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9"/>
  </p:notesMasterIdLst>
  <p:handoutMasterIdLst>
    <p:handoutMasterId r:id="rId80"/>
  </p:handoutMasterIdLst>
  <p:sldIdLst>
    <p:sldId id="256" r:id="rId3"/>
    <p:sldId id="636" r:id="rId4"/>
    <p:sldId id="696" r:id="rId5"/>
    <p:sldId id="697" r:id="rId6"/>
    <p:sldId id="698" r:id="rId7"/>
    <p:sldId id="699" r:id="rId8"/>
    <p:sldId id="754" r:id="rId9"/>
    <p:sldId id="755" r:id="rId10"/>
    <p:sldId id="695" r:id="rId11"/>
    <p:sldId id="756" r:id="rId12"/>
    <p:sldId id="703" r:id="rId13"/>
    <p:sldId id="757" r:id="rId14"/>
    <p:sldId id="704" r:id="rId15"/>
    <p:sldId id="705" r:id="rId16"/>
    <p:sldId id="706" r:id="rId17"/>
    <p:sldId id="758" r:id="rId18"/>
    <p:sldId id="707" r:id="rId19"/>
    <p:sldId id="759" r:id="rId20"/>
    <p:sldId id="760" r:id="rId21"/>
    <p:sldId id="710" r:id="rId22"/>
    <p:sldId id="711" r:id="rId23"/>
    <p:sldId id="761" r:id="rId24"/>
    <p:sldId id="712" r:id="rId25"/>
    <p:sldId id="713" r:id="rId26"/>
    <p:sldId id="714" r:id="rId27"/>
    <p:sldId id="762" r:id="rId28"/>
    <p:sldId id="715" r:id="rId29"/>
    <p:sldId id="763" r:id="rId30"/>
    <p:sldId id="764" r:id="rId31"/>
    <p:sldId id="717" r:id="rId32"/>
    <p:sldId id="719" r:id="rId33"/>
    <p:sldId id="765" r:id="rId34"/>
    <p:sldId id="720" r:id="rId35"/>
    <p:sldId id="721" r:id="rId36"/>
    <p:sldId id="722" r:id="rId37"/>
    <p:sldId id="766" r:id="rId38"/>
    <p:sldId id="723" r:id="rId39"/>
    <p:sldId id="767" r:id="rId40"/>
    <p:sldId id="768" r:id="rId41"/>
    <p:sldId id="726" r:id="rId42"/>
    <p:sldId id="727" r:id="rId43"/>
    <p:sldId id="769" r:id="rId44"/>
    <p:sldId id="728" r:id="rId45"/>
    <p:sldId id="752" r:id="rId46"/>
    <p:sldId id="729" r:id="rId47"/>
    <p:sldId id="770" r:id="rId48"/>
    <p:sldId id="730" r:id="rId49"/>
    <p:sldId id="771" r:id="rId50"/>
    <p:sldId id="772" r:id="rId51"/>
    <p:sldId id="733" r:id="rId52"/>
    <p:sldId id="734" r:id="rId53"/>
    <p:sldId id="735" r:id="rId54"/>
    <p:sldId id="773" r:id="rId55"/>
    <p:sldId id="736" r:id="rId56"/>
    <p:sldId id="737" r:id="rId57"/>
    <p:sldId id="753" r:id="rId58"/>
    <p:sldId id="774" r:id="rId59"/>
    <p:sldId id="738" r:id="rId60"/>
    <p:sldId id="739" r:id="rId61"/>
    <p:sldId id="740" r:id="rId62"/>
    <p:sldId id="775" r:id="rId63"/>
    <p:sldId id="776" r:id="rId64"/>
    <p:sldId id="741" r:id="rId65"/>
    <p:sldId id="742" r:id="rId66"/>
    <p:sldId id="743" r:id="rId67"/>
    <p:sldId id="777" r:id="rId68"/>
    <p:sldId id="779" r:id="rId69"/>
    <p:sldId id="746" r:id="rId70"/>
    <p:sldId id="780" r:id="rId71"/>
    <p:sldId id="781" r:id="rId72"/>
    <p:sldId id="782" r:id="rId73"/>
    <p:sldId id="750" r:id="rId74"/>
    <p:sldId id="751" r:id="rId75"/>
    <p:sldId id="694" r:id="rId76"/>
    <p:sldId id="297" r:id="rId77"/>
    <p:sldId id="795" r:id="rId7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44" autoAdjust="0"/>
    <p:restoredTop sz="94694" autoAdjust="0"/>
  </p:normalViewPr>
  <p:slideViewPr>
    <p:cSldViewPr>
      <p:cViewPr varScale="1">
        <p:scale>
          <a:sx n="72" d="100"/>
          <a:sy n="72" d="100"/>
        </p:scale>
        <p:origin x="9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695884-A8F8-FAEA-D6CB-0634567E23A3}"/>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EF76580A-F589-50E5-0BF5-5C1D5A9719F7}"/>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05EA84F-4194-9C49-A935-B14B39520D30}" type="datetimeFigureOut">
              <a:rPr lang="en-US" altLang="en-US"/>
              <a:pPr>
                <a:defRPr/>
              </a:pPr>
              <a:t>4/16/2024</a:t>
            </a:fld>
            <a:endParaRPr lang="en-US" altLang="en-US"/>
          </a:p>
        </p:txBody>
      </p:sp>
      <p:sp>
        <p:nvSpPr>
          <p:cNvPr id="4" name="Footer Placeholder 3">
            <a:extLst>
              <a:ext uri="{FF2B5EF4-FFF2-40B4-BE49-F238E27FC236}">
                <a16:creationId xmlns:a16="http://schemas.microsoft.com/office/drawing/2014/main" id="{60C3CE95-A538-AE4A-3806-D75D11DDB434}"/>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2398A7E2-0DB6-6A70-41AC-DD25768A464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AB27D62-541E-F44B-A96A-748F205E862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D81FB5-C009-291B-DF56-E68D029937C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014FC6A5-1F85-6E5D-155B-9116E088E115}"/>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7919E2F-F31E-1F48-BA2B-DF44BEEAB79A}" type="datetimeFigureOut">
              <a:rPr lang="en-US" altLang="en-US"/>
              <a:pPr>
                <a:defRPr/>
              </a:pPr>
              <a:t>4/16/2024</a:t>
            </a:fld>
            <a:endParaRPr lang="en-US" altLang="en-US"/>
          </a:p>
        </p:txBody>
      </p:sp>
      <p:sp>
        <p:nvSpPr>
          <p:cNvPr id="4" name="Slide Image Placeholder 3">
            <a:extLst>
              <a:ext uri="{FF2B5EF4-FFF2-40B4-BE49-F238E27FC236}">
                <a16:creationId xmlns:a16="http://schemas.microsoft.com/office/drawing/2014/main" id="{1BB2F44B-CC14-4046-4D1F-3839B3C33FB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8FE933-81BE-FE61-5E54-42DE43A639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7A737DD-7E5F-6118-215F-2B776B071FEB}"/>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2C1E8654-92AB-FF48-FE25-70F60EE3B3F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E4366AD-F517-CC4C-8862-3AA0B78B4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8A0B65F-12AE-1935-886F-73FF70F397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E767E9A-AA91-1824-1EAD-790EBDFD0FF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352C3EC-5091-EAEA-02E1-6C212DB7E682}"/>
              </a:ext>
            </a:extLst>
          </p:cNvPr>
          <p:cNvSpPr>
            <a:spLocks noGrp="1" noChangeArrowheads="1"/>
          </p:cNvSpPr>
          <p:nvPr>
            <p:ph type="sldNum" sz="quarter" idx="12"/>
          </p:nvPr>
        </p:nvSpPr>
        <p:spPr>
          <a:ln/>
        </p:spPr>
        <p:txBody>
          <a:bodyPr/>
          <a:lstStyle>
            <a:lvl1pPr>
              <a:defRPr/>
            </a:lvl1pPr>
          </a:lstStyle>
          <a:p>
            <a:pPr>
              <a:defRPr/>
            </a:pPr>
            <a:fld id="{014C664E-8BCB-A840-805C-D3FDCA35CFE3}" type="slidenum">
              <a:rPr lang="en-US" altLang="en-US"/>
              <a:pPr>
                <a:defRPr/>
              </a:pPr>
              <a:t>‹#›</a:t>
            </a:fld>
            <a:endParaRPr lang="en-US" altLang="en-US"/>
          </a:p>
        </p:txBody>
      </p:sp>
    </p:spTree>
    <p:extLst>
      <p:ext uri="{BB962C8B-B14F-4D97-AF65-F5344CB8AC3E}">
        <p14:creationId xmlns:p14="http://schemas.microsoft.com/office/powerpoint/2010/main" val="34279899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82B3B4-21F2-FDC4-EBCA-24C7495119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BA3D83-5C08-B6E9-7E36-14DE78A5B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FBE648E-3FBB-C5FB-BFC2-5FAFCC878ED4}"/>
              </a:ext>
            </a:extLst>
          </p:cNvPr>
          <p:cNvSpPr>
            <a:spLocks noGrp="1" noChangeArrowheads="1"/>
          </p:cNvSpPr>
          <p:nvPr>
            <p:ph type="sldNum" sz="quarter" idx="12"/>
          </p:nvPr>
        </p:nvSpPr>
        <p:spPr>
          <a:ln/>
        </p:spPr>
        <p:txBody>
          <a:bodyPr/>
          <a:lstStyle>
            <a:lvl1pPr>
              <a:defRPr/>
            </a:lvl1pPr>
          </a:lstStyle>
          <a:p>
            <a:pPr>
              <a:defRPr/>
            </a:pPr>
            <a:fld id="{3AFF5998-B9A0-8744-BDFA-CF3A441A23E5}" type="slidenum">
              <a:rPr lang="en-US" altLang="en-US"/>
              <a:pPr>
                <a:defRPr/>
              </a:pPr>
              <a:t>‹#›</a:t>
            </a:fld>
            <a:endParaRPr lang="en-US" altLang="en-US"/>
          </a:p>
        </p:txBody>
      </p:sp>
    </p:spTree>
    <p:extLst>
      <p:ext uri="{BB962C8B-B14F-4D97-AF65-F5344CB8AC3E}">
        <p14:creationId xmlns:p14="http://schemas.microsoft.com/office/powerpoint/2010/main" val="35549046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5FA30E-8D7C-DA97-E431-AC246606F7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750614F-C4A3-BBF4-017E-647F4432ED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3976747-5D8D-73AA-2C88-B85697137C72}"/>
              </a:ext>
            </a:extLst>
          </p:cNvPr>
          <p:cNvSpPr>
            <a:spLocks noGrp="1" noChangeArrowheads="1"/>
          </p:cNvSpPr>
          <p:nvPr>
            <p:ph type="sldNum" sz="quarter" idx="12"/>
          </p:nvPr>
        </p:nvSpPr>
        <p:spPr>
          <a:ln/>
        </p:spPr>
        <p:txBody>
          <a:bodyPr/>
          <a:lstStyle>
            <a:lvl1pPr>
              <a:defRPr/>
            </a:lvl1pPr>
          </a:lstStyle>
          <a:p>
            <a:pPr>
              <a:defRPr/>
            </a:pPr>
            <a:fld id="{F10BAAAB-8830-E341-9552-647498E148A0}" type="slidenum">
              <a:rPr lang="en-US" altLang="en-US"/>
              <a:pPr>
                <a:defRPr/>
              </a:pPr>
              <a:t>‹#›</a:t>
            </a:fld>
            <a:endParaRPr lang="en-US" altLang="en-US"/>
          </a:p>
        </p:txBody>
      </p:sp>
    </p:spTree>
    <p:extLst>
      <p:ext uri="{BB962C8B-B14F-4D97-AF65-F5344CB8AC3E}">
        <p14:creationId xmlns:p14="http://schemas.microsoft.com/office/powerpoint/2010/main" val="34950247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C03C33AF-85C2-8E1A-5B61-18D79D56FC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01B83E8-2132-7710-6B35-5F1AEA378C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BBEA7A9-745F-0E9B-F721-D616537E4A2C}"/>
              </a:ext>
            </a:extLst>
          </p:cNvPr>
          <p:cNvSpPr>
            <a:spLocks noGrp="1" noChangeArrowheads="1"/>
          </p:cNvSpPr>
          <p:nvPr>
            <p:ph type="sldNum" sz="quarter" idx="12"/>
          </p:nvPr>
        </p:nvSpPr>
        <p:spPr>
          <a:ln/>
        </p:spPr>
        <p:txBody>
          <a:bodyPr/>
          <a:lstStyle>
            <a:lvl1pPr>
              <a:defRPr/>
            </a:lvl1pPr>
          </a:lstStyle>
          <a:p>
            <a:pPr>
              <a:defRPr/>
            </a:pPr>
            <a:fld id="{6FD39A48-E089-D549-B1AD-2B7A812AB1FE}" type="slidenum">
              <a:rPr lang="en-US" altLang="en-US"/>
              <a:pPr>
                <a:defRPr/>
              </a:pPr>
              <a:t>‹#›</a:t>
            </a:fld>
            <a:endParaRPr lang="en-US" altLang="en-US"/>
          </a:p>
        </p:txBody>
      </p:sp>
    </p:spTree>
    <p:extLst>
      <p:ext uri="{BB962C8B-B14F-4D97-AF65-F5344CB8AC3E}">
        <p14:creationId xmlns:p14="http://schemas.microsoft.com/office/powerpoint/2010/main" val="29220979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695836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962592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826795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13809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386612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70921638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97884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B963D4-507E-55FF-3D8B-5B3057F703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4351C4F-5C6D-C967-A5DC-90C91BBBBE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1D4F90-97CA-2BE7-D759-E29CBBB322A3}"/>
              </a:ext>
            </a:extLst>
          </p:cNvPr>
          <p:cNvSpPr>
            <a:spLocks noGrp="1" noChangeArrowheads="1"/>
          </p:cNvSpPr>
          <p:nvPr>
            <p:ph type="sldNum" sz="quarter" idx="12"/>
          </p:nvPr>
        </p:nvSpPr>
        <p:spPr>
          <a:ln/>
        </p:spPr>
        <p:txBody>
          <a:bodyPr/>
          <a:lstStyle>
            <a:lvl1pPr>
              <a:defRPr/>
            </a:lvl1pPr>
          </a:lstStyle>
          <a:p>
            <a:pPr>
              <a:defRPr/>
            </a:pPr>
            <a:fld id="{3043BD7F-8B55-1643-8118-E097110A4F7E}" type="slidenum">
              <a:rPr lang="en-US" altLang="en-US"/>
              <a:pPr>
                <a:defRPr/>
              </a:pPr>
              <a:t>‹#›</a:t>
            </a:fld>
            <a:endParaRPr lang="en-US" altLang="en-US"/>
          </a:p>
        </p:txBody>
      </p:sp>
    </p:spTree>
    <p:extLst>
      <p:ext uri="{BB962C8B-B14F-4D97-AF65-F5344CB8AC3E}">
        <p14:creationId xmlns:p14="http://schemas.microsoft.com/office/powerpoint/2010/main" val="231373508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043669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791582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9782956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9257023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14E0B0-8ACB-AA6B-E39D-8B1A3400E5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4837A24-D64F-B767-5EB6-125FF148BE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A5700BC-69B7-DF50-9E01-9FC77D5442DD}"/>
              </a:ext>
            </a:extLst>
          </p:cNvPr>
          <p:cNvSpPr>
            <a:spLocks noGrp="1" noChangeArrowheads="1"/>
          </p:cNvSpPr>
          <p:nvPr>
            <p:ph type="sldNum" sz="quarter" idx="12"/>
          </p:nvPr>
        </p:nvSpPr>
        <p:spPr>
          <a:ln/>
        </p:spPr>
        <p:txBody>
          <a:bodyPr/>
          <a:lstStyle>
            <a:lvl1pPr>
              <a:defRPr/>
            </a:lvl1pPr>
          </a:lstStyle>
          <a:p>
            <a:pPr>
              <a:defRPr/>
            </a:pPr>
            <a:fld id="{319741A4-3BBA-9C47-ACA3-AA6C2B428596}" type="slidenum">
              <a:rPr lang="en-US" altLang="en-US"/>
              <a:pPr>
                <a:defRPr/>
              </a:pPr>
              <a:t>‹#›</a:t>
            </a:fld>
            <a:endParaRPr lang="en-US" altLang="en-US"/>
          </a:p>
        </p:txBody>
      </p:sp>
    </p:spTree>
    <p:extLst>
      <p:ext uri="{BB962C8B-B14F-4D97-AF65-F5344CB8AC3E}">
        <p14:creationId xmlns:p14="http://schemas.microsoft.com/office/powerpoint/2010/main" val="35470415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BCAFE9F-15D8-4D5B-BD21-93A2A3E61C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BEEA7AE-0245-7609-8CDE-2C2B42945F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79437EF-BFC0-132F-2594-A9C8AC1B38B6}"/>
              </a:ext>
            </a:extLst>
          </p:cNvPr>
          <p:cNvSpPr>
            <a:spLocks noGrp="1" noChangeArrowheads="1"/>
          </p:cNvSpPr>
          <p:nvPr>
            <p:ph type="sldNum" sz="quarter" idx="12"/>
          </p:nvPr>
        </p:nvSpPr>
        <p:spPr>
          <a:ln/>
        </p:spPr>
        <p:txBody>
          <a:bodyPr/>
          <a:lstStyle>
            <a:lvl1pPr>
              <a:defRPr/>
            </a:lvl1pPr>
          </a:lstStyle>
          <a:p>
            <a:pPr>
              <a:defRPr/>
            </a:pPr>
            <a:fld id="{F27FC9B9-A612-8144-A50A-DBF99818B4AD}" type="slidenum">
              <a:rPr lang="en-US" altLang="en-US"/>
              <a:pPr>
                <a:defRPr/>
              </a:pPr>
              <a:t>‹#›</a:t>
            </a:fld>
            <a:endParaRPr lang="en-US" altLang="en-US"/>
          </a:p>
        </p:txBody>
      </p:sp>
    </p:spTree>
    <p:extLst>
      <p:ext uri="{BB962C8B-B14F-4D97-AF65-F5344CB8AC3E}">
        <p14:creationId xmlns:p14="http://schemas.microsoft.com/office/powerpoint/2010/main" val="27802014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FFBE774-4E97-EAD1-07A5-7F885766EA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9E217EC-CA61-1AEF-C0B3-6BD56415E0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A68410B-9160-65AE-722C-DC0ECD2FDF6F}"/>
              </a:ext>
            </a:extLst>
          </p:cNvPr>
          <p:cNvSpPr>
            <a:spLocks noGrp="1" noChangeArrowheads="1"/>
          </p:cNvSpPr>
          <p:nvPr>
            <p:ph type="sldNum" sz="quarter" idx="12"/>
          </p:nvPr>
        </p:nvSpPr>
        <p:spPr>
          <a:ln/>
        </p:spPr>
        <p:txBody>
          <a:bodyPr/>
          <a:lstStyle>
            <a:lvl1pPr>
              <a:defRPr/>
            </a:lvl1pPr>
          </a:lstStyle>
          <a:p>
            <a:pPr>
              <a:defRPr/>
            </a:pPr>
            <a:fld id="{D72C8041-CA14-5B48-A1E5-B5146059E8E6}" type="slidenum">
              <a:rPr lang="en-US" altLang="en-US"/>
              <a:pPr>
                <a:defRPr/>
              </a:pPr>
              <a:t>‹#›</a:t>
            </a:fld>
            <a:endParaRPr lang="en-US" altLang="en-US"/>
          </a:p>
        </p:txBody>
      </p:sp>
    </p:spTree>
    <p:extLst>
      <p:ext uri="{BB962C8B-B14F-4D97-AF65-F5344CB8AC3E}">
        <p14:creationId xmlns:p14="http://schemas.microsoft.com/office/powerpoint/2010/main" val="10895999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74F7A4B-57A2-26B8-C7F2-883C18E9A2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6BF1EBF-A59C-6EBD-ACEE-8EEF40339E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2A45698-70A9-00DE-9DE6-A7638ED36683}"/>
              </a:ext>
            </a:extLst>
          </p:cNvPr>
          <p:cNvSpPr>
            <a:spLocks noGrp="1" noChangeArrowheads="1"/>
          </p:cNvSpPr>
          <p:nvPr>
            <p:ph type="sldNum" sz="quarter" idx="12"/>
          </p:nvPr>
        </p:nvSpPr>
        <p:spPr>
          <a:ln/>
        </p:spPr>
        <p:txBody>
          <a:bodyPr/>
          <a:lstStyle>
            <a:lvl1pPr>
              <a:defRPr/>
            </a:lvl1pPr>
          </a:lstStyle>
          <a:p>
            <a:pPr>
              <a:defRPr/>
            </a:pPr>
            <a:fld id="{45432D9E-01A7-F44E-A6F0-00930E5E8C11}" type="slidenum">
              <a:rPr lang="en-US" altLang="en-US"/>
              <a:pPr>
                <a:defRPr/>
              </a:pPr>
              <a:t>‹#›</a:t>
            </a:fld>
            <a:endParaRPr lang="en-US" altLang="en-US"/>
          </a:p>
        </p:txBody>
      </p:sp>
    </p:spTree>
    <p:extLst>
      <p:ext uri="{BB962C8B-B14F-4D97-AF65-F5344CB8AC3E}">
        <p14:creationId xmlns:p14="http://schemas.microsoft.com/office/powerpoint/2010/main" val="36140158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DCD411-C1DD-0422-09AF-1E92C439B7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351C355-973E-D718-EE88-FC5FA47679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3A30A02-8893-3291-72EC-A7369401DD12}"/>
              </a:ext>
            </a:extLst>
          </p:cNvPr>
          <p:cNvSpPr>
            <a:spLocks noGrp="1" noChangeArrowheads="1"/>
          </p:cNvSpPr>
          <p:nvPr>
            <p:ph type="sldNum" sz="quarter" idx="12"/>
          </p:nvPr>
        </p:nvSpPr>
        <p:spPr>
          <a:ln/>
        </p:spPr>
        <p:txBody>
          <a:bodyPr/>
          <a:lstStyle>
            <a:lvl1pPr>
              <a:defRPr/>
            </a:lvl1pPr>
          </a:lstStyle>
          <a:p>
            <a:pPr>
              <a:defRPr/>
            </a:pPr>
            <a:fld id="{A7EC2348-4772-E541-892C-ED0477DF92E3}" type="slidenum">
              <a:rPr lang="en-US" altLang="en-US"/>
              <a:pPr>
                <a:defRPr/>
              </a:pPr>
              <a:t>‹#›</a:t>
            </a:fld>
            <a:endParaRPr lang="en-US" altLang="en-US"/>
          </a:p>
        </p:txBody>
      </p:sp>
    </p:spTree>
    <p:extLst>
      <p:ext uri="{BB962C8B-B14F-4D97-AF65-F5344CB8AC3E}">
        <p14:creationId xmlns:p14="http://schemas.microsoft.com/office/powerpoint/2010/main" val="5375063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C7A08F-5456-F64E-9841-ECA236D248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2484809-46B8-2BA6-0B71-8370B7CAAE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7D97AED-17C0-1A51-C3D0-B805A0AC8F6F}"/>
              </a:ext>
            </a:extLst>
          </p:cNvPr>
          <p:cNvSpPr>
            <a:spLocks noGrp="1" noChangeArrowheads="1"/>
          </p:cNvSpPr>
          <p:nvPr>
            <p:ph type="sldNum" sz="quarter" idx="12"/>
          </p:nvPr>
        </p:nvSpPr>
        <p:spPr>
          <a:ln/>
        </p:spPr>
        <p:txBody>
          <a:bodyPr/>
          <a:lstStyle>
            <a:lvl1pPr>
              <a:defRPr/>
            </a:lvl1pPr>
          </a:lstStyle>
          <a:p>
            <a:pPr>
              <a:defRPr/>
            </a:pPr>
            <a:fld id="{DE28CB20-FFBB-1A48-BDB4-2E9DEA6E148D}" type="slidenum">
              <a:rPr lang="en-US" altLang="en-US"/>
              <a:pPr>
                <a:defRPr/>
              </a:pPr>
              <a:t>‹#›</a:t>
            </a:fld>
            <a:endParaRPr lang="en-US" altLang="en-US"/>
          </a:p>
        </p:txBody>
      </p:sp>
    </p:spTree>
    <p:extLst>
      <p:ext uri="{BB962C8B-B14F-4D97-AF65-F5344CB8AC3E}">
        <p14:creationId xmlns:p14="http://schemas.microsoft.com/office/powerpoint/2010/main" val="5446188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0C77FF4-EADF-57F7-5D32-5324342DD3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080D174-F9D5-E765-AFD6-8B74839BF9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7D03E8B-A9CA-2075-DB00-F5248E656B13}"/>
              </a:ext>
            </a:extLst>
          </p:cNvPr>
          <p:cNvSpPr>
            <a:spLocks noGrp="1" noChangeArrowheads="1"/>
          </p:cNvSpPr>
          <p:nvPr>
            <p:ph type="sldNum" sz="quarter" idx="12"/>
          </p:nvPr>
        </p:nvSpPr>
        <p:spPr>
          <a:ln/>
        </p:spPr>
        <p:txBody>
          <a:bodyPr/>
          <a:lstStyle>
            <a:lvl1pPr>
              <a:defRPr/>
            </a:lvl1pPr>
          </a:lstStyle>
          <a:p>
            <a:pPr>
              <a:defRPr/>
            </a:pPr>
            <a:fld id="{CCA13181-E62E-AD43-A2B1-320DDD50D828}" type="slidenum">
              <a:rPr lang="en-US" altLang="en-US"/>
              <a:pPr>
                <a:defRPr/>
              </a:pPr>
              <a:t>‹#›</a:t>
            </a:fld>
            <a:endParaRPr lang="en-US" altLang="en-US"/>
          </a:p>
        </p:txBody>
      </p:sp>
    </p:spTree>
    <p:extLst>
      <p:ext uri="{BB962C8B-B14F-4D97-AF65-F5344CB8AC3E}">
        <p14:creationId xmlns:p14="http://schemas.microsoft.com/office/powerpoint/2010/main" val="31766570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19845EB-CEAD-B082-BD3E-CD4961187BD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CAA7EE9-17A0-499A-8A29-9E37815BA3C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C419A37-76DF-721D-530A-2788A315CD01}"/>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336B3CBD-91EC-A4EC-0D2F-4F7C7D3B26A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76AC0D97-9796-E90F-6DBA-67910B857DA8}"/>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77BFD5E-592F-2F44-896D-42BFE08BE9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085333216"/>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ext Box 13">
            <a:extLst>
              <a:ext uri="{FF2B5EF4-FFF2-40B4-BE49-F238E27FC236}">
                <a16:creationId xmlns:a16="http://schemas.microsoft.com/office/drawing/2014/main" id="{54AB0AF7-661F-5D24-6D4C-5D4115814014}"/>
              </a:ext>
            </a:extLst>
          </p:cNvPr>
          <p:cNvSpPr txBox="1">
            <a:spLocks noChangeArrowheads="1"/>
          </p:cNvSpPr>
          <p:nvPr/>
        </p:nvSpPr>
        <p:spPr bwMode="auto">
          <a:xfrm>
            <a:off x="4921250" y="3810000"/>
            <a:ext cx="3810000" cy="708025"/>
          </a:xfrm>
          <a:prstGeom prst="rect">
            <a:avLst/>
          </a:prstGeom>
          <a:noFill/>
          <a:ln>
            <a:noFill/>
          </a:ln>
          <a:effectLst>
            <a:outerShdw blurRad="63500" dist="38099" dir="2700000" algn="ctr" rotWithShape="0">
              <a:schemeClr val="tx2">
                <a:alpha val="74997"/>
              </a:schemeClr>
            </a:outerShdw>
          </a:effectLst>
        </p:spPr>
        <p:txBody>
          <a:bodyPr>
            <a:spAutoFit/>
          </a:bodyPr>
          <a:lstStyle/>
          <a:p>
            <a:pPr algn="ctr" eaLnBrk="1" hangingPunct="1">
              <a:spcBef>
                <a:spcPct val="50000"/>
              </a:spcBef>
              <a:defRPr/>
            </a:pPr>
            <a:r>
              <a:rPr lang="ar-JO" sz="4000" b="1" dirty="0">
                <a:solidFill>
                  <a:schemeClr val="bg1"/>
                </a:solidFill>
                <a:effectLst>
                  <a:outerShdw blurRad="38100" dist="38100" dir="2700000" algn="tl">
                    <a:srgbClr val="000000"/>
                  </a:outerShdw>
                </a:effectLst>
                <a:latin typeface="Arial" charset="0"/>
                <a:cs typeface="Arial" charset="0"/>
              </a:rPr>
              <a:t>المحاضرة 24</a:t>
            </a:r>
            <a:endParaRPr lang="en-US" sz="4000" b="1" dirty="0">
              <a:solidFill>
                <a:schemeClr val="bg1"/>
              </a:solidFill>
              <a:effectLst>
                <a:outerShdw blurRad="38100" dist="38100" dir="2700000" algn="tl">
                  <a:srgbClr val="000000"/>
                </a:outerShdw>
              </a:effectLst>
              <a:latin typeface="Arial" charset="0"/>
              <a:cs typeface="Arial" charset="0"/>
            </a:endParaRPr>
          </a:p>
        </p:txBody>
      </p:sp>
      <p:sp>
        <p:nvSpPr>
          <p:cNvPr id="2051" name="Text Box 14">
            <a:extLst>
              <a:ext uri="{FF2B5EF4-FFF2-40B4-BE49-F238E27FC236}">
                <a16:creationId xmlns:a16="http://schemas.microsoft.com/office/drawing/2014/main" id="{02337054-F182-90BA-C156-017189EA5443}"/>
              </a:ext>
            </a:extLst>
          </p:cNvPr>
          <p:cNvSpPr txBox="1">
            <a:spLocks noChangeArrowheads="1"/>
          </p:cNvSpPr>
          <p:nvPr/>
        </p:nvSpPr>
        <p:spPr bwMode="auto">
          <a:xfrm>
            <a:off x="4508500" y="990600"/>
            <a:ext cx="4635500" cy="1631216"/>
          </a:xfrm>
          <a:prstGeom prst="rect">
            <a:avLst/>
          </a:prstGeom>
          <a:noFill/>
          <a:ln>
            <a:noFill/>
          </a:ln>
          <a:effectLst>
            <a:outerShdw blurRad="63500" dist="38099" dir="2700000" algn="ctr" rotWithShape="0">
              <a:schemeClr val="tx2">
                <a:alpha val="74997"/>
              </a:schemeClr>
            </a:outerShd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ar-JO" altLang="zh-CN" sz="5000" b="1" dirty="0">
                <a:solidFill>
                  <a:schemeClr val="bg1"/>
                </a:solidFill>
                <a:effectLst>
                  <a:outerShdw blurRad="38100" dist="38100" dir="2700000" algn="tl">
                    <a:srgbClr val="000000"/>
                  </a:outerShdw>
                </a:effectLst>
                <a:ea typeface="SimSun" panose="02010600030101010101" pitchFamily="2" charset="-122"/>
              </a:rPr>
              <a:t>المسيح          والثقافة</a:t>
            </a:r>
            <a:endParaRPr lang="en-US" altLang="en-US" sz="5000" dirty="0">
              <a:solidFill>
                <a:schemeClr val="bg1"/>
              </a:solidFill>
              <a:effectLst>
                <a:outerShdw blurRad="38100" dist="38100" dir="2700000" algn="tl">
                  <a:srgbClr val="000000"/>
                </a:outerShdw>
              </a:effectLst>
            </a:endParaRPr>
          </a:p>
        </p:txBody>
      </p:sp>
      <p:pic>
        <p:nvPicPr>
          <p:cNvPr id="16387" name="Picture 4">
            <a:extLst>
              <a:ext uri="{FF2B5EF4-FFF2-40B4-BE49-F238E27FC236}">
                <a16:creationId xmlns:a16="http://schemas.microsoft.com/office/drawing/2014/main" id="{75317377-4E24-A89E-E947-066B9D4D0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D3D8F69-2E97-8170-F3F5-82247954B68A}"/>
              </a:ext>
            </a:extLst>
          </p:cNvPr>
          <p:cNvSpPr>
            <a:spLocks noChangeArrowheads="1"/>
          </p:cNvSpPr>
          <p:nvPr/>
        </p:nvSpPr>
        <p:spPr bwMode="auto">
          <a:xfrm>
            <a:off x="5508" y="5486400"/>
            <a:ext cx="9158502" cy="1371599"/>
          </a:xfrm>
          <a:prstGeom prst="rect">
            <a:avLst/>
          </a:prstGeom>
          <a:solidFill>
            <a:schemeClr val="tx1"/>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ct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 لويس وينكلر</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مدرسة شرق آسيا اللاهوتية (سنغافورة)</a:t>
            </a:r>
            <a:b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93FCED27-3FF3-6484-9EC0-A810D49FDD0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59171" name="Rectangle 3">
            <a:extLst>
              <a:ext uri="{FF2B5EF4-FFF2-40B4-BE49-F238E27FC236}">
                <a16:creationId xmlns:a16="http://schemas.microsoft.com/office/drawing/2014/main" id="{CD8F1C1C-AAD6-8C58-2F7B-855B3B86C2C6}"/>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ailey MF" pitchFamily="2"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ailey MF" pitchFamily="2"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Bailey MF" pitchFamily="2" charset="0"/>
              <a:ea typeface="+mn-ea"/>
              <a:cs typeface="Arial" panose="020B0604020202020204" pitchFamily="34" charset="0"/>
            </a:endParaRPr>
          </a:p>
        </p:txBody>
      </p:sp>
      <p:sp>
        <p:nvSpPr>
          <p:cNvPr id="9220" name="Text Box 4">
            <a:extLst>
              <a:ext uri="{FF2B5EF4-FFF2-40B4-BE49-F238E27FC236}">
                <a16:creationId xmlns:a16="http://schemas.microsoft.com/office/drawing/2014/main" id="{4FC0D7A8-60BE-D89F-5DE4-25D9DFDDAA15}"/>
              </a:ext>
            </a:extLst>
          </p:cNvPr>
          <p:cNvSpPr txBox="1">
            <a:spLocks noChangeArrowheads="1"/>
          </p:cNvSpPr>
          <p:nvPr/>
        </p:nvSpPr>
        <p:spPr bwMode="auto">
          <a:xfrm>
            <a:off x="609600" y="2819400"/>
            <a:ext cx="80010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أ. المسيح ضد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2. تأملات تقييمية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35A030F2-98FB-0813-5B7E-1AE5AAE30AE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59171" name="Rectangle 3">
            <a:extLst>
              <a:ext uri="{FF2B5EF4-FFF2-40B4-BE49-F238E27FC236}">
                <a16:creationId xmlns:a16="http://schemas.microsoft.com/office/drawing/2014/main" id="{B156DE24-D94D-76AD-1011-B5B8E89F9B0E}"/>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ailey MF" pitchFamily="2"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ailey MF" pitchFamily="2"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Bailey MF" pitchFamily="2" charset="0"/>
              <a:ea typeface="+mn-ea"/>
              <a:cs typeface="Arial" panose="020B0604020202020204" pitchFamily="34" charset="0"/>
            </a:endParaRPr>
          </a:p>
        </p:txBody>
      </p:sp>
      <p:sp>
        <p:nvSpPr>
          <p:cNvPr id="9220" name="Text Box 4">
            <a:extLst>
              <a:ext uri="{FF2B5EF4-FFF2-40B4-BE49-F238E27FC236}">
                <a16:creationId xmlns:a16="http://schemas.microsoft.com/office/drawing/2014/main" id="{739F88DE-D7DA-4CD0-B1BA-1F6F7F34E387}"/>
              </a:ext>
            </a:extLst>
          </p:cNvPr>
          <p:cNvSpPr txBox="1">
            <a:spLocks noChangeArrowheads="1"/>
          </p:cNvSpPr>
          <p:nvPr/>
        </p:nvSpPr>
        <p:spPr bwMode="auto">
          <a:xfrm>
            <a:off x="609600" y="2819400"/>
            <a:ext cx="8001000" cy="175432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المسيح ضد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أ) الثناء: إن الرغبة في العيش منفصلاً عن الثقافة مرتبط بشكل أكبر مع الإخلاص للمسيح  من رفض الثقافة في حد ذاتها</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03F0194E-C34D-EC13-99E9-E4C0D57CC92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0195" name="Rectangle 3">
            <a:extLst>
              <a:ext uri="{FF2B5EF4-FFF2-40B4-BE49-F238E27FC236}">
                <a16:creationId xmlns:a16="http://schemas.microsoft.com/office/drawing/2014/main" id="{961D7493-29F3-A621-0AAC-934813A6D880}"/>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ea typeface="SimSun" panose="02010600030101010101" pitchFamily="2" charset="-122"/>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ea typeface="SimSun" panose="02010600030101010101" pitchFamily="2" charset="-122"/>
              </a:rPr>
              <a:t>المسيح والثقافة</a:t>
            </a:r>
            <a:endParaRPr kumimoji="0" lang="en-US" altLang="en-US" sz="5000" b="0" i="0" u="none" strike="noStrike" kern="1200" cap="none" spc="0" normalizeH="0" baseline="0" noProof="0" dirty="0">
              <a:ln>
                <a:noFill/>
              </a:ln>
              <a:solidFill>
                <a:srgbClr val="FFFFFF"/>
              </a:solidFill>
              <a:effectLst/>
              <a:uLnTx/>
              <a:uFillTx/>
            </a:endParaRPr>
          </a:p>
        </p:txBody>
      </p:sp>
      <p:sp>
        <p:nvSpPr>
          <p:cNvPr id="10244" name="Text Box 4">
            <a:extLst>
              <a:ext uri="{FF2B5EF4-FFF2-40B4-BE49-F238E27FC236}">
                <a16:creationId xmlns:a16="http://schemas.microsoft.com/office/drawing/2014/main" id="{4AECCD78-C374-0A66-FA9E-CB40200151AC}"/>
              </a:ext>
            </a:extLst>
          </p:cNvPr>
          <p:cNvSpPr txBox="1">
            <a:spLocks noChangeArrowheads="1"/>
          </p:cNvSpPr>
          <p:nvPr/>
        </p:nvSpPr>
        <p:spPr bwMode="auto">
          <a:xfrm>
            <a:off x="609600" y="2819400"/>
            <a:ext cx="80010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أ. المسيح ضد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ب) الإهتمامات</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63DCE7E-16F3-C98D-0B41-52B029F2D65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0195" name="Rectangle 3">
            <a:extLst>
              <a:ext uri="{FF2B5EF4-FFF2-40B4-BE49-F238E27FC236}">
                <a16:creationId xmlns:a16="http://schemas.microsoft.com/office/drawing/2014/main" id="{1FE7881B-3DD6-0727-B4B6-4DF7D2E146D0}"/>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44" name="Text Box 4">
            <a:extLst>
              <a:ext uri="{FF2B5EF4-FFF2-40B4-BE49-F238E27FC236}">
                <a16:creationId xmlns:a16="http://schemas.microsoft.com/office/drawing/2014/main" id="{6954B7EF-E504-D1D0-E449-5E3D70D2F1FB}"/>
              </a:ext>
            </a:extLst>
          </p:cNvPr>
          <p:cNvSpPr txBox="1">
            <a:spLocks noChangeArrowheads="1"/>
          </p:cNvSpPr>
          <p:nvPr/>
        </p:nvSpPr>
        <p:spPr bwMode="auto">
          <a:xfrm>
            <a:off x="609600" y="2819400"/>
            <a:ext cx="8001000" cy="249299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المسيح ضد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يدعو يسوع المؤمنين ليكونوا ملح ونور في العالم (مت 5: 13-16) وأن يأتوا بالإنجيل إلى العالم (مت 28: 18-20) ولكن في نفس الوقت ألا يكونوا عالميين.</a:t>
            </a:r>
            <a:endParaRPr lang="th-TH" altLang="zh-CN" sz="2400" dirty="0">
              <a:solidFill>
                <a:schemeClr val="bg1"/>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C6338DB9-8BA3-4B86-9755-F003E2E10EE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1219" name="Rectangle 3">
            <a:extLst>
              <a:ext uri="{FF2B5EF4-FFF2-40B4-BE49-F238E27FC236}">
                <a16:creationId xmlns:a16="http://schemas.microsoft.com/office/drawing/2014/main" id="{BF632568-4FBA-2873-31B6-42B4599BCF98}"/>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268" name="Text Box 4">
            <a:extLst>
              <a:ext uri="{FF2B5EF4-FFF2-40B4-BE49-F238E27FC236}">
                <a16:creationId xmlns:a16="http://schemas.microsoft.com/office/drawing/2014/main" id="{3D704865-9C81-F53E-B363-70441B18BD74}"/>
              </a:ext>
            </a:extLst>
          </p:cNvPr>
          <p:cNvSpPr txBox="1">
            <a:spLocks noChangeArrowheads="1"/>
          </p:cNvSpPr>
          <p:nvPr/>
        </p:nvSpPr>
        <p:spPr bwMode="auto">
          <a:xfrm>
            <a:off x="609600" y="2819400"/>
            <a:ext cx="80010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المسيح ضد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يستطيع التمييز الروحي الحكيم أن يمكن المؤمنين من فرز الجوانب الثقافية وأن يروا كل من العناصر الصالحة والشريرة. </a:t>
            </a:r>
            <a:endParaRPr lang="th-TH" altLang="zh-CN" sz="2400" dirty="0">
              <a:solidFill>
                <a:schemeClr val="bg1"/>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F448FFA8-8E57-BFBF-CAB8-9F7C1A06D21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2243" name="Rectangle 3">
            <a:extLst>
              <a:ext uri="{FF2B5EF4-FFF2-40B4-BE49-F238E27FC236}">
                <a16:creationId xmlns:a16="http://schemas.microsoft.com/office/drawing/2014/main" id="{40590AE2-90C7-4B3B-DEBA-F6D579D9EE5D}"/>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292" name="Text Box 4">
            <a:extLst>
              <a:ext uri="{FF2B5EF4-FFF2-40B4-BE49-F238E27FC236}">
                <a16:creationId xmlns:a16="http://schemas.microsoft.com/office/drawing/2014/main" id="{D359ED37-3FBB-9B9F-380E-F35D90101345}"/>
              </a:ext>
            </a:extLst>
          </p:cNvPr>
          <p:cNvSpPr txBox="1">
            <a:spLocks noChangeArrowheads="1"/>
          </p:cNvSpPr>
          <p:nvPr/>
        </p:nvSpPr>
        <p:spPr bwMode="auto">
          <a:xfrm>
            <a:off x="609600" y="2819400"/>
            <a:ext cx="80010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أ. المسيح ضد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ea typeface="SimSun" panose="02010600030101010101" pitchFamily="2" charset="-122"/>
              </a:rPr>
              <a:t>ب) الإهتمامات</a:t>
            </a:r>
            <a:endParaRPr kumimoji="0" lang="en-US" altLang="zh-CN" sz="2400" b="1" i="0" u="none" strike="noStrike" kern="1200" cap="none" spc="0" normalizeH="0" baseline="0" noProof="0" dirty="0">
              <a:ln>
                <a:noFill/>
              </a:ln>
              <a:solidFill>
                <a:srgbClr val="FFFFFF"/>
              </a:solidFill>
              <a:effectLst/>
              <a:uLnTx/>
              <a:uFillTx/>
              <a:ea typeface="SimSun" panose="02010600030101010101" pitchFamily="2" charset="-122"/>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3) صنع الله الخليقة حسنة ومع أنها فسدن فلا يزال هناك بقايا وآثار من الخير موجودة في كل البشر والثقافات التي صنعوها. </a:t>
            </a:r>
            <a:endParaRPr lang="th-TH" altLang="zh-CN" sz="2400" b="1" dirty="0">
              <a:solidFill>
                <a:schemeClr val="bg1"/>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a:extLst>
              <a:ext uri="{FF2B5EF4-FFF2-40B4-BE49-F238E27FC236}">
                <a16:creationId xmlns:a16="http://schemas.microsoft.com/office/drawing/2014/main" id="{981ACA15-98DD-EE30-473F-8002713D7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ext Box 2">
            <a:extLst>
              <a:ext uri="{FF2B5EF4-FFF2-40B4-BE49-F238E27FC236}">
                <a16:creationId xmlns:a16="http://schemas.microsoft.com/office/drawing/2014/main" id="{A5437658-77BE-3EC6-92EB-AD975F35D7B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3267" name="Rectangle 3">
            <a:extLst>
              <a:ext uri="{FF2B5EF4-FFF2-40B4-BE49-F238E27FC236}">
                <a16:creationId xmlns:a16="http://schemas.microsoft.com/office/drawing/2014/main" id="{6CC36EE2-5487-3C12-1C54-8B2F004244B5}"/>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316" name="Text Box 4">
            <a:extLst>
              <a:ext uri="{FF2B5EF4-FFF2-40B4-BE49-F238E27FC236}">
                <a16:creationId xmlns:a16="http://schemas.microsoft.com/office/drawing/2014/main" id="{0009DAFD-0C5F-6512-FBC0-D4398B6D0523}"/>
              </a:ext>
            </a:extLst>
          </p:cNvPr>
          <p:cNvSpPr txBox="1">
            <a:spLocks noChangeArrowheads="1"/>
          </p:cNvSpPr>
          <p:nvPr/>
        </p:nvSpPr>
        <p:spPr bwMode="auto">
          <a:xfrm>
            <a:off x="457200" y="2819400"/>
            <a:ext cx="82296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ب. مسيح الثقافة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a:extLst>
              <a:ext uri="{FF2B5EF4-FFF2-40B4-BE49-F238E27FC236}">
                <a16:creationId xmlns:a16="http://schemas.microsoft.com/office/drawing/2014/main" id="{B20BF1CE-C0E8-E442-55D8-44FEC39E5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ext Box 2">
            <a:extLst>
              <a:ext uri="{FF2B5EF4-FFF2-40B4-BE49-F238E27FC236}">
                <a16:creationId xmlns:a16="http://schemas.microsoft.com/office/drawing/2014/main" id="{6F24D011-5B90-E34E-C95E-444A7D12CE8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3267" name="Rectangle 3">
            <a:extLst>
              <a:ext uri="{FF2B5EF4-FFF2-40B4-BE49-F238E27FC236}">
                <a16:creationId xmlns:a16="http://schemas.microsoft.com/office/drawing/2014/main" id="{D838FC16-AE27-347E-19E5-0C1C48C11AEA}"/>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316" name="Text Box 4">
            <a:extLst>
              <a:ext uri="{FF2B5EF4-FFF2-40B4-BE49-F238E27FC236}">
                <a16:creationId xmlns:a16="http://schemas.microsoft.com/office/drawing/2014/main" id="{D8B9E2E1-010A-FE8D-12C2-311082C174B8}"/>
              </a:ext>
            </a:extLst>
          </p:cNvPr>
          <p:cNvSpPr txBox="1">
            <a:spLocks noChangeArrowheads="1"/>
          </p:cNvSpPr>
          <p:nvPr/>
        </p:nvSpPr>
        <p:spPr bwMode="auto">
          <a:xfrm>
            <a:off x="457200" y="2819400"/>
            <a:ext cx="8229600" cy="144655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مسيح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التعريف: يمكن بل ويجب دمج المسيح والجوانب العليا من الثقافة الإنسانية لتشكيل تعبير ثقافي ممتاز عن الإيمان المسيحي.</a:t>
            </a:r>
            <a:endParaRPr lang="th-TH" altLang="zh-CN" dirty="0">
              <a:solidFill>
                <a:schemeClr val="bg1"/>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47ABF06F-A616-079D-EFA0-2A0287ACF83D}"/>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6339" name="Rectangle 3">
            <a:extLst>
              <a:ext uri="{FF2B5EF4-FFF2-40B4-BE49-F238E27FC236}">
                <a16:creationId xmlns:a16="http://schemas.microsoft.com/office/drawing/2014/main" id="{12A63AA5-8F1E-4213-6235-EFF3B720029E}"/>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340" name="Text Box 4">
            <a:extLst>
              <a:ext uri="{FF2B5EF4-FFF2-40B4-BE49-F238E27FC236}">
                <a16:creationId xmlns:a16="http://schemas.microsoft.com/office/drawing/2014/main" id="{82A8FC63-4A00-09E1-8C77-22B655D70124}"/>
              </a:ext>
            </a:extLst>
          </p:cNvPr>
          <p:cNvSpPr txBox="1">
            <a:spLocks noChangeArrowheads="1"/>
          </p:cNvSpPr>
          <p:nvPr/>
        </p:nvSpPr>
        <p:spPr bwMode="auto">
          <a:xfrm>
            <a:off x="152400" y="2819400"/>
            <a:ext cx="87630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rgbClr val="FFFFFF"/>
                </a:solidFill>
                <a:effectLst/>
                <a:uLnTx/>
                <a:uFillTx/>
                <a:ea typeface="SimSun" panose="02010600030101010101" pitchFamily="2" charset="-122"/>
              </a:rPr>
              <a:t>ب. مسيح الثقافة</a:t>
            </a:r>
            <a:endParaRPr kumimoji="0" lang="th-TH" altLang="zh-CN" b="1"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2. تأملات تقييمية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EC42ECB3-8309-A1A9-A57A-CFC7322CC47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6339" name="Rectangle 3">
            <a:extLst>
              <a:ext uri="{FF2B5EF4-FFF2-40B4-BE49-F238E27FC236}">
                <a16:creationId xmlns:a16="http://schemas.microsoft.com/office/drawing/2014/main" id="{7F6519F5-2B30-8053-2EE2-A1E25144E4EF}"/>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340" name="Text Box 4">
            <a:extLst>
              <a:ext uri="{FF2B5EF4-FFF2-40B4-BE49-F238E27FC236}">
                <a16:creationId xmlns:a16="http://schemas.microsoft.com/office/drawing/2014/main" id="{7485A6DA-3FD7-4CF4-F947-875776873EB3}"/>
              </a:ext>
            </a:extLst>
          </p:cNvPr>
          <p:cNvSpPr txBox="1">
            <a:spLocks noChangeArrowheads="1"/>
          </p:cNvSpPr>
          <p:nvPr/>
        </p:nvSpPr>
        <p:spPr bwMode="auto">
          <a:xfrm>
            <a:off x="152400" y="2819400"/>
            <a:ext cx="87630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ب. مسيح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أ) الثناء</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291BD46A-D3C1-0B8D-5C92-8C0ABBB65C5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574474" name="Rectangle 10">
            <a:extLst>
              <a:ext uri="{FF2B5EF4-FFF2-40B4-BE49-F238E27FC236}">
                <a16:creationId xmlns:a16="http://schemas.microsoft.com/office/drawing/2014/main" id="{A525E355-7632-A464-4261-829575D5B649}"/>
              </a:ext>
            </a:extLst>
          </p:cNvPr>
          <p:cNvSpPr>
            <a:spLocks noChangeArrowheads="1"/>
          </p:cNvSpPr>
          <p:nvPr/>
        </p:nvSpPr>
        <p:spPr bwMode="auto">
          <a:xfrm>
            <a:off x="0" y="1066800"/>
            <a:ext cx="9144000" cy="1143000"/>
          </a:xfrm>
          <a:prstGeom prst="rect">
            <a:avLst/>
          </a:prstGeom>
          <a:noFill/>
          <a:ln>
            <a:noFill/>
          </a:ln>
          <a:effectLst>
            <a:outerShdw blurRad="63500" dist="38099" dir="2700000" algn="ctr" rotWithShape="0">
              <a:schemeClr val="tx1">
                <a:alpha val="74997"/>
              </a:schemeClr>
            </a:outerShdw>
          </a:effectLst>
        </p:spPr>
        <p:txBody>
          <a:bodyPr anchor="ctr"/>
          <a:lstStyle>
            <a:lvl1pPr marL="1117600" indent="-1117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eaLnBrk="1" hangingPunct="1">
              <a:spcBef>
                <a:spcPct val="0"/>
              </a:spcBef>
              <a:buNone/>
              <a:defRPr/>
            </a:pPr>
            <a:r>
              <a:rPr lang="ar-JO" altLang="en-US" sz="5000" b="1" dirty="0">
                <a:solidFill>
                  <a:schemeClr val="bg1"/>
                </a:solidFill>
                <a:effectLst>
                  <a:outerShdw blurRad="38100" dist="38100" dir="2700000" algn="tl">
                    <a:srgbClr val="000000"/>
                  </a:outerShdw>
                </a:effectLst>
              </a:rPr>
              <a:t>1. مقدمة</a:t>
            </a:r>
            <a:endParaRPr lang="en-US" altLang="en-US" sz="4400" dirty="0">
              <a:solidFill>
                <a:schemeClr val="tx2"/>
              </a:solidFill>
            </a:endParaRPr>
          </a:p>
        </p:txBody>
      </p:sp>
      <p:sp>
        <p:nvSpPr>
          <p:cNvPr id="574476" name="Text Box 12">
            <a:extLst>
              <a:ext uri="{FF2B5EF4-FFF2-40B4-BE49-F238E27FC236}">
                <a16:creationId xmlns:a16="http://schemas.microsoft.com/office/drawing/2014/main" id="{5F3B9157-8939-D511-E27A-98BF2C6E7FCC}"/>
              </a:ext>
            </a:extLst>
          </p:cNvPr>
          <p:cNvSpPr txBox="1">
            <a:spLocks noChangeArrowheads="1"/>
          </p:cNvSpPr>
          <p:nvPr/>
        </p:nvSpPr>
        <p:spPr bwMode="auto">
          <a:xfrm>
            <a:off x="609600" y="2438400"/>
            <a:ext cx="7848600" cy="1446550"/>
          </a:xfrm>
          <a:prstGeom prst="rect">
            <a:avLst/>
          </a:prstGeom>
          <a:noFill/>
          <a:ln>
            <a:noFill/>
          </a:ln>
          <a:effectLst>
            <a:outerShdw blurRad="63500" dist="38099" dir="2700000" algn="ctr" rotWithShape="0">
              <a:schemeClr val="tx2">
                <a:alpha val="74997"/>
              </a:schemeClr>
            </a:outerShdw>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ar-JO" altLang="en-US" sz="4400" b="1" dirty="0">
                <a:solidFill>
                  <a:schemeClr val="bg1"/>
                </a:solidFill>
                <a:effectLst>
                  <a:outerShdw blurRad="38100" dist="38100" dir="2700000" algn="tl">
                    <a:srgbClr val="000000"/>
                  </a:outerShdw>
                </a:effectLst>
                <a:ea typeface="SimSun" panose="02010600030101010101" pitchFamily="2" charset="-122"/>
              </a:rPr>
              <a:t>لماذا يعتبر نهجنا وفهمنا للمسيح والثقافة مهماً جداً؟</a:t>
            </a:r>
            <a:endParaRPr lang="th-TH" altLang="en-US" sz="4400" b="1" dirty="0">
              <a:solidFill>
                <a:schemeClr val="bg1"/>
              </a:solidFill>
              <a:effectLst>
                <a:outerShdw blurRad="38100" dist="38100" dir="2700000" algn="tl">
                  <a:srgbClr val="000000"/>
                </a:outerShdw>
              </a:effectLst>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488B438F-258F-1276-1CE9-C7B5502BE80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6339" name="Rectangle 3">
            <a:extLst>
              <a:ext uri="{FF2B5EF4-FFF2-40B4-BE49-F238E27FC236}">
                <a16:creationId xmlns:a16="http://schemas.microsoft.com/office/drawing/2014/main" id="{28CE2577-A8BD-D26E-B72D-CE9C0515118B}"/>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340" name="Text Box 4">
            <a:extLst>
              <a:ext uri="{FF2B5EF4-FFF2-40B4-BE49-F238E27FC236}">
                <a16:creationId xmlns:a16="http://schemas.microsoft.com/office/drawing/2014/main" id="{3683DE36-B30B-FA11-34F7-2D6470E79169}"/>
              </a:ext>
            </a:extLst>
          </p:cNvPr>
          <p:cNvSpPr txBox="1">
            <a:spLocks noChangeArrowheads="1"/>
          </p:cNvSpPr>
          <p:nvPr/>
        </p:nvSpPr>
        <p:spPr bwMode="auto">
          <a:xfrm>
            <a:off x="152400" y="2819400"/>
            <a:ext cx="87630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ب. مسيح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ea typeface="SimSun" panose="02010600030101010101" pitchFamily="2" charset="-122"/>
              </a:rPr>
              <a:t>أ) الثناء</a:t>
            </a:r>
            <a:endParaRPr kumimoji="0" lang="th-TH" altLang="zh-CN" sz="2400" b="1" i="0" u="none" strike="noStrike" kern="1200" cap="none" spc="0" normalizeH="0" baseline="0" noProof="0" dirty="0">
              <a:ln>
                <a:noFill/>
              </a:ln>
              <a:solidFill>
                <a:srgbClr val="FFFFFF"/>
              </a:solidFill>
              <a:effectLst/>
              <a:uLnTx/>
              <a:uFillTx/>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ربط المسيح مع الثقافة الإنسانية هو جزء مهم وضروري لجلب المسيحية إلى العالم من حولنا.</a:t>
            </a:r>
            <a:endParaRPr lang="th-TH" altLang="zh-CN" sz="2400" b="1" dirty="0">
              <a:solidFill>
                <a:schemeClr val="bg1"/>
              </a:solidFill>
              <a:cs typeface="Angsana New" panose="02020603050405020304" pitchFamily="18" charset="-34"/>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6EB59704-46F7-BA8A-379E-F600DA25A3A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7363" name="Rectangle 3">
            <a:extLst>
              <a:ext uri="{FF2B5EF4-FFF2-40B4-BE49-F238E27FC236}">
                <a16:creationId xmlns:a16="http://schemas.microsoft.com/office/drawing/2014/main" id="{AC243B4D-BEC8-EAD8-8794-FCB891ECF054}"/>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364" name="Text Box 4">
            <a:extLst>
              <a:ext uri="{FF2B5EF4-FFF2-40B4-BE49-F238E27FC236}">
                <a16:creationId xmlns:a16="http://schemas.microsoft.com/office/drawing/2014/main" id="{EABC866D-09FC-C967-25AF-0C26E4E7BEF0}"/>
              </a:ext>
            </a:extLst>
          </p:cNvPr>
          <p:cNvSpPr txBox="1">
            <a:spLocks noChangeArrowheads="1"/>
          </p:cNvSpPr>
          <p:nvPr/>
        </p:nvSpPr>
        <p:spPr bwMode="auto">
          <a:xfrm>
            <a:off x="152400" y="2819400"/>
            <a:ext cx="8763000" cy="2862322"/>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مسيح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الثناء</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ربط المسيح مع الثقافة الإنسانية هو جزء مهم وضروري لجلب المسيحية إلى العالم من حولنا.</a:t>
            </a:r>
            <a:endParaRPr kumimoji="0" lang="th-TH"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يعطي هذا الأسلوب للمسيحية مصداقية، ملائمة وتأثير متزايد في الساحة الثقافية</a:t>
            </a:r>
            <a:endParaRPr lang="th-TH" altLang="zh-CN" sz="2400" dirty="0">
              <a:solidFill>
                <a:schemeClr val="bg1"/>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31A19F04-C395-D21F-10BC-7B84293A3A7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8387" name="Rectangle 3">
            <a:extLst>
              <a:ext uri="{FF2B5EF4-FFF2-40B4-BE49-F238E27FC236}">
                <a16:creationId xmlns:a16="http://schemas.microsoft.com/office/drawing/2014/main" id="{9D69E01A-FD34-54C9-940F-AE58DBA17455}"/>
              </a:ext>
            </a:extLst>
          </p:cNvPr>
          <p:cNvSpPr>
            <a:spLocks noChangeArrowheads="1"/>
          </p:cNvSpPr>
          <p:nvPr/>
        </p:nvSpPr>
        <p:spPr bwMode="auto">
          <a:xfrm>
            <a:off x="0" y="2286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88" name="Text Box 4">
            <a:extLst>
              <a:ext uri="{FF2B5EF4-FFF2-40B4-BE49-F238E27FC236}">
                <a16:creationId xmlns:a16="http://schemas.microsoft.com/office/drawing/2014/main" id="{3BD16E9B-9608-FC7D-15A6-DE23A6EFE781}"/>
              </a:ext>
            </a:extLst>
          </p:cNvPr>
          <p:cNvSpPr txBox="1">
            <a:spLocks noChangeArrowheads="1"/>
          </p:cNvSpPr>
          <p:nvPr/>
        </p:nvSpPr>
        <p:spPr bwMode="auto">
          <a:xfrm>
            <a:off x="228600" y="1905000"/>
            <a:ext cx="87630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ب. مسيح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ب) الإهتمامات</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6F5CDDB3-A616-8FCC-5F97-C9A1CB1954E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8387" name="Rectangle 3">
            <a:extLst>
              <a:ext uri="{FF2B5EF4-FFF2-40B4-BE49-F238E27FC236}">
                <a16:creationId xmlns:a16="http://schemas.microsoft.com/office/drawing/2014/main" id="{F5CB624F-6A69-B42B-A278-699CBAFB4C31}"/>
              </a:ext>
            </a:extLst>
          </p:cNvPr>
          <p:cNvSpPr>
            <a:spLocks noChangeArrowheads="1"/>
          </p:cNvSpPr>
          <p:nvPr/>
        </p:nvSpPr>
        <p:spPr bwMode="auto">
          <a:xfrm>
            <a:off x="0" y="2286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88" name="Text Box 4">
            <a:extLst>
              <a:ext uri="{FF2B5EF4-FFF2-40B4-BE49-F238E27FC236}">
                <a16:creationId xmlns:a16="http://schemas.microsoft.com/office/drawing/2014/main" id="{B957C3FC-A591-2B45-8CE1-7D77A72E4416}"/>
              </a:ext>
            </a:extLst>
          </p:cNvPr>
          <p:cNvSpPr txBox="1">
            <a:spLocks noChangeArrowheads="1"/>
          </p:cNvSpPr>
          <p:nvPr/>
        </p:nvSpPr>
        <p:spPr bwMode="auto">
          <a:xfrm>
            <a:off x="228600" y="1905000"/>
            <a:ext cx="87630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مسيح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هناك ميل إلى الوثنية يتلائم مع  ولائنا للثقافة والخلط بين هذا وولائنا للمسيح.</a:t>
            </a:r>
            <a:endParaRPr lang="th-TH" altLang="zh-CN" sz="2400" b="1" dirty="0">
              <a:solidFill>
                <a:schemeClr val="bg1"/>
              </a:solidFill>
              <a:cs typeface="Angsana New" panose="02020603050405020304" pitchFamily="18" charset="-34"/>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657D5D3E-8F10-1097-00A2-36D3DE435B9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69411" name="Rectangle 3">
            <a:extLst>
              <a:ext uri="{FF2B5EF4-FFF2-40B4-BE49-F238E27FC236}">
                <a16:creationId xmlns:a16="http://schemas.microsoft.com/office/drawing/2014/main" id="{9352B8FD-EC79-7E5C-3BFC-6459E49B7A63}"/>
              </a:ext>
            </a:extLst>
          </p:cNvPr>
          <p:cNvSpPr>
            <a:spLocks noChangeArrowheads="1"/>
          </p:cNvSpPr>
          <p:nvPr/>
        </p:nvSpPr>
        <p:spPr bwMode="auto">
          <a:xfrm>
            <a:off x="0" y="2286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12" name="Text Box 4">
            <a:extLst>
              <a:ext uri="{FF2B5EF4-FFF2-40B4-BE49-F238E27FC236}">
                <a16:creationId xmlns:a16="http://schemas.microsoft.com/office/drawing/2014/main" id="{37E9F9E5-0A35-3D03-6134-CB9A16ED95BE}"/>
              </a:ext>
            </a:extLst>
          </p:cNvPr>
          <p:cNvSpPr txBox="1">
            <a:spLocks noChangeArrowheads="1"/>
          </p:cNvSpPr>
          <p:nvPr/>
        </p:nvSpPr>
        <p:spPr bwMode="auto">
          <a:xfrm>
            <a:off x="228600" y="1905000"/>
            <a:ext cx="8763000" cy="2862322"/>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ب. مسيح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ea typeface="SimSun" panose="02010600030101010101" pitchFamily="2" charset="-122"/>
              </a:rPr>
              <a:t>ب) الإهتمامات</a:t>
            </a:r>
            <a:endParaRPr kumimoji="0" lang="th-TH" altLang="zh-CN" sz="2400" b="1" i="0" u="none" strike="noStrike" kern="1200" cap="none" spc="0" normalizeH="0" baseline="0" noProof="0" dirty="0">
              <a:ln>
                <a:noFill/>
              </a:ln>
              <a:solidFill>
                <a:srgbClr val="FFFFFF"/>
              </a:solidFill>
              <a:effectLst/>
              <a:uLnTx/>
              <a:uFillTx/>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chemeClr val="bg1">
                    <a:lumMod val="65000"/>
                  </a:schemeClr>
                </a:solidFill>
                <a:effectLst/>
                <a:uLnTx/>
                <a:uFillTx/>
                <a:ea typeface="SimSun" panose="02010600030101010101" pitchFamily="2" charset="-122"/>
              </a:rPr>
              <a:t>1) هناك ميل إلى الوثنية يتلائم مع  ولائنا للثقافة والخلط بين هذا وولائنا للمسيح.</a:t>
            </a:r>
            <a:endParaRPr kumimoji="0" lang="th-TH" altLang="zh-CN" sz="2400"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يميل الإيمان المسيحي  إلى التوافق مع المثل والأعراف الثقافية  وبالتالي تشويهها.</a:t>
            </a:r>
            <a:endParaRPr lang="th-TH" altLang="zh-CN" sz="2400" b="1" dirty="0">
              <a:solidFill>
                <a:schemeClr val="bg1"/>
              </a:solidFill>
              <a:cs typeface="Angsana New" panose="02020603050405020304" pitchFamily="18" charset="-34"/>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907DE270-7613-11A7-BB8C-EEDBCD72851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0435" name="Rectangle 3">
            <a:extLst>
              <a:ext uri="{FF2B5EF4-FFF2-40B4-BE49-F238E27FC236}">
                <a16:creationId xmlns:a16="http://schemas.microsoft.com/office/drawing/2014/main" id="{B2D76B95-B6BE-BC38-F335-A9A86B0B87F5}"/>
              </a:ext>
            </a:extLst>
          </p:cNvPr>
          <p:cNvSpPr>
            <a:spLocks noChangeArrowheads="1"/>
          </p:cNvSpPr>
          <p:nvPr/>
        </p:nvSpPr>
        <p:spPr bwMode="auto">
          <a:xfrm>
            <a:off x="0" y="2286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36" name="Text Box 4">
            <a:extLst>
              <a:ext uri="{FF2B5EF4-FFF2-40B4-BE49-F238E27FC236}">
                <a16:creationId xmlns:a16="http://schemas.microsoft.com/office/drawing/2014/main" id="{775FE8A3-38BF-93A5-8562-E71EAFE3777D}"/>
              </a:ext>
            </a:extLst>
          </p:cNvPr>
          <p:cNvSpPr txBox="1">
            <a:spLocks noChangeArrowheads="1"/>
          </p:cNvSpPr>
          <p:nvPr/>
        </p:nvSpPr>
        <p:spPr bwMode="auto">
          <a:xfrm>
            <a:off x="228600" y="1905000"/>
            <a:ext cx="8763000" cy="360098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مسيح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rPr>
              <a:t>1) هناك ميل إلى الوثنية يتلائم مع  ولائنا للثقافة والخلط بين هذا وولائنا </a:t>
            </a:r>
            <a:r>
              <a:rPr kumimoji="0" lang="ar-JO"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للمسيح.</a:t>
            </a:r>
            <a:endParaRPr kumimoji="0" lang="th-TH"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2) يميل الإيمان المسيحي  إلى التوافق مع المثل والأعراف الثقافية  وبالتالي تشويهها.</a:t>
            </a:r>
            <a:endParaRPr kumimoji="0" lang="th-TH"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3) يواجه هذا الرأي صعوبة في الوقوف بعيداً عن نقد الثقافة التي يجد نفسه فيها  </a:t>
            </a:r>
            <a:endParaRPr lang="th-TH" altLang="zh-CN" sz="2400" dirty="0">
              <a:solidFill>
                <a:schemeClr val="bg1"/>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a:extLst>
              <a:ext uri="{FF2B5EF4-FFF2-40B4-BE49-F238E27FC236}">
                <a16:creationId xmlns:a16="http://schemas.microsoft.com/office/drawing/2014/main" id="{14CEA9DB-1E04-1C90-B506-4FE561A8D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6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Text Box 2">
            <a:extLst>
              <a:ext uri="{FF2B5EF4-FFF2-40B4-BE49-F238E27FC236}">
                <a16:creationId xmlns:a16="http://schemas.microsoft.com/office/drawing/2014/main" id="{CF13B525-B4A8-2B79-4D64-A80B6947F62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1459" name="Rectangle 3">
            <a:extLst>
              <a:ext uri="{FF2B5EF4-FFF2-40B4-BE49-F238E27FC236}">
                <a16:creationId xmlns:a16="http://schemas.microsoft.com/office/drawing/2014/main" id="{7893782C-5F59-1369-0205-BDE2AC35B484}"/>
              </a:ext>
            </a:extLst>
          </p:cNvPr>
          <p:cNvSpPr>
            <a:spLocks noChangeArrowheads="1"/>
          </p:cNvSpPr>
          <p:nvPr/>
        </p:nvSpPr>
        <p:spPr bwMode="auto">
          <a:xfrm>
            <a:off x="0" y="2286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60" name="Text Box 4">
            <a:extLst>
              <a:ext uri="{FF2B5EF4-FFF2-40B4-BE49-F238E27FC236}">
                <a16:creationId xmlns:a16="http://schemas.microsoft.com/office/drawing/2014/main" id="{56F8FE80-F70D-60EB-B7E0-9796923A1042}"/>
              </a:ext>
            </a:extLst>
          </p:cNvPr>
          <p:cNvSpPr txBox="1">
            <a:spLocks noChangeArrowheads="1"/>
          </p:cNvSpPr>
          <p:nvPr/>
        </p:nvSpPr>
        <p:spPr bwMode="auto">
          <a:xfrm>
            <a:off x="228600" y="1905000"/>
            <a:ext cx="87630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ت. المسيح فوق الثقافة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a:extLst>
              <a:ext uri="{FF2B5EF4-FFF2-40B4-BE49-F238E27FC236}">
                <a16:creationId xmlns:a16="http://schemas.microsoft.com/office/drawing/2014/main" id="{B56F2653-90F9-B76A-7ABD-1F616BFC3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47175" cy="686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Text Box 2">
            <a:extLst>
              <a:ext uri="{FF2B5EF4-FFF2-40B4-BE49-F238E27FC236}">
                <a16:creationId xmlns:a16="http://schemas.microsoft.com/office/drawing/2014/main" id="{8BCF14E3-0D49-D986-7EA2-DB395D8F5A4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1459" name="Rectangle 3">
            <a:extLst>
              <a:ext uri="{FF2B5EF4-FFF2-40B4-BE49-F238E27FC236}">
                <a16:creationId xmlns:a16="http://schemas.microsoft.com/office/drawing/2014/main" id="{51CA419D-60E7-B09C-A21E-41C165688379}"/>
              </a:ext>
            </a:extLst>
          </p:cNvPr>
          <p:cNvSpPr>
            <a:spLocks noChangeArrowheads="1"/>
          </p:cNvSpPr>
          <p:nvPr/>
        </p:nvSpPr>
        <p:spPr bwMode="auto">
          <a:xfrm>
            <a:off x="0" y="2286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60" name="Text Box 4">
            <a:extLst>
              <a:ext uri="{FF2B5EF4-FFF2-40B4-BE49-F238E27FC236}">
                <a16:creationId xmlns:a16="http://schemas.microsoft.com/office/drawing/2014/main" id="{F0A165E7-B9B9-0BF1-006F-5DC9D01169E4}"/>
              </a:ext>
            </a:extLst>
          </p:cNvPr>
          <p:cNvSpPr txBox="1">
            <a:spLocks noChangeArrowheads="1"/>
          </p:cNvSpPr>
          <p:nvPr/>
        </p:nvSpPr>
        <p:spPr bwMode="auto">
          <a:xfrm>
            <a:off x="228600" y="1905000"/>
            <a:ext cx="8763000" cy="2739211"/>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المسيح فوق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التعريف: مع أنها تحتوي على عنصري الخير والشر، إلا أن الثقافة هي أمر من الله وعطية صالحة منه، في نفس الوقت فإن المسيح أسمى من الثقافة ويسود عليها في كل ساحة، حتى يتذكر المسيحيون أن الثقافة نسبية ومحدودة في حين أن المسيح أبدي ويقف وراء وفوق النظام الزمني.</a:t>
            </a:r>
            <a:endParaRPr lang="th-TH" altLang="zh-CN" dirty="0">
              <a:solidFill>
                <a:schemeClr val="bg1"/>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6EC73CF9-5170-682A-7045-632E07926E8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5555" name="Rectangle 3">
            <a:extLst>
              <a:ext uri="{FF2B5EF4-FFF2-40B4-BE49-F238E27FC236}">
                <a16:creationId xmlns:a16="http://schemas.microsoft.com/office/drawing/2014/main" id="{024854E5-AC5F-C794-C89F-C4BF1A8D6730}"/>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98B17219-18C1-ECA4-6A5B-53B393235EB6}"/>
              </a:ext>
            </a:extLst>
          </p:cNvPr>
          <p:cNvSpPr txBox="1">
            <a:spLocks noChangeArrowheads="1"/>
          </p:cNvSpPr>
          <p:nvPr/>
        </p:nvSpPr>
        <p:spPr bwMode="auto">
          <a:xfrm>
            <a:off x="228600" y="2362200"/>
            <a:ext cx="87630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المسيح فوق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2. تأملات تقييمية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F5C89455-DADF-05D1-A8C4-407532F60C3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5555" name="Rectangle 3">
            <a:extLst>
              <a:ext uri="{FF2B5EF4-FFF2-40B4-BE49-F238E27FC236}">
                <a16:creationId xmlns:a16="http://schemas.microsoft.com/office/drawing/2014/main" id="{FB417FAA-04FB-58E0-11FB-AF83DC2BA4B5}"/>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07D09553-E4B4-0253-0893-EBC7D4E2693F}"/>
              </a:ext>
            </a:extLst>
          </p:cNvPr>
          <p:cNvSpPr txBox="1">
            <a:spLocks noChangeArrowheads="1"/>
          </p:cNvSpPr>
          <p:nvPr/>
        </p:nvSpPr>
        <p:spPr bwMode="auto">
          <a:xfrm>
            <a:off x="228600" y="2362200"/>
            <a:ext cx="87630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ت. المسيح فوق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lang="en-US" altLang="zh-CN" b="1" dirty="0">
              <a:solidFill>
                <a:schemeClr val="bg1"/>
              </a:solidFill>
              <a:ea typeface="SimSun" panose="02010600030101010101" pitchFamily="2" charset="-122"/>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أ) الثناء</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76E01693-6E88-13AC-727D-0020876E616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52003" name="Rectangle 3">
            <a:extLst>
              <a:ext uri="{FF2B5EF4-FFF2-40B4-BE49-F238E27FC236}">
                <a16:creationId xmlns:a16="http://schemas.microsoft.com/office/drawing/2014/main" id="{AD8659A8-53C6-2B0D-2850-C3470F4D6BBE}"/>
              </a:ext>
            </a:extLst>
          </p:cNvPr>
          <p:cNvSpPr>
            <a:spLocks noChangeArrowheads="1"/>
          </p:cNvSpPr>
          <p:nvPr/>
        </p:nvSpPr>
        <p:spPr bwMode="auto">
          <a:xfrm>
            <a:off x="0" y="1066800"/>
            <a:ext cx="9144000" cy="1143000"/>
          </a:xfrm>
          <a:prstGeom prst="rect">
            <a:avLst/>
          </a:prstGeom>
          <a:noFill/>
          <a:ln>
            <a:noFill/>
          </a:ln>
          <a:effectLst>
            <a:outerShdw blurRad="63500" dist="38099" dir="2700000" algn="ctr" rotWithShape="0">
              <a:schemeClr val="tx1">
                <a:alpha val="74997"/>
              </a:schemeClr>
            </a:outerShdw>
          </a:effectLst>
        </p:spPr>
        <p:txBody>
          <a:bodyPr anchor="ctr"/>
          <a:lstStyle>
            <a:lvl1pPr marL="1117600" indent="-1117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1. مقدمة</a:t>
            </a: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2004" name="Text Box 4">
            <a:extLst>
              <a:ext uri="{FF2B5EF4-FFF2-40B4-BE49-F238E27FC236}">
                <a16:creationId xmlns:a16="http://schemas.microsoft.com/office/drawing/2014/main" id="{1F677215-B8C4-148B-0416-AE69D7B6A863}"/>
              </a:ext>
            </a:extLst>
          </p:cNvPr>
          <p:cNvSpPr txBox="1">
            <a:spLocks noChangeArrowheads="1"/>
          </p:cNvSpPr>
          <p:nvPr/>
        </p:nvSpPr>
        <p:spPr bwMode="auto">
          <a:xfrm>
            <a:off x="609600" y="2438400"/>
            <a:ext cx="7848600" cy="107721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indent="-360000" algn="r" rtl="1" eaLnBrk="1" hangingPunct="1">
              <a:spcBef>
                <a:spcPct val="50000"/>
              </a:spcBef>
              <a:buNone/>
              <a:defRPr/>
            </a:pPr>
            <a:r>
              <a:rPr lang="ar-JO" altLang="en-US" b="1" dirty="0">
                <a:solidFill>
                  <a:schemeClr val="bg1"/>
                </a:solidFill>
                <a:effectLst>
                  <a:outerShdw blurRad="38100" dist="38100" dir="2700000" algn="tl">
                    <a:srgbClr val="000000"/>
                  </a:outerShdw>
                </a:effectLst>
                <a:ea typeface="SimSun" panose="02010600030101010101" pitchFamily="2" charset="-122"/>
              </a:rPr>
              <a:t>أ. إنه يؤثر على ما نتوقعه من الثقافة، وعلاقتها بالمسيحية بشكل عام والأخلاق المسيحية بشكل محدد.</a:t>
            </a:r>
            <a:endParaRPr lang="th-TH" altLang="en-US" dirty="0">
              <a:solidFill>
                <a:schemeClr val="bg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E2DBB29E-DB5D-68FF-6047-44D290290FC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5555" name="Rectangle 3">
            <a:extLst>
              <a:ext uri="{FF2B5EF4-FFF2-40B4-BE49-F238E27FC236}">
                <a16:creationId xmlns:a16="http://schemas.microsoft.com/office/drawing/2014/main" id="{91D12E28-6555-2C7A-4C3A-F03B1373ABB0}"/>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F3E55E3D-74FE-F934-AE50-F614977D0CC4}"/>
              </a:ext>
            </a:extLst>
          </p:cNvPr>
          <p:cNvSpPr txBox="1">
            <a:spLocks noChangeArrowheads="1"/>
          </p:cNvSpPr>
          <p:nvPr/>
        </p:nvSpPr>
        <p:spPr bwMode="auto">
          <a:xfrm>
            <a:off x="228600" y="2362200"/>
            <a:ext cx="87630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المسيح فوق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الثناء</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يتم البحث بشكل صحيح عن الوحدة والإنسجام بين ما هو ثقافي وما هو ديني وتفسيرهما مع إعطاء الأولوية لسيادة المسيح. </a:t>
            </a:r>
            <a:endParaRPr lang="th-TH" altLang="zh-CN" sz="2400"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A5C8F654-3AA8-88D6-3612-AFB7339DF8F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7603" name="Rectangle 3">
            <a:extLst>
              <a:ext uri="{FF2B5EF4-FFF2-40B4-BE49-F238E27FC236}">
                <a16:creationId xmlns:a16="http://schemas.microsoft.com/office/drawing/2014/main" id="{BDCB32D8-FB7E-30F7-88AB-8B48B867F1F8}"/>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08" name="Text Box 4">
            <a:extLst>
              <a:ext uri="{FF2B5EF4-FFF2-40B4-BE49-F238E27FC236}">
                <a16:creationId xmlns:a16="http://schemas.microsoft.com/office/drawing/2014/main" id="{06C36D86-2F97-725C-66C5-186ABA29FB61}"/>
              </a:ext>
            </a:extLst>
          </p:cNvPr>
          <p:cNvSpPr txBox="1">
            <a:spLocks noChangeArrowheads="1"/>
          </p:cNvSpPr>
          <p:nvPr/>
        </p:nvSpPr>
        <p:spPr bwMode="auto">
          <a:xfrm>
            <a:off x="228600" y="2362200"/>
            <a:ext cx="8763000" cy="323165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المسيح فوق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الثناء</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يتم البحث بشكل صحيح عن الوحدة والإنسجام بين ما هو ثقافي وما هو ديني وتفسيرهما مع إعطاء الأولوية لسيادة المسيح. </a:t>
            </a:r>
            <a:endParaRPr kumimoji="0" lang="th-TH" altLang="zh-CN"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تقدم هذه النظرة إطاراً حيث تجد من خلاله كل منطقة من مناطق المعرفة مكانها تحت العقلية الشاملة التي تقول أنَّ المسيح سيد كل تعلم ومعرفة. </a:t>
            </a:r>
            <a:endParaRPr lang="th-TH" altLang="zh-CN" sz="2400" b="1" dirty="0">
              <a:solidFill>
                <a:schemeClr val="bg1"/>
              </a:solidFil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A3A00987-A56B-60A4-AAEE-A7F388F54A0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8627" name="Rectangle 3">
            <a:extLst>
              <a:ext uri="{FF2B5EF4-FFF2-40B4-BE49-F238E27FC236}">
                <a16:creationId xmlns:a16="http://schemas.microsoft.com/office/drawing/2014/main" id="{98F00761-2EA3-AD83-57A8-A1BEEA78E254}"/>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532" name="Text Box 4">
            <a:extLst>
              <a:ext uri="{FF2B5EF4-FFF2-40B4-BE49-F238E27FC236}">
                <a16:creationId xmlns:a16="http://schemas.microsoft.com/office/drawing/2014/main" id="{A5658C18-B5E9-0383-9E5A-A0DE7BEC0865}"/>
              </a:ext>
            </a:extLst>
          </p:cNvPr>
          <p:cNvSpPr txBox="1">
            <a:spLocks noChangeArrowheads="1"/>
          </p:cNvSpPr>
          <p:nvPr/>
        </p:nvSpPr>
        <p:spPr bwMode="auto">
          <a:xfrm>
            <a:off x="228600" y="2362200"/>
            <a:ext cx="87630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ت. المسيح فوق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en-US" altLang="zh-CN" b="1" i="0" u="none" strike="noStrike" kern="1200" cap="none" spc="0" normalizeH="0" baseline="0" noProof="0" dirty="0">
              <a:ln>
                <a:noFill/>
              </a:ln>
              <a:solidFill>
                <a:srgbClr val="FFFFFF"/>
              </a:solidFill>
              <a:effectLst/>
              <a:uLnTx/>
              <a:uFillTx/>
              <a:ea typeface="SimSun" panose="02010600030101010101" pitchFamily="2" charset="-122"/>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ب) الإهتمامات</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BDB58BE3-7DB2-BA24-8294-CC6CE5E4E24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8627" name="Rectangle 3">
            <a:extLst>
              <a:ext uri="{FF2B5EF4-FFF2-40B4-BE49-F238E27FC236}">
                <a16:creationId xmlns:a16="http://schemas.microsoft.com/office/drawing/2014/main" id="{A64B771F-CD71-AFB7-D578-5D7F8FEB16F9}"/>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532" name="Text Box 4">
            <a:extLst>
              <a:ext uri="{FF2B5EF4-FFF2-40B4-BE49-F238E27FC236}">
                <a16:creationId xmlns:a16="http://schemas.microsoft.com/office/drawing/2014/main" id="{AB153C01-82E5-7ED6-EB30-73D1BB5E16C6}"/>
              </a:ext>
            </a:extLst>
          </p:cNvPr>
          <p:cNvSpPr txBox="1">
            <a:spLocks noChangeArrowheads="1"/>
          </p:cNvSpPr>
          <p:nvPr/>
        </p:nvSpPr>
        <p:spPr bwMode="auto">
          <a:xfrm>
            <a:off x="228600" y="2362200"/>
            <a:ext cx="8763000" cy="249299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ت. المسيح فوق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en-US" altLang="zh-CN" b="1" i="0" u="none" strike="noStrike" kern="1200" cap="none" spc="0" normalizeH="0" baseline="0" noProof="0" dirty="0">
              <a:ln>
                <a:noFill/>
              </a:ln>
              <a:solidFill>
                <a:srgbClr val="FFFFFF"/>
              </a:solidFill>
              <a:effectLst/>
              <a:uLnTx/>
              <a:uFillTx/>
              <a:ea typeface="SimSun" panose="02010600030101010101" pitchFamily="2" charset="-122"/>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ea typeface="SimSun" panose="02010600030101010101" pitchFamily="2" charset="-122"/>
              </a:rPr>
              <a:t>ب) الإهتمامات</a:t>
            </a:r>
            <a:endParaRPr kumimoji="0" lang="th-TH" altLang="zh-CN" sz="2400" b="1" i="0" u="none" strike="noStrike" kern="1200" cap="none" spc="0" normalizeH="0" baseline="0" noProof="0" dirty="0">
              <a:ln>
                <a:noFill/>
              </a:ln>
              <a:solidFill>
                <a:srgbClr val="FFFFFF"/>
              </a:solidFill>
              <a:effectLst/>
              <a:uLnTx/>
              <a:uFillTx/>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إن الإعتراف بأن الثقافة والمعرفة من الله يميل مع مرور الوقت، إلى جعلهما مطلقين بحيث يصبحان متساويين مع الله، بدلاً من كونهما خاضعين له.</a:t>
            </a:r>
            <a:endParaRPr lang="th-TH" altLang="zh-CN" sz="2400" b="1" dirty="0">
              <a:solidFill>
                <a:schemeClr val="bg1"/>
              </a:solidFill>
              <a:cs typeface="Angsana New" panose="02020603050405020304" pitchFamily="18" charset="-34"/>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EDD8530-72CC-164C-9E8D-44C7D20772C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79651" name="Rectangle 3">
            <a:extLst>
              <a:ext uri="{FF2B5EF4-FFF2-40B4-BE49-F238E27FC236}">
                <a16:creationId xmlns:a16="http://schemas.microsoft.com/office/drawing/2014/main" id="{FA7AFD98-A76C-023B-43EE-62ED94045F38}"/>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556" name="Text Box 4">
            <a:extLst>
              <a:ext uri="{FF2B5EF4-FFF2-40B4-BE49-F238E27FC236}">
                <a16:creationId xmlns:a16="http://schemas.microsoft.com/office/drawing/2014/main" id="{3820803E-7616-0BF2-5360-7BA3DFA167DD}"/>
              </a:ext>
            </a:extLst>
          </p:cNvPr>
          <p:cNvSpPr txBox="1">
            <a:spLocks noChangeArrowheads="1"/>
          </p:cNvSpPr>
          <p:nvPr/>
        </p:nvSpPr>
        <p:spPr bwMode="auto">
          <a:xfrm>
            <a:off x="228600" y="2362200"/>
            <a:ext cx="8763000" cy="323165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المسيح فوق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1) إن الإعتراف بأن الثقافة والمعرفة من الله يميل مع مرور الوقت، إلى جعلهما مطلقين بحيث يصبحان متساويين مع الله، بدلاً من كونهما خاضعين له.</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في بعض الأحيان لا يوجد ما يكفي من الإهتمام أو الإعتراف بالطبيعة المتفشية والماكرة للخطية في كل مجالات الحياة البشرية.</a:t>
            </a:r>
            <a:endParaRPr lang="th-TH" altLang="zh-CN" sz="2400" dirty="0">
              <a:solidFill>
                <a:schemeClr val="bg1"/>
              </a:solidFil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1B01D02B-5A7C-6A2C-485E-7CCEE5240CA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0675" name="Rectangle 3">
            <a:extLst>
              <a:ext uri="{FF2B5EF4-FFF2-40B4-BE49-F238E27FC236}">
                <a16:creationId xmlns:a16="http://schemas.microsoft.com/office/drawing/2014/main" id="{0274E742-614E-706C-688A-C198548A0B49}"/>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580" name="Text Box 4">
            <a:extLst>
              <a:ext uri="{FF2B5EF4-FFF2-40B4-BE49-F238E27FC236}">
                <a16:creationId xmlns:a16="http://schemas.microsoft.com/office/drawing/2014/main" id="{6DB71903-92AC-27F9-5062-BADAAC260138}"/>
              </a:ext>
            </a:extLst>
          </p:cNvPr>
          <p:cNvSpPr txBox="1">
            <a:spLocks noChangeArrowheads="1"/>
          </p:cNvSpPr>
          <p:nvPr/>
        </p:nvSpPr>
        <p:spPr bwMode="auto">
          <a:xfrm>
            <a:off x="228600" y="2362200"/>
            <a:ext cx="8763000" cy="249299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المسيح فوق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3) إنه يميل إلى خلق انقسام ثنائي بين المقدس والعلماني، خاصة فيما يتعلق بالموهبة والدعوة، مما يؤدي إلى شيء يشبه نظام ذو مستويين من المهن البشرية الأعلى والأدنى </a:t>
            </a:r>
            <a:endParaRPr lang="th-TH" altLang="zh-CN" sz="2400" dirty="0">
              <a:solidFill>
                <a:schemeClr val="bg1"/>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a:extLst>
              <a:ext uri="{FF2B5EF4-FFF2-40B4-BE49-F238E27FC236}">
                <a16:creationId xmlns:a16="http://schemas.microsoft.com/office/drawing/2014/main" id="{77A27DCA-CAD5-7143-2D0A-0CC46A805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707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ext Box 2">
            <a:extLst>
              <a:ext uri="{FF2B5EF4-FFF2-40B4-BE49-F238E27FC236}">
                <a16:creationId xmlns:a16="http://schemas.microsoft.com/office/drawing/2014/main" id="{81110EF9-752B-AE6B-6BFF-FCBDB475773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1699" name="Rectangle 3">
            <a:extLst>
              <a:ext uri="{FF2B5EF4-FFF2-40B4-BE49-F238E27FC236}">
                <a16:creationId xmlns:a16="http://schemas.microsoft.com/office/drawing/2014/main" id="{914C1466-A33E-40A0-ACAF-672BE3D977EA}"/>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604" name="Text Box 4">
            <a:extLst>
              <a:ext uri="{FF2B5EF4-FFF2-40B4-BE49-F238E27FC236}">
                <a16:creationId xmlns:a16="http://schemas.microsoft.com/office/drawing/2014/main" id="{2049B476-FAA0-0A58-F432-A682EDAD7AF2}"/>
              </a:ext>
            </a:extLst>
          </p:cNvPr>
          <p:cNvSpPr txBox="1">
            <a:spLocks noChangeArrowheads="1"/>
          </p:cNvSpPr>
          <p:nvPr/>
        </p:nvSpPr>
        <p:spPr bwMode="auto">
          <a:xfrm>
            <a:off x="228600" y="2362200"/>
            <a:ext cx="87630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ث. المسيح والثقافة في مفارقة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a:extLst>
              <a:ext uri="{FF2B5EF4-FFF2-40B4-BE49-F238E27FC236}">
                <a16:creationId xmlns:a16="http://schemas.microsoft.com/office/drawing/2014/main" id="{3864D3A7-BAF7-9A53-5FF6-C2EA218DF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707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ext Box 2">
            <a:extLst>
              <a:ext uri="{FF2B5EF4-FFF2-40B4-BE49-F238E27FC236}">
                <a16:creationId xmlns:a16="http://schemas.microsoft.com/office/drawing/2014/main" id="{ACDB2592-77A7-0942-48F0-FF345086B89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1699" name="Rectangle 3">
            <a:extLst>
              <a:ext uri="{FF2B5EF4-FFF2-40B4-BE49-F238E27FC236}">
                <a16:creationId xmlns:a16="http://schemas.microsoft.com/office/drawing/2014/main" id="{A8901965-E5F4-1E66-1A52-0B5CC0A709AA}"/>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604" name="Text Box 4">
            <a:extLst>
              <a:ext uri="{FF2B5EF4-FFF2-40B4-BE49-F238E27FC236}">
                <a16:creationId xmlns:a16="http://schemas.microsoft.com/office/drawing/2014/main" id="{5293A8FC-2E5A-865B-E67A-808E79B0198F}"/>
              </a:ext>
            </a:extLst>
          </p:cNvPr>
          <p:cNvSpPr txBox="1">
            <a:spLocks noChangeArrowheads="1"/>
          </p:cNvSpPr>
          <p:nvPr/>
        </p:nvSpPr>
        <p:spPr bwMode="auto">
          <a:xfrm>
            <a:off x="228600" y="2362200"/>
            <a:ext cx="8763000" cy="1877437"/>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ث. المسيح والثقافة في مفارقة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التعريف: في حين أن الثقافة ملوثة بالكامل بالخطية بما في ذلك المسيحيين، فإن نعمة الله تمكننا أن نعيش مع توترات الحياة لأجل المسيح في عالم ساقط.</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AB1F0612-D16B-1B2F-7CCA-5EBE4E81B77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4771" name="Rectangle 3">
            <a:extLst>
              <a:ext uri="{FF2B5EF4-FFF2-40B4-BE49-F238E27FC236}">
                <a16:creationId xmlns:a16="http://schemas.microsoft.com/office/drawing/2014/main" id="{7F50522D-9D3D-B662-F8C7-7515C0353466}"/>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628" name="Text Box 4">
            <a:extLst>
              <a:ext uri="{FF2B5EF4-FFF2-40B4-BE49-F238E27FC236}">
                <a16:creationId xmlns:a16="http://schemas.microsoft.com/office/drawing/2014/main" id="{303A36D7-EF52-780E-B6C5-7B26BCB52150}"/>
              </a:ext>
            </a:extLst>
          </p:cNvPr>
          <p:cNvSpPr txBox="1">
            <a:spLocks noChangeArrowheads="1"/>
          </p:cNvSpPr>
          <p:nvPr/>
        </p:nvSpPr>
        <p:spPr bwMode="auto">
          <a:xfrm>
            <a:off x="228600" y="2362200"/>
            <a:ext cx="87630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ث. المسيح والثقافة في مفارقة</a:t>
            </a:r>
            <a:endParaRPr lang="en-US" altLang="zh-CN" b="1" dirty="0">
              <a:solidFill>
                <a:schemeClr val="bg1"/>
              </a:solidFill>
              <a:ea typeface="SimSun" panose="02010600030101010101" pitchFamily="2" charset="-122"/>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2. تأملات تقييمية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3F7985C5-C468-3FF8-7B1D-B98E578472A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4771" name="Rectangle 3">
            <a:extLst>
              <a:ext uri="{FF2B5EF4-FFF2-40B4-BE49-F238E27FC236}">
                <a16:creationId xmlns:a16="http://schemas.microsoft.com/office/drawing/2014/main" id="{A9D2C6FE-A784-8C83-67FE-ADA27DBCF777}"/>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628" name="Text Box 4">
            <a:extLst>
              <a:ext uri="{FF2B5EF4-FFF2-40B4-BE49-F238E27FC236}">
                <a16:creationId xmlns:a16="http://schemas.microsoft.com/office/drawing/2014/main" id="{0C4D792D-9C30-9340-9710-5F1140D592AC}"/>
              </a:ext>
            </a:extLst>
          </p:cNvPr>
          <p:cNvSpPr txBox="1">
            <a:spLocks noChangeArrowheads="1"/>
          </p:cNvSpPr>
          <p:nvPr/>
        </p:nvSpPr>
        <p:spPr bwMode="auto">
          <a:xfrm>
            <a:off x="228600" y="2362200"/>
            <a:ext cx="87630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ث. المسيح والثقافة في مفارقة</a:t>
            </a:r>
            <a:endParaRPr kumimoji="0" lang="en-US" altLang="zh-CN" b="1" i="0" u="none" strike="noStrike" kern="1200" cap="none" spc="0" normalizeH="0" baseline="0" noProof="0" dirty="0">
              <a:ln>
                <a:noFill/>
              </a:ln>
              <a:solidFill>
                <a:srgbClr val="FFFFFF"/>
              </a:solidFill>
              <a:effectLst/>
              <a:uLnTx/>
              <a:uFillTx/>
              <a:ea typeface="SimSun" panose="02010600030101010101" pitchFamily="2" charset="-122"/>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أ) الثناء</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7190AA6D-1BE4-5094-695C-574A6D841A9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53027" name="Rectangle 3">
            <a:extLst>
              <a:ext uri="{FF2B5EF4-FFF2-40B4-BE49-F238E27FC236}">
                <a16:creationId xmlns:a16="http://schemas.microsoft.com/office/drawing/2014/main" id="{CD773772-1E6A-5BAB-45D1-14A917377C5E}"/>
              </a:ext>
            </a:extLst>
          </p:cNvPr>
          <p:cNvSpPr>
            <a:spLocks noChangeArrowheads="1"/>
          </p:cNvSpPr>
          <p:nvPr/>
        </p:nvSpPr>
        <p:spPr bwMode="auto">
          <a:xfrm>
            <a:off x="0" y="1066800"/>
            <a:ext cx="9144000" cy="1143000"/>
          </a:xfrm>
          <a:prstGeom prst="rect">
            <a:avLst/>
          </a:prstGeom>
          <a:noFill/>
          <a:ln>
            <a:noFill/>
          </a:ln>
          <a:effectLst>
            <a:outerShdw blurRad="63500" dist="38099" dir="2700000" algn="ctr" rotWithShape="0">
              <a:schemeClr val="tx1">
                <a:alpha val="74997"/>
              </a:schemeClr>
            </a:outerShdw>
          </a:effectLst>
        </p:spPr>
        <p:txBody>
          <a:bodyPr anchor="ctr"/>
          <a:lstStyle>
            <a:lvl1pPr marL="1117600" indent="-1117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1. مقدمة</a:t>
            </a: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3028" name="Text Box 4">
            <a:extLst>
              <a:ext uri="{FF2B5EF4-FFF2-40B4-BE49-F238E27FC236}">
                <a16:creationId xmlns:a16="http://schemas.microsoft.com/office/drawing/2014/main" id="{A31A0384-3086-84E2-EBAC-7D4C302FE0BB}"/>
              </a:ext>
            </a:extLst>
          </p:cNvPr>
          <p:cNvSpPr txBox="1">
            <a:spLocks noChangeArrowheads="1"/>
          </p:cNvSpPr>
          <p:nvPr/>
        </p:nvSpPr>
        <p:spPr bwMode="auto">
          <a:xfrm>
            <a:off x="609600" y="2438400"/>
            <a:ext cx="7848600" cy="230832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50000"/>
              </a:spcBef>
              <a:spcAft>
                <a:spcPct val="0"/>
              </a:spcAft>
              <a:buClrTx/>
              <a:buSzTx/>
              <a:buFontTx/>
              <a:buNone/>
              <a:tabLst/>
              <a:defRPr/>
            </a:pPr>
            <a:r>
              <a:rPr kumimoji="0" lang="ar-JO" altLang="en-US" b="1" i="0" u="none" strike="noStrike" kern="1200" cap="none" spc="0" normalizeH="0" baseline="0" noProof="0" dirty="0">
                <a:ln>
                  <a:noFill/>
                </a:ln>
                <a:solidFill>
                  <a:schemeClr val="bg1">
                    <a:lumMod val="65000"/>
                  </a:schemeClr>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أ. إنه يؤثر على ما نتوقعه من الثقافة، وعلاقتها بالمسيحية بشكل عام والأخلاق المسيحية بشكل محدد.</a:t>
            </a:r>
            <a:endParaRPr kumimoji="0" lang="th-TH" altLang="en-US"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endParaRPr>
          </a:p>
          <a:p>
            <a:pPr marL="540000" indent="-540000" algn="r" rtl="1" eaLnBrk="1" hangingPunct="1">
              <a:spcBef>
                <a:spcPct val="50000"/>
              </a:spcBef>
              <a:buNone/>
              <a:defRPr/>
            </a:pPr>
            <a:r>
              <a:rPr lang="ar-JO" altLang="en-US" b="1" dirty="0">
                <a:solidFill>
                  <a:schemeClr val="bg1"/>
                </a:solidFill>
                <a:effectLst>
                  <a:outerShdw blurRad="38100" dist="38100" dir="2700000" algn="tl">
                    <a:srgbClr val="000000"/>
                  </a:outerShdw>
                </a:effectLst>
                <a:ea typeface="SimSun" panose="02010600030101010101" pitchFamily="2" charset="-122"/>
              </a:rPr>
              <a:t>ب. إنه يؤثر على موقفنا العام تجاه الثقافة، سواء كنا نتقبلها أو نرفضها، أو أي شيء بينهما.</a:t>
            </a:r>
            <a:endParaRPr lang="th-TH" altLang="en-US" dirty="0">
              <a:solidFill>
                <a:schemeClr val="bg1"/>
              </a:solidFil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F372E979-D941-503B-8F15-67F32B7A5AA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4771" name="Rectangle 3">
            <a:extLst>
              <a:ext uri="{FF2B5EF4-FFF2-40B4-BE49-F238E27FC236}">
                <a16:creationId xmlns:a16="http://schemas.microsoft.com/office/drawing/2014/main" id="{CDB33452-DD10-6ADF-5849-3F6829C7A414}"/>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628" name="Text Box 4">
            <a:extLst>
              <a:ext uri="{FF2B5EF4-FFF2-40B4-BE49-F238E27FC236}">
                <a16:creationId xmlns:a16="http://schemas.microsoft.com/office/drawing/2014/main" id="{E515ABD5-E56C-7D95-F01B-0ECA214EFFFC}"/>
              </a:ext>
            </a:extLst>
          </p:cNvPr>
          <p:cNvSpPr txBox="1">
            <a:spLocks noChangeArrowheads="1"/>
          </p:cNvSpPr>
          <p:nvPr/>
        </p:nvSpPr>
        <p:spPr bwMode="auto">
          <a:xfrm>
            <a:off x="228600" y="2362200"/>
            <a:ext cx="8763000" cy="175432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ث. المسيح والثقافة في مفارقة</a:t>
            </a:r>
            <a:endParaRPr kumimoji="0" lang="en-US" altLang="zh-CN" b="1" i="0" u="none" strike="noStrike" kern="1200" cap="none" spc="0" normalizeH="0" baseline="0" noProof="0" dirty="0">
              <a:ln>
                <a:noFill/>
              </a:ln>
              <a:solidFill>
                <a:srgbClr val="FFFFFF"/>
              </a:solidFill>
              <a:effectLst/>
              <a:uLnTx/>
              <a:uFillTx/>
              <a:ea typeface="SimSun" panose="02010600030101010101" pitchFamily="2" charset="-122"/>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ea typeface="SimSun" panose="02010600030101010101" pitchFamily="2" charset="-122"/>
              </a:rPr>
              <a:t>أ) الثناء</a:t>
            </a:r>
            <a:endParaRPr kumimoji="0" lang="th-TH" altLang="zh-CN" sz="2400" b="1" i="0" u="none" strike="noStrike" kern="1200" cap="none" spc="0" normalizeH="0" baseline="0" noProof="0" dirty="0">
              <a:ln>
                <a:noFill/>
              </a:ln>
              <a:solidFill>
                <a:srgbClr val="FFFFFF"/>
              </a:solidFill>
              <a:effectLst/>
              <a:uLnTx/>
              <a:uFillTx/>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يأخذ هذا الرأي طبيعة الخطية المتفشية على محمل الجد.</a:t>
            </a:r>
            <a:endParaRPr lang="th-TH" altLang="zh-CN" sz="2400" b="1" dirty="0">
              <a:solidFill>
                <a:schemeClr val="bg1"/>
              </a:solidFill>
              <a:cs typeface="Angsana New" panose="02020603050405020304" pitchFamily="18" charset="-34"/>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9E98E194-F2D2-A233-C21F-9A53A50E94C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5795" name="Rectangle 3">
            <a:extLst>
              <a:ext uri="{FF2B5EF4-FFF2-40B4-BE49-F238E27FC236}">
                <a16:creationId xmlns:a16="http://schemas.microsoft.com/office/drawing/2014/main" id="{57E0A4B4-67D4-2814-6813-44D6BC9D4769}"/>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652" name="Text Box 4">
            <a:extLst>
              <a:ext uri="{FF2B5EF4-FFF2-40B4-BE49-F238E27FC236}">
                <a16:creationId xmlns:a16="http://schemas.microsoft.com/office/drawing/2014/main" id="{3C263A23-A86A-FEE3-BE82-298A9D84C54B}"/>
              </a:ext>
            </a:extLst>
          </p:cNvPr>
          <p:cNvSpPr txBox="1">
            <a:spLocks noChangeArrowheads="1"/>
          </p:cNvSpPr>
          <p:nvPr/>
        </p:nvSpPr>
        <p:spPr bwMode="auto">
          <a:xfrm>
            <a:off x="228600" y="2362200"/>
            <a:ext cx="8763000" cy="249299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ث. المسيح والثقافة في مفارقة</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الثناء</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يأخذ هذا الرأي طبيعة الخطية المتفشية على محمل الجد.</a:t>
            </a:r>
            <a:endParaRPr kumimoji="0" lang="th-TH"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يتم التأكيد على الفارق المهم بين ملكوت الله والممالك البشرية في هذه النظرة، حتى لا يتم خلطهما أو دمجهما في بعضهما البعض.</a:t>
            </a:r>
            <a:endParaRPr lang="th-TH" altLang="zh-CN" sz="2400" dirty="0">
              <a:solidFill>
                <a:schemeClr val="bg1"/>
              </a:solidFil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4EA90BA9-395A-BB7C-8151-DF4DD0129CC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6819" name="Rectangle 3">
            <a:extLst>
              <a:ext uri="{FF2B5EF4-FFF2-40B4-BE49-F238E27FC236}">
                <a16:creationId xmlns:a16="http://schemas.microsoft.com/office/drawing/2014/main" id="{55364187-0F6C-A50E-F294-778942027D68}"/>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676" name="Text Box 4">
            <a:extLst>
              <a:ext uri="{FF2B5EF4-FFF2-40B4-BE49-F238E27FC236}">
                <a16:creationId xmlns:a16="http://schemas.microsoft.com/office/drawing/2014/main" id="{4504E85E-8001-5D0D-A430-3057CFA12C39}"/>
              </a:ext>
            </a:extLst>
          </p:cNvPr>
          <p:cNvSpPr txBox="1">
            <a:spLocks noChangeArrowheads="1"/>
          </p:cNvSpPr>
          <p:nvPr/>
        </p:nvSpPr>
        <p:spPr bwMode="auto">
          <a:xfrm>
            <a:off x="228600" y="2362200"/>
            <a:ext cx="87630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ث. المسيح والثقافة في مفارقة</a:t>
            </a:r>
            <a:endParaRPr kumimoji="0" lang="en-US" altLang="zh-CN" b="1" i="0" u="none" strike="noStrike" kern="1200" cap="none" spc="0" normalizeH="0" baseline="0" noProof="0" dirty="0">
              <a:ln>
                <a:noFill/>
              </a:ln>
              <a:solidFill>
                <a:srgbClr val="FFFFFF"/>
              </a:solidFill>
              <a:effectLst/>
              <a:uLnTx/>
              <a:uFillTx/>
              <a:ea typeface="SimSun" panose="02010600030101010101" pitchFamily="2" charset="-122"/>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ب) الإهتمامات</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614061B4-F2A9-790B-D75B-96F09E66CC6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6819" name="Rectangle 3">
            <a:extLst>
              <a:ext uri="{FF2B5EF4-FFF2-40B4-BE49-F238E27FC236}">
                <a16:creationId xmlns:a16="http://schemas.microsoft.com/office/drawing/2014/main" id="{1D092F3F-C5AD-58C7-F0A9-8FB1579B09D3}"/>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676" name="Text Box 4">
            <a:extLst>
              <a:ext uri="{FF2B5EF4-FFF2-40B4-BE49-F238E27FC236}">
                <a16:creationId xmlns:a16="http://schemas.microsoft.com/office/drawing/2014/main" id="{459A4E63-3AA4-FACA-9EC2-61132F3DA6DE}"/>
              </a:ext>
            </a:extLst>
          </p:cNvPr>
          <p:cNvSpPr txBox="1">
            <a:spLocks noChangeArrowheads="1"/>
          </p:cNvSpPr>
          <p:nvPr/>
        </p:nvSpPr>
        <p:spPr bwMode="auto">
          <a:xfrm>
            <a:off x="228600" y="2362200"/>
            <a:ext cx="87630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ث. المسيح والثقافة في مفارقة</a:t>
            </a:r>
            <a:endParaRPr kumimoji="0" lang="en-US" altLang="zh-CN" b="1" i="0" u="none" strike="noStrike" kern="1200" cap="none" spc="0" normalizeH="0" baseline="0" noProof="0" dirty="0">
              <a:ln>
                <a:noFill/>
              </a:ln>
              <a:solidFill>
                <a:srgbClr val="FFFFFF"/>
              </a:solidFill>
              <a:effectLst/>
              <a:uLnTx/>
              <a:uFillTx/>
              <a:ea typeface="SimSun" panose="02010600030101010101" pitchFamily="2" charset="-122"/>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ea typeface="SimSun" panose="02010600030101010101" pitchFamily="2" charset="-122"/>
              </a:rPr>
              <a:t>ب) الإهتمامات</a:t>
            </a:r>
            <a:endParaRPr kumimoji="0" lang="th-TH" altLang="zh-CN" sz="2400" b="1" i="0" u="none" strike="noStrike" kern="1200" cap="none" spc="0" normalizeH="0" baseline="0" noProof="0" dirty="0">
              <a:ln>
                <a:noFill/>
              </a:ln>
              <a:solidFill>
                <a:srgbClr val="FFFFFF"/>
              </a:solidFill>
              <a:effectLst/>
              <a:uLnTx/>
              <a:uFillTx/>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هناك ميل مؤسف  للفصل بين العلماني والمقدس وبالتالي خصخصة الإيمان المسيحي.</a:t>
            </a:r>
            <a:endParaRPr lang="th-TH" altLang="zh-CN" sz="2400" dirty="0">
              <a:solidFill>
                <a:schemeClr val="bg1"/>
              </a:solidFill>
              <a:cs typeface="Angsana New" panose="02020603050405020304" pitchFamily="18" charset="-34"/>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431320C9-CBF3-FE21-E7C8-07DEF3538B3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11395" name="Rectangle 3">
            <a:extLst>
              <a:ext uri="{FF2B5EF4-FFF2-40B4-BE49-F238E27FC236}">
                <a16:creationId xmlns:a16="http://schemas.microsoft.com/office/drawing/2014/main" id="{E8D87253-778C-0FD2-5BD0-060981C4E5D4}"/>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700" name="Text Box 4">
            <a:extLst>
              <a:ext uri="{FF2B5EF4-FFF2-40B4-BE49-F238E27FC236}">
                <a16:creationId xmlns:a16="http://schemas.microsoft.com/office/drawing/2014/main" id="{451CC0EC-9615-2E6D-3643-75DE5485D654}"/>
              </a:ext>
            </a:extLst>
          </p:cNvPr>
          <p:cNvSpPr txBox="1">
            <a:spLocks noChangeArrowheads="1"/>
          </p:cNvSpPr>
          <p:nvPr/>
        </p:nvSpPr>
        <p:spPr bwMode="auto">
          <a:xfrm>
            <a:off x="228600" y="2362200"/>
            <a:ext cx="8763000" cy="249299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ث. المسيح والثقافة في مفارقة</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هناك أيضاً ميل لمنح الشرعية المطلقة للدولة، بدلاً من جعل الإيمان المسيحي نسبياً ومساءلة الدولة العلمانية عن إكرام الله بالطريقة التي تنظم وتدير نفسها بها.</a:t>
            </a:r>
            <a:endParaRPr lang="th-TH" altLang="zh-CN" sz="2400" dirty="0">
              <a:solidFill>
                <a:schemeClr val="bg1"/>
              </a:solidFil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B54C5273-4E87-24E3-A9B4-B376472E25F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7843" name="Rectangle 3">
            <a:extLst>
              <a:ext uri="{FF2B5EF4-FFF2-40B4-BE49-F238E27FC236}">
                <a16:creationId xmlns:a16="http://schemas.microsoft.com/office/drawing/2014/main" id="{D873408D-4C73-CB24-648A-4ABB3516AFE5}"/>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24" name="Text Box 4">
            <a:extLst>
              <a:ext uri="{FF2B5EF4-FFF2-40B4-BE49-F238E27FC236}">
                <a16:creationId xmlns:a16="http://schemas.microsoft.com/office/drawing/2014/main" id="{0E4F5C0B-BC6B-9A0F-9D22-90BD687A31EE}"/>
              </a:ext>
            </a:extLst>
          </p:cNvPr>
          <p:cNvSpPr txBox="1">
            <a:spLocks noChangeArrowheads="1"/>
          </p:cNvSpPr>
          <p:nvPr/>
        </p:nvSpPr>
        <p:spPr bwMode="auto">
          <a:xfrm>
            <a:off x="228600" y="2362200"/>
            <a:ext cx="87630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ث. المسيح والثقافة في مفارقة</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3) مع التركيز على انتشار الخطية هناك ميل إلى التقليل من أهمية دعوة المسيحي ليعيش حياة قداسة جذرية.</a:t>
            </a:r>
            <a:endParaRPr lang="th-TH" altLang="zh-CN" sz="2400" dirty="0">
              <a:solidFill>
                <a:schemeClr val="bg1"/>
              </a:solidFil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a:extLst>
              <a:ext uri="{FF2B5EF4-FFF2-40B4-BE49-F238E27FC236}">
                <a16:creationId xmlns:a16="http://schemas.microsoft.com/office/drawing/2014/main" id="{7F2988F5-009C-691F-01B3-887F3660B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0"/>
            <a:ext cx="92027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6" name="Text Box 2">
            <a:extLst>
              <a:ext uri="{FF2B5EF4-FFF2-40B4-BE49-F238E27FC236}">
                <a16:creationId xmlns:a16="http://schemas.microsoft.com/office/drawing/2014/main" id="{054F0016-A796-DFDD-9112-1ED7548E27C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8867" name="Rectangle 3">
            <a:extLst>
              <a:ext uri="{FF2B5EF4-FFF2-40B4-BE49-F238E27FC236}">
                <a16:creationId xmlns:a16="http://schemas.microsoft.com/office/drawing/2014/main" id="{5885C91E-22C5-ABBA-3D8D-45B764280822}"/>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748" name="Text Box 4">
            <a:extLst>
              <a:ext uri="{FF2B5EF4-FFF2-40B4-BE49-F238E27FC236}">
                <a16:creationId xmlns:a16="http://schemas.microsoft.com/office/drawing/2014/main" id="{A0D389CF-4765-4856-036D-775BEC0D3D93}"/>
              </a:ext>
            </a:extLst>
          </p:cNvPr>
          <p:cNvSpPr txBox="1">
            <a:spLocks noChangeArrowheads="1"/>
          </p:cNvSpPr>
          <p:nvPr/>
        </p:nvSpPr>
        <p:spPr bwMode="auto">
          <a:xfrm>
            <a:off x="228600" y="2362200"/>
            <a:ext cx="87630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ج. المسيح يحول الثقافة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a:extLst>
              <a:ext uri="{FF2B5EF4-FFF2-40B4-BE49-F238E27FC236}">
                <a16:creationId xmlns:a16="http://schemas.microsoft.com/office/drawing/2014/main" id="{372D8EEE-BABE-AA58-30D8-BCF6BE06E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0"/>
            <a:ext cx="92027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6" name="Text Box 2">
            <a:extLst>
              <a:ext uri="{FF2B5EF4-FFF2-40B4-BE49-F238E27FC236}">
                <a16:creationId xmlns:a16="http://schemas.microsoft.com/office/drawing/2014/main" id="{9CA6CB42-C1F5-515A-2A02-13CD4F689AE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88867" name="Rectangle 3">
            <a:extLst>
              <a:ext uri="{FF2B5EF4-FFF2-40B4-BE49-F238E27FC236}">
                <a16:creationId xmlns:a16="http://schemas.microsoft.com/office/drawing/2014/main" id="{795525D4-BF61-D8E9-088A-08BB729CD68F}"/>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748" name="Text Box 4">
            <a:extLst>
              <a:ext uri="{FF2B5EF4-FFF2-40B4-BE49-F238E27FC236}">
                <a16:creationId xmlns:a16="http://schemas.microsoft.com/office/drawing/2014/main" id="{0950EA31-DCDA-C0BB-3A68-A4F2F08AAFD9}"/>
              </a:ext>
            </a:extLst>
          </p:cNvPr>
          <p:cNvSpPr txBox="1">
            <a:spLocks noChangeArrowheads="1"/>
          </p:cNvSpPr>
          <p:nvPr/>
        </p:nvSpPr>
        <p:spPr bwMode="auto">
          <a:xfrm>
            <a:off x="228600" y="2362200"/>
            <a:ext cx="8763000" cy="230832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المسيح يحول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التعريف: المسيحيون مدعوون ليعيشوا ضمن الثقافة بطريقة تجعل الإنجيل يؤثر في كل ناحية في المجتمع، سواء على المستوى المؤسسي أو الفردي بحيث تحول الثقافة بواسطة المسيح إلى نوع المجتمع الذي يرضي الله في كل النواحي.</a:t>
            </a:r>
            <a:endParaRPr lang="th-TH" altLang="zh-CN" dirty="0">
              <a:solidFill>
                <a:schemeClr val="bg1"/>
              </a:solidFil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9EE7F57C-5650-C7B9-BBCA-CAA20654764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1939" name="Rectangle 3">
            <a:extLst>
              <a:ext uri="{FF2B5EF4-FFF2-40B4-BE49-F238E27FC236}">
                <a16:creationId xmlns:a16="http://schemas.microsoft.com/office/drawing/2014/main" id="{575B91E5-F16C-5F48-EF7F-3938C1F8B6FD}"/>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772" name="Text Box 4">
            <a:extLst>
              <a:ext uri="{FF2B5EF4-FFF2-40B4-BE49-F238E27FC236}">
                <a16:creationId xmlns:a16="http://schemas.microsoft.com/office/drawing/2014/main" id="{C6043B43-081F-60F5-1922-CD55C8D24193}"/>
              </a:ext>
            </a:extLst>
          </p:cNvPr>
          <p:cNvSpPr txBox="1">
            <a:spLocks noChangeArrowheads="1"/>
          </p:cNvSpPr>
          <p:nvPr/>
        </p:nvSpPr>
        <p:spPr bwMode="auto">
          <a:xfrm>
            <a:off x="381000" y="2286000"/>
            <a:ext cx="84582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ج. المسيح يحول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2. تأملات تقييمية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9B826687-D1A1-57D5-3ECA-5715AAEB7E5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1939" name="Rectangle 3">
            <a:extLst>
              <a:ext uri="{FF2B5EF4-FFF2-40B4-BE49-F238E27FC236}">
                <a16:creationId xmlns:a16="http://schemas.microsoft.com/office/drawing/2014/main" id="{9A334003-C8A8-B283-A674-46B312742A14}"/>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772" name="Text Box 4">
            <a:extLst>
              <a:ext uri="{FF2B5EF4-FFF2-40B4-BE49-F238E27FC236}">
                <a16:creationId xmlns:a16="http://schemas.microsoft.com/office/drawing/2014/main" id="{26D3B516-BAFB-15FA-CE7B-070CE5D33A5B}"/>
              </a:ext>
            </a:extLst>
          </p:cNvPr>
          <p:cNvSpPr txBox="1">
            <a:spLocks noChangeArrowheads="1"/>
          </p:cNvSpPr>
          <p:nvPr/>
        </p:nvSpPr>
        <p:spPr bwMode="auto">
          <a:xfrm>
            <a:off x="381000" y="2286000"/>
            <a:ext cx="84582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ج. المسيح يحول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أ) الثناء</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653CFD92-E6FA-E176-9225-A4298F443C0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54051" name="Rectangle 3">
            <a:extLst>
              <a:ext uri="{FF2B5EF4-FFF2-40B4-BE49-F238E27FC236}">
                <a16:creationId xmlns:a16="http://schemas.microsoft.com/office/drawing/2014/main" id="{EFE1F654-7A8E-F125-7C9D-6476CFA0CE3E}"/>
              </a:ext>
            </a:extLst>
          </p:cNvPr>
          <p:cNvSpPr>
            <a:spLocks noChangeArrowheads="1"/>
          </p:cNvSpPr>
          <p:nvPr/>
        </p:nvSpPr>
        <p:spPr bwMode="auto">
          <a:xfrm>
            <a:off x="0" y="1066800"/>
            <a:ext cx="9144000" cy="1143000"/>
          </a:xfrm>
          <a:prstGeom prst="rect">
            <a:avLst/>
          </a:prstGeom>
          <a:noFill/>
          <a:ln>
            <a:noFill/>
          </a:ln>
          <a:effectLst>
            <a:outerShdw blurRad="63500" dist="38099" dir="2700000" algn="ctr" rotWithShape="0">
              <a:schemeClr val="tx1">
                <a:alpha val="74997"/>
              </a:schemeClr>
            </a:outerShdw>
          </a:effectLst>
        </p:spPr>
        <p:txBody>
          <a:bodyPr anchor="ctr"/>
          <a:lstStyle>
            <a:lvl1pPr marL="1117600" indent="-1117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1. مقدمة</a:t>
            </a: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4052" name="Text Box 4">
            <a:extLst>
              <a:ext uri="{FF2B5EF4-FFF2-40B4-BE49-F238E27FC236}">
                <a16:creationId xmlns:a16="http://schemas.microsoft.com/office/drawing/2014/main" id="{5684D290-2B0F-A096-1C2B-C731AA22D4FC}"/>
              </a:ext>
            </a:extLst>
          </p:cNvPr>
          <p:cNvSpPr txBox="1">
            <a:spLocks noChangeArrowheads="1"/>
          </p:cNvSpPr>
          <p:nvPr/>
        </p:nvSpPr>
        <p:spPr bwMode="auto">
          <a:xfrm>
            <a:off x="609600" y="2438400"/>
            <a:ext cx="7848600" cy="107721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40000" indent="-540000" algn="r" rtl="1" eaLnBrk="1" hangingPunct="1">
              <a:spcBef>
                <a:spcPct val="50000"/>
              </a:spcBef>
              <a:buNone/>
              <a:defRPr/>
            </a:pPr>
            <a:r>
              <a:rPr lang="ar-JO" altLang="zh-CN" b="1" dirty="0">
                <a:solidFill>
                  <a:schemeClr val="bg1"/>
                </a:solidFill>
                <a:effectLst>
                  <a:outerShdw blurRad="38100" dist="38100" dir="2700000" algn="tl">
                    <a:srgbClr val="000000"/>
                  </a:outerShdw>
                </a:effectLst>
                <a:ea typeface="SimSun" panose="02010600030101010101" pitchFamily="2" charset="-122"/>
              </a:rPr>
              <a:t>ت. إنه يؤثر على الأساليب والوسائل التي نستخدمها بينما نسعى لإحداث تغيير ثقافي.</a:t>
            </a:r>
            <a:endParaRPr lang="th-TH" altLang="zh-CN" b="1" dirty="0">
              <a:solidFill>
                <a:schemeClr val="bg1"/>
              </a:solidFill>
              <a:effectLst>
                <a:outerShdw blurRad="38100" dist="38100" dir="2700000" algn="tl">
                  <a:srgbClr val="000000"/>
                </a:outerShdw>
              </a:effectLst>
              <a:cs typeface="Angsana New" panose="02020603050405020304" pitchFamily="18" charset="-34"/>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F50CD370-FE06-E1CB-C29A-9CA0ACD1F84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1939" name="Rectangle 3">
            <a:extLst>
              <a:ext uri="{FF2B5EF4-FFF2-40B4-BE49-F238E27FC236}">
                <a16:creationId xmlns:a16="http://schemas.microsoft.com/office/drawing/2014/main" id="{070BCBFB-6835-2B8F-5ABC-B0B071ED1B59}"/>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772" name="Text Box 4">
            <a:extLst>
              <a:ext uri="{FF2B5EF4-FFF2-40B4-BE49-F238E27FC236}">
                <a16:creationId xmlns:a16="http://schemas.microsoft.com/office/drawing/2014/main" id="{B14569DF-3A31-E901-6BEB-D1A82538131D}"/>
              </a:ext>
            </a:extLst>
          </p:cNvPr>
          <p:cNvSpPr txBox="1">
            <a:spLocks noChangeArrowheads="1"/>
          </p:cNvSpPr>
          <p:nvPr/>
        </p:nvSpPr>
        <p:spPr bwMode="auto">
          <a:xfrm>
            <a:off x="381000" y="2286000"/>
            <a:ext cx="84582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ج. المسيح يحول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ea typeface="SimSun" panose="02010600030101010101" pitchFamily="2" charset="-122"/>
              </a:rPr>
              <a:t>أ) الثناء</a:t>
            </a:r>
            <a:endParaRPr kumimoji="0" lang="th-TH" altLang="zh-CN" sz="2400" b="1" i="0" u="none" strike="noStrike" kern="1200" cap="none" spc="0" normalizeH="0" baseline="0" noProof="0" dirty="0">
              <a:ln>
                <a:noFill/>
              </a:ln>
              <a:solidFill>
                <a:srgbClr val="FFFFFF"/>
              </a:solidFill>
              <a:effectLst/>
              <a:uLnTx/>
              <a:uFillTx/>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هذا يأخذ دعوة يسوع للتأثير على العالم من خلال الثقافة بشكل جدي.</a:t>
            </a:r>
            <a:endParaRPr lang="th-TH" altLang="zh-CN" sz="2400" dirty="0">
              <a:solidFill>
                <a:schemeClr val="bg1"/>
              </a:solidFill>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E4738895-821D-F628-4DB4-0C33A99000E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2963" name="Rectangle 3">
            <a:extLst>
              <a:ext uri="{FF2B5EF4-FFF2-40B4-BE49-F238E27FC236}">
                <a16:creationId xmlns:a16="http://schemas.microsoft.com/office/drawing/2014/main" id="{152AFB23-77E1-3E33-8EE6-F5B3875A2042}"/>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796" name="Text Box 4">
            <a:extLst>
              <a:ext uri="{FF2B5EF4-FFF2-40B4-BE49-F238E27FC236}">
                <a16:creationId xmlns:a16="http://schemas.microsoft.com/office/drawing/2014/main" id="{316AA3E3-8790-2024-2CA2-2632DF7DE2D2}"/>
              </a:ext>
            </a:extLst>
          </p:cNvPr>
          <p:cNvSpPr txBox="1">
            <a:spLocks noChangeArrowheads="1"/>
          </p:cNvSpPr>
          <p:nvPr/>
        </p:nvSpPr>
        <p:spPr bwMode="auto">
          <a:xfrm>
            <a:off x="381000" y="2286000"/>
            <a:ext cx="8458200" cy="2862322"/>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المسيح يحول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الثناء</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1) هذا يأخذ دعوة يسوع للتأثير على العالم من خلال الثقافة بشكل جدي.</a:t>
            </a:r>
            <a:endParaRPr kumimoji="0" lang="th-TH" altLang="zh-CN" sz="2400" b="0" i="0" u="none" strike="noStrike" kern="1200" cap="none" spc="0" normalizeH="0" baseline="0" noProof="0" dirty="0">
              <a:ln>
                <a:noFill/>
              </a:ln>
              <a:solidFill>
                <a:srgbClr val="FFFFFF"/>
              </a:solidFill>
              <a:effectLst/>
              <a:uLnTx/>
              <a:uFillTx/>
              <a:latin typeface="Arial" panose="020B0604020202020204" pitchFamily="34" charset="0"/>
              <a:ea typeface="+mn-ea"/>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يساعد في التغلب على الإنقسام المقدس / العلماني الذي ثبت أنه معادٍ جداً للإيمان المسيحي </a:t>
            </a:r>
            <a:endParaRPr lang="th-TH" altLang="zh-CN" sz="2400" dirty="0">
              <a:solidFill>
                <a:schemeClr val="bg1"/>
              </a:solidFill>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3B2B358B-03FB-9796-374F-5290B4F961B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3987" name="Rectangle 3">
            <a:extLst>
              <a:ext uri="{FF2B5EF4-FFF2-40B4-BE49-F238E27FC236}">
                <a16:creationId xmlns:a16="http://schemas.microsoft.com/office/drawing/2014/main" id="{4C6FCC19-261B-B794-1D97-F6A9E78115FD}"/>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820" name="Text Box 4">
            <a:extLst>
              <a:ext uri="{FF2B5EF4-FFF2-40B4-BE49-F238E27FC236}">
                <a16:creationId xmlns:a16="http://schemas.microsoft.com/office/drawing/2014/main" id="{19B3264C-3FAB-9919-6AD1-B09D76AED63E}"/>
              </a:ext>
            </a:extLst>
          </p:cNvPr>
          <p:cNvSpPr txBox="1">
            <a:spLocks noChangeArrowheads="1"/>
          </p:cNvSpPr>
          <p:nvPr/>
        </p:nvSpPr>
        <p:spPr bwMode="auto">
          <a:xfrm>
            <a:off x="381000" y="2286000"/>
            <a:ext cx="8458200" cy="360098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المسيح يحول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الثناء</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هذا يأخذ دعوة يسوع للتأثير على العالم من خلال الثقافة بشكل جدي.</a:t>
            </a:r>
            <a:endParaRPr kumimoji="0" lang="th-TH" altLang="zh-CN"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2) يساعد في التغلب على الإنقسام المقدس / العلماني الذي ثبت أنه معادٍ جداً للإيمان المسيحي </a:t>
            </a:r>
            <a:endParaRPr kumimoji="0" lang="th-TH" altLang="zh-CN"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3) يعترف بأن الخطية ليست شخصية فقط لكنها أيضاً نظامية ومؤسسية في طبيعتها</a:t>
            </a:r>
            <a:endParaRPr lang="th-TH" altLang="zh-CN" sz="2400" dirty="0">
              <a:solidFill>
                <a:schemeClr val="bg1"/>
              </a:solidFill>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9E98197C-B5F9-5EA8-0FEF-F57F395A62A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5011" name="Rectangle 3">
            <a:extLst>
              <a:ext uri="{FF2B5EF4-FFF2-40B4-BE49-F238E27FC236}">
                <a16:creationId xmlns:a16="http://schemas.microsoft.com/office/drawing/2014/main" id="{989B5901-8750-136F-6E71-8727477BC001}"/>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844" name="Text Box 4">
            <a:extLst>
              <a:ext uri="{FF2B5EF4-FFF2-40B4-BE49-F238E27FC236}">
                <a16:creationId xmlns:a16="http://schemas.microsoft.com/office/drawing/2014/main" id="{77444FC9-11D3-5F5A-0325-5F8CA78527BC}"/>
              </a:ext>
            </a:extLst>
          </p:cNvPr>
          <p:cNvSpPr txBox="1">
            <a:spLocks noChangeArrowheads="1"/>
          </p:cNvSpPr>
          <p:nvPr/>
        </p:nvSpPr>
        <p:spPr bwMode="auto">
          <a:xfrm>
            <a:off x="381000" y="2286000"/>
            <a:ext cx="84582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ج. المسيح يحول الثقافة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2. تأملات تقييمية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914400" lvl="2" indent="0" algn="r" rtl="1" eaLnBrk="1" hangingPunct="1">
              <a:spcBef>
                <a:spcPct val="0"/>
              </a:spcBef>
              <a:buNone/>
              <a:defRPr/>
            </a:pPr>
            <a:r>
              <a:rPr lang="ar-JO" altLang="zh-CN" b="1" dirty="0">
                <a:solidFill>
                  <a:schemeClr val="bg1"/>
                </a:solidFill>
                <a:ea typeface="SimSun" panose="02010600030101010101" pitchFamily="2" charset="-122"/>
              </a:rPr>
              <a:t>ب) الإهتمامات</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DF0F6F64-CE8E-AE23-0F0E-D840ED20CD3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5011" name="Rectangle 3">
            <a:extLst>
              <a:ext uri="{FF2B5EF4-FFF2-40B4-BE49-F238E27FC236}">
                <a16:creationId xmlns:a16="http://schemas.microsoft.com/office/drawing/2014/main" id="{23DEAEF8-0C94-1B4E-7802-3C55D18F85D3}"/>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844" name="Text Box 4">
            <a:extLst>
              <a:ext uri="{FF2B5EF4-FFF2-40B4-BE49-F238E27FC236}">
                <a16:creationId xmlns:a16="http://schemas.microsoft.com/office/drawing/2014/main" id="{E1ED094A-F262-E7C5-25F4-72394DAD1CAC}"/>
              </a:ext>
            </a:extLst>
          </p:cNvPr>
          <p:cNvSpPr txBox="1">
            <a:spLocks noChangeArrowheads="1"/>
          </p:cNvSpPr>
          <p:nvPr/>
        </p:nvSpPr>
        <p:spPr bwMode="auto">
          <a:xfrm>
            <a:off x="381000" y="2286000"/>
            <a:ext cx="84582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المسيح يحول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1) لا تولي هذه النظرة اهتماماً كافياً للعلاقة العهدية بين الأخلاق المسيحية والله.</a:t>
            </a:r>
            <a:endParaRPr lang="th-TH" altLang="zh-CN" sz="2400" dirty="0">
              <a:solidFill>
                <a:schemeClr val="bg1"/>
              </a:solidFill>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0DCC6240-F608-1D7E-DF89-8A382807001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6035" name="Rectangle 3">
            <a:extLst>
              <a:ext uri="{FF2B5EF4-FFF2-40B4-BE49-F238E27FC236}">
                <a16:creationId xmlns:a16="http://schemas.microsoft.com/office/drawing/2014/main" id="{31B5D96C-2974-E67B-49F7-A70DA144605C}"/>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868" name="Text Box 4">
            <a:extLst>
              <a:ext uri="{FF2B5EF4-FFF2-40B4-BE49-F238E27FC236}">
                <a16:creationId xmlns:a16="http://schemas.microsoft.com/office/drawing/2014/main" id="{41189A76-3F13-EC39-C0BA-61C907D5B61D}"/>
              </a:ext>
            </a:extLst>
          </p:cNvPr>
          <p:cNvSpPr txBox="1">
            <a:spLocks noChangeArrowheads="1"/>
          </p:cNvSpPr>
          <p:nvPr/>
        </p:nvSpPr>
        <p:spPr bwMode="auto">
          <a:xfrm>
            <a:off x="381000" y="2286000"/>
            <a:ext cx="8458200" cy="2862322"/>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المسيح يحول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marR="0" lvl="3"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1) لا تولي هذه النظرة اهتماماً كافياً للعلاقة العهدية بين الأخلاق المسيحية والله.</a:t>
            </a:r>
            <a:endParaRPr kumimoji="0" lang="th-TH" altLang="zh-CN" sz="2400" b="0" i="0" u="none" strike="noStrike" kern="1200" cap="none" spc="0" normalizeH="0" baseline="0" noProof="0" dirty="0">
              <a:ln>
                <a:noFill/>
              </a:ln>
              <a:solidFill>
                <a:srgbClr val="FFFFFF"/>
              </a:solidFill>
              <a:effectLst/>
              <a:uLnTx/>
              <a:uFillTx/>
              <a:latin typeface="Arial" panose="020B0604020202020204" pitchFamily="34" charset="0"/>
              <a:ea typeface="+mn-ea"/>
            </a:endParaRPr>
          </a:p>
          <a:p>
            <a:pPr marL="1371600" lvl="3" indent="0" algn="r" rtl="1" eaLnBrk="1" hangingPunct="1">
              <a:spcBef>
                <a:spcPct val="0"/>
              </a:spcBef>
              <a:buNone/>
              <a:defRPr/>
            </a:pPr>
            <a:r>
              <a:rPr lang="ar-JO" altLang="zh-CN" sz="2400" b="1" dirty="0">
                <a:solidFill>
                  <a:schemeClr val="bg1"/>
                </a:solidFill>
                <a:ea typeface="SimSun" panose="02010600030101010101" pitchFamily="2" charset="-122"/>
              </a:rPr>
              <a:t>2) تاريخياً كان هناك ميل لاستخدام أساليب وتقنيات عالمية (مقابل ما يمكن أن تسمى روحية) لإحداث التغيير والتحول الإجتماعي. </a:t>
            </a:r>
            <a:endParaRPr lang="th-TH" altLang="zh-CN" sz="2400" dirty="0">
              <a:solidFill>
                <a:schemeClr val="bg1"/>
              </a:solidFill>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0DBBA01E-0F14-1499-E7E5-679E88410EE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rgbClr val="FFFFFF"/>
              </a:solidFill>
            </a:endParaRPr>
          </a:p>
        </p:txBody>
      </p:sp>
      <p:sp>
        <p:nvSpPr>
          <p:cNvPr id="1196035" name="Rectangle 3">
            <a:extLst>
              <a:ext uri="{FF2B5EF4-FFF2-40B4-BE49-F238E27FC236}">
                <a16:creationId xmlns:a16="http://schemas.microsoft.com/office/drawing/2014/main" id="{31859637-378B-8E9B-E1F0-C6679FC6ED44}"/>
              </a:ext>
            </a:extLst>
          </p:cNvPr>
          <p:cNvSpPr>
            <a:spLocks noChangeArrowheads="1"/>
          </p:cNvSpPr>
          <p:nvPr/>
        </p:nvSpPr>
        <p:spPr bwMode="auto">
          <a:xfrm>
            <a:off x="0" y="381000"/>
            <a:ext cx="9144000" cy="1524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هـ . ريتشارد نايبور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892" name="Text Box 4">
            <a:extLst>
              <a:ext uri="{FF2B5EF4-FFF2-40B4-BE49-F238E27FC236}">
                <a16:creationId xmlns:a16="http://schemas.microsoft.com/office/drawing/2014/main" id="{0E900E30-5EBD-D813-AC0D-A5EA96CC7529}"/>
              </a:ext>
            </a:extLst>
          </p:cNvPr>
          <p:cNvSpPr txBox="1">
            <a:spLocks noChangeArrowheads="1"/>
          </p:cNvSpPr>
          <p:nvPr/>
        </p:nvSpPr>
        <p:spPr bwMode="auto">
          <a:xfrm>
            <a:off x="381000" y="2286000"/>
            <a:ext cx="84582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المسيح يحول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2. تأملات تقييمية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الإهتمامات</a:t>
            </a:r>
            <a:endParaRPr kumimoji="0" lang="th-TH" altLang="zh-CN"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1371600" lvl="3" indent="0" algn="r" rtl="1" eaLnBrk="1" hangingPunct="1">
              <a:spcBef>
                <a:spcPct val="0"/>
              </a:spcBef>
              <a:buNone/>
              <a:defRPr/>
            </a:pPr>
            <a:r>
              <a:rPr lang="ar-JO" altLang="zh-CN" sz="2400" b="1" dirty="0">
                <a:solidFill>
                  <a:srgbClr val="FFFFFF"/>
                </a:solidFill>
                <a:ea typeface="SimSun" panose="02010600030101010101" pitchFamily="2" charset="-122"/>
              </a:rPr>
              <a:t>3) تميل هذه النظرة إلى مساواة الأجندات الإجتماعية والسياسية مع ملكوت الله.</a:t>
            </a:r>
            <a:endParaRPr lang="en-US" altLang="zh-CN" sz="2400" b="1" dirty="0">
              <a:solidFill>
                <a:srgbClr val="FFFFFF"/>
              </a:solidFill>
              <a:ea typeface="SimSun" panose="02010600030101010101" pitchFamily="2" charset="-122"/>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C50060D3-1F38-0535-E330-6D6A235FA7F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7059" name="Rectangle 3">
            <a:extLst>
              <a:ext uri="{FF2B5EF4-FFF2-40B4-BE49-F238E27FC236}">
                <a16:creationId xmlns:a16="http://schemas.microsoft.com/office/drawing/2014/main" id="{305342CC-2625-4076-7FA2-3F15360EA5A5}"/>
              </a:ext>
            </a:extLst>
          </p:cNvPr>
          <p:cNvSpPr>
            <a:spLocks noChangeArrowheads="1"/>
          </p:cNvSpPr>
          <p:nvPr/>
        </p:nvSpPr>
        <p:spPr bwMode="auto">
          <a:xfrm>
            <a:off x="0" y="381000"/>
            <a:ext cx="9144000" cy="2438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indent="-720000" algn="r" rtl="1" eaLnBrk="1" hangingPunct="1">
              <a:spcBef>
                <a:spcPct val="0"/>
              </a:spcBef>
              <a:buFontTx/>
              <a:buNone/>
              <a:defRPr/>
            </a:pPr>
            <a:r>
              <a:rPr lang="ar-JO" altLang="en-US" sz="5000" b="1" dirty="0">
                <a:solidFill>
                  <a:schemeClr val="bg1"/>
                </a:solidFill>
                <a:effectLst>
                  <a:outerShdw blurRad="38100" dist="38100" dir="2700000" algn="tl">
                    <a:srgbClr val="000000"/>
                  </a:outerShdw>
                </a:effectLst>
                <a:ea typeface="SimSun" panose="02010600030101010101" pitchFamily="2" charset="-122"/>
              </a:rPr>
              <a:t>3. بعض الملاحظات العامة على هذه الفئات الخمس</a:t>
            </a:r>
            <a:endParaRPr lang="en-US" altLang="en-US" sz="5000" dirty="0">
              <a:solidFill>
                <a:schemeClr val="bg1"/>
              </a:solidFill>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7D2B225D-B5C0-8C48-AA1E-7FBAA557DB6D}"/>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7059" name="Rectangle 3">
            <a:extLst>
              <a:ext uri="{FF2B5EF4-FFF2-40B4-BE49-F238E27FC236}">
                <a16:creationId xmlns:a16="http://schemas.microsoft.com/office/drawing/2014/main" id="{D7F07C2A-A9DC-28C5-6C8F-DF8A60AEF6E4}"/>
              </a:ext>
            </a:extLst>
          </p:cNvPr>
          <p:cNvSpPr>
            <a:spLocks noChangeArrowheads="1"/>
          </p:cNvSpPr>
          <p:nvPr/>
        </p:nvSpPr>
        <p:spPr bwMode="auto">
          <a:xfrm>
            <a:off x="0" y="381000"/>
            <a:ext cx="9144000" cy="2438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3. بعض الملاحظات العامة على هذه الفئات الخمس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916" name="Text Box 4">
            <a:extLst>
              <a:ext uri="{FF2B5EF4-FFF2-40B4-BE49-F238E27FC236}">
                <a16:creationId xmlns:a16="http://schemas.microsoft.com/office/drawing/2014/main" id="{4651A42C-3E37-C3E4-BE36-BD3F7E0FC9BD}"/>
              </a:ext>
            </a:extLst>
          </p:cNvPr>
          <p:cNvSpPr txBox="1">
            <a:spLocks noChangeArrowheads="1"/>
          </p:cNvSpPr>
          <p:nvPr/>
        </p:nvSpPr>
        <p:spPr bwMode="auto">
          <a:xfrm>
            <a:off x="381000" y="3048000"/>
            <a:ext cx="8458200" cy="206210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indent="-360000" algn="r" rtl="1" eaLnBrk="1" hangingPunct="1">
              <a:spcBef>
                <a:spcPct val="0"/>
              </a:spcBef>
              <a:buNone/>
              <a:defRPr/>
            </a:pPr>
            <a:r>
              <a:rPr lang="ar-JO" altLang="zh-CN" b="1" dirty="0">
                <a:solidFill>
                  <a:schemeClr val="bg1"/>
                </a:solidFill>
                <a:ea typeface="SimSun" panose="02010600030101010101" pitchFamily="2" charset="-122"/>
              </a:rPr>
              <a:t>أ. تماماً كما جاء يسوع إلى العالم ليأتي بملكوت الله على أكمل وجه، فإن أتباع المسيح (أي المسيحيين) يجب أن يعيشوا في العالم، بطريقة تظهر علانية قيم ملكوت الله، وتجعلهم يتعاملون مع الجوانب الخاطئة في الأشخاص والمجتمعات.</a:t>
            </a:r>
            <a:endParaRPr lang="th-TH" altLang="zh-CN" b="1" dirty="0">
              <a:solidFill>
                <a:schemeClr val="bg1"/>
              </a:solidFill>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C89BE76D-794E-E962-5631-7DEB9B56D27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8083" name="Rectangle 3">
            <a:extLst>
              <a:ext uri="{FF2B5EF4-FFF2-40B4-BE49-F238E27FC236}">
                <a16:creationId xmlns:a16="http://schemas.microsoft.com/office/drawing/2014/main" id="{93BF742B-D200-717B-B010-DC7F804DA224}"/>
              </a:ext>
            </a:extLst>
          </p:cNvPr>
          <p:cNvSpPr>
            <a:spLocks noChangeArrowheads="1"/>
          </p:cNvSpPr>
          <p:nvPr/>
        </p:nvSpPr>
        <p:spPr bwMode="auto">
          <a:xfrm>
            <a:off x="0" y="381000"/>
            <a:ext cx="9144000" cy="2438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3. بعض الملاحظات العامة على هذه الفئات الخمس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940" name="Text Box 4">
            <a:extLst>
              <a:ext uri="{FF2B5EF4-FFF2-40B4-BE49-F238E27FC236}">
                <a16:creationId xmlns:a16="http://schemas.microsoft.com/office/drawing/2014/main" id="{84497A89-919A-9B7E-20EB-03CB96F0D781}"/>
              </a:ext>
            </a:extLst>
          </p:cNvPr>
          <p:cNvSpPr txBox="1">
            <a:spLocks noChangeArrowheads="1"/>
          </p:cNvSpPr>
          <p:nvPr/>
        </p:nvSpPr>
        <p:spPr bwMode="auto">
          <a:xfrm>
            <a:off x="381000" y="3048000"/>
            <a:ext cx="8458200" cy="206210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40000" indent="-540000" algn="r" rtl="1" eaLnBrk="1" hangingPunct="1">
              <a:spcBef>
                <a:spcPct val="0"/>
              </a:spcBef>
              <a:buNone/>
              <a:defRPr/>
            </a:pPr>
            <a:r>
              <a:rPr lang="ar-JO" altLang="zh-CN" b="1" dirty="0">
                <a:solidFill>
                  <a:schemeClr val="bg1"/>
                </a:solidFill>
                <a:ea typeface="SimSun" panose="02010600030101010101" pitchFamily="2" charset="-122"/>
              </a:rPr>
              <a:t>ب. في حين أن الفئات الخمسة مفيدة بشكل عام، إلا أنها لا تفسح المجال بشكل كافٍ للطرق الدقيقة العديدة، التي يجب على المؤمنين أن يعملوا بها في ولأجل وفوق وضد الثقافة لمجد الله. </a:t>
            </a:r>
            <a:endParaRPr lang="th-TH" altLang="zh-CN" b="1" dirty="0">
              <a:solidFill>
                <a:schemeClr val="bg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80E9D7FA-10E2-C6F8-BD3F-46593665BBB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55075" name="Rectangle 3">
            <a:extLst>
              <a:ext uri="{FF2B5EF4-FFF2-40B4-BE49-F238E27FC236}">
                <a16:creationId xmlns:a16="http://schemas.microsoft.com/office/drawing/2014/main" id="{93810400-16D8-E210-2656-EA1702034BC4}"/>
              </a:ext>
            </a:extLst>
          </p:cNvPr>
          <p:cNvSpPr>
            <a:spLocks noChangeArrowheads="1"/>
          </p:cNvSpPr>
          <p:nvPr/>
        </p:nvSpPr>
        <p:spPr bwMode="auto">
          <a:xfrm>
            <a:off x="0" y="1066800"/>
            <a:ext cx="9144000" cy="1143000"/>
          </a:xfrm>
          <a:prstGeom prst="rect">
            <a:avLst/>
          </a:prstGeom>
          <a:noFill/>
          <a:ln>
            <a:noFill/>
          </a:ln>
          <a:effectLst>
            <a:outerShdw blurRad="63500" dist="38099" dir="2700000" algn="ctr" rotWithShape="0">
              <a:schemeClr val="tx1">
                <a:alpha val="74997"/>
              </a:schemeClr>
            </a:outerShdw>
          </a:effectLst>
        </p:spPr>
        <p:txBody>
          <a:bodyPr anchor="ctr"/>
          <a:lstStyle>
            <a:lvl1pPr marL="1117600" indent="-1117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1. مقدمة</a:t>
            </a: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5076" name="Text Box 4">
            <a:extLst>
              <a:ext uri="{FF2B5EF4-FFF2-40B4-BE49-F238E27FC236}">
                <a16:creationId xmlns:a16="http://schemas.microsoft.com/office/drawing/2014/main" id="{2534761E-6D4F-707E-2F37-5B047B3AC464}"/>
              </a:ext>
            </a:extLst>
          </p:cNvPr>
          <p:cNvSpPr txBox="1">
            <a:spLocks noChangeArrowheads="1"/>
          </p:cNvSpPr>
          <p:nvPr/>
        </p:nvSpPr>
        <p:spPr bwMode="auto">
          <a:xfrm>
            <a:off x="609600" y="2438400"/>
            <a:ext cx="7848600" cy="230832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40000" marR="0" lvl="0" indent="-540000" algn="r" defTabSz="914400" rtl="1" eaLnBrk="1" fontAlgn="base" latinLnBrk="0" hangingPunct="1">
              <a:lnSpc>
                <a:spcPct val="100000"/>
              </a:lnSpc>
              <a:spcBef>
                <a:spcPct val="5000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ت. إنه يؤثر على الأساليب والوسائل التي نستخدمها بينما نسعى لإحداث تغيير ثقافي.</a:t>
            </a:r>
            <a:endParaRPr kumimoji="0" lang="th-TH" altLang="zh-CN"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ngsana New" panose="02020603050405020304" pitchFamily="18" charset="-34"/>
            </a:endParaRPr>
          </a:p>
          <a:p>
            <a:pPr marL="540000" indent="-540000" algn="r" rtl="1" eaLnBrk="1" hangingPunct="1">
              <a:spcBef>
                <a:spcPct val="50000"/>
              </a:spcBef>
              <a:buNone/>
              <a:defRPr/>
            </a:pPr>
            <a:r>
              <a:rPr lang="ar-JO" altLang="en-US" b="1" dirty="0">
                <a:solidFill>
                  <a:schemeClr val="bg1"/>
                </a:solidFill>
                <a:effectLst>
                  <a:outerShdw blurRad="38100" dist="38100" dir="2700000" algn="tl">
                    <a:srgbClr val="000000"/>
                  </a:outerShdw>
                </a:effectLst>
                <a:ea typeface="SimSun" panose="02010600030101010101" pitchFamily="2" charset="-122"/>
              </a:rPr>
              <a:t>ث. إنه يؤثر على ماذا وكم نستمد من الثقافة ونستخدمه عندما نسعى لإعلان الإنجيل بنزاهة وبطريقة ملائمة.</a:t>
            </a:r>
            <a:endParaRPr lang="th-TH" altLang="en-US" dirty="0">
              <a:solidFill>
                <a:schemeClr val="bg1"/>
              </a:solidFill>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D32C37E2-7D37-367B-B63F-E69CD893EF4D}"/>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99107" name="Rectangle 3">
            <a:extLst>
              <a:ext uri="{FF2B5EF4-FFF2-40B4-BE49-F238E27FC236}">
                <a16:creationId xmlns:a16="http://schemas.microsoft.com/office/drawing/2014/main" id="{4ADF90C1-BC39-344B-68A7-D1FEFDD7CF96}"/>
              </a:ext>
            </a:extLst>
          </p:cNvPr>
          <p:cNvSpPr>
            <a:spLocks noChangeArrowheads="1"/>
          </p:cNvSpPr>
          <p:nvPr/>
        </p:nvSpPr>
        <p:spPr bwMode="auto">
          <a:xfrm>
            <a:off x="0" y="381000"/>
            <a:ext cx="9144000" cy="2438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3. بعض الملاحظات العامة على هذه الفئات الخمس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964" name="Text Box 4">
            <a:extLst>
              <a:ext uri="{FF2B5EF4-FFF2-40B4-BE49-F238E27FC236}">
                <a16:creationId xmlns:a16="http://schemas.microsoft.com/office/drawing/2014/main" id="{A4A5BE3A-99CB-7010-E86F-CE33D54D2B93}"/>
              </a:ext>
            </a:extLst>
          </p:cNvPr>
          <p:cNvSpPr txBox="1">
            <a:spLocks noChangeArrowheads="1"/>
          </p:cNvSpPr>
          <p:nvPr/>
        </p:nvSpPr>
        <p:spPr bwMode="auto">
          <a:xfrm>
            <a:off x="228600" y="3048000"/>
            <a:ext cx="8610600" cy="156966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40000" indent="-540000" algn="r" rtl="1" eaLnBrk="1" hangingPunct="1">
              <a:spcBef>
                <a:spcPct val="0"/>
              </a:spcBef>
              <a:buNone/>
              <a:defRPr/>
            </a:pPr>
            <a:r>
              <a:rPr lang="ar-JO" altLang="zh-CN" b="1" dirty="0">
                <a:solidFill>
                  <a:schemeClr val="bg1"/>
                </a:solidFill>
                <a:ea typeface="SimSun" panose="02010600030101010101" pitchFamily="2" charset="-122"/>
              </a:rPr>
              <a:t>ت. يستخدم المسيحيون من كل أنواع الخلفيات وفي أوقات مختلفة، عدداً من الإستراتيجيات المختلفة لإحداث التحول الثقافي، وغالباً ما يعتمد ذلك على السياق والموقف.</a:t>
            </a:r>
            <a:endParaRPr lang="th-TH" altLang="zh-CN" dirty="0">
              <a:solidFill>
                <a:schemeClr val="bg1"/>
              </a:solidFill>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C13E8BA2-0013-2532-EBC2-492B772A170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0131" name="Rectangle 3">
            <a:extLst>
              <a:ext uri="{FF2B5EF4-FFF2-40B4-BE49-F238E27FC236}">
                <a16:creationId xmlns:a16="http://schemas.microsoft.com/office/drawing/2014/main" id="{E9D4CDCC-15AD-BDA3-203E-236178E14848}"/>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000000"/>
                  </a:outerShdw>
                </a:effectLst>
                <a:ea typeface="SimSun" panose="02010600030101010101" pitchFamily="2" charset="-122"/>
              </a:rPr>
              <a:t>4. المسيح في ولكن ليس من الثقافة</a:t>
            </a:r>
            <a:endParaRPr lang="en-US" altLang="en-US" sz="5000" dirty="0">
              <a:solidFill>
                <a:schemeClr val="bg1"/>
              </a:solidFill>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37D17729-9E60-B981-AC63-4874A423B49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0131" name="Rectangle 3">
            <a:extLst>
              <a:ext uri="{FF2B5EF4-FFF2-40B4-BE49-F238E27FC236}">
                <a16:creationId xmlns:a16="http://schemas.microsoft.com/office/drawing/2014/main" id="{87F75885-73DC-FCF9-44BC-832A17390EA6}"/>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988" name="Text Box 4">
            <a:extLst>
              <a:ext uri="{FF2B5EF4-FFF2-40B4-BE49-F238E27FC236}">
                <a16:creationId xmlns:a16="http://schemas.microsoft.com/office/drawing/2014/main" id="{86E287ED-7221-2CC5-2983-A94E4BBD0CD2}"/>
              </a:ext>
            </a:extLst>
          </p:cNvPr>
          <p:cNvSpPr txBox="1">
            <a:spLocks noChangeArrowheads="1"/>
          </p:cNvSpPr>
          <p:nvPr/>
        </p:nvSpPr>
        <p:spPr bwMode="auto">
          <a:xfrm>
            <a:off x="228600" y="2590800"/>
            <a:ext cx="8610600" cy="107721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indent="-360000" algn="r" rtl="1" eaLnBrk="1" hangingPunct="1">
              <a:spcBef>
                <a:spcPct val="0"/>
              </a:spcBef>
              <a:buNone/>
              <a:defRPr/>
            </a:pPr>
            <a:r>
              <a:rPr lang="ar-JO" altLang="zh-CN" b="1" dirty="0">
                <a:solidFill>
                  <a:schemeClr val="bg1"/>
                </a:solidFill>
                <a:ea typeface="SimSun" panose="02010600030101010101" pitchFamily="2" charset="-122"/>
              </a:rPr>
              <a:t>أ. تسع طرق محددة السياق يمكن للمسيحيين أن يعيشوا فيها ويتجاوبوا مع الثقافة </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3E0A3839-D418-5723-63D3-41A273BEE4B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0131" name="Rectangle 3">
            <a:extLst>
              <a:ext uri="{FF2B5EF4-FFF2-40B4-BE49-F238E27FC236}">
                <a16:creationId xmlns:a16="http://schemas.microsoft.com/office/drawing/2014/main" id="{B43D9450-ED25-2D01-3343-0C98CFFF9BA0}"/>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988" name="Text Box 4">
            <a:extLst>
              <a:ext uri="{FF2B5EF4-FFF2-40B4-BE49-F238E27FC236}">
                <a16:creationId xmlns:a16="http://schemas.microsoft.com/office/drawing/2014/main" id="{304EAB8B-BE1F-757C-168F-ED250A09AF3F}"/>
              </a:ext>
            </a:extLst>
          </p:cNvPr>
          <p:cNvSpPr txBox="1">
            <a:spLocks noChangeArrowheads="1"/>
          </p:cNvSpPr>
          <p:nvPr/>
        </p:nvSpPr>
        <p:spPr bwMode="auto">
          <a:xfrm>
            <a:off x="228600" y="2590800"/>
            <a:ext cx="8610600" cy="150810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المعارضة</a:t>
            </a:r>
            <a:endParaRPr lang="th-TH" altLang="zh-CN" dirty="0">
              <a:solidFill>
                <a:schemeClr val="bg1"/>
              </a:solidFill>
            </a:endParaRP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C6927FA6-96D4-8861-FC5E-1C856C37AAC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1155" name="Rectangle 3">
            <a:extLst>
              <a:ext uri="{FF2B5EF4-FFF2-40B4-BE49-F238E27FC236}">
                <a16:creationId xmlns:a16="http://schemas.microsoft.com/office/drawing/2014/main" id="{3E4B6760-016B-C7C7-AA8D-3B572A5AD094}"/>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12" name="Text Box 4">
            <a:extLst>
              <a:ext uri="{FF2B5EF4-FFF2-40B4-BE49-F238E27FC236}">
                <a16:creationId xmlns:a16="http://schemas.microsoft.com/office/drawing/2014/main" id="{7E563E47-98DC-C3A8-D0D9-39870253C77E}"/>
              </a:ext>
            </a:extLst>
          </p:cNvPr>
          <p:cNvSpPr txBox="1">
            <a:spLocks noChangeArrowheads="1"/>
          </p:cNvSpPr>
          <p:nvPr/>
        </p:nvSpPr>
        <p:spPr bwMode="auto">
          <a:xfrm>
            <a:off x="228600" y="2590800"/>
            <a:ext cx="8610600" cy="1938992"/>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المعارضة</a:t>
            </a:r>
            <a:endParaRPr lang="en-US" altLang="zh-CN" b="1" dirty="0">
              <a:solidFill>
                <a:schemeClr val="bg1">
                  <a:lumMod val="65000"/>
                </a:schemeClr>
              </a:solidFill>
              <a:ea typeface="SimSun" panose="02010600030101010101" pitchFamily="2" charset="-122"/>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cs typeface="Angsana New" panose="02020603050405020304" pitchFamily="18" charset="-34"/>
              </a:rPr>
              <a:t>2. الإتفاق</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CEA51870-1F45-D637-B121-ABA277FF92F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2179" name="Rectangle 3">
            <a:extLst>
              <a:ext uri="{FF2B5EF4-FFF2-40B4-BE49-F238E27FC236}">
                <a16:creationId xmlns:a16="http://schemas.microsoft.com/office/drawing/2014/main" id="{3045A819-AE6B-1746-BE61-5312BAE1C74F}"/>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036" name="Text Box 4">
            <a:extLst>
              <a:ext uri="{FF2B5EF4-FFF2-40B4-BE49-F238E27FC236}">
                <a16:creationId xmlns:a16="http://schemas.microsoft.com/office/drawing/2014/main" id="{12F5B32A-1687-BAEB-D4A0-27981064F899}"/>
              </a:ext>
            </a:extLst>
          </p:cNvPr>
          <p:cNvSpPr txBox="1">
            <a:spLocks noChangeArrowheads="1"/>
          </p:cNvSpPr>
          <p:nvPr/>
        </p:nvSpPr>
        <p:spPr bwMode="auto">
          <a:xfrm>
            <a:off x="228600" y="2590800"/>
            <a:ext cx="8610600" cy="236988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ea typeface="SimSun" panose="02010600030101010101" pitchFamily="2" charset="-122"/>
              </a:rPr>
              <a:t>1. المعارضة</a:t>
            </a:r>
            <a:endParaRPr kumimoji="0" lang="en-US" altLang="zh-CN" b="1" i="0" u="none" strike="noStrike" kern="1200" cap="none" spc="0" normalizeH="0" baseline="0" noProof="0" dirty="0">
              <a:ln>
                <a:noFill/>
              </a:ln>
              <a:solidFill>
                <a:schemeClr val="bg1">
                  <a:lumMod val="65000"/>
                </a:schemeClr>
              </a:solidFill>
              <a:effectLst/>
              <a:uLnTx/>
              <a:uFillTx/>
              <a:ea typeface="SimSun" panose="02010600030101010101" pitchFamily="2" charset="-122"/>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ea typeface="SimSun" panose="02010600030101010101" pitchFamily="2" charset="-122"/>
              </a:rPr>
              <a:t>2. الإتفاق</a:t>
            </a:r>
            <a:endParaRPr kumimoji="0" lang="th-TH" altLang="zh-CN"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3. الحياد</a:t>
            </a:r>
            <a:endParaRPr lang="th-TH" altLang="zh-CN" dirty="0">
              <a:solidFill>
                <a:schemeClr val="bg1"/>
              </a:solidFill>
            </a:endParaRP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99578738-2866-324C-03D9-6DC74D7B7B2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2179" name="Rectangle 3">
            <a:extLst>
              <a:ext uri="{FF2B5EF4-FFF2-40B4-BE49-F238E27FC236}">
                <a16:creationId xmlns:a16="http://schemas.microsoft.com/office/drawing/2014/main" id="{E9F3D7C6-D134-5226-D85F-4BFE02C6DEC6}"/>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036" name="Text Box 4">
            <a:extLst>
              <a:ext uri="{FF2B5EF4-FFF2-40B4-BE49-F238E27FC236}">
                <a16:creationId xmlns:a16="http://schemas.microsoft.com/office/drawing/2014/main" id="{18866F45-F7F5-7DA0-6195-8EC4AD0A1F8D}"/>
              </a:ext>
            </a:extLst>
          </p:cNvPr>
          <p:cNvSpPr txBox="1">
            <a:spLocks noChangeArrowheads="1"/>
          </p:cNvSpPr>
          <p:nvPr/>
        </p:nvSpPr>
        <p:spPr bwMode="auto">
          <a:xfrm>
            <a:off x="228600" y="2590800"/>
            <a:ext cx="8610600" cy="2800767"/>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المعارضة</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2. الإتفاق</a:t>
            </a:r>
            <a:endParaRPr kumimoji="0" lang="th-TH"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3. الحياد</a:t>
            </a:r>
            <a:endParaRPr kumimoji="0" lang="th-TH" altLang="zh-CN"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4. التوسع في المعيار الثقافي أو تجاوزه</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91215EF7-0EB8-54C7-9AF9-1CF9B13D4D0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2179" name="Rectangle 3">
            <a:extLst>
              <a:ext uri="{FF2B5EF4-FFF2-40B4-BE49-F238E27FC236}">
                <a16:creationId xmlns:a16="http://schemas.microsoft.com/office/drawing/2014/main" id="{79D18CF2-9078-EAAF-F757-2336F4E8B583}"/>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036" name="Text Box 4">
            <a:extLst>
              <a:ext uri="{FF2B5EF4-FFF2-40B4-BE49-F238E27FC236}">
                <a16:creationId xmlns:a16="http://schemas.microsoft.com/office/drawing/2014/main" id="{8E952792-69A0-C448-34D0-55BB1B279B3B}"/>
              </a:ext>
            </a:extLst>
          </p:cNvPr>
          <p:cNvSpPr txBox="1">
            <a:spLocks noChangeArrowheads="1"/>
          </p:cNvSpPr>
          <p:nvPr/>
        </p:nvSpPr>
        <p:spPr bwMode="auto">
          <a:xfrm>
            <a:off x="228600" y="2590800"/>
            <a:ext cx="8610600" cy="323165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ea typeface="SimSun" panose="02010600030101010101" pitchFamily="2" charset="-122"/>
              </a:rPr>
              <a:t>1. المعارضة</a:t>
            </a:r>
            <a:endParaRPr kumimoji="0" lang="en-US" altLang="zh-CN" b="1" i="0" u="none" strike="noStrike" kern="1200" cap="none" spc="0" normalizeH="0" baseline="0" noProof="0" dirty="0">
              <a:ln>
                <a:noFill/>
              </a:ln>
              <a:solidFill>
                <a:srgbClr val="FFFFFF">
                  <a:lumMod val="65000"/>
                </a:srgbClr>
              </a:solidFill>
              <a:effectLst/>
              <a:uLnTx/>
              <a:uFillTx/>
              <a:ea typeface="SimSun" panose="02010600030101010101" pitchFamily="2" charset="-122"/>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ea typeface="SimSun" panose="02010600030101010101" pitchFamily="2" charset="-122"/>
              </a:rPr>
              <a:t>2. الإتفاق</a:t>
            </a:r>
            <a:endParaRPr kumimoji="0" lang="th-TH" altLang="zh-CN" b="1" i="0" u="none" strike="noStrike" kern="1200" cap="none" spc="0" normalizeH="0" baseline="0" noProof="0" dirty="0">
              <a:ln>
                <a:noFill/>
              </a:ln>
              <a:solidFill>
                <a:srgbClr val="FFFFFF">
                  <a:lumMod val="65000"/>
                </a:srgb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ea typeface="SimSun" panose="02010600030101010101" pitchFamily="2" charset="-122"/>
              </a:rPr>
              <a:t>3. الحياد</a:t>
            </a:r>
            <a:endParaRPr kumimoji="0" lang="th-TH" altLang="zh-CN" b="0" i="0" u="none" strike="noStrike" kern="1200" cap="none" spc="0" normalizeH="0" baseline="0" noProof="0" dirty="0">
              <a:ln>
                <a:noFill/>
              </a:ln>
              <a:solidFill>
                <a:srgbClr val="FFFFFF">
                  <a:lumMod val="65000"/>
                </a:srgbClr>
              </a:solidFill>
              <a:effectLst/>
              <a:uLnTx/>
              <a:uFillTx/>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4. التوسع في المعيار الثقافي أو تجاوزه</a:t>
            </a:r>
            <a:endParaRPr lang="en-US" altLang="zh-CN" b="1" dirty="0">
              <a:solidFill>
                <a:schemeClr val="bg1"/>
              </a:solidFill>
              <a:ea typeface="SimSun" panose="02010600030101010101" pitchFamily="2" charset="-122"/>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5. إنشاء مؤسسات بديلة</a:t>
            </a:r>
            <a:endParaRPr lang="th-TH" altLang="zh-CN" dirty="0">
              <a:solidFill>
                <a:schemeClr val="bg1"/>
              </a:solidFill>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F361364D-1F49-A3AE-6296-E0A7A034520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5251" name="Rectangle 3">
            <a:extLst>
              <a:ext uri="{FF2B5EF4-FFF2-40B4-BE49-F238E27FC236}">
                <a16:creationId xmlns:a16="http://schemas.microsoft.com/office/drawing/2014/main" id="{B53CFFF9-5714-EB75-3AA0-3DE51BC9D6DC}"/>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08" name="Text Box 4">
            <a:extLst>
              <a:ext uri="{FF2B5EF4-FFF2-40B4-BE49-F238E27FC236}">
                <a16:creationId xmlns:a16="http://schemas.microsoft.com/office/drawing/2014/main" id="{5F14C187-9E40-D366-1B8E-E5B1E344F2F1}"/>
              </a:ext>
            </a:extLst>
          </p:cNvPr>
          <p:cNvSpPr txBox="1">
            <a:spLocks noChangeArrowheads="1"/>
          </p:cNvSpPr>
          <p:nvPr/>
        </p:nvSpPr>
        <p:spPr bwMode="auto">
          <a:xfrm>
            <a:off x="228600" y="2590800"/>
            <a:ext cx="8610600" cy="150810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6. تنشيط الساحات الثقافية القائمة</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0FEBC5CB-88CD-4B91-BFDA-1B04E347482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5251" name="Rectangle 3">
            <a:extLst>
              <a:ext uri="{FF2B5EF4-FFF2-40B4-BE49-F238E27FC236}">
                <a16:creationId xmlns:a16="http://schemas.microsoft.com/office/drawing/2014/main" id="{F9F7689A-DDEE-0668-9EC2-CE48A063FBC2}"/>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08" name="Text Box 4">
            <a:extLst>
              <a:ext uri="{FF2B5EF4-FFF2-40B4-BE49-F238E27FC236}">
                <a16:creationId xmlns:a16="http://schemas.microsoft.com/office/drawing/2014/main" id="{2E1E9303-CB76-0261-B7AA-647AE433C9FA}"/>
              </a:ext>
            </a:extLst>
          </p:cNvPr>
          <p:cNvSpPr txBox="1">
            <a:spLocks noChangeArrowheads="1"/>
          </p:cNvSpPr>
          <p:nvPr/>
        </p:nvSpPr>
        <p:spPr bwMode="auto">
          <a:xfrm>
            <a:off x="228600" y="2590800"/>
            <a:ext cx="8610600" cy="1938992"/>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6. تنشيط الساحات الثقافية القائمة</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7. تنشيط الممارسة الثقافية في ضوء مبدأ أسمى</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59446527-AB85-8D3C-619A-73FA6A7AABCD}"/>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8100" name="Rectangle 4">
            <a:extLst>
              <a:ext uri="{FF2B5EF4-FFF2-40B4-BE49-F238E27FC236}">
                <a16:creationId xmlns:a16="http://schemas.microsoft.com/office/drawing/2014/main" id="{E9804507-C9BC-F077-AD4C-71471DCEC43A}"/>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000000"/>
                  </a:outerShdw>
                </a:effectLst>
                <a:latin typeface="Bailey MF" pitchFamily="2" charset="0"/>
                <a:ea typeface="SimSun" panose="02010600030101010101" pitchFamily="2" charset="-122"/>
              </a:rPr>
              <a:t>2. هـ . ريتشارد نايبور</a:t>
            </a:r>
          </a:p>
          <a:p>
            <a:pPr algn="ctr" eaLnBrk="1" hangingPunct="1">
              <a:spcBef>
                <a:spcPct val="0"/>
              </a:spcBef>
              <a:buFontTx/>
              <a:buNone/>
              <a:defRPr/>
            </a:pPr>
            <a:r>
              <a:rPr lang="ar-JO" altLang="en-US" sz="5000" b="1" dirty="0">
                <a:solidFill>
                  <a:schemeClr val="bg1"/>
                </a:solidFill>
                <a:effectLst>
                  <a:outerShdw blurRad="38100" dist="38100" dir="2700000" algn="tl">
                    <a:srgbClr val="000000"/>
                  </a:outerShdw>
                </a:effectLst>
                <a:latin typeface="Bailey MF" pitchFamily="2" charset="0"/>
                <a:ea typeface="SimSun" panose="02010600030101010101" pitchFamily="2" charset="-122"/>
              </a:rPr>
              <a:t>المسيح والثقافة</a:t>
            </a:r>
            <a:endParaRPr lang="en-US" altLang="en-US" sz="5000" dirty="0">
              <a:solidFill>
                <a:schemeClr val="bg1"/>
              </a:solidFill>
              <a:latin typeface="Bailey MF" pitchFamily="2" charset="0"/>
            </a:endParaRPr>
          </a:p>
        </p:txBody>
      </p:sp>
      <p:pic>
        <p:nvPicPr>
          <p:cNvPr id="22531" name="Picture 2">
            <a:extLst>
              <a:ext uri="{FF2B5EF4-FFF2-40B4-BE49-F238E27FC236}">
                <a16:creationId xmlns:a16="http://schemas.microsoft.com/office/drawing/2014/main" id="{2A7DB786-750A-79D4-9C01-E8963E2D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175" y="2789238"/>
            <a:ext cx="3803650" cy="406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C1E354B9-E5DB-4C6D-854A-C99665FAB9A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5251" name="Rectangle 3">
            <a:extLst>
              <a:ext uri="{FF2B5EF4-FFF2-40B4-BE49-F238E27FC236}">
                <a16:creationId xmlns:a16="http://schemas.microsoft.com/office/drawing/2014/main" id="{A5657452-26C4-BF52-940C-C4E87A2D1ABE}"/>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08" name="Text Box 4">
            <a:extLst>
              <a:ext uri="{FF2B5EF4-FFF2-40B4-BE49-F238E27FC236}">
                <a16:creationId xmlns:a16="http://schemas.microsoft.com/office/drawing/2014/main" id="{1AAF37CA-AE3F-E582-6844-3893B0A0F522}"/>
              </a:ext>
            </a:extLst>
          </p:cNvPr>
          <p:cNvSpPr txBox="1">
            <a:spLocks noChangeArrowheads="1"/>
          </p:cNvSpPr>
          <p:nvPr/>
        </p:nvSpPr>
        <p:spPr bwMode="auto">
          <a:xfrm>
            <a:off x="228600" y="2590800"/>
            <a:ext cx="8610600" cy="236988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6. تنشيط الساحات الثقافية القائمة</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7. تنشيط الممارسة الثقافية في ضوء مبدأ أسمى</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8. المساومة</a:t>
            </a:r>
            <a:endParaRPr lang="th-TH" altLang="zh-CN" b="1" dirty="0">
              <a:solidFill>
                <a:schemeClr val="bg1"/>
              </a:solidFill>
            </a:endParaRP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42BC6998-2630-2028-29A9-7752F751D25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5251" name="Rectangle 3">
            <a:extLst>
              <a:ext uri="{FF2B5EF4-FFF2-40B4-BE49-F238E27FC236}">
                <a16:creationId xmlns:a16="http://schemas.microsoft.com/office/drawing/2014/main" id="{D67AB0EF-A28D-5D30-2027-4BA6DEEE30B3}"/>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08" name="Text Box 4">
            <a:extLst>
              <a:ext uri="{FF2B5EF4-FFF2-40B4-BE49-F238E27FC236}">
                <a16:creationId xmlns:a16="http://schemas.microsoft.com/office/drawing/2014/main" id="{01E2C185-A7C0-53F7-2F0A-375BB0127953}"/>
              </a:ext>
            </a:extLst>
          </p:cNvPr>
          <p:cNvSpPr txBox="1">
            <a:spLocks noChangeArrowheads="1"/>
          </p:cNvSpPr>
          <p:nvPr/>
        </p:nvSpPr>
        <p:spPr bwMode="auto">
          <a:xfrm>
            <a:off x="228600" y="2590800"/>
            <a:ext cx="8610600" cy="2800767"/>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تسع طرق محددة السياق يمكن للمسيحيين أن يعيشوا فيها ويتجاوبوا مع الثقافة </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6. تنشيط الساحات الثقافية القائمة</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7. تنشيط الممارسة الثقافية في ضوء مبدأ أسمى</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8. المساومة</a:t>
            </a:r>
            <a:endParaRPr lang="en-US" altLang="zh-CN" b="1" dirty="0">
              <a:solidFill>
                <a:schemeClr val="bg1"/>
              </a:solidFill>
            </a:endParaRPr>
          </a:p>
          <a:p>
            <a:pPr marL="457200" lvl="1" indent="0" algn="r" rtl="1" eaLnBrk="1" hangingPunct="1">
              <a:spcBef>
                <a:spcPct val="0"/>
              </a:spcBef>
              <a:buNone/>
              <a:defRPr/>
            </a:pPr>
            <a:r>
              <a:rPr lang="ar-JO" altLang="zh-CN" b="1" dirty="0">
                <a:solidFill>
                  <a:schemeClr val="bg1"/>
                </a:solidFill>
              </a:rPr>
              <a:t>9. التحول</a:t>
            </a:r>
            <a:endParaRPr lang="th-TH" altLang="zh-CN" b="1" dirty="0">
              <a:solidFill>
                <a:schemeClr val="bg1"/>
              </a:solidFill>
            </a:endParaRP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AC15ECC7-B51F-6A12-4121-6B04F6F884C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209347" name="Rectangle 3">
            <a:extLst>
              <a:ext uri="{FF2B5EF4-FFF2-40B4-BE49-F238E27FC236}">
                <a16:creationId xmlns:a16="http://schemas.microsoft.com/office/drawing/2014/main" id="{94EB9827-82C7-47F6-1EA6-55416DF384F5}"/>
              </a:ext>
            </a:extLst>
          </p:cNvPr>
          <p:cNvSpPr>
            <a:spLocks noChangeArrowheads="1"/>
          </p:cNvSpPr>
          <p:nvPr/>
        </p:nvSpPr>
        <p:spPr bwMode="auto">
          <a:xfrm>
            <a:off x="0" y="381000"/>
            <a:ext cx="9144000" cy="17526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المسيح في ولكن ليس من الثقافة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04" name="Text Box 4">
            <a:extLst>
              <a:ext uri="{FF2B5EF4-FFF2-40B4-BE49-F238E27FC236}">
                <a16:creationId xmlns:a16="http://schemas.microsoft.com/office/drawing/2014/main" id="{6183E36C-2D2E-AB5F-2CA4-268346F790FD}"/>
              </a:ext>
            </a:extLst>
          </p:cNvPr>
          <p:cNvSpPr txBox="1">
            <a:spLocks noChangeArrowheads="1"/>
          </p:cNvSpPr>
          <p:nvPr/>
        </p:nvSpPr>
        <p:spPr bwMode="auto">
          <a:xfrm>
            <a:off x="1524000" y="2590800"/>
            <a:ext cx="60960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ب. بعض الأفكار الختامية</a:t>
            </a:r>
            <a:endParaRPr lang="th-TH" altLang="zh-CN" dirty="0">
              <a:solidFill>
                <a:schemeClr val="bg1"/>
              </a:solidFill>
            </a:endParaRP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a:extLst>
              <a:ext uri="{FF2B5EF4-FFF2-40B4-BE49-F238E27FC236}">
                <a16:creationId xmlns:a16="http://schemas.microsoft.com/office/drawing/2014/main" id="{D028EDBD-2B77-B406-F947-014B094FC4E2}"/>
              </a:ext>
            </a:extLst>
          </p:cNvPr>
          <p:cNvSpPr>
            <a:spLocks noChangeArrowheads="1"/>
          </p:cNvSpPr>
          <p:nvPr/>
        </p:nvSpPr>
        <p:spPr bwMode="auto">
          <a:xfrm>
            <a:off x="381000" y="304800"/>
            <a:ext cx="8382000" cy="3280898"/>
          </a:xfrm>
          <a:prstGeom prst="rect">
            <a:avLst/>
          </a:prstGeom>
          <a:noFill/>
          <a:ln w="635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JO" altLang="zh-CN" sz="2800" b="1" dirty="0">
                <a:solidFill>
                  <a:srgbClr val="FFFF00"/>
                </a:solidFill>
                <a:ea typeface="SimSun" panose="02010600030101010101" pitchFamily="2" charset="-122"/>
              </a:rPr>
              <a:t>لن يصل المسيحيون إلى الكمال في هذا العالم، ولا يمكننا الهروب من الغموض والتعقيدات الأخلاقية التي تواجهنا حتماً في مجتمع محطم وخاطئ، ولكن في هذا العالم يدعونا الله إلى حياة القداسة والإخلاص التي تسعى إلى الشهادة لنظام الله المخلوق، والعمل الفدائي في المسيح، وملكوت المسيح القادم، عندما يصبح كل شيء جديداً.</a:t>
            </a:r>
            <a:endParaRPr lang="en-US" altLang="zh-CN" sz="2800" b="1" dirty="0">
              <a:solidFill>
                <a:srgbClr val="FFFF00"/>
              </a:solidFill>
              <a:ea typeface="SimSun" panose="02010600030101010101" pitchFamily="2" charset="-122"/>
            </a:endParaRPr>
          </a:p>
          <a:p>
            <a:pPr eaLnBrk="1" hangingPunct="1">
              <a:buFontTx/>
              <a:buNone/>
            </a:pPr>
            <a:endParaRPr lang="en-US" altLang="en-US" sz="2800" b="1" dirty="0">
              <a:solidFill>
                <a:srgbClr val="FFFF00"/>
              </a:solidFill>
              <a:ea typeface="SimSun" panose="02010600030101010101" pitchFamily="2" charset="-122"/>
            </a:endParaRPr>
          </a:p>
          <a:p>
            <a:pPr algn="ctr" eaLnBrk="1" hangingPunct="1">
              <a:buFontTx/>
              <a:buNone/>
            </a:pPr>
            <a:r>
              <a:rPr lang="ar-JO" altLang="zh-CN" sz="2800" b="1" dirty="0">
                <a:solidFill>
                  <a:srgbClr val="FFFF00"/>
                </a:solidFill>
                <a:ea typeface="SimSun" panose="02010600030101010101" pitchFamily="2" charset="-122"/>
              </a:rPr>
              <a:t>دينيس ب. هولينجر، اختيار الخير، 215</a:t>
            </a:r>
            <a:endParaRPr lang="en-US" altLang="en-US" sz="2800" b="1" dirty="0">
              <a:solidFill>
                <a:srgbClr val="FFFF00"/>
              </a:solidFill>
              <a:ea typeface="SimSun" panose="02010600030101010101" pitchFamily="2" charset="-122"/>
            </a:endParaRPr>
          </a:p>
        </p:txBody>
      </p:sp>
      <p:pic>
        <p:nvPicPr>
          <p:cNvPr id="90114" name="Picture 6">
            <a:extLst>
              <a:ext uri="{FF2B5EF4-FFF2-40B4-BE49-F238E27FC236}">
                <a16:creationId xmlns:a16="http://schemas.microsoft.com/office/drawing/2014/main" id="{50E7323A-5FF2-8CA5-1C38-F924BB4D9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251450"/>
            <a:ext cx="12192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0E9E6FB0-7650-2B6E-C5CF-014C3D03D65E}"/>
              </a:ext>
            </a:extLst>
          </p:cNvPr>
          <p:cNvSpPr>
            <a:spLocks noChangeArrowheads="1"/>
          </p:cNvSpPr>
          <p:nvPr/>
        </p:nvSpPr>
        <p:spPr bwMode="auto">
          <a:xfrm>
            <a:off x="0" y="609600"/>
            <a:ext cx="9144000" cy="5410200"/>
          </a:xfrm>
          <a:prstGeom prst="rect">
            <a:avLst/>
          </a:prstGeom>
          <a:noFill/>
          <a:ln>
            <a:noFill/>
          </a:ln>
          <a:effectLst>
            <a:outerShdw blurRad="63500" dist="38099" dir="2700000" algn="ctr" rotWithShape="0">
              <a:schemeClr val="tx2">
                <a:alpha val="74997"/>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000000"/>
                  </a:outerShdw>
                </a:effectLst>
              </a:rPr>
              <a:t>5. خلاصة وتطبيق</a:t>
            </a:r>
            <a:endParaRPr lang="en-US" altLang="en-US" sz="5000" b="1" dirty="0">
              <a:solidFill>
                <a:schemeClr val="bg1"/>
              </a:solidFill>
              <a:effectLst>
                <a:outerShdw blurRad="38100" dist="38100" dir="2700000" algn="tl">
                  <a:srgbClr val="000000"/>
                </a:outerShdw>
              </a:effectLst>
            </a:endParaRPr>
          </a:p>
          <a:p>
            <a:pPr algn="ctr" eaLnBrk="1" hangingPunct="1">
              <a:spcBef>
                <a:spcPct val="0"/>
              </a:spcBef>
              <a:buFontTx/>
              <a:buNone/>
              <a:defRPr/>
            </a:pPr>
            <a:endParaRPr lang="en-US" altLang="en-US" sz="5000" b="1" i="1" dirty="0">
              <a:solidFill>
                <a:schemeClr val="bg1"/>
              </a:solidFill>
              <a:effectLst>
                <a:outerShdw blurRad="38100" dist="38100" dir="2700000" algn="tl">
                  <a:srgbClr val="000000"/>
                </a:outerShdw>
              </a:effectLst>
            </a:endParaRPr>
          </a:p>
          <a:p>
            <a:pPr algn="ctr" eaLnBrk="1" hangingPunct="1">
              <a:spcBef>
                <a:spcPct val="0"/>
              </a:spcBef>
              <a:buFontTx/>
              <a:buNone/>
              <a:defRPr/>
            </a:pPr>
            <a:r>
              <a:rPr lang="ar-JO" altLang="en-US" sz="4000" b="1" dirty="0">
                <a:solidFill>
                  <a:schemeClr val="bg1"/>
                </a:solidFill>
              </a:rPr>
              <a:t>أي من هذه الاستراتيجيات التسعة تستخدمها غالباً    في نهجك تجاه المشاركة الثقافية، وأي منها ترغب   في استخدامها كثيراً ليستخدمها الله لإحداث التغيير الثقافي؟</a:t>
            </a:r>
            <a:endParaRPr lang="en-US" altLang="en-US" sz="4000" b="1" dirty="0">
              <a:solidFill>
                <a:schemeClr val="bg1"/>
              </a:solidFill>
            </a:endParaRP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effectLst/>
                <a:latin typeface="Arial" panose="020B0604020202020204" pitchFamily="34" charset="0"/>
                <a:ea typeface="ＭＳ Ｐゴシック" charset="0"/>
                <a:cs typeface="Arial" panose="020B0604020202020204" pitchFamily="34" charset="0"/>
              </a:rPr>
              <a:t>النظرة العالمية</a:t>
            </a:r>
            <a:r>
              <a:rPr lang="en-US" sz="3200" b="1" dirty="0">
                <a:solidFill>
                  <a:srgbClr val="FFFFFF"/>
                </a:solidFill>
                <a:effectLst/>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9798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E23DACDF-0994-8D21-D4F0-C85084613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93213"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Text Box 2">
            <a:extLst>
              <a:ext uri="{FF2B5EF4-FFF2-40B4-BE49-F238E27FC236}">
                <a16:creationId xmlns:a16="http://schemas.microsoft.com/office/drawing/2014/main" id="{E4F0DD5B-0F03-D225-50C0-9F73629C267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8100" name="Rectangle 4">
            <a:extLst>
              <a:ext uri="{FF2B5EF4-FFF2-40B4-BE49-F238E27FC236}">
                <a16:creationId xmlns:a16="http://schemas.microsoft.com/office/drawing/2014/main" id="{A8D8F61F-F318-8918-3FCD-D8ED67F81CAA}"/>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ailey MF" pitchFamily="2"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ailey MF" pitchFamily="2"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Bailey MF" pitchFamily="2" charset="0"/>
              <a:ea typeface="+mn-ea"/>
              <a:cs typeface="Arial" panose="020B0604020202020204" pitchFamily="34" charset="0"/>
            </a:endParaRPr>
          </a:p>
        </p:txBody>
      </p:sp>
      <p:sp>
        <p:nvSpPr>
          <p:cNvPr id="8196" name="Text Box 5">
            <a:extLst>
              <a:ext uri="{FF2B5EF4-FFF2-40B4-BE49-F238E27FC236}">
                <a16:creationId xmlns:a16="http://schemas.microsoft.com/office/drawing/2014/main" id="{5D353400-2805-E04A-DDC0-52865134D8CE}"/>
              </a:ext>
            </a:extLst>
          </p:cNvPr>
          <p:cNvSpPr txBox="1">
            <a:spLocks noChangeArrowheads="1"/>
          </p:cNvSpPr>
          <p:nvPr/>
        </p:nvSpPr>
        <p:spPr bwMode="auto">
          <a:xfrm>
            <a:off x="609600" y="2819400"/>
            <a:ext cx="80010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أ. المسيح ضد الثقافة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1AD6E3DE-3F22-0F20-C7B9-779EAB0E3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93213"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Text Box 2">
            <a:extLst>
              <a:ext uri="{FF2B5EF4-FFF2-40B4-BE49-F238E27FC236}">
                <a16:creationId xmlns:a16="http://schemas.microsoft.com/office/drawing/2014/main" id="{2A09D2BF-1DEF-1A38-7C4F-97FB6F96F7E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8100" name="Rectangle 4">
            <a:extLst>
              <a:ext uri="{FF2B5EF4-FFF2-40B4-BE49-F238E27FC236}">
                <a16:creationId xmlns:a16="http://schemas.microsoft.com/office/drawing/2014/main" id="{F7F3BBDC-9D83-7AE5-CEA2-F5BF29A73FEB}"/>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ailey MF" pitchFamily="2" charset="0"/>
                <a:ea typeface="SimSun" panose="02010600030101010101" pitchFamily="2" charset="-122"/>
                <a:cs typeface="Arial" panose="020B0604020202020204" pitchFamily="34" charset="0"/>
              </a:rPr>
              <a:t>2. هـ . ريتشارد نايبور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ailey MF" pitchFamily="2" charset="0"/>
                <a:ea typeface="SimSun" panose="02010600030101010101" pitchFamily="2" charset="-122"/>
                <a:cs typeface="Arial" panose="020B0604020202020204" pitchFamily="34" charset="0"/>
              </a:rPr>
              <a:t>المسيح والثقافة</a:t>
            </a:r>
            <a:endParaRPr kumimoji="0" lang="en-US" altLang="en-US" sz="5000" b="0" i="0" u="none" strike="noStrike" kern="1200" cap="none" spc="0" normalizeH="0" baseline="0" noProof="0" dirty="0">
              <a:ln>
                <a:noFill/>
              </a:ln>
              <a:solidFill>
                <a:srgbClr val="FFFFFF"/>
              </a:solidFill>
              <a:effectLst/>
              <a:uLnTx/>
              <a:uFillTx/>
              <a:latin typeface="Bailey MF" pitchFamily="2" charset="0"/>
              <a:ea typeface="+mn-ea"/>
              <a:cs typeface="Arial" panose="020B0604020202020204" pitchFamily="34" charset="0"/>
            </a:endParaRPr>
          </a:p>
        </p:txBody>
      </p:sp>
      <p:sp>
        <p:nvSpPr>
          <p:cNvPr id="8196" name="Text Box 5">
            <a:extLst>
              <a:ext uri="{FF2B5EF4-FFF2-40B4-BE49-F238E27FC236}">
                <a16:creationId xmlns:a16="http://schemas.microsoft.com/office/drawing/2014/main" id="{043D4E25-C9E9-8B0B-D9C7-43743955A881}"/>
              </a:ext>
            </a:extLst>
          </p:cNvPr>
          <p:cNvSpPr txBox="1">
            <a:spLocks noChangeArrowheads="1"/>
          </p:cNvSpPr>
          <p:nvPr/>
        </p:nvSpPr>
        <p:spPr bwMode="auto">
          <a:xfrm>
            <a:off x="609600" y="2819400"/>
            <a:ext cx="8001000" cy="230832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أ. المسيح ضد الثقافة</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التعريف: لأنها شريرة فإن المؤمنين بالمسيح مدعوون لرفض والحفاظ على خط فاصل بين الثقافة وحياتهم المسيحية، المسيح وحده هو الرب ولا ينبغي للثقافة أن تكون موالية للمسيحي.</a:t>
            </a:r>
            <a:endParaRPr lang="th-TH" altLang="zh-CN" b="1" dirty="0">
              <a:solidFill>
                <a:schemeClr val="bg1"/>
              </a:solidFill>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10243</TotalTime>
  <Words>2569</Words>
  <Application>Microsoft Office PowerPoint</Application>
  <PresentationFormat>On-screen Show (4:3)</PresentationFormat>
  <Paragraphs>343</Paragraphs>
  <Slides>76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76</vt:i4>
      </vt:variant>
    </vt:vector>
  </HeadingPairs>
  <TitlesOfParts>
    <vt:vector size="86" baseType="lpstr">
      <vt:lpstr>MS PGothic</vt:lpstr>
      <vt:lpstr>SimSun</vt:lpstr>
      <vt:lpstr>Angsana New</vt:lpstr>
      <vt:lpstr>Arial</vt:lpstr>
      <vt:lpstr>Bailey MF</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النظرة العالمية at BibleStudyDownloads.org</vt:lpstr>
    </vt:vector>
  </TitlesOfParts>
  <Manager/>
  <Company>EAST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and Culture</dc:title>
  <dc:subject/>
  <dc:creator>Lewis Winkler</dc:creator>
  <cp:keywords/>
  <dc:description/>
  <cp:lastModifiedBy>Rami Jwainat</cp:lastModifiedBy>
  <cp:revision>541</cp:revision>
  <dcterms:created xsi:type="dcterms:W3CDTF">2008-04-22T20:27:24Z</dcterms:created>
  <dcterms:modified xsi:type="dcterms:W3CDTF">2024-04-17T13:48:41Z</dcterms:modified>
  <cp:category/>
</cp:coreProperties>
</file>