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636" r:id="rId4"/>
    <p:sldId id="717" r:id="rId5"/>
    <p:sldId id="695" r:id="rId6"/>
    <p:sldId id="696" r:id="rId7"/>
    <p:sldId id="697" r:id="rId8"/>
    <p:sldId id="718" r:id="rId9"/>
    <p:sldId id="714" r:id="rId10"/>
    <p:sldId id="715" r:id="rId11"/>
    <p:sldId id="716" r:id="rId12"/>
    <p:sldId id="719" r:id="rId13"/>
    <p:sldId id="704" r:id="rId14"/>
    <p:sldId id="706" r:id="rId15"/>
    <p:sldId id="707" r:id="rId16"/>
    <p:sldId id="713" r:id="rId17"/>
    <p:sldId id="720" r:id="rId18"/>
    <p:sldId id="708" r:id="rId19"/>
    <p:sldId id="709" r:id="rId20"/>
    <p:sldId id="710" r:id="rId21"/>
    <p:sldId id="694" r:id="rId22"/>
    <p:sldId id="297" r:id="rId23"/>
    <p:sldId id="79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7" autoAdjust="0"/>
    <p:restoredTop sz="94694" autoAdjust="0"/>
  </p:normalViewPr>
  <p:slideViewPr>
    <p:cSldViewPr>
      <p:cViewPr varScale="1">
        <p:scale>
          <a:sx n="72" d="100"/>
          <a:sy n="72" d="100"/>
        </p:scale>
        <p:origin x="130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56C929-4FF2-3255-B218-8D5CABC17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ED430-FE7E-D659-EA27-F524F872DD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97C2B8-2B21-334A-B3BC-4F86A6DFFDA7}" type="datetimeFigureOut">
              <a:rPr lang="en-US" altLang="en-US"/>
              <a:pPr>
                <a:defRPr/>
              </a:pPr>
              <a:t>4/16/2024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129E4-0D0C-A1EE-FB77-9E1201A911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C5348-B3FB-7B78-467F-54E569C2E6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A11021-4C46-8B45-88B2-325E0F537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C0498B-D9E7-2ED1-9463-A6DE1595B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23153-5D49-C6AB-2416-DC6D028E1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28270B-6262-1F4E-8025-20144C09F80F}" type="datetimeFigureOut">
              <a:rPr lang="en-US" altLang="en-US"/>
              <a:pPr>
                <a:defRPr/>
              </a:pPr>
              <a:t>4/16/2024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FB8F0C-9FAC-0322-61EF-63A4FEB339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5E0A8A-CA49-3878-790E-5A9436EFA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3C72-BA08-516B-B8D6-F6966993CE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C11C9-F5F6-A52B-2176-57C25B31F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5C9550-B4A8-6049-AAAF-336F537EE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WV (Worldviews)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C32BE8-711C-9C1B-297C-A2017B846F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2F749-A6B5-D388-66B3-2A10C2E34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121D50-9AC4-0883-5760-9B5B41965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2923D-9C52-CF48-AD56-4619BF4E2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66065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A74B6D-4CF3-7B59-7A4D-1FF9D4477D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ECBD5D-0237-FD03-31B1-B9F99C0FB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E30C1-0629-B061-818D-FE3482301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7BA31-4C12-BC45-B785-913C73D7D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5219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683024-D9FB-8DE0-C276-D8771F472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2FB5CB-F4EE-18E7-A6A9-6CBF45CBE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90F00-112B-1598-1E2A-CE4E640CD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8937E-C4F4-DF40-8604-4A45E9CF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678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879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08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32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37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88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223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83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75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831363-CB8F-C0A2-D107-2E0CA642BD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355746-7B57-0759-6811-7DE717AD3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BFF44B-D517-EA33-454A-A6DBC845B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05131-8D00-2643-BBC6-916B7E8A85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1716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538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6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F10104-C917-3FD6-9993-D869F559A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7FA6F1-A080-A490-2D03-CF1976282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419894-8F3F-E75F-27AD-60CFE0FD6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CD5A-98CC-624A-B833-E4ECA67EF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9931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328E5-EE58-D3CF-170A-06B07FADB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F8124-3482-B6E8-8117-2754BB7005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B27FA-3807-8C89-9675-3B155D086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A8AD-E34A-A243-B4BA-AC6B46C34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9467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8476BB-98E0-FA2E-4539-EEBA1F95E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00F0FB-93E3-77B8-CC2D-3E1EAEDF0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414308-644C-8955-01C3-9CA6CE94E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FE0E-6D7F-2A40-B3F9-AEBCDD886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389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6D1325-2074-AEE1-56A3-88421C7E4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B82779-5131-2BBF-E1E2-F5797FA2D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FDD1B8-CD6C-9D6E-DB6D-67FE3F76BC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773AF-1772-414A-8A2E-2A91BE4E9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3142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05F75-56BB-8CC6-5C51-890E2AA90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F94CD5-1D96-5AF4-05B9-47BD90B41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20C2B1-57D0-B689-753A-DBBDDC909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D7DD9-20CA-C546-AE8D-B0E37DF5D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986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7F9D0-4564-14FC-6BDA-F14515988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8B416-CB14-275B-E51F-455BE593A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4ABEE-6B37-BAEF-805A-F5A0EB939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AB765-ADFC-9147-8421-ECEB8EF5C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38343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AE9CF-8934-4D28-2E52-9119A7D4E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BB364-3D8F-B68C-A41A-13206F4CF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393F66-778C-43FC-7ADA-759330E80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08A0-D8F9-234A-8D06-EBDD65C95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91325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2B0C0B-0B60-5F8D-3387-4145DA167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D848F9-0920-7B7E-E8F4-CC02079B7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CFD723-5397-CF0B-B04D-886E17A39E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3302DB-2211-8341-C2B8-A4E74A79E4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AA8C7E9-B168-14D5-0EC0-CD3D3A601F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F48FE0F-84E7-C746-AEC8-53325A9B6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0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>
            <a:extLst>
              <a:ext uri="{FF2B5EF4-FFF2-40B4-BE49-F238E27FC236}">
                <a16:creationId xmlns:a16="http://schemas.microsoft.com/office/drawing/2014/main" id="{D1B3EFE0-4C34-4656-0D93-ADC64A6AC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المحاضرة 23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62" name="Text Box 14">
            <a:extLst>
              <a:ext uri="{FF2B5EF4-FFF2-40B4-BE49-F238E27FC236}">
                <a16:creationId xmlns:a16="http://schemas.microsoft.com/office/drawing/2014/main" id="{8BBACE13-1112-DA3E-E3D7-FFC77B151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9144000" cy="163121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  <a:ea typeface="SimSun" panose="02010600030101010101" pitchFamily="2" charset="-122"/>
              </a:rPr>
              <a:t>الأحكام التجريبية                             في القرارات الأخلاقية</a:t>
            </a:r>
            <a:endParaRPr lang="en-US" altLang="en-US" sz="5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4D3002-BD3E-0680-4532-1231619B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" y="5730874"/>
            <a:ext cx="915850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د. لويس وينكلر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مدرسة شرق آسيا اللاهوتية (سنغافورة)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تحميل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الملفات بلغات عدة للتنزيل المجاني على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BibleStudyDownloads.org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11335AD2-97EA-D529-2BF5-B81D011C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66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2">
            <a:extLst>
              <a:ext uri="{FF2B5EF4-FFF2-40B4-BE49-F238E27FC236}">
                <a16:creationId xmlns:a16="http://schemas.microsoft.com/office/drawing/2014/main" id="{ACBFD3EC-4D0E-DEB6-DC98-1E57223EC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35619" name="Rectangle 3">
            <a:extLst>
              <a:ext uri="{FF2B5EF4-FFF2-40B4-BE49-F238E27FC236}">
                <a16:creationId xmlns:a16="http://schemas.microsoft.com/office/drawing/2014/main" id="{95A0EBC0-82CF-6439-1724-54C7FCEAB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2A12E40B-C0A2-026A-E726-8988B8833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206210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ث. ثلاثة أمثلة توضيحية</a:t>
            </a:r>
            <a:endParaRPr kumimoji="0" lang="en-US" altLang="zh-CN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marR="0" lvl="1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1. الحرب</a:t>
            </a:r>
            <a:endParaRPr kumimoji="0" lang="en-US" altLang="zh-CN" sz="32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marR="0" lvl="1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2. القضايا البيئية</a:t>
            </a:r>
            <a:endParaRPr kumimoji="0" lang="en-US" altLang="zh-CN" sz="32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85750" lvl="1" indent="0" algn="r" rtl="1" eaLnBrk="1" hangingPunct="1">
              <a:defRPr/>
            </a:pPr>
            <a:r>
              <a:rPr lang="ar-JO" altLang="zh-CN" sz="3200" b="1" dirty="0">
                <a:solidFill>
                  <a:schemeClr val="bg1"/>
                </a:solidFill>
                <a:ea typeface="SimSun" pitchFamily="2" charset="-122"/>
              </a:rPr>
              <a:t>3. الفقر والعدالة الإقتصادية</a:t>
            </a:r>
            <a:endParaRPr lang="en-US" altLang="zh-CN" sz="3200" b="1" dirty="0">
              <a:solidFill>
                <a:schemeClr val="bg1"/>
              </a:solidFill>
              <a:ea typeface="SimSun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B892AA6-6793-B78D-1BF7-239661CA5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2787" name="Rectangle 3">
            <a:extLst>
              <a:ext uri="{FF2B5EF4-FFF2-40B4-BE49-F238E27FC236}">
                <a16:creationId xmlns:a16="http://schemas.microsoft.com/office/drawing/2014/main" id="{909E7F4B-679C-83C2-79C7-A466DA919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indent="-720000" algn="r" rtl="1" eaLnBrk="1" hangingPunct="1">
              <a:spcBef>
                <a:spcPct val="0"/>
              </a:spcBef>
              <a:buFontTx/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  <a:ea typeface="SimSun" panose="02010600030101010101" pitchFamily="2" charset="-122"/>
              </a:rPr>
              <a:t>3. العوامل الرئيسية المؤثرة على الأحكام التجريبية</a:t>
            </a:r>
            <a:endParaRPr lang="en-US" altLang="en-US" sz="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BD732D5-14C9-852D-AC0E-FC6A78B4B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2787" name="Rectangle 3">
            <a:extLst>
              <a:ext uri="{FF2B5EF4-FFF2-40B4-BE49-F238E27FC236}">
                <a16:creationId xmlns:a16="http://schemas.microsoft.com/office/drawing/2014/main" id="{9EF745B8-A3D1-FB97-4FD5-D181BD83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العوامل الرئيسية المؤثرة على الأحكام التجريبية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2DADB091-A0E1-E10B-A44F-5974804B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50292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أ. الأعراف الإجتماعية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7E713D7F-739C-4821-1D00-D984D012A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4835" name="Rectangle 3">
            <a:extLst>
              <a:ext uri="{FF2B5EF4-FFF2-40B4-BE49-F238E27FC236}">
                <a16:creationId xmlns:a16="http://schemas.microsoft.com/office/drawing/2014/main" id="{6DF8DA83-050B-4C78-81B4-C5339B6CC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العوامل الرئيسية المؤثرة على الأحكام التجريبية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976A11BB-E415-F7E1-9420-F04AE5F5B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50292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أ. الأعراف الإجتماعية</a:t>
            </a:r>
            <a:endParaRPr lang="en-US" altLang="zh-CN" b="1" i="1" dirty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ب. الأيديولوجيات</a:t>
            </a:r>
            <a:endParaRPr lang="th-TH" altLang="zh-CN" b="1" dirty="0">
              <a:solidFill>
                <a:schemeClr val="bg1"/>
              </a:solidFill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98C25590-FFB5-59F3-C52A-0A165AF6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5859" name="Rectangle 3">
            <a:extLst>
              <a:ext uri="{FF2B5EF4-FFF2-40B4-BE49-F238E27FC236}">
                <a16:creationId xmlns:a16="http://schemas.microsoft.com/office/drawing/2014/main" id="{A37D0539-D76A-73A9-1FBA-F327981F0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العوامل الرئيسية المؤثرة على الأحكام التجريبية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5C4E119C-1090-50E5-5957-95E7E11C7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5029200" cy="15696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أ. الأعراف الإجتماعية</a:t>
            </a:r>
            <a:endParaRPr kumimoji="0" lang="en-US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ب. الأيديولوجيات</a:t>
            </a:r>
            <a:endParaRPr kumimoji="0" lang="th-TH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ت. المصالح الخاصة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0A8D6E8A-F7F5-DE5A-F190-01A9478A4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41CABBBB-6639-991A-68C7-353EE0B5D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العوامل الرئيسية المؤثرة على الأحكام التجريبية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B9EE3D5-44D3-DEC2-A32C-5B6489EF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5029200" cy="206210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أ. الأعراف الإجتماعية</a:t>
            </a:r>
            <a:endParaRPr kumimoji="0" lang="en-US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ب. الأيديولوجيات</a:t>
            </a:r>
            <a:endParaRPr kumimoji="0" lang="th-TH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ت. المصالح الخاصة</a:t>
            </a:r>
            <a:endParaRPr kumimoji="0" lang="th-TH" altLang="zh-CN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ث. التصرفات الشخصية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8E464AE3-7964-5218-FB35-A3F27C555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6883" name="Rectangle 3">
            <a:extLst>
              <a:ext uri="{FF2B5EF4-FFF2-40B4-BE49-F238E27FC236}">
                <a16:creationId xmlns:a16="http://schemas.microsoft.com/office/drawing/2014/main" id="{504030D8-733A-58BC-DAC6-29CDBEB8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2057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indent="-720000" algn="r" rtl="1" eaLnBrk="1" hangingPunct="1">
              <a:spcBef>
                <a:spcPct val="0"/>
              </a:spcBef>
              <a:buFontTx/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  <a:ea typeface="SimSun" panose="02010600030101010101" pitchFamily="2" charset="-122"/>
              </a:rPr>
              <a:t>4. الردود المحتملة على واقع الأحكام التجريبية المختلفة</a:t>
            </a:r>
            <a:endParaRPr lang="en-US" altLang="en-US" sz="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753ABE0C-B7A7-3D0B-8039-CC7F05B8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6883" name="Rectangle 3">
            <a:extLst>
              <a:ext uri="{FF2B5EF4-FFF2-40B4-BE49-F238E27FC236}">
                <a16:creationId xmlns:a16="http://schemas.microsoft.com/office/drawing/2014/main" id="{128FE08E-FC60-B32B-D301-0FCE7816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2057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4. الردود المحتملة على واقع الأحكام التجريبية المختلفة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1782F8F8-88DF-E0B1-97BE-342E7A3C1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29000"/>
            <a:ext cx="4876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أ. السخرية الأخلاقية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9EAD66E4-39EC-B5E5-E703-4A4018BB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7907" name="Rectangle 3">
            <a:extLst>
              <a:ext uri="{FF2B5EF4-FFF2-40B4-BE49-F238E27FC236}">
                <a16:creationId xmlns:a16="http://schemas.microsoft.com/office/drawing/2014/main" id="{497E7A2F-45B8-0759-48DC-4979595BD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2057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4. الردود المحتملة على واقع الأحكام التجريبية المختلفة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4D718F99-06DB-9DD3-8041-20E0F460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29000"/>
            <a:ext cx="38862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folHlink"/>
                </a:solidFill>
                <a:ea typeface="SimSun" panose="02010600030101010101" pitchFamily="2" charset="-122"/>
              </a:rPr>
              <a:t>أ. السخرية الأخلاقية</a:t>
            </a:r>
            <a:endParaRPr lang="th-TH" altLang="zh-CN" b="1" dirty="0">
              <a:solidFill>
                <a:schemeClr val="folHlink"/>
              </a:solidFill>
              <a:cs typeface="Angsana New" panose="02020603050405020304" pitchFamily="18" charset="-34"/>
            </a:endParaRPr>
          </a:p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ب. النسبية الأخلاقية</a:t>
            </a:r>
            <a:endParaRPr lang="th-TH" altLang="zh-CN" b="1" dirty="0">
              <a:solidFill>
                <a:schemeClr val="bg1"/>
              </a:solidFill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B5A9F1EC-8BE6-D947-18CA-B3A69046C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48931" name="Rectangle 3">
            <a:extLst>
              <a:ext uri="{FF2B5EF4-FFF2-40B4-BE49-F238E27FC236}">
                <a16:creationId xmlns:a16="http://schemas.microsoft.com/office/drawing/2014/main" id="{F878C89C-34B4-872F-A08D-DBBC92D02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2057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20000" marR="0" lvl="0" indent="-7200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4. الردود المحتملة على واقع الأحكام التجريبية المختلفة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C1F4940-2243-9AD4-84B0-31A92B078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29000"/>
            <a:ext cx="3886200" cy="15696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أ. السخرية الأخلاقية</a:t>
            </a:r>
            <a:endParaRPr kumimoji="0" lang="th-TH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ب. النسبية الأخلاقية</a:t>
            </a:r>
            <a:endParaRPr kumimoji="0" lang="th-TH" altLang="zh-CN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  <a:p>
            <a:pPr marL="0" indent="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ت. الواقعية النقدية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id="{B4307E76-675A-F2B1-E39F-B3E19C17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574474" name="Rectangle 10">
            <a:extLst>
              <a:ext uri="{FF2B5EF4-FFF2-40B4-BE49-F238E27FC236}">
                <a16:creationId xmlns:a16="http://schemas.microsoft.com/office/drawing/2014/main" id="{F7931274-60D3-52A7-ECDD-B0F164230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88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</a:rPr>
              <a:t>1. مقدمة:</a:t>
            </a:r>
            <a:endParaRPr lang="en-US" alt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9" name="Rectangle 9">
            <a:extLst>
              <a:ext uri="{FF2B5EF4-FFF2-40B4-BE49-F238E27FC236}">
                <a16:creationId xmlns:a16="http://schemas.microsoft.com/office/drawing/2014/main" id="{752A57A5-4949-9444-0E0E-EF66333C2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8839200" cy="426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</a:rPr>
              <a:t>5: الإستنتاج والتطبيق: طلاب الكلية الأجانب يدفعون سعر السوق في دراسة حالة سنغافورة</a:t>
            </a:r>
            <a:endParaRPr lang="en-US" altLang="en-US" sz="5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النظرة العالمية</a:t>
            </a:r>
            <a:r>
              <a:rPr lang="en-US" sz="32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at 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8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CBFB8A51-FD5A-8C45-D791-09D9CEAFA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028100" name="Rectangle 4">
            <a:extLst>
              <a:ext uri="{FF2B5EF4-FFF2-40B4-BE49-F238E27FC236}">
                <a16:creationId xmlns:a16="http://schemas.microsoft.com/office/drawing/2014/main" id="{198FB87F-D74C-15E0-E4A3-FFEBEDB0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ar-JO" altLang="en-US" sz="5000" b="1" dirty="0">
                <a:solidFill>
                  <a:schemeClr val="bg1"/>
                </a:solidFill>
                <a:ea typeface="SimSun" panose="02010600030101010101" pitchFamily="2" charset="-122"/>
              </a:rPr>
              <a:t>2. الواقع واستخدام البيانات الواقعية الأولية</a:t>
            </a:r>
            <a:endParaRPr lang="en-US" altLang="en-US" sz="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37E580D-06CB-FF8C-68FC-E425DCC6A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028100" name="Rectangle 4">
            <a:extLst>
              <a:ext uri="{FF2B5EF4-FFF2-40B4-BE49-F238E27FC236}">
                <a16:creationId xmlns:a16="http://schemas.microsoft.com/office/drawing/2014/main" id="{753D7EEA-77BA-2504-6B1E-E64DCFDA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D3DB9ECA-4203-5E5C-E1B3-1FB8A59C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أ. نحن جميعاً نلاحظ ونستخدم الحقائق الأولية المقدمة لنا بشكل انتقائي 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AD3AB37C-329E-165A-6501-69CFFC235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34595" name="Rectangle 3">
            <a:extLst>
              <a:ext uri="{FF2B5EF4-FFF2-40B4-BE49-F238E27FC236}">
                <a16:creationId xmlns:a16="http://schemas.microsoft.com/office/drawing/2014/main" id="{0EE6DFC1-0AC5-C0D8-C486-DC9F1AE0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5026CF31-2A5F-6DFC-400F-AE07E163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15696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6000" indent="-57600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ب. يستطيع شخصين أو أكثر فحص نفس البيانات، ويصلوا إلى تفسيرات مختلفة جداً بخصوص أهمية ومعنى تلك البيانات.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48F4443-6074-7AF5-BA89-95BA6D29E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35619" name="Rectangle 3">
            <a:extLst>
              <a:ext uri="{FF2B5EF4-FFF2-40B4-BE49-F238E27FC236}">
                <a16:creationId xmlns:a16="http://schemas.microsoft.com/office/drawing/2014/main" id="{D3306389-58BD-9DC5-1D86-7189F7C6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6DA86035-FBBD-61BD-B6E6-258096F2E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206210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6000" indent="-576000" algn="r" rtl="1" eaLnBrk="1" hangingPunct="1">
              <a:spcBef>
                <a:spcPct val="0"/>
              </a:spcBef>
              <a:buNone/>
              <a:defRPr/>
            </a:pPr>
            <a:r>
              <a:rPr lang="ar-JO" altLang="zh-CN" b="1" dirty="0">
                <a:solidFill>
                  <a:schemeClr val="bg1"/>
                </a:solidFill>
                <a:ea typeface="SimSun" panose="02010600030101010101" pitchFamily="2" charset="-122"/>
              </a:rPr>
              <a:t>ت. غالباً ما تحدد انطباعات الناس التفسيرية عن موقف معين، كيفية تقييمهم في نهاية المطاف للطبيعة الأخلاقية، وملائمة أي اجراء أو مجموعة من الإجراءات.</a:t>
            </a:r>
            <a:endParaRPr lang="th-TH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>
            <a:extLst>
              <a:ext uri="{FF2B5EF4-FFF2-40B4-BE49-F238E27FC236}">
                <a16:creationId xmlns:a16="http://schemas.microsoft.com/office/drawing/2014/main" id="{D7D067F9-9D58-14A3-7D5A-67609F720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35619" name="Rectangle 3">
            <a:extLst>
              <a:ext uri="{FF2B5EF4-FFF2-40B4-BE49-F238E27FC236}">
                <a16:creationId xmlns:a16="http://schemas.microsoft.com/office/drawing/2014/main" id="{90B49E1E-4202-1CE6-1396-7B5470F5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2E68C593-CF35-F019-9F8E-E3D696B2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5143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ar-JO" altLang="zh-CN" sz="3200" b="1" dirty="0">
                <a:solidFill>
                  <a:schemeClr val="bg1"/>
                </a:solidFill>
                <a:ea typeface="SimSun" charset="-122"/>
              </a:rPr>
              <a:t>ث. ثلاثة أمثلة توضيحية</a:t>
            </a:r>
            <a:endParaRPr lang="en-US" altLang="zh-CN" sz="3200" b="1" dirty="0">
              <a:solidFill>
                <a:schemeClr val="bg1"/>
              </a:solidFill>
              <a:ea typeface="SimSun" charset="-122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1D197793-4540-3E8E-76FF-D36DDCEE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49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C430D88B-5CEC-CBEE-405D-9159F77E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chemeClr val="bg1"/>
              </a:solidFill>
            </a:endParaRPr>
          </a:p>
        </p:txBody>
      </p:sp>
      <p:sp>
        <p:nvSpPr>
          <p:cNvPr id="1135619" name="Rectangle 3">
            <a:extLst>
              <a:ext uri="{FF2B5EF4-FFF2-40B4-BE49-F238E27FC236}">
                <a16:creationId xmlns:a16="http://schemas.microsoft.com/office/drawing/2014/main" id="{65373F30-EBB4-C348-3DB6-6B308BB4D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3E402F36-FBF2-0BF0-6C31-643F027B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5143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ث. ثلاثة أمثلة توضيحية</a:t>
            </a:r>
            <a:endParaRPr lang="en-US" altLang="zh-CN" sz="3200" b="1" dirty="0">
              <a:solidFill>
                <a:schemeClr val="bg1"/>
              </a:solidFill>
              <a:ea typeface="SimSun" charset="-122"/>
            </a:endParaRPr>
          </a:p>
          <a:p>
            <a:pPr marL="285750" lvl="1" indent="0" algn="r" rtl="1" eaLnBrk="1" hangingPunct="1">
              <a:defRPr/>
            </a:pPr>
            <a:r>
              <a:rPr lang="ar-JO" altLang="zh-CN" sz="3200" b="1" dirty="0">
                <a:solidFill>
                  <a:schemeClr val="bg1"/>
                </a:solidFill>
                <a:ea typeface="SimSun" charset="-122"/>
              </a:rPr>
              <a:t>1. الحرب</a:t>
            </a:r>
            <a:endParaRPr lang="en-US" altLang="zh-CN" sz="3200" b="1" dirty="0">
              <a:solidFill>
                <a:schemeClr val="bg1"/>
              </a:solidFill>
              <a:ea typeface="SimSun" charset="-122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24EE8555-0DE3-0D9A-106E-A772C508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182688"/>
            <a:ext cx="9223376" cy="92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2DAF3495-73A7-CC60-1219-0BDCA1DDA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th-TH" altLang="en-US">
              <a:solidFill>
                <a:srgbClr val="FFFFFF"/>
              </a:solidFill>
            </a:endParaRPr>
          </a:p>
        </p:txBody>
      </p:sp>
      <p:sp>
        <p:nvSpPr>
          <p:cNvPr id="1135619" name="Rectangle 3">
            <a:extLst>
              <a:ext uri="{FF2B5EF4-FFF2-40B4-BE49-F238E27FC236}">
                <a16:creationId xmlns:a16="http://schemas.microsoft.com/office/drawing/2014/main" id="{24E6BAC0-6436-BDFD-C601-65D5955A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الواقع واستخدام البيانات الواقعية الأولية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73165F35-58A6-0B68-A485-24E2F838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8001000" cy="15696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ث. ثلاثة أمثلة توضيحية</a:t>
            </a:r>
            <a:endParaRPr kumimoji="0" lang="en-US" altLang="zh-CN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marR="0" lvl="1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1. الحرب</a:t>
            </a:r>
            <a:endParaRPr kumimoji="0" lang="en-US" altLang="zh-CN" sz="32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lvl="1" indent="0" algn="r" rtl="1" eaLnBrk="1" hangingPunct="1">
              <a:defRPr/>
            </a:pPr>
            <a:r>
              <a:rPr lang="ar-JO" altLang="zh-CN" sz="3200" b="1" dirty="0">
                <a:solidFill>
                  <a:srgbClr val="FFFFFF"/>
                </a:solidFill>
                <a:ea typeface="SimSun" pitchFamily="2" charset="-122"/>
              </a:rPr>
              <a:t>2. القضايا البيئية</a:t>
            </a:r>
            <a:endParaRPr lang="en-US" altLang="zh-CN" sz="3200" b="1" dirty="0">
              <a:solidFill>
                <a:srgbClr val="FFFFFF"/>
              </a:solidFill>
              <a:ea typeface="SimSun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8884</TotalTime>
  <Words>373</Words>
  <Application>Microsoft Office PowerPoint</Application>
  <PresentationFormat>On-screen Show (4:3)</PresentationFormat>
  <Paragraphs>56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PGothic</vt:lpstr>
      <vt:lpstr>SimSun</vt:lpstr>
      <vt:lpstr>Angsana New</vt:lpstr>
      <vt:lpstr>Arial</vt:lpstr>
      <vt:lpstr>Calibri</vt:lpstr>
      <vt:lpstr>Times New Roman</vt:lpstr>
      <vt:lpstr>Wingdings</vt:lpstr>
      <vt:lpstr>Default Design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النظرة العالمية at BibleStudyDownloads.org</vt:lpstr>
    </vt:vector>
  </TitlesOfParts>
  <Manager/>
  <Company>EAST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Empirical Judgments in Ethical Decisions</dc:title>
  <dc:subject/>
  <dc:creator>Lewis Winkler</dc:creator>
  <cp:keywords/>
  <dc:description/>
  <cp:lastModifiedBy>Rami Jwainat</cp:lastModifiedBy>
  <cp:revision>488</cp:revision>
  <dcterms:created xsi:type="dcterms:W3CDTF">2008-04-22T20:27:24Z</dcterms:created>
  <dcterms:modified xsi:type="dcterms:W3CDTF">2024-04-16T16:18:41Z</dcterms:modified>
  <cp:category/>
</cp:coreProperties>
</file>