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34"/>
  </p:notesMasterIdLst>
  <p:handoutMasterIdLst>
    <p:handoutMasterId r:id="rId35"/>
  </p:handoutMasterIdLst>
  <p:sldIdLst>
    <p:sldId id="257" r:id="rId4"/>
    <p:sldId id="258" r:id="rId5"/>
    <p:sldId id="301" r:id="rId6"/>
    <p:sldId id="299" r:id="rId7"/>
    <p:sldId id="261" r:id="rId8"/>
    <p:sldId id="262" r:id="rId9"/>
    <p:sldId id="263" r:id="rId10"/>
    <p:sldId id="264" r:id="rId11"/>
    <p:sldId id="300" r:id="rId12"/>
    <p:sldId id="265" r:id="rId13"/>
    <p:sldId id="294" r:id="rId14"/>
    <p:sldId id="266" r:id="rId15"/>
    <p:sldId id="267" r:id="rId16"/>
    <p:sldId id="268" r:id="rId17"/>
    <p:sldId id="269" r:id="rId18"/>
    <p:sldId id="270" r:id="rId19"/>
    <p:sldId id="296" r:id="rId20"/>
    <p:sldId id="271" r:id="rId21"/>
    <p:sldId id="272" r:id="rId22"/>
    <p:sldId id="273" r:id="rId23"/>
    <p:sldId id="295" r:id="rId24"/>
    <p:sldId id="274" r:id="rId25"/>
    <p:sldId id="298" r:id="rId26"/>
    <p:sldId id="297" r:id="rId27"/>
    <p:sldId id="276" r:id="rId28"/>
    <p:sldId id="277" r:id="rId29"/>
    <p:sldId id="292" r:id="rId30"/>
    <p:sldId id="293" r:id="rId31"/>
    <p:sldId id="358" r:id="rId32"/>
    <p:sldId id="350" r:id="rId33"/>
  </p:sldIdLst>
  <p:sldSz cx="12192000" cy="6858000"/>
  <p:notesSz cx="6858000" cy="9144000"/>
  <p:defaultTextStyle>
    <a:defPPr>
      <a:defRPr lang="th-TH"/>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3"/>
    <p:restoredTop sz="94626"/>
  </p:normalViewPr>
  <p:slideViewPr>
    <p:cSldViewPr>
      <p:cViewPr>
        <p:scale>
          <a:sx n="89" d="100"/>
          <a:sy n="89" d="100"/>
        </p:scale>
        <p:origin x="1840" y="920"/>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A2F6A4-2A8F-D276-2979-94ECFEE2C0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cs typeface="Angsana New" charset="0"/>
              </a:defRPr>
            </a:lvl1pPr>
          </a:lstStyle>
          <a:p>
            <a:pPr>
              <a:defRPr/>
            </a:pPr>
            <a:endParaRPr lang="en-US"/>
          </a:p>
        </p:txBody>
      </p:sp>
      <p:sp>
        <p:nvSpPr>
          <p:cNvPr id="3" name="Date Placeholder 2">
            <a:extLst>
              <a:ext uri="{FF2B5EF4-FFF2-40B4-BE49-F238E27FC236}">
                <a16:creationId xmlns:a16="http://schemas.microsoft.com/office/drawing/2014/main" id="{12356DCB-23BA-40F3-D489-33F96B6577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cs typeface="Angsana New" charset="0"/>
              </a:defRPr>
            </a:lvl1pPr>
          </a:lstStyle>
          <a:p>
            <a:pPr>
              <a:defRPr/>
            </a:pPr>
            <a:fld id="{B350BC61-614A-3F45-B728-D90A8D5F1221}" type="datetimeFigureOut">
              <a:rPr lang="en-US"/>
              <a:pPr>
                <a:defRPr/>
              </a:pPr>
              <a:t>4/12/24</a:t>
            </a:fld>
            <a:endParaRPr lang="en-US"/>
          </a:p>
        </p:txBody>
      </p:sp>
      <p:sp>
        <p:nvSpPr>
          <p:cNvPr id="4" name="Footer Placeholder 3">
            <a:extLst>
              <a:ext uri="{FF2B5EF4-FFF2-40B4-BE49-F238E27FC236}">
                <a16:creationId xmlns:a16="http://schemas.microsoft.com/office/drawing/2014/main" id="{A3391B5F-96E3-1918-09BD-97A2800C4E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cs typeface="Angsana New" charset="0"/>
              </a:defRPr>
            </a:lvl1pPr>
          </a:lstStyle>
          <a:p>
            <a:pPr>
              <a:defRPr/>
            </a:pPr>
            <a:endParaRPr lang="en-US"/>
          </a:p>
        </p:txBody>
      </p:sp>
      <p:sp>
        <p:nvSpPr>
          <p:cNvPr id="5" name="Slide Number Placeholder 4">
            <a:extLst>
              <a:ext uri="{FF2B5EF4-FFF2-40B4-BE49-F238E27FC236}">
                <a16:creationId xmlns:a16="http://schemas.microsoft.com/office/drawing/2014/main" id="{124B2037-3FE9-8AE8-3BA4-783DB00EA4B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213A05C-48BB-5C4C-ADE6-8D9714F1B05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141E88-F09D-771C-6539-FF2F5BA9D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cs typeface="Angsana New" charset="0"/>
              </a:defRPr>
            </a:lvl1pPr>
          </a:lstStyle>
          <a:p>
            <a:pPr>
              <a:defRPr/>
            </a:pPr>
            <a:endParaRPr lang="en-US"/>
          </a:p>
        </p:txBody>
      </p:sp>
      <p:sp>
        <p:nvSpPr>
          <p:cNvPr id="3" name="Date Placeholder 2">
            <a:extLst>
              <a:ext uri="{FF2B5EF4-FFF2-40B4-BE49-F238E27FC236}">
                <a16:creationId xmlns:a16="http://schemas.microsoft.com/office/drawing/2014/main" id="{E0564262-881C-7FAF-5CB2-57B030DE4E2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cs typeface="Angsana New" charset="0"/>
              </a:defRPr>
            </a:lvl1pPr>
          </a:lstStyle>
          <a:p>
            <a:pPr>
              <a:defRPr/>
            </a:pPr>
            <a:fld id="{14874441-5FB3-864B-A812-5BA1B5F743F4}" type="datetimeFigureOut">
              <a:rPr lang="en-US"/>
              <a:pPr>
                <a:defRPr/>
              </a:pPr>
              <a:t>4/12/24</a:t>
            </a:fld>
            <a:endParaRPr lang="en-US"/>
          </a:p>
        </p:txBody>
      </p:sp>
      <p:sp>
        <p:nvSpPr>
          <p:cNvPr id="4" name="Slide Image Placeholder 3">
            <a:extLst>
              <a:ext uri="{FF2B5EF4-FFF2-40B4-BE49-F238E27FC236}">
                <a16:creationId xmlns:a16="http://schemas.microsoft.com/office/drawing/2014/main" id="{66442C0D-0D42-C59D-BA01-11D5CB0C941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CA8E2B7-4A79-9753-2FA2-D50F2726612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1DCA191-F0B1-20EA-74BA-DDBAFC7D1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cs typeface="Angsana New" charset="0"/>
              </a:defRPr>
            </a:lvl1pPr>
          </a:lstStyle>
          <a:p>
            <a:pPr>
              <a:defRPr/>
            </a:pPr>
            <a:endParaRPr lang="en-US"/>
          </a:p>
        </p:txBody>
      </p:sp>
      <p:sp>
        <p:nvSpPr>
          <p:cNvPr id="7" name="Slide Number Placeholder 6">
            <a:extLst>
              <a:ext uri="{FF2B5EF4-FFF2-40B4-BE49-F238E27FC236}">
                <a16:creationId xmlns:a16="http://schemas.microsoft.com/office/drawing/2014/main" id="{382DBD44-DE14-A359-FECB-51B292B2891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E3F7C15-B8F8-434D-AB5C-2D612D6FE1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20387CBD-9401-735E-5243-BFF7240168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7B0890FB-09CF-4AFE-12F3-A1251FA3B0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Cordia New" panose="020B0304020202020204" pitchFamily="34" charset="-34"/>
            </a:endParaRPr>
          </a:p>
        </p:txBody>
      </p:sp>
      <p:sp>
        <p:nvSpPr>
          <p:cNvPr id="34819" name="Slide Number Placeholder 3">
            <a:extLst>
              <a:ext uri="{FF2B5EF4-FFF2-40B4-BE49-F238E27FC236}">
                <a16:creationId xmlns:a16="http://schemas.microsoft.com/office/drawing/2014/main" id="{3241D241-2D7B-0D23-58A8-4885AC3FAE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502BDB21-505A-D946-881E-91A0C564E342}" type="slidenum">
              <a:rPr lang="en-US" altLang="en-US" sz="1200" smtClean="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7C1EBD-43AC-1F7A-C4C8-2A9F32793F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91437F5-1140-A091-E96B-744A83B3F4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7FAFB81-13AF-1870-9940-051A51628963}"/>
              </a:ext>
            </a:extLst>
          </p:cNvPr>
          <p:cNvSpPr>
            <a:spLocks noGrp="1" noChangeArrowheads="1"/>
          </p:cNvSpPr>
          <p:nvPr>
            <p:ph type="sldNum" sz="quarter" idx="12"/>
          </p:nvPr>
        </p:nvSpPr>
        <p:spPr>
          <a:ln/>
        </p:spPr>
        <p:txBody>
          <a:bodyPr/>
          <a:lstStyle>
            <a:lvl1pPr>
              <a:defRPr/>
            </a:lvl1pPr>
          </a:lstStyle>
          <a:p>
            <a:pPr>
              <a:defRPr/>
            </a:pPr>
            <a:fld id="{84FC9A48-4526-3D4E-BACA-501FF3335934}" type="slidenum">
              <a:rPr lang="en-US" altLang="en-US"/>
              <a:pPr>
                <a:defRPr/>
              </a:pPr>
              <a:t>‹#›</a:t>
            </a:fld>
            <a:endParaRPr lang="th-TH" altLang="en-US"/>
          </a:p>
        </p:txBody>
      </p:sp>
    </p:spTree>
    <p:extLst>
      <p:ext uri="{BB962C8B-B14F-4D97-AF65-F5344CB8AC3E}">
        <p14:creationId xmlns:p14="http://schemas.microsoft.com/office/powerpoint/2010/main" val="91778515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66C9DC-0B00-BDFE-0B69-7BB1BF0C3F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0C375E8-4612-5E58-AF7C-A0BC401D8D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796BED7-620B-3BF2-4DEF-A1B87CDA9D95}"/>
              </a:ext>
            </a:extLst>
          </p:cNvPr>
          <p:cNvSpPr>
            <a:spLocks noGrp="1" noChangeArrowheads="1"/>
          </p:cNvSpPr>
          <p:nvPr>
            <p:ph type="sldNum" sz="quarter" idx="12"/>
          </p:nvPr>
        </p:nvSpPr>
        <p:spPr>
          <a:ln/>
        </p:spPr>
        <p:txBody>
          <a:bodyPr/>
          <a:lstStyle>
            <a:lvl1pPr>
              <a:defRPr/>
            </a:lvl1pPr>
          </a:lstStyle>
          <a:p>
            <a:pPr>
              <a:defRPr/>
            </a:pPr>
            <a:fld id="{46058161-790B-F345-96DA-39E4F6D2D610}" type="slidenum">
              <a:rPr lang="en-US" altLang="en-US"/>
              <a:pPr>
                <a:defRPr/>
              </a:pPr>
              <a:t>‹#›</a:t>
            </a:fld>
            <a:endParaRPr lang="th-TH" altLang="en-US"/>
          </a:p>
        </p:txBody>
      </p:sp>
    </p:spTree>
    <p:extLst>
      <p:ext uri="{BB962C8B-B14F-4D97-AF65-F5344CB8AC3E}">
        <p14:creationId xmlns:p14="http://schemas.microsoft.com/office/powerpoint/2010/main" val="28672156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8F8065-4375-8327-A7C3-23B1E0188F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25BF1B4-9557-A528-C21A-4182C669BC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B68BE9B-AF63-AE27-4AE4-2C45BBE8C224}"/>
              </a:ext>
            </a:extLst>
          </p:cNvPr>
          <p:cNvSpPr>
            <a:spLocks noGrp="1" noChangeArrowheads="1"/>
          </p:cNvSpPr>
          <p:nvPr>
            <p:ph type="sldNum" sz="quarter" idx="12"/>
          </p:nvPr>
        </p:nvSpPr>
        <p:spPr>
          <a:ln/>
        </p:spPr>
        <p:txBody>
          <a:bodyPr/>
          <a:lstStyle>
            <a:lvl1pPr>
              <a:defRPr/>
            </a:lvl1pPr>
          </a:lstStyle>
          <a:p>
            <a:pPr>
              <a:defRPr/>
            </a:pPr>
            <a:fld id="{245768A2-62B0-294B-B63F-7E3802C24EB4}" type="slidenum">
              <a:rPr lang="en-US" altLang="en-US"/>
              <a:pPr>
                <a:defRPr/>
              </a:pPr>
              <a:t>‹#›</a:t>
            </a:fld>
            <a:endParaRPr lang="th-TH" altLang="en-US"/>
          </a:p>
        </p:txBody>
      </p:sp>
    </p:spTree>
    <p:extLst>
      <p:ext uri="{BB962C8B-B14F-4D97-AF65-F5344CB8AC3E}">
        <p14:creationId xmlns:p14="http://schemas.microsoft.com/office/powerpoint/2010/main" val="135910439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935129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979047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656155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1580853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588678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9493943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273480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387824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11526A-CA27-6DA9-B85D-158A4967AE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14E48D7-8A56-8BCF-F20A-5331955A42B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70E24EC-098C-07A8-BAC2-44EC5E8D834B}"/>
              </a:ext>
            </a:extLst>
          </p:cNvPr>
          <p:cNvSpPr>
            <a:spLocks noGrp="1" noChangeArrowheads="1"/>
          </p:cNvSpPr>
          <p:nvPr>
            <p:ph type="sldNum" sz="quarter" idx="12"/>
          </p:nvPr>
        </p:nvSpPr>
        <p:spPr>
          <a:ln/>
        </p:spPr>
        <p:txBody>
          <a:bodyPr/>
          <a:lstStyle>
            <a:lvl1pPr>
              <a:defRPr/>
            </a:lvl1pPr>
          </a:lstStyle>
          <a:p>
            <a:pPr>
              <a:defRPr/>
            </a:pPr>
            <a:fld id="{DD09D090-DB20-0844-B5E0-FB3F79A20826}" type="slidenum">
              <a:rPr lang="en-US" altLang="en-US"/>
              <a:pPr>
                <a:defRPr/>
              </a:pPr>
              <a:t>‹#›</a:t>
            </a:fld>
            <a:endParaRPr lang="th-TH" altLang="en-US"/>
          </a:p>
        </p:txBody>
      </p:sp>
    </p:spTree>
    <p:extLst>
      <p:ext uri="{BB962C8B-B14F-4D97-AF65-F5344CB8AC3E}">
        <p14:creationId xmlns:p14="http://schemas.microsoft.com/office/powerpoint/2010/main" val="17592787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28505823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906670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81493951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96150560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2140951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559541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308231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062252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40142984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2595225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D616B10-E90D-528D-4C40-77F00C4BFC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C69D4EE-9DF3-3252-8369-0CFF8E1A68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D71FF0F-A7EF-F892-55CA-1FFF4C9DF134}"/>
              </a:ext>
            </a:extLst>
          </p:cNvPr>
          <p:cNvSpPr>
            <a:spLocks noGrp="1" noChangeArrowheads="1"/>
          </p:cNvSpPr>
          <p:nvPr>
            <p:ph type="sldNum" sz="quarter" idx="12"/>
          </p:nvPr>
        </p:nvSpPr>
        <p:spPr>
          <a:ln/>
        </p:spPr>
        <p:txBody>
          <a:bodyPr/>
          <a:lstStyle>
            <a:lvl1pPr>
              <a:defRPr/>
            </a:lvl1pPr>
          </a:lstStyle>
          <a:p>
            <a:pPr>
              <a:defRPr/>
            </a:pPr>
            <a:fld id="{08827B41-2D1C-884A-9627-09B78AC2A130}" type="slidenum">
              <a:rPr lang="en-US" altLang="en-US"/>
              <a:pPr>
                <a:defRPr/>
              </a:pPr>
              <a:t>‹#›</a:t>
            </a:fld>
            <a:endParaRPr lang="th-TH" altLang="en-US"/>
          </a:p>
        </p:txBody>
      </p:sp>
    </p:spTree>
    <p:extLst>
      <p:ext uri="{BB962C8B-B14F-4D97-AF65-F5344CB8AC3E}">
        <p14:creationId xmlns:p14="http://schemas.microsoft.com/office/powerpoint/2010/main" val="361864771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77142528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1266420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728050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040736A-3180-99E1-48B7-C995657FC0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CAAE77E-8A42-4F00-A8F7-2AB6B0737E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2D0E45A-3272-6DE1-DCF3-6B5B3B102088}"/>
              </a:ext>
            </a:extLst>
          </p:cNvPr>
          <p:cNvSpPr>
            <a:spLocks noGrp="1" noChangeArrowheads="1"/>
          </p:cNvSpPr>
          <p:nvPr>
            <p:ph type="sldNum" sz="quarter" idx="12"/>
          </p:nvPr>
        </p:nvSpPr>
        <p:spPr>
          <a:ln/>
        </p:spPr>
        <p:txBody>
          <a:bodyPr/>
          <a:lstStyle>
            <a:lvl1pPr>
              <a:defRPr/>
            </a:lvl1pPr>
          </a:lstStyle>
          <a:p>
            <a:pPr>
              <a:defRPr/>
            </a:pPr>
            <a:fld id="{1B069C0A-C1FE-5344-A450-B40360EAA7DC}" type="slidenum">
              <a:rPr lang="en-US" altLang="en-US"/>
              <a:pPr>
                <a:defRPr/>
              </a:pPr>
              <a:t>‹#›</a:t>
            </a:fld>
            <a:endParaRPr lang="th-TH" altLang="en-US"/>
          </a:p>
        </p:txBody>
      </p:sp>
    </p:spTree>
    <p:extLst>
      <p:ext uri="{BB962C8B-B14F-4D97-AF65-F5344CB8AC3E}">
        <p14:creationId xmlns:p14="http://schemas.microsoft.com/office/powerpoint/2010/main" val="14777513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602885E-BE57-872E-BB35-34C33DB32A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50AE567-5FBA-7DB9-E9B4-ECB8832CCE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1A549AB-7B0A-ACBB-29EF-545FB33F9E41}"/>
              </a:ext>
            </a:extLst>
          </p:cNvPr>
          <p:cNvSpPr>
            <a:spLocks noGrp="1" noChangeArrowheads="1"/>
          </p:cNvSpPr>
          <p:nvPr>
            <p:ph type="sldNum" sz="quarter" idx="12"/>
          </p:nvPr>
        </p:nvSpPr>
        <p:spPr>
          <a:ln/>
        </p:spPr>
        <p:txBody>
          <a:bodyPr/>
          <a:lstStyle>
            <a:lvl1pPr>
              <a:defRPr/>
            </a:lvl1pPr>
          </a:lstStyle>
          <a:p>
            <a:pPr>
              <a:defRPr/>
            </a:pPr>
            <a:fld id="{A2622259-C5F2-D241-A17D-B5BE05669C1D}" type="slidenum">
              <a:rPr lang="en-US" altLang="en-US"/>
              <a:pPr>
                <a:defRPr/>
              </a:pPr>
              <a:t>‹#›</a:t>
            </a:fld>
            <a:endParaRPr lang="th-TH" altLang="en-US"/>
          </a:p>
        </p:txBody>
      </p:sp>
    </p:spTree>
    <p:extLst>
      <p:ext uri="{BB962C8B-B14F-4D97-AF65-F5344CB8AC3E}">
        <p14:creationId xmlns:p14="http://schemas.microsoft.com/office/powerpoint/2010/main" val="36921883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9C36D2C-9A5A-9119-A7AD-D9F80E836E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8475365-84B4-8ED2-D7B0-92DF2BDB97F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9D32340-4098-97A0-EE9A-FC89200492A7}"/>
              </a:ext>
            </a:extLst>
          </p:cNvPr>
          <p:cNvSpPr>
            <a:spLocks noGrp="1" noChangeArrowheads="1"/>
          </p:cNvSpPr>
          <p:nvPr>
            <p:ph type="sldNum" sz="quarter" idx="12"/>
          </p:nvPr>
        </p:nvSpPr>
        <p:spPr>
          <a:ln/>
        </p:spPr>
        <p:txBody>
          <a:bodyPr/>
          <a:lstStyle>
            <a:lvl1pPr>
              <a:defRPr/>
            </a:lvl1pPr>
          </a:lstStyle>
          <a:p>
            <a:pPr>
              <a:defRPr/>
            </a:pPr>
            <a:fld id="{D834700D-8A4A-F948-820D-3C35BCDF8D9F}" type="slidenum">
              <a:rPr lang="en-US" altLang="en-US"/>
              <a:pPr>
                <a:defRPr/>
              </a:pPr>
              <a:t>‹#›</a:t>
            </a:fld>
            <a:endParaRPr lang="th-TH" altLang="en-US"/>
          </a:p>
        </p:txBody>
      </p:sp>
    </p:spTree>
    <p:extLst>
      <p:ext uri="{BB962C8B-B14F-4D97-AF65-F5344CB8AC3E}">
        <p14:creationId xmlns:p14="http://schemas.microsoft.com/office/powerpoint/2010/main" val="160158573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F4203AB-5DE4-4175-73FB-0E6FE18020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39D2E64-93FA-90A4-E5CF-3510C9D122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401DA58-03DA-D443-769C-1A932FB9B17A}"/>
              </a:ext>
            </a:extLst>
          </p:cNvPr>
          <p:cNvSpPr>
            <a:spLocks noGrp="1" noChangeArrowheads="1"/>
          </p:cNvSpPr>
          <p:nvPr>
            <p:ph type="sldNum" sz="quarter" idx="12"/>
          </p:nvPr>
        </p:nvSpPr>
        <p:spPr>
          <a:ln/>
        </p:spPr>
        <p:txBody>
          <a:bodyPr/>
          <a:lstStyle>
            <a:lvl1pPr>
              <a:defRPr/>
            </a:lvl1pPr>
          </a:lstStyle>
          <a:p>
            <a:pPr>
              <a:defRPr/>
            </a:pPr>
            <a:fld id="{88854E66-C8FC-624F-9561-2FAF7F3B65B6}" type="slidenum">
              <a:rPr lang="en-US" altLang="en-US"/>
              <a:pPr>
                <a:defRPr/>
              </a:pPr>
              <a:t>‹#›</a:t>
            </a:fld>
            <a:endParaRPr lang="th-TH" altLang="en-US"/>
          </a:p>
        </p:txBody>
      </p:sp>
    </p:spTree>
    <p:extLst>
      <p:ext uri="{BB962C8B-B14F-4D97-AF65-F5344CB8AC3E}">
        <p14:creationId xmlns:p14="http://schemas.microsoft.com/office/powerpoint/2010/main" val="19472422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27099A0-790B-0717-3FD4-68FF2B20C7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BCFB527-9770-2C1A-61FF-8508F7CDC9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BC8F97D-88CB-6A37-D851-64428E16B1D3}"/>
              </a:ext>
            </a:extLst>
          </p:cNvPr>
          <p:cNvSpPr>
            <a:spLocks noGrp="1" noChangeArrowheads="1"/>
          </p:cNvSpPr>
          <p:nvPr>
            <p:ph type="sldNum" sz="quarter" idx="12"/>
          </p:nvPr>
        </p:nvSpPr>
        <p:spPr>
          <a:ln/>
        </p:spPr>
        <p:txBody>
          <a:bodyPr/>
          <a:lstStyle>
            <a:lvl1pPr>
              <a:defRPr/>
            </a:lvl1pPr>
          </a:lstStyle>
          <a:p>
            <a:pPr>
              <a:defRPr/>
            </a:pPr>
            <a:fld id="{3B05D026-DABF-9344-BC08-87FB0D23B9D2}" type="slidenum">
              <a:rPr lang="en-US" altLang="en-US"/>
              <a:pPr>
                <a:defRPr/>
              </a:pPr>
              <a:t>‹#›</a:t>
            </a:fld>
            <a:endParaRPr lang="th-TH" altLang="en-US"/>
          </a:p>
        </p:txBody>
      </p:sp>
    </p:spTree>
    <p:extLst>
      <p:ext uri="{BB962C8B-B14F-4D97-AF65-F5344CB8AC3E}">
        <p14:creationId xmlns:p14="http://schemas.microsoft.com/office/powerpoint/2010/main" val="3198142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4A66D6-D273-6E3D-26C3-2E2531C53F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D40CC9F-FB47-01EC-1520-013D1C25E3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C079249-3F52-CDC9-8FCE-5BAC1C1AB526}"/>
              </a:ext>
            </a:extLst>
          </p:cNvPr>
          <p:cNvSpPr>
            <a:spLocks noGrp="1" noChangeArrowheads="1"/>
          </p:cNvSpPr>
          <p:nvPr>
            <p:ph type="sldNum" sz="quarter" idx="12"/>
          </p:nvPr>
        </p:nvSpPr>
        <p:spPr>
          <a:ln/>
        </p:spPr>
        <p:txBody>
          <a:bodyPr/>
          <a:lstStyle>
            <a:lvl1pPr>
              <a:defRPr/>
            </a:lvl1pPr>
          </a:lstStyle>
          <a:p>
            <a:pPr>
              <a:defRPr/>
            </a:pPr>
            <a:fld id="{4D1E0033-3ED5-6A45-B848-291C173E8648}" type="slidenum">
              <a:rPr lang="en-US" altLang="en-US"/>
              <a:pPr>
                <a:defRPr/>
              </a:pPr>
              <a:t>‹#›</a:t>
            </a:fld>
            <a:endParaRPr lang="th-TH" altLang="en-US"/>
          </a:p>
        </p:txBody>
      </p:sp>
    </p:spTree>
    <p:extLst>
      <p:ext uri="{BB962C8B-B14F-4D97-AF65-F5344CB8AC3E}">
        <p14:creationId xmlns:p14="http://schemas.microsoft.com/office/powerpoint/2010/main" val="187813837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574823-4E77-B278-5EC7-3A0DC96AD4D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id="{D251E0FF-3876-A13F-3447-2266454CFB3D}"/>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1028" name="Rectangle 4">
            <a:extLst>
              <a:ext uri="{FF2B5EF4-FFF2-40B4-BE49-F238E27FC236}">
                <a16:creationId xmlns:a16="http://schemas.microsoft.com/office/drawing/2014/main" id="{83553E2C-238E-33BA-D4AF-07D4B65416D9}"/>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93DD89F0-2E95-5064-6A38-E8206CAD051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AD129645-F018-C01C-417B-42F847A6B69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080297C-FBAE-1B47-8348-E3D81B2E702C}" type="slidenum">
              <a:rPr lang="en-US" altLang="en-US"/>
              <a:pPr>
                <a:defRPr/>
              </a:pPr>
              <a:t>‹#›</a:t>
            </a:fld>
            <a:endParaRPr lang="th-TH"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9"/>
            <a:ext cx="109728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5"/>
            <a:ext cx="109728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a:defRPr/>
            </a:pPr>
            <a:fld id="{61F442D0-A11F-2640-8129-5D1BEF7A3C1E}" type="slidenum">
              <a:rPr lang="en-US" smtClean="0"/>
              <a:pPr defTabSz="914300">
                <a:defRPr/>
              </a:pPr>
              <a:t>‹#›</a:t>
            </a:fld>
            <a:endParaRPr lang="en-US"/>
          </a:p>
        </p:txBody>
      </p:sp>
    </p:spTree>
    <p:extLst>
      <p:ext uri="{BB962C8B-B14F-4D97-AF65-F5344CB8AC3E}">
        <p14:creationId xmlns:p14="http://schemas.microsoft.com/office/powerpoint/2010/main" val="58922752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257682622"/>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FarthestGalaxy">
            <a:extLst>
              <a:ext uri="{FF2B5EF4-FFF2-40B4-BE49-F238E27FC236}">
                <a16:creationId xmlns:a16="http://schemas.microsoft.com/office/drawing/2014/main" id="{7E22F3DC-FCF6-C7C5-0A7E-85076F980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a:extLst>
              <a:ext uri="{FF2B5EF4-FFF2-40B4-BE49-F238E27FC236}">
                <a16:creationId xmlns:a16="http://schemas.microsoft.com/office/drawing/2014/main" id="{75DA8D8D-9E75-A497-5BF6-9B74B4A96F62}"/>
              </a:ext>
            </a:extLst>
          </p:cNvPr>
          <p:cNvSpPr txBox="1">
            <a:spLocks noChangeArrowheads="1"/>
          </p:cNvSpPr>
          <p:nvPr/>
        </p:nvSpPr>
        <p:spPr bwMode="auto">
          <a:xfrm>
            <a:off x="2552700" y="1219200"/>
            <a:ext cx="7086600" cy="3046988"/>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None/>
              <a:defRPr/>
            </a:pPr>
            <a:r>
              <a:rPr lang="ar-JO" altLang="en-US" sz="6000" b="1" dirty="0">
                <a:solidFill>
                  <a:schemeClr val="bg1"/>
                </a:solidFill>
                <a:effectLst>
                  <a:outerShdw blurRad="38100" dist="38100" dir="2700000" algn="tl">
                    <a:schemeClr val="tx1"/>
                  </a:outerShdw>
                </a:effectLst>
                <a:cs typeface="Arial" panose="020B0604020202020204" pitchFamily="34" charset="0"/>
              </a:rPr>
              <a:t>أهمية</a:t>
            </a:r>
            <a:br>
              <a:rPr lang="en-US" altLang="en-US" sz="6000" b="1" dirty="0">
                <a:solidFill>
                  <a:schemeClr val="bg1"/>
                </a:solidFill>
                <a:effectLst>
                  <a:outerShdw blurRad="38100" dist="38100" dir="2700000" algn="tl">
                    <a:schemeClr val="tx1"/>
                  </a:outerShdw>
                </a:effectLst>
                <a:cs typeface="Arial" panose="020B0604020202020204" pitchFamily="34" charset="0"/>
              </a:rPr>
            </a:br>
            <a:r>
              <a:rPr lang="ar-JO" altLang="en-US" sz="6000" b="1" dirty="0">
                <a:solidFill>
                  <a:schemeClr val="bg1"/>
                </a:solidFill>
                <a:effectLst>
                  <a:outerShdw blurRad="38100" dist="38100" dir="2700000" algn="tl">
                    <a:schemeClr val="tx1"/>
                  </a:outerShdw>
                </a:effectLst>
                <a:cs typeface="Arial" panose="020B0604020202020204" pitchFamily="34" charset="0"/>
              </a:rPr>
              <a:t>النظرة العالمية</a:t>
            </a:r>
            <a:endParaRPr lang="en-US" altLang="en-US" sz="6000" b="1" dirty="0">
              <a:solidFill>
                <a:schemeClr val="bg1"/>
              </a:solidFill>
              <a:effectLst>
                <a:outerShdw blurRad="38100" dist="38100" dir="2700000" algn="tl">
                  <a:schemeClr val="tx1"/>
                </a:outerShdw>
              </a:effectLst>
              <a:cs typeface="Arial" panose="020B0604020202020204" pitchFamily="34" charset="0"/>
            </a:endParaRPr>
          </a:p>
          <a:p>
            <a:pPr algn="ctr" eaLnBrk="1" hangingPunct="1">
              <a:spcBef>
                <a:spcPct val="50000"/>
              </a:spcBef>
              <a:buFontTx/>
              <a:buNone/>
              <a:defRPr/>
            </a:pPr>
            <a:r>
              <a:rPr lang="ar-JO" altLang="en-US" sz="4800" b="1" dirty="0">
                <a:solidFill>
                  <a:schemeClr val="bg1"/>
                </a:solidFill>
                <a:effectLst>
                  <a:outerShdw blurRad="38100" dist="38100" dir="2700000" algn="tl">
                    <a:schemeClr val="tx1"/>
                  </a:outerShdw>
                </a:effectLst>
                <a:cs typeface="Arial" panose="020B0604020202020204" pitchFamily="34" charset="0"/>
              </a:rPr>
              <a:t>القسم 2</a:t>
            </a:r>
            <a:endParaRPr lang="th-TH" altLang="en-US" sz="4800" b="1" dirty="0">
              <a:solidFill>
                <a:schemeClr val="bg1"/>
              </a:solidFill>
              <a:effectLst>
                <a:outerShdw blurRad="38100" dist="38100" dir="2700000" algn="tl">
                  <a:schemeClr val="tx1"/>
                </a:outerShdw>
              </a:effectLst>
            </a:endParaRPr>
          </a:p>
        </p:txBody>
      </p:sp>
      <p:sp>
        <p:nvSpPr>
          <p:cNvPr id="2" name="Rectangle 1">
            <a:extLst>
              <a:ext uri="{FF2B5EF4-FFF2-40B4-BE49-F238E27FC236}">
                <a16:creationId xmlns:a16="http://schemas.microsoft.com/office/drawing/2014/main" id="{337DF0CE-6B0F-4852-23D5-E00B3E25ACE7}"/>
              </a:ext>
            </a:extLst>
          </p:cNvPr>
          <p:cNvSpPr>
            <a:spLocks noChangeArrowheads="1"/>
          </p:cNvSpPr>
          <p:nvPr/>
        </p:nvSpPr>
        <p:spPr bwMode="auto">
          <a:xfrm>
            <a:off x="5508" y="5730874"/>
            <a:ext cx="12186492" cy="1127125"/>
          </a:xfrm>
          <a:prstGeom prst="rect">
            <a:avLst/>
          </a:prstGeom>
          <a:no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ct val="0"/>
              </a:spcAft>
              <a:buClr>
                <a:srgbClr val="FFCC00"/>
              </a:buClr>
              <a:buSzPct val="70000"/>
              <a:buFontTx/>
              <a:buNone/>
              <a:tabLst/>
              <a:defRPr/>
            </a:pP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د. لويس وينكلر</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 •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مدرسة شرق آسيا اللاهوتية (سنغافورة)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تحميل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 •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مؤسسة الدراسات اللاهوتية الأردنية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الملفات بلغات عدة للتنزيل المجاني على </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8" descr="FarthestGalaxy">
            <a:extLst>
              <a:ext uri="{FF2B5EF4-FFF2-40B4-BE49-F238E27FC236}">
                <a16:creationId xmlns:a16="http://schemas.microsoft.com/office/drawing/2014/main" id="{66460F27-DA7D-37C1-867D-FDED2DDE1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5">
            <a:extLst>
              <a:ext uri="{FF2B5EF4-FFF2-40B4-BE49-F238E27FC236}">
                <a16:creationId xmlns:a16="http://schemas.microsoft.com/office/drawing/2014/main" id="{8B5D87B3-5E61-FC0E-541C-5D23573F54DF}"/>
              </a:ext>
            </a:extLst>
          </p:cNvPr>
          <p:cNvSpPr txBox="1">
            <a:spLocks noChangeArrowheads="1"/>
          </p:cNvSpPr>
          <p:nvPr/>
        </p:nvSpPr>
        <p:spPr bwMode="auto">
          <a:xfrm>
            <a:off x="1524000" y="457200"/>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1200" indent="-711200">
              <a:spcBef>
                <a:spcPct val="20000"/>
              </a:spcBef>
              <a:buChar char="•"/>
              <a:defRPr sz="3200">
                <a:solidFill>
                  <a:schemeClr val="tx1"/>
                </a:solidFill>
                <a:latin typeface="Arial" panose="020B0604020202020204" pitchFamily="34" charset="0"/>
                <a:cs typeface="Angsana New" panose="02020603050405020304" pitchFamily="18" charset="-34"/>
              </a:defRPr>
            </a:lvl1pPr>
            <a:lvl2pPr marL="1168400" indent="-71120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625600" indent="-7112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أ  . كل شخص لديه نظرة</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يحتاج كل الناس إلى معرفة ما هو جيد (وسيء)</a:t>
            </a:r>
            <a:endParaRPr kumimoji="0" lang="th-TH" altLang="en-US" sz="2800" b="0" i="0" u="none" strike="noStrike" kern="1200" cap="none" spc="0" normalizeH="0" baseline="0" noProof="0" dirty="0">
              <a:ln>
                <a:noFill/>
              </a:ln>
              <a:solidFill>
                <a:srgbClr val="000099"/>
              </a:solidFill>
              <a:effectLst/>
              <a:uLnTx/>
              <a:uFillTx/>
              <a:latin typeface="Arial" panose="020B0604020202020204" pitchFamily="34" charset="0"/>
              <a:ea typeface="+mn-ea"/>
              <a:cs typeface="Angsana New" panose="02020603050405020304" pitchFamily="18" charset="-34"/>
            </a:endParaRPr>
          </a:p>
        </p:txBody>
      </p:sp>
      <p:sp>
        <p:nvSpPr>
          <p:cNvPr id="24579" name="Text Box 7">
            <a:extLst>
              <a:ext uri="{FF2B5EF4-FFF2-40B4-BE49-F238E27FC236}">
                <a16:creationId xmlns:a16="http://schemas.microsoft.com/office/drawing/2014/main" id="{9ED32DA4-1F6B-A02D-6EA9-8B6AB516187C}"/>
              </a:ext>
            </a:extLst>
          </p:cNvPr>
          <p:cNvSpPr txBox="1">
            <a:spLocks noChangeArrowheads="1"/>
          </p:cNvSpPr>
          <p:nvPr/>
        </p:nvSpPr>
        <p:spPr bwMode="auto">
          <a:xfrm>
            <a:off x="2095500" y="3187700"/>
            <a:ext cx="8001000" cy="1692771"/>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lvl="2" algn="r" rtl="1" eaLnBrk="1" hangingPunct="1">
              <a:spcBef>
                <a:spcPct val="0"/>
              </a:spcBef>
              <a:buFontTx/>
              <a:buNone/>
            </a:pPr>
            <a:r>
              <a:rPr lang="ar-JO" altLang="en-US" sz="2800" b="1" dirty="0">
                <a:solidFill>
                  <a:srgbClr val="FFFF00"/>
                </a:solidFill>
                <a:cs typeface="Arial" panose="020B0604020202020204" pitchFamily="34" charset="0"/>
              </a:rPr>
              <a:t>لدى البشر في جميع أنحاء الأرض فكرة غريبة، أنه يجب عليهم التصرف بطريقة معينة ولا يمكنهم التخلص منها.</a:t>
            </a:r>
            <a:endParaRPr lang="en-US" altLang="en-US" sz="2800" b="1" dirty="0">
              <a:solidFill>
                <a:srgbClr val="FFFF00"/>
              </a:solidFill>
              <a:cs typeface="Arial" panose="020B0604020202020204" pitchFamily="34" charset="0"/>
            </a:endParaRPr>
          </a:p>
          <a:p>
            <a:pPr lvl="2" algn="ctr" eaLnBrk="1" hangingPunct="1">
              <a:spcBef>
                <a:spcPct val="0"/>
              </a:spcBef>
              <a:buFontTx/>
              <a:buNone/>
            </a:pPr>
            <a:endParaRPr lang="en-US" altLang="en-US" b="1" dirty="0">
              <a:solidFill>
                <a:srgbClr val="FFFF00"/>
              </a:solidFill>
              <a:cs typeface="Arial" panose="020B0604020202020204" pitchFamily="34" charset="0"/>
            </a:endParaRPr>
          </a:p>
          <a:p>
            <a:pPr lvl="2" algn="ctr" eaLnBrk="1" hangingPunct="1">
              <a:spcBef>
                <a:spcPct val="0"/>
              </a:spcBef>
              <a:buFontTx/>
              <a:buNone/>
            </a:pPr>
            <a:r>
              <a:rPr lang="ar-JO" altLang="en-US" b="1" dirty="0">
                <a:solidFill>
                  <a:srgbClr val="FFFF00"/>
                </a:solidFill>
                <a:cs typeface="Arial" panose="020B0604020202020204" pitchFamily="34" charset="0"/>
              </a:rPr>
              <a:t>سي. إس. لويس، المسيحية المجردة، 21</a:t>
            </a:r>
            <a:endParaRPr lang="th-TH" altLang="en-US" b="1" dirty="0">
              <a:solidFill>
                <a:srgbClr val="FFFF00"/>
              </a:solidFill>
            </a:endParaRPr>
          </a:p>
        </p:txBody>
      </p:sp>
      <p:pic>
        <p:nvPicPr>
          <p:cNvPr id="24580" name="Picture 10" descr="cs-lewis-2">
            <a:extLst>
              <a:ext uri="{FF2B5EF4-FFF2-40B4-BE49-F238E27FC236}">
                <a16:creationId xmlns:a16="http://schemas.microsoft.com/office/drawing/2014/main" id="{A7D2A447-815D-1CDF-F69D-C3A0FEA77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4454525"/>
            <a:ext cx="16383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descr="FarthestGalaxy">
            <a:extLst>
              <a:ext uri="{FF2B5EF4-FFF2-40B4-BE49-F238E27FC236}">
                <a16:creationId xmlns:a16="http://schemas.microsoft.com/office/drawing/2014/main" id="{3D43E1E0-4C61-B9EE-B505-D7B2B286B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a:extLst>
              <a:ext uri="{FF2B5EF4-FFF2-40B4-BE49-F238E27FC236}">
                <a16:creationId xmlns:a16="http://schemas.microsoft.com/office/drawing/2014/main" id="{0DF0BB42-1649-E250-546D-688742D4C491}"/>
              </a:ext>
            </a:extLst>
          </p:cNvPr>
          <p:cNvSpPr txBox="1">
            <a:spLocks noChangeArrowheads="1"/>
          </p:cNvSpPr>
          <p:nvPr/>
        </p:nvSpPr>
        <p:spPr bwMode="auto">
          <a:xfrm>
            <a:off x="838200" y="457200"/>
            <a:ext cx="9829800" cy="1815882"/>
          </a:xfrm>
          <a:prstGeom prst="rect">
            <a:avLst/>
          </a:prstGeom>
          <a:noFill/>
          <a:ln>
            <a:noFill/>
          </a:ln>
          <a:effectLst>
            <a:outerShdw blurRad="63500" dist="38099" dir="2700000" algn="ctr" rotWithShape="0">
              <a:schemeClr val="tx1">
                <a:alpha val="74998"/>
              </a:schemeClr>
            </a:outerShdw>
          </a:effectLst>
        </p:spPr>
        <p:txBody>
          <a:bodyPr wrap="square">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1600200" indent="-2286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  . كل شخص لديه نظرة</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3. يحتاج كل الناس إلى وسيلة للبقاء والعيش بطريقة مناسبة في هذا العالم.</a:t>
            </a:r>
            <a:endParaRPr lang="en-US" altLang="x-none"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6" descr="FarthestGalaxy">
            <a:extLst>
              <a:ext uri="{FF2B5EF4-FFF2-40B4-BE49-F238E27FC236}">
                <a16:creationId xmlns:a16="http://schemas.microsoft.com/office/drawing/2014/main" id="{A145F630-E87D-596A-D306-A6EBCB30B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8" descr="belonging">
            <a:extLst>
              <a:ext uri="{FF2B5EF4-FFF2-40B4-BE49-F238E27FC236}">
                <a16:creationId xmlns:a16="http://schemas.microsoft.com/office/drawing/2014/main" id="{EB3395BA-09C6-01F8-A2A1-31CA2A024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a:extLst>
              <a:ext uri="{FF2B5EF4-FFF2-40B4-BE49-F238E27FC236}">
                <a16:creationId xmlns:a16="http://schemas.microsoft.com/office/drawing/2014/main" id="{7610F2C1-350F-E51B-192B-748A2DF5CFF9}"/>
              </a:ext>
            </a:extLst>
          </p:cNvPr>
          <p:cNvSpPr txBox="1">
            <a:spLocks noChangeArrowheads="1"/>
          </p:cNvSpPr>
          <p:nvPr/>
        </p:nvSpPr>
        <p:spPr bwMode="auto">
          <a:xfrm>
            <a:off x="914400" y="457200"/>
            <a:ext cx="9753600" cy="2462213"/>
          </a:xfrm>
          <a:prstGeom prst="rect">
            <a:avLst/>
          </a:prstGeom>
          <a:noFill/>
          <a:ln>
            <a:noFill/>
          </a:ln>
          <a:effectLst>
            <a:outerShdw blurRad="63500" dist="38099" dir="2700000" algn="ctr" rotWithShape="0">
              <a:schemeClr val="tx1">
                <a:alpha val="74998"/>
              </a:schemeClr>
            </a:outerShdw>
          </a:effectLst>
        </p:spPr>
        <p:txBody>
          <a:bodyPr wrap="square">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2082800" indent="-7112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  . كل شخص لديه نظرة</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يحتاج كل الناس إلى وسيلة للبقاء والعيش بطريقة مناسبة في هذا العالم.</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1371600" lvl="3"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أ) الحاجة للإنتماء إلى مجتمع</a:t>
            </a:r>
            <a:endParaRPr lang="en-US" altLang="x-none"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FarthestGalaxy">
            <a:extLst>
              <a:ext uri="{FF2B5EF4-FFF2-40B4-BE49-F238E27FC236}">
                <a16:creationId xmlns:a16="http://schemas.microsoft.com/office/drawing/2014/main" id="{7AC8A11F-F56F-F980-A50B-CA18C34CD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8" descr="CCP0012328_P">
            <a:extLst>
              <a:ext uri="{FF2B5EF4-FFF2-40B4-BE49-F238E27FC236}">
                <a16:creationId xmlns:a16="http://schemas.microsoft.com/office/drawing/2014/main" id="{5A087645-0FE2-A388-2EB2-673777735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032"/>
          <a:stretch>
            <a:fillRect/>
          </a:stretch>
        </p:blipFill>
        <p:spPr bwMode="auto">
          <a:xfrm>
            <a:off x="0" y="0"/>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5">
            <a:extLst>
              <a:ext uri="{FF2B5EF4-FFF2-40B4-BE49-F238E27FC236}">
                <a16:creationId xmlns:a16="http://schemas.microsoft.com/office/drawing/2014/main" id="{0A480CBB-2CF6-BE7F-F7F2-9B87C6B16164}"/>
              </a:ext>
            </a:extLst>
          </p:cNvPr>
          <p:cNvSpPr txBox="1">
            <a:spLocks noChangeArrowheads="1"/>
          </p:cNvSpPr>
          <p:nvPr/>
        </p:nvSpPr>
        <p:spPr bwMode="auto">
          <a:xfrm>
            <a:off x="1524000" y="457200"/>
            <a:ext cx="9144000" cy="3539430"/>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2082800" indent="-7112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  . كل شخص لديه نظرة</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يحتاج كل الناس إلى وسيلة للبقاء والعيش بطريقة مناسبة في هذا العالم.</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1371600" marR="0" lvl="3"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rPr>
              <a:t>أ) الحاجة للإنتماء إلى مجتمع</a:t>
            </a:r>
            <a:endParaRPr kumimoji="0" lang="en-US" altLang="x-none" sz="28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a:p>
            <a:pPr marL="1371600" lvl="3"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ب) الحاجة للضمان والإستقرار العاطفي والفكري: </a:t>
            </a:r>
            <a:endParaRPr lang="en-US" altLang="x-none"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6" descr="FarthestGalaxy">
            <a:extLst>
              <a:ext uri="{FF2B5EF4-FFF2-40B4-BE49-F238E27FC236}">
                <a16:creationId xmlns:a16="http://schemas.microsoft.com/office/drawing/2014/main" id="{D420E9E0-D338-A236-DBB1-8D352F3E4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a:extLst>
              <a:ext uri="{FF2B5EF4-FFF2-40B4-BE49-F238E27FC236}">
                <a16:creationId xmlns:a16="http://schemas.microsoft.com/office/drawing/2014/main" id="{46FAD5CC-3267-28E6-6E47-CD7920A1A4C0}"/>
              </a:ext>
            </a:extLst>
          </p:cNvPr>
          <p:cNvSpPr txBox="1">
            <a:spLocks noChangeArrowheads="1"/>
          </p:cNvSpPr>
          <p:nvPr/>
        </p:nvSpPr>
        <p:spPr bwMode="auto">
          <a:xfrm>
            <a:off x="1524000" y="457200"/>
            <a:ext cx="9144000" cy="4185761"/>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2082800" indent="-7112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  . كل شخص لديه نظرة</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يحتاج كل الناس إلى وسيلة للبقاء والعيش بطريقة مناسبة في هذا العالم.</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1371600" marR="0" lvl="3"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أ) الحاجة للإنتماء إلى مجتمع</a:t>
            </a:r>
            <a:endParaRPr kumimoji="0" lang="en-US" altLang="x-none" sz="2800" b="1"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a:p>
            <a:pPr marL="1371600" marR="0" lvl="3"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rPr>
              <a:t>ب) الحاجة للضمان والإستقرار العاطفي والفكري: </a:t>
            </a:r>
            <a:endParaRPr kumimoji="0" lang="en-US" altLang="x-none" sz="28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a:p>
            <a:pPr marL="1371600" lvl="3"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ت) ضرورة مراقبة التغيير والتعامل معه</a:t>
            </a:r>
            <a:endParaRPr lang="en-US" altLang="x-none"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descr="FarthestGalaxy">
            <a:extLst>
              <a:ext uri="{FF2B5EF4-FFF2-40B4-BE49-F238E27FC236}">
                <a16:creationId xmlns:a16="http://schemas.microsoft.com/office/drawing/2014/main" id="{B5EC96B1-54A5-D080-4637-C86CEEC99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a:extLst>
              <a:ext uri="{FF2B5EF4-FFF2-40B4-BE49-F238E27FC236}">
                <a16:creationId xmlns:a16="http://schemas.microsoft.com/office/drawing/2014/main" id="{DF5169E0-7978-39AF-85D7-4904F057C907}"/>
              </a:ext>
            </a:extLst>
          </p:cNvPr>
          <p:cNvSpPr txBox="1">
            <a:spLocks noChangeArrowheads="1"/>
          </p:cNvSpPr>
          <p:nvPr/>
        </p:nvSpPr>
        <p:spPr bwMode="auto">
          <a:xfrm>
            <a:off x="1524000" y="457200"/>
            <a:ext cx="9144000" cy="1600438"/>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143000" indent="-228600" eaLnBrk="0" hangingPunct="0">
              <a:defRPr sz="2800">
                <a:solidFill>
                  <a:schemeClr val="tx1"/>
                </a:solidFill>
                <a:latin typeface="Arial" charset="0"/>
                <a:cs typeface="Angsana New" charset="0"/>
              </a:defRPr>
            </a:lvl3pPr>
            <a:lvl4pPr marL="1600200" indent="-2286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lvl="1"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ب. تؤدي دراسة وفهم وجهات النظر العالمية إلى قدرة أعظم على صنع التغييرات الضرورية في طريقة إدراكك للعالم من حولك وتفاعلك معه. </a:t>
            </a:r>
            <a:endParaRPr lang="th-TH" altLang="x-none" b="1" dirty="0">
              <a:solidFill>
                <a:schemeClr val="bg1"/>
              </a:solidFill>
              <a:latin typeface="Arial" panose="020B0604020202020204"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FarthestGalaxy">
            <a:extLst>
              <a:ext uri="{FF2B5EF4-FFF2-40B4-BE49-F238E27FC236}">
                <a16:creationId xmlns:a16="http://schemas.microsoft.com/office/drawing/2014/main" id="{6382701C-16FB-46C3-6E48-7104C6B82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8" descr="ignore">
            <a:extLst>
              <a:ext uri="{FF2B5EF4-FFF2-40B4-BE49-F238E27FC236}">
                <a16:creationId xmlns:a16="http://schemas.microsoft.com/office/drawing/2014/main" id="{809711FE-6573-E124-838F-E4D85648A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a:extLst>
              <a:ext uri="{FF2B5EF4-FFF2-40B4-BE49-F238E27FC236}">
                <a16:creationId xmlns:a16="http://schemas.microsoft.com/office/drawing/2014/main" id="{52B80EF2-12EA-94D5-5AA9-64EACFE813A7}"/>
              </a:ext>
            </a:extLst>
          </p:cNvPr>
          <p:cNvSpPr txBox="1">
            <a:spLocks noChangeArrowheads="1"/>
          </p:cNvSpPr>
          <p:nvPr/>
        </p:nvSpPr>
        <p:spPr bwMode="auto">
          <a:xfrm>
            <a:off x="1524000" y="1066800"/>
            <a:ext cx="9144000" cy="2677656"/>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143000" indent="-228600" eaLnBrk="0" hangingPunct="0">
              <a:defRPr sz="2800">
                <a:solidFill>
                  <a:schemeClr val="tx1"/>
                </a:solidFill>
                <a:latin typeface="Arial" charset="0"/>
                <a:cs typeface="Angsana New" charset="0"/>
              </a:defRPr>
            </a:lvl3pPr>
            <a:lvl4pPr marL="1600200" indent="-2286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rPr>
              <a:t>ب. تؤدي دراسة وفهم وجهات النظر العالمية إلى قدرة أعظم على صنع التغييرات الضرورية في طريقة إدراكك للعالم من حولك وتفاعلك معه. </a:t>
            </a:r>
            <a:endParaRPr kumimoji="0" lang="th-TH" altLang="x-none" sz="28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ngsana New" panose="02020603050405020304" pitchFamily="18" charset="-34"/>
            </a:endParaRPr>
          </a:p>
          <a:p>
            <a:pPr marL="457200" lvl="1"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ت. وعلى العكس من ذلك فإن جهل و/أو تجاهل هذه الأمور سيؤدي في الغالب إلى الغطرسة، الإقليمية، العمى الثقافي، الركود وعدم الأهمية.  </a:t>
            </a:r>
            <a:endParaRPr lang="th-TH" altLang="x-none" b="1" dirty="0">
              <a:solidFill>
                <a:schemeClr val="bg1"/>
              </a:solidFill>
              <a:latin typeface="Arial" panose="020B0604020202020204" pitchFamily="34"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FarthestGalaxy">
            <a:extLst>
              <a:ext uri="{FF2B5EF4-FFF2-40B4-BE49-F238E27FC236}">
                <a16:creationId xmlns:a16="http://schemas.microsoft.com/office/drawing/2014/main" id="{F0CCE7D3-B314-D9A4-3EFA-CBEE689F4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a:extLst>
              <a:ext uri="{FF2B5EF4-FFF2-40B4-BE49-F238E27FC236}">
                <a16:creationId xmlns:a16="http://schemas.microsoft.com/office/drawing/2014/main" id="{FDFAB5AD-70AD-21E8-5BA9-959945AC79BE}"/>
              </a:ext>
            </a:extLst>
          </p:cNvPr>
          <p:cNvSpPr txBox="1">
            <a:spLocks noChangeArrowheads="1"/>
          </p:cNvSpPr>
          <p:nvPr/>
        </p:nvSpPr>
        <p:spPr bwMode="auto">
          <a:xfrm>
            <a:off x="1524000" y="609600"/>
            <a:ext cx="9067800" cy="1600438"/>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143000" indent="-228600" eaLnBrk="0" hangingPunct="0">
              <a:defRPr sz="2800">
                <a:solidFill>
                  <a:schemeClr val="tx1"/>
                </a:solidFill>
                <a:latin typeface="Arial" charset="0"/>
                <a:cs typeface="Angsana New" charset="0"/>
              </a:defRPr>
            </a:lvl3pPr>
            <a:lvl4pPr marL="1600200" indent="-2286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lvl="1"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ث. تسعى المسيحية إلى تشكيل وجهات نظر عالمية تتأثر بعمق بالطرق الكتابية للتفكير والعيش.</a:t>
            </a:r>
            <a:endParaRPr lang="en-US" altLang="x-none"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descr="FarthestGalaxy">
            <a:extLst>
              <a:ext uri="{FF2B5EF4-FFF2-40B4-BE49-F238E27FC236}">
                <a16:creationId xmlns:a16="http://schemas.microsoft.com/office/drawing/2014/main" id="{6C4F6831-C461-D23C-3B1D-CD93B4A12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8" descr="evangelism">
            <a:extLst>
              <a:ext uri="{FF2B5EF4-FFF2-40B4-BE49-F238E27FC236}">
                <a16:creationId xmlns:a16="http://schemas.microsoft.com/office/drawing/2014/main" id="{715E4332-0843-B1EB-B585-A031546B2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a:extLst>
              <a:ext uri="{FF2B5EF4-FFF2-40B4-BE49-F238E27FC236}">
                <a16:creationId xmlns:a16="http://schemas.microsoft.com/office/drawing/2014/main" id="{C8232520-501A-EEC9-B951-86D4BC35A3D2}"/>
              </a:ext>
            </a:extLst>
          </p:cNvPr>
          <p:cNvSpPr txBox="1">
            <a:spLocks noChangeArrowheads="1"/>
          </p:cNvSpPr>
          <p:nvPr/>
        </p:nvSpPr>
        <p:spPr bwMode="auto">
          <a:xfrm>
            <a:off x="1524000" y="609600"/>
            <a:ext cx="9067800" cy="2246769"/>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1600200" indent="-2286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ث. تسعى المسيحية إلى تشكيل وجهات نظر عالمية تتأثر بعمق بالطرق الكتابية للتفكير والعيش.</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1. يؤدي فهم وجهات النظر العالمية إلى مزيد من الشهادة الفعالة.</a:t>
            </a:r>
            <a:endParaRPr lang="th-TH" altLang="x-none" b="1" dirty="0">
              <a:latin typeface="Arial" panose="020B0604020202020204" pitchFamily="34"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7" descr="FarthestGalaxy">
            <a:extLst>
              <a:ext uri="{FF2B5EF4-FFF2-40B4-BE49-F238E27FC236}">
                <a16:creationId xmlns:a16="http://schemas.microsoft.com/office/drawing/2014/main" id="{10651710-5F8C-5333-A05D-2D2BF6A10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a:extLst>
              <a:ext uri="{FF2B5EF4-FFF2-40B4-BE49-F238E27FC236}">
                <a16:creationId xmlns:a16="http://schemas.microsoft.com/office/drawing/2014/main" id="{9AC0DCD4-6705-46FB-715C-3D3C0824C788}"/>
              </a:ext>
            </a:extLst>
          </p:cNvPr>
          <p:cNvSpPr txBox="1">
            <a:spLocks noChangeArrowheads="1"/>
          </p:cNvSpPr>
          <p:nvPr/>
        </p:nvSpPr>
        <p:spPr bwMode="auto">
          <a:xfrm>
            <a:off x="1524000" y="609600"/>
            <a:ext cx="9067800" cy="2246769"/>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1600200" indent="-2286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ث. تسعى المسيحية إلى تشكيل وجهات نظر عالمية تتأثر بعمق بالطرق الكتابية للتفكير والعيش.</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يؤدي فهم وجهات النظر العالمية إلى مزيد من الشهادة الفعالة.</a:t>
            </a:r>
            <a:endParaRPr kumimoji="0" lang="th-TH" altLang="x-none" sz="2800" b="1" i="0" u="none" strike="noStrike" kern="1200" cap="none" spc="0" normalizeH="0" baseline="0" noProof="0" dirty="0">
              <a:ln>
                <a:noFill/>
              </a:ln>
              <a:solidFill>
                <a:srgbClr val="000000"/>
              </a:solidFill>
              <a:effectLst/>
              <a:uLnTx/>
              <a:uFillTx/>
              <a:latin typeface="Arial" panose="020B0604020202020204" pitchFamily="34" charset="0"/>
              <a:cs typeface="Angsana New" panose="02020603050405020304" pitchFamily="18" charset="-34"/>
            </a:endParaRPr>
          </a:p>
        </p:txBody>
      </p:sp>
      <p:sp>
        <p:nvSpPr>
          <p:cNvPr id="33795" name="Text Box 6">
            <a:extLst>
              <a:ext uri="{FF2B5EF4-FFF2-40B4-BE49-F238E27FC236}">
                <a16:creationId xmlns:a16="http://schemas.microsoft.com/office/drawing/2014/main" id="{F7579921-0F50-0494-2B93-EF9670AE6612}"/>
              </a:ext>
            </a:extLst>
          </p:cNvPr>
          <p:cNvSpPr txBox="1">
            <a:spLocks noChangeArrowheads="1"/>
          </p:cNvSpPr>
          <p:nvPr/>
        </p:nvSpPr>
        <p:spPr bwMode="auto">
          <a:xfrm>
            <a:off x="2514600" y="4179888"/>
            <a:ext cx="7848600" cy="1815882"/>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lvl="2" eaLnBrk="1" hangingPunct="1">
              <a:spcBef>
                <a:spcPct val="0"/>
              </a:spcBef>
              <a:buFontTx/>
              <a:buNone/>
            </a:pPr>
            <a:r>
              <a:rPr lang="ar-JO" altLang="en-US" b="1" dirty="0">
                <a:solidFill>
                  <a:srgbClr val="FFFF00"/>
                </a:solidFill>
                <a:cs typeface="Arial" panose="020B0604020202020204" pitchFamily="34" charset="0"/>
              </a:rPr>
              <a:t>يجب على المسيحيين أن يأخذوا وجهات النظر العالمية على محمل الجد، ليس لأنهم يتفقون معها، لكن لأنهم يريدون أن يفهموا الناس الذين يخدمونهم، حتى يشاركوا معهم أخبار الإنجيل السارة بفعالية. </a:t>
            </a:r>
            <a:endParaRPr lang="en-US" altLang="en-US" b="1" dirty="0">
              <a:solidFill>
                <a:srgbClr val="FFFF00"/>
              </a:solidFill>
              <a:cs typeface="Arial" panose="020B0604020202020204" pitchFamily="34" charset="0"/>
            </a:endParaRPr>
          </a:p>
          <a:p>
            <a:pPr lvl="2" algn="ctr" eaLnBrk="1" hangingPunct="1">
              <a:spcBef>
                <a:spcPct val="0"/>
              </a:spcBef>
              <a:buFontTx/>
              <a:buNone/>
            </a:pPr>
            <a:endParaRPr lang="en-US" altLang="en-US" sz="2000" b="1" dirty="0">
              <a:solidFill>
                <a:srgbClr val="FFFF00"/>
              </a:solidFill>
              <a:cs typeface="Arial" panose="020B0604020202020204" pitchFamily="34" charset="0"/>
            </a:endParaRPr>
          </a:p>
          <a:p>
            <a:pPr lvl="2" algn="ctr" eaLnBrk="1" hangingPunct="1">
              <a:spcBef>
                <a:spcPct val="0"/>
              </a:spcBef>
              <a:buFontTx/>
              <a:buNone/>
            </a:pPr>
            <a:r>
              <a:rPr lang="ar-JO" altLang="en-US" sz="2000" b="1" dirty="0">
                <a:solidFill>
                  <a:srgbClr val="FFFF00"/>
                </a:solidFill>
                <a:cs typeface="Arial" panose="020B0604020202020204" pitchFamily="34" charset="0"/>
              </a:rPr>
              <a:t>بول هايبرت، تحول وجهات النظر العالمية، 69</a:t>
            </a:r>
            <a:endParaRPr lang="th-TH" altLang="en-US" sz="2000" dirty="0">
              <a:solidFill>
                <a:srgbClr val="FFFF00"/>
              </a:solidFill>
            </a:endParaRPr>
          </a:p>
        </p:txBody>
      </p:sp>
      <p:pic>
        <p:nvPicPr>
          <p:cNvPr id="33796" name="Picture 8" descr="Hiebert">
            <a:extLst>
              <a:ext uri="{FF2B5EF4-FFF2-40B4-BE49-F238E27FC236}">
                <a16:creationId xmlns:a16="http://schemas.microsoft.com/office/drawing/2014/main" id="{E1888678-227D-FD20-303D-4F412F5DC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694238"/>
            <a:ext cx="16764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FarthestGalaxy">
            <a:extLst>
              <a:ext uri="{FF2B5EF4-FFF2-40B4-BE49-F238E27FC236}">
                <a16:creationId xmlns:a16="http://schemas.microsoft.com/office/drawing/2014/main" id="{634FE989-51F0-9BF4-B8FD-263C983C9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5">
            <a:extLst>
              <a:ext uri="{FF2B5EF4-FFF2-40B4-BE49-F238E27FC236}">
                <a16:creationId xmlns:a16="http://schemas.microsoft.com/office/drawing/2014/main" id="{852A7AE6-288F-67C8-1BD5-46FB5332B7AD}"/>
              </a:ext>
            </a:extLst>
          </p:cNvPr>
          <p:cNvSpPr txBox="1">
            <a:spLocks noChangeArrowheads="1"/>
          </p:cNvSpPr>
          <p:nvPr/>
        </p:nvSpPr>
        <p:spPr bwMode="auto">
          <a:xfrm>
            <a:off x="1524000" y="7620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1200" indent="-711200">
              <a:spcBef>
                <a:spcPct val="20000"/>
              </a:spcBef>
              <a:buChar char="•"/>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marL="0" indent="0" algn="r" eaLnBrk="1" hangingPunct="1">
              <a:spcBef>
                <a:spcPct val="50000"/>
              </a:spcBef>
              <a:buNone/>
            </a:pPr>
            <a:r>
              <a:rPr lang="ar-JO" altLang="en-US" sz="2800" b="1" dirty="0">
                <a:solidFill>
                  <a:schemeClr val="bg1"/>
                </a:solidFill>
                <a:cs typeface="Arial" panose="020B0604020202020204" pitchFamily="34" charset="0"/>
              </a:rPr>
              <a:t>1. مقدمة:</a:t>
            </a:r>
            <a:endParaRPr lang="en-US" altLang="en-US" sz="2800" b="1" dirty="0">
              <a:solidFill>
                <a:schemeClr val="bg1"/>
              </a:solidFill>
              <a:cs typeface="Arial" panose="020B0604020202020204"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a:extLst>
              <a:ext uri="{FF2B5EF4-FFF2-40B4-BE49-F238E27FC236}">
                <a16:creationId xmlns:a16="http://schemas.microsoft.com/office/drawing/2014/main" id="{FD288C26-9994-E18D-AA32-AC30BBF3B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a:extLst>
              <a:ext uri="{FF2B5EF4-FFF2-40B4-BE49-F238E27FC236}">
                <a16:creationId xmlns:a16="http://schemas.microsoft.com/office/drawing/2014/main" id="{627CBF52-170F-EC8D-2817-8275538D5A25}"/>
              </a:ext>
            </a:extLst>
          </p:cNvPr>
          <p:cNvSpPr txBox="1">
            <a:spLocks noChangeArrowheads="1"/>
          </p:cNvSpPr>
          <p:nvPr/>
        </p:nvSpPr>
        <p:spPr bwMode="auto">
          <a:xfrm>
            <a:off x="1524000" y="609600"/>
            <a:ext cx="9067800" cy="2893100"/>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2082800" indent="-7112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ث. تسعى المسيحية إلى تشكيل وجهات نظر عالمية تتأثر بعمق بالطرق الكتابية للتفكير والعيش.</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يؤدي فهم وجهات النظر العالمية إلى مزيد من الشهادة الفعالة.</a:t>
            </a:r>
            <a:endParaRPr kumimoji="0" lang="th-TH" altLang="x-none" sz="2800" b="1" i="0" u="none" strike="noStrike" kern="1200" cap="none" spc="0" normalizeH="0" baseline="0" noProof="0" dirty="0">
              <a:ln>
                <a:noFill/>
              </a:ln>
              <a:solidFill>
                <a:srgbClr val="000000"/>
              </a:solidFill>
              <a:effectLst/>
              <a:uLnTx/>
              <a:uFillTx/>
              <a:latin typeface="Arial" panose="020B0604020202020204" pitchFamily="34" charset="0"/>
              <a:cs typeface="Angsana New" panose="02020603050405020304" pitchFamily="18" charset="-34"/>
            </a:endParaRPr>
          </a:p>
          <a:p>
            <a:pPr marL="1371600" lvl="3"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أ ) تساعدنا على إيجاد أرضية مشتركة</a:t>
            </a:r>
            <a:endParaRPr lang="th-TH" altLang="x-none" dirty="0">
              <a:latin typeface="Arial" panose="020B0604020202020204" pitchFamily="34"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FarthestGalaxy">
            <a:extLst>
              <a:ext uri="{FF2B5EF4-FFF2-40B4-BE49-F238E27FC236}">
                <a16:creationId xmlns:a16="http://schemas.microsoft.com/office/drawing/2014/main" id="{836D1950-7505-5908-ED8B-60C1EFF59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a:extLst>
              <a:ext uri="{FF2B5EF4-FFF2-40B4-BE49-F238E27FC236}">
                <a16:creationId xmlns:a16="http://schemas.microsoft.com/office/drawing/2014/main" id="{53B518EB-1C2C-BD54-C4CE-7EE8C651777E}"/>
              </a:ext>
            </a:extLst>
          </p:cNvPr>
          <p:cNvSpPr txBox="1">
            <a:spLocks noChangeArrowheads="1"/>
          </p:cNvSpPr>
          <p:nvPr/>
        </p:nvSpPr>
        <p:spPr bwMode="auto">
          <a:xfrm>
            <a:off x="1524000" y="609600"/>
            <a:ext cx="9067800" cy="3539430"/>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2082800" indent="-7112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ث. تسعى المسيحية إلى تشكيل وجهات نظر عالمية تتأثر بعمق بالطرق الكتابية للتفكير والعيش.</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يؤدي فهم وجهات النظر العالمية إلى مزيد من الشهادة الفعالة.</a:t>
            </a:r>
            <a:endParaRPr kumimoji="0" lang="th-TH" altLang="x-none" sz="2800" b="1" i="0" u="none" strike="noStrike" kern="1200" cap="none" spc="0" normalizeH="0" baseline="0" noProof="0" dirty="0">
              <a:ln>
                <a:noFill/>
              </a:ln>
              <a:solidFill>
                <a:srgbClr val="000000"/>
              </a:solidFill>
              <a:effectLst/>
              <a:uLnTx/>
              <a:uFillTx/>
              <a:latin typeface="Arial" panose="020B0604020202020204" pitchFamily="34" charset="0"/>
              <a:cs typeface="Angsana New" panose="02020603050405020304" pitchFamily="18" charset="-34"/>
            </a:endParaRPr>
          </a:p>
          <a:p>
            <a:pPr marL="1371600" marR="0" lvl="3"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rPr>
              <a:t>أ ) تساعدنا على إيجاد أرضية مشتركة</a:t>
            </a:r>
            <a:endParaRPr kumimoji="0" lang="th-TH" altLang="x-none" sz="28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ngsana New" panose="02020603050405020304" pitchFamily="18" charset="-34"/>
            </a:endParaRPr>
          </a:p>
          <a:p>
            <a:pPr marL="1371600" lvl="3" indent="0" algn="r" rtl="1" eaLnBrk="1" hangingPunct="1">
              <a:spcBef>
                <a:spcPct val="50000"/>
              </a:spcBef>
              <a:defRPr/>
            </a:pPr>
            <a:r>
              <a:rPr lang="ar-JO" altLang="x-none" dirty="0">
                <a:solidFill>
                  <a:schemeClr val="bg1"/>
                </a:solidFill>
                <a:latin typeface="Arial" panose="020B0604020202020204" pitchFamily="34" charset="0"/>
                <a:cs typeface="Arial" panose="020B0604020202020204" pitchFamily="34" charset="0"/>
              </a:rPr>
              <a:t>ب) تعزز ثقتنا في النظرة المسيحية للعالم </a:t>
            </a:r>
            <a:endParaRPr lang="th-TH" altLang="x-none" dirty="0">
              <a:latin typeface="Arial" panose="020B0604020202020204" pitchFamily="34"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6" descr="FarthestGalaxy">
            <a:extLst>
              <a:ext uri="{FF2B5EF4-FFF2-40B4-BE49-F238E27FC236}">
                <a16:creationId xmlns:a16="http://schemas.microsoft.com/office/drawing/2014/main" id="{A2C44997-A0DD-95AA-5C47-E2B3149A8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a:extLst>
              <a:ext uri="{FF2B5EF4-FFF2-40B4-BE49-F238E27FC236}">
                <a16:creationId xmlns:a16="http://schemas.microsoft.com/office/drawing/2014/main" id="{86ABBC7D-AEA4-20C7-EE6B-E481E9C5F785}"/>
              </a:ext>
            </a:extLst>
          </p:cNvPr>
          <p:cNvSpPr txBox="1">
            <a:spLocks noChangeArrowheads="1"/>
          </p:cNvSpPr>
          <p:nvPr/>
        </p:nvSpPr>
        <p:spPr bwMode="auto">
          <a:xfrm>
            <a:off x="1524000" y="609600"/>
            <a:ext cx="9067800" cy="4616648"/>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2082800" indent="-7112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ث. تسعى المسيحية إلى تشكيل وجهات نظر عالمية تتأثر بعمق بالطرق الكتابية للتفكير والعيش.</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يؤدي فهم وجهات النظر العالمية إلى مزيد من الشهادة الفعالة.</a:t>
            </a:r>
            <a:endParaRPr kumimoji="0" lang="th-TH" altLang="x-none" sz="2800" b="1" i="0" u="none" strike="noStrike" kern="1200" cap="none" spc="0" normalizeH="0" baseline="0" noProof="0" dirty="0">
              <a:ln>
                <a:noFill/>
              </a:ln>
              <a:solidFill>
                <a:srgbClr val="000000"/>
              </a:solidFill>
              <a:effectLst/>
              <a:uLnTx/>
              <a:uFillTx/>
              <a:latin typeface="Arial" panose="020B0604020202020204" pitchFamily="34" charset="0"/>
              <a:cs typeface="Angsana New" panose="02020603050405020304" pitchFamily="18" charset="-34"/>
            </a:endParaRPr>
          </a:p>
          <a:p>
            <a:pPr marL="1371600" marR="0" lvl="3"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أ ) تساعدنا على إيجاد أرضية مشتركة</a:t>
            </a:r>
            <a:endParaRPr kumimoji="0" lang="th-TH" altLang="x-none" sz="28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ngsana New" panose="02020603050405020304" pitchFamily="18" charset="-34"/>
            </a:endParaRPr>
          </a:p>
          <a:p>
            <a:pPr marL="1371600" marR="0" lvl="3"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rPr>
              <a:t>ب) تعزز ثقتنا في النظرة المسيحية للعالم </a:t>
            </a:r>
            <a:endParaRPr kumimoji="0" lang="th-TH" altLang="x-none" sz="28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ngsana New" panose="02020603050405020304" pitchFamily="18" charset="-34"/>
            </a:endParaRPr>
          </a:p>
          <a:p>
            <a:pPr marL="1371600" lvl="3"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ت) تساعدنا على رؤية النقاط الضعيفة والمشاكل في وجهات النظر العالمية الأخرى</a:t>
            </a:r>
            <a:endParaRPr lang="th-TH" altLang="x-none" dirty="0">
              <a:solidFill>
                <a:schemeClr val="bg1"/>
              </a:solidFill>
              <a:latin typeface="Arial" panose="020B0604020202020204" pitchFamily="34"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6" descr="FarthestGalaxy">
            <a:extLst>
              <a:ext uri="{FF2B5EF4-FFF2-40B4-BE49-F238E27FC236}">
                <a16:creationId xmlns:a16="http://schemas.microsoft.com/office/drawing/2014/main" id="{F9A3EB0C-17E6-AF3B-2C8B-EA02DF7ED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8" descr="hezhe">
            <a:extLst>
              <a:ext uri="{FF2B5EF4-FFF2-40B4-BE49-F238E27FC236}">
                <a16:creationId xmlns:a16="http://schemas.microsoft.com/office/drawing/2014/main" id="{22F0D1CC-54EF-5520-18E3-A6FCE438A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a:extLst>
              <a:ext uri="{FF2B5EF4-FFF2-40B4-BE49-F238E27FC236}">
                <a16:creationId xmlns:a16="http://schemas.microsoft.com/office/drawing/2014/main" id="{08137250-AE1B-B957-A242-22895BC925E8}"/>
              </a:ext>
            </a:extLst>
          </p:cNvPr>
          <p:cNvSpPr txBox="1">
            <a:spLocks noChangeArrowheads="1"/>
          </p:cNvSpPr>
          <p:nvPr/>
        </p:nvSpPr>
        <p:spPr bwMode="auto">
          <a:xfrm>
            <a:off x="1524000" y="609600"/>
            <a:ext cx="9067800" cy="2246769"/>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1600200" indent="-2286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ث. تسعى المسيحية إلى تشكيل وجهات نظر عالمية تتأثر بعمق بالطرق الكتابية للتفكير والعيش.</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2. يؤدي فهم وجهات النظر العالمية إلى تلمذة أكثر فعالية</a:t>
            </a:r>
            <a:endParaRPr lang="th-TH" altLang="x-none" dirty="0">
              <a:solidFill>
                <a:schemeClr val="bg1"/>
              </a:solidFill>
              <a:latin typeface="Arial" panose="020B0604020202020204" pitchFamily="34" charset="0"/>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6" descr="FarthestGalaxy">
            <a:extLst>
              <a:ext uri="{FF2B5EF4-FFF2-40B4-BE49-F238E27FC236}">
                <a16:creationId xmlns:a16="http://schemas.microsoft.com/office/drawing/2014/main" id="{D3ED2194-CF87-4BD3-0CE2-E3B55AFCC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a:extLst>
              <a:ext uri="{FF2B5EF4-FFF2-40B4-BE49-F238E27FC236}">
                <a16:creationId xmlns:a16="http://schemas.microsoft.com/office/drawing/2014/main" id="{6CF65890-8FE1-CFE1-8B51-D5768724B7C0}"/>
              </a:ext>
            </a:extLst>
          </p:cNvPr>
          <p:cNvSpPr txBox="1">
            <a:spLocks noChangeArrowheads="1"/>
          </p:cNvSpPr>
          <p:nvPr/>
        </p:nvSpPr>
        <p:spPr bwMode="auto">
          <a:xfrm>
            <a:off x="1219200" y="609600"/>
            <a:ext cx="9372600" cy="2893100"/>
          </a:xfrm>
          <a:prstGeom prst="rect">
            <a:avLst/>
          </a:prstGeom>
          <a:noFill/>
          <a:ln>
            <a:noFill/>
          </a:ln>
          <a:effectLst>
            <a:outerShdw blurRad="63500" dist="38099" dir="2700000" algn="ctr" rotWithShape="0">
              <a:schemeClr val="tx1">
                <a:alpha val="74998"/>
              </a:schemeClr>
            </a:outerShdw>
          </a:effectLst>
        </p:spPr>
        <p:txBody>
          <a:bodyPr wrap="square">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2082800" indent="-7112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ث. تسعى المسيحية إلى تشكيل وجهات نظر عالمية تتأثر بعمق بالطرق الكتابية للتفكير والعيش.</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يؤدي فهم وجهات النظر العالمية إلى تلمذة أكثر فعالية</a:t>
            </a:r>
            <a:endParaRPr kumimoji="0" lang="th-TH" altLang="x-none" sz="2800" b="0" i="0" u="none" strike="noStrike" kern="1200" cap="none" spc="0" normalizeH="0" baseline="0" noProof="0" dirty="0">
              <a:ln>
                <a:noFill/>
              </a:ln>
              <a:solidFill>
                <a:srgbClr val="FFFFFF"/>
              </a:solidFill>
              <a:effectLst/>
              <a:uLnTx/>
              <a:uFillTx/>
              <a:latin typeface="Arial" panose="020B0604020202020204" pitchFamily="34" charset="0"/>
              <a:cs typeface="Angsana New" panose="02020603050405020304" pitchFamily="18" charset="-34"/>
            </a:endParaRPr>
          </a:p>
          <a:p>
            <a:pPr marL="1371600" lvl="3"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أ ) تساعدنا على رؤية المشاكل المحتملة في نظرتنا الشخصية للعالم </a:t>
            </a:r>
            <a:endParaRPr lang="th-TH" altLang="x-none" b="1" dirty="0">
              <a:solidFill>
                <a:schemeClr val="bg1"/>
              </a:solidFill>
              <a:latin typeface="Arial" panose="020B0604020202020204" pitchFamily="34"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6" descr="FarthestGalaxy">
            <a:extLst>
              <a:ext uri="{FF2B5EF4-FFF2-40B4-BE49-F238E27FC236}">
                <a16:creationId xmlns:a16="http://schemas.microsoft.com/office/drawing/2014/main" id="{B90D291C-9243-10FC-F846-317011A6E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7" descr="bhindu2">
            <a:extLst>
              <a:ext uri="{FF2B5EF4-FFF2-40B4-BE49-F238E27FC236}">
                <a16:creationId xmlns:a16="http://schemas.microsoft.com/office/drawing/2014/main" id="{72777323-2169-780E-CD92-5754A563C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5">
            <a:extLst>
              <a:ext uri="{FF2B5EF4-FFF2-40B4-BE49-F238E27FC236}">
                <a16:creationId xmlns:a16="http://schemas.microsoft.com/office/drawing/2014/main" id="{706A745D-26B4-CDCB-7C6D-AB3FC81DAC23}"/>
              </a:ext>
            </a:extLst>
          </p:cNvPr>
          <p:cNvSpPr txBox="1">
            <a:spLocks noChangeArrowheads="1"/>
          </p:cNvSpPr>
          <p:nvPr/>
        </p:nvSpPr>
        <p:spPr bwMode="auto">
          <a:xfrm>
            <a:off x="1219200" y="609600"/>
            <a:ext cx="9372600" cy="3539430"/>
          </a:xfrm>
          <a:prstGeom prst="rect">
            <a:avLst/>
          </a:prstGeom>
          <a:noFill/>
          <a:ln>
            <a:noFill/>
          </a:ln>
          <a:effectLst>
            <a:outerShdw blurRad="63500" dist="38099" dir="2700000" algn="ctr" rotWithShape="0">
              <a:schemeClr val="tx1">
                <a:alpha val="74998"/>
              </a:schemeClr>
            </a:outerShdw>
          </a:effectLst>
        </p:spPr>
        <p:txBody>
          <a:bodyPr wrap="square">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2082800" indent="-7112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ث. تسعى المسيحية إلى تشكيل وجهات نظر عالمية تتأثر بعمق بالطرق الكتابية للتفكير والعيش.</a:t>
            </a:r>
            <a:endParaRPr kumimoji="0" lang="en-US"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يؤدي فهم وجهات النظر العالمية إلى تلمذة أكثر فعالية</a:t>
            </a:r>
            <a:endParaRPr kumimoji="0" lang="th-TH" altLang="x-none" sz="2800" b="0" i="0" u="none" strike="noStrike" kern="1200" cap="none" spc="0" normalizeH="0" baseline="0" noProof="0" dirty="0">
              <a:ln>
                <a:noFill/>
              </a:ln>
              <a:solidFill>
                <a:srgbClr val="FFFFFF"/>
              </a:solidFill>
              <a:effectLst/>
              <a:uLnTx/>
              <a:uFillTx/>
              <a:latin typeface="Arial" panose="020B0604020202020204" pitchFamily="34" charset="0"/>
              <a:cs typeface="Angsana New" panose="02020603050405020304" pitchFamily="18" charset="-34"/>
            </a:endParaRPr>
          </a:p>
          <a:p>
            <a:pPr marL="1371600" marR="0" lvl="3"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rPr>
              <a:t>أ ) تساعدنا على رؤية المشاكل المحتملة في نظرتنا الشخصية للعالم </a:t>
            </a:r>
            <a:endParaRPr kumimoji="0" lang="th-TH" altLang="x-none" sz="28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ngsana New" panose="02020603050405020304" pitchFamily="18" charset="-34"/>
            </a:endParaRPr>
          </a:p>
          <a:p>
            <a:pPr marL="1371600" lvl="3"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ب) تساعدنا على تجنب التوفيق بين المعتقدات والمعتقدات الخاطئة </a:t>
            </a:r>
            <a:endParaRPr lang="th-TH" altLang="x-none" b="1" dirty="0">
              <a:latin typeface="Arial" panose="020B0604020202020204" pitchFamily="34"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8" descr="FarthestGalaxy">
            <a:extLst>
              <a:ext uri="{FF2B5EF4-FFF2-40B4-BE49-F238E27FC236}">
                <a16:creationId xmlns:a16="http://schemas.microsoft.com/office/drawing/2014/main" id="{A9F739C9-D90E-3B57-9F00-08FCA333E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9" descr="Hiebert">
            <a:extLst>
              <a:ext uri="{FF2B5EF4-FFF2-40B4-BE49-F238E27FC236}">
                <a16:creationId xmlns:a16="http://schemas.microsoft.com/office/drawing/2014/main" id="{0AA7B51D-1D33-A113-0545-842C065B7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075" y="4756150"/>
            <a:ext cx="163512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7">
            <a:extLst>
              <a:ext uri="{FF2B5EF4-FFF2-40B4-BE49-F238E27FC236}">
                <a16:creationId xmlns:a16="http://schemas.microsoft.com/office/drawing/2014/main" id="{01A09D14-AD67-8459-6B4A-63F990ED090C}"/>
              </a:ext>
            </a:extLst>
          </p:cNvPr>
          <p:cNvSpPr txBox="1">
            <a:spLocks noChangeArrowheads="1"/>
          </p:cNvSpPr>
          <p:nvPr/>
        </p:nvSpPr>
        <p:spPr bwMode="auto">
          <a:xfrm>
            <a:off x="1905000" y="304800"/>
            <a:ext cx="8458200" cy="2954655"/>
          </a:xfrm>
          <a:prstGeom prst="rect">
            <a:avLst/>
          </a:prstGeom>
          <a:noFill/>
          <a:ln w="63500">
            <a:solidFill>
              <a:srgbClr val="FFFF00"/>
            </a:solidFill>
            <a:miter lim="800000"/>
            <a:headEnd/>
            <a:tailEnd/>
          </a:ln>
          <a:effectLst/>
        </p:spPr>
        <p:txBody>
          <a:bodyPr>
            <a:spAutoFit/>
          </a:bodyPr>
          <a:lstStyle>
            <a:lvl1pPr marL="342900" indent="-342900" eaLnBrk="0" hangingPunct="0">
              <a:defRPr sz="2800">
                <a:solidFill>
                  <a:schemeClr val="tx1"/>
                </a:solidFill>
                <a:latin typeface="Arial" charset="0"/>
                <a:cs typeface="Angsana New" charset="0"/>
              </a:defRPr>
            </a:lvl1pPr>
            <a:lvl2pPr marL="742950" indent="-285750" eaLnBrk="0" hangingPunct="0">
              <a:defRPr sz="2800">
                <a:solidFill>
                  <a:schemeClr val="tx1"/>
                </a:solidFill>
                <a:latin typeface="Arial" charset="0"/>
                <a:cs typeface="Angsana New" charset="0"/>
              </a:defRPr>
            </a:lvl2pPr>
            <a:lvl3pPr eaLnBrk="0" hangingPunct="0">
              <a:defRPr sz="2800">
                <a:solidFill>
                  <a:schemeClr val="tx1"/>
                </a:solidFill>
                <a:latin typeface="Arial" charset="0"/>
                <a:cs typeface="Angsana New" charset="0"/>
              </a:defRPr>
            </a:lvl3pPr>
            <a:lvl4pPr marL="1600200" indent="-2286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239713" lvl="2" algn="r" rtl="1" eaLnBrk="1" hangingPunct="1">
              <a:defRPr/>
            </a:pPr>
            <a:r>
              <a:rPr lang="ar-JO" altLang="x-none" sz="3100" b="1" dirty="0">
                <a:solidFill>
                  <a:srgbClr val="FFFF00"/>
                </a:solidFill>
                <a:latin typeface="Arial" panose="020B0604020202020204" pitchFamily="34" charset="0"/>
                <a:cs typeface="Arial" panose="020B0604020202020204" pitchFamily="34" charset="0"/>
              </a:rPr>
              <a:t>إذا لم تتغير النظرة للعالم، على المدى الطويل سيتم تخريب الإنجيل، والنتيجة هي الوثنية المسيحية التوفيقية، التي لها شكل المسيحية ولكن ليس جوهرها، تصبح المسيحية سحراً جديداً وشكلاً جديداً أكثر دقة لعبادة الأصنام.</a:t>
            </a:r>
            <a:endParaRPr lang="en-US" altLang="x-none" sz="3100" b="1" dirty="0">
              <a:solidFill>
                <a:srgbClr val="FFFF00"/>
              </a:solidFill>
              <a:latin typeface="Arial" panose="020B0604020202020204" pitchFamily="34" charset="0"/>
              <a:cs typeface="Arial" panose="020B0604020202020204" pitchFamily="34" charset="0"/>
            </a:endParaRPr>
          </a:p>
          <a:p>
            <a:pPr lvl="2" eaLnBrk="1" hangingPunct="1">
              <a:defRPr/>
            </a:pPr>
            <a:endParaRPr lang="en-US" altLang="x-none" sz="3100" b="1" dirty="0">
              <a:solidFill>
                <a:srgbClr val="FFFF00"/>
              </a:solidFill>
              <a:latin typeface="Arial" panose="020B0604020202020204" pitchFamily="34" charset="0"/>
              <a:cs typeface="Arial" panose="020B0604020202020204" pitchFamily="34" charset="0"/>
            </a:endParaRPr>
          </a:p>
          <a:p>
            <a:pPr marL="239713" lvl="2" algn="ctr" eaLnBrk="1" hangingPunct="1">
              <a:defRPr/>
            </a:pPr>
            <a:r>
              <a:rPr lang="ar-JO" altLang="x-none" sz="3100" b="1" dirty="0">
                <a:solidFill>
                  <a:srgbClr val="FFFF00"/>
                </a:solidFill>
                <a:latin typeface="Arial" panose="020B0604020202020204" pitchFamily="34" charset="0"/>
                <a:cs typeface="Arial" panose="020B0604020202020204" pitchFamily="34" charset="0"/>
              </a:rPr>
              <a:t>بول هايبرت، تحول وجهات النظر العالمية، 11</a:t>
            </a:r>
            <a:endParaRPr lang="th-TH" altLang="x-none" sz="3100" b="1" dirty="0">
              <a:solidFill>
                <a:srgbClr val="FFFF00"/>
              </a:solidFill>
              <a:latin typeface="Arial" panose="020B0604020202020204" pitchFamily="34"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6" descr="FarthestGalaxy">
            <a:extLst>
              <a:ext uri="{FF2B5EF4-FFF2-40B4-BE49-F238E27FC236}">
                <a16:creationId xmlns:a16="http://schemas.microsoft.com/office/drawing/2014/main" id="{E23F5A09-2FA0-F45A-7DBC-CE00B7C32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a:extLst>
              <a:ext uri="{FF2B5EF4-FFF2-40B4-BE49-F238E27FC236}">
                <a16:creationId xmlns:a16="http://schemas.microsoft.com/office/drawing/2014/main" id="{64769577-8518-06DE-C240-6909C0A3B31A}"/>
              </a:ext>
            </a:extLst>
          </p:cNvPr>
          <p:cNvSpPr txBox="1">
            <a:spLocks noChangeArrowheads="1"/>
          </p:cNvSpPr>
          <p:nvPr/>
        </p:nvSpPr>
        <p:spPr bwMode="auto">
          <a:xfrm>
            <a:off x="1524000" y="1447800"/>
            <a:ext cx="9144000" cy="523875"/>
          </a:xfrm>
          <a:prstGeom prst="rect">
            <a:avLst/>
          </a:prstGeom>
          <a:noFill/>
          <a:ln>
            <a:noFill/>
          </a:ln>
          <a:effectLst>
            <a:outerShdw blurRad="63500" dist="38099" dir="2700000" algn="ctr" rotWithShape="0">
              <a:schemeClr val="tx1">
                <a:alpha val="74998"/>
              </a:schemeClr>
            </a:outerShdw>
          </a:effectLst>
        </p:spPr>
        <p:txBody>
          <a:bodyPr>
            <a:spAutoFit/>
          </a:bodyPr>
          <a:lstStyle>
            <a:lvl1pPr marL="571500" indent="-571500" eaLnBrk="0" hangingPunct="0">
              <a:defRPr sz="2800">
                <a:solidFill>
                  <a:schemeClr val="tx1"/>
                </a:solidFill>
                <a:latin typeface="Arial" charset="0"/>
                <a:cs typeface="Angsana New" charset="0"/>
              </a:defRPr>
            </a:lvl1pPr>
            <a:lvl2pPr marL="742950" indent="-285750" eaLnBrk="0" hangingPunct="0">
              <a:defRPr sz="2800">
                <a:solidFill>
                  <a:schemeClr val="tx1"/>
                </a:solidFill>
                <a:latin typeface="Arial" charset="0"/>
                <a:cs typeface="Angsana New" charset="0"/>
              </a:defRPr>
            </a:lvl2pPr>
            <a:lvl3pPr marL="1143000" indent="-228600" eaLnBrk="0" hangingPunct="0">
              <a:defRPr sz="2800">
                <a:solidFill>
                  <a:schemeClr val="tx1"/>
                </a:solidFill>
                <a:latin typeface="Arial" charset="0"/>
                <a:cs typeface="Angsana New" charset="0"/>
              </a:defRPr>
            </a:lvl3pPr>
            <a:lvl4pPr marL="1600200" indent="-2286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indent="0" algn="ctr"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3. خلاصة وتطبيق:</a:t>
            </a:r>
            <a:endParaRPr lang="en-US" altLang="x-none" dirty="0">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7" descr="FarthestGalaxy">
            <a:extLst>
              <a:ext uri="{FF2B5EF4-FFF2-40B4-BE49-F238E27FC236}">
                <a16:creationId xmlns:a16="http://schemas.microsoft.com/office/drawing/2014/main" id="{864FE8E0-05B5-3AAB-767D-DC4464F15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6">
            <a:extLst>
              <a:ext uri="{FF2B5EF4-FFF2-40B4-BE49-F238E27FC236}">
                <a16:creationId xmlns:a16="http://schemas.microsoft.com/office/drawing/2014/main" id="{97CF59FA-8C07-F425-186B-E1000053E87C}"/>
              </a:ext>
            </a:extLst>
          </p:cNvPr>
          <p:cNvSpPr txBox="1">
            <a:spLocks noChangeArrowheads="1"/>
          </p:cNvSpPr>
          <p:nvPr/>
        </p:nvSpPr>
        <p:spPr bwMode="auto">
          <a:xfrm>
            <a:off x="457200" y="76200"/>
            <a:ext cx="11277600" cy="4893647"/>
          </a:xfrm>
          <a:prstGeom prst="rect">
            <a:avLst/>
          </a:prstGeom>
          <a:noFill/>
          <a:ln w="25400">
            <a:solidFill>
              <a:srgbClr val="FFFF00"/>
            </a:solid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800">
                <a:solidFill>
                  <a:schemeClr val="tx1"/>
                </a:solidFill>
                <a:latin typeface="Arial" charset="0"/>
                <a:cs typeface="Angsana New" charset="0"/>
              </a:defRPr>
            </a:lvl1pPr>
            <a:lvl2pPr marL="742950" indent="-285750" eaLnBrk="0" hangingPunct="0">
              <a:defRPr sz="2800">
                <a:solidFill>
                  <a:schemeClr val="tx1"/>
                </a:solidFill>
                <a:latin typeface="Arial" charset="0"/>
                <a:cs typeface="Angsana New" charset="0"/>
              </a:defRPr>
            </a:lvl2pPr>
            <a:lvl3pPr marL="1143000" indent="-228600" eaLnBrk="0" hangingPunct="0">
              <a:defRPr sz="2800">
                <a:solidFill>
                  <a:schemeClr val="tx1"/>
                </a:solidFill>
                <a:latin typeface="Arial" charset="0"/>
                <a:cs typeface="Angsana New" charset="0"/>
              </a:defRPr>
            </a:lvl3pPr>
            <a:lvl4pPr marL="1600200" indent="-2286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algn="r" rtl="1" eaLnBrk="1" hangingPunct="1">
              <a:defRPr/>
            </a:pPr>
            <a:r>
              <a:rPr lang="ar-JO" altLang="x-none" sz="2400" b="1" dirty="0">
                <a:solidFill>
                  <a:srgbClr val="FFFF00"/>
                </a:solidFill>
                <a:latin typeface="Arial" panose="020B0604020202020204" pitchFamily="34" charset="0"/>
                <a:cs typeface="Arial" panose="020B0604020202020204" pitchFamily="34" charset="0"/>
              </a:rPr>
              <a:t>لذلك عندما يحذر بولس من الإنخداع بالفلسفة الباطلة، كان لديه مشكلة خاصة في ذهنه: هذا التشويش بين المسيحية والفلسفة اليونانية، والتي سُمح للأخيرة بالتطفل بلا مبالاة على الأولى، إلى حد أنه تم إعادة صياغة تعريفات الله، الخلق والطبيعة البشرية والتاريخ والفداء بالكامل. لم يكن بولس يهاجم الفلسفة في حد ذاتها، بل يهاجم الغنوصية بشكل خاص، وسيطرة الحكمة العلمانية على اللاهوت بشكل عام، هذه هي بالضبط المشكلة التي نراها في الكرازة اليوم. . . .</a:t>
            </a:r>
          </a:p>
          <a:p>
            <a:pPr eaLnBrk="1" hangingPunct="1">
              <a:defRPr/>
            </a:pPr>
            <a:endParaRPr lang="en-US" altLang="x-none" sz="2400" b="1" dirty="0">
              <a:solidFill>
                <a:srgbClr val="FFFF00"/>
              </a:solidFill>
              <a:latin typeface="Arial" panose="020B0604020202020204" pitchFamily="34" charset="0"/>
              <a:cs typeface="Arial" panose="020B0604020202020204" pitchFamily="34" charset="0"/>
            </a:endParaRPr>
          </a:p>
          <a:p>
            <a:pPr eaLnBrk="1" hangingPunct="1">
              <a:defRPr/>
            </a:pPr>
            <a:endParaRPr lang="en-US" altLang="x-none" sz="2400" b="1" dirty="0">
              <a:solidFill>
                <a:srgbClr val="FFFF00"/>
              </a:solidFill>
              <a:latin typeface="Arial" panose="020B0604020202020204" pitchFamily="34" charset="0"/>
              <a:cs typeface="Arial" panose="020B0604020202020204" pitchFamily="34" charset="0"/>
            </a:endParaRPr>
          </a:p>
          <a:p>
            <a:pPr algn="r" rtl="1" eaLnBrk="1" hangingPunct="1">
              <a:defRPr/>
            </a:pPr>
            <a:r>
              <a:rPr lang="ar-JO" altLang="x-none" sz="2400" b="1" dirty="0">
                <a:solidFill>
                  <a:srgbClr val="FFFF00"/>
                </a:solidFill>
                <a:latin typeface="Arial" panose="020B0604020202020204" pitchFamily="34" charset="0"/>
                <a:cs typeface="Arial" panose="020B0604020202020204" pitchFamily="34" charset="0"/>
              </a:rPr>
              <a:t>لكن نفس الرسول الذي يحذّر من تغلغل الفلسفة يدعو أيضاً مؤمني كورنثوس إلى مواجهتها: نهدم ظنوناً وكل علو يرتفع ضد معرفة الله، ونستأسر كل فكر إلى طاعة المسيح. (2 كورنثوس 10: 5). كيف يمكن للمرء أن يهدم الحجج إذا كان (أ) غير مطلع على الحجج في المقام الأول، (ب) غير مهتم بمزايا تلك الحجج، و (ج) غير قادر على دحضها؟</a:t>
            </a:r>
            <a:endParaRPr lang="en-US" altLang="x-none" sz="2400" b="1" dirty="0">
              <a:solidFill>
                <a:srgbClr val="FFFF00"/>
              </a:solidFill>
              <a:latin typeface="Arial" panose="020B0604020202020204" pitchFamily="34" charset="0"/>
              <a:cs typeface="Arial" panose="020B0604020202020204" pitchFamily="34" charset="0"/>
            </a:endParaRPr>
          </a:p>
          <a:p>
            <a:pPr eaLnBrk="1" hangingPunct="1">
              <a:defRPr/>
            </a:pPr>
            <a:endParaRPr lang="en-US" altLang="x-none" sz="2400" b="1" dirty="0">
              <a:solidFill>
                <a:srgbClr val="FFFF00"/>
              </a:solidFill>
              <a:latin typeface="Arial" panose="020B0604020202020204" pitchFamily="34" charset="0"/>
              <a:cs typeface="Arial" panose="020B0604020202020204" pitchFamily="34" charset="0"/>
            </a:endParaRPr>
          </a:p>
          <a:p>
            <a:pPr algn="ctr" eaLnBrk="1" hangingPunct="1">
              <a:defRPr/>
            </a:pPr>
            <a:r>
              <a:rPr lang="ar-JO" altLang="x-none" sz="2400" b="1" dirty="0">
                <a:solidFill>
                  <a:srgbClr val="FFFF00"/>
                </a:solidFill>
                <a:latin typeface="Arial" panose="020B0604020202020204" pitchFamily="34" charset="0"/>
                <a:cs typeface="Arial" panose="020B0604020202020204" pitchFamily="34" charset="0"/>
              </a:rPr>
              <a:t>مايكل س. هورتون، أين الكنيسة في العالم؟، 64</a:t>
            </a:r>
            <a:endParaRPr lang="th-TH" altLang="x-none" sz="2400" b="1" dirty="0">
              <a:solidFill>
                <a:srgbClr val="FFFF00"/>
              </a:solidFill>
              <a:latin typeface="Arial" panose="020B0604020202020204" pitchFamily="34" charset="0"/>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0" y="1447800"/>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descr="FarthestGalaxy">
            <a:extLst>
              <a:ext uri="{FF2B5EF4-FFF2-40B4-BE49-F238E27FC236}">
                <a16:creationId xmlns:a16="http://schemas.microsoft.com/office/drawing/2014/main" id="{0A1E3710-A297-1B99-9750-1A6EFEDE9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5">
            <a:extLst>
              <a:ext uri="{FF2B5EF4-FFF2-40B4-BE49-F238E27FC236}">
                <a16:creationId xmlns:a16="http://schemas.microsoft.com/office/drawing/2014/main" id="{CE040A3F-9B23-C4A8-1DC4-35D410CD2682}"/>
              </a:ext>
            </a:extLst>
          </p:cNvPr>
          <p:cNvSpPr txBox="1">
            <a:spLocks noChangeArrowheads="1"/>
          </p:cNvSpPr>
          <p:nvPr/>
        </p:nvSpPr>
        <p:spPr bwMode="auto">
          <a:xfrm>
            <a:off x="1524000" y="7620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1200" indent="-711200">
              <a:spcBef>
                <a:spcPct val="20000"/>
              </a:spcBef>
              <a:buChar char="•"/>
              <a:defRPr sz="3200">
                <a:solidFill>
                  <a:schemeClr val="tx1"/>
                </a:solidFill>
                <a:latin typeface="Arial" panose="020B0604020202020204" pitchFamily="34" charset="0"/>
                <a:cs typeface="Angsana New" panose="02020603050405020304" pitchFamily="18" charset="-34"/>
              </a:defRPr>
            </a:lvl1pPr>
            <a:lvl2pPr marL="1168400" indent="-71120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marL="0" indent="0" algn="r" eaLnBrk="1" hangingPunct="1">
              <a:spcBef>
                <a:spcPct val="50000"/>
              </a:spcBef>
              <a:buNone/>
            </a:pPr>
            <a:r>
              <a:rPr lang="ar-JO" altLang="en-US" sz="2800" b="1" dirty="0">
                <a:solidFill>
                  <a:schemeClr val="bg1"/>
                </a:solidFill>
                <a:cs typeface="Arial" panose="020B0604020202020204" pitchFamily="34" charset="0"/>
              </a:rPr>
              <a:t>2. لماذا تعتبر دراسة وفهم مفهوم النظرة العالمية مهماً جداً؟</a:t>
            </a:r>
            <a:endParaRPr lang="th-TH" altLang="en-US" sz="2800" dirty="0">
              <a:solidFill>
                <a:schemeClr val="bg1"/>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وجهات النظر العالمية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333"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489693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FarthestGalaxy">
            <a:extLst>
              <a:ext uri="{FF2B5EF4-FFF2-40B4-BE49-F238E27FC236}">
                <a16:creationId xmlns:a16="http://schemas.microsoft.com/office/drawing/2014/main" id="{0663A654-AC79-117F-6618-399B6AC04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 Box 5">
            <a:extLst>
              <a:ext uri="{FF2B5EF4-FFF2-40B4-BE49-F238E27FC236}">
                <a16:creationId xmlns:a16="http://schemas.microsoft.com/office/drawing/2014/main" id="{DE5E0FAE-7D8A-82B4-80EF-9847200BFA74}"/>
              </a:ext>
            </a:extLst>
          </p:cNvPr>
          <p:cNvSpPr txBox="1">
            <a:spLocks noChangeArrowheads="1"/>
          </p:cNvSpPr>
          <p:nvPr/>
        </p:nvSpPr>
        <p:spPr bwMode="auto">
          <a:xfrm>
            <a:off x="1524000" y="762000"/>
            <a:ext cx="9144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1200" indent="-711200">
              <a:spcBef>
                <a:spcPct val="20000"/>
              </a:spcBef>
              <a:buChar char="•"/>
              <a:defRPr sz="3200">
                <a:solidFill>
                  <a:schemeClr val="tx1"/>
                </a:solidFill>
                <a:latin typeface="Arial" panose="020B0604020202020204" pitchFamily="34" charset="0"/>
                <a:cs typeface="Angsana New" panose="02020603050405020304" pitchFamily="18" charset="-34"/>
              </a:defRPr>
            </a:lvl1pPr>
            <a:lvl2pPr marL="1168400" indent="-71120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marL="0" indent="0" algn="r" rtl="1" eaLnBrk="1" hangingPunct="1">
              <a:spcBef>
                <a:spcPct val="50000"/>
              </a:spcBef>
              <a:buNone/>
            </a:pPr>
            <a:r>
              <a:rPr lang="ar-JO" altLang="en-US" sz="2800" b="1" dirty="0">
                <a:solidFill>
                  <a:schemeClr val="bg1"/>
                </a:solidFill>
                <a:cs typeface="Arial" panose="020B0604020202020204" pitchFamily="34" charset="0"/>
              </a:rPr>
              <a:t>2. لماذا تعتبر دراسة وفهم مفهوم النظرة العالمية مهماً جداً؟</a:t>
            </a:r>
          </a:p>
          <a:p>
            <a:pPr marL="457200" lvl="1" indent="0" eaLnBrk="1" hangingPunct="1">
              <a:spcBef>
                <a:spcPct val="50000"/>
              </a:spcBef>
              <a:buNone/>
            </a:pPr>
            <a:endParaRPr lang="en-US" altLang="en-US" b="1" dirty="0">
              <a:solidFill>
                <a:schemeClr val="bg1"/>
              </a:solidFill>
              <a:cs typeface="Arial" panose="020B0604020202020204" pitchFamily="34" charset="0"/>
            </a:endParaRPr>
          </a:p>
          <a:p>
            <a:pPr marL="457200" lvl="1" indent="0" algn="r" rtl="1" eaLnBrk="1" hangingPunct="1">
              <a:spcBef>
                <a:spcPct val="50000"/>
              </a:spcBef>
              <a:buNone/>
            </a:pPr>
            <a:r>
              <a:rPr lang="ar-JO" altLang="en-US" b="1" dirty="0">
                <a:solidFill>
                  <a:schemeClr val="bg1"/>
                </a:solidFill>
                <a:cs typeface="Arial" panose="020B0604020202020204" pitchFamily="34" charset="0"/>
              </a:rPr>
              <a:t>أ  . كل شخص لديه نظرة</a:t>
            </a:r>
            <a:endParaRPr lang="en-US" altLang="en-US" b="1" dirty="0">
              <a:solidFill>
                <a:schemeClr val="bg1"/>
              </a:solidFill>
              <a:cs typeface="Arial" panose="020B0604020202020204" pitchFamily="34" charset="0"/>
            </a:endParaRPr>
          </a:p>
          <a:p>
            <a:pPr lvl="1" eaLnBrk="1" hangingPunct="1">
              <a:spcBef>
                <a:spcPct val="50000"/>
              </a:spcBef>
              <a:buFontTx/>
              <a:buNone/>
            </a:pPr>
            <a:endParaRPr lang="th-TH" altLang="en-US" sz="2400" b="1" dirty="0">
              <a:solidFill>
                <a:srgbClr val="000099"/>
              </a:solidFil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7" descr="FarthestGalaxy">
            <a:extLst>
              <a:ext uri="{FF2B5EF4-FFF2-40B4-BE49-F238E27FC236}">
                <a16:creationId xmlns:a16="http://schemas.microsoft.com/office/drawing/2014/main" id="{73D8FCC9-9BAC-7EF7-74E6-3A0E1E5F0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 Box 5">
            <a:extLst>
              <a:ext uri="{FF2B5EF4-FFF2-40B4-BE49-F238E27FC236}">
                <a16:creationId xmlns:a16="http://schemas.microsoft.com/office/drawing/2014/main" id="{5D98B2FA-178A-9D16-2F9D-7A0A7E43372F}"/>
              </a:ext>
            </a:extLst>
          </p:cNvPr>
          <p:cNvSpPr txBox="1">
            <a:spLocks noChangeArrowheads="1"/>
          </p:cNvSpPr>
          <p:nvPr/>
        </p:nvSpPr>
        <p:spPr bwMode="auto">
          <a:xfrm>
            <a:off x="1295400" y="533400"/>
            <a:ext cx="93726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11200" indent="-711200">
              <a:spcBef>
                <a:spcPct val="20000"/>
              </a:spcBef>
              <a:buChar char="•"/>
              <a:defRPr sz="3200">
                <a:solidFill>
                  <a:schemeClr val="tx1"/>
                </a:solidFill>
                <a:latin typeface="Arial" panose="020B0604020202020204" pitchFamily="34" charset="0"/>
                <a:cs typeface="Angsana New" panose="02020603050405020304" pitchFamily="18" charset="-34"/>
              </a:defRPr>
            </a:lvl1pPr>
            <a:lvl2pPr marL="1168400" indent="-71120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لماذا تعتبر دراسة وفهم مفهوم النظرة العالمية مهماً جداً؟</a:t>
            </a:r>
          </a:p>
          <a:p>
            <a:pPr marL="457200" marR="0" lvl="1"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أ  . كل شخص لديه نظرة</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50000"/>
              </a:spcBef>
              <a:spcAft>
                <a:spcPct val="0"/>
              </a:spcAft>
              <a:buClrTx/>
              <a:buSzTx/>
              <a:buFontTx/>
              <a:buNone/>
              <a:tabLst/>
              <a:defRPr/>
            </a:pPr>
            <a:endParaRPr kumimoji="0" lang="th-TH" altLang="en-US" sz="2400" b="1" i="0" u="none" strike="noStrike" kern="1200" cap="none" spc="0" normalizeH="0" baseline="0" noProof="0" dirty="0">
              <a:ln>
                <a:noFill/>
              </a:ln>
              <a:solidFill>
                <a:srgbClr val="000099"/>
              </a:solidFill>
              <a:effectLst/>
              <a:uLnTx/>
              <a:uFillTx/>
              <a:latin typeface="Arial" panose="020B0604020202020204" pitchFamily="34" charset="0"/>
              <a:ea typeface="+mn-ea"/>
              <a:cs typeface="Angsana New" panose="02020603050405020304" pitchFamily="18" charset="-34"/>
            </a:endParaRPr>
          </a:p>
        </p:txBody>
      </p:sp>
      <p:sp>
        <p:nvSpPr>
          <p:cNvPr id="5125" name="Text Box 6">
            <a:extLst>
              <a:ext uri="{FF2B5EF4-FFF2-40B4-BE49-F238E27FC236}">
                <a16:creationId xmlns:a16="http://schemas.microsoft.com/office/drawing/2014/main" id="{17323BF4-70AE-7228-6321-D9DD3C4D7876}"/>
              </a:ext>
            </a:extLst>
          </p:cNvPr>
          <p:cNvSpPr txBox="1">
            <a:spLocks noChangeArrowheads="1"/>
          </p:cNvSpPr>
          <p:nvPr/>
        </p:nvSpPr>
        <p:spPr bwMode="auto">
          <a:xfrm>
            <a:off x="1741488" y="2425700"/>
            <a:ext cx="8305800" cy="2831544"/>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ngsana New" panose="02020603050405020304" pitchFamily="18" charset="-34"/>
              </a:defRPr>
            </a:lvl1pPr>
            <a:lvl2pPr>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lvl="1" algn="r" rtl="1" eaLnBrk="1" hangingPunct="1">
              <a:spcBef>
                <a:spcPct val="0"/>
              </a:spcBef>
              <a:buFontTx/>
              <a:buNone/>
            </a:pPr>
            <a:r>
              <a:rPr lang="ar-JO" altLang="en-US" sz="2600" b="1" dirty="0">
                <a:solidFill>
                  <a:srgbClr val="FFFF00"/>
                </a:solidFill>
                <a:cs typeface="Arial" panose="020B0604020202020204" pitchFamily="34" charset="0"/>
              </a:rPr>
              <a:t>توفر الإفتراضات المعرفية والعاطفية والتقييمية معاً للناس طريقة للنظر إلى العالم تجعل منه منطقياً، وتمنحهم شعوراً بأنهم في المنزل، وتطمئنهم إلى أنهم على حق. تعمل هذه النظرة للعالم بمثابة البنية العميقة التي يبنون عليها معتقداتهم الصريحة وأنظمة القيم والمؤسسات الاجتماعية التي يعيشون فيها حياتهم اليومية.</a:t>
            </a:r>
            <a:endParaRPr lang="en-US" altLang="en-US" sz="2600" b="1" dirty="0">
              <a:solidFill>
                <a:srgbClr val="FFFF00"/>
              </a:solidFill>
              <a:cs typeface="Arial" panose="020B0604020202020204" pitchFamily="34" charset="0"/>
            </a:endParaRPr>
          </a:p>
          <a:p>
            <a:pPr lvl="1" eaLnBrk="1" hangingPunct="1">
              <a:spcBef>
                <a:spcPct val="0"/>
              </a:spcBef>
              <a:buFontTx/>
              <a:buNone/>
            </a:pPr>
            <a:endParaRPr lang="en-US" altLang="en-US" sz="2400" b="1" dirty="0">
              <a:solidFill>
                <a:srgbClr val="FFFF00"/>
              </a:solidFill>
              <a:cs typeface="Arial" panose="020B0604020202020204" pitchFamily="34" charset="0"/>
            </a:endParaRPr>
          </a:p>
          <a:p>
            <a:pPr lvl="1" algn="ctr" eaLnBrk="1" hangingPunct="1">
              <a:spcBef>
                <a:spcPct val="0"/>
              </a:spcBef>
              <a:buFontTx/>
              <a:buNone/>
            </a:pPr>
            <a:r>
              <a:rPr lang="ar-JO" altLang="en-US" sz="2400" b="1" dirty="0">
                <a:solidFill>
                  <a:srgbClr val="FFFF00"/>
                </a:solidFill>
                <a:cs typeface="Arial" panose="020B0604020202020204" pitchFamily="34" charset="0"/>
              </a:rPr>
              <a:t>بول هايبرت، تحول النظرات العالمية، 65</a:t>
            </a:r>
            <a:endParaRPr lang="th-TH" altLang="en-US" sz="2400" b="1" dirty="0">
              <a:solidFill>
                <a:srgbClr val="FFFF00"/>
              </a:solidFill>
            </a:endParaRPr>
          </a:p>
        </p:txBody>
      </p:sp>
      <p:pic>
        <p:nvPicPr>
          <p:cNvPr id="16388" name="Picture 8" descr="Hiebert">
            <a:extLst>
              <a:ext uri="{FF2B5EF4-FFF2-40B4-BE49-F238E27FC236}">
                <a16:creationId xmlns:a16="http://schemas.microsoft.com/office/drawing/2014/main" id="{B243060B-F0B6-A734-199F-815347D8E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288" y="5257800"/>
            <a:ext cx="12398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par>
                                <p:cTn id="8" presetID="10" presetClass="entr" presetSubtype="0" fill="hold"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fade">
                                      <p:cBhvr>
                                        <p:cTn id="10"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descr="FarthestGalaxy">
            <a:extLst>
              <a:ext uri="{FF2B5EF4-FFF2-40B4-BE49-F238E27FC236}">
                <a16:creationId xmlns:a16="http://schemas.microsoft.com/office/drawing/2014/main" id="{45D48790-0256-F9D4-79A4-BE411EEC4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a:extLst>
              <a:ext uri="{FF2B5EF4-FFF2-40B4-BE49-F238E27FC236}">
                <a16:creationId xmlns:a16="http://schemas.microsoft.com/office/drawing/2014/main" id="{9B6B88C1-1D71-F041-1E23-D7FD5C34EC2C}"/>
              </a:ext>
            </a:extLst>
          </p:cNvPr>
          <p:cNvSpPr txBox="1">
            <a:spLocks noChangeArrowheads="1"/>
          </p:cNvSpPr>
          <p:nvPr/>
        </p:nvSpPr>
        <p:spPr bwMode="auto">
          <a:xfrm>
            <a:off x="1524000" y="457200"/>
            <a:ext cx="9144000" cy="1815882"/>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1600200" indent="-2286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  . كل شخص لديه نظرة</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lvl="2"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1. يحتاج كل الناس إلى توحيد فكرهم وحياتهم.</a:t>
            </a:r>
            <a:endParaRPr lang="th-TH" altLang="x-none" b="1" dirty="0">
              <a:solidFill>
                <a:schemeClr val="bg1"/>
              </a:solidFill>
              <a:latin typeface="Arial" panose="020B0604020202020204" pitchFamily="34"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6" descr="FarthestGalaxy">
            <a:extLst>
              <a:ext uri="{FF2B5EF4-FFF2-40B4-BE49-F238E27FC236}">
                <a16:creationId xmlns:a16="http://schemas.microsoft.com/office/drawing/2014/main" id="{F24B26B6-5F97-5D8F-D384-224221302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7">
            <a:extLst>
              <a:ext uri="{FF2B5EF4-FFF2-40B4-BE49-F238E27FC236}">
                <a16:creationId xmlns:a16="http://schemas.microsoft.com/office/drawing/2014/main" id="{3547A002-4696-760B-EA17-4184B762A0C3}"/>
              </a:ext>
            </a:extLst>
          </p:cNvPr>
          <p:cNvSpPr txBox="1">
            <a:spLocks noChangeArrowheads="1"/>
          </p:cNvSpPr>
          <p:nvPr/>
        </p:nvSpPr>
        <p:spPr bwMode="auto">
          <a:xfrm>
            <a:off x="1524000" y="457200"/>
            <a:ext cx="9144000" cy="2893100"/>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2082800" indent="-7112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  . كل شخص لديه نظرة</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يحتاج كل الناس إلى توحيد فكرهم وحياتهم.</a:t>
            </a:r>
            <a:endParaRPr kumimoji="0" lang="th-TH" altLang="x-none" sz="2800" b="1" i="0" u="none" strike="noStrike" kern="1200" cap="none" spc="0" normalizeH="0" baseline="0" noProof="0" dirty="0">
              <a:ln>
                <a:noFill/>
              </a:ln>
              <a:solidFill>
                <a:srgbClr val="FFFFFF"/>
              </a:solidFill>
              <a:effectLst/>
              <a:uLnTx/>
              <a:uFillTx/>
              <a:latin typeface="Arial" panose="020B0604020202020204" pitchFamily="34" charset="0"/>
              <a:cs typeface="Angsana New" panose="02020603050405020304" pitchFamily="18" charset="-34"/>
            </a:endParaRPr>
          </a:p>
          <a:p>
            <a:pPr marL="1371600" lvl="3"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أ  ) تزود وجهات النظر العالمية فلاتر للكميات الهائلة من البيانات  التي تأتي إلينا من خلال حواسنا. </a:t>
            </a:r>
            <a:endParaRPr lang="th-TH" altLang="x-none" b="1" dirty="0">
              <a:solidFill>
                <a:schemeClr val="bg1"/>
              </a:solidFill>
              <a:latin typeface="Arial" panose="020B0604020202020204"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6" descr="FarthestGalaxy">
            <a:extLst>
              <a:ext uri="{FF2B5EF4-FFF2-40B4-BE49-F238E27FC236}">
                <a16:creationId xmlns:a16="http://schemas.microsoft.com/office/drawing/2014/main" id="{6B5577C7-E586-653F-AC9E-706C41879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a:extLst>
              <a:ext uri="{FF2B5EF4-FFF2-40B4-BE49-F238E27FC236}">
                <a16:creationId xmlns:a16="http://schemas.microsoft.com/office/drawing/2014/main" id="{959C4A9A-ED77-0CFD-BB5F-0D5D87391F30}"/>
              </a:ext>
            </a:extLst>
          </p:cNvPr>
          <p:cNvSpPr txBox="1">
            <a:spLocks noChangeArrowheads="1"/>
          </p:cNvSpPr>
          <p:nvPr/>
        </p:nvSpPr>
        <p:spPr bwMode="auto">
          <a:xfrm>
            <a:off x="1524000" y="457200"/>
            <a:ext cx="9144000" cy="4401205"/>
          </a:xfrm>
          <a:prstGeom prst="rect">
            <a:avLst/>
          </a:prstGeom>
          <a:noFill/>
          <a:ln>
            <a:noFill/>
          </a:ln>
          <a:effectLst>
            <a:outerShdw blurRad="63500" dist="38099" dir="2700000" algn="ctr" rotWithShape="0">
              <a:schemeClr val="tx1">
                <a:alpha val="74998"/>
              </a:schemeClr>
            </a:outerShdw>
          </a:effectLst>
        </p:spPr>
        <p:txBody>
          <a:bodyPr>
            <a:spAutoFit/>
          </a:bodyPr>
          <a:lstStyle>
            <a:lvl1pPr marL="711200" indent="-711200" eaLnBrk="0" hangingPunct="0">
              <a:defRPr sz="2800">
                <a:solidFill>
                  <a:schemeClr val="tx1"/>
                </a:solidFill>
                <a:latin typeface="Arial" charset="0"/>
                <a:cs typeface="Angsana New" charset="0"/>
              </a:defRPr>
            </a:lvl1pPr>
            <a:lvl2pPr marL="1168400" indent="-711200" eaLnBrk="0" hangingPunct="0">
              <a:defRPr sz="2800">
                <a:solidFill>
                  <a:schemeClr val="tx1"/>
                </a:solidFill>
                <a:latin typeface="Arial" charset="0"/>
                <a:cs typeface="Angsana New" charset="0"/>
              </a:defRPr>
            </a:lvl2pPr>
            <a:lvl3pPr marL="1625600" indent="-711200" eaLnBrk="0" hangingPunct="0">
              <a:defRPr sz="2800">
                <a:solidFill>
                  <a:schemeClr val="tx1"/>
                </a:solidFill>
                <a:latin typeface="Arial" charset="0"/>
                <a:cs typeface="Angsana New" charset="0"/>
              </a:defRPr>
            </a:lvl3pPr>
            <a:lvl4pPr marL="2082800" indent="-711200" eaLnBrk="0" hangingPunct="0">
              <a:defRPr sz="2800">
                <a:solidFill>
                  <a:schemeClr val="tx1"/>
                </a:solidFill>
                <a:latin typeface="Arial" charset="0"/>
                <a:cs typeface="Angsana New" charset="0"/>
              </a:defRPr>
            </a:lvl4pPr>
            <a:lvl5pPr marL="2057400" indent="-228600" eaLnBrk="0" hangingPunct="0">
              <a:defRPr sz="2800">
                <a:solidFill>
                  <a:schemeClr val="tx1"/>
                </a:solidFill>
                <a:latin typeface="Arial" charset="0"/>
                <a:cs typeface="Angsana New" charset="0"/>
              </a:defRPr>
            </a:lvl5pPr>
            <a:lvl6pPr marL="2514600" indent="-228600" eaLnBrk="0" fontAlgn="base" hangingPunct="0">
              <a:spcBef>
                <a:spcPct val="0"/>
              </a:spcBef>
              <a:spcAft>
                <a:spcPct val="0"/>
              </a:spcAft>
              <a:defRPr sz="2800">
                <a:solidFill>
                  <a:schemeClr val="tx1"/>
                </a:solidFill>
                <a:latin typeface="Arial" charset="0"/>
                <a:cs typeface="Angsana New" charset="0"/>
              </a:defRPr>
            </a:lvl6pPr>
            <a:lvl7pPr marL="2971800" indent="-228600" eaLnBrk="0" fontAlgn="base" hangingPunct="0">
              <a:spcBef>
                <a:spcPct val="0"/>
              </a:spcBef>
              <a:spcAft>
                <a:spcPct val="0"/>
              </a:spcAft>
              <a:defRPr sz="2800">
                <a:solidFill>
                  <a:schemeClr val="tx1"/>
                </a:solidFill>
                <a:latin typeface="Arial" charset="0"/>
                <a:cs typeface="Angsana New" charset="0"/>
              </a:defRPr>
            </a:lvl7pPr>
            <a:lvl8pPr marL="3429000" indent="-228600" eaLnBrk="0" fontAlgn="base" hangingPunct="0">
              <a:spcBef>
                <a:spcPct val="0"/>
              </a:spcBef>
              <a:spcAft>
                <a:spcPct val="0"/>
              </a:spcAft>
              <a:defRPr sz="2800">
                <a:solidFill>
                  <a:schemeClr val="tx1"/>
                </a:solidFill>
                <a:latin typeface="Arial" charset="0"/>
                <a:cs typeface="Angsana New" charset="0"/>
              </a:defRPr>
            </a:lvl8pPr>
            <a:lvl9pPr marL="3886200" indent="-228600" eaLnBrk="0" fontAlgn="base" hangingPunct="0">
              <a:spcBef>
                <a:spcPct val="0"/>
              </a:spcBef>
              <a:spcAft>
                <a:spcPct val="0"/>
              </a:spcAft>
              <a:defRPr sz="2800">
                <a:solidFill>
                  <a:schemeClr val="tx1"/>
                </a:solidFill>
                <a:latin typeface="Arial" charset="0"/>
                <a:cs typeface="Angsana New"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  . كل شخص لديه نظرة</a:t>
            </a:r>
            <a:endParaRPr kumimoji="0" lang="en-US" alt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يحتاج كل الناس إلى توحيد فكرهم وحياتهم.</a:t>
            </a:r>
            <a:endParaRPr kumimoji="0" lang="th-TH" altLang="x-none" sz="2800" b="1" i="0" u="none" strike="noStrike" kern="1200" cap="none" spc="0" normalizeH="0" baseline="0" noProof="0" dirty="0">
              <a:ln>
                <a:noFill/>
              </a:ln>
              <a:solidFill>
                <a:srgbClr val="FFFFFF"/>
              </a:solidFill>
              <a:effectLst/>
              <a:uLnTx/>
              <a:uFillTx/>
              <a:latin typeface="Arial" panose="020B0604020202020204" pitchFamily="34" charset="0"/>
              <a:cs typeface="Angsana New" panose="02020603050405020304" pitchFamily="18" charset="-34"/>
            </a:endParaRPr>
          </a:p>
          <a:p>
            <a:pPr marL="1371600" marR="0" lvl="3" indent="0" algn="r" defTabSz="914400" rtl="1" eaLnBrk="1" fontAlgn="base" latinLnBrk="0" hangingPunct="1">
              <a:lnSpc>
                <a:spcPct val="100000"/>
              </a:lnSpc>
              <a:spcBef>
                <a:spcPct val="50000"/>
              </a:spcBef>
              <a:spcAft>
                <a:spcPct val="0"/>
              </a:spcAft>
              <a:buClrTx/>
              <a:buSzTx/>
              <a:buFontTx/>
              <a:buNone/>
              <a:tabLst/>
              <a:defRPr/>
            </a:pPr>
            <a:r>
              <a:rPr kumimoji="0" lang="ar-JO" altLang="x-none" sz="28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rPr>
              <a:t>أ  ) تزود وجهات النظر العالمية فلاتر للكميات الهائلة من البيانات  التي تأتي إلينا من خلال حواسنا. </a:t>
            </a:r>
            <a:endParaRPr kumimoji="0" lang="th-TH" altLang="x-none" sz="2800" b="1"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ngsana New" panose="02020603050405020304" pitchFamily="18" charset="-34"/>
            </a:endParaRPr>
          </a:p>
          <a:p>
            <a:pPr marL="1371600" lvl="3" indent="0" algn="r" rtl="1" eaLnBrk="1" hangingPunct="1">
              <a:spcBef>
                <a:spcPct val="50000"/>
              </a:spcBef>
              <a:defRPr/>
            </a:pPr>
            <a:r>
              <a:rPr lang="ar-JO" altLang="x-none" b="1" dirty="0">
                <a:solidFill>
                  <a:schemeClr val="bg1"/>
                </a:solidFill>
                <a:latin typeface="Arial" panose="020B0604020202020204" pitchFamily="34" charset="0"/>
                <a:cs typeface="Arial" panose="020B0604020202020204" pitchFamily="34" charset="0"/>
              </a:rPr>
              <a:t>ب) تزود وجهات النظر العالمية هياكل معقولة لمساعدتنا في اتخاذ القرار بخصوص الأشياء التي يمكن تصديقها والأشياء التي تعتبر سخيفة.</a:t>
            </a:r>
            <a:endParaRPr lang="th-TH" altLang="x-none" b="1" dirty="0">
              <a:solidFill>
                <a:schemeClr val="bg1"/>
              </a:solidFill>
              <a:latin typeface="Arial" panose="020B0604020202020204" pitchFamily="3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descr="FarthestGalaxy">
            <a:extLst>
              <a:ext uri="{FF2B5EF4-FFF2-40B4-BE49-F238E27FC236}">
                <a16:creationId xmlns:a16="http://schemas.microsoft.com/office/drawing/2014/main" id="{7F5652FE-FD29-BA0D-F379-75D01E201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5">
            <a:extLst>
              <a:ext uri="{FF2B5EF4-FFF2-40B4-BE49-F238E27FC236}">
                <a16:creationId xmlns:a16="http://schemas.microsoft.com/office/drawing/2014/main" id="{8143803D-0862-68CD-16D8-46276D458489}"/>
              </a:ext>
            </a:extLst>
          </p:cNvPr>
          <p:cNvSpPr txBox="1">
            <a:spLocks noChangeArrowheads="1"/>
          </p:cNvSpPr>
          <p:nvPr/>
        </p:nvSpPr>
        <p:spPr bwMode="auto">
          <a:xfrm>
            <a:off x="1524000" y="457200"/>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1200" indent="-711200">
              <a:spcBef>
                <a:spcPct val="20000"/>
              </a:spcBef>
              <a:buChar char="•"/>
              <a:defRPr sz="3200">
                <a:solidFill>
                  <a:schemeClr val="tx1"/>
                </a:solidFill>
                <a:latin typeface="Arial" panose="020B0604020202020204" pitchFamily="34" charset="0"/>
                <a:cs typeface="Angsana New" panose="02020603050405020304" pitchFamily="18" charset="-34"/>
              </a:defRPr>
            </a:lvl1pPr>
            <a:lvl2pPr marL="1168400" indent="-71120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625600" indent="-7112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cs typeface="Arial" panose="020B0604020202020204" pitchFamily="34" charset="0"/>
              </a:rPr>
              <a:t>2. لماذا تعتبر دراسة وفهم مفهوم النظرة العالمية مهماً جداً؟</a:t>
            </a: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FFFFFF"/>
                </a:solidFill>
                <a:effectLst/>
                <a:uLnTx/>
                <a:uFillTx/>
                <a:cs typeface="Arial" panose="020B0604020202020204" pitchFamily="34" charset="0"/>
              </a:rPr>
              <a:t>أ  . كل شخص لديه نظرة</a:t>
            </a:r>
            <a:endParaRPr kumimoji="0" lang="en-US" altLang="en-US" sz="2800" b="1" i="0" u="none" strike="noStrike" kern="1200" cap="none" spc="0" normalizeH="0" baseline="0" noProof="0" dirty="0">
              <a:ln>
                <a:noFill/>
              </a:ln>
              <a:solidFill>
                <a:srgbClr val="FFFFFF"/>
              </a:solidFill>
              <a:effectLst/>
              <a:uLnTx/>
              <a:uFillTx/>
              <a:cs typeface="Arial" panose="020B0604020202020204" pitchFamily="34" charset="0"/>
            </a:endParaRPr>
          </a:p>
          <a:p>
            <a:pPr marL="914400" lvl="2" indent="0" algn="r" rtl="1" eaLnBrk="1" hangingPunct="1">
              <a:spcBef>
                <a:spcPct val="50000"/>
              </a:spcBef>
              <a:buNone/>
            </a:pPr>
            <a:r>
              <a:rPr lang="ar-JO" altLang="en-US" sz="2800" b="1" dirty="0">
                <a:solidFill>
                  <a:schemeClr val="bg1"/>
                </a:solidFill>
                <a:cs typeface="Arial" panose="020B0604020202020204" pitchFamily="34" charset="0"/>
              </a:rPr>
              <a:t>2. يحتاج كل الناس إلى معرفة ما هو جيد (وسيء)</a:t>
            </a:r>
            <a:endParaRPr lang="th-TH" altLang="en-US" dirty="0">
              <a:solidFill>
                <a:srgbClr val="000099"/>
              </a:solidFill>
            </a:endParaRP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1371</Words>
  <Application>Microsoft Macintosh PowerPoint</Application>
  <PresentationFormat>Widescreen</PresentationFormat>
  <Paragraphs>112</Paragraphs>
  <Slides>30</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ＭＳ Ｐゴシック</vt:lpstr>
      <vt:lpstr>Arial</vt:lpstr>
      <vt:lpstr>Calibri</vt:lpstr>
      <vt:lpstr>Cordia New</vt:lpstr>
      <vt:lpstr>Times New Roman</vt:lpstr>
      <vt:lpstr>Wingdings</vt:lpstr>
      <vt:lpstr>Default Design</vt: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وجهات النظر العالمية at BibleStudyDownloads.org</vt:lpstr>
    </vt:vector>
  </TitlesOfParts>
  <Manager/>
  <Company>EAST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a Worldview</dc:title>
  <dc:subject/>
  <dc:creator>Lewis Winkler</dc:creator>
  <cp:keywords/>
  <dc:description/>
  <cp:lastModifiedBy>Rick Griffith</cp:lastModifiedBy>
  <cp:revision>81</cp:revision>
  <dcterms:created xsi:type="dcterms:W3CDTF">2010-12-30T17:58:48Z</dcterms:created>
  <dcterms:modified xsi:type="dcterms:W3CDTF">2024-04-12T02:49:07Z</dcterms:modified>
  <cp:category/>
</cp:coreProperties>
</file>