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1"/>
  </p:notesMasterIdLst>
  <p:handoutMasterIdLst>
    <p:handoutMasterId r:id="rId52"/>
  </p:handoutMasterIdLst>
  <p:sldIdLst>
    <p:sldId id="256" r:id="rId3"/>
    <p:sldId id="636" r:id="rId4"/>
    <p:sldId id="705" r:id="rId5"/>
    <p:sldId id="734" r:id="rId6"/>
    <p:sldId id="735" r:id="rId7"/>
    <p:sldId id="736" r:id="rId8"/>
    <p:sldId id="695" r:id="rId9"/>
    <p:sldId id="706" r:id="rId10"/>
    <p:sldId id="737" r:id="rId11"/>
    <p:sldId id="707" r:id="rId12"/>
    <p:sldId id="708" r:id="rId13"/>
    <p:sldId id="709" r:id="rId14"/>
    <p:sldId id="710" r:id="rId15"/>
    <p:sldId id="711" r:id="rId16"/>
    <p:sldId id="738" r:id="rId17"/>
    <p:sldId id="712" r:id="rId18"/>
    <p:sldId id="713" r:id="rId19"/>
    <p:sldId id="714" r:id="rId20"/>
    <p:sldId id="715" r:id="rId21"/>
    <p:sldId id="739" r:id="rId22"/>
    <p:sldId id="740" r:id="rId23"/>
    <p:sldId id="716" r:id="rId24"/>
    <p:sldId id="717" r:id="rId25"/>
    <p:sldId id="741" r:id="rId26"/>
    <p:sldId id="718" r:id="rId27"/>
    <p:sldId id="719" r:id="rId28"/>
    <p:sldId id="744" r:id="rId29"/>
    <p:sldId id="720" r:id="rId30"/>
    <p:sldId id="742" r:id="rId31"/>
    <p:sldId id="743" r:id="rId32"/>
    <p:sldId id="721" r:id="rId33"/>
    <p:sldId id="722" r:id="rId34"/>
    <p:sldId id="723" r:id="rId35"/>
    <p:sldId id="724" r:id="rId36"/>
    <p:sldId id="747" r:id="rId37"/>
    <p:sldId id="725" r:id="rId38"/>
    <p:sldId id="726" r:id="rId39"/>
    <p:sldId id="727" r:id="rId40"/>
    <p:sldId id="728" r:id="rId41"/>
    <p:sldId id="729" r:id="rId42"/>
    <p:sldId id="730" r:id="rId43"/>
    <p:sldId id="731" r:id="rId44"/>
    <p:sldId id="732" r:id="rId45"/>
    <p:sldId id="733" r:id="rId46"/>
    <p:sldId id="694" r:id="rId47"/>
    <p:sldId id="746" r:id="rId48"/>
    <p:sldId id="297" r:id="rId49"/>
    <p:sldId id="437"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7" autoAdjust="0"/>
    <p:restoredTop sz="93849" autoAdjust="0"/>
  </p:normalViewPr>
  <p:slideViewPr>
    <p:cSldViewPr>
      <p:cViewPr varScale="1">
        <p:scale>
          <a:sx n="67" d="100"/>
          <a:sy n="67" d="100"/>
        </p:scale>
        <p:origin x="14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EB8C0-4E82-100A-6306-1634DA1563EB}"/>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11D6C430-2F81-D042-46BD-BCA6F629C3AA}"/>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D532F6E-C415-BC45-8188-C54E7FCC3813}" type="datetimeFigureOut">
              <a:rPr lang="en-US" altLang="en-US"/>
              <a:pPr>
                <a:defRPr/>
              </a:pPr>
              <a:t>4/15/2024</a:t>
            </a:fld>
            <a:endParaRPr lang="en-US" altLang="en-US"/>
          </a:p>
        </p:txBody>
      </p:sp>
      <p:sp>
        <p:nvSpPr>
          <p:cNvPr id="4" name="Footer Placeholder 3">
            <a:extLst>
              <a:ext uri="{FF2B5EF4-FFF2-40B4-BE49-F238E27FC236}">
                <a16:creationId xmlns:a16="http://schemas.microsoft.com/office/drawing/2014/main" id="{0002D086-C8EE-9026-77AD-6E3025C6A06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a:extLst>
              <a:ext uri="{FF2B5EF4-FFF2-40B4-BE49-F238E27FC236}">
                <a16:creationId xmlns:a16="http://schemas.microsoft.com/office/drawing/2014/main" id="{3F47BB65-B023-D213-D784-2E22EC51C72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243F285-B282-E745-84E1-BAF99BD600B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FBE67-945D-F86C-E7CB-BAB457C88DD7}"/>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102AB40E-B273-43AE-96A6-0925A45C45A4}"/>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5439FDB0-A3A0-EE4D-86BD-46528D30ED6A}" type="datetimeFigureOut">
              <a:rPr lang="en-US" altLang="en-US"/>
              <a:pPr>
                <a:defRPr/>
              </a:pPr>
              <a:t>4/15/2024</a:t>
            </a:fld>
            <a:endParaRPr lang="en-US" altLang="en-US"/>
          </a:p>
        </p:txBody>
      </p:sp>
      <p:sp>
        <p:nvSpPr>
          <p:cNvPr id="4" name="Slide Image Placeholder 3">
            <a:extLst>
              <a:ext uri="{FF2B5EF4-FFF2-40B4-BE49-F238E27FC236}">
                <a16:creationId xmlns:a16="http://schemas.microsoft.com/office/drawing/2014/main" id="{2DF03DE8-1CD5-7621-F1C8-95DC7B5C8C3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A75D19A-9699-966C-0867-7BA23A39A32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656EE71-E976-FBBC-3559-5A651B800B08}"/>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 name="Slide Number Placeholder 6">
            <a:extLst>
              <a:ext uri="{FF2B5EF4-FFF2-40B4-BE49-F238E27FC236}">
                <a16:creationId xmlns:a16="http://schemas.microsoft.com/office/drawing/2014/main" id="{D0991F74-D6C6-8CE5-1F01-8DE57CAF153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AE08755-022C-234A-A405-FE7AFD0CF8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509D8B-64E3-F2D4-2539-18DEA3372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4CEE89-CE49-81B1-A2F9-A37DBE89FE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34E0B80-F607-6F71-D4C1-8F39C758A1B3}"/>
              </a:ext>
            </a:extLst>
          </p:cNvPr>
          <p:cNvSpPr>
            <a:spLocks noGrp="1" noChangeArrowheads="1"/>
          </p:cNvSpPr>
          <p:nvPr>
            <p:ph type="sldNum" sz="quarter" idx="12"/>
          </p:nvPr>
        </p:nvSpPr>
        <p:spPr>
          <a:ln/>
        </p:spPr>
        <p:txBody>
          <a:bodyPr/>
          <a:lstStyle>
            <a:lvl1pPr>
              <a:defRPr/>
            </a:lvl1pPr>
          </a:lstStyle>
          <a:p>
            <a:pPr>
              <a:defRPr/>
            </a:pPr>
            <a:fld id="{D31F5360-A573-8A42-94C5-443980745D2E}" type="slidenum">
              <a:rPr lang="en-US" altLang="en-US"/>
              <a:pPr>
                <a:defRPr/>
              </a:pPr>
              <a:t>‹#›</a:t>
            </a:fld>
            <a:endParaRPr lang="en-US" altLang="en-US"/>
          </a:p>
        </p:txBody>
      </p:sp>
    </p:spTree>
    <p:extLst>
      <p:ext uri="{BB962C8B-B14F-4D97-AF65-F5344CB8AC3E}">
        <p14:creationId xmlns:p14="http://schemas.microsoft.com/office/powerpoint/2010/main" val="13492423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8B686C-A604-1BB3-3825-8CBE552FFE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12B5098-93C6-0259-0D90-01C6AC0793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C7AC0D-7BE1-BECF-23DC-900E3C2F7F08}"/>
              </a:ext>
            </a:extLst>
          </p:cNvPr>
          <p:cNvSpPr>
            <a:spLocks noGrp="1" noChangeArrowheads="1"/>
          </p:cNvSpPr>
          <p:nvPr>
            <p:ph type="sldNum" sz="quarter" idx="12"/>
          </p:nvPr>
        </p:nvSpPr>
        <p:spPr>
          <a:ln/>
        </p:spPr>
        <p:txBody>
          <a:bodyPr/>
          <a:lstStyle>
            <a:lvl1pPr>
              <a:defRPr/>
            </a:lvl1pPr>
          </a:lstStyle>
          <a:p>
            <a:pPr>
              <a:defRPr/>
            </a:pPr>
            <a:fld id="{1858FCC1-10D6-F046-BCA3-94FA9D121D1E}" type="slidenum">
              <a:rPr lang="en-US" altLang="en-US"/>
              <a:pPr>
                <a:defRPr/>
              </a:pPr>
              <a:t>‹#›</a:t>
            </a:fld>
            <a:endParaRPr lang="en-US" altLang="en-US"/>
          </a:p>
        </p:txBody>
      </p:sp>
    </p:spTree>
    <p:extLst>
      <p:ext uri="{BB962C8B-B14F-4D97-AF65-F5344CB8AC3E}">
        <p14:creationId xmlns:p14="http://schemas.microsoft.com/office/powerpoint/2010/main" val="38855305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06CF65-A4B1-84F7-A7BE-89934F23A5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97E761-42B4-7947-C9A6-EB71C01437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77A5977-DD48-93A6-6B8E-BA39C8268F42}"/>
              </a:ext>
            </a:extLst>
          </p:cNvPr>
          <p:cNvSpPr>
            <a:spLocks noGrp="1" noChangeArrowheads="1"/>
          </p:cNvSpPr>
          <p:nvPr>
            <p:ph type="sldNum" sz="quarter" idx="12"/>
          </p:nvPr>
        </p:nvSpPr>
        <p:spPr>
          <a:ln/>
        </p:spPr>
        <p:txBody>
          <a:bodyPr/>
          <a:lstStyle>
            <a:lvl1pPr>
              <a:defRPr/>
            </a:lvl1pPr>
          </a:lstStyle>
          <a:p>
            <a:pPr>
              <a:defRPr/>
            </a:pPr>
            <a:fld id="{11499DCE-839E-4F40-9F72-18778840514F}" type="slidenum">
              <a:rPr lang="en-US" altLang="en-US"/>
              <a:pPr>
                <a:defRPr/>
              </a:pPr>
              <a:t>‹#›</a:t>
            </a:fld>
            <a:endParaRPr lang="en-US" altLang="en-US"/>
          </a:p>
        </p:txBody>
      </p:sp>
    </p:spTree>
    <p:extLst>
      <p:ext uri="{BB962C8B-B14F-4D97-AF65-F5344CB8AC3E}">
        <p14:creationId xmlns:p14="http://schemas.microsoft.com/office/powerpoint/2010/main" val="8891206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74F43E2A-D27F-0745-DFB2-83D18509B4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83BD912-DE47-A946-4C1E-D5BA76C473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176D42-A30B-BD5B-C44C-F1E7567D2FA1}"/>
              </a:ext>
            </a:extLst>
          </p:cNvPr>
          <p:cNvSpPr>
            <a:spLocks noGrp="1" noChangeArrowheads="1"/>
          </p:cNvSpPr>
          <p:nvPr>
            <p:ph type="sldNum" sz="quarter" idx="12"/>
          </p:nvPr>
        </p:nvSpPr>
        <p:spPr>
          <a:ln/>
        </p:spPr>
        <p:txBody>
          <a:bodyPr/>
          <a:lstStyle>
            <a:lvl1pPr>
              <a:defRPr/>
            </a:lvl1pPr>
          </a:lstStyle>
          <a:p>
            <a:pPr>
              <a:defRPr/>
            </a:pPr>
            <a:fld id="{5F0DB5D1-BF33-454C-B626-D0D5A7B3A8A9}" type="slidenum">
              <a:rPr lang="en-US" altLang="en-US"/>
              <a:pPr>
                <a:defRPr/>
              </a:pPr>
              <a:t>‹#›</a:t>
            </a:fld>
            <a:endParaRPr lang="en-US" altLang="en-US"/>
          </a:p>
        </p:txBody>
      </p:sp>
    </p:spTree>
    <p:extLst>
      <p:ext uri="{BB962C8B-B14F-4D97-AF65-F5344CB8AC3E}">
        <p14:creationId xmlns:p14="http://schemas.microsoft.com/office/powerpoint/2010/main" val="10647478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995071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147953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154873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986328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014638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504708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25523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93E52-4D5F-CD06-62EE-005AFAE7A2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4E0363-D6EC-551C-38EA-509106B055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78C6E1-6C26-88AA-ECC1-101502A48A7D}"/>
              </a:ext>
            </a:extLst>
          </p:cNvPr>
          <p:cNvSpPr>
            <a:spLocks noGrp="1" noChangeArrowheads="1"/>
          </p:cNvSpPr>
          <p:nvPr>
            <p:ph type="sldNum" sz="quarter" idx="12"/>
          </p:nvPr>
        </p:nvSpPr>
        <p:spPr>
          <a:ln/>
        </p:spPr>
        <p:txBody>
          <a:bodyPr/>
          <a:lstStyle>
            <a:lvl1pPr>
              <a:defRPr/>
            </a:lvl1pPr>
          </a:lstStyle>
          <a:p>
            <a:pPr>
              <a:defRPr/>
            </a:pPr>
            <a:fld id="{F3C422A1-1A21-864C-B35F-A4CBD490A205}" type="slidenum">
              <a:rPr lang="en-US" altLang="en-US"/>
              <a:pPr>
                <a:defRPr/>
              </a:pPr>
              <a:t>‹#›</a:t>
            </a:fld>
            <a:endParaRPr lang="en-US" altLang="en-US"/>
          </a:p>
        </p:txBody>
      </p:sp>
    </p:spTree>
    <p:extLst>
      <p:ext uri="{BB962C8B-B14F-4D97-AF65-F5344CB8AC3E}">
        <p14:creationId xmlns:p14="http://schemas.microsoft.com/office/powerpoint/2010/main" val="420874364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539831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110322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196200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00864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0A2EFF-06D8-A1D9-D623-8E6135CD97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9BFDBC-5646-C77B-2046-F4C637D62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83AF82-41A5-F3CB-40A0-5C227BDFFAC8}"/>
              </a:ext>
            </a:extLst>
          </p:cNvPr>
          <p:cNvSpPr>
            <a:spLocks noGrp="1" noChangeArrowheads="1"/>
          </p:cNvSpPr>
          <p:nvPr>
            <p:ph type="sldNum" sz="quarter" idx="12"/>
          </p:nvPr>
        </p:nvSpPr>
        <p:spPr>
          <a:ln/>
        </p:spPr>
        <p:txBody>
          <a:bodyPr/>
          <a:lstStyle>
            <a:lvl1pPr>
              <a:defRPr/>
            </a:lvl1pPr>
          </a:lstStyle>
          <a:p>
            <a:pPr>
              <a:defRPr/>
            </a:pPr>
            <a:fld id="{D573BFF7-8E20-D945-919B-36AA618BC156}" type="slidenum">
              <a:rPr lang="en-US" altLang="en-US"/>
              <a:pPr>
                <a:defRPr/>
              </a:pPr>
              <a:t>‹#›</a:t>
            </a:fld>
            <a:endParaRPr lang="en-US" altLang="en-US"/>
          </a:p>
        </p:txBody>
      </p:sp>
    </p:spTree>
    <p:extLst>
      <p:ext uri="{BB962C8B-B14F-4D97-AF65-F5344CB8AC3E}">
        <p14:creationId xmlns:p14="http://schemas.microsoft.com/office/powerpoint/2010/main" val="23449800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6013A-6E04-3B9B-A761-5FE3C2B98C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AFCB7F-BA79-4B49-4FCA-8879DE0C54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690C7CE-91D2-E079-AE5C-14E91E7EFF66}"/>
              </a:ext>
            </a:extLst>
          </p:cNvPr>
          <p:cNvSpPr>
            <a:spLocks noGrp="1" noChangeArrowheads="1"/>
          </p:cNvSpPr>
          <p:nvPr>
            <p:ph type="sldNum" sz="quarter" idx="12"/>
          </p:nvPr>
        </p:nvSpPr>
        <p:spPr>
          <a:ln/>
        </p:spPr>
        <p:txBody>
          <a:bodyPr/>
          <a:lstStyle>
            <a:lvl1pPr>
              <a:defRPr/>
            </a:lvl1pPr>
          </a:lstStyle>
          <a:p>
            <a:pPr>
              <a:defRPr/>
            </a:pPr>
            <a:fld id="{6EC14607-FD55-EE4C-AAA5-378E45549B23}" type="slidenum">
              <a:rPr lang="en-US" altLang="en-US"/>
              <a:pPr>
                <a:defRPr/>
              </a:pPr>
              <a:t>‹#›</a:t>
            </a:fld>
            <a:endParaRPr lang="en-US" altLang="en-US"/>
          </a:p>
        </p:txBody>
      </p:sp>
    </p:spTree>
    <p:extLst>
      <p:ext uri="{BB962C8B-B14F-4D97-AF65-F5344CB8AC3E}">
        <p14:creationId xmlns:p14="http://schemas.microsoft.com/office/powerpoint/2010/main" val="8672693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DB81E8-EDA3-F308-00BB-5CDEFE13B9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B320F75-7C5F-C6BB-B5C7-4D6F45BEBD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D9F5958-0A1D-D6C9-DCD5-2766ADB4EFB6}"/>
              </a:ext>
            </a:extLst>
          </p:cNvPr>
          <p:cNvSpPr>
            <a:spLocks noGrp="1" noChangeArrowheads="1"/>
          </p:cNvSpPr>
          <p:nvPr>
            <p:ph type="sldNum" sz="quarter" idx="12"/>
          </p:nvPr>
        </p:nvSpPr>
        <p:spPr>
          <a:ln/>
        </p:spPr>
        <p:txBody>
          <a:bodyPr/>
          <a:lstStyle>
            <a:lvl1pPr>
              <a:defRPr/>
            </a:lvl1pPr>
          </a:lstStyle>
          <a:p>
            <a:pPr>
              <a:defRPr/>
            </a:pPr>
            <a:fld id="{C36FEC2E-0B63-CB49-987B-677D35B2BB06}" type="slidenum">
              <a:rPr lang="en-US" altLang="en-US"/>
              <a:pPr>
                <a:defRPr/>
              </a:pPr>
              <a:t>‹#›</a:t>
            </a:fld>
            <a:endParaRPr lang="en-US" altLang="en-US"/>
          </a:p>
        </p:txBody>
      </p:sp>
    </p:spTree>
    <p:extLst>
      <p:ext uri="{BB962C8B-B14F-4D97-AF65-F5344CB8AC3E}">
        <p14:creationId xmlns:p14="http://schemas.microsoft.com/office/powerpoint/2010/main" val="139667761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117480-741F-B3F9-F060-091151DC4D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84B27D-6AAE-7A5B-54CC-DE3A3F71D4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1F022CE-10D8-B4D2-6A05-F40635A036F1}"/>
              </a:ext>
            </a:extLst>
          </p:cNvPr>
          <p:cNvSpPr>
            <a:spLocks noGrp="1" noChangeArrowheads="1"/>
          </p:cNvSpPr>
          <p:nvPr>
            <p:ph type="sldNum" sz="quarter" idx="12"/>
          </p:nvPr>
        </p:nvSpPr>
        <p:spPr>
          <a:ln/>
        </p:spPr>
        <p:txBody>
          <a:bodyPr/>
          <a:lstStyle>
            <a:lvl1pPr>
              <a:defRPr/>
            </a:lvl1pPr>
          </a:lstStyle>
          <a:p>
            <a:pPr>
              <a:defRPr/>
            </a:pPr>
            <a:fld id="{86DC7AC4-6F42-A340-B494-E8135F0E0274}" type="slidenum">
              <a:rPr lang="en-US" altLang="en-US"/>
              <a:pPr>
                <a:defRPr/>
              </a:pPr>
              <a:t>‹#›</a:t>
            </a:fld>
            <a:endParaRPr lang="en-US" altLang="en-US"/>
          </a:p>
        </p:txBody>
      </p:sp>
    </p:spTree>
    <p:extLst>
      <p:ext uri="{BB962C8B-B14F-4D97-AF65-F5344CB8AC3E}">
        <p14:creationId xmlns:p14="http://schemas.microsoft.com/office/powerpoint/2010/main" val="40132870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B12262-05C5-942C-0B59-98CAD06EEF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C55CA1E-8388-BFC2-4CC7-53024A310E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5765812-6829-FF7C-7F64-712657D0060A}"/>
              </a:ext>
            </a:extLst>
          </p:cNvPr>
          <p:cNvSpPr>
            <a:spLocks noGrp="1" noChangeArrowheads="1"/>
          </p:cNvSpPr>
          <p:nvPr>
            <p:ph type="sldNum" sz="quarter" idx="12"/>
          </p:nvPr>
        </p:nvSpPr>
        <p:spPr>
          <a:ln/>
        </p:spPr>
        <p:txBody>
          <a:bodyPr/>
          <a:lstStyle>
            <a:lvl1pPr>
              <a:defRPr/>
            </a:lvl1pPr>
          </a:lstStyle>
          <a:p>
            <a:pPr>
              <a:defRPr/>
            </a:pPr>
            <a:fld id="{23470A5E-322E-2442-9B2A-40E1F34C9855}" type="slidenum">
              <a:rPr lang="en-US" altLang="en-US"/>
              <a:pPr>
                <a:defRPr/>
              </a:pPr>
              <a:t>‹#›</a:t>
            </a:fld>
            <a:endParaRPr lang="en-US" altLang="en-US"/>
          </a:p>
        </p:txBody>
      </p:sp>
    </p:spTree>
    <p:extLst>
      <p:ext uri="{BB962C8B-B14F-4D97-AF65-F5344CB8AC3E}">
        <p14:creationId xmlns:p14="http://schemas.microsoft.com/office/powerpoint/2010/main" val="2192170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10CB1B-E419-C347-70C8-1B7EA59D4E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01C3C83-ED9E-C1F1-5EA6-CDB7DA2F19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68C8A71-77C2-84B4-85D2-1636FDB09DD1}"/>
              </a:ext>
            </a:extLst>
          </p:cNvPr>
          <p:cNvSpPr>
            <a:spLocks noGrp="1" noChangeArrowheads="1"/>
          </p:cNvSpPr>
          <p:nvPr>
            <p:ph type="sldNum" sz="quarter" idx="12"/>
          </p:nvPr>
        </p:nvSpPr>
        <p:spPr>
          <a:ln/>
        </p:spPr>
        <p:txBody>
          <a:bodyPr/>
          <a:lstStyle>
            <a:lvl1pPr>
              <a:defRPr/>
            </a:lvl1pPr>
          </a:lstStyle>
          <a:p>
            <a:pPr>
              <a:defRPr/>
            </a:pPr>
            <a:fld id="{A18B97DF-637A-6846-A9BD-05451740EDC6}" type="slidenum">
              <a:rPr lang="en-US" altLang="en-US"/>
              <a:pPr>
                <a:defRPr/>
              </a:pPr>
              <a:t>‹#›</a:t>
            </a:fld>
            <a:endParaRPr lang="en-US" altLang="en-US"/>
          </a:p>
        </p:txBody>
      </p:sp>
    </p:spTree>
    <p:extLst>
      <p:ext uri="{BB962C8B-B14F-4D97-AF65-F5344CB8AC3E}">
        <p14:creationId xmlns:p14="http://schemas.microsoft.com/office/powerpoint/2010/main" val="14521117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3C0D36-0B82-6DF0-28B9-61EDCDB79B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09C4525-6F16-E3EB-55FE-B9C507C662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C1B3A4-42F0-10C4-E794-1DF0EBA0BBD1}"/>
              </a:ext>
            </a:extLst>
          </p:cNvPr>
          <p:cNvSpPr>
            <a:spLocks noGrp="1" noChangeArrowheads="1"/>
          </p:cNvSpPr>
          <p:nvPr>
            <p:ph type="sldNum" sz="quarter" idx="12"/>
          </p:nvPr>
        </p:nvSpPr>
        <p:spPr>
          <a:ln/>
        </p:spPr>
        <p:txBody>
          <a:bodyPr/>
          <a:lstStyle>
            <a:lvl1pPr>
              <a:defRPr/>
            </a:lvl1pPr>
          </a:lstStyle>
          <a:p>
            <a:pPr>
              <a:defRPr/>
            </a:pPr>
            <a:fld id="{699E79BE-2736-694B-BF1D-FE202BC313D8}" type="slidenum">
              <a:rPr lang="en-US" altLang="en-US"/>
              <a:pPr>
                <a:defRPr/>
              </a:pPr>
              <a:t>‹#›</a:t>
            </a:fld>
            <a:endParaRPr lang="en-US" altLang="en-US"/>
          </a:p>
        </p:txBody>
      </p:sp>
    </p:spTree>
    <p:extLst>
      <p:ext uri="{BB962C8B-B14F-4D97-AF65-F5344CB8AC3E}">
        <p14:creationId xmlns:p14="http://schemas.microsoft.com/office/powerpoint/2010/main" val="43320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31EBE64-0F57-0E21-8E84-39FFFBB9C7C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985AB6-DC1A-C89F-083E-3D419FE9A04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D85585C-6B25-13DE-FA99-22F6592E16D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82281F2-9928-E04A-80E8-7DD4848AB99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7CC3D522-C869-DB13-AEA9-2855265F48C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85FC0F-6059-394F-994E-2A9DD65D4D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80653736"/>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a:extLst>
              <a:ext uri="{FF2B5EF4-FFF2-40B4-BE49-F238E27FC236}">
                <a16:creationId xmlns:a16="http://schemas.microsoft.com/office/drawing/2014/main" id="{40B39318-7A57-2F46-A64C-0926462DD0E6}"/>
              </a:ext>
            </a:extLst>
          </p:cNvPr>
          <p:cNvSpPr txBox="1">
            <a:spLocks noChangeArrowheads="1"/>
          </p:cNvSpPr>
          <p:nvPr/>
        </p:nvSpPr>
        <p:spPr bwMode="auto">
          <a:xfrm>
            <a:off x="0" y="3429000"/>
            <a:ext cx="9144000" cy="701675"/>
          </a:xfrm>
          <a:prstGeom prst="rect">
            <a:avLst/>
          </a:prstGeom>
          <a:noFill/>
          <a:ln>
            <a:noFill/>
          </a:ln>
          <a:effectLst>
            <a:outerShdw blurRad="63500" dist="38099" dir="2700000" algn="ctr" rotWithShape="0">
              <a:schemeClr val="bg2">
                <a:alpha val="74997"/>
              </a:schemeClr>
            </a:outerShdw>
          </a:effectLst>
        </p:spPr>
        <p:txBody>
          <a:bodyPr>
            <a:spAutoFit/>
          </a:bodyPr>
          <a:lstStyle/>
          <a:p>
            <a:pPr algn="ctr" eaLnBrk="1" hangingPunct="1">
              <a:spcBef>
                <a:spcPct val="50000"/>
              </a:spcBef>
              <a:defRPr/>
            </a:pPr>
            <a:r>
              <a:rPr lang="ar-JO" sz="4000" b="1" dirty="0">
                <a:solidFill>
                  <a:schemeClr val="bg1"/>
                </a:solidFill>
                <a:latin typeface="Arial" charset="0"/>
                <a:cs typeface="Arial" charset="0"/>
              </a:rPr>
              <a:t>القسم 17</a:t>
            </a:r>
            <a:endParaRPr lang="en-US" sz="4000" b="1" dirty="0">
              <a:solidFill>
                <a:schemeClr val="bg1"/>
              </a:solidFill>
              <a:latin typeface="Arial" charset="0"/>
              <a:cs typeface="Arial" charset="0"/>
            </a:endParaRPr>
          </a:p>
        </p:txBody>
      </p:sp>
      <p:sp>
        <p:nvSpPr>
          <p:cNvPr id="2062" name="Text Box 14">
            <a:extLst>
              <a:ext uri="{FF2B5EF4-FFF2-40B4-BE49-F238E27FC236}">
                <a16:creationId xmlns:a16="http://schemas.microsoft.com/office/drawing/2014/main" id="{068CDD42-F5B4-F996-7AAC-C350727230CE}"/>
              </a:ext>
            </a:extLst>
          </p:cNvPr>
          <p:cNvSpPr txBox="1">
            <a:spLocks noChangeArrowheads="1"/>
          </p:cNvSpPr>
          <p:nvPr/>
        </p:nvSpPr>
        <p:spPr bwMode="auto">
          <a:xfrm>
            <a:off x="0" y="1828800"/>
            <a:ext cx="9144000" cy="854075"/>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ar-JO" altLang="en-US" sz="5000" b="1" dirty="0">
                <a:solidFill>
                  <a:schemeClr val="bg1"/>
                </a:solidFill>
              </a:rPr>
              <a:t>الحداثة والحياة الأخلاقية</a:t>
            </a:r>
            <a:endParaRPr lang="en-US" altLang="en-US" sz="5000" dirty="0">
              <a:solidFill>
                <a:schemeClr val="bg1"/>
              </a:solidFill>
            </a:endParaRPr>
          </a:p>
        </p:txBody>
      </p:sp>
      <p:sp>
        <p:nvSpPr>
          <p:cNvPr id="2" name="Rectangle 1">
            <a:extLst>
              <a:ext uri="{FF2B5EF4-FFF2-40B4-BE49-F238E27FC236}">
                <a16:creationId xmlns:a16="http://schemas.microsoft.com/office/drawing/2014/main" id="{B0181E85-903A-CEFD-3F79-BE507239AED8}"/>
              </a:ext>
            </a:extLst>
          </p:cNvPr>
          <p:cNvSpPr>
            <a:spLocks noChangeArrowheads="1"/>
          </p:cNvSpPr>
          <p:nvPr/>
        </p:nvSpPr>
        <p:spPr bwMode="auto">
          <a:xfrm>
            <a:off x="5508" y="5730874"/>
            <a:ext cx="9158502" cy="1127125"/>
          </a:xfrm>
          <a:prstGeom prst="rect">
            <a:avLst/>
          </a:prstGeom>
          <a:noFill/>
          <a:ln w="9525">
            <a:noFill/>
            <a:miter lim="800000"/>
            <a:headEnd/>
            <a:tailEnd/>
          </a:ln>
          <a:effectLst/>
        </p:spPr>
        <p:txBody>
          <a:bodyPr lIns="91430" tIns="45715" rIns="91430" bIns="45715" anchor="ctr"/>
          <a:lstStyle/>
          <a:p>
            <a:pPr marL="0" marR="0" lvl="0" indent="0" algn="ctr" defTabSz="914300" rtl="1" eaLnBrk="1" fontAlgn="base" latinLnBrk="0" hangingPunct="1">
              <a:lnSpc>
                <a:spcPct val="100000"/>
              </a:lnSpc>
              <a:spcBef>
                <a:spcPct val="20000"/>
              </a:spcBef>
              <a:spcAft>
                <a:spcPct val="0"/>
              </a:spcAft>
              <a:buClr>
                <a:srgbClr val="FFCC00"/>
              </a:buClr>
              <a:buSzPct val="70000"/>
              <a:buFontTx/>
              <a:buNone/>
              <a:tabLst/>
              <a:defRPr/>
            </a:pPr>
            <a:r>
              <a:rPr kumimoji="0" lang="ar-JO"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د. لويس وينكلر</a:t>
            </a:r>
            <a:r>
              <a:rPr kumimoji="0" lang="en-US"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مدرسة شرق آسيا اللاهوتية (سنغافورة)</a:t>
            </a:r>
            <a:br>
              <a:rPr kumimoji="0" lang="en-US"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تحميل د. ريك جريفيث</a:t>
            </a:r>
            <a:r>
              <a:rPr kumimoji="0" lang="en-US"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a:extLst>
              <a:ext uri="{FF2B5EF4-FFF2-40B4-BE49-F238E27FC236}">
                <a16:creationId xmlns:a16="http://schemas.microsoft.com/office/drawing/2014/main" id="{8D701499-7573-6E53-CAFF-14141C3D8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a:extLst>
              <a:ext uri="{FF2B5EF4-FFF2-40B4-BE49-F238E27FC236}">
                <a16:creationId xmlns:a16="http://schemas.microsoft.com/office/drawing/2014/main" id="{7112F0D5-FFC0-4199-FBE5-9A5BE1E21716}"/>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59843" name="Rectangle 3">
            <a:extLst>
              <a:ext uri="{FF2B5EF4-FFF2-40B4-BE49-F238E27FC236}">
                <a16:creationId xmlns:a16="http://schemas.microsoft.com/office/drawing/2014/main" id="{827A386A-3E8C-FCF5-832C-D0DDAAAC5018}"/>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endParaRPr>
          </a:p>
        </p:txBody>
      </p:sp>
      <p:sp>
        <p:nvSpPr>
          <p:cNvPr id="7172" name="Text Box 4">
            <a:extLst>
              <a:ext uri="{FF2B5EF4-FFF2-40B4-BE49-F238E27FC236}">
                <a16:creationId xmlns:a16="http://schemas.microsoft.com/office/drawing/2014/main" id="{2DB5D4C8-3B3E-A7F6-6C52-D1903851B4B5}"/>
              </a:ext>
            </a:extLst>
          </p:cNvPr>
          <p:cNvSpPr txBox="1">
            <a:spLocks noChangeArrowheads="1"/>
          </p:cNvSpPr>
          <p:nvPr/>
        </p:nvSpPr>
        <p:spPr bwMode="auto">
          <a:xfrm>
            <a:off x="304800" y="3657600"/>
            <a:ext cx="8534400" cy="1446550"/>
          </a:xfrm>
          <a:prstGeom prst="rect">
            <a:avLst/>
          </a:prstGeom>
          <a:noFill/>
          <a:ln>
            <a:noFill/>
          </a:ln>
          <a:effec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مدرستان فكريتان رئيسيتان</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outerShdw blurRad="38100" dist="38100" dir="2700000" algn="tl">
                    <a:srgbClr val="000000"/>
                  </a:outerShdw>
                </a:effectLst>
                <a:uLnTx/>
                <a:uFillTx/>
              </a:rPr>
              <a:t>2. التجريبية: كفاية الحواس</a:t>
            </a:r>
            <a:endParaRPr kumimoji="0" lang="th-TH" altLang="en-US" b="1" i="0" u="none" strike="noStrike" kern="1200" cap="none" spc="0" normalizeH="0" baseline="0" noProof="0" dirty="0">
              <a:ln>
                <a:noFill/>
              </a:ln>
              <a:solidFill>
                <a:srgbClr val="FFFFFF"/>
              </a:solidFill>
              <a:effectLst>
                <a:outerShdw blurRad="38100" dist="38100" dir="2700000" algn="tl">
                  <a:srgbClr val="000000"/>
                </a:outerShdw>
              </a:effectLst>
              <a:uLnTx/>
              <a:uFillTx/>
              <a:cs typeface="Angsana New" panose="02020603050405020304" pitchFamily="18" charset="-34"/>
            </a:endParaRPr>
          </a:p>
          <a:p>
            <a:pPr marL="914400" lvl="2" indent="0" algn="r" rtl="1" eaLnBrk="1" hangingPunct="1">
              <a:spcBef>
                <a:spcPct val="0"/>
              </a:spcBef>
              <a:buNone/>
              <a:defRPr/>
            </a:pPr>
            <a:r>
              <a:rPr lang="ar-JO" altLang="en-US" sz="2800" b="1" dirty="0">
                <a:solidFill>
                  <a:schemeClr val="bg1"/>
                </a:solidFill>
                <a:effectLst>
                  <a:outerShdw blurRad="38100" dist="38100" dir="2700000" algn="tl">
                    <a:srgbClr val="000000"/>
                  </a:outerShdw>
                </a:effectLst>
              </a:rPr>
              <a:t>أ) تحقيق تحليلي شامل لعالمنا</a:t>
            </a:r>
            <a:endParaRPr lang="th-TH" altLang="en-US" sz="2800"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a:extLst>
              <a:ext uri="{FF2B5EF4-FFF2-40B4-BE49-F238E27FC236}">
                <a16:creationId xmlns:a16="http://schemas.microsoft.com/office/drawing/2014/main" id="{6B07F650-F5AB-BAC5-05A5-F161377CE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2">
            <a:extLst>
              <a:ext uri="{FF2B5EF4-FFF2-40B4-BE49-F238E27FC236}">
                <a16:creationId xmlns:a16="http://schemas.microsoft.com/office/drawing/2014/main" id="{8F8F4682-BAD1-6D28-7D92-96DCF5001013}"/>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0867" name="Rectangle 3">
            <a:extLst>
              <a:ext uri="{FF2B5EF4-FFF2-40B4-BE49-F238E27FC236}">
                <a16:creationId xmlns:a16="http://schemas.microsoft.com/office/drawing/2014/main" id="{195FBE66-6352-93F5-68F1-766AD8571471}"/>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96" name="Text Box 4">
            <a:extLst>
              <a:ext uri="{FF2B5EF4-FFF2-40B4-BE49-F238E27FC236}">
                <a16:creationId xmlns:a16="http://schemas.microsoft.com/office/drawing/2014/main" id="{9A86DA8D-D323-0ABF-5022-924096F8E86A}"/>
              </a:ext>
            </a:extLst>
          </p:cNvPr>
          <p:cNvSpPr txBox="1">
            <a:spLocks noChangeArrowheads="1"/>
          </p:cNvSpPr>
          <p:nvPr/>
        </p:nvSpPr>
        <p:spPr bwMode="auto">
          <a:xfrm>
            <a:off x="304800" y="3657600"/>
            <a:ext cx="8610600" cy="1877437"/>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مدرستان فكريتان رئيسيتان</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2. التجريبية: كفاية الحواس</a:t>
            </a:r>
            <a:endParaRPr kumimoji="0" lang="th-TH"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ngsana New" panose="02020603050405020304" pitchFamily="18" charset="-34"/>
            </a:endParaRPr>
          </a:p>
          <a:p>
            <a:pPr marL="914400" marR="0" lvl="2"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أ) تحقيق تحليلي شامل لعالمنا</a:t>
            </a:r>
            <a:endParaRPr kumimoji="0" lang="th-TH" altLang="en-US" sz="2800"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ngsana New" panose="02020603050405020304" pitchFamily="18" charset="-34"/>
            </a:endParaRPr>
          </a:p>
          <a:p>
            <a:pPr marL="914400" lvl="2" indent="0" algn="r" rtl="1" eaLnBrk="1" hangingPunct="1">
              <a:spcBef>
                <a:spcPct val="0"/>
              </a:spcBef>
              <a:buNone/>
              <a:defRPr/>
            </a:pPr>
            <a:r>
              <a:rPr lang="ar-JO" altLang="en-US" sz="2800" b="1" dirty="0">
                <a:solidFill>
                  <a:schemeClr val="bg1"/>
                </a:solidFill>
                <a:effectLst>
                  <a:outerShdw blurRad="38100" dist="38100" dir="2700000" algn="tl">
                    <a:srgbClr val="000000"/>
                  </a:outerShdw>
                </a:effectLst>
              </a:rPr>
              <a:t>ب) نظريات كبرى لتفسير كل شيء بمصطلحات علمية طبيعية</a:t>
            </a:r>
            <a:endParaRPr lang="th-TH" altLang="en-US" sz="2800"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a:extLst>
              <a:ext uri="{FF2B5EF4-FFF2-40B4-BE49-F238E27FC236}">
                <a16:creationId xmlns:a16="http://schemas.microsoft.com/office/drawing/2014/main" id="{C1E3FD38-0C1C-0AC9-392B-79DAF38E4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
            <a:extLst>
              <a:ext uri="{FF2B5EF4-FFF2-40B4-BE49-F238E27FC236}">
                <a16:creationId xmlns:a16="http://schemas.microsoft.com/office/drawing/2014/main" id="{05B2D747-9728-E914-5515-C026DB979DE9}"/>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1891" name="Rectangle 3">
            <a:extLst>
              <a:ext uri="{FF2B5EF4-FFF2-40B4-BE49-F238E27FC236}">
                <a16:creationId xmlns:a16="http://schemas.microsoft.com/office/drawing/2014/main" id="{B19547CE-A04F-6706-4ECB-5942D162B3CA}"/>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20" name="Text Box 4">
            <a:extLst>
              <a:ext uri="{FF2B5EF4-FFF2-40B4-BE49-F238E27FC236}">
                <a16:creationId xmlns:a16="http://schemas.microsoft.com/office/drawing/2014/main" id="{9FB1B850-F7A5-5775-5D44-11D1326288F3}"/>
              </a:ext>
            </a:extLst>
          </p:cNvPr>
          <p:cNvSpPr txBox="1">
            <a:spLocks noChangeArrowheads="1"/>
          </p:cNvSpPr>
          <p:nvPr/>
        </p:nvSpPr>
        <p:spPr bwMode="auto">
          <a:xfrm>
            <a:off x="304800" y="3657600"/>
            <a:ext cx="8610600" cy="1077218"/>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ب. رفض المصادر التقليدية للسلطة والإرتقاء بالنفس التقييمية العقلانية</a:t>
            </a:r>
            <a:endParaRPr lang="th-TH" altLang="en-US" dirty="0">
              <a:solidFill>
                <a:schemeClr val="bg1"/>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CAE75-24F2-6D44-4CCF-8522BE7B56C1}"/>
              </a:ext>
            </a:extLst>
          </p:cNvPr>
          <p:cNvSpPr/>
          <p:nvPr/>
        </p:nvSpPr>
        <p:spPr>
          <a:xfrm>
            <a:off x="609600" y="381000"/>
            <a:ext cx="8001000" cy="3046988"/>
          </a:xfrm>
          <a:prstGeom prst="rect">
            <a:avLst/>
          </a:prstGeom>
          <a:ln w="63500">
            <a:solidFill>
              <a:srgbClr val="FFFF00"/>
            </a:solidFill>
          </a:ln>
        </p:spPr>
        <p:txBody>
          <a:bodyPr>
            <a:spAutoFit/>
          </a:bodyPr>
          <a:lstStyle/>
          <a:p>
            <a:pPr algn="r" rtl="1" eaLnBrk="1" hangingPunct="1">
              <a:spcBef>
                <a:spcPct val="20000"/>
              </a:spcBef>
              <a:defRPr/>
            </a:pPr>
            <a:r>
              <a:rPr lang="ar-JO" altLang="en-US" sz="3000" b="1" dirty="0">
                <a:solidFill>
                  <a:srgbClr val="FFFF00"/>
                </a:solidFill>
              </a:rPr>
              <a:t>الحداثة لا تثق بالسلطة، لقد ولدت في حركة تحرر مما كان يُنظر إليه على أنه سلطات خارجية، وكانت جاذبيتها موجهة إلى حرية ومسؤولية العقل والضمير الفردي للحكم بين ادعاءات الحقيقة المتنافسة.</a:t>
            </a:r>
            <a:endParaRPr lang="en-US" altLang="en-US" sz="3000" b="1" dirty="0">
              <a:solidFill>
                <a:srgbClr val="FFFF00"/>
              </a:solidFill>
            </a:endParaRPr>
          </a:p>
          <a:p>
            <a:pPr eaLnBrk="1" hangingPunct="1">
              <a:spcBef>
                <a:spcPct val="20000"/>
              </a:spcBef>
              <a:defRPr/>
            </a:pPr>
            <a:endParaRPr lang="en-US" altLang="en-US" sz="3000" b="1" dirty="0">
              <a:solidFill>
                <a:srgbClr val="FFFF00"/>
              </a:solidFill>
            </a:endParaRPr>
          </a:p>
          <a:p>
            <a:pPr algn="ctr" eaLnBrk="1" hangingPunct="1">
              <a:spcBef>
                <a:spcPct val="20000"/>
              </a:spcBef>
              <a:defRPr/>
            </a:pPr>
            <a:r>
              <a:rPr lang="ar-JO" altLang="en-US" sz="3000" b="1" dirty="0">
                <a:solidFill>
                  <a:srgbClr val="FFFF00"/>
                </a:solidFill>
              </a:rPr>
              <a:t>ليسلي نيوبيجين، الحق والسلطة، 11</a:t>
            </a:r>
            <a:endParaRPr lang="en-US" altLang="en-US" sz="3000" b="1" dirty="0">
              <a:solidFill>
                <a:srgbClr val="FFFF00"/>
              </a:solidFill>
            </a:endParaRPr>
          </a:p>
        </p:txBody>
      </p:sp>
      <p:pic>
        <p:nvPicPr>
          <p:cNvPr id="28674" name="Picture 8">
            <a:extLst>
              <a:ext uri="{FF2B5EF4-FFF2-40B4-BE49-F238E27FC236}">
                <a16:creationId xmlns:a16="http://schemas.microsoft.com/office/drawing/2014/main" id="{AE7FEF37-9B32-5E3F-52C6-ED6DB13CD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751388"/>
            <a:ext cx="26670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37B922D3-288C-502E-F0A7-61F852327AA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3939" name="Rectangle 3">
            <a:extLst>
              <a:ext uri="{FF2B5EF4-FFF2-40B4-BE49-F238E27FC236}">
                <a16:creationId xmlns:a16="http://schemas.microsoft.com/office/drawing/2014/main" id="{C557E081-E4A5-1524-4F4F-A5CCF8F8E437}"/>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68" name="Text Box 4">
            <a:extLst>
              <a:ext uri="{FF2B5EF4-FFF2-40B4-BE49-F238E27FC236}">
                <a16:creationId xmlns:a16="http://schemas.microsoft.com/office/drawing/2014/main" id="{831E33CF-0C0F-15B4-3FD9-C8FEED8C32DC}"/>
              </a:ext>
            </a:extLst>
          </p:cNvPr>
          <p:cNvSpPr txBox="1">
            <a:spLocks noChangeArrowheads="1"/>
          </p:cNvSpPr>
          <p:nvPr/>
        </p:nvSpPr>
        <p:spPr bwMode="auto">
          <a:xfrm>
            <a:off x="304800" y="3657600"/>
            <a:ext cx="8534400" cy="1077218"/>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ت. النتيجة المفترضة لكلا المدرستين: حرية الإنسان الجامحة والتقدم الإنساني بلا قيود</a:t>
            </a:r>
            <a:endParaRPr lang="th-TH" altLang="en-US" dirty="0">
              <a:solidFill>
                <a:schemeClr val="bg1"/>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3FAC4E26-30A9-9E40-9B3E-6D1FDD81FB7E}"/>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4963" name="Rectangle 3">
            <a:extLst>
              <a:ext uri="{FF2B5EF4-FFF2-40B4-BE49-F238E27FC236}">
                <a16:creationId xmlns:a16="http://schemas.microsoft.com/office/drawing/2014/main" id="{C0A4E60B-F97E-C3CC-6D75-73AAE0917E0F}"/>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92" name="Text Box 4">
            <a:extLst>
              <a:ext uri="{FF2B5EF4-FFF2-40B4-BE49-F238E27FC236}">
                <a16:creationId xmlns:a16="http://schemas.microsoft.com/office/drawing/2014/main" id="{95FC6CE1-2454-A09C-A3B6-1B557CAB1407}"/>
              </a:ext>
            </a:extLst>
          </p:cNvPr>
          <p:cNvSpPr txBox="1">
            <a:spLocks noChangeArrowheads="1"/>
          </p:cNvSpPr>
          <p:nvPr/>
        </p:nvSpPr>
        <p:spPr bwMode="auto">
          <a:xfrm>
            <a:off x="457200" y="3657600"/>
            <a:ext cx="82296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ث. بعض الآثار الأخلاقية</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4396F6B8-8920-C3C4-B08E-03BB4326115A}"/>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4963" name="Rectangle 3">
            <a:extLst>
              <a:ext uri="{FF2B5EF4-FFF2-40B4-BE49-F238E27FC236}">
                <a16:creationId xmlns:a16="http://schemas.microsoft.com/office/drawing/2014/main" id="{DA5A0717-44C6-5AC3-2AF5-826DF1E352CD}"/>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92" name="Text Box 4">
            <a:extLst>
              <a:ext uri="{FF2B5EF4-FFF2-40B4-BE49-F238E27FC236}">
                <a16:creationId xmlns:a16="http://schemas.microsoft.com/office/drawing/2014/main" id="{7A4511B3-4186-B161-EE24-5925D99ECFEF}"/>
              </a:ext>
            </a:extLst>
          </p:cNvPr>
          <p:cNvSpPr txBox="1">
            <a:spLocks noChangeArrowheads="1"/>
          </p:cNvSpPr>
          <p:nvPr/>
        </p:nvSpPr>
        <p:spPr bwMode="auto">
          <a:xfrm>
            <a:off x="457200" y="3657600"/>
            <a:ext cx="8382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ث. بعض الآثار الأخلاقية</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rPr>
              <a:t>1. فكرة التطور الأخلاقي والتقدم</a:t>
            </a:r>
            <a:endParaRPr lang="en-US" altLang="en-US" b="1" dirty="0">
              <a:solidFill>
                <a:schemeClr val="bg1"/>
              </a:solidFil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C3D51322-0F25-F829-6F4F-A3ED820A659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5987" name="Rectangle 3">
            <a:extLst>
              <a:ext uri="{FF2B5EF4-FFF2-40B4-BE49-F238E27FC236}">
                <a16:creationId xmlns:a16="http://schemas.microsoft.com/office/drawing/2014/main" id="{F674FBDF-C412-BC9D-D9B1-7AB7547C8B34}"/>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316" name="Text Box 4">
            <a:extLst>
              <a:ext uri="{FF2B5EF4-FFF2-40B4-BE49-F238E27FC236}">
                <a16:creationId xmlns:a16="http://schemas.microsoft.com/office/drawing/2014/main" id="{B2999F8D-F356-7E80-0F8B-81B4BE1C8BDC}"/>
              </a:ext>
            </a:extLst>
          </p:cNvPr>
          <p:cNvSpPr txBox="1">
            <a:spLocks noChangeArrowheads="1"/>
          </p:cNvSpPr>
          <p:nvPr/>
        </p:nvSpPr>
        <p:spPr bwMode="auto">
          <a:xfrm>
            <a:off x="457200" y="3657600"/>
            <a:ext cx="8382000" cy="1446550"/>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ث. بعض الآثار الأخلاقية</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فكرة التطور الأخلاقي والتقدم</a:t>
            </a:r>
            <a:endParaRPr kumimoji="0" lang="en-US"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 التركيز على القدرة الإنسانية لحل كل المشاكل الأخلاقية</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3196C715-BF62-348A-63F0-4D72512D1F7A}"/>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7011" name="Rectangle 3">
            <a:extLst>
              <a:ext uri="{FF2B5EF4-FFF2-40B4-BE49-F238E27FC236}">
                <a16:creationId xmlns:a16="http://schemas.microsoft.com/office/drawing/2014/main" id="{04C847B2-90BC-90FD-C25F-882EFC7F1781}"/>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endParaRPr>
          </a:p>
        </p:txBody>
      </p:sp>
      <p:sp>
        <p:nvSpPr>
          <p:cNvPr id="14340" name="Text Box 4">
            <a:extLst>
              <a:ext uri="{FF2B5EF4-FFF2-40B4-BE49-F238E27FC236}">
                <a16:creationId xmlns:a16="http://schemas.microsoft.com/office/drawing/2014/main" id="{02A40FEC-8897-0856-11F8-BC3920598733}"/>
              </a:ext>
            </a:extLst>
          </p:cNvPr>
          <p:cNvSpPr txBox="1">
            <a:spLocks noChangeArrowheads="1"/>
          </p:cNvSpPr>
          <p:nvPr/>
        </p:nvSpPr>
        <p:spPr bwMode="auto">
          <a:xfrm>
            <a:off x="762000" y="3657600"/>
            <a:ext cx="7620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ث. بعض الآثار الأخلاقية</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3. عدم أهمية (وربما حتى غدر) الآلهة في الأحكام الأخلاقية</a:t>
            </a:r>
            <a:endParaRPr lang="en-US" altLang="en-US" b="1"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F3152929-B22D-B638-F5D8-1507FD1B7C81}"/>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8035" name="Rectangle 3">
            <a:extLst>
              <a:ext uri="{FF2B5EF4-FFF2-40B4-BE49-F238E27FC236}">
                <a16:creationId xmlns:a16="http://schemas.microsoft.com/office/drawing/2014/main" id="{1718590D-3888-B19A-5A7D-D3D30F947336}"/>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endParaRPr>
          </a:p>
        </p:txBody>
      </p:sp>
      <p:sp>
        <p:nvSpPr>
          <p:cNvPr id="15364" name="Text Box 4">
            <a:extLst>
              <a:ext uri="{FF2B5EF4-FFF2-40B4-BE49-F238E27FC236}">
                <a16:creationId xmlns:a16="http://schemas.microsoft.com/office/drawing/2014/main" id="{554CB849-7BFF-AAA0-97D7-26F0D84D3F37}"/>
              </a:ext>
            </a:extLst>
          </p:cNvPr>
          <p:cNvSpPr txBox="1">
            <a:spLocks noChangeArrowheads="1"/>
          </p:cNvSpPr>
          <p:nvPr/>
        </p:nvSpPr>
        <p:spPr bwMode="auto">
          <a:xfrm>
            <a:off x="762000" y="3657600"/>
            <a:ext cx="7620000" cy="1446550"/>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ث. بعض الآثار الأخلاقية</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3. عدم أهمية (وربما حتى غدر) الآلهة في الأحكام الأخلاقية</a:t>
            </a:r>
            <a:endParaRPr kumimoji="0" lang="en-US"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4. العلمنة (والإفقار اللاحق) للأخلاق المسيحية</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a:extLst>
              <a:ext uri="{FF2B5EF4-FFF2-40B4-BE49-F238E27FC236}">
                <a16:creationId xmlns:a16="http://schemas.microsoft.com/office/drawing/2014/main" id="{E637B694-75FA-22F3-A3D4-ACBD6022BB02}"/>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574474" name="Rectangle 10">
            <a:extLst>
              <a:ext uri="{FF2B5EF4-FFF2-40B4-BE49-F238E27FC236}">
                <a16:creationId xmlns:a16="http://schemas.microsoft.com/office/drawing/2014/main" id="{97C9955F-9846-4C1C-11C2-4AE9358AC2EE}"/>
              </a:ext>
            </a:extLst>
          </p:cNvPr>
          <p:cNvSpPr>
            <a:spLocks noChangeArrowheads="1"/>
          </p:cNvSpPr>
          <p:nvPr/>
        </p:nvSpPr>
        <p:spPr bwMode="auto">
          <a:xfrm>
            <a:off x="0" y="18288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ar-JO" altLang="en-US" sz="5000" b="1" dirty="0">
                <a:solidFill>
                  <a:schemeClr val="bg1"/>
                </a:solidFill>
              </a:rPr>
              <a:t>1. مقدمة</a:t>
            </a:r>
            <a:endParaRPr lang="en-US" altLang="en-US" sz="4000" dirty="0">
              <a:solidFill>
                <a:schemeClr val="tx2"/>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76BCCE68-5B46-2E1F-03D5-A7B55C7F5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a:extLst>
              <a:ext uri="{FF2B5EF4-FFF2-40B4-BE49-F238E27FC236}">
                <a16:creationId xmlns:a16="http://schemas.microsoft.com/office/drawing/2014/main" id="{192FB0F3-B4DF-48B9-6715-A2D9D3ECD774}"/>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9059" name="Rectangle 3">
            <a:extLst>
              <a:ext uri="{FF2B5EF4-FFF2-40B4-BE49-F238E27FC236}">
                <a16:creationId xmlns:a16="http://schemas.microsoft.com/office/drawing/2014/main" id="{8744B596-22F9-F2B0-99FC-D0200FE281ED}"/>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indent="-720000" algn="r" rtl="1" eaLnBrk="1" hangingPunct="1">
              <a:spcBef>
                <a:spcPct val="0"/>
              </a:spcBef>
              <a:buFontTx/>
              <a:buNone/>
              <a:defRPr/>
            </a:pPr>
            <a:r>
              <a:rPr lang="ar-JO" altLang="en-US" sz="5000" b="1" dirty="0">
                <a:solidFill>
                  <a:schemeClr val="bg1"/>
                </a:solidFill>
              </a:rPr>
              <a:t>3. الإتجاهات الصناعية / التكنولوجية للحداثة: صعود التقنية</a:t>
            </a:r>
            <a:endParaRPr lang="en-US" altLang="en-US" sz="5000" b="1" dirty="0">
              <a:solidFill>
                <a:schemeClr val="bg1"/>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2D3077DC-347B-F16E-50C7-C290E9D06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71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a:extLst>
              <a:ext uri="{FF2B5EF4-FFF2-40B4-BE49-F238E27FC236}">
                <a16:creationId xmlns:a16="http://schemas.microsoft.com/office/drawing/2014/main" id="{1A883965-3554-000C-8C22-1ECC1C39C9E7}"/>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9059" name="Rectangle 3">
            <a:extLst>
              <a:ext uri="{FF2B5EF4-FFF2-40B4-BE49-F238E27FC236}">
                <a16:creationId xmlns:a16="http://schemas.microsoft.com/office/drawing/2014/main" id="{A7B64B80-A732-3CCC-231A-F56DAE51B263}"/>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88" name="Text Box 4">
            <a:extLst>
              <a:ext uri="{FF2B5EF4-FFF2-40B4-BE49-F238E27FC236}">
                <a16:creationId xmlns:a16="http://schemas.microsoft.com/office/drawing/2014/main" id="{8E175152-FA46-9616-1F60-BE234ADE3E94}"/>
              </a:ext>
            </a:extLst>
          </p:cNvPr>
          <p:cNvSpPr txBox="1">
            <a:spLocks noChangeArrowheads="1"/>
          </p:cNvSpPr>
          <p:nvPr/>
        </p:nvSpPr>
        <p:spPr bwMode="auto">
          <a:xfrm>
            <a:off x="381000" y="3657600"/>
            <a:ext cx="83820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أ. الثورة الصناعية وصعود التكنولوجيا</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A5977855-AA23-B85D-FD7D-2BE491A59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71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a:extLst>
              <a:ext uri="{FF2B5EF4-FFF2-40B4-BE49-F238E27FC236}">
                <a16:creationId xmlns:a16="http://schemas.microsoft.com/office/drawing/2014/main" id="{57E99774-DDE7-A4F2-7196-5AD2A41F36A6}"/>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69059" name="Rectangle 3">
            <a:extLst>
              <a:ext uri="{FF2B5EF4-FFF2-40B4-BE49-F238E27FC236}">
                <a16:creationId xmlns:a16="http://schemas.microsoft.com/office/drawing/2014/main" id="{D7DDE533-B1C9-3CA4-D0F2-EA823B45E3F9}"/>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endParaRPr>
          </a:p>
        </p:txBody>
      </p:sp>
      <p:sp>
        <p:nvSpPr>
          <p:cNvPr id="16388" name="Text Box 4">
            <a:extLst>
              <a:ext uri="{FF2B5EF4-FFF2-40B4-BE49-F238E27FC236}">
                <a16:creationId xmlns:a16="http://schemas.microsoft.com/office/drawing/2014/main" id="{2F36B3C7-FC55-1E6C-90EB-A13BEB1D0A21}"/>
              </a:ext>
            </a:extLst>
          </p:cNvPr>
          <p:cNvSpPr txBox="1">
            <a:spLocks noChangeArrowheads="1"/>
          </p:cNvSpPr>
          <p:nvPr/>
        </p:nvSpPr>
        <p:spPr bwMode="auto">
          <a:xfrm>
            <a:off x="381000" y="3657600"/>
            <a:ext cx="8382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uLnTx/>
                <a:uFillTx/>
              </a:rPr>
              <a:t>أ. الثورة الصناعية وصعود التكنولوجيا</a:t>
            </a:r>
            <a:endParaRPr kumimoji="0" lang="th-TH" altLang="en-US" b="1"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1. طلب ومحبة الكفاءة</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74F637DF-3442-ADDC-43BE-E2147690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2">
            <a:extLst>
              <a:ext uri="{FF2B5EF4-FFF2-40B4-BE49-F238E27FC236}">
                <a16:creationId xmlns:a16="http://schemas.microsoft.com/office/drawing/2014/main" id="{18CFD8A4-93DD-CD4A-6C42-AD5A6B2D833D}"/>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0083" name="Rectangle 3">
            <a:extLst>
              <a:ext uri="{FF2B5EF4-FFF2-40B4-BE49-F238E27FC236}">
                <a16:creationId xmlns:a16="http://schemas.microsoft.com/office/drawing/2014/main" id="{ED7DB1CB-3C14-EC35-1AF7-8C233CDE5C4A}"/>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endParaRPr>
          </a:p>
        </p:txBody>
      </p:sp>
      <p:sp>
        <p:nvSpPr>
          <p:cNvPr id="17412" name="Text Box 4">
            <a:extLst>
              <a:ext uri="{FF2B5EF4-FFF2-40B4-BE49-F238E27FC236}">
                <a16:creationId xmlns:a16="http://schemas.microsoft.com/office/drawing/2014/main" id="{05A11C10-C7F9-CBD8-99D3-5DD59AA28419}"/>
              </a:ext>
            </a:extLst>
          </p:cNvPr>
          <p:cNvSpPr txBox="1">
            <a:spLocks noChangeArrowheads="1"/>
          </p:cNvSpPr>
          <p:nvPr/>
        </p:nvSpPr>
        <p:spPr bwMode="auto">
          <a:xfrm>
            <a:off x="381000" y="3657600"/>
            <a:ext cx="8382000" cy="1877437"/>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الثورة الصناعية وصعود التكنولوجيا</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طلب ومحبة الكفاءة</a:t>
            </a:r>
            <a:endParaRPr kumimoji="0" lang="th-TH" altLang="en-US" b="0"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 الدفع العاطفي من أجل الشعور بالسيطرة على الطبيعة، العلاقات الإنسانية والذات.</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ACCFCC2C-FD5A-2CA2-12AA-0C20B95FE712}"/>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1107" name="Rectangle 3">
            <a:extLst>
              <a:ext uri="{FF2B5EF4-FFF2-40B4-BE49-F238E27FC236}">
                <a16:creationId xmlns:a16="http://schemas.microsoft.com/office/drawing/2014/main" id="{51232C26-2FAE-897F-E2DD-A6C94EAFA4D1}"/>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36" name="Text Box 4">
            <a:extLst>
              <a:ext uri="{FF2B5EF4-FFF2-40B4-BE49-F238E27FC236}">
                <a16:creationId xmlns:a16="http://schemas.microsoft.com/office/drawing/2014/main" id="{FE62B003-3EAD-4907-A37E-9A6D26EF7129}"/>
              </a:ext>
            </a:extLst>
          </p:cNvPr>
          <p:cNvSpPr txBox="1">
            <a:spLocks noChangeArrowheads="1"/>
          </p:cNvSpPr>
          <p:nvPr/>
        </p:nvSpPr>
        <p:spPr bwMode="auto">
          <a:xfrm>
            <a:off x="381000" y="3657600"/>
            <a:ext cx="83820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ب. أخلاقيات التكنولوجيا</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4FE4FDA8-5DE1-85B3-0A2F-4BD977CB678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1107" name="Rectangle 3">
            <a:extLst>
              <a:ext uri="{FF2B5EF4-FFF2-40B4-BE49-F238E27FC236}">
                <a16:creationId xmlns:a16="http://schemas.microsoft.com/office/drawing/2014/main" id="{7A1BB7C4-32A5-EA94-82FA-02BB5FED062B}"/>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36" name="Text Box 4">
            <a:extLst>
              <a:ext uri="{FF2B5EF4-FFF2-40B4-BE49-F238E27FC236}">
                <a16:creationId xmlns:a16="http://schemas.microsoft.com/office/drawing/2014/main" id="{5A2C3EBC-44F9-652C-9813-7EE0DBB3F4E1}"/>
              </a:ext>
            </a:extLst>
          </p:cNvPr>
          <p:cNvSpPr txBox="1">
            <a:spLocks noChangeArrowheads="1"/>
          </p:cNvSpPr>
          <p:nvPr/>
        </p:nvSpPr>
        <p:spPr bwMode="auto">
          <a:xfrm>
            <a:off x="381000" y="3657600"/>
            <a:ext cx="8382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أخلاقيات التكنولوجيا</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1. معضلات أخلاقية جديدة وأسطورة السيطرة التكنولوجية</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C1A6E1-997D-C5FA-B815-91658436D212}"/>
              </a:ext>
            </a:extLst>
          </p:cNvPr>
          <p:cNvSpPr/>
          <p:nvPr/>
        </p:nvSpPr>
        <p:spPr>
          <a:xfrm>
            <a:off x="381000" y="422275"/>
            <a:ext cx="8382000" cy="3280898"/>
          </a:xfrm>
          <a:prstGeom prst="rect">
            <a:avLst/>
          </a:prstGeom>
          <a:ln w="63500">
            <a:solidFill>
              <a:srgbClr val="FFFF00"/>
            </a:solidFill>
          </a:ln>
        </p:spPr>
        <p:txBody>
          <a:bodyPr>
            <a:spAutoFit/>
          </a:bodyPr>
          <a:lstStyle/>
          <a:p>
            <a:pPr algn="r" rtl="1" eaLnBrk="1" hangingPunct="1">
              <a:spcBef>
                <a:spcPct val="20000"/>
              </a:spcBef>
              <a:defRPr/>
            </a:pPr>
            <a:r>
              <a:rPr lang="ar-JO" altLang="en-US" sz="2800" b="1" dirty="0">
                <a:solidFill>
                  <a:srgbClr val="FFFF00"/>
                </a:solidFill>
              </a:rPr>
              <a:t>التكنولوجيا . . . تحمل معها دائماً نوعاً معيناً من السيطرة علينا، إن الفرضية القائلة بأننا قادرون بسهولة على التحكم في التكنولوجيا، لتحقيق أهداف أخلاقية ليست بديهية على الإطلاق. ترتبط معظم القضايا الأخلاقية الكبرى التي نتعامل معها اليوم بطريقة ما بتطورنا التكنولوجي. إن قدرتنا على الإبداع والتصنيع تفوق حساسيتنا الأخلاقية.</a:t>
            </a:r>
            <a:endParaRPr lang="en-US" altLang="en-US" sz="2800" b="1" dirty="0">
              <a:solidFill>
                <a:srgbClr val="FFFF00"/>
              </a:solidFill>
            </a:endParaRPr>
          </a:p>
          <a:p>
            <a:pPr eaLnBrk="1" hangingPunct="1">
              <a:spcBef>
                <a:spcPct val="20000"/>
              </a:spcBef>
              <a:defRPr/>
            </a:pPr>
            <a:endParaRPr lang="en-US" altLang="en-US" sz="2800" b="1" dirty="0">
              <a:solidFill>
                <a:srgbClr val="FFFF00"/>
              </a:solidFill>
            </a:endParaRPr>
          </a:p>
          <a:p>
            <a:pPr algn="ctr" eaLnBrk="1" hangingPunct="1">
              <a:spcBef>
                <a:spcPct val="20000"/>
              </a:spcBef>
              <a:defRPr/>
            </a:pPr>
            <a:r>
              <a:rPr lang="ar-JO" altLang="en-US" sz="2800" b="1" dirty="0">
                <a:solidFill>
                  <a:srgbClr val="FFFF00"/>
                </a:solidFill>
              </a:rPr>
              <a:t>دينيس ب. هولينجر، اختيار الخير، 95</a:t>
            </a:r>
            <a:endParaRPr lang="en-US" altLang="en-US" sz="2800" dirty="0">
              <a:solidFill>
                <a:srgbClr val="FFFF00"/>
              </a:solidFill>
            </a:endParaRPr>
          </a:p>
        </p:txBody>
      </p:sp>
      <p:pic>
        <p:nvPicPr>
          <p:cNvPr id="41986" name="Picture 8">
            <a:extLst>
              <a:ext uri="{FF2B5EF4-FFF2-40B4-BE49-F238E27FC236}">
                <a16:creationId xmlns:a16="http://schemas.microsoft.com/office/drawing/2014/main" id="{7E8BE60C-1363-9A69-B8DC-E3F186BE7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954588"/>
            <a:ext cx="144780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31D4F5CE-A573-8556-4FB5-626C14E5E89D}"/>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3155" name="Rectangle 3">
            <a:extLst>
              <a:ext uri="{FF2B5EF4-FFF2-40B4-BE49-F238E27FC236}">
                <a16:creationId xmlns:a16="http://schemas.microsoft.com/office/drawing/2014/main" id="{D9A308BD-52FB-C76B-D401-F792AE2D87FA}"/>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الإتجاهات الصناعية / التكنولوجية للحداثة: صعود التقنية</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84" name="Text Box 4">
            <a:extLst>
              <a:ext uri="{FF2B5EF4-FFF2-40B4-BE49-F238E27FC236}">
                <a16:creationId xmlns:a16="http://schemas.microsoft.com/office/drawing/2014/main" id="{0A1A53C3-E8DE-44EA-992B-9889A51CBEDC}"/>
              </a:ext>
            </a:extLst>
          </p:cNvPr>
          <p:cNvSpPr txBox="1">
            <a:spLocks noChangeArrowheads="1"/>
          </p:cNvSpPr>
          <p:nvPr/>
        </p:nvSpPr>
        <p:spPr bwMode="auto">
          <a:xfrm>
            <a:off x="304800" y="3657600"/>
            <a:ext cx="86106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أخلاقيات التكنولوجيا</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 صعود التقنية على حساب الأخلاق</a:t>
            </a:r>
            <a:endParaRPr lang="th-TH" altLang="en-US" b="1"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3747BD8B-EC1A-44E6-72D4-6291F08ED637}"/>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ffectLst>
                <a:outerShdw blurRad="38100" dist="38100" dir="2700000" algn="tl">
                  <a:srgbClr val="000000">
                    <a:alpha val="43137"/>
                  </a:srgbClr>
                </a:outerShdw>
              </a:effectLst>
            </a:endParaRPr>
          </a:p>
        </p:txBody>
      </p:sp>
      <p:sp>
        <p:nvSpPr>
          <p:cNvPr id="1073155" name="Rectangle 3">
            <a:extLst>
              <a:ext uri="{FF2B5EF4-FFF2-40B4-BE49-F238E27FC236}">
                <a16:creationId xmlns:a16="http://schemas.microsoft.com/office/drawing/2014/main" id="{BA547425-8B15-879D-4B71-3E53FB6DE92C}"/>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3. الإتجاهات الصناعية / التكنولوجية للحداثة: صعود التقنية</a:t>
            </a:r>
            <a:endParaRPr kumimoji="0" lang="en-US" altLang="en-US" sz="5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0484" name="Text Box 4">
            <a:extLst>
              <a:ext uri="{FF2B5EF4-FFF2-40B4-BE49-F238E27FC236}">
                <a16:creationId xmlns:a16="http://schemas.microsoft.com/office/drawing/2014/main" id="{B8F0705C-2E7E-9387-295E-411DB9B84E39}"/>
              </a:ext>
            </a:extLst>
          </p:cNvPr>
          <p:cNvSpPr txBox="1">
            <a:spLocks noChangeArrowheads="1"/>
          </p:cNvSpPr>
          <p:nvPr/>
        </p:nvSpPr>
        <p:spPr bwMode="auto">
          <a:xfrm>
            <a:off x="304800" y="3657600"/>
            <a:ext cx="86106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ب. أخلاقيات التكنولوجيا</a:t>
            </a:r>
            <a:endParaRPr kumimoji="0" lang="th-TH" altLang="en-US"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2. صعود التقنية على حساب الأخلاق</a:t>
            </a:r>
            <a:endParaRPr kumimoji="0" lang="th-TH" altLang="en-US"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44036" name="TextBox 1">
            <a:extLst>
              <a:ext uri="{FF2B5EF4-FFF2-40B4-BE49-F238E27FC236}">
                <a16:creationId xmlns:a16="http://schemas.microsoft.com/office/drawing/2014/main" id="{FEB7444C-8EA7-806E-88BA-76381F7FB4A0}"/>
              </a:ext>
            </a:extLst>
          </p:cNvPr>
          <p:cNvSpPr txBox="1">
            <a:spLocks noChangeArrowheads="1"/>
          </p:cNvSpPr>
          <p:nvPr/>
        </p:nvSpPr>
        <p:spPr bwMode="auto">
          <a:xfrm>
            <a:off x="334963" y="4756150"/>
            <a:ext cx="8458200" cy="1477328"/>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a:spcBef>
                <a:spcPct val="0"/>
              </a:spcBef>
              <a:buFontTx/>
              <a:buNone/>
            </a:pPr>
            <a:r>
              <a:rPr lang="ar-JO" altLang="en-US" sz="2200" b="1" dirty="0">
                <a:solidFill>
                  <a:srgbClr val="FFFF00"/>
                </a:solidFill>
                <a:effectLst>
                  <a:outerShdw blurRad="38100" dist="38100" dir="2700000" algn="tl">
                    <a:srgbClr val="000000">
                      <a:alpha val="43137"/>
                    </a:srgbClr>
                  </a:outerShdw>
                </a:effectLst>
              </a:rPr>
              <a:t>بمجرد أن نطور السيطرة على العواقب التي تعتبر ضارة بسعادة الإنسان أو رفاهيته الإجتماعية، يصبح من الممكن رفع المعايير والقيود السلوكية.</a:t>
            </a:r>
            <a:endParaRPr lang="en-US" altLang="en-US" sz="2200" b="1" dirty="0">
              <a:solidFill>
                <a:srgbClr val="FFFF00"/>
              </a:solidFill>
              <a:effectLst>
                <a:outerShdw blurRad="38100" dist="38100" dir="2700000" algn="tl">
                  <a:srgbClr val="000000">
                    <a:alpha val="43137"/>
                  </a:srgbClr>
                </a:outerShdw>
              </a:effectLst>
            </a:endParaRPr>
          </a:p>
          <a:p>
            <a:pPr>
              <a:spcBef>
                <a:spcPct val="0"/>
              </a:spcBef>
              <a:buFontTx/>
              <a:buNone/>
            </a:pPr>
            <a:endParaRPr lang="en-US" altLang="en-US" sz="2200" b="1" dirty="0">
              <a:solidFill>
                <a:srgbClr val="FFFF00"/>
              </a:solidFill>
              <a:effectLst>
                <a:outerShdw blurRad="38100" dist="38100" dir="2700000" algn="tl">
                  <a:srgbClr val="000000">
                    <a:alpha val="43137"/>
                  </a:srgbClr>
                </a:outerShdw>
              </a:effectLst>
            </a:endParaRPr>
          </a:p>
          <a:p>
            <a:pPr algn="ctr">
              <a:spcBef>
                <a:spcPct val="0"/>
              </a:spcBef>
              <a:buFontTx/>
              <a:buNone/>
            </a:pPr>
            <a:r>
              <a:rPr lang="ar-JO" altLang="en-US" sz="2200" b="1" dirty="0">
                <a:solidFill>
                  <a:srgbClr val="FFFF00"/>
                </a:solidFill>
                <a:effectLst>
                  <a:outerShdw blurRad="38100" dist="38100" dir="2700000" algn="tl">
                    <a:srgbClr val="000000">
                      <a:alpha val="43137"/>
                    </a:srgbClr>
                  </a:outerShdw>
                </a:effectLst>
              </a:rPr>
              <a:t>دينيس ب. هولينجر، اختيار الخير، 96</a:t>
            </a:r>
            <a:endParaRPr lang="en-US" altLang="en-US" sz="24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a:extLst>
              <a:ext uri="{FF2B5EF4-FFF2-40B4-BE49-F238E27FC236}">
                <a16:creationId xmlns:a16="http://schemas.microsoft.com/office/drawing/2014/main" id="{4D200DA7-5293-6D34-365A-9418B75362CF}"/>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4179" name="Rectangle 3">
            <a:extLst>
              <a:ext uri="{FF2B5EF4-FFF2-40B4-BE49-F238E27FC236}">
                <a16:creationId xmlns:a16="http://schemas.microsoft.com/office/drawing/2014/main" id="{3FC190B1-61BF-FB23-611B-9EA0469D06EF}"/>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spcBef>
                <a:spcPct val="0"/>
              </a:spcBef>
              <a:buFontTx/>
              <a:buNone/>
              <a:defRPr/>
            </a:pPr>
            <a:r>
              <a:rPr lang="ar-JO" altLang="en-US" sz="5000" b="1" dirty="0">
                <a:solidFill>
                  <a:schemeClr val="bg1"/>
                </a:solidFill>
              </a:rPr>
              <a:t>4. الإتجاهات الإجتماعية للحداثة</a:t>
            </a:r>
            <a:endParaRPr lang="en-US" altLang="en-US" sz="5000" dirty="0">
              <a:solidFill>
                <a:schemeClr val="bg1"/>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C2081-7B8A-525E-AB4D-4007FB979666}"/>
              </a:ext>
            </a:extLst>
          </p:cNvPr>
          <p:cNvSpPr/>
          <p:nvPr/>
        </p:nvSpPr>
        <p:spPr>
          <a:xfrm>
            <a:off x="304800" y="238125"/>
            <a:ext cx="8534400" cy="3394775"/>
          </a:xfrm>
          <a:prstGeom prst="rect">
            <a:avLst/>
          </a:prstGeom>
          <a:ln w="63500">
            <a:solidFill>
              <a:srgbClr val="FFFF00"/>
            </a:solidFill>
          </a:ln>
        </p:spPr>
        <p:txBody>
          <a:bodyPr>
            <a:spAutoFit/>
          </a:bodyPr>
          <a:lstStyle/>
          <a:p>
            <a:pPr algn="r" rtl="1" eaLnBrk="1" hangingPunct="1">
              <a:spcBef>
                <a:spcPct val="20000"/>
              </a:spcBef>
              <a:defRPr/>
            </a:pPr>
            <a:r>
              <a:rPr lang="ar-JO" altLang="en-US" sz="2900" b="1" dirty="0">
                <a:solidFill>
                  <a:srgbClr val="FFFF00"/>
                </a:solidFill>
              </a:rPr>
              <a:t>الحداثة هي أول حضارة عالمية حقيقية ظهرت في تاريخ البشرية. . . . وتأثيرها محسوس حتى في القرى النائية في العالم كما هو محسوس في الجامعات والمراكز التجارية والمكاتب الحكومية في المدن الكبرى. إنه مليء بالمفارقات والغموض، ويجلب في أعقابه بركات هائلة ومعاناة رهيبة.</a:t>
            </a:r>
            <a:endParaRPr lang="en-US" altLang="en-US" sz="2900" b="1" dirty="0">
              <a:solidFill>
                <a:srgbClr val="FFFF00"/>
              </a:solidFill>
            </a:endParaRPr>
          </a:p>
          <a:p>
            <a:pPr eaLnBrk="1" hangingPunct="1">
              <a:spcBef>
                <a:spcPct val="20000"/>
              </a:spcBef>
              <a:defRPr/>
            </a:pPr>
            <a:endParaRPr lang="en-US" altLang="en-US" sz="2900" b="1" dirty="0">
              <a:solidFill>
                <a:srgbClr val="FFFF00"/>
              </a:solidFill>
            </a:endParaRPr>
          </a:p>
          <a:p>
            <a:pPr algn="ctr" eaLnBrk="1" hangingPunct="1">
              <a:spcBef>
                <a:spcPct val="20000"/>
              </a:spcBef>
              <a:defRPr/>
            </a:pPr>
            <a:r>
              <a:rPr lang="ar-JO" altLang="en-US" sz="2900" b="1" dirty="0">
                <a:solidFill>
                  <a:srgbClr val="FFFF00"/>
                </a:solidFill>
              </a:rPr>
              <a:t>فينوث راماشاندرا، الآلهة التي تفشل، 143</a:t>
            </a:r>
            <a:endParaRPr lang="en-US" altLang="en-US" sz="2900" b="1" dirty="0">
              <a:solidFill>
                <a:srgbClr val="FFFF00"/>
              </a:solidFill>
            </a:endParaRPr>
          </a:p>
        </p:txBody>
      </p:sp>
      <p:pic>
        <p:nvPicPr>
          <p:cNvPr id="18434" name="Picture 9">
            <a:extLst>
              <a:ext uri="{FF2B5EF4-FFF2-40B4-BE49-F238E27FC236}">
                <a16:creationId xmlns:a16="http://schemas.microsoft.com/office/drawing/2014/main" id="{060BE04C-D260-2DFE-A8FE-93A4C8E2B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9975"/>
            <a:ext cx="1981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a:extLst>
              <a:ext uri="{FF2B5EF4-FFF2-40B4-BE49-F238E27FC236}">
                <a16:creationId xmlns:a16="http://schemas.microsoft.com/office/drawing/2014/main" id="{1FC4A8EF-3575-8258-38D4-8E6F088330DB}"/>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4179" name="Rectangle 3">
            <a:extLst>
              <a:ext uri="{FF2B5EF4-FFF2-40B4-BE49-F238E27FC236}">
                <a16:creationId xmlns:a16="http://schemas.microsoft.com/office/drawing/2014/main" id="{F0A77439-2E2A-F80A-9F7E-D02172D0DA98}"/>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8" name="Text Box 4">
            <a:extLst>
              <a:ext uri="{FF2B5EF4-FFF2-40B4-BE49-F238E27FC236}">
                <a16:creationId xmlns:a16="http://schemas.microsoft.com/office/drawing/2014/main" id="{3F927F09-13E4-966F-00D0-A04C7B48EE02}"/>
              </a:ext>
            </a:extLst>
          </p:cNvPr>
          <p:cNvSpPr txBox="1">
            <a:spLocks noChangeArrowheads="1"/>
          </p:cNvSpPr>
          <p:nvPr/>
        </p:nvSpPr>
        <p:spPr bwMode="auto">
          <a:xfrm>
            <a:off x="1066800" y="3352800"/>
            <a:ext cx="71628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أ. التمايز والتخصص</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a:extLst>
              <a:ext uri="{FF2B5EF4-FFF2-40B4-BE49-F238E27FC236}">
                <a16:creationId xmlns:a16="http://schemas.microsoft.com/office/drawing/2014/main" id="{852A590D-CD6F-A18B-3234-1DC90CF6D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2">
            <a:extLst>
              <a:ext uri="{FF2B5EF4-FFF2-40B4-BE49-F238E27FC236}">
                <a16:creationId xmlns:a16="http://schemas.microsoft.com/office/drawing/2014/main" id="{B00D1F11-CC14-A933-52D4-E187DD5B0BF6}"/>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4179" name="Rectangle 3">
            <a:extLst>
              <a:ext uri="{FF2B5EF4-FFF2-40B4-BE49-F238E27FC236}">
                <a16:creationId xmlns:a16="http://schemas.microsoft.com/office/drawing/2014/main" id="{1018D98D-FB7A-6CD0-A0E0-821A84771CE7}"/>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8" name="Text Box 4">
            <a:extLst>
              <a:ext uri="{FF2B5EF4-FFF2-40B4-BE49-F238E27FC236}">
                <a16:creationId xmlns:a16="http://schemas.microsoft.com/office/drawing/2014/main" id="{FE93DA66-7DD8-50D8-6C42-F780F9446E76}"/>
              </a:ext>
            </a:extLst>
          </p:cNvPr>
          <p:cNvSpPr txBox="1">
            <a:spLocks noChangeArrowheads="1"/>
          </p:cNvSpPr>
          <p:nvPr/>
        </p:nvSpPr>
        <p:spPr bwMode="auto">
          <a:xfrm>
            <a:off x="1066800" y="3352800"/>
            <a:ext cx="71628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uLnTx/>
                <a:uFillTx/>
              </a:rPr>
              <a:t>أ. التمايز والتخصص</a:t>
            </a:r>
            <a:endParaRPr kumimoji="0" lang="th-TH" altLang="en-US" b="1"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1. في الإنتاج الإقتصادي والعمل</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4B02971D-1424-5DB5-4457-B2669BC17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71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2">
            <a:extLst>
              <a:ext uri="{FF2B5EF4-FFF2-40B4-BE49-F238E27FC236}">
                <a16:creationId xmlns:a16="http://schemas.microsoft.com/office/drawing/2014/main" id="{084C148B-87F1-62D8-6EF2-79604C259947}"/>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5203" name="Rectangle 3">
            <a:extLst>
              <a:ext uri="{FF2B5EF4-FFF2-40B4-BE49-F238E27FC236}">
                <a16:creationId xmlns:a16="http://schemas.microsoft.com/office/drawing/2014/main" id="{FA62D671-7C72-E009-B8ED-923F6B4215D6}"/>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2" name="Text Box 4">
            <a:extLst>
              <a:ext uri="{FF2B5EF4-FFF2-40B4-BE49-F238E27FC236}">
                <a16:creationId xmlns:a16="http://schemas.microsoft.com/office/drawing/2014/main" id="{52B6D3FB-16F0-A1DA-CD79-ED32AAA0A015}"/>
              </a:ext>
            </a:extLst>
          </p:cNvPr>
          <p:cNvSpPr txBox="1">
            <a:spLocks noChangeArrowheads="1"/>
          </p:cNvSpPr>
          <p:nvPr/>
        </p:nvSpPr>
        <p:spPr bwMode="auto">
          <a:xfrm>
            <a:off x="1066800" y="3352800"/>
            <a:ext cx="7162800" cy="1446550"/>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التمايز والتخصص</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في الإنتاج الإقتصادي والعمل</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2.في التعليم</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7257140E-692D-8F8C-8B64-46D4B43E1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2">
            <a:extLst>
              <a:ext uri="{FF2B5EF4-FFF2-40B4-BE49-F238E27FC236}">
                <a16:creationId xmlns:a16="http://schemas.microsoft.com/office/drawing/2014/main" id="{2541595E-A8AF-6C20-D8C4-83DC0F1321E7}"/>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6227" name="Rectangle 3">
            <a:extLst>
              <a:ext uri="{FF2B5EF4-FFF2-40B4-BE49-F238E27FC236}">
                <a16:creationId xmlns:a16="http://schemas.microsoft.com/office/drawing/2014/main" id="{335747E4-3893-4224-410A-000F5A60DBA8}"/>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556" name="Text Box 4">
            <a:extLst>
              <a:ext uri="{FF2B5EF4-FFF2-40B4-BE49-F238E27FC236}">
                <a16:creationId xmlns:a16="http://schemas.microsoft.com/office/drawing/2014/main" id="{A7758394-3976-5BD1-658B-6D737A98DFBC}"/>
              </a:ext>
            </a:extLst>
          </p:cNvPr>
          <p:cNvSpPr txBox="1">
            <a:spLocks noChangeArrowheads="1"/>
          </p:cNvSpPr>
          <p:nvPr/>
        </p:nvSpPr>
        <p:spPr bwMode="auto">
          <a:xfrm>
            <a:off x="1066800" y="3352800"/>
            <a:ext cx="7162800" cy="1877437"/>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التمايز والتخصص</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في الإنتاج الإقتصادي والعمل</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2.في التعليم</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3. في السياسة والقانون</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BF62D854-C0B3-0AB3-EB1F-9E0197FED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2">
            <a:extLst>
              <a:ext uri="{FF2B5EF4-FFF2-40B4-BE49-F238E27FC236}">
                <a16:creationId xmlns:a16="http://schemas.microsoft.com/office/drawing/2014/main" id="{07DC5AD6-FD3D-B7DC-361D-252DB9A890A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7251" name="Rectangle 3">
            <a:extLst>
              <a:ext uri="{FF2B5EF4-FFF2-40B4-BE49-F238E27FC236}">
                <a16:creationId xmlns:a16="http://schemas.microsoft.com/office/drawing/2014/main" id="{33D78A6C-7561-9248-420B-72AABDB607DD}"/>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0" name="Text Box 4">
            <a:extLst>
              <a:ext uri="{FF2B5EF4-FFF2-40B4-BE49-F238E27FC236}">
                <a16:creationId xmlns:a16="http://schemas.microsoft.com/office/drawing/2014/main" id="{CCF12B92-E914-2E20-3EA7-81922EC57D52}"/>
              </a:ext>
            </a:extLst>
          </p:cNvPr>
          <p:cNvSpPr txBox="1">
            <a:spLocks noChangeArrowheads="1"/>
          </p:cNvSpPr>
          <p:nvPr/>
        </p:nvSpPr>
        <p:spPr bwMode="auto">
          <a:xfrm>
            <a:off x="1066800" y="3352800"/>
            <a:ext cx="7162800" cy="2308324"/>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التمايز والتخصص</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في الإنتاج الإقتصادي والعمل</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2.في التعليم</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3. في السياسة والقانون</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4. في الأخلاق التطبيقية</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a:extLst>
              <a:ext uri="{FF2B5EF4-FFF2-40B4-BE49-F238E27FC236}">
                <a16:creationId xmlns:a16="http://schemas.microsoft.com/office/drawing/2014/main" id="{7ACAA800-848C-0C90-853B-76B6AEC6654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8275" name="Rectangle 3">
            <a:extLst>
              <a:ext uri="{FF2B5EF4-FFF2-40B4-BE49-F238E27FC236}">
                <a16:creationId xmlns:a16="http://schemas.microsoft.com/office/drawing/2014/main" id="{9E548749-F0BD-F578-E50F-87C086040255}"/>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604" name="Text Box 4">
            <a:extLst>
              <a:ext uri="{FF2B5EF4-FFF2-40B4-BE49-F238E27FC236}">
                <a16:creationId xmlns:a16="http://schemas.microsoft.com/office/drawing/2014/main" id="{FB34E29C-2BB4-457A-F315-A2370B63CB87}"/>
              </a:ext>
            </a:extLst>
          </p:cNvPr>
          <p:cNvSpPr txBox="1">
            <a:spLocks noChangeArrowheads="1"/>
          </p:cNvSpPr>
          <p:nvPr/>
        </p:nvSpPr>
        <p:spPr bwMode="auto">
          <a:xfrm>
            <a:off x="533400" y="3352800"/>
            <a:ext cx="83820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ب. التعدد: تكثيف:</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a:extLst>
              <a:ext uri="{FF2B5EF4-FFF2-40B4-BE49-F238E27FC236}">
                <a16:creationId xmlns:a16="http://schemas.microsoft.com/office/drawing/2014/main" id="{434CEC2E-74CC-69B5-4D67-47A432B63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87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2">
            <a:extLst>
              <a:ext uri="{FF2B5EF4-FFF2-40B4-BE49-F238E27FC236}">
                <a16:creationId xmlns:a16="http://schemas.microsoft.com/office/drawing/2014/main" id="{8319CA3D-7904-CD75-8440-E00BE7BE3F6C}"/>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8275" name="Rectangle 3">
            <a:extLst>
              <a:ext uri="{FF2B5EF4-FFF2-40B4-BE49-F238E27FC236}">
                <a16:creationId xmlns:a16="http://schemas.microsoft.com/office/drawing/2014/main" id="{CE68D478-E30E-691B-9D50-5A9E6D805E4D}"/>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604" name="Text Box 4">
            <a:extLst>
              <a:ext uri="{FF2B5EF4-FFF2-40B4-BE49-F238E27FC236}">
                <a16:creationId xmlns:a16="http://schemas.microsoft.com/office/drawing/2014/main" id="{7367AB26-0B7D-61A2-3C4F-3E699A9AB619}"/>
              </a:ext>
            </a:extLst>
          </p:cNvPr>
          <p:cNvSpPr txBox="1">
            <a:spLocks noChangeArrowheads="1"/>
          </p:cNvSpPr>
          <p:nvPr/>
        </p:nvSpPr>
        <p:spPr bwMode="auto">
          <a:xfrm>
            <a:off x="533400" y="3352800"/>
            <a:ext cx="8382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ب. التعدد: تكثيف:</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1. التنقل الجغرافي</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a:extLst>
              <a:ext uri="{FF2B5EF4-FFF2-40B4-BE49-F238E27FC236}">
                <a16:creationId xmlns:a16="http://schemas.microsoft.com/office/drawing/2014/main" id="{889DCF1A-A379-46C9-58C2-C9B6D1D57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78" r="114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2">
            <a:extLst>
              <a:ext uri="{FF2B5EF4-FFF2-40B4-BE49-F238E27FC236}">
                <a16:creationId xmlns:a16="http://schemas.microsoft.com/office/drawing/2014/main" id="{AC5197D4-FCCF-2585-6DB9-1B7922EF5A7D}"/>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79299" name="Rectangle 3">
            <a:extLst>
              <a:ext uri="{FF2B5EF4-FFF2-40B4-BE49-F238E27FC236}">
                <a16:creationId xmlns:a16="http://schemas.microsoft.com/office/drawing/2014/main" id="{CC7C96DA-32BA-4087-C313-8F8E29189088}"/>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28" name="Text Box 4">
            <a:extLst>
              <a:ext uri="{FF2B5EF4-FFF2-40B4-BE49-F238E27FC236}">
                <a16:creationId xmlns:a16="http://schemas.microsoft.com/office/drawing/2014/main" id="{070DC49D-F46D-A8AC-8A80-B3B0ACEF2225}"/>
              </a:ext>
            </a:extLst>
          </p:cNvPr>
          <p:cNvSpPr txBox="1">
            <a:spLocks noChangeArrowheads="1"/>
          </p:cNvSpPr>
          <p:nvPr/>
        </p:nvSpPr>
        <p:spPr bwMode="auto">
          <a:xfrm>
            <a:off x="533400" y="3352800"/>
            <a:ext cx="8382000" cy="1446550"/>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ب. التعدد: تكثيف:</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التنقل الجغرافي</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 التبادل المعلوماتي</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58B74DC8-7B72-2349-13D1-85722F670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2">
            <a:extLst>
              <a:ext uri="{FF2B5EF4-FFF2-40B4-BE49-F238E27FC236}">
                <a16:creationId xmlns:a16="http://schemas.microsoft.com/office/drawing/2014/main" id="{1F0BF6F9-9BCC-8C2D-8A8A-D0BE238A9023}"/>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0323" name="Rectangle 3">
            <a:extLst>
              <a:ext uri="{FF2B5EF4-FFF2-40B4-BE49-F238E27FC236}">
                <a16:creationId xmlns:a16="http://schemas.microsoft.com/office/drawing/2014/main" id="{20283DF1-3E04-2351-6EC9-9E92BBB92B4C}"/>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52" name="Text Box 4">
            <a:extLst>
              <a:ext uri="{FF2B5EF4-FFF2-40B4-BE49-F238E27FC236}">
                <a16:creationId xmlns:a16="http://schemas.microsoft.com/office/drawing/2014/main" id="{0D970BA5-9B93-E0B0-74CF-E8EE3410A820}"/>
              </a:ext>
            </a:extLst>
          </p:cNvPr>
          <p:cNvSpPr txBox="1">
            <a:spLocks noChangeArrowheads="1"/>
          </p:cNvSpPr>
          <p:nvPr/>
        </p:nvSpPr>
        <p:spPr bwMode="auto">
          <a:xfrm>
            <a:off x="533400" y="3352800"/>
            <a:ext cx="8382000" cy="1877437"/>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ب. التعدد: تكثيف:</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1. التنقل الجغرافي</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rPr>
              <a:t>2. التبادل المعلوماتي</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3. المراكز العالمية (أي مدن العالم)</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42B8009B-869E-E9C8-DC8A-E41342D2A995}"/>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1347" name="Rectangle 3">
            <a:extLst>
              <a:ext uri="{FF2B5EF4-FFF2-40B4-BE49-F238E27FC236}">
                <a16:creationId xmlns:a16="http://schemas.microsoft.com/office/drawing/2014/main" id="{BE5F576E-F1EC-2BAB-DCA1-0D940A032A8B}"/>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endParaRPr>
          </a:p>
        </p:txBody>
      </p:sp>
      <p:sp>
        <p:nvSpPr>
          <p:cNvPr id="28676" name="Text Box 4">
            <a:extLst>
              <a:ext uri="{FF2B5EF4-FFF2-40B4-BE49-F238E27FC236}">
                <a16:creationId xmlns:a16="http://schemas.microsoft.com/office/drawing/2014/main" id="{464B83B0-F6AA-876A-FCE4-29CF595D94C8}"/>
              </a:ext>
            </a:extLst>
          </p:cNvPr>
          <p:cNvSpPr txBox="1">
            <a:spLocks noChangeArrowheads="1"/>
          </p:cNvSpPr>
          <p:nvPr/>
        </p:nvSpPr>
        <p:spPr bwMode="auto">
          <a:xfrm>
            <a:off x="533400" y="3352800"/>
            <a:ext cx="8382000" cy="2308324"/>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ب. التعدد: تكثيف:</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uLnTx/>
                <a:uFillTx/>
              </a:rPr>
              <a:t>1. التنقل الجغرافي</a:t>
            </a:r>
            <a:endParaRPr kumimoji="0" lang="th-TH" altLang="en-US" b="1" i="0" u="none" strike="noStrike" kern="1200" cap="none" spc="0" normalizeH="0" baseline="0" noProof="0" dirty="0">
              <a:ln>
                <a:noFill/>
              </a:ln>
              <a:solidFill>
                <a:schemeClr val="bg1">
                  <a:lumMod val="65000"/>
                </a:schemeClr>
              </a:solidFill>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uLnTx/>
                <a:uFillTx/>
              </a:rPr>
              <a:t>2. التبادل المعلوماتي</a:t>
            </a:r>
            <a:endParaRPr kumimoji="0" lang="th-TH" altLang="en-US" b="1" i="0" u="none" strike="noStrike" kern="1200" cap="none" spc="0" normalizeH="0" baseline="0" noProof="0" dirty="0">
              <a:ln>
                <a:noFill/>
              </a:ln>
              <a:solidFill>
                <a:schemeClr val="bg1">
                  <a:lumMod val="65000"/>
                </a:schemeClr>
              </a:solidFill>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uLnTx/>
                <a:uFillTx/>
              </a:rPr>
              <a:t>3. المراكز العالمية (أي مدن العالم)</a:t>
            </a:r>
            <a:endParaRPr kumimoji="0" lang="th-TH" altLang="en-US" b="1" i="0" u="none" strike="noStrike" kern="1200" cap="none" spc="0" normalizeH="0" baseline="0" noProof="0" dirty="0">
              <a:ln>
                <a:noFill/>
              </a:ln>
              <a:solidFill>
                <a:schemeClr val="bg1">
                  <a:lumMod val="65000"/>
                </a:schemeClr>
              </a:solidFill>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4. تحديات المفاهيم الدينية والأخلاقية الأساسية للواقع</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a:extLst>
              <a:ext uri="{FF2B5EF4-FFF2-40B4-BE49-F238E27FC236}">
                <a16:creationId xmlns:a16="http://schemas.microsoft.com/office/drawing/2014/main" id="{351E0E8A-181C-A38B-904C-D124F095328A}"/>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28100" name="Rectangle 4">
            <a:extLst>
              <a:ext uri="{FF2B5EF4-FFF2-40B4-BE49-F238E27FC236}">
                <a16:creationId xmlns:a16="http://schemas.microsoft.com/office/drawing/2014/main" id="{5C487AD1-B845-49A9-5A94-75733E469DDD}"/>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indent="-720000" algn="r" rtl="1" eaLnBrk="1" hangingPunct="1">
              <a:spcBef>
                <a:spcPct val="0"/>
              </a:spcBef>
              <a:buFontTx/>
              <a:buNone/>
              <a:defRPr/>
            </a:pPr>
            <a:r>
              <a:rPr lang="ar-JO" altLang="en-US" sz="5000" b="1" dirty="0">
                <a:solidFill>
                  <a:schemeClr val="bg1"/>
                </a:solidFill>
              </a:rPr>
              <a:t>2. الإتجاهات الفكرية للحداثة: السعي وراء اليقين في الحقيقة والمطالبة به</a:t>
            </a:r>
            <a:endParaRPr lang="en-US" altLang="en-US" sz="5000" b="1" dirty="0">
              <a:solidFill>
                <a:schemeClr val="bg1"/>
              </a:solidFill>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268F0A9A-A404-162E-2CD8-6156D5FD6208}"/>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2371" name="Rectangle 3">
            <a:extLst>
              <a:ext uri="{FF2B5EF4-FFF2-40B4-BE49-F238E27FC236}">
                <a16:creationId xmlns:a16="http://schemas.microsoft.com/office/drawing/2014/main" id="{76706DA1-ED79-20B5-EF0B-E227F55CF4B0}"/>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700" name="Text Box 4">
            <a:extLst>
              <a:ext uri="{FF2B5EF4-FFF2-40B4-BE49-F238E27FC236}">
                <a16:creationId xmlns:a16="http://schemas.microsoft.com/office/drawing/2014/main" id="{162A573D-197D-E4CF-4C0C-51851C0DA650}"/>
              </a:ext>
            </a:extLst>
          </p:cNvPr>
          <p:cNvSpPr txBox="1">
            <a:spLocks noChangeArrowheads="1"/>
          </p:cNvSpPr>
          <p:nvPr/>
        </p:nvSpPr>
        <p:spPr bwMode="auto">
          <a:xfrm>
            <a:off x="990600" y="3352800"/>
            <a:ext cx="72390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ب. التعدد: تكثيف:</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5. تبرير النسبية الأخلاقية</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049A01BA-D3ED-44A9-4E4A-82C1E0778A8F}"/>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3395" name="Rectangle 3">
            <a:extLst>
              <a:ext uri="{FF2B5EF4-FFF2-40B4-BE49-F238E27FC236}">
                <a16:creationId xmlns:a16="http://schemas.microsoft.com/office/drawing/2014/main" id="{C46E31FC-1B36-CFEF-F6D8-A15FB2359E55}"/>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24" name="Text Box 4">
            <a:extLst>
              <a:ext uri="{FF2B5EF4-FFF2-40B4-BE49-F238E27FC236}">
                <a16:creationId xmlns:a16="http://schemas.microsoft.com/office/drawing/2014/main" id="{794EDDEE-FE06-BDB4-E3DE-37F8E30A97E8}"/>
              </a:ext>
            </a:extLst>
          </p:cNvPr>
          <p:cNvSpPr txBox="1">
            <a:spLocks noChangeArrowheads="1"/>
          </p:cNvSpPr>
          <p:nvPr/>
        </p:nvSpPr>
        <p:spPr bwMode="auto">
          <a:xfrm>
            <a:off x="609600" y="3352800"/>
            <a:ext cx="7620000" cy="1446550"/>
          </a:xfrm>
          <a:prstGeom prst="rect">
            <a:avLst/>
          </a:prstGeom>
          <a:noFill/>
          <a:ln>
            <a:noFill/>
          </a:ln>
          <a:effec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التعدد: تكثيف:</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5. تبرير النسبية الأخلاقية</a:t>
            </a:r>
            <a:endParaRPr kumimoji="0" lang="th-TH" altLang="en-US"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6. تهميش وجهة النظر المسيحية الأخلاقية على وجه التحديد</a:t>
            </a:r>
            <a:endParaRPr lang="th-TH" altLang="en-US"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3EEE4D68-2D5A-3018-A82C-CF0D22DF6523}"/>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4419" name="Rectangle 3">
            <a:extLst>
              <a:ext uri="{FF2B5EF4-FFF2-40B4-BE49-F238E27FC236}">
                <a16:creationId xmlns:a16="http://schemas.microsoft.com/office/drawing/2014/main" id="{39792D5F-5BB5-386E-B061-EE30EBB7A937}"/>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748" name="Text Box 4">
            <a:extLst>
              <a:ext uri="{FF2B5EF4-FFF2-40B4-BE49-F238E27FC236}">
                <a16:creationId xmlns:a16="http://schemas.microsoft.com/office/drawing/2014/main" id="{4901F697-ABDE-A92A-44B0-B19225218B66}"/>
              </a:ext>
            </a:extLst>
          </p:cNvPr>
          <p:cNvSpPr txBox="1">
            <a:spLocks noChangeArrowheads="1"/>
          </p:cNvSpPr>
          <p:nvPr/>
        </p:nvSpPr>
        <p:spPr bwMode="auto">
          <a:xfrm>
            <a:off x="0" y="3352800"/>
            <a:ext cx="91440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eaLnBrk="1" hangingPunct="1">
              <a:spcBef>
                <a:spcPct val="0"/>
              </a:spcBef>
              <a:buNone/>
              <a:defRPr/>
            </a:pPr>
            <a:r>
              <a:rPr lang="ar-JO" altLang="en-US" b="1" dirty="0">
                <a:solidFill>
                  <a:schemeClr val="bg1"/>
                </a:solidFill>
              </a:rPr>
              <a:t>ت. العلمنة</a:t>
            </a:r>
            <a:endParaRPr lang="th-TH" altLang="en-US" dirty="0">
              <a:solidFill>
                <a:schemeClr val="bg1"/>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2D247D-DE26-8FB8-16DA-BC172BF8BB92}"/>
              </a:ext>
            </a:extLst>
          </p:cNvPr>
          <p:cNvSpPr/>
          <p:nvPr/>
        </p:nvSpPr>
        <p:spPr>
          <a:xfrm>
            <a:off x="228600" y="304800"/>
            <a:ext cx="8686800" cy="3853363"/>
          </a:xfrm>
          <a:prstGeom prst="rect">
            <a:avLst/>
          </a:prstGeom>
          <a:ln w="63500">
            <a:solidFill>
              <a:srgbClr val="FFFF00"/>
            </a:solidFill>
          </a:ln>
        </p:spPr>
        <p:txBody>
          <a:bodyPr>
            <a:spAutoFit/>
          </a:bodyPr>
          <a:lstStyle/>
          <a:p>
            <a:pPr algn="r" rtl="1" eaLnBrk="1" hangingPunct="1">
              <a:spcBef>
                <a:spcPct val="20000"/>
              </a:spcBef>
              <a:defRPr/>
            </a:pPr>
            <a:r>
              <a:rPr lang="ar-JO" altLang="en-US" sz="2600" b="1" dirty="0">
                <a:solidFill>
                  <a:srgbClr val="FFFF00"/>
                </a:solidFill>
                <a:effectLst>
                  <a:outerShdw blurRad="38100" dist="38100" dir="2700000" algn="tl">
                    <a:srgbClr val="000000"/>
                  </a:outerShdw>
                </a:effectLst>
              </a:rPr>
              <a:t>على الرغم من أن الدين لا يزال يلعب دوراً مهماً في حياة الناس ويستمر في التأثير على المجتمعات والثقافات، إلا أنه لا يلعب نفس الدور الذي لعبه في السابق فيما يتعلق بالمؤسسات الإجتماعية الكبرى مثل الحكومة والإقتصاد والتعليم والقانون. . . .</a:t>
            </a:r>
            <a:r>
              <a:rPr lang="en-US" altLang="en-US" sz="2600" b="1" dirty="0">
                <a:solidFill>
                  <a:srgbClr val="FFFF00"/>
                </a:solidFill>
                <a:effectLst>
                  <a:outerShdw blurRad="38100" dist="38100" dir="2700000" algn="tl">
                    <a:srgbClr val="000000"/>
                  </a:outerShdw>
                </a:effectLst>
              </a:rPr>
              <a:t> </a:t>
            </a:r>
            <a:r>
              <a:rPr lang="ar-JO" altLang="en-US" sz="2600" b="1" dirty="0">
                <a:solidFill>
                  <a:srgbClr val="FFFF00"/>
                </a:solidFill>
                <a:effectLst>
                  <a:outerShdw blurRad="38100" dist="38100" dir="2700000" algn="tl">
                    <a:srgbClr val="000000"/>
                  </a:outerShdw>
                </a:effectLst>
              </a:rPr>
              <a:t>داخل المجتمعات العلمانية، يميل الدين إلى أن يكون له تأثير ضئيل على المؤسسات المجتمعية الأكبر والخطوط الرئيسية للحياة الثقافية. وبالتالي، فإن الدين هو مؤسسة اجتماعية واحدة إلى جانب مؤسسات أخرى، ولم يعد يوفر الإطار الشامل للمجتمع.</a:t>
            </a:r>
            <a:endParaRPr lang="en-US" altLang="en-US" sz="2600" b="1" dirty="0">
              <a:solidFill>
                <a:srgbClr val="FFFF00"/>
              </a:solidFill>
              <a:effectLst>
                <a:outerShdw blurRad="38100" dist="38100" dir="2700000" algn="tl">
                  <a:srgbClr val="000000"/>
                </a:outerShdw>
              </a:effectLst>
            </a:endParaRPr>
          </a:p>
          <a:p>
            <a:pPr eaLnBrk="1" hangingPunct="1">
              <a:spcBef>
                <a:spcPct val="20000"/>
              </a:spcBef>
              <a:defRPr/>
            </a:pPr>
            <a:endParaRPr lang="en-US" altLang="en-US" sz="2600" b="1" dirty="0">
              <a:solidFill>
                <a:srgbClr val="FFFF00"/>
              </a:solidFill>
              <a:effectLst>
                <a:outerShdw blurRad="38100" dist="38100" dir="2700000" algn="tl">
                  <a:srgbClr val="000000"/>
                </a:outerShdw>
              </a:effectLst>
            </a:endParaRPr>
          </a:p>
          <a:p>
            <a:pPr algn="ctr" eaLnBrk="1" hangingPunct="1">
              <a:spcBef>
                <a:spcPct val="20000"/>
              </a:spcBef>
              <a:defRPr/>
            </a:pPr>
            <a:r>
              <a:rPr lang="ar-JO" altLang="en-US" sz="2600" b="1" dirty="0">
                <a:solidFill>
                  <a:srgbClr val="FFFF00"/>
                </a:solidFill>
                <a:effectLst>
                  <a:outerShdw blurRad="38100" dist="38100" dir="2700000" algn="tl">
                    <a:srgbClr val="000000"/>
                  </a:outerShdw>
                </a:effectLst>
              </a:rPr>
              <a:t>دينيس ب. هولينجر، اختيار الخير، 101</a:t>
            </a:r>
            <a:endParaRPr lang="en-US" altLang="en-US" sz="2600" b="1" dirty="0">
              <a:solidFill>
                <a:srgbClr val="FFFF00"/>
              </a:solidFill>
              <a:effectLst>
                <a:outerShdw blurRad="38100" dist="38100" dir="2700000" algn="tl">
                  <a:srgbClr val="000000"/>
                </a:outerShdw>
              </a:effectLst>
            </a:endParaRPr>
          </a:p>
        </p:txBody>
      </p:sp>
      <p:pic>
        <p:nvPicPr>
          <p:cNvPr id="59394" name="Picture 6">
            <a:extLst>
              <a:ext uri="{FF2B5EF4-FFF2-40B4-BE49-F238E27FC236}">
                <a16:creationId xmlns:a16="http://schemas.microsoft.com/office/drawing/2014/main" id="{D0AFD691-9604-561C-E0BA-902D9A58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563" y="5257800"/>
            <a:ext cx="1214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a:extLst>
              <a:ext uri="{FF2B5EF4-FFF2-40B4-BE49-F238E27FC236}">
                <a16:creationId xmlns:a16="http://schemas.microsoft.com/office/drawing/2014/main" id="{C64EE047-C5C8-6170-3C47-DF4775357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2">
            <a:extLst>
              <a:ext uri="{FF2B5EF4-FFF2-40B4-BE49-F238E27FC236}">
                <a16:creationId xmlns:a16="http://schemas.microsoft.com/office/drawing/2014/main" id="{60140C7A-11DB-87D8-683E-5C99EB54B822}"/>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86467" name="Rectangle 3">
            <a:extLst>
              <a:ext uri="{FF2B5EF4-FFF2-40B4-BE49-F238E27FC236}">
                <a16:creationId xmlns:a16="http://schemas.microsoft.com/office/drawing/2014/main" id="{8C2F9283-3C62-1FD0-0BB8-A914775B1E03}"/>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الإتجاهات الإجتماعية للحداثة</a:t>
            </a:r>
            <a:endParaRPr kumimoji="0" lang="en-US" alt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796" name="Text Box 4">
            <a:extLst>
              <a:ext uri="{FF2B5EF4-FFF2-40B4-BE49-F238E27FC236}">
                <a16:creationId xmlns:a16="http://schemas.microsoft.com/office/drawing/2014/main" id="{4DA05110-8420-9930-6509-F2C253C8FEA1}"/>
              </a:ext>
            </a:extLst>
          </p:cNvPr>
          <p:cNvSpPr txBox="1">
            <a:spLocks noChangeArrowheads="1"/>
          </p:cNvSpPr>
          <p:nvPr/>
        </p:nvSpPr>
        <p:spPr bwMode="auto">
          <a:xfrm>
            <a:off x="0" y="3352800"/>
            <a:ext cx="91440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eaLnBrk="1" hangingPunct="1">
              <a:spcBef>
                <a:spcPct val="0"/>
              </a:spcBef>
              <a:buNone/>
              <a:defRPr/>
            </a:pPr>
            <a:r>
              <a:rPr lang="ar-JO" altLang="en-US" b="1" dirty="0">
                <a:solidFill>
                  <a:schemeClr val="bg1"/>
                </a:solidFill>
              </a:rPr>
              <a:t>ث. خصخصة الدين</a:t>
            </a:r>
            <a:endParaRPr lang="th-TH" altLang="en-US" dirty="0">
              <a:solidFill>
                <a:schemeClr val="bg1"/>
              </a:solidFil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9" name="Rectangle 9">
            <a:extLst>
              <a:ext uri="{FF2B5EF4-FFF2-40B4-BE49-F238E27FC236}">
                <a16:creationId xmlns:a16="http://schemas.microsoft.com/office/drawing/2014/main" id="{B22A3A7E-047F-8366-5135-F2EE8CAEEB15}"/>
              </a:ext>
            </a:extLst>
          </p:cNvPr>
          <p:cNvSpPr>
            <a:spLocks noChangeArrowheads="1"/>
          </p:cNvSpPr>
          <p:nvPr/>
        </p:nvSpPr>
        <p:spPr bwMode="auto">
          <a:xfrm>
            <a:off x="0" y="1828800"/>
            <a:ext cx="9144000" cy="23622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ar-JO" altLang="en-US" sz="5000" b="1" dirty="0">
                <a:solidFill>
                  <a:schemeClr val="bg1"/>
                </a:solidFill>
              </a:rPr>
              <a:t>5. خلاصة وتطبيق</a:t>
            </a:r>
            <a:br>
              <a:rPr lang="en-US" altLang="en-US" sz="5000" b="1" dirty="0">
                <a:solidFill>
                  <a:schemeClr val="bg1"/>
                </a:solidFill>
              </a:rPr>
            </a:br>
            <a:br>
              <a:rPr lang="en-US" altLang="en-US" sz="5000" b="1" dirty="0">
                <a:solidFill>
                  <a:schemeClr val="bg1"/>
                </a:solidFill>
              </a:rPr>
            </a:br>
            <a:r>
              <a:rPr lang="ar-JO" altLang="en-US" sz="5000" b="1" dirty="0">
                <a:solidFill>
                  <a:schemeClr val="bg1"/>
                </a:solidFill>
              </a:rPr>
              <a:t>الحداثة</a:t>
            </a:r>
            <a:br>
              <a:rPr lang="en-US" altLang="en-US" sz="5000" b="1" dirty="0">
                <a:solidFill>
                  <a:schemeClr val="bg1"/>
                </a:solidFill>
              </a:rPr>
            </a:br>
            <a:r>
              <a:rPr lang="ar-JO" altLang="en-US" sz="5000" b="1" dirty="0">
                <a:solidFill>
                  <a:schemeClr val="bg1"/>
                </a:solidFill>
              </a:rPr>
              <a:t>البركة واللعنة</a:t>
            </a:r>
            <a:endParaRPr lang="en-US" altLang="en-US" sz="5000" dirty="0">
              <a:solidFill>
                <a:schemeClr val="bg1"/>
              </a:solidFil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D3BC384-84CB-6E35-815D-31E637E35AE8}"/>
              </a:ext>
            </a:extLst>
          </p:cNvPr>
          <p:cNvSpPr>
            <a:spLocks noGrp="1" noChangeArrowheads="1"/>
          </p:cNvSpPr>
          <p:nvPr>
            <p:ph type="title"/>
          </p:nvPr>
        </p:nvSpPr>
        <p:spPr>
          <a:xfrm>
            <a:off x="685800" y="381000"/>
            <a:ext cx="7772400" cy="1143000"/>
          </a:xfrm>
        </p:spPr>
        <p:txBody>
          <a:bodyPr/>
          <a:lstStyle/>
          <a:p>
            <a:r>
              <a:rPr lang="ar-JO" altLang="en-US" b="1" dirty="0">
                <a:solidFill>
                  <a:schemeClr val="bg1"/>
                </a:solidFill>
              </a:rPr>
              <a:t>أسئلة تأملية</a:t>
            </a:r>
            <a:endParaRPr lang="en-US" altLang="en-US" b="1" dirty="0">
              <a:solidFill>
                <a:schemeClr val="bg1"/>
              </a:solidFill>
            </a:endParaRPr>
          </a:p>
        </p:txBody>
      </p:sp>
      <p:sp>
        <p:nvSpPr>
          <p:cNvPr id="62466" name="Content Placeholder 2">
            <a:extLst>
              <a:ext uri="{FF2B5EF4-FFF2-40B4-BE49-F238E27FC236}">
                <a16:creationId xmlns:a16="http://schemas.microsoft.com/office/drawing/2014/main" id="{AEA87A5A-7C9A-5F68-7669-39A5B53D2C4F}"/>
              </a:ext>
            </a:extLst>
          </p:cNvPr>
          <p:cNvSpPr>
            <a:spLocks noGrp="1" noChangeArrowheads="1"/>
          </p:cNvSpPr>
          <p:nvPr>
            <p:ph idx="1"/>
          </p:nvPr>
        </p:nvSpPr>
        <p:spPr>
          <a:xfrm>
            <a:off x="685800" y="1600200"/>
            <a:ext cx="7772400" cy="5105400"/>
          </a:xfrm>
        </p:spPr>
        <p:txBody>
          <a:bodyPr/>
          <a:lstStyle/>
          <a:p>
            <a:pPr marL="0" indent="0" algn="r" rtl="1">
              <a:buFontTx/>
              <a:buNone/>
            </a:pPr>
            <a:r>
              <a:rPr lang="ar-JO" altLang="en-US" b="1" dirty="0">
                <a:solidFill>
                  <a:schemeClr val="bg1"/>
                </a:solidFill>
                <a:latin typeface="Arial" panose="020B0604020202020204" pitchFamily="34" charset="0"/>
                <a:cs typeface="Arial" panose="020B0604020202020204" pitchFamily="34" charset="0"/>
              </a:rPr>
              <a:t>كيف أثرت الحداثة على حياتك سواء للأفضل أو الأسوا؟</a:t>
            </a:r>
            <a:endParaRPr lang="en-US" altLang="en-US" b="1" dirty="0">
              <a:solidFill>
                <a:schemeClr val="bg1"/>
              </a:solidFill>
              <a:latin typeface="Arial" panose="020B0604020202020204" pitchFamily="34" charset="0"/>
              <a:cs typeface="Arial" panose="020B0604020202020204" pitchFamily="34" charset="0"/>
            </a:endParaRPr>
          </a:p>
          <a:p>
            <a:pPr marL="0" indent="0">
              <a:buFontTx/>
              <a:buNone/>
            </a:pPr>
            <a:endParaRPr lang="en-US" altLang="en-US" b="1" dirty="0">
              <a:solidFill>
                <a:schemeClr val="bg1"/>
              </a:solidFill>
              <a:latin typeface="Arial" panose="020B0604020202020204" pitchFamily="34" charset="0"/>
              <a:cs typeface="Arial" panose="020B0604020202020204" pitchFamily="34" charset="0"/>
            </a:endParaRPr>
          </a:p>
          <a:p>
            <a:pPr marL="0" indent="0" algn="r" rtl="1">
              <a:buFontTx/>
              <a:buNone/>
            </a:pPr>
            <a:r>
              <a:rPr lang="ar-JO" altLang="en-US" b="1" dirty="0">
                <a:solidFill>
                  <a:schemeClr val="bg1"/>
                </a:solidFill>
                <a:latin typeface="Arial" panose="020B0604020202020204" pitchFamily="34" charset="0"/>
                <a:cs typeface="Arial" panose="020B0604020202020204" pitchFamily="34" charset="0"/>
              </a:rPr>
              <a:t>بشكل أكثر تحديداً، ما هي الطرق التي ترى بها تأثير الحداثة على حياتك الأخلاقية وأحكامك الأخلاقية؟</a:t>
            </a:r>
          </a:p>
          <a:p>
            <a:pPr marL="0" indent="0">
              <a:buFontTx/>
              <a:buNone/>
            </a:pPr>
            <a:endParaRPr lang="en-US" altLang="en-US" b="1" dirty="0">
              <a:solidFill>
                <a:schemeClr val="bg1"/>
              </a:solidFill>
              <a:latin typeface="Arial" panose="020B0604020202020204" pitchFamily="34" charset="0"/>
              <a:cs typeface="Arial" panose="020B0604020202020204" pitchFamily="34" charset="0"/>
            </a:endParaRPr>
          </a:p>
          <a:p>
            <a:pPr marL="0" indent="0" algn="r" rtl="1">
              <a:buFontTx/>
              <a:buNone/>
            </a:pPr>
            <a:r>
              <a:rPr lang="ar-JO" altLang="en-US" b="1" dirty="0">
                <a:solidFill>
                  <a:schemeClr val="bg1"/>
                </a:solidFill>
                <a:latin typeface="Arial" panose="020B0604020202020204" pitchFamily="34" charset="0"/>
                <a:cs typeface="Arial" panose="020B0604020202020204" pitchFamily="34" charset="0"/>
              </a:rPr>
              <a:t>كيف يمكنك التحرك نحو منظور كتابي أكثر حول هذه الأمور؟</a:t>
            </a:r>
            <a:endParaRPr lang="en-US" altLang="en-US"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effectLst/>
                <a:latin typeface="Arial" panose="020B0604020202020204" pitchFamily="34" charset="0"/>
                <a:ea typeface="ＭＳ Ｐゴシック" charset="0"/>
                <a:cs typeface="Arial" panose="020B0604020202020204" pitchFamily="34" charset="0"/>
              </a:rPr>
              <a:t>النظرة العالمية</a:t>
            </a:r>
            <a:r>
              <a:rPr lang="en-US" sz="3200" b="1" dirty="0">
                <a:solidFill>
                  <a:srgbClr val="FFFFFF"/>
                </a:solidFill>
                <a:effectLst/>
                <a:latin typeface="Arial" panose="020B0604020202020204" pitchFamily="34" charset="0"/>
                <a:ea typeface="ＭＳ Ｐゴシック" charset="0"/>
                <a:cs typeface="Arial" panose="020B0604020202020204" pitchFamily="34" charset="0"/>
              </a:rPr>
              <a:t> at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5603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a:extLst>
              <a:ext uri="{FF2B5EF4-FFF2-40B4-BE49-F238E27FC236}">
                <a16:creationId xmlns:a16="http://schemas.microsoft.com/office/drawing/2014/main" id="{3B7C2DC7-D115-4747-1818-11F7A56B5A8C}"/>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28100" name="Rectangle 4">
            <a:extLst>
              <a:ext uri="{FF2B5EF4-FFF2-40B4-BE49-F238E27FC236}">
                <a16:creationId xmlns:a16="http://schemas.microsoft.com/office/drawing/2014/main" id="{9F1E9F42-9460-8B47-7109-618340EF0990}"/>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24" name="Text Box 5">
            <a:extLst>
              <a:ext uri="{FF2B5EF4-FFF2-40B4-BE49-F238E27FC236}">
                <a16:creationId xmlns:a16="http://schemas.microsoft.com/office/drawing/2014/main" id="{F81B1FBF-9766-505E-1040-AB4FCB987333}"/>
              </a:ext>
            </a:extLst>
          </p:cNvPr>
          <p:cNvSpPr txBox="1">
            <a:spLocks noChangeArrowheads="1"/>
          </p:cNvSpPr>
          <p:nvPr/>
        </p:nvSpPr>
        <p:spPr bwMode="auto">
          <a:xfrm>
            <a:off x="685800" y="3657600"/>
            <a:ext cx="7848600" cy="584775"/>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0"/>
              </a:spcBef>
              <a:buNone/>
              <a:defRPr/>
            </a:pPr>
            <a:r>
              <a:rPr lang="ar-JO" altLang="en-US" b="1" dirty="0">
                <a:solidFill>
                  <a:schemeClr val="bg1"/>
                </a:solidFill>
              </a:rPr>
              <a:t>أ. مدرستان فكريتان رئيسيتان</a:t>
            </a:r>
            <a:endParaRPr lang="th-TH" altLang="en-US" b="1" dirty="0">
              <a:solidFill>
                <a:schemeClr val="bg1"/>
              </a:solidFill>
              <a:cs typeface="Angsana New" panose="02020603050405020304" pitchFamily="18" charset="-34"/>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a:extLst>
              <a:ext uri="{FF2B5EF4-FFF2-40B4-BE49-F238E27FC236}">
                <a16:creationId xmlns:a16="http://schemas.microsoft.com/office/drawing/2014/main" id="{B11DB03F-AD2B-BE2C-9683-D1CF2FEDDF72}"/>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28100" name="Rectangle 4">
            <a:extLst>
              <a:ext uri="{FF2B5EF4-FFF2-40B4-BE49-F238E27FC236}">
                <a16:creationId xmlns:a16="http://schemas.microsoft.com/office/drawing/2014/main" id="{F22BBAC5-3DC7-B685-43B9-ED40EB1A553C}"/>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endParaRPr>
          </a:p>
        </p:txBody>
      </p:sp>
      <p:sp>
        <p:nvSpPr>
          <p:cNvPr id="5124" name="Text Box 5">
            <a:extLst>
              <a:ext uri="{FF2B5EF4-FFF2-40B4-BE49-F238E27FC236}">
                <a16:creationId xmlns:a16="http://schemas.microsoft.com/office/drawing/2014/main" id="{F8CDA19D-7775-A003-784B-25FD678DEE21}"/>
              </a:ext>
            </a:extLst>
          </p:cNvPr>
          <p:cNvSpPr txBox="1">
            <a:spLocks noChangeArrowheads="1"/>
          </p:cNvSpPr>
          <p:nvPr/>
        </p:nvSpPr>
        <p:spPr bwMode="auto">
          <a:xfrm>
            <a:off x="685800" y="3657600"/>
            <a:ext cx="7848600" cy="1015663"/>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مدرستان فكريتان رئيسيتان</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1. العقلانية: كفاية العقل</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a:extLst>
              <a:ext uri="{FF2B5EF4-FFF2-40B4-BE49-F238E27FC236}">
                <a16:creationId xmlns:a16="http://schemas.microsoft.com/office/drawing/2014/main" id="{36A16BD2-209D-DCD4-2A02-F0E07EA3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2">
            <a:extLst>
              <a:ext uri="{FF2B5EF4-FFF2-40B4-BE49-F238E27FC236}">
                <a16:creationId xmlns:a16="http://schemas.microsoft.com/office/drawing/2014/main" id="{EDFEE65E-7644-D28D-5F11-D9CF1DA12020}"/>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28100" name="Rectangle 4">
            <a:extLst>
              <a:ext uri="{FF2B5EF4-FFF2-40B4-BE49-F238E27FC236}">
                <a16:creationId xmlns:a16="http://schemas.microsoft.com/office/drawing/2014/main" id="{C317543D-01F3-E590-B4EF-B09EFD54084B}"/>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24" name="Text Box 5">
            <a:extLst>
              <a:ext uri="{FF2B5EF4-FFF2-40B4-BE49-F238E27FC236}">
                <a16:creationId xmlns:a16="http://schemas.microsoft.com/office/drawing/2014/main" id="{C284D57F-C66F-A75C-9ED9-4FD6BA30B5B4}"/>
              </a:ext>
            </a:extLst>
          </p:cNvPr>
          <p:cNvSpPr txBox="1">
            <a:spLocks noChangeArrowheads="1"/>
          </p:cNvSpPr>
          <p:nvPr/>
        </p:nvSpPr>
        <p:spPr bwMode="auto">
          <a:xfrm>
            <a:off x="685800" y="3657600"/>
            <a:ext cx="7848600" cy="1446550"/>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مدرستان فكريتان رئيسيتان</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outerShdw blurRad="38100" dist="38100" dir="2700000" algn="tl">
                    <a:srgbClr val="000000"/>
                  </a:outerShdw>
                </a:effectLst>
                <a:uLnTx/>
                <a:uFillTx/>
              </a:rPr>
              <a:t>1. العقلانية: كفاية العقل</a:t>
            </a:r>
            <a:endParaRPr kumimoji="0" lang="th-TH" altLang="en-US" b="1" i="0" u="none" strike="noStrike" kern="1200" cap="none" spc="0" normalizeH="0" baseline="0" noProof="0" dirty="0">
              <a:ln>
                <a:noFill/>
              </a:ln>
              <a:solidFill>
                <a:srgbClr val="FFFFFF"/>
              </a:solidFill>
              <a:effectLst>
                <a:outerShdw blurRad="38100" dist="38100" dir="2700000" algn="tl">
                  <a:srgbClr val="000000"/>
                </a:outerShdw>
              </a:effectLst>
              <a:uLnTx/>
              <a:uFillTx/>
              <a:cs typeface="Angsana New" panose="02020603050405020304" pitchFamily="18" charset="-34"/>
            </a:endParaRPr>
          </a:p>
          <a:p>
            <a:pPr marL="914400" lvl="2" indent="0" algn="r" rtl="1" eaLnBrk="1" hangingPunct="1">
              <a:spcBef>
                <a:spcPct val="0"/>
              </a:spcBef>
              <a:buNone/>
              <a:defRPr/>
            </a:pPr>
            <a:r>
              <a:rPr lang="ar-JO" altLang="en-US" sz="2800" b="1" dirty="0">
                <a:solidFill>
                  <a:schemeClr val="bg1"/>
                </a:solidFill>
                <a:effectLst>
                  <a:outerShdw blurRad="38100" dist="38100" dir="2700000" algn="tl">
                    <a:srgbClr val="000000"/>
                  </a:outerShdw>
                </a:effectLst>
              </a:rPr>
              <a:t>أ. الثنائية الديكارتية</a:t>
            </a:r>
            <a:endParaRPr lang="th-TH" altLang="en-US" sz="2800" b="1" dirty="0">
              <a:solidFill>
                <a:schemeClr val="bg1"/>
              </a:solidFill>
              <a:effectLst>
                <a:outerShdw blurRad="38100" dist="38100" dir="2700000" algn="tl">
                  <a:srgbClr val="000000"/>
                </a:outerShdw>
              </a:effectLst>
              <a:cs typeface="Angsana New" panose="02020603050405020304" pitchFamily="18" charset="-34"/>
            </a:endParaRPr>
          </a:p>
        </p:txBody>
      </p:sp>
      <p:pic>
        <p:nvPicPr>
          <p:cNvPr id="22533" name="Picture 6">
            <a:extLst>
              <a:ext uri="{FF2B5EF4-FFF2-40B4-BE49-F238E27FC236}">
                <a16:creationId xmlns:a16="http://schemas.microsoft.com/office/drawing/2014/main" id="{E63CBC8C-3008-F72A-2C77-E99F3A869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1525"/>
            <a:ext cx="2209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F9BDBF62-20A6-3A91-5244-A1F5C239C1DB}"/>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58819" name="Rectangle 3">
            <a:extLst>
              <a:ext uri="{FF2B5EF4-FFF2-40B4-BE49-F238E27FC236}">
                <a16:creationId xmlns:a16="http://schemas.microsoft.com/office/drawing/2014/main" id="{63A3A9D2-79B9-DFBC-6B50-EEA5BEAC0256}"/>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48" name="Text Box 4">
            <a:extLst>
              <a:ext uri="{FF2B5EF4-FFF2-40B4-BE49-F238E27FC236}">
                <a16:creationId xmlns:a16="http://schemas.microsoft.com/office/drawing/2014/main" id="{410E0242-EC1A-0C69-9B88-BDCF7BBCBD5D}"/>
              </a:ext>
            </a:extLst>
          </p:cNvPr>
          <p:cNvSpPr txBox="1">
            <a:spLocks noChangeArrowheads="1"/>
          </p:cNvSpPr>
          <p:nvPr/>
        </p:nvSpPr>
        <p:spPr bwMode="auto">
          <a:xfrm>
            <a:off x="685800" y="3657600"/>
            <a:ext cx="7848600" cy="1877437"/>
          </a:xfrm>
          <a:prstGeom prst="rect">
            <a:avLst/>
          </a:prstGeom>
          <a:noFill/>
          <a:ln>
            <a:noFill/>
          </a:ln>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مدرستان فكريتان رئيسيتان</a:t>
            </a:r>
            <a:endParaRPr kumimoji="0" lang="th-TH" alt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1. العقلانية: كفاية العقل</a:t>
            </a:r>
            <a:endParaRPr kumimoji="0" lang="th-TH"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ngsana New" panose="02020603050405020304" pitchFamily="18" charset="-34"/>
            </a:endParaRPr>
          </a:p>
          <a:p>
            <a:pPr marL="914400" marR="0" lvl="2"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أ. الثنائية الديكارتية</a:t>
            </a:r>
            <a:endParaRPr kumimoji="0" lang="th-TH" altLang="en-US" sz="2800" b="1"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Arial" panose="020B0604020202020204" pitchFamily="34" charset="0"/>
              <a:ea typeface="+mn-ea"/>
              <a:cs typeface="Angsana New" panose="02020603050405020304" pitchFamily="18" charset="-34"/>
            </a:endParaRPr>
          </a:p>
          <a:p>
            <a:pPr marL="914400" lvl="2" indent="0" algn="r" rtl="1" eaLnBrk="1" hangingPunct="1">
              <a:spcBef>
                <a:spcPct val="0"/>
              </a:spcBef>
              <a:buNone/>
              <a:defRPr/>
            </a:pPr>
            <a:r>
              <a:rPr lang="ar-JO" altLang="en-US" sz="2800" b="1" dirty="0">
                <a:solidFill>
                  <a:schemeClr val="bg1"/>
                </a:solidFill>
                <a:effectLst>
                  <a:outerShdw blurRad="38100" dist="38100" dir="2700000" algn="tl">
                    <a:srgbClr val="000000"/>
                  </a:outerShdw>
                </a:effectLst>
              </a:rPr>
              <a:t>ب. البحث عن المعرفة غير التقليدية وغير السياقية.</a:t>
            </a:r>
            <a:endParaRPr lang="th-TH" altLang="en-US" sz="2800" dirty="0">
              <a:solidFill>
                <a:schemeClr val="bg1"/>
              </a:solidFill>
              <a:effectLst>
                <a:outerShdw blurRad="38100" dist="38100" dir="2700000" algn="tl">
                  <a:srgbClr val="000000"/>
                </a:outerShdw>
              </a:effectLst>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a:extLst>
              <a:ext uri="{FF2B5EF4-FFF2-40B4-BE49-F238E27FC236}">
                <a16:creationId xmlns:a16="http://schemas.microsoft.com/office/drawing/2014/main" id="{E274B499-3392-766A-3004-393B29B81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a:extLst>
              <a:ext uri="{FF2B5EF4-FFF2-40B4-BE49-F238E27FC236}">
                <a16:creationId xmlns:a16="http://schemas.microsoft.com/office/drawing/2014/main" id="{0BCB1388-AD2F-95EA-8AB1-C786364800B8}"/>
              </a:ext>
            </a:extLst>
          </p:cNvPr>
          <p:cNvSpPr txBox="1">
            <a:spLocks noChangeArrowheads="1"/>
          </p:cNvSpPr>
          <p:nvPr/>
        </p:nvSpPr>
        <p:spPr bwMode="auto">
          <a:xfrm>
            <a:off x="0" y="1676400"/>
            <a:ext cx="9144000" cy="57943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endParaRPr lang="th-TH" altLang="en-US">
              <a:solidFill>
                <a:schemeClr val="bg1"/>
              </a:solidFill>
            </a:endParaRPr>
          </a:p>
        </p:txBody>
      </p:sp>
      <p:sp>
        <p:nvSpPr>
          <p:cNvPr id="1059843" name="Rectangle 3">
            <a:extLst>
              <a:ext uri="{FF2B5EF4-FFF2-40B4-BE49-F238E27FC236}">
                <a16:creationId xmlns:a16="http://schemas.microsoft.com/office/drawing/2014/main" id="{6887F724-0673-E15B-B35C-BF2072BD2CE8}"/>
              </a:ext>
            </a:extLst>
          </p:cNvPr>
          <p:cNvSpPr>
            <a:spLocks noChangeArrowheads="1"/>
          </p:cNvSpPr>
          <p:nvPr/>
        </p:nvSpPr>
        <p:spPr bwMode="auto">
          <a:xfrm>
            <a:off x="0" y="1143000"/>
            <a:ext cx="9144000" cy="1143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20000" marR="0" lvl="0" indent="-720000" algn="r" defTabSz="914400" rtl="1" eaLnBrk="1" fontAlgn="base" latinLnBrk="0" hangingPunct="1">
              <a:lnSpc>
                <a:spcPct val="100000"/>
              </a:lnSpc>
              <a:spcBef>
                <a:spcPct val="0"/>
              </a:spcBef>
              <a:spcAft>
                <a:spcPct val="0"/>
              </a:spcAft>
              <a:buClrTx/>
              <a:buSzTx/>
              <a:buFontTx/>
              <a:buNone/>
              <a:tabLst/>
              <a:defRPr/>
            </a:pPr>
            <a:r>
              <a:rPr kumimoji="0" lang="ar-JO"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الإتجاهات الفكرية للحداثة: السعي وراء اليقين في الحقيقة والمطالبة به</a:t>
            </a:r>
            <a:endParaRPr kumimoji="0" lang="en-US" alt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72" name="Text Box 4">
            <a:extLst>
              <a:ext uri="{FF2B5EF4-FFF2-40B4-BE49-F238E27FC236}">
                <a16:creationId xmlns:a16="http://schemas.microsoft.com/office/drawing/2014/main" id="{1B175BB9-9772-0D24-A027-F60B9D0D0B81}"/>
              </a:ext>
            </a:extLst>
          </p:cNvPr>
          <p:cNvSpPr txBox="1">
            <a:spLocks noChangeArrowheads="1"/>
          </p:cNvSpPr>
          <p:nvPr/>
        </p:nvSpPr>
        <p:spPr bwMode="auto">
          <a:xfrm>
            <a:off x="304800" y="3657600"/>
            <a:ext cx="8382000" cy="1015663"/>
          </a:xfrm>
          <a:prstGeom prst="rect">
            <a:avLst/>
          </a:prstGeom>
          <a:noFill/>
          <a:ln>
            <a:noFill/>
          </a:ln>
          <a:effec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b="1" i="0" u="none" strike="noStrike" kern="1200" cap="none" spc="0" normalizeH="0" baseline="0" noProof="0" dirty="0">
                <a:ln>
                  <a:noFill/>
                </a:ln>
                <a:solidFill>
                  <a:srgbClr val="FFFFFF"/>
                </a:solidFill>
                <a:effectLst/>
                <a:uLnTx/>
                <a:uFillTx/>
              </a:rPr>
              <a:t>أ. مدرستان فكريتان رئيسيتان</a:t>
            </a:r>
            <a:endParaRPr kumimoji="0" lang="th-TH" altLang="en-US" b="1" i="0" u="none" strike="noStrike" kern="1200" cap="none" spc="0" normalizeH="0" baseline="0" noProof="0" dirty="0">
              <a:ln>
                <a:noFill/>
              </a:ln>
              <a:solidFill>
                <a:srgbClr val="FFFFFF"/>
              </a:solidFill>
              <a:effectLst/>
              <a:uLnTx/>
              <a:uFillTx/>
              <a:cs typeface="Angsana New" panose="02020603050405020304" pitchFamily="18" charset="-34"/>
            </a:endParaRPr>
          </a:p>
          <a:p>
            <a:pPr marL="457200" lvl="1" indent="0" algn="r" rtl="1" eaLnBrk="1" hangingPunct="1">
              <a:spcBef>
                <a:spcPct val="0"/>
              </a:spcBef>
              <a:buNone/>
              <a:defRPr/>
            </a:pPr>
            <a:r>
              <a:rPr lang="ar-JO" altLang="en-US" b="1" dirty="0">
                <a:solidFill>
                  <a:schemeClr val="bg1"/>
                </a:solidFill>
                <a:effectLst>
                  <a:outerShdw blurRad="38100" dist="38100" dir="2700000" algn="tl">
                    <a:srgbClr val="000000"/>
                  </a:outerShdw>
                </a:effectLst>
              </a:rPr>
              <a:t>2. التجريبية: كفاية الحواس</a:t>
            </a:r>
            <a:endParaRPr lang="th-TH" altLang="en-US" b="1" dirty="0">
              <a:solidFill>
                <a:schemeClr val="bg1"/>
              </a:solidFill>
              <a:effectLst>
                <a:outerShdw blurRad="38100" dist="38100" dir="2700000" algn="tl">
                  <a:srgbClr val="000000"/>
                </a:outerShdw>
              </a:effectLst>
              <a:cs typeface="Angsana New" panose="02020603050405020304" pitchFamily="18" charset="-34"/>
            </a:endParaRP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9249</TotalTime>
  <Words>1239</Words>
  <Application>Microsoft Office PowerPoint</Application>
  <PresentationFormat>On-screen Show (4:3)</PresentationFormat>
  <Paragraphs>151</Paragraphs>
  <Slides>48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MS PGothic</vt:lpstr>
      <vt:lpstr>Angsana New</vt:lpstr>
      <vt:lpstr>Arial</vt:lpstr>
      <vt:lpstr>Calibri</vt:lpstr>
      <vt:lpstr>Times New Roman</vt:lpstr>
      <vt:lpstr>Wingdings</vt:lpstr>
      <vt:lpstr>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أسئلة تأملية</vt:lpstr>
      <vt:lpstr>Black</vt:lpstr>
      <vt:lpstr>النظرة العالمية at BibleStudyDownloads.org</vt:lpstr>
    </vt:vector>
  </TitlesOfParts>
  <Manager/>
  <Company>EAST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Modernity and the Moral Life</dc:title>
  <dc:subject/>
  <dc:creator>Lewis Winkler</dc:creator>
  <cp:keywords/>
  <dc:description/>
  <cp:lastModifiedBy>Rami Jwainat</cp:lastModifiedBy>
  <cp:revision>442</cp:revision>
  <dcterms:created xsi:type="dcterms:W3CDTF">2008-04-22T20:27:24Z</dcterms:created>
  <dcterms:modified xsi:type="dcterms:W3CDTF">2024-04-15T12:15:03Z</dcterms:modified>
  <cp:category/>
</cp:coreProperties>
</file>