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handoutMasterIdLst>
    <p:handoutMasterId r:id="rId39"/>
  </p:handoutMasterIdLst>
  <p:sldIdLst>
    <p:sldId id="256" r:id="rId3"/>
    <p:sldId id="636" r:id="rId4"/>
    <p:sldId id="720" r:id="rId5"/>
    <p:sldId id="718" r:id="rId6"/>
    <p:sldId id="661" r:id="rId7"/>
    <p:sldId id="722" r:id="rId8"/>
    <p:sldId id="695" r:id="rId9"/>
    <p:sldId id="697" r:id="rId10"/>
    <p:sldId id="696" r:id="rId11"/>
    <p:sldId id="699" r:id="rId12"/>
    <p:sldId id="719" r:id="rId13"/>
    <p:sldId id="698" r:id="rId14"/>
    <p:sldId id="723" r:id="rId15"/>
    <p:sldId id="700" r:id="rId16"/>
    <p:sldId id="701" r:id="rId17"/>
    <p:sldId id="724" r:id="rId18"/>
    <p:sldId id="702" r:id="rId19"/>
    <p:sldId id="703" r:id="rId20"/>
    <p:sldId id="704" r:id="rId21"/>
    <p:sldId id="705" r:id="rId22"/>
    <p:sldId id="715" r:id="rId23"/>
    <p:sldId id="721" r:id="rId24"/>
    <p:sldId id="707" r:id="rId25"/>
    <p:sldId id="708" r:id="rId26"/>
    <p:sldId id="709" r:id="rId27"/>
    <p:sldId id="725" r:id="rId28"/>
    <p:sldId id="710" r:id="rId29"/>
    <p:sldId id="711" r:id="rId30"/>
    <p:sldId id="712" r:id="rId31"/>
    <p:sldId id="713" r:id="rId32"/>
    <p:sldId id="716" r:id="rId33"/>
    <p:sldId id="717" r:id="rId34"/>
    <p:sldId id="694" r:id="rId35"/>
    <p:sldId id="297" r:id="rId36"/>
    <p:sldId id="437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07" autoAdjust="0"/>
    <p:restoredTop sz="94694" autoAdjust="0"/>
  </p:normalViewPr>
  <p:slideViewPr>
    <p:cSldViewPr>
      <p:cViewPr varScale="1">
        <p:scale>
          <a:sx n="67" d="100"/>
          <a:sy n="67" d="100"/>
        </p:scale>
        <p:origin x="14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09CB51-B5AE-2299-43EF-C10127E718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90FC26-C84F-4B43-7F7E-A0B653F063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1283174-6CE6-1D4D-BBAB-EC8DB7846204}" type="datetimeFigureOut">
              <a:rPr lang="en-US" altLang="en-US"/>
              <a:pPr>
                <a:defRPr/>
              </a:pPr>
              <a:t>4/14/2024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5E53D-615C-0A19-3B7F-075F1AB27D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763CC1-F3B0-CFBC-DE6D-BE7249D72D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8BDCB55-85DE-0D44-A5D7-D7D6DFBE56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16C831-561D-805C-44E2-6C1AF4FC2A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96C08-58AF-14C1-FE98-067AB00C598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0C8B44E-A25A-5E4A-BB4B-15E0B2F1E514}" type="datetimeFigureOut">
              <a:rPr lang="en-US" altLang="en-US"/>
              <a:pPr>
                <a:defRPr/>
              </a:pPr>
              <a:t>4/14/2024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3CF2775-0F5F-BBB0-FC51-D2912A3D7B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CB5AC71-0306-7139-4A37-38CB23D9E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34A127-391A-F60F-180A-A34CA2AEEB5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CB688-9F3D-9D19-FB36-8BF94A2DE8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673E6B6-8E7C-EC4C-859E-A4001B64CE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WV (Worldviews)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FAEB33-F33D-D09F-1078-AF02FB25EB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191BBA-4B3D-D197-9B4F-8C2E74B434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8F8DD9-BD07-8049-C1F8-CD533D5BFE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164DA-029A-E846-8BF5-5F6E00B72A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05545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DC48B2-95F0-8688-0546-375D13D3E0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E74CE2-4436-2C90-79B9-71D53E2AD8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6E269E-2629-EF01-FD2E-B13F7402D9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283A3-2E85-CC43-8E06-29D53D363F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00508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4F2254-802B-C8D2-6BB6-CE2F6EFD80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2A085C-ED67-5D79-F577-60873C3B4E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9D7270-64E6-391F-4E4B-0D193334E3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FD40A-EF71-104D-BB0A-4A44B0C3D9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839323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290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3776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9592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4135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164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490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0417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5450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77679A-B9F5-F791-D83E-0B90F53B3B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6FE4AC-95D4-E0BC-69EA-3C20C2175C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1BCCAB-9E1B-6AC8-485B-03672985D4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51F00-5ABA-D343-9645-EA38E055CC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1016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3827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9474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4243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17003C-4F5C-0B5E-A758-221F3F4CE5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B9F525-B503-2A9A-441B-1AED4F1B52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750873-C50C-5B3B-548A-9ED575E351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FD320-CE56-7546-86E7-6FC9C53345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35278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91A782-A378-06C8-86E2-DDDBB03A02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137EBC-6E68-C0B1-3A6A-F3B4F29DDE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46D489-33EB-5A54-3869-83C2A7D1D1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B2789-2422-7E4B-83DC-CD25FD4C24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93609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4ECA6F2-AA19-2F8C-17C6-986268337E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1A418C7-D881-DD71-1D50-CBF5A36E0C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3CA71B3-99B6-F670-CA77-D223004AE8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4FA94-B3B6-DF44-9A86-BF3A69D8AF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2616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0E679FA-7D9E-C9C1-2F82-EC0A89A4A0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8474872-2873-2289-6FF0-EEF650E394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36DE133-A204-6544-DE7F-79F0873BBF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E56C0-89A6-3C45-883C-ECC9890DBE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5913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D0275F7-8C85-4EB2-4C35-49D5962FB9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14F36B6-4857-9DF1-1AF4-83B6989BE4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4036940-D367-EC73-8B6F-95E24C8F0E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719FB-3A7E-CD46-90C3-2942C8F17A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5669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B55B46-8ED2-A199-877E-9543CA1AD2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A97B21-B545-5F8F-F288-124808C8F8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3E4DF1-9261-FB02-BA3F-5597F16EEB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5B7E4-3C31-D743-B0DC-6CD1594A23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82059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0E62A4-44BD-F49F-59A4-CCF4CE76FF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F3AC62-0989-B5F0-740E-320EB55AC3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48AE05-0828-58B8-73E0-FDD5E36211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6CD16-DEE9-734C-8D12-A2E4FE723A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3469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2F47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32D4502-3B92-5FE0-6BEF-6BE6EE3758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4F0840A-5B64-0CEF-F1D3-846A88BF7C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9C22DDD-C88B-F52C-9E16-44B2495884E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B7F2F84-EC5F-C39B-C391-95CDA7008B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3E3D1FD-9B7E-C8F4-97F6-18417600142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87775F4-7528-7947-A3BF-767B221EEF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513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>
            <a:extLst>
              <a:ext uri="{FF2B5EF4-FFF2-40B4-BE49-F238E27FC236}">
                <a16:creationId xmlns:a16="http://schemas.microsoft.com/office/drawing/2014/main" id="{4F3660E2-6C9E-8755-D025-D1A248FCA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 Box 13">
            <a:extLst>
              <a:ext uri="{FF2B5EF4-FFF2-40B4-BE49-F238E27FC236}">
                <a16:creationId xmlns:a16="http://schemas.microsoft.com/office/drawing/2014/main" id="{1B85FB36-2C5C-6D12-F3C3-7EAC7FC5F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57600"/>
            <a:ext cx="91440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ar-J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القسم 15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62" name="Text Box 14">
            <a:extLst>
              <a:ext uri="{FF2B5EF4-FFF2-40B4-BE49-F238E27FC236}">
                <a16:creationId xmlns:a16="http://schemas.microsoft.com/office/drawing/2014/main" id="{5EA37A48-DD52-B03A-C78C-6F17F5ACF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8600" y="533400"/>
            <a:ext cx="9601200" cy="98488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ar-JO" sz="5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العواقب مقابل المبادئ</a:t>
            </a:r>
            <a:endParaRPr lang="en-US" sz="5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478303-824E-2FAF-567D-B84AA8A80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" y="5730874"/>
            <a:ext cx="915850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ＭＳ Ｐゴシック" charset="0"/>
              </a:rPr>
              <a:t>د. لويس وينكلر</a:t>
            </a:r>
            <a: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ＭＳ Ｐゴシック" charset="0"/>
              </a:rPr>
              <a:t> • </a:t>
            </a:r>
            <a:r>
              <a:rPr kumimoji="0" lang="ar-JO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ＭＳ Ｐゴシック" charset="0"/>
              </a:rPr>
              <a:t>مدرسة شرق آسيا اللاهوتية (سنغافورة)</a:t>
            </a:r>
            <a:b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ＭＳ Ｐゴシック" charset="0"/>
              </a:rPr>
            </a:br>
            <a:r>
              <a:rPr kumimoji="0" lang="ar-JO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ＭＳ Ｐゴシック" charset="0"/>
              </a:rPr>
              <a:t>تحميل د. ريك جريفيث</a:t>
            </a:r>
            <a: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ＭＳ Ｐゴシック" charset="0"/>
              </a:rPr>
              <a:t> • </a:t>
            </a:r>
            <a:r>
              <a:rPr kumimoji="0" lang="ar-JO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ＭＳ Ｐゴシック" charset="0"/>
              </a:rPr>
              <a:t>مؤسسة الدراسات اللاهوتية الأردنية</a:t>
            </a:r>
            <a:b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ＭＳ Ｐゴシック" charset="0"/>
              </a:rPr>
            </a:br>
            <a:r>
              <a:rPr kumimoji="0" lang="ar-JO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ＭＳ Ｐゴシック" charset="0"/>
              </a:rPr>
              <a:t>الملفات بلغات عدة للتنزيل المجاني على </a:t>
            </a:r>
            <a: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ＭＳ Ｐゴシック" charset="0"/>
              </a:rPr>
              <a:t> BibleStudyDownloads.org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2" name="Rectangle 4">
            <a:extLst>
              <a:ext uri="{FF2B5EF4-FFF2-40B4-BE49-F238E27FC236}">
                <a16:creationId xmlns:a16="http://schemas.microsoft.com/office/drawing/2014/main" id="{7AC69590-0F23-D261-19CE-0B738DB56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2057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20000" marR="0" lvl="0" indent="-7200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الأخلاق التبعية: البداية مع وضع النهاية في الإعتبار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6" name="Text Box 5">
            <a:extLst>
              <a:ext uri="{FF2B5EF4-FFF2-40B4-BE49-F238E27FC236}">
                <a16:creationId xmlns:a16="http://schemas.microsoft.com/office/drawing/2014/main" id="{EE707B2D-3093-985B-3835-739FF99DC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9144000" cy="218521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الأنانية الأخلاقية: افعل ما هو أفضل بالنسبة لك.</a:t>
            </a:r>
            <a:endParaRPr kumimoji="0" lang="fr-FR" altLang="x-none" sz="28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بعض وجهات النظر التقييمية</a:t>
            </a:r>
            <a:endParaRPr kumimoji="0" lang="en-US" altLang="x-non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x-none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ت) التبرير المحتمل والتشجيع على الأنانية</a:t>
            </a:r>
            <a:endParaRPr lang="en-US" altLang="en-US" b="1" dirty="0">
              <a:solidFill>
                <a:schemeClr val="bg1"/>
              </a:solidFill>
            </a:endParaRPr>
          </a:p>
          <a:p>
            <a:pPr marL="914400" lvl="2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ث) الفشل في تقدير الجوانب التعاونية والمترابطة الهامة في حياة الإنسان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8" name="Rectangle 4">
            <a:extLst>
              <a:ext uri="{FF2B5EF4-FFF2-40B4-BE49-F238E27FC236}">
                <a16:creationId xmlns:a16="http://schemas.microsoft.com/office/drawing/2014/main" id="{FCA54AF7-04E3-3B88-650E-8B90A0AE0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2057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20000" marR="0" lvl="0" indent="-7200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الأخلاق التبعية: البداية مع وضع النهاية في الإعتبار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0" name="Text Box 5">
            <a:extLst>
              <a:ext uri="{FF2B5EF4-FFF2-40B4-BE49-F238E27FC236}">
                <a16:creationId xmlns:a16="http://schemas.microsoft.com/office/drawing/2014/main" id="{BA0CEFDF-1461-95E9-52BA-DC876A750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14600"/>
            <a:ext cx="8991600" cy="584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 algn="r" rtl="1" eaLnBrk="1" hangingPunct="1">
              <a:spcBef>
                <a:spcPct val="50000"/>
              </a:spcBef>
              <a:defRPr/>
            </a:pPr>
            <a:r>
              <a:rPr lang="ar-JO" altLang="x-none" sz="3200" b="1" dirty="0">
                <a:solidFill>
                  <a:schemeClr val="bg1"/>
                </a:solidFill>
              </a:rPr>
              <a:t>ب. النفعية: الخير الأعظم لأكبر عدد</a:t>
            </a:r>
            <a:endParaRPr lang="en-US" altLang="x-none" sz="3200" b="1" dirty="0">
              <a:solidFill>
                <a:schemeClr val="bg1"/>
              </a:solidFill>
            </a:endParaRPr>
          </a:p>
        </p:txBody>
      </p:sp>
      <p:pic>
        <p:nvPicPr>
          <p:cNvPr id="25603" name="Picture 1">
            <a:extLst>
              <a:ext uri="{FF2B5EF4-FFF2-40B4-BE49-F238E27FC236}">
                <a16:creationId xmlns:a16="http://schemas.microsoft.com/office/drawing/2014/main" id="{90DBB34D-DD1C-815D-0A4C-C8A53F20C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0" y="3695700"/>
            <a:ext cx="25781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2">
            <a:extLst>
              <a:ext uri="{FF2B5EF4-FFF2-40B4-BE49-F238E27FC236}">
                <a16:creationId xmlns:a16="http://schemas.microsoft.com/office/drawing/2014/main" id="{B31D3DA9-2E82-6353-4F37-959969585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950" y="6396038"/>
            <a:ext cx="2578100" cy="461962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JO" altLang="en-US" sz="2400" b="1" dirty="0"/>
              <a:t>جون ستيوارت ميل</a:t>
            </a:r>
            <a:endParaRPr lang="en-US" altLang="en-US" sz="2400" b="1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8" name="Rectangle 4">
            <a:extLst>
              <a:ext uri="{FF2B5EF4-FFF2-40B4-BE49-F238E27FC236}">
                <a16:creationId xmlns:a16="http://schemas.microsoft.com/office/drawing/2014/main" id="{DA34E844-9313-DF10-2CA3-017BA217B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2057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20000" marR="0" lvl="0" indent="-7200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الأخلاق التبعية: البداية مع وضع النهاية في الإعتبار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0" name="Text Box 5">
            <a:extLst>
              <a:ext uri="{FF2B5EF4-FFF2-40B4-BE49-F238E27FC236}">
                <a16:creationId xmlns:a16="http://schemas.microsoft.com/office/drawing/2014/main" id="{CE3B1132-0B7F-345B-501B-2244F5700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14600"/>
            <a:ext cx="8991600" cy="123110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ب. النفعية: الخير الأعظم لأكبر عدد</a:t>
            </a:r>
            <a:endParaRPr kumimoji="0" lang="en-US" altLang="x-none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defRPr/>
            </a:pPr>
            <a:r>
              <a:rPr lang="ar-JO" altLang="x-none" sz="2800" b="1" dirty="0">
                <a:solidFill>
                  <a:schemeClr val="bg1"/>
                </a:solidFill>
              </a:rPr>
              <a:t>1. دعم محتمل من مقاطع كتابية (عب 12: 2)</a:t>
            </a:r>
            <a:endParaRPr lang="en-US" altLang="x-none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6" name="Rectangle 4">
            <a:extLst>
              <a:ext uri="{FF2B5EF4-FFF2-40B4-BE49-F238E27FC236}">
                <a16:creationId xmlns:a16="http://schemas.microsoft.com/office/drawing/2014/main" id="{2C5DD85B-23B9-E278-71DC-F1DAE5A4B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2057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20000" marR="0" lvl="0" indent="-7200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الأخلاق التبعية: البداية مع وضع النهاية في الإعتبار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4" name="Text Box 5">
            <a:extLst>
              <a:ext uri="{FF2B5EF4-FFF2-40B4-BE49-F238E27FC236}">
                <a16:creationId xmlns:a16="http://schemas.microsoft.com/office/drawing/2014/main" id="{07F6F401-EA76-7410-47C5-B31C3107F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14600"/>
            <a:ext cx="8915400" cy="18774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ب. النفعية: الخير الأعظم لأكبر عدد</a:t>
            </a:r>
            <a:endParaRPr kumimoji="0" lang="en-US" altLang="x-none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x-non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دعم محتمل من مقاطع كتابية (عب 12: 2)</a:t>
            </a:r>
            <a:endParaRPr lang="en-US" altLang="en-US" b="1" dirty="0">
              <a:solidFill>
                <a:schemeClr val="bg1"/>
              </a:solidFill>
            </a:endParaRPr>
          </a:p>
          <a:p>
            <a:pPr marL="457200" lvl="1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2. نوعين رئيسيين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6" name="Rectangle 4">
            <a:extLst>
              <a:ext uri="{FF2B5EF4-FFF2-40B4-BE49-F238E27FC236}">
                <a16:creationId xmlns:a16="http://schemas.microsoft.com/office/drawing/2014/main" id="{14933123-D177-C8DC-EFC7-60D57D4B4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2057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20000" marR="0" lvl="0" indent="-7200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الأخلاق التبعية: البداية مع وضع النهاية في الإعتبار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4" name="Text Box 5">
            <a:extLst>
              <a:ext uri="{FF2B5EF4-FFF2-40B4-BE49-F238E27FC236}">
                <a16:creationId xmlns:a16="http://schemas.microsoft.com/office/drawing/2014/main" id="{549D5F9E-6365-AF78-E07C-DA0C3E4F0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14600"/>
            <a:ext cx="8915400" cy="233910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ب. النفعية: الخير الأعظم لأكبر عدد</a:t>
            </a:r>
            <a:endParaRPr kumimoji="0" lang="en-US" altLang="x-none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x-non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دعم محتمل من مقاطع كتابية (عب 12: 2)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نوعين رئيسيين</a:t>
            </a:r>
            <a:endParaRPr lang="en-US" altLang="en-US" b="1" dirty="0">
              <a:solidFill>
                <a:schemeClr val="bg1"/>
              </a:solidFill>
            </a:endParaRPr>
          </a:p>
          <a:p>
            <a:pPr marL="914400" lvl="2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أ) قانون النفعية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20" name="Rectangle 4">
            <a:extLst>
              <a:ext uri="{FF2B5EF4-FFF2-40B4-BE49-F238E27FC236}">
                <a16:creationId xmlns:a16="http://schemas.microsoft.com/office/drawing/2014/main" id="{C8FD5C9F-441D-B43E-125E-0F103B173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2057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20000" marR="0" lvl="0" indent="-7200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الأخلاق التبعية: البداية مع وضع النهاية في الإعتبار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8" name="Text Box 5">
            <a:extLst>
              <a:ext uri="{FF2B5EF4-FFF2-40B4-BE49-F238E27FC236}">
                <a16:creationId xmlns:a16="http://schemas.microsoft.com/office/drawing/2014/main" id="{C9DFCD98-552F-807B-5207-BAD697F14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14600"/>
            <a:ext cx="8839200" cy="2893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ب. النفعية: الخير الأعظم لأكبر عدد</a:t>
            </a:r>
            <a:endParaRPr kumimoji="0" lang="en-US" altLang="x-none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x-non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دعم محتمل من مقاطع كتابية (عب 12: 2)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نوعين رئيسيين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أ) قانون النفعية</a:t>
            </a:r>
            <a:endParaRPr lang="en-US" altLang="en-US" b="1" dirty="0">
              <a:solidFill>
                <a:schemeClr val="bg1"/>
              </a:solidFill>
            </a:endParaRPr>
          </a:p>
          <a:p>
            <a:pPr marL="914400" lvl="2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ب) حكم النفعية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4" name="Rectangle 4">
            <a:extLst>
              <a:ext uri="{FF2B5EF4-FFF2-40B4-BE49-F238E27FC236}">
                <a16:creationId xmlns:a16="http://schemas.microsoft.com/office/drawing/2014/main" id="{5948AB90-9E8E-98FA-9375-0EB8C34BD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2057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20000" marR="0" lvl="0" indent="-7200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الأخلاق التبعية: البداية مع وضع النهاية في الإعتبار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2" name="Text Box 5">
            <a:extLst>
              <a:ext uri="{FF2B5EF4-FFF2-40B4-BE49-F238E27FC236}">
                <a16:creationId xmlns:a16="http://schemas.microsoft.com/office/drawing/2014/main" id="{F4C8AD72-CEDD-C0BF-3E1B-8BFE86E93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14600"/>
            <a:ext cx="8839200" cy="123110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ب. النفعية: الخير الأعظم لأكبر عدد</a:t>
            </a:r>
            <a:endParaRPr lang="en-US" altLang="en-US" b="1" dirty="0">
              <a:solidFill>
                <a:schemeClr val="bg1"/>
              </a:solidFill>
            </a:endParaRPr>
          </a:p>
          <a:p>
            <a:pPr marL="457200" lvl="1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3. بعض وجهات النظر التقييمية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4" name="Rectangle 4">
            <a:extLst>
              <a:ext uri="{FF2B5EF4-FFF2-40B4-BE49-F238E27FC236}">
                <a16:creationId xmlns:a16="http://schemas.microsoft.com/office/drawing/2014/main" id="{8BC09E2D-70F7-604B-BB6A-CC78A9D17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2057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20000" marR="0" lvl="0" indent="-7200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الأخلاق التبعية: البداية مع وضع النهاية في الإعتبار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2" name="Text Box 5">
            <a:extLst>
              <a:ext uri="{FF2B5EF4-FFF2-40B4-BE49-F238E27FC236}">
                <a16:creationId xmlns:a16="http://schemas.microsoft.com/office/drawing/2014/main" id="{64F215B9-B237-C410-7C6F-32C4E06E7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14600"/>
            <a:ext cx="8839200" cy="16927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ب. النفعية: الخير الأعظم لأكبر عدد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بعض وجهات النظر التقييمية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lvl="2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أ) أهمية السعي نحو تقييم النتائج المحتملة للقرارات الأخلاقية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68" name="Rectangle 4">
            <a:extLst>
              <a:ext uri="{FF2B5EF4-FFF2-40B4-BE49-F238E27FC236}">
                <a16:creationId xmlns:a16="http://schemas.microsoft.com/office/drawing/2014/main" id="{E9929A91-625F-B643-818B-BA2D25EE8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2057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20000" marR="0" lvl="0" indent="-7200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الأخلاق التبعية: البداية مع وضع النهاية في الإعتبار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6" name="Text Box 5">
            <a:extLst>
              <a:ext uri="{FF2B5EF4-FFF2-40B4-BE49-F238E27FC236}">
                <a16:creationId xmlns:a16="http://schemas.microsoft.com/office/drawing/2014/main" id="{AD6894EC-9E30-B3FC-DA90-8ADF0AA22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14600"/>
            <a:ext cx="8839200" cy="224676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ب. النفعية: الخير الأعظم لأكبر عدد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بعض وجهات النظر التقييمية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أ) أهمية السعي نحو تقييم النتائج المحتملة للقرارات الأخلاقية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lvl="2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ب) مشكلة المحدودية البشرية والتعقيد في التقييمات الأخلاقية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2" name="Rectangle 4">
            <a:extLst>
              <a:ext uri="{FF2B5EF4-FFF2-40B4-BE49-F238E27FC236}">
                <a16:creationId xmlns:a16="http://schemas.microsoft.com/office/drawing/2014/main" id="{22CF7921-D40E-E899-661D-06CDF4CDE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2057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20000" marR="0" lvl="0" indent="-7200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الأخلاق التبعية: البداية مع وضع النهاية في الإعتبار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0" name="Text Box 5">
            <a:extLst>
              <a:ext uri="{FF2B5EF4-FFF2-40B4-BE49-F238E27FC236}">
                <a16:creationId xmlns:a16="http://schemas.microsoft.com/office/drawing/2014/main" id="{E4C24F97-7E90-4A2B-1B67-853DDC17B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362200"/>
            <a:ext cx="8915400" cy="206210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ب. النفعية: الخير الأعظم لأكبر عدد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بعض وجهات النظر التقييمية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lvl="2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ت) مشكلة القيم الأخلاقية المتنافسة والحاجة إلى أساسات مستقلة (مثل المبادئ) لصنع أحكام أخلاقية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675D38C2-78FE-2962-4256-3613EE562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th-TH" altLang="en-US">
              <a:solidFill>
                <a:schemeClr val="bg1"/>
              </a:solidFill>
            </a:endParaRPr>
          </a:p>
        </p:txBody>
      </p:sp>
      <p:sp>
        <p:nvSpPr>
          <p:cNvPr id="574474" name="Rectangle 10">
            <a:extLst>
              <a:ext uri="{FF2B5EF4-FFF2-40B4-BE49-F238E27FC236}">
                <a16:creationId xmlns:a16="http://schemas.microsoft.com/office/drawing/2014/main" id="{798D0981-775E-97F7-A5C4-C2ECFD25A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2438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ar-JO" altLang="en-US" sz="5000" b="1" dirty="0">
                <a:solidFill>
                  <a:schemeClr val="bg1"/>
                </a:solidFill>
              </a:rPr>
              <a:t>1. مقدمة</a:t>
            </a:r>
            <a:endParaRPr lang="en-US" alt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6" name="Rectangle 4">
            <a:extLst>
              <a:ext uri="{FF2B5EF4-FFF2-40B4-BE49-F238E27FC236}">
                <a16:creationId xmlns:a16="http://schemas.microsoft.com/office/drawing/2014/main" id="{0D2C0238-9EC0-2ABF-E952-6B4FF57DD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2057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20000" marR="0" lvl="0" indent="-7200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الأخلاق التبعية: البداية مع وضع النهاية في الإعتبار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4" name="Text Box 5">
            <a:extLst>
              <a:ext uri="{FF2B5EF4-FFF2-40B4-BE49-F238E27FC236}">
                <a16:creationId xmlns:a16="http://schemas.microsoft.com/office/drawing/2014/main" id="{19868CA0-CD3E-C296-2FCE-9A80DEA3F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362200"/>
            <a:ext cx="8915400" cy="261610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ب. النفعية: الخير الأعظم لأكبر عدد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بعض وجهات النظر التقييمية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ت) مشكلة القيم الأخلاقية المتنافسة والحاجة إلى أساسات مستقلة (مثل المبادئ) لصنع أحكام أخلاقية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lvl="2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ث) الميل لجعل النهايات تبرر الوسائل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6" name="Rectangle 4">
            <a:extLst>
              <a:ext uri="{FF2B5EF4-FFF2-40B4-BE49-F238E27FC236}">
                <a16:creationId xmlns:a16="http://schemas.microsoft.com/office/drawing/2014/main" id="{63FF19AC-9D55-76AE-8D91-6EAD63AB2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2057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20000" marR="0" lvl="0" indent="-7200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الأخلاق التبعية: البداية مع وضع النهاية في الإعتبار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8" name="Text Box 5">
            <a:extLst>
              <a:ext uri="{FF2B5EF4-FFF2-40B4-BE49-F238E27FC236}">
                <a16:creationId xmlns:a16="http://schemas.microsoft.com/office/drawing/2014/main" id="{ADC4B979-1865-014C-0C52-1F05F45D6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362200"/>
            <a:ext cx="8915400" cy="206210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ب. النفعية: الخير الأعظم لأكبر عدد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بعض وجهات النظر التقييمية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lvl="2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ج) الفشل في إدراك أن بعض التصرفات جيدة بطبيعتها، بعض النظر عن النتائج التي تصدر عنها.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>
            <a:extLst>
              <a:ext uri="{FF2B5EF4-FFF2-40B4-BE49-F238E27FC236}">
                <a16:creationId xmlns:a16="http://schemas.microsoft.com/office/drawing/2014/main" id="{D3009BA5-2305-DA31-466E-8B4A976FF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9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64" name="Rectangle 4">
            <a:extLst>
              <a:ext uri="{FF2B5EF4-FFF2-40B4-BE49-F238E27FC236}">
                <a16:creationId xmlns:a16="http://schemas.microsoft.com/office/drawing/2014/main" id="{8470BBBF-34DD-7688-720A-7B11A7E5A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057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ar-JO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أخلاق المبدأ: الصواب والخطأ</a:t>
            </a:r>
            <a:endParaRPr lang="en-US" altLang="en-US" sz="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4" name="Rectangle 4">
            <a:extLst>
              <a:ext uri="{FF2B5EF4-FFF2-40B4-BE49-F238E27FC236}">
                <a16:creationId xmlns:a16="http://schemas.microsoft.com/office/drawing/2014/main" id="{4929BC30-68A7-D773-D79A-66221A68E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057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أخلاق المبدأ: الصواب والخطأ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2" name="Text Box 5">
            <a:extLst>
              <a:ext uri="{FF2B5EF4-FFF2-40B4-BE49-F238E27FC236}">
                <a16:creationId xmlns:a16="http://schemas.microsoft.com/office/drawing/2014/main" id="{6C6B3432-1D1E-755B-56A7-2105660DC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14600"/>
            <a:ext cx="8915400" cy="584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أ. الدعم المحتمل من مقاطع كتابية (خر 20: 1-17، مت 5-7)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8" name="Rectangle 4">
            <a:extLst>
              <a:ext uri="{FF2B5EF4-FFF2-40B4-BE49-F238E27FC236}">
                <a16:creationId xmlns:a16="http://schemas.microsoft.com/office/drawing/2014/main" id="{D67C8F59-D2F1-AA34-A535-8BBFB846B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057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أخلاق المبدأ: الصواب والخطأ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6" name="Text Box 5">
            <a:extLst>
              <a:ext uri="{FF2B5EF4-FFF2-40B4-BE49-F238E27FC236}">
                <a16:creationId xmlns:a16="http://schemas.microsoft.com/office/drawing/2014/main" id="{52A407D4-6460-1E22-C131-9CA1FBEAD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14600"/>
            <a:ext cx="8915400" cy="181588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الدعم المحتمل من مقاطع كتابية (خر 20: 1-17، مت 5-7)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ب. بعض التصرفات الأخلاقية صحيحة وخاطئة بطبيعتها بغض النظر عن سياقها 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812" name="Rectangle 4">
            <a:extLst>
              <a:ext uri="{FF2B5EF4-FFF2-40B4-BE49-F238E27FC236}">
                <a16:creationId xmlns:a16="http://schemas.microsoft.com/office/drawing/2014/main" id="{390B1522-F141-B44C-07E2-54A313328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057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أخلاق المبدأ: الصواب والخطأ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60" name="Text Box 5">
            <a:extLst>
              <a:ext uri="{FF2B5EF4-FFF2-40B4-BE49-F238E27FC236}">
                <a16:creationId xmlns:a16="http://schemas.microsoft.com/office/drawing/2014/main" id="{B1E9E47B-4523-CB6D-7704-C39C3D9B0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14600"/>
            <a:ext cx="8915400" cy="255454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الدعم المحتمل من مقاطع كتابية (خر 20: 1-17، مت 5-7)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ب. بعض التصرفات الأخلاقية صحيحة وخاطئة بطبيعتها بغض النظر عن سياقها 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ت. نحن ملتزمون بفعل ما هو صواب والإمتناع عما هو خطأ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6" name="Rectangle 4">
            <a:extLst>
              <a:ext uri="{FF2B5EF4-FFF2-40B4-BE49-F238E27FC236}">
                <a16:creationId xmlns:a16="http://schemas.microsoft.com/office/drawing/2014/main" id="{5F555AB4-48A9-4D40-C275-72736F890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057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أخلاق المبدأ: الصواب والخطأ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4" name="Text Box 5">
            <a:extLst>
              <a:ext uri="{FF2B5EF4-FFF2-40B4-BE49-F238E27FC236}">
                <a16:creationId xmlns:a16="http://schemas.microsoft.com/office/drawing/2014/main" id="{31DDB63B-1037-266A-074C-0588F460F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9144000" cy="584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ث. بعض وجهات النظر التقييمية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6" name="Rectangle 4">
            <a:extLst>
              <a:ext uri="{FF2B5EF4-FFF2-40B4-BE49-F238E27FC236}">
                <a16:creationId xmlns:a16="http://schemas.microsoft.com/office/drawing/2014/main" id="{DDB7DC5A-8BE8-AAF3-BF55-7F7717567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057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أخلاق المبدأ: الصواب والخطأ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4" name="Text Box 5">
            <a:extLst>
              <a:ext uri="{FF2B5EF4-FFF2-40B4-BE49-F238E27FC236}">
                <a16:creationId xmlns:a16="http://schemas.microsoft.com/office/drawing/2014/main" id="{006293FB-D79C-1F4E-90EF-FE746DAFC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9144000" cy="123110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ث. بعض وجهات النظر التقييمية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1. مشكلة تمييز المبدأ (المبادئ) التأسيسية الحقيقية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60" name="Rectangle 4">
            <a:extLst>
              <a:ext uri="{FF2B5EF4-FFF2-40B4-BE49-F238E27FC236}">
                <a16:creationId xmlns:a16="http://schemas.microsoft.com/office/drawing/2014/main" id="{2C77EAAA-CDF2-72D4-4BE2-318A27A69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057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أخلاق المبدأ: الصواب والخطأ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08" name="Text Box 5">
            <a:extLst>
              <a:ext uri="{FF2B5EF4-FFF2-40B4-BE49-F238E27FC236}">
                <a16:creationId xmlns:a16="http://schemas.microsoft.com/office/drawing/2014/main" id="{1C2ACE46-708C-5452-23C7-FDD984BD6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9144000" cy="18774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ث. بعض وجهات النظر التقييمية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مشكلة تمييز المبدأ (المبادئ) التأسيسية الحقيقية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2. الميل إلى العلمنة ونزع الطابع الشخصي عن المبادئ الأخلاقية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4" name="Rectangle 4">
            <a:extLst>
              <a:ext uri="{FF2B5EF4-FFF2-40B4-BE49-F238E27FC236}">
                <a16:creationId xmlns:a16="http://schemas.microsoft.com/office/drawing/2014/main" id="{1CFD7B0E-0B15-1F8F-2B6F-C5831F063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057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أخلاق المبدأ: الصواب والخطأ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2" name="Text Box 5">
            <a:extLst>
              <a:ext uri="{FF2B5EF4-FFF2-40B4-BE49-F238E27FC236}">
                <a16:creationId xmlns:a16="http://schemas.microsoft.com/office/drawing/2014/main" id="{776A5EA8-7298-AF60-78D4-2FAF2CF56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9144000" cy="252376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ث. بعض وجهات النظر التقييمية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مشكلة تمييز المبدأ (المبادئ) التأسيسية الحقيقية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الميل إلى العلمنة ونزع الطابع الشخصي عن المبادئ الأخلاقية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3. الحاجة إلى الله لتمكين المبادئ الأخلاقية علاقاتياً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013D50C9-7069-75A1-49BC-AFCD4D3A9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96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3782" name="Rectangle 6">
            <a:extLst>
              <a:ext uri="{FF2B5EF4-FFF2-40B4-BE49-F238E27FC236}">
                <a16:creationId xmlns:a16="http://schemas.microsoft.com/office/drawing/2014/main" id="{638CB5BC-32E6-9054-2CD9-1A2EFA5C7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2057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20000" indent="-720000" algn="r" rtl="1" eaLnBrk="1" hangingPunct="1">
              <a:spcBef>
                <a:spcPct val="0"/>
              </a:spcBef>
              <a:buFontTx/>
              <a:buNone/>
              <a:defRPr/>
            </a:pPr>
            <a:r>
              <a:rPr lang="ar-JO" altLang="en-US" sz="5000" b="1" dirty="0">
                <a:solidFill>
                  <a:schemeClr val="bg1"/>
                </a:solidFill>
              </a:rPr>
              <a:t>2. الأخلاق التبعية: البداية مع وضع النهاية في الإعتبار</a:t>
            </a:r>
            <a:endParaRPr lang="en-US" altLang="en-US" sz="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8" name="Rectangle 4">
            <a:extLst>
              <a:ext uri="{FF2B5EF4-FFF2-40B4-BE49-F238E27FC236}">
                <a16:creationId xmlns:a16="http://schemas.microsoft.com/office/drawing/2014/main" id="{043C1E7C-B314-AD02-2C03-B8861BC1B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057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أخلاق المبدأ: الصواب والخطأ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56" name="Text Box 5">
            <a:extLst>
              <a:ext uri="{FF2B5EF4-FFF2-40B4-BE49-F238E27FC236}">
                <a16:creationId xmlns:a16="http://schemas.microsoft.com/office/drawing/2014/main" id="{89212060-642E-2200-0A98-FAEB3F70E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9144000" cy="123110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71550" indent="-5143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ث. بعض وجهات النظر التقييمية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4. الميل تجاه الناموسية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8" name="Rectangle 4">
            <a:extLst>
              <a:ext uri="{FF2B5EF4-FFF2-40B4-BE49-F238E27FC236}">
                <a16:creationId xmlns:a16="http://schemas.microsoft.com/office/drawing/2014/main" id="{12ADDACA-EABF-32F7-192D-5610CAC19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057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أخلاق المبدأ: الصواب والخطأ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56" name="Text Box 5">
            <a:extLst>
              <a:ext uri="{FF2B5EF4-FFF2-40B4-BE49-F238E27FC236}">
                <a16:creationId xmlns:a16="http://schemas.microsoft.com/office/drawing/2014/main" id="{CF973242-D50C-873D-9C05-F3E84853F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9144000" cy="230832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71550" indent="-5143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ث. بعض وجهات النظر التقييمية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الميل تجاه الناموسية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rgbClr val="FFFFFF"/>
                </a:solidFill>
              </a:rPr>
              <a:t>5. الدور الحاسم للشخصية والفضيلة في التطبيق الحكيم والجيد للمعايير الأخلاقية</a:t>
            </a:r>
            <a:endParaRPr lang="en-US" alt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8" name="Rectangle 4">
            <a:extLst>
              <a:ext uri="{FF2B5EF4-FFF2-40B4-BE49-F238E27FC236}">
                <a16:creationId xmlns:a16="http://schemas.microsoft.com/office/drawing/2014/main" id="{CAF9470B-2E9F-187E-67BE-6730FC01E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057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أخلاق المبدأ: الصواب والخطأ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56" name="Text Box 5">
            <a:extLst>
              <a:ext uri="{FF2B5EF4-FFF2-40B4-BE49-F238E27FC236}">
                <a16:creationId xmlns:a16="http://schemas.microsoft.com/office/drawing/2014/main" id="{AFF3ACAC-E824-D12E-767F-DE6A21ABD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9144000" cy="295465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71550" indent="-5143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ث. بعض وجهات النظر التقييمية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الميل تجاه الناموسية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الدور الحاسم للشخصية والفضيلة في التطبيق الحكيم والجيد للمعايير الأخلاقية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rgbClr val="FFFFFF"/>
                </a:solidFill>
              </a:rPr>
              <a:t>6. مشكلة الأعراف المتنافسة في سياق الخيارات الأخلاقية المعقدة</a:t>
            </a:r>
            <a:endParaRPr lang="en-US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>
            <a:extLst>
              <a:ext uri="{FF2B5EF4-FFF2-40B4-BE49-F238E27FC236}">
                <a16:creationId xmlns:a16="http://schemas.microsoft.com/office/drawing/2014/main" id="{CA83ED36-3CBC-4969-0141-09DD3E838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29" name="Rectangle 9">
            <a:extLst>
              <a:ext uri="{FF2B5EF4-FFF2-40B4-BE49-F238E27FC236}">
                <a16:creationId xmlns:a16="http://schemas.microsoft.com/office/drawing/2014/main" id="{873ABF13-B4E4-3E5F-704F-D645BAB14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4648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ar-JO" altLang="en-US" sz="4400" b="1" dirty="0">
                <a:solidFill>
                  <a:schemeClr val="bg1"/>
                </a:solidFill>
              </a:rPr>
              <a:t>4. الخلاصة: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ar-JO" altLang="en-US" sz="4400" b="1" dirty="0">
                <a:solidFill>
                  <a:schemeClr val="bg1"/>
                </a:solidFill>
              </a:rPr>
              <a:t>عدم اكتمال وعدم كفاية الأخلاق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ar-JO" altLang="en-US" sz="4400" b="1" dirty="0">
                <a:solidFill>
                  <a:schemeClr val="bg1"/>
                </a:solidFill>
              </a:rPr>
              <a:t> التبعية والمبدأية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ar-JO" sz="3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النظرات العالمية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at 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أحصل على هذ العرض التقديمي مجاناً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35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82" name="Rectangle 6">
            <a:extLst>
              <a:ext uri="{FF2B5EF4-FFF2-40B4-BE49-F238E27FC236}">
                <a16:creationId xmlns:a16="http://schemas.microsoft.com/office/drawing/2014/main" id="{06A6A122-7228-2A33-9DF8-ECBD27D55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2057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20000" marR="0" lvl="0" indent="-7200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الأخلاق التبعية: البداية مع وضع النهاية في الإعتبار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1" name="Text Box 7">
            <a:extLst>
              <a:ext uri="{FF2B5EF4-FFF2-40B4-BE49-F238E27FC236}">
                <a16:creationId xmlns:a16="http://schemas.microsoft.com/office/drawing/2014/main" id="{CAC3DDFA-25F3-7E7E-0043-08F6E1F43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9144000" cy="52322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r" eaLnBrk="1" hangingPunct="1">
              <a:spcBef>
                <a:spcPct val="50000"/>
              </a:spcBef>
              <a:buNone/>
              <a:defRPr/>
            </a:pPr>
            <a:r>
              <a:rPr lang="ar-JO" altLang="en-US" sz="2800" b="1" dirty="0">
                <a:solidFill>
                  <a:schemeClr val="bg1"/>
                </a:solidFill>
              </a:rPr>
              <a:t>أ. الأنانية الأخلاقية: افعل ما هو أفضل بالنسبة لك.</a:t>
            </a:r>
            <a:endParaRPr lang="fr-FR" altLang="en-US" sz="2800" b="1" dirty="0">
              <a:solidFill>
                <a:schemeClr val="bg1"/>
              </a:solidFill>
            </a:endParaRPr>
          </a:p>
        </p:txBody>
      </p:sp>
      <p:pic>
        <p:nvPicPr>
          <p:cNvPr id="18435" name="Picture 1">
            <a:extLst>
              <a:ext uri="{FF2B5EF4-FFF2-40B4-BE49-F238E27FC236}">
                <a16:creationId xmlns:a16="http://schemas.microsoft.com/office/drawing/2014/main" id="{54341DF2-726F-FFD3-E9F5-39E9A9661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19450"/>
            <a:ext cx="36385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82" name="Rectangle 6">
            <a:extLst>
              <a:ext uri="{FF2B5EF4-FFF2-40B4-BE49-F238E27FC236}">
                <a16:creationId xmlns:a16="http://schemas.microsoft.com/office/drawing/2014/main" id="{76A4EB05-5C50-6D40-5F27-4963BD633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2057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20000" marR="0" lvl="0" indent="-7200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الأخلاق التبعية: البداية مع وضع النهاية في الإعتبار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1" name="Text Box 7">
            <a:extLst>
              <a:ext uri="{FF2B5EF4-FFF2-40B4-BE49-F238E27FC236}">
                <a16:creationId xmlns:a16="http://schemas.microsoft.com/office/drawing/2014/main" id="{CE47F1BB-2141-297E-59AE-3E6F79335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9144000" cy="116955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الأنانية الأخلاقية: افعل ما هو أفضل بالنسبة لك.</a:t>
            </a:r>
            <a:endParaRPr kumimoji="0" lang="fr-F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defRPr/>
            </a:pPr>
            <a:r>
              <a:rPr lang="ar-JO" altLang="x-none" sz="2800" b="1" dirty="0">
                <a:solidFill>
                  <a:schemeClr val="bg1"/>
                </a:solidFill>
              </a:rPr>
              <a:t>1. من الممكن الدعم بمقاطع كتابية (تث 27-30)</a:t>
            </a:r>
            <a:endParaRPr lang="fr-FR" altLang="x-none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6" name="Rectangle 4">
            <a:extLst>
              <a:ext uri="{FF2B5EF4-FFF2-40B4-BE49-F238E27FC236}">
                <a16:creationId xmlns:a16="http://schemas.microsoft.com/office/drawing/2014/main" id="{1CCEC5DF-47FA-42EF-FCB9-0A1641B8E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2057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20000" marR="0" lvl="0" indent="-7200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الأخلاق التبعية: البداية مع وضع النهاية في الإعتبار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4" name="Text Box 5">
            <a:extLst>
              <a:ext uri="{FF2B5EF4-FFF2-40B4-BE49-F238E27FC236}">
                <a16:creationId xmlns:a16="http://schemas.microsoft.com/office/drawing/2014/main" id="{FCBFB701-F140-CD2B-D970-CBD690C4B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9144000" cy="181588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الأنانية الأخلاقية: افعل ما هو أفضل بالنسبة لك.</a:t>
            </a:r>
            <a:endParaRPr kumimoji="0" lang="fr-F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x-non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من الممكن الدعم بمقاطع كتابية (تث 27-30)</a:t>
            </a:r>
            <a:endParaRPr kumimoji="0" lang="fr-FR" altLang="x-none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2. بعض وجهات النظر التقييمية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6" name="Rectangle 4">
            <a:extLst>
              <a:ext uri="{FF2B5EF4-FFF2-40B4-BE49-F238E27FC236}">
                <a16:creationId xmlns:a16="http://schemas.microsoft.com/office/drawing/2014/main" id="{EC9C7B4E-0E50-81B9-25F4-1C429CDE1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2057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20000" marR="0" lvl="0" indent="-7200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الأخلاق التبعية: البداية مع وضع النهاية في الإعتبار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4" name="Text Box 5">
            <a:extLst>
              <a:ext uri="{FF2B5EF4-FFF2-40B4-BE49-F238E27FC236}">
                <a16:creationId xmlns:a16="http://schemas.microsoft.com/office/drawing/2014/main" id="{B38898EA-CB66-C010-49EE-E8A528A64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9144000" cy="227754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الأنانية الأخلاقية: افعل ما هو أفضل بالنسبة لك.</a:t>
            </a:r>
            <a:endParaRPr kumimoji="0" lang="fr-F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x-non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من الممكن الدعم بمقاطع كتابية (تث 27-30)</a:t>
            </a:r>
            <a:endParaRPr kumimoji="0" lang="fr-FR" altLang="x-none" sz="28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بعض وجهات النظر التقييمية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lvl="2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أ) مشكلة أعمال الإيثار والدعوة الكتابية للحب غير الأناني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4" name="Rectangle 4">
            <a:extLst>
              <a:ext uri="{FF2B5EF4-FFF2-40B4-BE49-F238E27FC236}">
                <a16:creationId xmlns:a16="http://schemas.microsoft.com/office/drawing/2014/main" id="{FA490232-7AD7-08DE-466C-876BCBD92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2057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20000" marR="0" lvl="0" indent="-7200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الأخلاق التبعية: البداية مع وضع النهاية في الإعتبار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8" name="Text Box 5">
            <a:extLst>
              <a:ext uri="{FF2B5EF4-FFF2-40B4-BE49-F238E27FC236}">
                <a16:creationId xmlns:a16="http://schemas.microsoft.com/office/drawing/2014/main" id="{39B760F3-3787-97E4-3658-BC849620D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9144000" cy="283154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الأنانية الأخلاقية: افعل ما هو أفضل بالنسبة لك.</a:t>
            </a:r>
            <a:endParaRPr kumimoji="0" lang="fr-F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x-non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من الممكن الدعم بمقاطع كتابية (تث 27-30)</a:t>
            </a:r>
            <a:endParaRPr kumimoji="0" lang="fr-FR" altLang="x-none" sz="28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بعض وجهات النظر التقييمية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أ) مشكلة أعمال الإيثار والدعوة الكتابية للحب غير الأناني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lvl="2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ب) صراع المصالح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500" name="Rectangle 4">
            <a:extLst>
              <a:ext uri="{FF2B5EF4-FFF2-40B4-BE49-F238E27FC236}">
                <a16:creationId xmlns:a16="http://schemas.microsoft.com/office/drawing/2014/main" id="{C94E2268-3EB9-637A-884D-EF680E04B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2057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20000" marR="0" lvl="0" indent="-7200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الأخلاق التبعية: البداية مع وضع النهاية في الإعتبار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2" name="Text Box 5">
            <a:extLst>
              <a:ext uri="{FF2B5EF4-FFF2-40B4-BE49-F238E27FC236}">
                <a16:creationId xmlns:a16="http://schemas.microsoft.com/office/drawing/2014/main" id="{DED47278-E413-CE44-83F4-BD41A28C2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9144000" cy="163121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الأنانية الأخلاقية: افعل ما هو أفضل بالنسبة لك.</a:t>
            </a:r>
            <a:endParaRPr kumimoji="0" lang="fr-FR" altLang="x-none" sz="28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بعض وجهات النظر التقييمية</a:t>
            </a:r>
            <a:endParaRPr lang="en-US" altLang="x-none" b="1" dirty="0">
              <a:solidFill>
                <a:schemeClr val="bg1"/>
              </a:solidFill>
            </a:endParaRPr>
          </a:p>
          <a:p>
            <a:pPr marL="914400" lvl="2" indent="0" algn="r" rtl="1" eaLnBrk="1" hangingPunct="1">
              <a:spcBef>
                <a:spcPct val="50000"/>
              </a:spcBef>
              <a:defRPr/>
            </a:pPr>
            <a:r>
              <a:rPr lang="ar-JO" altLang="x-none" b="1" dirty="0">
                <a:solidFill>
                  <a:schemeClr val="bg1"/>
                </a:solidFill>
              </a:rPr>
              <a:t>ت) التبرير المحتمل والتشجيع على الأنانية</a:t>
            </a:r>
            <a:endParaRPr lang="en-US" altLang="x-none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9068</TotalTime>
  <Words>1093</Words>
  <Application>Microsoft Office PowerPoint</Application>
  <PresentationFormat>On-screen Show (4:3)</PresentationFormat>
  <Paragraphs>124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MS PGothic</vt:lpstr>
      <vt:lpstr>Arial</vt:lpstr>
      <vt:lpstr>Calibri</vt:lpstr>
      <vt:lpstr>Times New Roman</vt:lpstr>
      <vt:lpstr>Wingdings</vt:lpstr>
      <vt:lpstr>Default Design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النظرات العالمية at BibleStudyDownloads.org</vt:lpstr>
    </vt:vector>
  </TitlesOfParts>
  <Manager/>
  <Company>EAST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Consequences versus Principles</dc:title>
  <dc:subject/>
  <dc:creator>Lewis Winkler</dc:creator>
  <cp:keywords/>
  <dc:description/>
  <cp:lastModifiedBy>Rami Jwainat</cp:lastModifiedBy>
  <cp:revision>399</cp:revision>
  <dcterms:created xsi:type="dcterms:W3CDTF">2008-04-22T20:27:24Z</dcterms:created>
  <dcterms:modified xsi:type="dcterms:W3CDTF">2024-04-14T09:47:55Z</dcterms:modified>
  <cp:category/>
</cp:coreProperties>
</file>