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7" r:id="rId3"/>
    <p:sldId id="335" r:id="rId4"/>
    <p:sldId id="258" r:id="rId5"/>
    <p:sldId id="325" r:id="rId6"/>
    <p:sldId id="259" r:id="rId7"/>
    <p:sldId id="260" r:id="rId8"/>
    <p:sldId id="261" r:id="rId9"/>
    <p:sldId id="319" r:id="rId10"/>
    <p:sldId id="262" r:id="rId11"/>
    <p:sldId id="263" r:id="rId12"/>
    <p:sldId id="340" r:id="rId13"/>
    <p:sldId id="326" r:id="rId14"/>
    <p:sldId id="264" r:id="rId15"/>
    <p:sldId id="313" r:id="rId16"/>
    <p:sldId id="265" r:id="rId17"/>
    <p:sldId id="266" r:id="rId18"/>
    <p:sldId id="327" r:id="rId19"/>
    <p:sldId id="314" r:id="rId20"/>
    <p:sldId id="267" r:id="rId21"/>
    <p:sldId id="309" r:id="rId22"/>
    <p:sldId id="310" r:id="rId23"/>
    <p:sldId id="315" r:id="rId24"/>
    <p:sldId id="337" r:id="rId25"/>
    <p:sldId id="311" r:id="rId26"/>
    <p:sldId id="312" r:id="rId27"/>
    <p:sldId id="269" r:id="rId28"/>
    <p:sldId id="270" r:id="rId29"/>
    <p:sldId id="271" r:id="rId30"/>
    <p:sldId id="272" r:id="rId31"/>
    <p:sldId id="328" r:id="rId32"/>
    <p:sldId id="273" r:id="rId33"/>
    <p:sldId id="274" r:id="rId34"/>
    <p:sldId id="275" r:id="rId35"/>
    <p:sldId id="339" r:id="rId36"/>
    <p:sldId id="329" r:id="rId37"/>
    <p:sldId id="330" r:id="rId38"/>
    <p:sldId id="276" r:id="rId39"/>
    <p:sldId id="277" r:id="rId40"/>
    <p:sldId id="278" r:id="rId41"/>
    <p:sldId id="279" r:id="rId42"/>
    <p:sldId id="321" r:id="rId43"/>
    <p:sldId id="324" r:id="rId44"/>
    <p:sldId id="323" r:id="rId45"/>
    <p:sldId id="322" r:id="rId46"/>
    <p:sldId id="331" r:id="rId47"/>
    <p:sldId id="281" r:id="rId48"/>
    <p:sldId id="282" r:id="rId49"/>
    <p:sldId id="283" r:id="rId50"/>
    <p:sldId id="284" r:id="rId51"/>
    <p:sldId id="338" r:id="rId52"/>
    <p:sldId id="297" r:id="rId53"/>
    <p:sldId id="437" r:id="rId54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01"/>
    <p:restoredTop sz="93849" autoAdjust="0"/>
  </p:normalViewPr>
  <p:slideViewPr>
    <p:cSldViewPr>
      <p:cViewPr varScale="1">
        <p:scale>
          <a:sx n="87" d="100"/>
          <a:sy n="87" d="100"/>
        </p:scale>
        <p:origin x="192" y="1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08F03E-FC2F-AEBA-6F32-C32640268A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34A68-0473-151F-3A2A-283A146D9C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fld id="{D01E6938-A473-B34D-B958-F33AD2EC1A0B}" type="datetimeFigureOut">
              <a:rPr lang="en-US"/>
              <a:pPr>
                <a:defRPr/>
              </a:pPr>
              <a:t>4/13/24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F98EE-734B-C933-07DF-005C3E441D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ngsana New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D81B6-A0A0-6899-8223-1C20AD7306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2C9ACD-D3CA-4740-840F-0F04BD291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381D7D-0707-8690-027F-40B3D92654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2A1E6-4AB5-B791-8847-960E42244C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8C674A18-FFAF-3A46-B73C-6ABF0D96269A}" type="datetimeFigureOut">
              <a:rPr lang="en-US"/>
              <a:pPr>
                <a:defRPr/>
              </a:pPr>
              <a:t>4/13/24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05F15A8-3744-9BC3-45DE-39AD3DD2ED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B69CEAF-9DFE-A1E4-8BB8-9B5439746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5B636-3546-24FC-3E4C-18AEB5F9B8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01801-CB02-C262-3362-D64A91305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207BA0-5EB6-654B-92A3-4C87B5584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A521CEF0-2990-C9F4-DA02-2B16B93FF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5C79F2B4-C5B7-6374-B5D4-A0DA988A9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CCDD5AAB-32B4-A9C5-FB7A-953009B32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D36F381F-D031-114D-AF54-9D56C4513BC4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WV (Worldviews)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207E73-8264-16CA-E413-B0843D48C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836E4D-781A-FC70-816F-7BA553F654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E5C19B-A6A8-1B1B-C5AC-39D9C2CF2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436F4-AB19-5746-94E1-AE5E97CB968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8076517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AC0FF8-5A82-9079-D1F6-75CDA2915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01C11A-2FA6-0C39-262C-217D35E20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51AA30-C0F0-CDFB-44B7-6A7F94739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C037-3139-F149-853C-9E834EFBA97D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647538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949A0-B477-E5CE-53CC-24F4009AB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4D9F7-8AED-2E4B-9AEE-E236E3537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6A1366-CC45-DCEC-B03F-8604EC812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0A6E0-61FB-8D45-843F-27C59F6CBDE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85135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1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4802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641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02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62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8211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87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265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E30E5-F77C-AF5F-74DF-306E55A79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58EE9-8045-8D06-A509-35CB895A3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44639C-E1CF-5608-EBC6-321403C0E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0656-20CB-6842-AB59-7A50BDA13E2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392752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159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874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858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EFAF19-C8CA-D261-9A25-13C23C8E8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90C19F-64C8-BFE5-A4F7-A8EE6EA8D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3E62AF-D439-9255-88C6-86DB6A108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D24D7-94AF-384A-90EF-BE4A8209D8C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7457913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CD9F9E-9174-3B09-F5E5-ACB4B412E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6A456-1D00-3044-0E13-A6B8DFF99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A3C76A-CE12-E6E0-4EBE-D046068E2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E5381-4921-7948-9839-CCD87AE3BF2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77857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2B35F1-5086-9D39-EDF1-64441C63B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946CC2-3D43-0B50-FEBA-5FBDE0BE1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DFD405-9240-E4FE-55EE-D17E3D873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03AA-4E93-DB49-9557-F994E77D299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0462850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097C9F-8F0E-3A96-7D98-94703B1BFD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833BD5-817F-D21E-0ECD-14BC1D207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C9C2A7-01F1-69CB-2C10-7711BFCE2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98709-341C-A34C-81B9-06615A07054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055980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3242E2-3C04-E824-1F24-687FDCB21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B70D03-33AD-4CA0-C3FB-7D1C9F566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F13F00-B66E-AE82-D5FE-C1629C124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16C81-905B-594D-A38B-86E899A6565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5316578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D503B-01B6-20AD-34E9-DCE495249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FE7F4-88E8-D09C-409B-F522095D5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8CF27-FC49-8418-B7D2-6160447FF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CAA4-56A3-E046-BF6D-D928F2338E7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9404922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78DDB-9DA0-D42E-E81D-D75E149D6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0EA94-1D17-4A75-369C-0CA75D369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1612A-D4CC-0DD4-7932-4D3CEFA0B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A2243-8C1D-5F47-89EF-F98B92B0CFF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414514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BEF1B0-A5D3-0E4B-D24B-BE71A4B13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31809D-6D21-7A9B-1B48-958C0C2EF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F2B705-8C59-10D4-9C94-88D5A50504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445E50-D8AF-01F7-7CD7-39F3F6CA3F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1EA21F-7967-D38E-8DD7-5BDD145F75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C1EADF5-8D48-DB42-81F9-FDD86EADE65A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5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General015">
            <a:extLst>
              <a:ext uri="{FF2B5EF4-FFF2-40B4-BE49-F238E27FC236}">
                <a16:creationId xmlns:a16="http://schemas.microsoft.com/office/drawing/2014/main" id="{99FD04CB-5102-0653-868F-4FF583B4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>
            <a:extLst>
              <a:ext uri="{FF2B5EF4-FFF2-40B4-BE49-F238E27FC236}">
                <a16:creationId xmlns:a16="http://schemas.microsoft.com/office/drawing/2014/main" id="{5C2E788A-AB3F-20DC-D25A-02196BF9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59" y="2286000"/>
            <a:ext cx="8610600" cy="149271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ar-JO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نحو رؤية مسيحية للعالم، الجزء الأول</a:t>
            </a:r>
            <a:endParaRPr lang="en-US" altLang="x-non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ar-JO" altLang="x-none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القسم 11</a:t>
            </a:r>
            <a:endParaRPr lang="th-TH" altLang="x-none" sz="3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8DB7F-9052-08EC-1ABE-1D184E8DC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" y="5730874"/>
            <a:ext cx="915850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د. لويس وينكلر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مدرسة شرق آسيا اللاهوتية (سنغافورة)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تحميل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الملفات بلغات عدة للتنزيل المجاني على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BibleStudyDownloads.org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General015">
            <a:extLst>
              <a:ext uri="{FF2B5EF4-FFF2-40B4-BE49-F238E27FC236}">
                <a16:creationId xmlns:a16="http://schemas.microsoft.com/office/drawing/2014/main" id="{9A0756D2-BD72-0CB7-90D1-9F2A32B3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8368A314-D985-FD76-8821-46E0B4D9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2893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ث. إذاً هل ما زال بإمكاننا أن نتحدث حقاً عن وجهة نظر عالمية مسيحية فريدة من نوعها؟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لا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نعم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Picture 5" descr="yes">
            <a:extLst>
              <a:ext uri="{FF2B5EF4-FFF2-40B4-BE49-F238E27FC236}">
                <a16:creationId xmlns:a16="http://schemas.microsoft.com/office/drawing/2014/main" id="{5D8CE2E3-24E5-C7DE-A1D6-00CFEF73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019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General015">
            <a:extLst>
              <a:ext uri="{FF2B5EF4-FFF2-40B4-BE49-F238E27FC236}">
                <a16:creationId xmlns:a16="http://schemas.microsoft.com/office/drawing/2014/main" id="{34B84B83-56FF-E3D5-5237-3018ECE3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02F646F3-8235-AC57-DECE-E89028CBE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762000"/>
            <a:ext cx="8153400" cy="2677656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r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المسيحية . . . لا تصبح أبداً في المنزل تماماً في أي ثقافة. دائماً عندما نكون صادقة مع عبقريتها، فإنه تخلق التوتر.</a:t>
            </a:r>
            <a:endParaRPr lang="en-US" alt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50000"/>
              </a:spcBef>
              <a:defRPr/>
            </a:pPr>
            <a:endParaRPr lang="en-US" alt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كينيث سكوت لاتوريت، مقتبس في حياة وخدمة جون سونغ، بقلم ليم كا تونغ، 278</a:t>
            </a:r>
            <a:endParaRPr lang="en-US" alt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2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F87B8380-09B8-1DD0-A844-16AD1B92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General015">
            <a:extLst>
              <a:ext uri="{FF2B5EF4-FFF2-40B4-BE49-F238E27FC236}">
                <a16:creationId xmlns:a16="http://schemas.microsoft.com/office/drawing/2014/main" id="{BF151366-1CD9-022D-3A80-D4BA0D804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55B4B85A-CF61-C740-FDE6-7F8E5A8B7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لماذا نحو نظرة مسيحية للعالم فقط؟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General015">
            <a:extLst>
              <a:ext uri="{FF2B5EF4-FFF2-40B4-BE49-F238E27FC236}">
                <a16:creationId xmlns:a16="http://schemas.microsoft.com/office/drawing/2014/main" id="{E4FADF83-B5FE-5662-2B30-95D4D7DF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45113B60-4E0A-336B-9374-2B516BA4C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1600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لماذا نحو نظرة مسيحية للعالم فقط؟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إن أسلوب الحياة المثالي والتقوى بشكل دائم في هذا العالم أمر مستحيل في هذا الجانب من السماء 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General015">
            <a:extLst>
              <a:ext uri="{FF2B5EF4-FFF2-40B4-BE49-F238E27FC236}">
                <a16:creationId xmlns:a16="http://schemas.microsoft.com/office/drawing/2014/main" id="{1A17C818-A0E1-F7C1-CC2C-537689D7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10EC0464-9566-0E06-25DF-A4DF4EB6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267765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لماذا نحو نظرة مسيحية للعالم فقط؟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إن أسلوب الحياة المثالي والتقوى بشكل دائم في هذا العالم أمر مستحيل في هذا الجانب من السماء 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الطبيعة الديناميكية لكل من إنجيل الله والثقافة البشرية تجعل النظرة الجامدة للعالم غير قابلة للدفاع عنها. 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General015">
            <a:extLst>
              <a:ext uri="{FF2B5EF4-FFF2-40B4-BE49-F238E27FC236}">
                <a16:creationId xmlns:a16="http://schemas.microsoft.com/office/drawing/2014/main" id="{B30B13AD-1149-030F-D099-20031FCD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2767914E-8C3E-84CE-79EF-12EBE0A48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3323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لماذا نحو نظرة مسيحية للعالم فقط؟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إن أسلوب الحياة المثالي والتقوى بشكل دائم في هذا العالم أمر مستحيل في هذا الجانب من السماء 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الطبيعة الديناميكية لكل من إنجيل الله والثقافة البشرية تجعل النظرة الجامدة للعالم غير قابلة للدفاع عنها.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الله منخرط بشكل مستمر في إعلان نفسه للعالم.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General015">
            <a:extLst>
              <a:ext uri="{FF2B5EF4-FFF2-40B4-BE49-F238E27FC236}">
                <a16:creationId xmlns:a16="http://schemas.microsoft.com/office/drawing/2014/main" id="{2B5724FA-78C7-3EDC-A6ED-E28CDE75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601B2C14-A442-8C8B-A371-53DBE6190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8915400" cy="39703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square"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لماذا نحو نظرة مسيحية للعالم فقط؟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إن أسلوب الحياة المثالي والتقوى بشكل دائم في هذا العالم أمر مستحيل في هذا الجانب من السماء 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الطبيعة الديناميكية لكل من إنجيل الله والثقافة البشرية تجعل النظرة الجامدة للعالم غير قابلة للدفاع عنها.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الله منخرط بشكل مستمر في إعلان نفسه للعالم.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البشر منخرطون بشكل مستمر في إعلان الله المستمر عن ذاته.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General015">
            <a:extLst>
              <a:ext uri="{FF2B5EF4-FFF2-40B4-BE49-F238E27FC236}">
                <a16:creationId xmlns:a16="http://schemas.microsoft.com/office/drawing/2014/main" id="{B26A0695-2B7A-3BE1-2C44-F41E5DB2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88E9DD45-9855-2124-1E33-82A7E830D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eneral015">
            <a:extLst>
              <a:ext uri="{FF2B5EF4-FFF2-40B4-BE49-F238E27FC236}">
                <a16:creationId xmlns:a16="http://schemas.microsoft.com/office/drawing/2014/main" id="{4D7E50BE-9C96-1BB2-CCA8-132C3E6E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B10B63DD-31ED-C4DC-E6D2-8E66C7955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11695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lang="en-US" alt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General015">
            <a:extLst>
              <a:ext uri="{FF2B5EF4-FFF2-40B4-BE49-F238E27FC236}">
                <a16:creationId xmlns:a16="http://schemas.microsoft.com/office/drawing/2014/main" id="{CAFDF7FA-A5AE-26D3-30EB-B6E0F4B3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5" descr="earth_from_space">
            <a:extLst>
              <a:ext uri="{FF2B5EF4-FFF2-40B4-BE49-F238E27FC236}">
                <a16:creationId xmlns:a16="http://schemas.microsoft.com/office/drawing/2014/main" id="{8B6E9093-F7F4-DCFA-1681-21441AE6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3">
            <a:extLst>
              <a:ext uri="{FF2B5EF4-FFF2-40B4-BE49-F238E27FC236}">
                <a16:creationId xmlns:a16="http://schemas.microsoft.com/office/drawing/2014/main" id="{81E29267-B5A2-5EEA-91D7-97B797819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العالم الخارجي مخقيقة واقعية وذات معنى:</a:t>
            </a:r>
            <a:endParaRPr lang="en-US" alt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General015">
            <a:extLst>
              <a:ext uri="{FF2B5EF4-FFF2-40B4-BE49-F238E27FC236}">
                <a16:creationId xmlns:a16="http://schemas.microsoft.com/office/drawing/2014/main" id="{D5814539-2165-6666-46E9-DD9DBD11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A52E6045-5BAD-B2DE-D35F-05AF23B3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610600" cy="523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مقدمة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eneral015">
            <a:extLst>
              <a:ext uri="{FF2B5EF4-FFF2-40B4-BE49-F238E27FC236}">
                <a16:creationId xmlns:a16="http://schemas.microsoft.com/office/drawing/2014/main" id="{DFD254FC-53D1-14AF-196E-11A14860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47FCC763-0779-1C73-EA03-07EC0D92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العالم الخارجي مخقيقة واقعية وذات معنى: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الذات الدائمة (وكذلك الآخرين) كواقع معطى: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General015">
            <a:extLst>
              <a:ext uri="{FF2B5EF4-FFF2-40B4-BE49-F238E27FC236}">
                <a16:creationId xmlns:a16="http://schemas.microsoft.com/office/drawing/2014/main" id="{A1AB1344-B129-6CC8-5D60-DC7964A6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8EE4C9BE-7F45-4E67-0E32-479CBFC4E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العالم الخارجي مخقيقة واقعية وذات معنى: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الذات الدائمة (وكذلك الآخرين) كواقع معطى: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القدرة البشرية الأساسية للعقلانية والتأثير: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General015">
            <a:extLst>
              <a:ext uri="{FF2B5EF4-FFF2-40B4-BE49-F238E27FC236}">
                <a16:creationId xmlns:a16="http://schemas.microsoft.com/office/drawing/2014/main" id="{AE8C95E2-D318-D3D1-2045-5326718B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D80C84A5-7504-A93B-C3B4-E9CA6F5E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524C9AF6-2439-4374-1B84-10AE0981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2287588"/>
            <a:ext cx="14020800" cy="934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>
            <a:extLst>
              <a:ext uri="{FF2B5EF4-FFF2-40B4-BE49-F238E27FC236}">
                <a16:creationId xmlns:a16="http://schemas.microsoft.com/office/drawing/2014/main" id="{94B886C0-00A3-CCBC-5897-6C11395C1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العائلة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General015">
            <a:extLst>
              <a:ext uri="{FF2B5EF4-FFF2-40B4-BE49-F238E27FC236}">
                <a16:creationId xmlns:a16="http://schemas.microsoft.com/office/drawing/2014/main" id="{DB236425-921C-CA44-6017-BA19EE9E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E9D17EFD-CDB5-21D9-4CDD-82425C7D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العائلة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الجماعات العرقية واللغوية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General015">
            <a:extLst>
              <a:ext uri="{FF2B5EF4-FFF2-40B4-BE49-F238E27FC236}">
                <a16:creationId xmlns:a16="http://schemas.microsoft.com/office/drawing/2014/main" id="{72C287E2-BFF0-2291-08CA-2C562810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05E82827-F654-8720-710F-BAB42623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754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العائلة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الجماعات العرقية واللغوية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ت. الشبكة (الشبكات) الإقليمية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General015">
            <a:extLst>
              <a:ext uri="{FF2B5EF4-FFF2-40B4-BE49-F238E27FC236}">
                <a16:creationId xmlns:a16="http://schemas.microsoft.com/office/drawing/2014/main" id="{693FDDAC-53F5-DB4F-035E-5DCE3A2D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F5B5CC8C-A57C-4959-632E-2411D7F4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ث. الأمة (الأمم)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General015">
            <a:extLst>
              <a:ext uri="{FF2B5EF4-FFF2-40B4-BE49-F238E27FC236}">
                <a16:creationId xmlns:a16="http://schemas.microsoft.com/office/drawing/2014/main" id="{063576D0-47A0-F44B-BD4C-DEA84B1B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 descr="Global%20Network%20Web%20Image">
            <a:extLst>
              <a:ext uri="{FF2B5EF4-FFF2-40B4-BE49-F238E27FC236}">
                <a16:creationId xmlns:a16="http://schemas.microsoft.com/office/drawing/2014/main" id="{9463E692-E93F-0D89-289E-5D15C976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572" r="3334" b="40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3">
            <a:extLst>
              <a:ext uri="{FF2B5EF4-FFF2-40B4-BE49-F238E27FC236}">
                <a16:creationId xmlns:a16="http://schemas.microsoft.com/office/drawing/2014/main" id="{7A40EE6A-9B05-C0A3-CB3D-254922AF3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ث. الأمة (الأمم)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ج. الشبكة (الشبكات) الدولية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General015">
            <a:extLst>
              <a:ext uri="{FF2B5EF4-FFF2-40B4-BE49-F238E27FC236}">
                <a16:creationId xmlns:a16="http://schemas.microsoft.com/office/drawing/2014/main" id="{33E78FD9-061B-B7AB-F563-0D357634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5" descr="churches">
            <a:extLst>
              <a:ext uri="{FF2B5EF4-FFF2-40B4-BE49-F238E27FC236}">
                <a16:creationId xmlns:a16="http://schemas.microsoft.com/office/drawing/2014/main" id="{71328F13-A1DA-5844-D960-87FB67F3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3">
            <a:extLst>
              <a:ext uri="{FF2B5EF4-FFF2-40B4-BE49-F238E27FC236}">
                <a16:creationId xmlns:a16="http://schemas.microsoft.com/office/drawing/2014/main" id="{5F8167F9-B742-0874-A57C-EFE6929B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754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الموارد الموروثة لنا كجزء من المجتمعات الممتدة تاريخياً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ث. الأمة (الأمم)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ج. الشبكة (الشبكات) الدولية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ح. الكنيسة (الكنائس)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General015">
            <a:extLst>
              <a:ext uri="{FF2B5EF4-FFF2-40B4-BE49-F238E27FC236}">
                <a16:creationId xmlns:a16="http://schemas.microsoft.com/office/drawing/2014/main" id="{52C0E2AE-45E1-39DA-35D0-7FE1AADB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scripture">
            <a:extLst>
              <a:ext uri="{FF2B5EF4-FFF2-40B4-BE49-F238E27FC236}">
                <a16:creationId xmlns:a16="http://schemas.microsoft.com/office/drawing/2014/main" id="{4A94F749-EAE2-1A76-A0A0-BC394736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3">
            <a:extLst>
              <a:ext uri="{FF2B5EF4-FFF2-40B4-BE49-F238E27FC236}">
                <a16:creationId xmlns:a16="http://schemas.microsoft.com/office/drawing/2014/main" id="{77D17C1B-4524-975F-FD78-1D66F406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22467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نقاط بداية وفرضيات أساسية محددة: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الكتاب المقدس باعتباره كلمة الله الصحيحة، ذات السلطة، وصانعة التحول: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eneral015">
            <a:extLst>
              <a:ext uri="{FF2B5EF4-FFF2-40B4-BE49-F238E27FC236}">
                <a16:creationId xmlns:a16="http://schemas.microsoft.com/office/drawing/2014/main" id="{93451548-5DF3-DF71-1A77-366FAD5D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00A781A4-DE10-58AC-5401-9AE9939C0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مقدمة</a:t>
            </a:r>
            <a:endParaRPr kumimoji="0" lang="th-TH" altLang="x-none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0" indent="0" algn="ctr" eaLnBrk="1" hangingPunct="1">
              <a:spcBef>
                <a:spcPct val="50000"/>
              </a:spcBef>
              <a:defRPr/>
            </a:pP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هي العلاقة بين النظرة المسيحية للعالم والثقافة البشرية؟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General015">
            <a:extLst>
              <a:ext uri="{FF2B5EF4-FFF2-40B4-BE49-F238E27FC236}">
                <a16:creationId xmlns:a16="http://schemas.microsoft.com/office/drawing/2014/main" id="{1B931E36-C819-E081-86A8-F9009ADA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4" descr="scripture">
            <a:extLst>
              <a:ext uri="{FF2B5EF4-FFF2-40B4-BE49-F238E27FC236}">
                <a16:creationId xmlns:a16="http://schemas.microsoft.com/office/drawing/2014/main" id="{0EC53C96-BCA5-7F54-7D4C-72CA6C03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3">
            <a:extLst>
              <a:ext uri="{FF2B5EF4-FFF2-40B4-BE49-F238E27FC236}">
                <a16:creationId xmlns:a16="http://schemas.microsoft.com/office/drawing/2014/main" id="{74D0FEC4-17DD-2F64-C000-335F5B0FD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11695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الكتاب المقدس: إطار تفسيري مسؤول (2 تي 3: 16-17) 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General015">
            <a:extLst>
              <a:ext uri="{FF2B5EF4-FFF2-40B4-BE49-F238E27FC236}">
                <a16:creationId xmlns:a16="http://schemas.microsoft.com/office/drawing/2014/main" id="{49F10106-1F9C-237C-3834-D6C0BFCC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4" descr="scripture">
            <a:extLst>
              <a:ext uri="{FF2B5EF4-FFF2-40B4-BE49-F238E27FC236}">
                <a16:creationId xmlns:a16="http://schemas.microsoft.com/office/drawing/2014/main" id="{AE33DCD3-0EDA-F47E-F09E-2F82C2C8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3">
            <a:extLst>
              <a:ext uri="{FF2B5EF4-FFF2-40B4-BE49-F238E27FC236}">
                <a16:creationId xmlns:a16="http://schemas.microsoft.com/office/drawing/2014/main" id="{D15F597C-0F95-718E-293A-08226870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الكتاب المقدس: إطار تفسيري مسؤول (2 تي 3: 16-17)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الملاحظة: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General015">
            <a:extLst>
              <a:ext uri="{FF2B5EF4-FFF2-40B4-BE49-F238E27FC236}">
                <a16:creationId xmlns:a16="http://schemas.microsoft.com/office/drawing/2014/main" id="{DCFB3361-2767-B02A-8FC6-5640745E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 descr="scripture">
            <a:extLst>
              <a:ext uri="{FF2B5EF4-FFF2-40B4-BE49-F238E27FC236}">
                <a16:creationId xmlns:a16="http://schemas.microsoft.com/office/drawing/2014/main" id="{2CC9B5E3-2B67-1166-8A1C-7BD767BA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94025211-2682-9E7D-EC51-06D2008B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الكتاب المقدس: إطار تفسيري مسؤول (2 تي 3: 16-17)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الملاحظة: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التفسير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General015">
            <a:extLst>
              <a:ext uri="{FF2B5EF4-FFF2-40B4-BE49-F238E27FC236}">
                <a16:creationId xmlns:a16="http://schemas.microsoft.com/office/drawing/2014/main" id="{DA3281B8-66DE-B60C-6E5C-9856F8B5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4" descr="scripture">
            <a:extLst>
              <a:ext uri="{FF2B5EF4-FFF2-40B4-BE49-F238E27FC236}">
                <a16:creationId xmlns:a16="http://schemas.microsoft.com/office/drawing/2014/main" id="{135E82AA-97E6-B39B-B8BA-7CDD7690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3">
            <a:extLst>
              <a:ext uri="{FF2B5EF4-FFF2-40B4-BE49-F238E27FC236}">
                <a16:creationId xmlns:a16="http://schemas.microsoft.com/office/drawing/2014/main" id="{4814793B-85DD-AD84-984E-6CE92AD21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الكتاب المقدس: إطار تفسيري مسؤول (2 تي 3: 16-17)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الملاحظة: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التفسير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التأصيل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General015">
            <a:extLst>
              <a:ext uri="{FF2B5EF4-FFF2-40B4-BE49-F238E27FC236}">
                <a16:creationId xmlns:a16="http://schemas.microsoft.com/office/drawing/2014/main" id="{5EC52A11-7174-DCE3-0E00-A8628616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scripture">
            <a:extLst>
              <a:ext uri="{FF2B5EF4-FFF2-40B4-BE49-F238E27FC236}">
                <a16:creationId xmlns:a16="http://schemas.microsoft.com/office/drawing/2014/main" id="{C1BB60F6-8374-0D86-1307-252D630E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3">
            <a:extLst>
              <a:ext uri="{FF2B5EF4-FFF2-40B4-BE49-F238E27FC236}">
                <a16:creationId xmlns:a16="http://schemas.microsoft.com/office/drawing/2014/main" id="{6C2FE4E9-7D52-BC9F-0776-A30B308A5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610600" cy="3754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الكتاب المقدس: إطار تفسيري مسؤول (2 تي 3: 16-17) 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الملاحظة: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التفسير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التأصيل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التطبيق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General015">
            <a:extLst>
              <a:ext uri="{FF2B5EF4-FFF2-40B4-BE49-F238E27FC236}">
                <a16:creationId xmlns:a16="http://schemas.microsoft.com/office/drawing/2014/main" id="{DC96723E-BE9A-5A31-0248-B3E29DDF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5" descr="scripture">
            <a:extLst>
              <a:ext uri="{FF2B5EF4-FFF2-40B4-BE49-F238E27FC236}">
                <a16:creationId xmlns:a16="http://schemas.microsoft.com/office/drawing/2014/main" id="{288E94D6-1453-E6D2-B7DF-FEDDE513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E81E86F1-093D-5C0E-68A6-1E25FCD97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11695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General015">
            <a:extLst>
              <a:ext uri="{FF2B5EF4-FFF2-40B4-BE49-F238E27FC236}">
                <a16:creationId xmlns:a16="http://schemas.microsoft.com/office/drawing/2014/main" id="{6B063F9E-E182-3ECB-F8F9-9C7B2AC5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5" descr="scripture">
            <a:extLst>
              <a:ext uri="{FF2B5EF4-FFF2-40B4-BE49-F238E27FC236}">
                <a16:creationId xmlns:a16="http://schemas.microsoft.com/office/drawing/2014/main" id="{65968DF1-F5FE-D8D9-12AB-5B22960A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F99FF958-0F3A-DA8A-033D-B928E3E3A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General015">
            <a:extLst>
              <a:ext uri="{FF2B5EF4-FFF2-40B4-BE49-F238E27FC236}">
                <a16:creationId xmlns:a16="http://schemas.microsoft.com/office/drawing/2014/main" id="{D33A5525-3852-C3AB-6F90-D3D0C683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5" descr="scripture">
            <a:extLst>
              <a:ext uri="{FF2B5EF4-FFF2-40B4-BE49-F238E27FC236}">
                <a16:creationId xmlns:a16="http://schemas.microsoft.com/office/drawing/2014/main" id="{5B2E0AF3-63B3-CC36-FBB0-2667BB25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40F60894-1F4C-8824-D3C6-A14F4DBD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الكتاب المقدس: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General015">
            <a:extLst>
              <a:ext uri="{FF2B5EF4-FFF2-40B4-BE49-F238E27FC236}">
                <a16:creationId xmlns:a16="http://schemas.microsoft.com/office/drawing/2014/main" id="{66017A2B-8AB3-1282-602E-64A48FD7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FA927F18-94E9-F6E8-036F-BACE05CA3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الكتاب المقدس: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الفلسفة، النظرة العالمية والخبرة: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General015">
            <a:extLst>
              <a:ext uri="{FF2B5EF4-FFF2-40B4-BE49-F238E27FC236}">
                <a16:creationId xmlns:a16="http://schemas.microsoft.com/office/drawing/2014/main" id="{DF9579D7-C889-B56E-66A3-B11002E2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85B39A7F-7F98-83E2-23BB-28A3AEA7E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3754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الكتاب المقدس: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الفلسفة، النظرة العالمية والخبرة: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ت. التاريخ والمجتمع: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General015">
            <a:extLst>
              <a:ext uri="{FF2B5EF4-FFF2-40B4-BE49-F238E27FC236}">
                <a16:creationId xmlns:a16="http://schemas.microsoft.com/office/drawing/2014/main" id="{337E123A-0B37-8CCD-36B5-6C1CAC6C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7803F089-95A2-342E-85AB-7EB606AF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General015">
            <a:extLst>
              <a:ext uri="{FF2B5EF4-FFF2-40B4-BE49-F238E27FC236}">
                <a16:creationId xmlns:a16="http://schemas.microsoft.com/office/drawing/2014/main" id="{3282F617-7EC6-50D1-190C-2D96F1B9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head_and_brain">
            <a:extLst>
              <a:ext uri="{FF2B5EF4-FFF2-40B4-BE49-F238E27FC236}">
                <a16:creationId xmlns:a16="http://schemas.microsoft.com/office/drawing/2014/main" id="{5E5D7C8C-53F3-6357-D1B3-D118ACB4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">
            <a:extLst>
              <a:ext uri="{FF2B5EF4-FFF2-40B4-BE49-F238E27FC236}">
                <a16:creationId xmlns:a16="http://schemas.microsoft.com/office/drawing/2014/main" id="{D4094E4D-A4AC-20D7-7D54-02BDF147C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440120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الكتاب المقدس: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الفلسفة، النظرة العالمية والخبرة: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التاريخ والمجتمع: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ث. العقلانية، المعرفة، التحليل، والتوليف / التنظيم: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General015">
            <a:extLst>
              <a:ext uri="{FF2B5EF4-FFF2-40B4-BE49-F238E27FC236}">
                <a16:creationId xmlns:a16="http://schemas.microsoft.com/office/drawing/2014/main" id="{EB428EAE-A563-5CA0-ABA4-2AC184FF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00699E75-7D7D-8F85-3DAC-6EDE1F14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ج. التقوى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General015">
            <a:extLst>
              <a:ext uri="{FF2B5EF4-FFF2-40B4-BE49-F238E27FC236}">
                <a16:creationId xmlns:a16="http://schemas.microsoft.com/office/drawing/2014/main" id="{07FE7F51-0F39-AC33-EBA0-6A376FCDA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E94F1F20-416A-88F0-F43E-AA32896D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5400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ج. التقوى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lvl="4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التواضع / قابلية التعلم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General015">
            <a:extLst>
              <a:ext uri="{FF2B5EF4-FFF2-40B4-BE49-F238E27FC236}">
                <a16:creationId xmlns:a16="http://schemas.microsoft.com/office/drawing/2014/main" id="{C974962F-EF92-90EF-E8CC-8E6D24A7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EC27C12E-48DD-5573-E90D-1D23CDE50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440120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5400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ج. التقوى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1) التواضع / قابلية التعلم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lvl="4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حياة ممارسة الإنضباطات الروحية: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 eaLnBrk="1" hangingPunct="1">
              <a:spcBef>
                <a:spcPct val="50000"/>
              </a:spcBef>
              <a:defRPr/>
            </a:pP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General015">
            <a:extLst>
              <a:ext uri="{FF2B5EF4-FFF2-40B4-BE49-F238E27FC236}">
                <a16:creationId xmlns:a16="http://schemas.microsoft.com/office/drawing/2014/main" id="{09D3A477-C7CE-AC6A-58B2-795A6561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EB09F584-7C1C-BDE8-26B4-60E61A49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10600" cy="504753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5400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9972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34544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9116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4368800" indent="-711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العناصر الأساسية للاهوت الجيد: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ج. التقوى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1) التواضع / قابلية التعلم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marR="0" lvl="4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 حياة ممارسة الإنضباطات الروحية:</a:t>
            </a:r>
            <a:endParaRPr kumimoji="0" lang="th-TH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28800" lvl="4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العلاقة الحميمة مع الله: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 eaLnBrk="1" hangingPunct="1">
              <a:spcBef>
                <a:spcPct val="50000"/>
              </a:spcBef>
              <a:defRPr/>
            </a:pP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General015">
            <a:extLst>
              <a:ext uri="{FF2B5EF4-FFF2-40B4-BE49-F238E27FC236}">
                <a16:creationId xmlns:a16="http://schemas.microsoft.com/office/drawing/2014/main" id="{6BFBBC16-4C22-0AA0-8312-84B216B9D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DCFC375A-2745-288A-195D-6166F5891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181588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المنهج اللاهوتي المبسط 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General015">
            <a:extLst>
              <a:ext uri="{FF2B5EF4-FFF2-40B4-BE49-F238E27FC236}">
                <a16:creationId xmlns:a16="http://schemas.microsoft.com/office/drawing/2014/main" id="{84F4D395-20A3-E0DB-8B2C-2AE0B05D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1F5293C8-AB99-1518-D71A-2DAF13DA6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المنهج اللاهوتي المبسط 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التعرف على المسألة والمقاربات التاريخية والمعاصرة لها.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General015">
            <a:extLst>
              <a:ext uri="{FF2B5EF4-FFF2-40B4-BE49-F238E27FC236}">
                <a16:creationId xmlns:a16="http://schemas.microsoft.com/office/drawing/2014/main" id="{E64913B4-1BDF-343A-DB71-73E3D400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4" descr="scripture">
            <a:extLst>
              <a:ext uri="{FF2B5EF4-FFF2-40B4-BE49-F238E27FC236}">
                <a16:creationId xmlns:a16="http://schemas.microsoft.com/office/drawing/2014/main" id="{B81C49B7-855E-2A5C-3388-6E66759C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3">
            <a:extLst>
              <a:ext uri="{FF2B5EF4-FFF2-40B4-BE49-F238E27FC236}">
                <a16:creationId xmlns:a16="http://schemas.microsoft.com/office/drawing/2014/main" id="{2BB4D94D-47E1-9ACD-6CAE-C993E2125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353943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المنهج اللاهوتي المبسط 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التعرف على المسألة والمقاربات التاريخية والمعاصرة لها.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1838325" lvl="3" indent="-466725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اكتشاف التعليم الكتابي حول هذه المسألة في كل من العهدين القديم والجديد.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General015">
            <a:extLst>
              <a:ext uri="{FF2B5EF4-FFF2-40B4-BE49-F238E27FC236}">
                <a16:creationId xmlns:a16="http://schemas.microsoft.com/office/drawing/2014/main" id="{90B0B400-9BA4-B6B6-0FEC-575D1844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F96FCA61-16AD-535E-71B1-28DE1707E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المنهج اللاهوتي المبسط 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ت. تكوين ملخص لاهوتي والرد على هذه المسألة.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General015">
            <a:extLst>
              <a:ext uri="{FF2B5EF4-FFF2-40B4-BE49-F238E27FC236}">
                <a16:creationId xmlns:a16="http://schemas.microsoft.com/office/drawing/2014/main" id="{316DA636-BE27-22C7-EFFE-38A425A4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AAA5C0A2-1577-B4F6-4195-3CE830E6B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31085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20828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بعض الأدوات الحاسمة لوضعنا وإبقائنا على الطريق الصحيح: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منهج لاهوتي سليم: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المنهج اللاهوتي المبسط :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ت. تكوين ملخص لاهوتي والرد على هذه المسألة.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ث. تطبيق الحق الذي اكتشفته شخصياً وعلاقاتياً ومهنياً.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General015">
            <a:extLst>
              <a:ext uri="{FF2B5EF4-FFF2-40B4-BE49-F238E27FC236}">
                <a16:creationId xmlns:a16="http://schemas.microsoft.com/office/drawing/2014/main" id="{AE24BB9B-ADB7-5D98-158A-6E994BF97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C3C9D416-46FA-4E29-5566-7CA58712F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1600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أ. الثقافة هي جانب حيوي لا ينفصل عن تكوين النظرة العالمية واستخدامها.</a:t>
            </a: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General015">
            <a:extLst>
              <a:ext uri="{FF2B5EF4-FFF2-40B4-BE49-F238E27FC236}">
                <a16:creationId xmlns:a16="http://schemas.microsoft.com/office/drawing/2014/main" id="{1819795C-30DC-659B-DE03-05F26784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B474A714-DEBB-AD7B-22EF-6DE41E90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خلاصة وتطبيق:</a:t>
            </a:r>
            <a:endParaRPr lang="en-US" alt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النظرات العالمية</a:t>
            </a: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 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General015">
            <a:extLst>
              <a:ext uri="{FF2B5EF4-FFF2-40B4-BE49-F238E27FC236}">
                <a16:creationId xmlns:a16="http://schemas.microsoft.com/office/drawing/2014/main" id="{127A7874-9FD7-1E3D-B62A-241E3BEF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F229510E-34D7-4354-D09F-03172841E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22467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الثقافة هي جانب حيوي لا ينفصل عن تكوين النظرة العالمية واستخدامها.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ب. هناك (وكانت وستظل) العديد من الثقافات المتميزة حول العالم.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eneral015">
            <a:extLst>
              <a:ext uri="{FF2B5EF4-FFF2-40B4-BE49-F238E27FC236}">
                <a16:creationId xmlns:a16="http://schemas.microsoft.com/office/drawing/2014/main" id="{897D3579-0905-42F1-965F-BE66FF48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031CDA8E-4810-6F9D-C86F-F6E304BE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3323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أ. الثقافة هي جانب حيوي لا ينفصل عن تكوين النظرة العالمية واستخدامها.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ب. هناك (وكانت وستظل) العديد من الثقافات المتميزة حول العالم.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ت. من بين هذه الثقافات، ما هي الثقافة التي يمكن أن نطلق عليها بشكل قاطع الثقافة المسيحية الحقيقية الوحيدة؟ </a:t>
            </a:r>
            <a:endParaRPr lang="th-TH" altLang="x-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General015">
            <a:extLst>
              <a:ext uri="{FF2B5EF4-FFF2-40B4-BE49-F238E27FC236}">
                <a16:creationId xmlns:a16="http://schemas.microsoft.com/office/drawing/2014/main" id="{801A3374-49F7-5072-86DE-B20836C5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>
            <a:extLst>
              <a:ext uri="{FF2B5EF4-FFF2-40B4-BE49-F238E27FC236}">
                <a16:creationId xmlns:a16="http://schemas.microsoft.com/office/drawing/2014/main" id="{CB6A92C2-F61B-680E-2F54-8FE61E99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1600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ث. إذاً هل ما زال بإمكاننا أن نتحدث حقاً عن وجهة نظر عالمية مسيحية فريدة من نوعها؟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General015">
            <a:extLst>
              <a:ext uri="{FF2B5EF4-FFF2-40B4-BE49-F238E27FC236}">
                <a16:creationId xmlns:a16="http://schemas.microsoft.com/office/drawing/2014/main" id="{F21819B9-2590-0FDF-570E-D3CFB07C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 descr="600px-No_sign2">
            <a:extLst>
              <a:ext uri="{FF2B5EF4-FFF2-40B4-BE49-F238E27FC236}">
                <a16:creationId xmlns:a16="http://schemas.microsoft.com/office/drawing/2014/main" id="{2B43D449-9A33-8A50-685B-EE3878B1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3">
            <a:extLst>
              <a:ext uri="{FF2B5EF4-FFF2-40B4-BE49-F238E27FC236}">
                <a16:creationId xmlns:a16="http://schemas.microsoft.com/office/drawing/2014/main" id="{A36525CB-B3A9-72B5-F1FB-8D4ECC166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22467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>
            <a:lvl1pPr marL="7112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11684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625600" indent="-7112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بعض المشاكل المحتملة مع المفهوم المفرد للنظرة المسيحية للعالم: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ث. إذاً هل ما زال بإمكاننا أن نتحدث حقاً عن وجهة نظر عالمية مسيحية فريدة من نوعها؟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marL="914400" lvl="2" indent="0" algn="r" rtl="1" eaLnBrk="1" hangingPunct="1">
              <a:spcBef>
                <a:spcPct val="50000"/>
              </a:spcBef>
              <a:defRPr/>
            </a:pPr>
            <a:r>
              <a:rPr lang="ar-JO" alt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لا</a:t>
            </a:r>
            <a:endParaRPr lang="th-TH" altLang="x-none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1719</Words>
  <Application>Microsoft Macintosh PowerPoint</Application>
  <PresentationFormat>On-screen Show (4:3)</PresentationFormat>
  <Paragraphs>192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Calibri</vt:lpstr>
      <vt:lpstr>Cordia New</vt:lpstr>
      <vt:lpstr>Times New Roman</vt:lpstr>
      <vt:lpstr>Wingdings</vt:lpstr>
      <vt:lpstr>Default Design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 النظرات العالميةat BibleStudyDownloads.org</vt:lpstr>
    </vt:vector>
  </TitlesOfParts>
  <Manager/>
  <Company>EAST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Christian View of the World: Part One</dc:title>
  <dc:subject/>
  <dc:creator>Lewis Winkler</dc:creator>
  <cp:keywords/>
  <dc:description/>
  <cp:lastModifiedBy>Rick Griffith</cp:lastModifiedBy>
  <cp:revision>80</cp:revision>
  <dcterms:created xsi:type="dcterms:W3CDTF">2011-01-03T03:26:33Z</dcterms:created>
  <dcterms:modified xsi:type="dcterms:W3CDTF">2024-04-13T06:43:08Z</dcterms:modified>
  <cp:category/>
</cp:coreProperties>
</file>