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874" r:id="rId2"/>
  </p:sldMasterIdLst>
  <p:notesMasterIdLst>
    <p:notesMasterId r:id="rId28"/>
  </p:notesMasterIdLst>
  <p:handoutMasterIdLst>
    <p:handoutMasterId r:id="rId29"/>
  </p:handoutMasterIdLst>
  <p:sldIdLst>
    <p:sldId id="559" r:id="rId3"/>
    <p:sldId id="562" r:id="rId4"/>
    <p:sldId id="661" r:id="rId5"/>
    <p:sldId id="662" r:id="rId6"/>
    <p:sldId id="659" r:id="rId7"/>
    <p:sldId id="663" r:id="rId8"/>
    <p:sldId id="664" r:id="rId9"/>
    <p:sldId id="665" r:id="rId10"/>
    <p:sldId id="666" r:id="rId11"/>
    <p:sldId id="679" r:id="rId12"/>
    <p:sldId id="676" r:id="rId13"/>
    <p:sldId id="680" r:id="rId14"/>
    <p:sldId id="681" r:id="rId15"/>
    <p:sldId id="670" r:id="rId16"/>
    <p:sldId id="671" r:id="rId17"/>
    <p:sldId id="682" r:id="rId18"/>
    <p:sldId id="361" r:id="rId19"/>
    <p:sldId id="668" r:id="rId20"/>
    <p:sldId id="669" r:id="rId21"/>
    <p:sldId id="608" r:id="rId22"/>
    <p:sldId id="609" r:id="rId23"/>
    <p:sldId id="622" r:id="rId24"/>
    <p:sldId id="623" r:id="rId25"/>
    <p:sldId id="683" r:id="rId26"/>
    <p:sldId id="5471" r:id="rId27"/>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5pPr>
    <a:lvl6pPr marL="2286000" algn="l" defTabSz="457200" rtl="0" eaLnBrk="1" latinLnBrk="0" hangingPunct="1">
      <a:defRPr sz="3200" kern="1200">
        <a:solidFill>
          <a:schemeClr val="tx1"/>
        </a:solidFill>
        <a:latin typeface="Maiandra GD" charset="0"/>
        <a:ea typeface="ＭＳ Ｐゴシック" charset="0"/>
        <a:cs typeface="ＭＳ Ｐゴシック" charset="0"/>
      </a:defRPr>
    </a:lvl6pPr>
    <a:lvl7pPr marL="2743200" algn="l" defTabSz="457200" rtl="0" eaLnBrk="1" latinLnBrk="0" hangingPunct="1">
      <a:defRPr sz="3200" kern="1200">
        <a:solidFill>
          <a:schemeClr val="tx1"/>
        </a:solidFill>
        <a:latin typeface="Maiandra GD" charset="0"/>
        <a:ea typeface="ＭＳ Ｐゴシック" charset="0"/>
        <a:cs typeface="ＭＳ Ｐゴシック" charset="0"/>
      </a:defRPr>
    </a:lvl7pPr>
    <a:lvl8pPr marL="3200400" algn="l" defTabSz="457200" rtl="0" eaLnBrk="1" latinLnBrk="0" hangingPunct="1">
      <a:defRPr sz="3200" kern="1200">
        <a:solidFill>
          <a:schemeClr val="tx1"/>
        </a:solidFill>
        <a:latin typeface="Maiandra GD" charset="0"/>
        <a:ea typeface="ＭＳ Ｐゴシック" charset="0"/>
        <a:cs typeface="ＭＳ Ｐゴシック" charset="0"/>
      </a:defRPr>
    </a:lvl8pPr>
    <a:lvl9pPr marL="3657600" algn="l" defTabSz="457200" rtl="0" eaLnBrk="1" latinLnBrk="0" hangingPunct="1">
      <a:defRPr sz="3200" kern="1200">
        <a:solidFill>
          <a:schemeClr val="tx1"/>
        </a:solidFill>
        <a:latin typeface="Maiandra G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07"/>
    <p:restoredTop sz="93692" autoAdjust="0"/>
  </p:normalViewPr>
  <p:slideViewPr>
    <p:cSldViewPr showGuides="1">
      <p:cViewPr varScale="1">
        <p:scale>
          <a:sx n="103" d="100"/>
          <a:sy n="103" d="100"/>
        </p:scale>
        <p:origin x="176" y="1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3082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3082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3082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653F3CBB-C5BE-DD49-BC31-6F6C51ED15BF}" type="slidenum">
              <a:rPr lang="en-US"/>
              <a:pPr>
                <a:defRPr/>
              </a:pPr>
              <a:t>‹#›</a:t>
            </a:fld>
            <a:endParaRPr lang="en-US"/>
          </a:p>
        </p:txBody>
      </p:sp>
    </p:spTree>
    <p:extLst>
      <p:ext uri="{BB962C8B-B14F-4D97-AF65-F5344CB8AC3E}">
        <p14:creationId xmlns:p14="http://schemas.microsoft.com/office/powerpoint/2010/main" val="2549604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BCE71FA6-0A69-3141-ACEE-F29D8A87B8AE}" type="slidenum">
              <a:rPr lang="en-US"/>
              <a:pPr>
                <a:defRPr/>
              </a:pPr>
              <a:t>‹#›</a:t>
            </a:fld>
            <a:endParaRPr lang="en-US"/>
          </a:p>
        </p:txBody>
      </p:sp>
    </p:spTree>
    <p:extLst>
      <p:ext uri="{BB962C8B-B14F-4D97-AF65-F5344CB8AC3E}">
        <p14:creationId xmlns:p14="http://schemas.microsoft.com/office/powerpoint/2010/main" val="4229684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aiandra GD"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aiandra GD"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aiandra GD"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aiandra GD"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aiandra GD"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8E6710CD-536E-8F4D-9E89-ECD8D1D2F5A4}" type="slidenum">
              <a:rPr lang="en-US" sz="1300">
                <a:latin typeface="Garamond" charset="0"/>
              </a:rPr>
              <a:pPr/>
              <a:t>1</a:t>
            </a:fld>
            <a:endParaRPr lang="en-US" sz="1300">
              <a:latin typeface="Garamond"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Garamond"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a:ln/>
        </p:spPr>
      </p:sp>
      <p:sp>
        <p:nvSpPr>
          <p:cNvPr id="1966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Transcultural yet, contextual; countercultural yet crosscultural</a:t>
            </a:r>
          </a:p>
        </p:txBody>
      </p:sp>
      <p:sp>
        <p:nvSpPr>
          <p:cNvPr id="1966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4D44B48D-4E22-6948-9A39-3D2812FD6BBE}" type="slidenum">
              <a:rPr lang="en-US" sz="1300"/>
              <a:pPr/>
              <a:t>13</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39409F21-A5E2-B747-BC9B-52F013AF563C}" type="slidenum">
              <a:rPr lang="en-US" sz="1300"/>
              <a:pPr/>
              <a:t>14</a:t>
            </a:fld>
            <a:endParaRPr lang="en-US" sz="1300"/>
          </a:p>
        </p:txBody>
      </p:sp>
      <p:sp>
        <p:nvSpPr>
          <p:cNvPr id="198658" name="Rectangle 2"/>
          <p:cNvSpPr>
            <a:spLocks noGrp="1" noRot="1" noChangeAspect="1" noChangeArrowheads="1" noTextEdit="1"/>
          </p:cNvSpPr>
          <p:nvPr>
            <p:ph type="sldImg"/>
          </p:nvPr>
        </p:nvSpPr>
        <p:spPr>
          <a:xfrm>
            <a:off x="1258888" y="720725"/>
            <a:ext cx="4799012" cy="3598863"/>
          </a:xfrm>
          <a:solidFill>
            <a:srgbClr val="FFFFFF"/>
          </a:solidFill>
          <a:ln/>
        </p:spPr>
      </p:sp>
      <p:sp>
        <p:nvSpPr>
          <p:cNvPr id="198659"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marL="241300" indent="-241300"/>
            <a:r>
              <a:rPr lang="de-DE">
                <a:latin typeface="Maiandra GD" charset="0"/>
                <a:ea typeface="ＭＳ Ｐゴシック" charset="0"/>
                <a:cs typeface="ＭＳ Ｐゴシック" charset="0"/>
              </a:rP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endParaRPr lang="en-US">
              <a:latin typeface="Maiandra GD"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3A4FE9B0-5DA8-EF4A-812B-F2D522EE028C}" type="slidenum">
              <a:rPr lang="en-US" sz="1300"/>
              <a:pPr/>
              <a:t>15</a:t>
            </a:fld>
            <a:endParaRPr lang="en-US" sz="1300"/>
          </a:p>
        </p:txBody>
      </p:sp>
      <p:sp>
        <p:nvSpPr>
          <p:cNvPr id="200706" name="Rectangle 2"/>
          <p:cNvSpPr>
            <a:spLocks noGrp="1" noRot="1" noChangeAspect="1" noChangeArrowheads="1" noTextEdit="1"/>
          </p:cNvSpPr>
          <p:nvPr>
            <p:ph type="sldImg"/>
          </p:nvPr>
        </p:nvSpPr>
        <p:spPr>
          <a:xfrm>
            <a:off x="1258888" y="720725"/>
            <a:ext cx="4799012" cy="3598863"/>
          </a:xfrm>
          <a:solidFill>
            <a:srgbClr val="FFFFFF"/>
          </a:solidFill>
          <a:ln/>
        </p:spPr>
      </p:sp>
      <p:sp>
        <p:nvSpPr>
          <p:cNvPr id="200707"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marL="241300" indent="-241300"/>
            <a:r>
              <a:rPr lang="de-DE">
                <a:latin typeface="Maiandra GD" charset="0"/>
                <a:ea typeface="ＭＳ Ｐゴシック" charset="0"/>
                <a:cs typeface="ＭＳ Ｐゴシック" charset="0"/>
              </a:rP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endParaRPr lang="en-US">
              <a:latin typeface="Maiandra GD"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a:ln/>
        </p:spPr>
      </p:sp>
      <p:sp>
        <p:nvSpPr>
          <p:cNvPr id="2027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But that the PEACE OF CHRIST should </a:t>
            </a:r>
            <a:r>
              <a:rPr lang="en-US" i="1">
                <a:latin typeface="Maiandra GD" charset="0"/>
                <a:ea typeface="ＭＳ Ｐゴシック" charset="0"/>
                <a:cs typeface="ＭＳ Ｐゴシック" charset="0"/>
              </a:rPr>
              <a:t>rule</a:t>
            </a:r>
            <a:r>
              <a:rPr lang="en-US">
                <a:latin typeface="Maiandra GD" charset="0"/>
                <a:ea typeface="ＭＳ Ｐゴシック" charset="0"/>
                <a:cs typeface="ＭＳ Ｐゴシック" charset="0"/>
              </a:rPr>
              <a:t>—because He has called us as one body, with one purpose: </a:t>
            </a:r>
            <a:r>
              <a:rPr lang="en-US">
                <a:latin typeface="Maiandra GD" charset="0"/>
                <a:ea typeface="ＭＳ Ｐゴシック" charset="0"/>
                <a:cs typeface="ＭＳ Ｐゴシック" charset="0"/>
                <a:sym typeface="Wingdings" charset="0"/>
              </a:rPr>
              <a:t></a:t>
            </a:r>
            <a:endParaRPr lang="en-US">
              <a:latin typeface="Maiandra GD" charset="0"/>
              <a:ea typeface="ＭＳ Ｐゴシック" charset="0"/>
              <a:cs typeface="ＭＳ Ｐゴシック" charset="0"/>
            </a:endParaRPr>
          </a:p>
        </p:txBody>
      </p:sp>
      <p:sp>
        <p:nvSpPr>
          <p:cNvPr id="2027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05016E32-4158-7642-A683-29F16A0105D6}" type="slidenum">
              <a:rPr lang="en-US" sz="1300"/>
              <a:pPr/>
              <a:t>16</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Maiandra GD" charset="0"/>
              <a:ea typeface="ＭＳ Ｐゴシック" charset="0"/>
              <a:cs typeface="ＭＳ Ｐゴシック" charset="0"/>
            </a:endParaRPr>
          </a:p>
          <a:p>
            <a:pPr eaLnBrk="1" hangingPunct="1"/>
            <a:r>
              <a:rPr lang="en-US" dirty="0">
                <a:latin typeface="Maiandra GD" charset="0"/>
                <a:ea typeface="ＭＳ Ｐゴシック" charset="0"/>
                <a:cs typeface="ＭＳ Ｐゴシック" charset="0"/>
              </a:rPr>
              <a:t>__________</a:t>
            </a:r>
          </a:p>
          <a:p>
            <a:pPr eaLnBrk="1" hangingPunct="1"/>
            <a:r>
              <a:rPr lang="en-US" dirty="0">
                <a:latin typeface="Maiandra GD" charset="0"/>
                <a:ea typeface="ＭＳ Ｐゴシック" charset="0"/>
                <a:cs typeface="ＭＳ Ｐゴシック" charset="0"/>
              </a:rPr>
              <a:t>WO-13-Worship in the Church-106</a:t>
            </a:r>
          </a:p>
          <a:p>
            <a:pPr eaLnBrk="1" hangingPunct="1"/>
            <a:r>
              <a:rPr lang="en-US" dirty="0">
                <a:latin typeface="Maiandra GD" charset="0"/>
                <a:ea typeface="ＭＳ Ｐゴシック" charset="0"/>
                <a:cs typeface="ＭＳ Ｐゴシック" charset="0"/>
              </a:rPr>
              <a:t>WO-19-Ethnodoxology-17</a:t>
            </a:r>
          </a:p>
          <a:p>
            <a:pPr algn="l" rtl="0" latinLnBrk="0">
              <a:spcBef>
                <a:spcPts val="400"/>
              </a:spcBef>
            </a:pPr>
            <a:endParaRPr lang="en-US" dirty="0"/>
          </a:p>
        </p:txBody>
      </p:sp>
    </p:spTree>
    <p:extLst>
      <p:ext uri="{BB962C8B-B14F-4D97-AF65-F5344CB8AC3E}">
        <p14:creationId xmlns:p14="http://schemas.microsoft.com/office/powerpoint/2010/main" val="253211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Some the people who attend the trad. service dress quite differently than some of you who attend NewSong. (In fact, neither Pete nor I are dressed as we usually are when we lead the two services.) But we need to be very careful not to judge what others do in either direction, because </a:t>
            </a:r>
            <a:r>
              <a:rPr lang="en-US" b="1">
                <a:latin typeface="Maiandra GD" charset="0"/>
                <a:ea typeface="ＭＳ Ｐゴシック" charset="0"/>
                <a:cs typeface="ＭＳ Ｐゴシック" charset="0"/>
              </a:rPr>
              <a:t>the Bible doesn’t specifically address the matter</a:t>
            </a:r>
            <a:r>
              <a:rPr lang="en-US">
                <a:latin typeface="Maiandra GD" charset="0"/>
                <a:ea typeface="ＭＳ Ｐゴシック" charset="0"/>
                <a:cs typeface="ＭＳ Ｐゴシック" charset="0"/>
              </a:rPr>
              <a:t>. What the Bible DOES say is [WORDS]—God is FAR more concerned about what’s in the hearts of His worshipers, where only He can see. Actually, Paul in our passage DOES address how we’re to dress for worship; but look what he says: </a:t>
            </a:r>
            <a:r>
              <a:rPr lang="en-US">
                <a:latin typeface="Maiandra GD" charset="0"/>
                <a:ea typeface="ＭＳ Ｐゴシック" charset="0"/>
                <a:cs typeface="ＭＳ Ｐゴシック" charset="0"/>
                <a:sym typeface="Wingdings" charset="0"/>
              </a:rPr>
              <a:t></a:t>
            </a:r>
            <a:endParaRPr lang="en-US">
              <a:latin typeface="Maiandra GD"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90EC81C4-1F42-8E45-AD75-955C15647E6E}" type="slidenum">
              <a:rPr lang="en-US" sz="1300"/>
              <a:pPr/>
              <a:t>18</a:t>
            </a:fld>
            <a:endParaRPr 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a:ln/>
        </p:spPr>
      </p:sp>
      <p:sp>
        <p:nvSpPr>
          <p:cNvPr id="2088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THERE are your biblical guidelines for worship dress. </a:t>
            </a:r>
          </a:p>
          <a:p>
            <a:endParaRPr lang="en-US">
              <a:latin typeface="Maiandra GD" charset="0"/>
              <a:ea typeface="ＭＳ Ｐゴシック" charset="0"/>
              <a:cs typeface="ＭＳ Ｐゴシック" charset="0"/>
            </a:endParaRPr>
          </a:p>
          <a:p>
            <a:r>
              <a:rPr lang="en-US">
                <a:latin typeface="Maiandra GD" charset="0"/>
                <a:ea typeface="ＭＳ Ｐゴシック" charset="0"/>
                <a:cs typeface="ＭＳ Ｐゴシック" charset="0"/>
              </a:rPr>
              <a:t>And, Paul goes on to say, not that a particular </a:t>
            </a:r>
            <a:r>
              <a:rPr lang="en-US" i="1">
                <a:latin typeface="Maiandra GD" charset="0"/>
                <a:ea typeface="ＭＳ Ｐゴシック" charset="0"/>
                <a:cs typeface="ＭＳ Ｐゴシック" charset="0"/>
              </a:rPr>
              <a:t>style</a:t>
            </a:r>
            <a:r>
              <a:rPr lang="en-US">
                <a:latin typeface="Maiandra GD" charset="0"/>
                <a:ea typeface="ＭＳ Ｐゴシック" charset="0"/>
                <a:cs typeface="ＭＳ Ｐゴシック" charset="0"/>
              </a:rPr>
              <a:t> or type of music should rule in our gatherings, </a:t>
            </a:r>
            <a:r>
              <a:rPr lang="en-US">
                <a:latin typeface="Maiandra GD" charset="0"/>
                <a:ea typeface="ＭＳ Ｐゴシック" charset="0"/>
                <a:cs typeface="ＭＳ Ｐゴシック" charset="0"/>
                <a:sym typeface="Wingdings" charset="0"/>
              </a:rPr>
              <a:t></a:t>
            </a:r>
            <a:endParaRPr lang="en-US">
              <a:latin typeface="Maiandra GD" charset="0"/>
              <a:ea typeface="ＭＳ Ｐゴシック" charset="0"/>
              <a:cs typeface="ＭＳ Ｐゴシック" charset="0"/>
            </a:endParaRPr>
          </a:p>
        </p:txBody>
      </p:sp>
      <p:sp>
        <p:nvSpPr>
          <p:cNvPr id="2088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B86A6B3D-3E77-7049-8CD7-A3792C09403F}" type="slidenum">
              <a:rPr lang="en-US" sz="1300"/>
              <a:pPr/>
              <a:t>19</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a:ln/>
        </p:spPr>
      </p:sp>
      <p:sp>
        <p:nvSpPr>
          <p:cNvPr id="2109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But that the PEACE OF CHRIST should </a:t>
            </a:r>
            <a:r>
              <a:rPr lang="en-US" i="1">
                <a:latin typeface="Maiandra GD" charset="0"/>
                <a:ea typeface="ＭＳ Ｐゴシック" charset="0"/>
                <a:cs typeface="ＭＳ Ｐゴシック" charset="0"/>
              </a:rPr>
              <a:t>rule</a:t>
            </a:r>
            <a:r>
              <a:rPr lang="en-US">
                <a:latin typeface="Maiandra GD" charset="0"/>
                <a:ea typeface="ＭＳ Ｐゴシック" charset="0"/>
                <a:cs typeface="ＭＳ Ｐゴシック" charset="0"/>
              </a:rPr>
              <a:t>—because He has called us as one body, with one purpose: </a:t>
            </a:r>
            <a:r>
              <a:rPr lang="en-US">
                <a:latin typeface="Maiandra GD" charset="0"/>
                <a:ea typeface="ＭＳ Ｐゴシック" charset="0"/>
                <a:cs typeface="ＭＳ Ｐゴシック" charset="0"/>
                <a:sym typeface="Wingdings" charset="0"/>
              </a:rPr>
              <a:t></a:t>
            </a:r>
            <a:endParaRPr lang="en-US">
              <a:latin typeface="Maiandra GD" charset="0"/>
              <a:ea typeface="ＭＳ Ｐゴシック" charset="0"/>
              <a:cs typeface="ＭＳ Ｐゴシック" charset="0"/>
            </a:endParaRPr>
          </a:p>
        </p:txBody>
      </p:sp>
      <p:sp>
        <p:nvSpPr>
          <p:cNvPr id="2109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5C9BD035-5EF5-9045-BEE4-BB1BAA877ACB}" type="slidenum">
              <a:rPr lang="en-US" sz="1300"/>
              <a:pPr/>
              <a:t>20</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a:ln/>
        </p:spPr>
      </p:sp>
      <p:sp>
        <p:nvSpPr>
          <p:cNvPr id="2129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It’s not about us, our likes &amp; dislikes, our favorite songs and what’s gives us goosebumps or warm fuzzy feelings. It’s not even about WORSHIP—it’s about the honor and glory of God. Matt Redman: “I’m sorry, Lord, for the thing I’ve made it; when </a:t>
            </a:r>
            <a:r>
              <a:rPr lang="en-US" i="1">
                <a:latin typeface="Maiandra GD" charset="0"/>
                <a:ea typeface="ＭＳ Ｐゴシック" charset="0"/>
                <a:cs typeface="ＭＳ Ｐゴシック" charset="0"/>
              </a:rPr>
              <a:t>it’s all about You</a:t>
            </a:r>
            <a:r>
              <a:rPr lang="en-US">
                <a:latin typeface="Maiandra GD" charset="0"/>
                <a:ea typeface="ＭＳ Ｐゴシック" charset="0"/>
                <a:cs typeface="ＭＳ Ｐゴシック" charset="0"/>
              </a:rPr>
              <a:t>.”</a:t>
            </a:r>
          </a:p>
        </p:txBody>
      </p:sp>
      <p:sp>
        <p:nvSpPr>
          <p:cNvPr id="2129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B8F20C47-2802-4B49-8C77-7593AE8DDE17}" type="slidenum">
              <a:rPr lang="en-US" sz="1300"/>
              <a:pPr/>
              <a:t>21</a:t>
            </a:fld>
            <a:endParaRPr 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a:ln/>
        </p:spPr>
      </p:sp>
      <p:sp>
        <p:nvSpPr>
          <p:cNvPr id="1761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Many of you have heard the story about how a London newspaper asked a number of leading figures of the day---”What’s wrong with the world.” Economist, historian, politician. Chesterton sent this response to the paper to the question, “What’s wrong with the world?”: “I am, Signed, G.K Chesteron.”</a:t>
            </a:r>
          </a:p>
        </p:txBody>
      </p:sp>
      <p:sp>
        <p:nvSpPr>
          <p:cNvPr id="176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1F88E4C0-DF89-BB4B-8E9C-54A49FF79B3A}" type="slidenum">
              <a:rPr lang="en-US" sz="1300"/>
              <a:pPr/>
              <a:t>3</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83522018-4C91-8144-BD25-F2248919180E}" type="slidenum">
              <a:rPr lang="en-US" sz="1300"/>
              <a:pPr/>
              <a:t>4</a:t>
            </a:fld>
            <a:endParaRPr lang="en-US" sz="1300"/>
          </a:p>
        </p:txBody>
      </p:sp>
      <p:sp>
        <p:nvSpPr>
          <p:cNvPr id="178178" name="Rectangle 2"/>
          <p:cNvSpPr>
            <a:spLocks noGrp="1" noRot="1" noChangeAspect="1" noChangeArrowheads="1" noTextEdit="1"/>
          </p:cNvSpPr>
          <p:nvPr>
            <p:ph type="sldImg"/>
          </p:nvPr>
        </p:nvSpPr>
        <p:spPr>
          <a:xfrm>
            <a:off x="1260475" y="720725"/>
            <a:ext cx="4797425" cy="3598863"/>
          </a:xfrm>
          <a:ln/>
        </p:spPr>
      </p:sp>
      <p:sp>
        <p:nvSpPr>
          <p:cNvPr id="178179" name="Rectangle 3"/>
          <p:cNvSpPr>
            <a:spLocks noGrp="1" noChangeArrowheads="1"/>
          </p:cNvSpPr>
          <p:nvPr>
            <p:ph type="body" idx="1"/>
          </p:nvPr>
        </p:nvSpPr>
        <p:spPr>
          <a:xfrm>
            <a:off x="974725" y="4560888"/>
            <a:ext cx="5365750"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We might say the same about worship: “What’s wrong with worship?” [add Q] It’s not about us. It’s not about getting what I like. Someone has written that when we leave a service, the question we should ask is not, “What did I get out of it?’ but “How did I </a:t>
            </a:r>
            <a:r>
              <a:rPr lang="en-US" i="1">
                <a:latin typeface="Maiandra GD" charset="0"/>
                <a:ea typeface="ＭＳ Ｐゴシック" charset="0"/>
                <a:cs typeface="ＭＳ Ｐゴシック" charset="0"/>
              </a:rPr>
              <a:t>do</a:t>
            </a:r>
            <a:r>
              <a:rPr lang="en-US">
                <a:latin typeface="Maiandra GD" charset="0"/>
                <a:ea typeface="ＭＳ Ｐゴシック" charset="0"/>
                <a:cs typeface="ＭＳ Ｐゴシック" charset="0"/>
              </a:rPr>
              <a:t>?” We come to offer ourselves and our praises to God. To glorify Him; AND, as we heard last week, to “edify His people.” And so this familiar passage [NEXT] is VERY relevant to how we think about worship at First Evan.</a:t>
            </a:r>
            <a:r>
              <a:rPr lang="de-DE">
                <a:latin typeface="Maiandra GD" charset="0"/>
                <a:ea typeface="ＭＳ Ｐゴシック" charset="0"/>
                <a:cs typeface="ＭＳ Ｐゴシック" charset="0"/>
              </a:rPr>
              <a:t>   </a:t>
            </a:r>
            <a:endParaRPr lang="en-US">
              <a:latin typeface="Maiandra GD"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6265DC29-5F69-354F-AC9F-DCCA6980404B}" type="slidenum">
              <a:rPr lang="en-US" sz="1300"/>
              <a:pPr/>
              <a:t>5</a:t>
            </a:fld>
            <a:endParaRPr lang="en-US" sz="130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„Four Spir. Laws of Worship.“</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This distinction is crucial for understanding true worship: God is unique AND therefore uniquely worthy of our worship</a:t>
            </a:r>
          </a:p>
          <a:p>
            <a:pPr eaLnBrk="1" hangingPunct="1"/>
            <a:r>
              <a:rPr lang="de-DE">
                <a:latin typeface="Maiandra GD" charset="0"/>
                <a:ea typeface="ＭＳ Ｐゴシック" charset="0"/>
                <a:cs typeface="ＭＳ Ｐゴシック" charset="0"/>
              </a:rPr>
              <a:t>There is nothing else in His category!!! Nothing even close. He is Creator, everything else is created.</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GOD‘S UNIQUE GLORY</a:t>
            </a:r>
            <a:endParaRPr lang="en-US">
              <a:latin typeface="Maiandra GD"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6D735C24-9CEF-C64D-B4F5-2B8DB1B6F925}" type="slidenum">
              <a:rPr lang="en-US" sz="1300"/>
              <a:pPr/>
              <a:t>6</a:t>
            </a:fld>
            <a:endParaRPr lang="en-US" sz="1300"/>
          </a:p>
        </p:txBody>
      </p:sp>
      <p:sp>
        <p:nvSpPr>
          <p:cNvPr id="182274" name="Rectangle 2"/>
          <p:cNvSpPr>
            <a:spLocks noGrp="1" noRot="1" noChangeAspect="1" noChangeArrowheads="1" noTextEdit="1"/>
          </p:cNvSpPr>
          <p:nvPr>
            <p:ph type="sldImg"/>
          </p:nvPr>
        </p:nvSpPr>
        <p:spPr>
          <a:xfrm>
            <a:off x="1260475" y="720725"/>
            <a:ext cx="4797425" cy="3598863"/>
          </a:xfrm>
          <a:ln/>
        </p:spPr>
      </p:sp>
      <p:sp>
        <p:nvSpPr>
          <p:cNvPr id="182275" name="Rectangle 3"/>
          <p:cNvSpPr>
            <a:spLocks noGrp="1" noChangeArrowheads="1"/>
          </p:cNvSpPr>
          <p:nvPr>
            <p:ph type="body" idx="1"/>
          </p:nvPr>
        </p:nvSpPr>
        <p:spPr>
          <a:xfrm>
            <a:off x="974725" y="4560888"/>
            <a:ext cx="5365750"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And of course, Paul goes on in Phil. 2 to show us how Christ Himself was the model for that kind of selflessness. How can we do less? A familiar verse; but how rarely do we apply it to how we look at worship; Cole talked last week about learning to rejoice in how music </a:t>
            </a:r>
            <a:r>
              <a:rPr lang="en-US" b="1" i="1">
                <a:latin typeface="Maiandra GD" charset="0"/>
                <a:ea typeface="ＭＳ Ｐゴシック" charset="0"/>
                <a:cs typeface="ＭＳ Ｐゴシック" charset="0"/>
              </a:rPr>
              <a:t>he doesn’t like </a:t>
            </a:r>
            <a:r>
              <a:rPr lang="en-US">
                <a:latin typeface="Maiandra GD" charset="0"/>
                <a:ea typeface="ＭＳ Ｐゴシック" charset="0"/>
                <a:cs typeface="ＭＳ Ｐゴシック" charset="0"/>
              </a:rPr>
              <a:t>can encourage and build up someone else, like Taylor. This is what C.S. Lewis also learned as he grew in grace and maturity: [next]</a:t>
            </a:r>
            <a:endParaRPr lang="de-DE">
              <a:latin typeface="Maiandra GD" charset="0"/>
              <a:ea typeface="ＭＳ Ｐゴシック" charset="0"/>
              <a:cs typeface="ＭＳ Ｐゴシック" charset="0"/>
            </a:endParaRPr>
          </a:p>
          <a:p>
            <a:r>
              <a:rPr lang="de-DE">
                <a:latin typeface="Maiandra GD" charset="0"/>
                <a:ea typeface="ＭＳ Ｐゴシック" charset="0"/>
                <a:cs typeface="ＭＳ Ｐゴシック" charset="0"/>
              </a:rPr>
              <a:t>   </a:t>
            </a:r>
            <a:endParaRPr lang="en-US">
              <a:latin typeface="Maiandra GD"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[READ] What an incredibly humble testimony. That’s growing in grace and maturity—that’s life in the body of Christ: getting one’s eyes off oneself, seeing beyond one’s own needs and learning to value others, even as Christ did. Paul put it this way in Romans 12</a:t>
            </a:r>
            <a:r>
              <a:rPr lang="en-US">
                <a:latin typeface="Maiandra GD" charset="0"/>
                <a:ea typeface="ＭＳ Ｐゴシック" charset="0"/>
                <a:cs typeface="ＭＳ Ｐゴシック" charset="0"/>
                <a:sym typeface="Wingdings" charset="0"/>
              </a:rPr>
              <a:t></a:t>
            </a:r>
            <a:endParaRPr lang="en-US">
              <a:latin typeface="Maiandra GD" charset="0"/>
              <a:ea typeface="ＭＳ Ｐゴシック" charset="0"/>
              <a:cs typeface="ＭＳ Ｐゴシック" charset="0"/>
            </a:endParaRPr>
          </a:p>
        </p:txBody>
      </p:sp>
      <p:sp>
        <p:nvSpPr>
          <p:cNvPr id="1853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F849C603-CDCA-7D4E-ADF5-78297540B59C}" type="slidenum">
              <a:rPr lang="en-US" sz="1300"/>
              <a:pPr/>
              <a:t>8</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ln/>
        </p:spPr>
      </p:sp>
      <p:sp>
        <p:nvSpPr>
          <p:cNvPr id="1873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i="1">
                <a:latin typeface="Maiandra GD" charset="0"/>
                <a:ea typeface="ＭＳ Ｐゴシック" charset="0"/>
                <a:cs typeface="ＭＳ Ｐゴシック" charset="0"/>
              </a:rPr>
              <a:t>That </a:t>
            </a:r>
            <a:r>
              <a:rPr lang="en-US">
                <a:latin typeface="Maiandra GD" charset="0"/>
                <a:ea typeface="ＭＳ Ｐゴシック" charset="0"/>
                <a:cs typeface="ＭＳ Ｐゴシック" charset="0"/>
              </a:rPr>
              <a:t>is pleasing to God—that’s what Christ did for us.</a:t>
            </a:r>
          </a:p>
        </p:txBody>
      </p:sp>
      <p:sp>
        <p:nvSpPr>
          <p:cNvPr id="1873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E290A2AB-0458-EB41-99E9-159D94268EC0}" type="slidenum">
              <a:rPr lang="en-US" sz="1300"/>
              <a:pPr/>
              <a:t>9</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a:ln/>
        </p:spPr>
      </p:sp>
      <p:sp>
        <p:nvSpPr>
          <p:cNvPr id="1914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What is biblical, what is cultural</a:t>
            </a:r>
          </a:p>
        </p:txBody>
      </p:sp>
      <p:sp>
        <p:nvSpPr>
          <p:cNvPr id="1914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825F31BA-15B8-B643-9CAF-5D8208D89FB2}" type="slidenum">
              <a:rPr lang="en-US" sz="1300"/>
              <a:pPr/>
              <a:t>10</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a:ln/>
        </p:spPr>
      </p:sp>
      <p:sp>
        <p:nvSpPr>
          <p:cNvPr id="1945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Maiandra GD" charset="0"/>
                <a:ea typeface="ＭＳ Ｐゴシック" charset="0"/>
                <a:cs typeface="ＭＳ Ｐゴシック" charset="0"/>
              </a:rPr>
              <a:t>What is biblical, what is cultural</a:t>
            </a:r>
          </a:p>
        </p:txBody>
      </p:sp>
      <p:sp>
        <p:nvSpPr>
          <p:cNvPr id="1945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742950" indent="-285750" defTabSz="966788">
              <a:defRPr sz="3200">
                <a:solidFill>
                  <a:schemeClr val="tx1"/>
                </a:solidFill>
                <a:latin typeface="Maiandra GD" charset="0"/>
                <a:ea typeface="ＭＳ Ｐゴシック" charset="0"/>
              </a:defRPr>
            </a:lvl2pPr>
            <a:lvl3pPr marL="1143000" indent="-228600" defTabSz="966788">
              <a:defRPr sz="3200">
                <a:solidFill>
                  <a:schemeClr val="tx1"/>
                </a:solidFill>
                <a:latin typeface="Maiandra GD" charset="0"/>
                <a:ea typeface="ＭＳ Ｐゴシック" charset="0"/>
              </a:defRPr>
            </a:lvl3pPr>
            <a:lvl4pPr marL="1600200" indent="-228600" defTabSz="966788">
              <a:defRPr sz="3200">
                <a:solidFill>
                  <a:schemeClr val="tx1"/>
                </a:solidFill>
                <a:latin typeface="Maiandra GD" charset="0"/>
                <a:ea typeface="ＭＳ Ｐゴシック" charset="0"/>
              </a:defRPr>
            </a:lvl4pPr>
            <a:lvl5pPr marL="2057400" indent="-228600" defTabSz="966788">
              <a:defRPr sz="3200">
                <a:solidFill>
                  <a:schemeClr val="tx1"/>
                </a:solidFill>
                <a:latin typeface="Maiandra GD" charset="0"/>
                <a:ea typeface="ＭＳ Ｐゴシック" charset="0"/>
              </a:defRPr>
            </a:lvl5pPr>
            <a:lvl6pPr marL="2514600" indent="-228600" defTabSz="966788"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defTabSz="966788"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defTabSz="966788"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defTabSz="966788" eaLnBrk="0" fontAlgn="base" hangingPunct="0">
              <a:spcBef>
                <a:spcPct val="0"/>
              </a:spcBef>
              <a:spcAft>
                <a:spcPct val="0"/>
              </a:spcAft>
              <a:defRPr sz="3200">
                <a:solidFill>
                  <a:schemeClr val="tx1"/>
                </a:solidFill>
                <a:latin typeface="Maiandra GD" charset="0"/>
                <a:ea typeface="ＭＳ Ｐゴシック" charset="0"/>
              </a:defRPr>
            </a:lvl9pPr>
          </a:lstStyle>
          <a:p>
            <a:fld id="{7CF1E992-C5C4-7B4A-A0EF-8C871F206265}" type="slidenum">
              <a:rPr lang="en-US" sz="1300"/>
              <a:pPr/>
              <a:t>12</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3A403C8F-3B84-D94E-8F0D-A40FC37E3A33}" type="slidenum">
              <a:rPr lang="en-US"/>
              <a:pPr>
                <a:defRPr/>
              </a:pPr>
              <a:t>‹#›</a:t>
            </a:fld>
            <a:endParaRPr lang="en-US"/>
          </a:p>
        </p:txBody>
      </p:sp>
    </p:spTree>
    <p:extLst>
      <p:ext uri="{BB962C8B-B14F-4D97-AF65-F5344CB8AC3E}">
        <p14:creationId xmlns:p14="http://schemas.microsoft.com/office/powerpoint/2010/main" val="84775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434FB99-D4EB-8A43-8C93-C3B5F99D5B8C}" type="slidenum">
              <a:rPr lang="en-US"/>
              <a:pPr>
                <a:defRPr/>
              </a:pPr>
              <a:t>‹#›</a:t>
            </a:fld>
            <a:endParaRPr lang="en-US"/>
          </a:p>
        </p:txBody>
      </p:sp>
    </p:spTree>
    <p:extLst>
      <p:ext uri="{BB962C8B-B14F-4D97-AF65-F5344CB8AC3E}">
        <p14:creationId xmlns:p14="http://schemas.microsoft.com/office/powerpoint/2010/main" val="139858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3E2AFCE-5796-7746-9229-5E88F2B7F651}" type="slidenum">
              <a:rPr lang="en-US"/>
              <a:pPr>
                <a:defRPr/>
              </a:pPr>
              <a:t>‹#›</a:t>
            </a:fld>
            <a:endParaRPr lang="en-US"/>
          </a:p>
        </p:txBody>
      </p:sp>
    </p:spTree>
    <p:extLst>
      <p:ext uri="{BB962C8B-B14F-4D97-AF65-F5344CB8AC3E}">
        <p14:creationId xmlns:p14="http://schemas.microsoft.com/office/powerpoint/2010/main" val="173650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10" name="Group"/>
          <p:cNvGrpSpPr/>
          <p:nvPr/>
        </p:nvGrpSpPr>
        <p:grpSpPr>
          <a:xfrm>
            <a:off x="1587" y="0"/>
            <a:ext cx="9148763" cy="6851650"/>
            <a:chOff x="0" y="0"/>
            <a:chExt cx="9148762" cy="6851650"/>
          </a:xfrm>
        </p:grpSpPr>
        <p:sp>
          <p:nvSpPr>
            <p:cNvPr id="374"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5"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6"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90" name="Group"/>
            <p:cNvGrpSpPr/>
            <p:nvPr/>
          </p:nvGrpSpPr>
          <p:grpSpPr>
            <a:xfrm>
              <a:off x="455612" y="0"/>
              <a:ext cx="8093076" cy="6851650"/>
              <a:chOff x="0" y="0"/>
              <a:chExt cx="8093075" cy="6851650"/>
            </a:xfrm>
          </p:grpSpPr>
          <p:sp>
            <p:nvSpPr>
              <p:cNvPr id="377"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8"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9"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0"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1"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2"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3"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4"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5"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6"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7"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8"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9"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91"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2"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3"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4"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5"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6"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7"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8"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9"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0"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1"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07" name="Group"/>
            <p:cNvGrpSpPr/>
            <p:nvPr/>
          </p:nvGrpSpPr>
          <p:grpSpPr>
            <a:xfrm>
              <a:off x="0" y="622300"/>
              <a:ext cx="9140825" cy="2493963"/>
              <a:chOff x="0" y="0"/>
              <a:chExt cx="9140825" cy="2493962"/>
            </a:xfrm>
          </p:grpSpPr>
          <p:sp>
            <p:nvSpPr>
              <p:cNvPr id="402"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3"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4"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5"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6"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08"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9"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11"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9082057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957907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420531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861696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254016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66227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804373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655919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7C7649A-5AD1-CD45-A985-CEB18F068C52}" type="slidenum">
              <a:rPr lang="en-US"/>
              <a:pPr>
                <a:defRPr/>
              </a:pPr>
              <a:t>‹#›</a:t>
            </a:fld>
            <a:endParaRPr lang="en-US"/>
          </a:p>
        </p:txBody>
      </p:sp>
    </p:spTree>
    <p:extLst>
      <p:ext uri="{BB962C8B-B14F-4D97-AF65-F5344CB8AC3E}">
        <p14:creationId xmlns:p14="http://schemas.microsoft.com/office/powerpoint/2010/main" val="995717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910219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7971726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037740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905971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55AAA08-BA50-314D-9EF0-8E5A05EA0BCC}" type="slidenum">
              <a:rPr lang="en-US"/>
              <a:pPr>
                <a:defRPr/>
              </a:pPr>
              <a:t>‹#›</a:t>
            </a:fld>
            <a:endParaRPr lang="en-US"/>
          </a:p>
        </p:txBody>
      </p:sp>
    </p:spTree>
    <p:extLst>
      <p:ext uri="{BB962C8B-B14F-4D97-AF65-F5344CB8AC3E}">
        <p14:creationId xmlns:p14="http://schemas.microsoft.com/office/powerpoint/2010/main" val="267197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AFCBD17-C632-0E44-AAAE-D425B68B7CD1}" type="slidenum">
              <a:rPr lang="en-US"/>
              <a:pPr>
                <a:defRPr/>
              </a:pPr>
              <a:t>‹#›</a:t>
            </a:fld>
            <a:endParaRPr lang="en-US"/>
          </a:p>
        </p:txBody>
      </p:sp>
    </p:spTree>
    <p:extLst>
      <p:ext uri="{BB962C8B-B14F-4D97-AF65-F5344CB8AC3E}">
        <p14:creationId xmlns:p14="http://schemas.microsoft.com/office/powerpoint/2010/main" val="20291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3DE33CB-731B-D84F-BD4C-3EA825E34019}" type="slidenum">
              <a:rPr lang="en-US"/>
              <a:pPr>
                <a:defRPr/>
              </a:pPr>
              <a:t>‹#›</a:t>
            </a:fld>
            <a:endParaRPr lang="en-US"/>
          </a:p>
        </p:txBody>
      </p:sp>
    </p:spTree>
    <p:extLst>
      <p:ext uri="{BB962C8B-B14F-4D97-AF65-F5344CB8AC3E}">
        <p14:creationId xmlns:p14="http://schemas.microsoft.com/office/powerpoint/2010/main" val="196662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8A30E027-35B3-7346-B777-4F5C79CD5F48}" type="slidenum">
              <a:rPr lang="en-US"/>
              <a:pPr>
                <a:defRPr/>
              </a:pPr>
              <a:t>‹#›</a:t>
            </a:fld>
            <a:endParaRPr lang="en-US"/>
          </a:p>
        </p:txBody>
      </p:sp>
    </p:spTree>
    <p:extLst>
      <p:ext uri="{BB962C8B-B14F-4D97-AF65-F5344CB8AC3E}">
        <p14:creationId xmlns:p14="http://schemas.microsoft.com/office/powerpoint/2010/main" val="52612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5C4EA07E-DCEE-B74B-AD76-4D2532A15123}" type="slidenum">
              <a:rPr lang="en-US"/>
              <a:pPr>
                <a:defRPr/>
              </a:pPr>
              <a:t>‹#›</a:t>
            </a:fld>
            <a:endParaRPr lang="en-US"/>
          </a:p>
        </p:txBody>
      </p:sp>
    </p:spTree>
    <p:extLst>
      <p:ext uri="{BB962C8B-B14F-4D97-AF65-F5344CB8AC3E}">
        <p14:creationId xmlns:p14="http://schemas.microsoft.com/office/powerpoint/2010/main" val="238677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E52F8A2-AAFB-B34B-8555-962050F2AD81}" type="slidenum">
              <a:rPr lang="en-US"/>
              <a:pPr>
                <a:defRPr/>
              </a:pPr>
              <a:t>‹#›</a:t>
            </a:fld>
            <a:endParaRPr lang="en-US"/>
          </a:p>
        </p:txBody>
      </p:sp>
    </p:spTree>
    <p:extLst>
      <p:ext uri="{BB962C8B-B14F-4D97-AF65-F5344CB8AC3E}">
        <p14:creationId xmlns:p14="http://schemas.microsoft.com/office/powerpoint/2010/main" val="133665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A0F380F-A5D9-6F47-A73A-897433AD7459}" type="slidenum">
              <a:rPr lang="en-US"/>
              <a:pPr>
                <a:defRPr/>
              </a:pPr>
              <a:t>‹#›</a:t>
            </a:fld>
            <a:endParaRPr lang="en-US"/>
          </a:p>
        </p:txBody>
      </p:sp>
    </p:spTree>
    <p:extLst>
      <p:ext uri="{BB962C8B-B14F-4D97-AF65-F5344CB8AC3E}">
        <p14:creationId xmlns:p14="http://schemas.microsoft.com/office/powerpoint/2010/main" val="143275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50000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1264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264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264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1264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4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4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265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1266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266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266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66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126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26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126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126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4A17A018-F157-0A45-8A9B-5F7F3B18DD6E}" type="slidenum">
              <a:rPr lang="en-US"/>
              <a:pPr>
                <a:defRPr/>
              </a:pPr>
              <a:t>‹#›</a:t>
            </a:fld>
            <a:endParaRPr lang="en-US"/>
          </a:p>
        </p:txBody>
      </p:sp>
      <p:sp>
        <p:nvSpPr>
          <p:cNvPr id="1126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73"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8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09"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09"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09"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09"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folHlink"/>
        </a:buClr>
        <a:buSzPct val="6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folHlink"/>
        </a:buClr>
        <a:buSzPct val="6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folHlink"/>
        </a:buClr>
        <a:buSzPct val="6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folHlink"/>
        </a:buClr>
        <a:buSzPct val="6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335589345"/>
      </p:ext>
    </p:extLst>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0" y="1143000"/>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ar-JO" sz="4000" dirty="0">
                <a:latin typeface="Arial" panose="020B0604020202020204" pitchFamily="34" charset="0"/>
                <a:cs typeface="Arial" panose="020B0604020202020204" pitchFamily="34" charset="0"/>
              </a:rPr>
              <a:t>علم الأعراق</a:t>
            </a:r>
            <a:endParaRPr lang="en-US" sz="4000" dirty="0">
              <a:latin typeface="Arial" panose="020B0604020202020204" pitchFamily="34" charset="0"/>
              <a:cs typeface="Arial" panose="020B0604020202020204" pitchFamily="34" charset="0"/>
            </a:endParaRPr>
          </a:p>
        </p:txBody>
      </p:sp>
      <p:sp>
        <p:nvSpPr>
          <p:cNvPr id="60418" name="Rectangle 3"/>
          <p:cNvSpPr>
            <a:spLocks noChangeArrowheads="1"/>
          </p:cNvSpPr>
          <p:nvPr/>
        </p:nvSpPr>
        <p:spPr bwMode="auto">
          <a:xfrm>
            <a:off x="1524000" y="2590800"/>
            <a:ext cx="58293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ar-JO" sz="3600" dirty="0">
                <a:latin typeface="Arial" panose="020B0604020202020204" pitchFamily="34" charset="0"/>
                <a:cs typeface="Arial" panose="020B0604020202020204" pitchFamily="34" charset="0"/>
              </a:rPr>
              <a:t>دراسة كيف ولماذا يمجد الناس من ثقافات متنوعة الله الحقيقي والحي</a:t>
            </a: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8F8786F-75C9-DEBB-BD89-6042136F97A6}"/>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584200" rtl="1" eaLnBrk="1" fontAlgn="auto" latinLnBrk="0" hangingPunct="0">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تعليم د. رون مان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الملفات بعدة لغات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39825"/>
          </a:xfrm>
        </p:spPr>
        <p:txBody>
          <a:bodyPr/>
          <a:lstStyle/>
          <a:p>
            <a:pPr>
              <a:defRPr/>
            </a:pPr>
            <a:r>
              <a:rPr lang="ar-JO" dirty="0">
                <a:effectLst/>
                <a:latin typeface="Arial" panose="020B0604020202020204" pitchFamily="34" charset="0"/>
                <a:cs typeface="Arial" panose="020B0604020202020204" pitchFamily="34" charset="0"/>
              </a:rPr>
              <a:t>كيف يمكن أن تكون أمين كتابياً،</a:t>
            </a:r>
            <a:br>
              <a:rPr lang="ar-JO" dirty="0">
                <a:effectLst/>
                <a:latin typeface="Arial" panose="020B0604020202020204" pitchFamily="34" charset="0"/>
                <a:cs typeface="Arial" panose="020B0604020202020204" pitchFamily="34" charset="0"/>
              </a:rPr>
            </a:br>
            <a:r>
              <a:rPr lang="ar-JO" dirty="0">
                <a:effectLst/>
                <a:latin typeface="Arial" panose="020B0604020202020204" pitchFamily="34" charset="0"/>
                <a:cs typeface="Arial" panose="020B0604020202020204" pitchFamily="34" charset="0"/>
              </a:rPr>
              <a:t>ومع ذلك متسق ثقافياً؟</a:t>
            </a:r>
            <a:r>
              <a:rPr lang="en-US"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3352800"/>
            <a:ext cx="8229600" cy="2778125"/>
          </a:xfrm>
        </p:spPr>
        <p:txBody>
          <a:bodyPr/>
          <a:lstStyle/>
          <a:p>
            <a:pPr algn="r" rtl="1">
              <a:defRPr/>
            </a:pPr>
            <a:r>
              <a:rPr lang="ar-JO" dirty="0">
                <a:latin typeface="Arial" panose="020B0604020202020204" pitchFamily="34" charset="0"/>
                <a:cs typeface="Arial" panose="020B0604020202020204" pitchFamily="34" charset="0"/>
              </a:rPr>
              <a:t>فحص الذات</a:t>
            </a:r>
            <a:endParaRPr lang="en-US" dirty="0">
              <a:latin typeface="Arial" panose="020B0604020202020204" pitchFamily="34" charset="0"/>
              <a:cs typeface="Arial" panose="020B0604020202020204" pitchFamily="34" charset="0"/>
            </a:endParaRPr>
          </a:p>
          <a:p>
            <a:pPr algn="r" rtl="1">
              <a:defRPr/>
            </a:pPr>
            <a:r>
              <a:rPr lang="ar-JO" dirty="0">
                <a:latin typeface="Arial" panose="020B0604020202020204" pitchFamily="34" charset="0"/>
                <a:cs typeface="Arial" panose="020B0604020202020204" pitchFamily="34" charset="0"/>
              </a:rPr>
              <a:t>التمييز</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Box 1"/>
          <p:cNvSpPr txBox="1">
            <a:spLocks noChangeArrowheads="1"/>
          </p:cNvSpPr>
          <p:nvPr/>
        </p:nvSpPr>
        <p:spPr bwMode="auto">
          <a:xfrm>
            <a:off x="0" y="457200"/>
            <a:ext cx="9144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r>
              <a:rPr lang="ar-JO" sz="4800" u="sng" dirty="0">
                <a:solidFill>
                  <a:srgbClr val="3B8CFF"/>
                </a:solidFill>
                <a:latin typeface="Arial" panose="020B0604020202020204" pitchFamily="34" charset="0"/>
                <a:cs typeface="Arial" panose="020B0604020202020204" pitchFamily="34" charset="0"/>
              </a:rPr>
              <a:t>كتابي؟</a:t>
            </a:r>
            <a:r>
              <a:rPr lang="en-US" sz="4800" u="sng" dirty="0">
                <a:latin typeface="Arial" panose="020B0604020202020204" pitchFamily="34" charset="0"/>
                <a:cs typeface="Arial" panose="020B0604020202020204" pitchFamily="34" charset="0"/>
              </a:rPr>
              <a:t> </a:t>
            </a:r>
            <a:r>
              <a:rPr lang="ar-JO" sz="4800" u="sng" dirty="0">
                <a:latin typeface="Arial" panose="020B0604020202020204" pitchFamily="34" charset="0"/>
                <a:cs typeface="Arial" panose="020B0604020202020204" pitchFamily="34" charset="0"/>
              </a:rPr>
              <a:t>أم</a:t>
            </a:r>
            <a:r>
              <a:rPr lang="en-US" sz="4800" u="sng" dirty="0">
                <a:latin typeface="Arial" panose="020B0604020202020204" pitchFamily="34" charset="0"/>
                <a:cs typeface="Arial" panose="020B0604020202020204" pitchFamily="34" charset="0"/>
              </a:rPr>
              <a:t> </a:t>
            </a:r>
            <a:r>
              <a:rPr lang="ar-JO" sz="4800" u="sng" dirty="0">
                <a:solidFill>
                  <a:srgbClr val="42FF19"/>
                </a:solidFill>
                <a:latin typeface="Arial" panose="020B0604020202020204" pitchFamily="34" charset="0"/>
                <a:cs typeface="Arial" panose="020B0604020202020204" pitchFamily="34" charset="0"/>
              </a:rPr>
              <a:t>ثقافي</a:t>
            </a:r>
            <a:endParaRPr lang="en-US" sz="4800" u="sng" dirty="0">
              <a:solidFill>
                <a:srgbClr val="42FF19"/>
              </a:solidFill>
              <a:latin typeface="Arial" panose="020B0604020202020204" pitchFamily="34" charset="0"/>
              <a:cs typeface="Arial" panose="020B0604020202020204" pitchFamily="34" charset="0"/>
            </a:endParaRPr>
          </a:p>
        </p:txBody>
      </p:sp>
      <p:sp>
        <p:nvSpPr>
          <p:cNvPr id="3" name="TextBox 2"/>
          <p:cNvSpPr txBox="1">
            <a:spLocks noChangeArrowheads="1"/>
          </p:cNvSpPr>
          <p:nvPr/>
        </p:nvSpPr>
        <p:spPr bwMode="auto">
          <a:xfrm>
            <a:off x="0" y="1676400"/>
            <a:ext cx="73914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r" rtl="1">
              <a:buFont typeface="Arial" charset="0"/>
              <a:buChar char="•"/>
            </a:pPr>
            <a:r>
              <a:rPr lang="ar-JO" sz="4000" dirty="0">
                <a:solidFill>
                  <a:srgbClr val="42FF19"/>
                </a:solidFill>
                <a:latin typeface="Arial" panose="020B0604020202020204" pitchFamily="34" charset="0"/>
                <a:cs typeface="Arial" panose="020B0604020202020204" pitchFamily="34" charset="0"/>
              </a:rPr>
              <a:t>الشموع</a:t>
            </a:r>
            <a:endParaRPr lang="en-US" sz="4000" dirty="0">
              <a:solidFill>
                <a:srgbClr val="42FF19"/>
              </a:solidFill>
              <a:latin typeface="Arial" panose="020B0604020202020204" pitchFamily="34" charset="0"/>
              <a:cs typeface="Arial" panose="020B0604020202020204" pitchFamily="34" charset="0"/>
            </a:endParaRPr>
          </a:p>
          <a:p>
            <a:pPr algn="r" rtl="1">
              <a:buFont typeface="Arial" charset="0"/>
              <a:buChar char="•"/>
            </a:pPr>
            <a:r>
              <a:rPr lang="ar-JO" sz="4000" dirty="0">
                <a:solidFill>
                  <a:srgbClr val="3B8CFF"/>
                </a:solidFill>
                <a:latin typeface="Arial" panose="020B0604020202020204" pitchFamily="34" charset="0"/>
                <a:cs typeface="Arial" panose="020B0604020202020204" pitchFamily="34" charset="0"/>
              </a:rPr>
              <a:t>العظة</a:t>
            </a:r>
            <a:endParaRPr lang="en-US" sz="4000" dirty="0">
              <a:solidFill>
                <a:srgbClr val="3B8CFF"/>
              </a:solidFill>
              <a:latin typeface="Arial" panose="020B0604020202020204" pitchFamily="34" charset="0"/>
              <a:cs typeface="Arial" panose="020B0604020202020204" pitchFamily="34" charset="0"/>
            </a:endParaRPr>
          </a:p>
          <a:p>
            <a:pPr algn="r" rtl="1">
              <a:buFont typeface="Arial" charset="0"/>
              <a:buChar char="•"/>
            </a:pPr>
            <a:r>
              <a:rPr lang="ar-JO" sz="4000" dirty="0">
                <a:solidFill>
                  <a:srgbClr val="42FF19"/>
                </a:solidFill>
                <a:latin typeface="Arial" panose="020B0604020202020204" pitchFamily="34" charset="0"/>
                <a:cs typeface="Arial" panose="020B0604020202020204" pitchFamily="34" charset="0"/>
              </a:rPr>
              <a:t>عظة 30 دقيقة</a:t>
            </a:r>
            <a:endParaRPr lang="en-US" sz="4000" dirty="0">
              <a:solidFill>
                <a:srgbClr val="42FF19"/>
              </a:solidFill>
              <a:latin typeface="Arial" panose="020B0604020202020204" pitchFamily="34" charset="0"/>
              <a:cs typeface="Arial" panose="020B0604020202020204" pitchFamily="34" charset="0"/>
            </a:endParaRPr>
          </a:p>
          <a:p>
            <a:pPr algn="r" rtl="1">
              <a:buFont typeface="Arial" charset="0"/>
              <a:buChar char="•"/>
            </a:pPr>
            <a:r>
              <a:rPr lang="ar-JO" sz="4000" dirty="0">
                <a:solidFill>
                  <a:srgbClr val="3B8CFF"/>
                </a:solidFill>
                <a:latin typeface="Arial" panose="020B0604020202020204" pitchFamily="34" charset="0"/>
                <a:cs typeface="Arial" panose="020B0604020202020204" pitchFamily="34" charset="0"/>
              </a:rPr>
              <a:t>عشاء الرب</a:t>
            </a:r>
            <a:endParaRPr lang="en-US" sz="4000" dirty="0">
              <a:solidFill>
                <a:srgbClr val="3B8CFF"/>
              </a:solidFill>
              <a:latin typeface="Arial" panose="020B0604020202020204" pitchFamily="34" charset="0"/>
              <a:cs typeface="Arial" panose="020B0604020202020204" pitchFamily="34" charset="0"/>
            </a:endParaRPr>
          </a:p>
          <a:p>
            <a:pPr algn="r" rtl="1">
              <a:buFont typeface="Arial" charset="0"/>
              <a:buChar char="•"/>
            </a:pPr>
            <a:r>
              <a:rPr lang="ar-JO" sz="4000" dirty="0">
                <a:solidFill>
                  <a:srgbClr val="42FF19"/>
                </a:solidFill>
                <a:latin typeface="Arial" panose="020B0604020202020204" pitchFamily="34" charset="0"/>
                <a:cs typeface="Arial" panose="020B0604020202020204" pitchFamily="34" charset="0"/>
              </a:rPr>
              <a:t>تمرير أواني كسر الخبز</a:t>
            </a:r>
            <a:endParaRPr lang="en-US" sz="4000" dirty="0">
              <a:solidFill>
                <a:srgbClr val="42FF19"/>
              </a:solidFill>
              <a:latin typeface="Arial" panose="020B0604020202020204" pitchFamily="34" charset="0"/>
              <a:cs typeface="Arial" panose="020B0604020202020204" pitchFamily="34" charset="0"/>
            </a:endParaRPr>
          </a:p>
          <a:p>
            <a:pPr algn="r" rtl="1">
              <a:buFont typeface="Arial" charset="0"/>
              <a:buChar char="•"/>
            </a:pPr>
            <a:r>
              <a:rPr lang="ar-JO" sz="4000" dirty="0">
                <a:solidFill>
                  <a:srgbClr val="42FF19"/>
                </a:solidFill>
                <a:latin typeface="Arial" panose="020B0604020202020204" pitchFamily="34" charset="0"/>
                <a:cs typeface="Arial" panose="020B0604020202020204" pitchFamily="34" charset="0"/>
              </a:rPr>
              <a:t>التقدم إلى كسر الخبز</a:t>
            </a:r>
            <a:endParaRPr lang="en-US" sz="4000" dirty="0">
              <a:solidFill>
                <a:srgbClr val="42FF1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39825"/>
          </a:xfrm>
        </p:spPr>
        <p:txBody>
          <a:bodyPr/>
          <a:lstStyle/>
          <a:p>
            <a:pPr>
              <a:defRPr/>
            </a:pPr>
            <a:r>
              <a:rPr kumimoji="0" lang="ar-JO" sz="4400" b="0" i="0" u="none" strike="noStrike" kern="0" cap="none" spc="0" normalizeH="0" baseline="0" noProof="0" dirty="0">
                <a:ln>
                  <a:noFill/>
                </a:ln>
                <a:solidFill>
                  <a:srgbClr val="FFFFCC"/>
                </a:solidFill>
                <a:effectLst/>
                <a:uLnTx/>
                <a:uFillTx/>
                <a:latin typeface="Arial" panose="020B0604020202020204" pitchFamily="34" charset="0"/>
                <a:ea typeface="ＭＳ Ｐゴシック" pitchFamily="-109" charset="-128"/>
                <a:cs typeface="Arial" panose="020B0604020202020204" pitchFamily="34" charset="0"/>
              </a:rPr>
              <a:t>كيف يمكن أن تكون أمين كتابياً،</a:t>
            </a:r>
            <a:br>
              <a:rPr kumimoji="0" lang="ar-JO" sz="4400" b="0" i="0" u="none" strike="noStrike" kern="0" cap="none" spc="0" normalizeH="0" baseline="0" noProof="0" dirty="0">
                <a:ln>
                  <a:noFill/>
                </a:ln>
                <a:solidFill>
                  <a:srgbClr val="FFFFCC"/>
                </a:solidFill>
                <a:effectLst/>
                <a:uLnTx/>
                <a:uFillTx/>
                <a:latin typeface="Arial" panose="020B0604020202020204" pitchFamily="34" charset="0"/>
                <a:ea typeface="ＭＳ Ｐゴシック" pitchFamily="-109" charset="-128"/>
                <a:cs typeface="Arial" panose="020B0604020202020204" pitchFamily="34" charset="0"/>
              </a:rPr>
            </a:br>
            <a:r>
              <a:rPr kumimoji="0" lang="ar-JO" sz="4400" b="0" i="0" u="none" strike="noStrike" kern="0" cap="none" spc="0" normalizeH="0" baseline="0" noProof="0" dirty="0">
                <a:ln>
                  <a:noFill/>
                </a:ln>
                <a:solidFill>
                  <a:srgbClr val="FFFFCC"/>
                </a:solidFill>
                <a:effectLst/>
                <a:uLnTx/>
                <a:uFillTx/>
                <a:latin typeface="Arial" panose="020B0604020202020204" pitchFamily="34" charset="0"/>
                <a:ea typeface="ＭＳ Ｐゴシック" pitchFamily="-109" charset="-128"/>
                <a:cs typeface="Arial" panose="020B0604020202020204" pitchFamily="34" charset="0"/>
              </a:rPr>
              <a:t>ومع ذلك متسق ثقافياً؟</a:t>
            </a:r>
            <a:r>
              <a:rPr kumimoji="0" lang="en-US" sz="4400" b="0" i="0" u="none" strike="noStrike" kern="0" cap="none" spc="0" normalizeH="0" baseline="0" noProof="0" dirty="0">
                <a:ln>
                  <a:noFill/>
                </a:ln>
                <a:solidFill>
                  <a:srgbClr val="FFFFCC"/>
                </a:solidFill>
                <a:effectLst/>
                <a:uLnTx/>
                <a:uFillTx/>
                <a:latin typeface="Arial" panose="020B0604020202020204" pitchFamily="34" charset="0"/>
                <a:ea typeface="ＭＳ Ｐゴシック" pitchFamily="-109" charset="-128"/>
                <a:cs typeface="Arial" panose="020B0604020202020204" pitchFamily="34" charset="0"/>
              </a:rPr>
              <a:t> </a:t>
            </a:r>
            <a:endParaRPr lang="en-US" dirty="0"/>
          </a:p>
        </p:txBody>
      </p:sp>
      <p:sp>
        <p:nvSpPr>
          <p:cNvPr id="4" name="Content Placeholder 3"/>
          <p:cNvSpPr>
            <a:spLocks noGrp="1"/>
          </p:cNvSpPr>
          <p:nvPr>
            <p:ph idx="1"/>
          </p:nvPr>
        </p:nvSpPr>
        <p:spPr>
          <a:xfrm>
            <a:off x="457200" y="3048000"/>
            <a:ext cx="8229600" cy="2778125"/>
          </a:xfrm>
        </p:spPr>
        <p:txBody>
          <a:bodyPr/>
          <a:lstStyle/>
          <a:p>
            <a:pPr algn="r" rtl="1">
              <a:defRPr/>
            </a:pPr>
            <a:r>
              <a:rPr lang="ar-JO" dirty="0">
                <a:latin typeface="Arial" panose="020B0604020202020204" pitchFamily="34" charset="0"/>
                <a:cs typeface="Arial" panose="020B0604020202020204" pitchFamily="34" charset="0"/>
              </a:rPr>
              <a:t>فحص الذات</a:t>
            </a:r>
            <a:endParaRPr lang="en-US" dirty="0">
              <a:latin typeface="Arial" panose="020B0604020202020204" pitchFamily="34" charset="0"/>
              <a:cs typeface="Arial" panose="020B0604020202020204" pitchFamily="34" charset="0"/>
            </a:endParaRPr>
          </a:p>
          <a:p>
            <a:pPr algn="r" rtl="1">
              <a:defRPr/>
            </a:pPr>
            <a:r>
              <a:rPr lang="ar-JO" dirty="0">
                <a:latin typeface="Arial" panose="020B0604020202020204" pitchFamily="34" charset="0"/>
                <a:cs typeface="Arial" panose="020B0604020202020204" pitchFamily="34" charset="0"/>
              </a:rPr>
              <a:t>التمييز</a:t>
            </a:r>
            <a:endParaRPr lang="en-US" dirty="0">
              <a:latin typeface="Arial" panose="020B0604020202020204" pitchFamily="34" charset="0"/>
              <a:cs typeface="Arial" panose="020B0604020202020204" pitchFamily="34" charset="0"/>
            </a:endParaRPr>
          </a:p>
          <a:p>
            <a:pPr algn="r" rtl="1">
              <a:defRPr/>
            </a:pPr>
            <a:r>
              <a:rPr lang="ar-JO" dirty="0">
                <a:latin typeface="Arial" panose="020B0604020202020204" pitchFamily="34" charset="0"/>
                <a:cs typeface="Arial" panose="020B0604020202020204" pitchFamily="34" charset="0"/>
              </a:rPr>
              <a:t>الحكمة والصلاة</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39825"/>
          </a:xfrm>
        </p:spPr>
        <p:txBody>
          <a:bodyPr/>
          <a:lstStyle/>
          <a:p>
            <a:pPr>
              <a:defRPr/>
            </a:pPr>
            <a:r>
              <a:rPr kumimoji="0" lang="ar-JO" sz="4400" b="0" i="0" u="none" strike="noStrike" kern="0" cap="none" spc="0" normalizeH="0" baseline="0" noProof="0" dirty="0">
                <a:ln>
                  <a:noFill/>
                </a:ln>
                <a:solidFill>
                  <a:srgbClr val="FFFFCC"/>
                </a:solidFill>
                <a:effectLst/>
                <a:uLnTx/>
                <a:uFillTx/>
                <a:latin typeface="Arial" panose="020B0604020202020204" pitchFamily="34" charset="0"/>
                <a:ea typeface="ＭＳ Ｐゴシック" pitchFamily="-109" charset="-128"/>
                <a:cs typeface="Arial" panose="020B0604020202020204" pitchFamily="34" charset="0"/>
              </a:rPr>
              <a:t>كيف يمكن أن تكون أمين كتابياً،</a:t>
            </a:r>
            <a:br>
              <a:rPr kumimoji="0" lang="ar-JO" sz="4400" b="0" i="0" u="none" strike="noStrike" kern="0" cap="none" spc="0" normalizeH="0" baseline="0" noProof="0" dirty="0">
                <a:ln>
                  <a:noFill/>
                </a:ln>
                <a:solidFill>
                  <a:srgbClr val="FFFFCC"/>
                </a:solidFill>
                <a:effectLst/>
                <a:uLnTx/>
                <a:uFillTx/>
                <a:latin typeface="Arial" panose="020B0604020202020204" pitchFamily="34" charset="0"/>
                <a:ea typeface="ＭＳ Ｐゴシック" pitchFamily="-109" charset="-128"/>
                <a:cs typeface="Arial" panose="020B0604020202020204" pitchFamily="34" charset="0"/>
              </a:rPr>
            </a:br>
            <a:r>
              <a:rPr kumimoji="0" lang="ar-JO" sz="4400" b="0" i="0" u="none" strike="noStrike" kern="0" cap="none" spc="0" normalizeH="0" baseline="0" noProof="0" dirty="0">
                <a:ln>
                  <a:noFill/>
                </a:ln>
                <a:solidFill>
                  <a:srgbClr val="FFFFCC"/>
                </a:solidFill>
                <a:effectLst/>
                <a:uLnTx/>
                <a:uFillTx/>
                <a:latin typeface="Arial" panose="020B0604020202020204" pitchFamily="34" charset="0"/>
                <a:ea typeface="ＭＳ Ｐゴシック" pitchFamily="-109" charset="-128"/>
                <a:cs typeface="Arial" panose="020B0604020202020204" pitchFamily="34" charset="0"/>
              </a:rPr>
              <a:t>ومع ذلك متسق ثقافياً؟</a:t>
            </a:r>
            <a:r>
              <a:rPr kumimoji="0" lang="en-US" sz="4400" b="0" i="0" u="none" strike="noStrike" kern="0" cap="none" spc="0" normalizeH="0" baseline="0" noProof="0" dirty="0">
                <a:ln>
                  <a:noFill/>
                </a:ln>
                <a:solidFill>
                  <a:srgbClr val="FFFFCC"/>
                </a:solidFill>
                <a:effectLst/>
                <a:uLnTx/>
                <a:uFillTx/>
                <a:latin typeface="Arial" panose="020B0604020202020204" pitchFamily="34" charset="0"/>
                <a:ea typeface="ＭＳ Ｐゴシック" pitchFamily="-109" charset="-128"/>
                <a:cs typeface="Arial" panose="020B0604020202020204" pitchFamily="34" charset="0"/>
              </a:rPr>
              <a:t> </a:t>
            </a:r>
            <a:endParaRPr lang="en-US" dirty="0"/>
          </a:p>
        </p:txBody>
      </p:sp>
      <p:sp>
        <p:nvSpPr>
          <p:cNvPr id="4" name="Content Placeholder 3"/>
          <p:cNvSpPr>
            <a:spLocks noGrp="1"/>
          </p:cNvSpPr>
          <p:nvPr>
            <p:ph idx="1"/>
          </p:nvPr>
        </p:nvSpPr>
        <p:spPr>
          <a:xfrm>
            <a:off x="381000" y="2895600"/>
            <a:ext cx="8229600" cy="2778125"/>
          </a:xfrm>
        </p:spPr>
        <p:txBody>
          <a:bodyPr/>
          <a:lstStyle/>
          <a:p>
            <a:pPr lvl="0" algn="r" rtl="1">
              <a:buClr>
                <a:srgbClr val="FADF6C"/>
              </a:buClr>
              <a:defRPr/>
            </a:pPr>
            <a:r>
              <a:rPr lang="ar-JO" dirty="0">
                <a:solidFill>
                  <a:srgbClr val="FFFFFF"/>
                </a:solidFill>
                <a:latin typeface="Arial" panose="020B0604020202020204" pitchFamily="34" charset="0"/>
                <a:cs typeface="Arial" panose="020B0604020202020204" pitchFamily="34" charset="0"/>
              </a:rPr>
              <a:t>فحص الذات</a:t>
            </a:r>
            <a:endParaRPr lang="en-US" dirty="0">
              <a:solidFill>
                <a:srgbClr val="FFFFFF"/>
              </a:solidFill>
              <a:latin typeface="Arial" panose="020B0604020202020204" pitchFamily="34" charset="0"/>
              <a:cs typeface="Arial" panose="020B0604020202020204" pitchFamily="34" charset="0"/>
            </a:endParaRPr>
          </a:p>
          <a:p>
            <a:pPr lvl="0" algn="r" rtl="1">
              <a:buClr>
                <a:srgbClr val="FADF6C"/>
              </a:buClr>
              <a:defRPr/>
            </a:pPr>
            <a:r>
              <a:rPr lang="ar-JO" dirty="0">
                <a:solidFill>
                  <a:srgbClr val="FFFFFF"/>
                </a:solidFill>
                <a:latin typeface="Arial" panose="020B0604020202020204" pitchFamily="34" charset="0"/>
                <a:cs typeface="Arial" panose="020B0604020202020204" pitchFamily="34" charset="0"/>
              </a:rPr>
              <a:t>التمييز</a:t>
            </a:r>
            <a:endParaRPr lang="en-US" dirty="0">
              <a:solidFill>
                <a:srgbClr val="FFFFFF"/>
              </a:solidFill>
              <a:latin typeface="Arial" panose="020B0604020202020204" pitchFamily="34" charset="0"/>
              <a:cs typeface="Arial" panose="020B0604020202020204" pitchFamily="34" charset="0"/>
            </a:endParaRPr>
          </a:p>
          <a:p>
            <a:pPr lvl="0" algn="r" rtl="1">
              <a:buClr>
                <a:srgbClr val="FADF6C"/>
              </a:buClr>
              <a:defRPr/>
            </a:pPr>
            <a:r>
              <a:rPr lang="ar-JO" dirty="0">
                <a:solidFill>
                  <a:srgbClr val="FFFFFF"/>
                </a:solidFill>
                <a:latin typeface="Arial" panose="020B0604020202020204" pitchFamily="34" charset="0"/>
                <a:cs typeface="Arial" panose="020B0604020202020204" pitchFamily="34" charset="0"/>
              </a:rPr>
              <a:t>الحكمة والصلاة</a:t>
            </a:r>
            <a:endParaRPr lang="en-US" dirty="0">
              <a:solidFill>
                <a:srgbClr val="FFFFFF"/>
              </a:solidFill>
              <a:latin typeface="Arial" panose="020B0604020202020204" pitchFamily="34" charset="0"/>
              <a:cs typeface="Arial" panose="020B0604020202020204" pitchFamily="34" charset="0"/>
            </a:endParaRPr>
          </a:p>
          <a:p>
            <a:pPr algn="r" rtl="1">
              <a:defRPr/>
            </a:pPr>
            <a:r>
              <a:rPr lang="ar-JO" dirty="0">
                <a:latin typeface="Arial" panose="020B0604020202020204" pitchFamily="34" charset="0"/>
                <a:cs typeface="Arial" panose="020B0604020202020204" pitchFamily="34" charset="0"/>
              </a:rPr>
              <a:t>الوحدة في التنوع</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ctrTitle"/>
          </p:nvPr>
        </p:nvSpPr>
        <p:spPr>
          <a:xfrm>
            <a:off x="457200" y="1371600"/>
            <a:ext cx="8305800" cy="1143000"/>
          </a:xfrm>
        </p:spPr>
        <p:txBody>
          <a:bodyPr/>
          <a:lstStyle/>
          <a:p>
            <a:br>
              <a:rPr lang="de-DE" sz="4000">
                <a:effectLst/>
                <a:latin typeface="Maiandra GD" charset="0"/>
                <a:ea typeface="ＭＳ Ｐゴシック" charset="0"/>
                <a:cs typeface="ＭＳ Ｐゴシック" charset="0"/>
              </a:rPr>
            </a:br>
            <a:endParaRPr lang="en-US">
              <a:effectLst/>
              <a:latin typeface="Maiandra GD" charset="0"/>
              <a:ea typeface="ＭＳ Ｐゴシック" charset="0"/>
              <a:cs typeface="ＭＳ Ｐゴシック" charset="0"/>
            </a:endParaRPr>
          </a:p>
        </p:txBody>
      </p:sp>
      <p:pic>
        <p:nvPicPr>
          <p:cNvPr id="19763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3488" y="304800"/>
            <a:ext cx="4049712" cy="624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41667" name="Rectangle 3"/>
          <p:cNvSpPr>
            <a:spLocks noGrp="1" noChangeArrowheads="1"/>
          </p:cNvSpPr>
          <p:nvPr>
            <p:ph type="ctrTitle"/>
          </p:nvPr>
        </p:nvSpPr>
        <p:spPr>
          <a:xfrm>
            <a:off x="304800" y="4876800"/>
            <a:ext cx="8610600" cy="1143000"/>
          </a:xfrm>
        </p:spPr>
        <p:txBody>
          <a:bodyPr/>
          <a:lstStyle/>
          <a:p>
            <a:pPr>
              <a:defRPr/>
            </a:pPr>
            <a:br>
              <a:rPr lang="de-DE" sz="3200" dirty="0">
                <a:solidFill>
                  <a:srgbClr val="FFFFFF"/>
                </a:solidFill>
                <a:effectLst/>
                <a:latin typeface="Arial" panose="020B0604020202020204" pitchFamily="34" charset="0"/>
                <a:cs typeface="Arial" panose="020B0604020202020204" pitchFamily="34" charset="0"/>
              </a:rPr>
            </a:br>
            <a:r>
              <a:rPr lang="ar-JO" sz="3200" dirty="0">
                <a:solidFill>
                  <a:srgbClr val="FFFFFF"/>
                </a:solidFill>
                <a:effectLst/>
                <a:latin typeface="Arial" panose="020B0604020202020204" pitchFamily="34" charset="0"/>
                <a:cs typeface="Arial" panose="020B0604020202020204" pitchFamily="34" charset="0"/>
              </a:rPr>
              <a:t>دعوني أقترح أن كل مجموعة تقدم صوتها الخاص، لكن لا توجد مجموعة تحمل الصوت الرسمي، صوت واحد يغني فوقهم جميعاً، وهذا الصوت يغني بكل أصواتهم ولا يستثني أحداً. صوته المفرد متوزع بين جمع من الناس، ولمجرد أن هناك أبعاداً كثيرة جداً لكيانه، فإن تعدد أصواتها يضخم أغنيته.</a:t>
            </a:r>
            <a:br>
              <a:rPr lang="en-US" sz="3200" dirty="0">
                <a:solidFill>
                  <a:srgbClr val="FFFFFF"/>
                </a:solidFill>
                <a:effectLst/>
                <a:latin typeface="Arial" panose="020B0604020202020204" pitchFamily="34" charset="0"/>
                <a:cs typeface="Arial" panose="020B0604020202020204" pitchFamily="34" charset="0"/>
              </a:rPr>
            </a:br>
            <a:br>
              <a:rPr lang="en-US" sz="3200" dirty="0">
                <a:solidFill>
                  <a:srgbClr val="FFFFFF"/>
                </a:solidFill>
                <a:effectLst/>
                <a:latin typeface="Arial" panose="020B0604020202020204" pitchFamily="34" charset="0"/>
                <a:cs typeface="Arial" panose="020B0604020202020204" pitchFamily="34" charset="0"/>
              </a:rPr>
            </a:br>
            <a:r>
              <a:rPr lang="en-US" sz="3200" dirty="0">
                <a:solidFill>
                  <a:srgbClr val="FFFFFF"/>
                </a:solidFill>
                <a:effectLst/>
                <a:latin typeface="Arial" panose="020B0604020202020204" pitchFamily="34" charset="0"/>
                <a:cs typeface="Arial" panose="020B0604020202020204" pitchFamily="34" charset="0"/>
              </a:rPr>
              <a:t>(</a:t>
            </a:r>
            <a:r>
              <a:rPr lang="ar-JO" sz="3200" dirty="0">
                <a:solidFill>
                  <a:srgbClr val="FFFFFF"/>
                </a:solidFill>
                <a:effectLst/>
                <a:latin typeface="Arial" panose="020B0604020202020204" pitchFamily="34" charset="0"/>
                <a:cs typeface="Arial" panose="020B0604020202020204" pitchFamily="34" charset="0"/>
              </a:rPr>
              <a:t>ريجي كيد</a:t>
            </a:r>
            <a:r>
              <a:rPr lang="en-US" sz="3200" dirty="0">
                <a:solidFill>
                  <a:srgbClr val="FFFFFF"/>
                </a:solidFill>
                <a:effectLst/>
                <a:latin typeface="Arial" panose="020B0604020202020204" pitchFamily="34" charset="0"/>
                <a:cs typeface="Arial" panose="020B0604020202020204" pitchFamily="34" charset="0"/>
              </a:rPr>
              <a:t>)</a:t>
            </a:r>
            <a:endParaRPr lang="en-US" sz="320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Box 1"/>
          <p:cNvSpPr txBox="1">
            <a:spLocks noChangeArrowheads="1"/>
          </p:cNvSpPr>
          <p:nvPr/>
        </p:nvSpPr>
        <p:spPr bwMode="auto">
          <a:xfrm>
            <a:off x="588963" y="476250"/>
            <a:ext cx="8177212"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endParaRPr lang="en-US" sz="4000" dirty="0">
              <a:solidFill>
                <a:srgbClr val="FFFFFF"/>
              </a:solidFill>
              <a:latin typeface="Arial" panose="020B0604020202020204" pitchFamily="34" charset="0"/>
              <a:cs typeface="Arial" panose="020B0604020202020204" pitchFamily="34" charset="0"/>
            </a:endParaRPr>
          </a:p>
          <a:p>
            <a:pPr algn="ctr"/>
            <a:r>
              <a:rPr lang="ar-JO" sz="4000" dirty="0">
                <a:solidFill>
                  <a:srgbClr val="FFFFFF"/>
                </a:solidFill>
                <a:latin typeface="Arial" panose="020B0604020202020204" pitchFamily="34" charset="0"/>
                <a:cs typeface="Arial" panose="020B0604020202020204" pitchFamily="34" charset="0"/>
              </a:rPr>
              <a:t>صوت واحد، ترانيم كثيرة</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لتسكن فيكم كلمة المسيح بغنى، وأنتم بكل حكمة معلمون ومنذرون بعضكم بعضاً، بمزامير وتسابيح وأغاني روحية، بنعمة، مترنمين في قلوبكم للرب.</a:t>
            </a: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a:t>
            </a:r>
            <a:r>
              <a:rPr lang="ar-JO" sz="2400" dirty="0">
                <a:latin typeface="Arial" panose="020B0604020202020204" pitchFamily="34" charset="0"/>
                <a:cs typeface="Arial" panose="020B0604020202020204" pitchFamily="34" charset="0"/>
              </a:rPr>
              <a:t>كولوسي 3: 16</a:t>
            </a:r>
            <a:r>
              <a:rPr lang="en-US" sz="2400" dirty="0">
                <a:latin typeface="Arial" panose="020B0604020202020204" pitchFamily="34" charset="0"/>
                <a:cs typeface="Arial" panose="020B0604020202020204"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 name="telephone" descr="telephone"/>
          <p:cNvPicPr>
            <a:picLocks noChangeAspect="1"/>
          </p:cNvPicPr>
          <p:nvPr/>
        </p:nvPicPr>
        <p:blipFill>
          <a:blip r:embed="rId3"/>
          <a:srcRect t="6449" b="6338"/>
          <a:stretch>
            <a:fillRect/>
          </a:stretch>
        </p:blipFill>
        <p:spPr>
          <a:xfrm>
            <a:off x="1541462" y="0"/>
            <a:ext cx="6059488" cy="6858001"/>
          </a:xfrm>
          <a:prstGeom prst="rect">
            <a:avLst/>
          </a:prstGeom>
          <a:ln w="12700">
            <a:miter lim="400000"/>
          </a:ln>
        </p:spPr>
      </p:pic>
      <p:sp>
        <p:nvSpPr>
          <p:cNvPr id="2" name="Title 1">
            <a:extLst>
              <a:ext uri="{FF2B5EF4-FFF2-40B4-BE49-F238E27FC236}">
                <a16:creationId xmlns:a16="http://schemas.microsoft.com/office/drawing/2014/main" id="{47EA5406-8222-CED4-4D0B-0C974053C95D}"/>
              </a:ext>
            </a:extLst>
          </p:cNvPr>
          <p:cNvSpPr txBox="1">
            <a:spLocks/>
          </p:cNvSpPr>
          <p:nvPr/>
        </p:nvSpPr>
        <p:spPr>
          <a:xfrm>
            <a:off x="1614906" y="5952226"/>
            <a:ext cx="5986044" cy="8453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037" tIns="46037" rIns="46037" bIns="46037" anchor="ctr"/>
          <a:lst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9pPr>
          </a:lstStyle>
          <a:p>
            <a:pPr marL="58738" algn="ctr" hangingPunct="1"/>
            <a:r>
              <a:rPr lang="ar-JO" sz="1600" b="1" dirty="0">
                <a:solidFill>
                  <a:schemeClr val="bg1">
                    <a:lumMod val="10000"/>
                  </a:schemeClr>
                </a:solidFill>
                <a:latin typeface="Arial" panose="020B0604020202020204" pitchFamily="34" charset="0"/>
                <a:cs typeface="Arial" panose="020B0604020202020204" pitchFamily="34" charset="0"/>
              </a:rPr>
              <a:t>إنهم يضعون الجوقات في كتب الترانيم ويعرضون الترانيم على الشاشة. </a:t>
            </a:r>
          </a:p>
          <a:p>
            <a:pPr marL="58738" algn="ctr" hangingPunct="1"/>
            <a:r>
              <a:rPr lang="ar-JO" sz="1600" b="1" dirty="0">
                <a:solidFill>
                  <a:schemeClr val="bg1">
                    <a:lumMod val="10000"/>
                  </a:schemeClr>
                </a:solidFill>
                <a:latin typeface="Arial" panose="020B0604020202020204" pitchFamily="34" charset="0"/>
                <a:cs typeface="Arial" panose="020B0604020202020204" pitchFamily="34" charset="0"/>
              </a:rPr>
              <a:t>لقد أصبح الأمر صعباً لدرجة أنني لا أستطيع تذكر ما ليس من المفترض أن يعجبني</a:t>
            </a:r>
            <a:endParaRPr lang="en-US" sz="1600" b="1" dirty="0">
              <a:solidFill>
                <a:schemeClr val="bg1">
                  <a:lumMod val="10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84188" y="1644650"/>
            <a:ext cx="8175625"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endParaRPr lang="en-US" sz="3600" b="1" dirty="0">
              <a:latin typeface="Arial" panose="020B0604020202020204" pitchFamily="34" charset="0"/>
              <a:cs typeface="Arial" panose="020B0604020202020204" pitchFamily="34" charset="0"/>
            </a:endParaRPr>
          </a:p>
          <a:p>
            <a:pPr algn="ctr"/>
            <a:r>
              <a:rPr lang="ar-JO" sz="2800" dirty="0">
                <a:solidFill>
                  <a:srgbClr val="FFFFFF"/>
                </a:solidFill>
                <a:latin typeface="Arial" panose="020B0604020202020204" pitchFamily="34" charset="0"/>
                <a:cs typeface="Arial" panose="020B0604020202020204" pitchFamily="34" charset="0"/>
              </a:rPr>
              <a:t>لأن الإنسان ينظر إلاى العينين</a:t>
            </a:r>
          </a:p>
          <a:p>
            <a:pPr algn="ctr"/>
            <a:r>
              <a:rPr lang="ar-JO" sz="2800" dirty="0">
                <a:solidFill>
                  <a:srgbClr val="FFFFFF"/>
                </a:solidFill>
                <a:latin typeface="Arial" panose="020B0604020202020204" pitchFamily="34" charset="0"/>
                <a:cs typeface="Arial" panose="020B0604020202020204" pitchFamily="34" charset="0"/>
              </a:rPr>
              <a:t>أما الرب فينظر إلى القلب</a:t>
            </a:r>
            <a:endParaRPr lang="en-US" sz="2800" dirty="0">
              <a:solidFill>
                <a:srgbClr val="FFFFFF"/>
              </a:solidFill>
              <a:latin typeface="Arial" panose="020B0604020202020204" pitchFamily="34" charset="0"/>
              <a:cs typeface="Arial" panose="020B0604020202020204" pitchFamily="34" charset="0"/>
            </a:endParaRPr>
          </a:p>
          <a:p>
            <a:endParaRPr lang="en-US" sz="2800" b="1" dirty="0">
              <a:solidFill>
                <a:srgbClr val="FFFFFF"/>
              </a:solidFill>
              <a:latin typeface="Arial" panose="020B0604020202020204" pitchFamily="34" charset="0"/>
              <a:cs typeface="Arial" panose="020B0604020202020204" pitchFamily="34" charset="0"/>
            </a:endParaRPr>
          </a:p>
          <a:p>
            <a:pPr algn="ctr"/>
            <a:r>
              <a:rPr lang="en-US" sz="2400" dirty="0">
                <a:solidFill>
                  <a:srgbClr val="FFFFFF"/>
                </a:solidFill>
                <a:latin typeface="Arial" panose="020B0604020202020204" pitchFamily="34" charset="0"/>
                <a:cs typeface="Arial" panose="020B0604020202020204" pitchFamily="34" charset="0"/>
              </a:rPr>
              <a:t>(</a:t>
            </a:r>
            <a:r>
              <a:rPr lang="ar-JO" sz="2400" dirty="0">
                <a:solidFill>
                  <a:srgbClr val="FFFFFF"/>
                </a:solidFill>
                <a:latin typeface="Arial" panose="020B0604020202020204" pitchFamily="34" charset="0"/>
                <a:cs typeface="Arial" panose="020B0604020202020204" pitchFamily="34" charset="0"/>
              </a:rPr>
              <a:t>1 صموئيل 16: 7</a:t>
            </a:r>
            <a:r>
              <a:rPr lang="en-US" sz="2400" dirty="0">
                <a:solidFill>
                  <a:srgbClr val="FFFFFF"/>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205826" name="TextBox 2"/>
          <p:cNvSpPr txBox="1">
            <a:spLocks noChangeArrowheads="1"/>
          </p:cNvSpPr>
          <p:nvPr/>
        </p:nvSpPr>
        <p:spPr bwMode="auto">
          <a:xfrm>
            <a:off x="484188" y="658813"/>
            <a:ext cx="81756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r>
              <a:rPr lang="ar-JO" sz="4000" dirty="0">
                <a:solidFill>
                  <a:srgbClr val="FFFFFF"/>
                </a:solidFill>
                <a:latin typeface="Arial" panose="020B0604020202020204" pitchFamily="34" charset="0"/>
                <a:cs typeface="Arial" panose="020B0604020202020204" pitchFamily="34" charset="0"/>
              </a:rPr>
              <a:t>ملابس العبادة</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188" y="1071563"/>
            <a:ext cx="8175625" cy="5324535"/>
          </a:xfrm>
          <a:prstGeom prst="rect">
            <a:avLst/>
          </a:prstGeom>
          <a:noFill/>
        </p:spPr>
        <p:txBody>
          <a:bodyPr>
            <a:spAutoFit/>
          </a:bodyPr>
          <a:lstStyle/>
          <a:p>
            <a:pPr algn="ctr">
              <a:defRPr/>
            </a:pPr>
            <a:r>
              <a:rPr lang="ar-JO" sz="2800" b="1" dirty="0">
                <a:solidFill>
                  <a:schemeClr val="tx2"/>
                </a:solidFill>
                <a:latin typeface="Arial" panose="020B0604020202020204" pitchFamily="34" charset="0"/>
                <a:cs typeface="Arial" panose="020B0604020202020204" pitchFamily="34" charset="0"/>
              </a:rPr>
              <a:t>فالبسوا</a:t>
            </a:r>
            <a:r>
              <a:rPr lang="ar-JO" sz="2800" dirty="0">
                <a:solidFill>
                  <a:srgbClr val="FFFFFF"/>
                </a:solidFill>
                <a:latin typeface="Arial" panose="020B0604020202020204" pitchFamily="34" charset="0"/>
                <a:cs typeface="Arial" panose="020B0604020202020204" pitchFamily="34" charset="0"/>
              </a:rPr>
              <a:t> كمختاري الله القديسين المحبوبين </a:t>
            </a:r>
          </a:p>
          <a:p>
            <a:pPr algn="ctr">
              <a:defRPr/>
            </a:pPr>
            <a:r>
              <a:rPr lang="ar-JO" sz="2800" dirty="0">
                <a:solidFill>
                  <a:srgbClr val="FFFFFF"/>
                </a:solidFill>
                <a:latin typeface="Arial" panose="020B0604020202020204" pitchFamily="34" charset="0"/>
                <a:cs typeface="Arial" panose="020B0604020202020204" pitchFamily="34" charset="0"/>
              </a:rPr>
              <a:t>أحشاء رأفات، ولطفاً، </a:t>
            </a:r>
          </a:p>
          <a:p>
            <a:pPr algn="ctr">
              <a:defRPr/>
            </a:pPr>
            <a:r>
              <a:rPr lang="ar-JO" sz="2800" dirty="0">
                <a:solidFill>
                  <a:srgbClr val="FFFFFF"/>
                </a:solidFill>
                <a:latin typeface="Arial" panose="020B0604020202020204" pitchFamily="34" charset="0"/>
                <a:cs typeface="Arial" panose="020B0604020202020204" pitchFamily="34" charset="0"/>
              </a:rPr>
              <a:t>وتواضعاً، ووداعة، وطول أناة،</a:t>
            </a:r>
          </a:p>
          <a:p>
            <a:pPr algn="ctr">
              <a:defRPr/>
            </a:pPr>
            <a:r>
              <a:rPr lang="ar-JO" sz="2800" dirty="0">
                <a:solidFill>
                  <a:srgbClr val="FFFFFF"/>
                </a:solidFill>
                <a:latin typeface="Arial" panose="020B0604020202020204" pitchFamily="34" charset="0"/>
                <a:cs typeface="Arial" panose="020B0604020202020204" pitchFamily="34" charset="0"/>
              </a:rPr>
              <a:t>محتملين بعضكم بعضاً، </a:t>
            </a:r>
          </a:p>
          <a:p>
            <a:pPr algn="ctr">
              <a:defRPr/>
            </a:pPr>
            <a:r>
              <a:rPr lang="ar-JO" sz="2800" dirty="0">
                <a:solidFill>
                  <a:srgbClr val="FFFFFF"/>
                </a:solidFill>
                <a:latin typeface="Arial" panose="020B0604020202020204" pitchFamily="34" charset="0"/>
                <a:cs typeface="Arial" panose="020B0604020202020204" pitchFamily="34" charset="0"/>
              </a:rPr>
              <a:t>ومسامحين بعضكم بعضاً </a:t>
            </a:r>
          </a:p>
          <a:p>
            <a:pPr algn="ctr">
              <a:defRPr/>
            </a:pPr>
            <a:r>
              <a:rPr lang="ar-JO" sz="2800" dirty="0">
                <a:solidFill>
                  <a:srgbClr val="FFFFFF"/>
                </a:solidFill>
                <a:latin typeface="Arial" panose="020B0604020202020204" pitchFamily="34" charset="0"/>
                <a:cs typeface="Arial" panose="020B0604020202020204" pitchFamily="34" charset="0"/>
              </a:rPr>
              <a:t>إن كان لأحد على أحد شكوى. </a:t>
            </a:r>
          </a:p>
          <a:p>
            <a:pPr algn="ctr">
              <a:defRPr/>
            </a:pPr>
            <a:r>
              <a:rPr lang="ar-JO" sz="2800" dirty="0">
                <a:solidFill>
                  <a:srgbClr val="FFFFFF"/>
                </a:solidFill>
                <a:latin typeface="Arial" panose="020B0604020202020204" pitchFamily="34" charset="0"/>
                <a:cs typeface="Arial" panose="020B0604020202020204" pitchFamily="34" charset="0"/>
              </a:rPr>
              <a:t>كما غفر لكم المسيح </a:t>
            </a:r>
          </a:p>
          <a:p>
            <a:pPr algn="ctr">
              <a:defRPr/>
            </a:pPr>
            <a:r>
              <a:rPr lang="ar-JO" sz="2800" dirty="0">
                <a:solidFill>
                  <a:srgbClr val="FFFFFF"/>
                </a:solidFill>
                <a:latin typeface="Arial" panose="020B0604020202020204" pitchFamily="34" charset="0"/>
                <a:cs typeface="Arial" panose="020B0604020202020204" pitchFamily="34" charset="0"/>
              </a:rPr>
              <a:t>هكذا أنتم أيضاً.</a:t>
            </a:r>
          </a:p>
          <a:p>
            <a:pPr algn="ctr">
              <a:defRPr/>
            </a:pPr>
            <a:r>
              <a:rPr lang="ar-JO" sz="2800" dirty="0">
                <a:solidFill>
                  <a:srgbClr val="FFFFFF"/>
                </a:solidFill>
                <a:latin typeface="Arial" panose="020B0604020202020204" pitchFamily="34" charset="0"/>
                <a:cs typeface="Arial" panose="020B0604020202020204" pitchFamily="34" charset="0"/>
              </a:rPr>
              <a:t>وعلى جميع هذه </a:t>
            </a:r>
          </a:p>
          <a:p>
            <a:pPr algn="ctr">
              <a:defRPr/>
            </a:pPr>
            <a:r>
              <a:rPr lang="ar-JO" sz="2800" b="1" dirty="0">
                <a:solidFill>
                  <a:schemeClr val="tx2"/>
                </a:solidFill>
                <a:latin typeface="Arial" panose="020B0604020202020204" pitchFamily="34" charset="0"/>
                <a:cs typeface="Arial" panose="020B0604020202020204" pitchFamily="34" charset="0"/>
              </a:rPr>
              <a:t>البسوا</a:t>
            </a:r>
            <a:r>
              <a:rPr lang="ar-JO" sz="2800" dirty="0">
                <a:solidFill>
                  <a:srgbClr val="FFFFFF"/>
                </a:solidFill>
                <a:latin typeface="Arial" panose="020B0604020202020204" pitchFamily="34" charset="0"/>
                <a:cs typeface="Arial" panose="020B0604020202020204" pitchFamily="34" charset="0"/>
              </a:rPr>
              <a:t> المحبة التي هي رباط الكمال.</a:t>
            </a:r>
          </a:p>
          <a:p>
            <a:pPr algn="ctr">
              <a:defRPr/>
            </a:pPr>
            <a:r>
              <a:rPr lang="ar-JO" sz="2800" dirty="0">
                <a:solidFill>
                  <a:srgbClr val="FFFFFF"/>
                </a:solidFill>
                <a:latin typeface="Arial" panose="020B0604020202020204" pitchFamily="34" charset="0"/>
                <a:cs typeface="Arial" panose="020B0604020202020204" pitchFamily="34" charset="0"/>
              </a:rPr>
              <a:t>(كولوسي 3: 12-14)</a:t>
            </a:r>
            <a:endParaRPr lang="en-US" sz="2800" dirty="0">
              <a:solidFill>
                <a:srgbClr val="FFFFFF"/>
              </a:solidFill>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
        <p:nvSpPr>
          <p:cNvPr id="207874" name="TextBox 2"/>
          <p:cNvSpPr txBox="1">
            <a:spLocks noChangeArrowheads="1"/>
          </p:cNvSpPr>
          <p:nvPr/>
        </p:nvSpPr>
        <p:spPr bwMode="auto">
          <a:xfrm>
            <a:off x="381000" y="28575"/>
            <a:ext cx="81756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r>
              <a:rPr lang="ar-JO" sz="4000" dirty="0">
                <a:solidFill>
                  <a:srgbClr val="FFFFFF"/>
                </a:solidFill>
                <a:latin typeface="Arial" panose="020B0604020202020204" pitchFamily="34" charset="0"/>
                <a:cs typeface="Arial" panose="020B0604020202020204" pitchFamily="34" charset="0"/>
              </a:rPr>
              <a:t>ملابس العبادة</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descr="screenshot.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170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ight Arrow 2"/>
          <p:cNvSpPr/>
          <p:nvPr/>
        </p:nvSpPr>
        <p:spPr>
          <a:xfrm rot="18483703">
            <a:off x="4144962" y="787401"/>
            <a:ext cx="1647825" cy="863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extBox 1"/>
          <p:cNvSpPr txBox="1">
            <a:spLocks noChangeArrowheads="1"/>
          </p:cNvSpPr>
          <p:nvPr/>
        </p:nvSpPr>
        <p:spPr bwMode="auto">
          <a:xfrm>
            <a:off x="588963" y="476250"/>
            <a:ext cx="8177212"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endParaRPr lang="en-US" sz="4000" dirty="0">
              <a:solidFill>
                <a:srgbClr val="FFFFFF"/>
              </a:solidFill>
              <a:latin typeface="Arial" panose="020B0604020202020204" pitchFamily="34" charset="0"/>
              <a:cs typeface="Arial" panose="020B0604020202020204" pitchFamily="34" charset="0"/>
            </a:endParaRPr>
          </a:p>
          <a:p>
            <a:pPr algn="ctr"/>
            <a:r>
              <a:rPr lang="ar-JO" sz="4000" dirty="0">
                <a:solidFill>
                  <a:srgbClr val="FFFFFF"/>
                </a:solidFill>
                <a:latin typeface="Arial" panose="020B0604020202020204" pitchFamily="34" charset="0"/>
                <a:cs typeface="Arial" panose="020B0604020202020204" pitchFamily="34" charset="0"/>
              </a:rPr>
              <a:t>جسد واحد</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وليملك في قلوبكم </a:t>
            </a:r>
            <a:r>
              <a:rPr lang="ar-JO" sz="2800" dirty="0">
                <a:solidFill>
                  <a:srgbClr val="FFFF00"/>
                </a:solidFill>
                <a:latin typeface="Arial" panose="020B0604020202020204" pitchFamily="34" charset="0"/>
                <a:cs typeface="Arial" panose="020B0604020202020204" pitchFamily="34" charset="0"/>
              </a:rPr>
              <a:t>سلام الله </a:t>
            </a:r>
            <a:r>
              <a:rPr lang="ar-JO" sz="2800" dirty="0">
                <a:latin typeface="Arial" panose="020B0604020202020204" pitchFamily="34" charset="0"/>
                <a:cs typeface="Arial" panose="020B0604020202020204" pitchFamily="34" charset="0"/>
              </a:rPr>
              <a:t>الذي إليه دعيتم في </a:t>
            </a:r>
            <a:r>
              <a:rPr lang="ar-JO" sz="2800" dirty="0">
                <a:solidFill>
                  <a:srgbClr val="FFFF00"/>
                </a:solidFill>
                <a:latin typeface="Arial" panose="020B0604020202020204" pitchFamily="34" charset="0"/>
                <a:cs typeface="Arial" panose="020B0604020202020204" pitchFamily="34" charset="0"/>
              </a:rPr>
              <a:t>جسد واحد</a:t>
            </a:r>
            <a:r>
              <a:rPr lang="ar-JO" sz="2800" dirty="0">
                <a:latin typeface="Arial" panose="020B0604020202020204" pitchFamily="34" charset="0"/>
                <a:cs typeface="Arial" panose="020B0604020202020204" pitchFamily="34" charset="0"/>
              </a:rPr>
              <a:t>، وكونوا شاكرين.</a:t>
            </a:r>
            <a:endParaRPr lang="en-US" sz="28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ar-JO" sz="2400" dirty="0">
                <a:latin typeface="Arial" panose="020B0604020202020204" pitchFamily="34" charset="0"/>
                <a:cs typeface="Arial" panose="020B0604020202020204" pitchFamily="34" charset="0"/>
              </a:rPr>
              <a:t>(كولوسي 3: 15)</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Box 1"/>
          <p:cNvSpPr txBox="1">
            <a:spLocks noChangeArrowheads="1"/>
          </p:cNvSpPr>
          <p:nvPr/>
        </p:nvSpPr>
        <p:spPr bwMode="auto">
          <a:xfrm>
            <a:off x="509588" y="200025"/>
            <a:ext cx="8175625"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endParaRPr lang="en-US" sz="4000" dirty="0">
              <a:solidFill>
                <a:srgbClr val="FFFFFF"/>
              </a:solidFill>
              <a:latin typeface="Arial" panose="020B0604020202020204" pitchFamily="34" charset="0"/>
              <a:cs typeface="Arial" panose="020B0604020202020204" pitchFamily="34" charset="0"/>
            </a:endParaRPr>
          </a:p>
          <a:p>
            <a:pPr algn="ctr"/>
            <a:r>
              <a:rPr lang="ar-JO" sz="4000" dirty="0">
                <a:solidFill>
                  <a:srgbClr val="FFFFFF"/>
                </a:solidFill>
                <a:latin typeface="Arial" panose="020B0604020202020204" pitchFamily="34" charset="0"/>
                <a:cs typeface="Arial" panose="020B0604020202020204" pitchFamily="34" charset="0"/>
              </a:rPr>
              <a:t>هدف واحد</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pPr algn="ctr"/>
            <a:r>
              <a:rPr lang="ar-JO" sz="4000" dirty="0">
                <a:latin typeface="Arial" panose="020B0604020202020204" pitchFamily="34" charset="0"/>
                <a:cs typeface="Arial" panose="020B0604020202020204" pitchFamily="34" charset="0"/>
              </a:rPr>
              <a:t>وكل ما عملتم بقول أو فعل، فاعملوا </a:t>
            </a:r>
            <a:r>
              <a:rPr lang="ar-JO" sz="4000" dirty="0">
                <a:solidFill>
                  <a:srgbClr val="FFFF00"/>
                </a:solidFill>
                <a:latin typeface="Arial" panose="020B0604020202020204" pitchFamily="34" charset="0"/>
                <a:cs typeface="Arial" panose="020B0604020202020204" pitchFamily="34" charset="0"/>
              </a:rPr>
              <a:t>الكل</a:t>
            </a:r>
            <a:r>
              <a:rPr lang="ar-JO" sz="4000" dirty="0">
                <a:latin typeface="Arial" panose="020B0604020202020204" pitchFamily="34" charset="0"/>
                <a:cs typeface="Arial" panose="020B0604020202020204" pitchFamily="34" charset="0"/>
              </a:rPr>
              <a:t> باسم الرب يسوع، شاكرين الله والآب به.</a:t>
            </a:r>
            <a:endParaRPr lang="en-US" sz="4000" dirty="0">
              <a:latin typeface="Arial" panose="020B0604020202020204" pitchFamily="34" charset="0"/>
              <a:cs typeface="Arial" panose="020B0604020202020204" pitchFamily="34" charset="0"/>
            </a:endParaRPr>
          </a:p>
          <a:p>
            <a:pPr algn="ctr"/>
            <a:endParaRPr lang="en-US" sz="40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كولوسي 3: 17</a:t>
            </a:r>
            <a:r>
              <a:rPr lang="en-US" dirty="0">
                <a:latin typeface="Arial" panose="020B0604020202020204" pitchFamily="34" charset="0"/>
                <a:cs typeface="Arial" panose="020B0604020202020204"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1336675" y="684213"/>
            <a:ext cx="61309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214018" name="Rectangle 3"/>
          <p:cNvSpPr>
            <a:spLocks noChangeArrowheads="1"/>
          </p:cNvSpPr>
          <p:nvPr/>
        </p:nvSpPr>
        <p:spPr bwMode="auto">
          <a:xfrm>
            <a:off x="1370013" y="481013"/>
            <a:ext cx="6859587"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214019" name="Rectangle 4"/>
          <p:cNvSpPr>
            <a:spLocks noChangeArrowheads="1"/>
          </p:cNvSpPr>
          <p:nvPr/>
        </p:nvSpPr>
        <p:spPr bwMode="auto">
          <a:xfrm>
            <a:off x="914400" y="1066800"/>
            <a:ext cx="1841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14020" name="Rectangle 5"/>
          <p:cNvSpPr>
            <a:spLocks noChangeArrowheads="1"/>
          </p:cNvSpPr>
          <p:nvPr/>
        </p:nvSpPr>
        <p:spPr bwMode="auto">
          <a:xfrm>
            <a:off x="457200" y="609600"/>
            <a:ext cx="82296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ar-JO" sz="3600" dirty="0">
                <a:latin typeface="Arial" panose="020B0604020202020204" pitchFamily="34" charset="0"/>
                <a:cs typeface="Arial" panose="020B0604020202020204" pitchFamily="34" charset="0"/>
              </a:rPr>
              <a:t>كانت كنائس العهد الجديد مكونة من أشخاص من مختلف الأعمار والأجناس والأعراق والمستويات الإجتماعية والإقتصادية، الذين اجتمعوا معاً بسبب إيمانهم المشترك بيسوع. . . . ماذا سيحدث إذا اتفق الناس ذوي الأذواق الموسيقية المختلفة على التزامهم المشترك تجاه المسيح؟ يا لها من شهادة للعالم الخارجي.</a:t>
            </a:r>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ChangeArrowheads="1"/>
          </p:cNvSpPr>
          <p:nvPr/>
        </p:nvSpPr>
        <p:spPr bwMode="auto">
          <a:xfrm>
            <a:off x="1336675" y="684213"/>
            <a:ext cx="61309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latin typeface="Arial" panose="020B0604020202020204" pitchFamily="34" charset="0"/>
              <a:cs typeface="Arial" panose="020B0604020202020204" pitchFamily="34" charset="0"/>
            </a:endParaRPr>
          </a:p>
        </p:txBody>
      </p:sp>
      <p:sp>
        <p:nvSpPr>
          <p:cNvPr id="215042" name="Rectangle 3"/>
          <p:cNvSpPr>
            <a:spLocks noChangeArrowheads="1"/>
          </p:cNvSpPr>
          <p:nvPr/>
        </p:nvSpPr>
        <p:spPr bwMode="auto">
          <a:xfrm>
            <a:off x="1370013" y="481013"/>
            <a:ext cx="6859587"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latin typeface="Arial" panose="020B0604020202020204" pitchFamily="34" charset="0"/>
              <a:cs typeface="Arial" panose="020B0604020202020204" pitchFamily="34" charset="0"/>
            </a:endParaRPr>
          </a:p>
        </p:txBody>
      </p:sp>
      <p:sp>
        <p:nvSpPr>
          <p:cNvPr id="215043" name="Rectangle 4"/>
          <p:cNvSpPr>
            <a:spLocks noChangeArrowheads="1"/>
          </p:cNvSpPr>
          <p:nvPr/>
        </p:nvSpPr>
        <p:spPr bwMode="auto">
          <a:xfrm>
            <a:off x="914400" y="1066800"/>
            <a:ext cx="1841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latin typeface="Arial" panose="020B0604020202020204" pitchFamily="34" charset="0"/>
              <a:cs typeface="Arial" panose="020B0604020202020204" pitchFamily="34" charset="0"/>
            </a:endParaRPr>
          </a:p>
        </p:txBody>
      </p:sp>
      <p:sp>
        <p:nvSpPr>
          <p:cNvPr id="215044" name="Rectangle 5"/>
          <p:cNvSpPr>
            <a:spLocks noChangeArrowheads="1"/>
          </p:cNvSpPr>
          <p:nvPr/>
        </p:nvSpPr>
        <p:spPr bwMode="auto">
          <a:xfrm>
            <a:off x="882650" y="609600"/>
            <a:ext cx="7377113"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ar-JO" sz="3600" dirty="0">
                <a:latin typeface="Arial" panose="020B0604020202020204" pitchFamily="34" charset="0"/>
                <a:cs typeface="Arial" panose="020B0604020202020204" pitchFamily="34" charset="0"/>
              </a:rPr>
              <a:t>ألا تحبني بما فيه الكفاية لتغني جوقاتي؟ ألا أحبك بما فيه الكفاية لأغني تراتيلك؟ إذا كانت الإجابة لا، فإن مشاكلنا أكبر بكثير من نوع الموسيقى التي يجب استخدامها في خدمة العبادة </a:t>
            </a:r>
          </a:p>
          <a:p>
            <a:pPr algn="ctr"/>
            <a:r>
              <a:rPr lang="ar-JO" sz="3600" dirty="0">
                <a:latin typeface="Arial" panose="020B0604020202020204" pitchFamily="34" charset="0"/>
                <a:cs typeface="Arial" panose="020B0604020202020204" pitchFamily="34" charset="0"/>
              </a:rPr>
              <a:t>(1 يو 3: 14-16).</a:t>
            </a: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a:t>
            </a:r>
            <a:r>
              <a:rPr lang="ar-JO" sz="3600" dirty="0">
                <a:latin typeface="Arial" panose="020B0604020202020204" pitchFamily="34" charset="0"/>
                <a:cs typeface="Arial" panose="020B0604020202020204" pitchFamily="34" charset="0"/>
              </a:rPr>
              <a:t>ستيف بيرلي</a:t>
            </a:r>
            <a:r>
              <a:rPr lang="en-US" sz="3600" dirty="0">
                <a:latin typeface="Arial" panose="020B0604020202020204" pitchFamily="34" charset="0"/>
                <a:cs typeface="Arial" panose="020B0604020202020204"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2"/>
            <a:ext cx="2678874" cy="2522151"/>
          </a:xfrm>
        </p:spPr>
        <p:txBody>
          <a:bodyPr/>
          <a:lstStyle/>
          <a:p>
            <a:pPr algn="r"/>
            <a:r>
              <a:rPr lang="en-US" dirty="0"/>
              <a:t>Black</a:t>
            </a:r>
          </a:p>
        </p:txBody>
      </p:sp>
    </p:spTree>
    <p:extLst>
      <p:ext uri="{BB962C8B-B14F-4D97-AF65-F5344CB8AC3E}">
        <p14:creationId xmlns:p14="http://schemas.microsoft.com/office/powerpoint/2010/main" val="21241742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en-US" sz="2400" dirty="0">
                <a:solidFill>
                  <a:srgbClr val="FFFFFF"/>
                </a:solidFill>
                <a:ea typeface="ＭＳ Ｐゴシック" charset="0"/>
                <a:cs typeface="Arial" panose="020B0604020202020204" pitchFamily="34" charset="0"/>
              </a:rPr>
              <a:t>  • BibleStudyDownloads.org </a:t>
            </a:r>
            <a:r>
              <a:rPr lang="ar-SA" sz="4000" dirty="0">
                <a:solidFill>
                  <a:srgbClr val="FFFFFF"/>
                </a:solidFill>
                <a:ea typeface="ＭＳ Ｐゴシック" charset="0"/>
                <a:cs typeface="Arial" panose="020B0604020202020204" pitchFamily="34" charset="0"/>
              </a:rPr>
              <a:t>لاهوت العبادة وممارسته</a:t>
            </a:r>
            <a:endParaRPr lang="en-US" sz="32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253" rtl="1" eaLnBrk="1" fontAlgn="base" hangingPunct="1">
              <a:spcBef>
                <a:spcPct val="0"/>
              </a:spcBef>
              <a:spcAft>
                <a:spcPct val="0"/>
              </a:spcAft>
              <a:defRPr/>
            </a:pPr>
            <a:r>
              <a:rPr lang="ar-JO" sz="4000" b="1" kern="1200" dirty="0">
                <a:solidFill>
                  <a:srgbClr val="FFFFFF"/>
                </a:solidFill>
                <a:latin typeface="Arial" panose="020B0604020202020204" pitchFamily="34" charset="0"/>
                <a:cs typeface="Arial" panose="020B0604020202020204" pitchFamily="34" charset="0"/>
                <a:sym typeface="Bodoni SvtyTwo ITC TT-Book"/>
              </a:rPr>
              <a:t>أحصل على هذا العرض التقديمي مجاناً</a:t>
            </a:r>
            <a:endParaRPr lang="en-US" sz="1400" b="1" kern="1200" dirty="0">
              <a:solidFill>
                <a:srgbClr val="FFFFFF"/>
              </a:solidFill>
              <a:latin typeface="Arial" panose="020B0604020202020204" pitchFamily="34"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Box 3"/>
          <p:cNvSpPr txBox="1">
            <a:spLocks noChangeArrowheads="1"/>
          </p:cNvSpPr>
          <p:nvPr/>
        </p:nvSpPr>
        <p:spPr bwMode="auto">
          <a:xfrm>
            <a:off x="454025" y="1212850"/>
            <a:ext cx="8342313"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r>
              <a:rPr lang="ar-JO" sz="4000" dirty="0">
                <a:solidFill>
                  <a:srgbClr val="FFFFFF"/>
                </a:solidFill>
                <a:latin typeface="Arial" panose="020B0604020202020204" pitchFamily="34" charset="0"/>
                <a:cs typeface="Arial" panose="020B0604020202020204" pitchFamily="34" charset="0"/>
              </a:rPr>
              <a:t>ج. ك. تشيستيرتون</a:t>
            </a:r>
            <a:endParaRPr lang="en-US" sz="4000" dirty="0">
              <a:solidFill>
                <a:srgbClr val="FFFFFF"/>
              </a:solidFill>
              <a:latin typeface="Arial" panose="020B0604020202020204" pitchFamily="34" charset="0"/>
              <a:cs typeface="Arial" panose="020B0604020202020204" pitchFamily="34" charset="0"/>
            </a:endParaRPr>
          </a:p>
          <a:p>
            <a:pPr algn="ctr"/>
            <a:endParaRPr lang="en-US" sz="4000" dirty="0">
              <a:solidFill>
                <a:srgbClr val="FFFFFF"/>
              </a:solidFill>
              <a:latin typeface="Arial" panose="020B0604020202020204" pitchFamily="34" charset="0"/>
              <a:cs typeface="Arial" panose="020B0604020202020204" pitchFamily="34" charset="0"/>
            </a:endParaRPr>
          </a:p>
          <a:p>
            <a:pPr algn="ctr"/>
            <a:endParaRPr lang="en-US" sz="4000" dirty="0">
              <a:solidFill>
                <a:srgbClr val="FFFFFF"/>
              </a:solidFill>
              <a:latin typeface="Arial" panose="020B0604020202020204" pitchFamily="34" charset="0"/>
              <a:cs typeface="Arial" panose="020B0604020202020204" pitchFamily="34" charset="0"/>
            </a:endParaRPr>
          </a:p>
          <a:p>
            <a:pPr algn="ctr"/>
            <a:r>
              <a:rPr lang="ar-JO" sz="4000" dirty="0">
                <a:solidFill>
                  <a:srgbClr val="FFFFFF"/>
                </a:solidFill>
                <a:latin typeface="Arial" panose="020B0604020202020204" pitchFamily="34" charset="0"/>
                <a:cs typeface="Arial" panose="020B0604020202020204" pitchFamily="34" charset="0"/>
              </a:rPr>
              <a:t>ما المشكلة مع العالم؟</a:t>
            </a:r>
            <a:endParaRPr lang="en-US" sz="4000" dirty="0">
              <a:solidFill>
                <a:srgbClr val="FFFFFF"/>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82600" y="846138"/>
            <a:ext cx="8229600" cy="1143000"/>
          </a:xfrm>
        </p:spPr>
        <p:txBody>
          <a:bodyPr/>
          <a:lstStyle/>
          <a:p>
            <a:pPr>
              <a:defRPr/>
            </a:pPr>
            <a:r>
              <a:rPr lang="ar-JO" dirty="0">
                <a:solidFill>
                  <a:srgbClr val="FFFFFF"/>
                </a:solidFill>
                <a:latin typeface="Arial" panose="020B0604020202020204" pitchFamily="34" charset="0"/>
                <a:cs typeface="Arial" panose="020B0604020202020204" pitchFamily="34" charset="0"/>
              </a:rPr>
              <a:t>ما المشكلة مع العبادة؟</a:t>
            </a:r>
            <a:endParaRPr lang="en-US" dirty="0">
              <a:solidFill>
                <a:srgbClr val="FFFFFF"/>
              </a:solidFill>
              <a:latin typeface="Arial" panose="020B0604020202020204" pitchFamily="34" charset="0"/>
              <a:cs typeface="Arial" panose="020B0604020202020204" pitchFamily="34" charset="0"/>
            </a:endParaRPr>
          </a:p>
        </p:txBody>
      </p:sp>
      <p:sp>
        <p:nvSpPr>
          <p:cNvPr id="70659" name="Rectangle 3"/>
          <p:cNvSpPr>
            <a:spLocks noGrp="1" noChangeArrowheads="1"/>
          </p:cNvSpPr>
          <p:nvPr>
            <p:ph type="body" idx="1"/>
          </p:nvPr>
        </p:nvSpPr>
        <p:spPr>
          <a:xfrm>
            <a:off x="228600" y="1981200"/>
            <a:ext cx="8763000" cy="4114800"/>
          </a:xfrm>
        </p:spPr>
        <p:txBody>
          <a:bodyPr/>
          <a:lstStyle/>
          <a:p>
            <a:pPr algn="ctr">
              <a:buFontTx/>
              <a:buNone/>
              <a:defRPr/>
            </a:pPr>
            <a:endParaRPr lang="de-DE" sz="1600" b="1" dirty="0">
              <a:latin typeface="Arial" panose="020B0604020202020204" pitchFamily="34" charset="0"/>
              <a:cs typeface="Arial" panose="020B0604020202020204" pitchFamily="34" charset="0"/>
            </a:endParaRPr>
          </a:p>
          <a:p>
            <a:pPr algn="ctr">
              <a:buFontTx/>
              <a:buNone/>
              <a:defRPr/>
            </a:pPr>
            <a:endParaRPr lang="de-DE" sz="1800" b="1" dirty="0">
              <a:latin typeface="Arial" panose="020B0604020202020204" pitchFamily="34" charset="0"/>
              <a:cs typeface="Arial" panose="020B0604020202020204" pitchFamily="34" charset="0"/>
            </a:endParaRPr>
          </a:p>
          <a:p>
            <a:pPr algn="ctr">
              <a:buFontTx/>
              <a:buNone/>
              <a:defRPr/>
            </a:pPr>
            <a:r>
              <a:rPr lang="ar-JO" sz="7200" dirty="0">
                <a:solidFill>
                  <a:srgbClr val="FFFFFF"/>
                </a:solidFill>
                <a:latin typeface="Arial" panose="020B0604020202020204" pitchFamily="34" charset="0"/>
                <a:cs typeface="Arial" panose="020B0604020202020204" pitchFamily="34" charset="0"/>
              </a:rPr>
              <a:t>أنا هو</a:t>
            </a:r>
            <a:endParaRPr lang="en-US" sz="7200" i="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914400" y="762000"/>
            <a:ext cx="7086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eaLnBrk="1" hangingPunct="1">
              <a:spcBef>
                <a:spcPct val="50000"/>
              </a:spcBef>
            </a:pPr>
            <a:endParaRPr lang="en-US" sz="2400">
              <a:latin typeface="Arial" panose="020B0604020202020204" pitchFamily="34" charset="0"/>
              <a:cs typeface="Arial" panose="020B0604020202020204" pitchFamily="34" charset="0"/>
            </a:endParaRPr>
          </a:p>
        </p:txBody>
      </p:sp>
      <p:pic>
        <p:nvPicPr>
          <p:cNvPr id="29706" name="Picture 10" descr="j04016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819400"/>
            <a:ext cx="2590800" cy="357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7" name="Picture 11" descr="j03144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2819400"/>
            <a:ext cx="32004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8" name="Text Box 12"/>
          <p:cNvSpPr txBox="1">
            <a:spLocks noChangeArrowheads="1"/>
          </p:cNvSpPr>
          <p:nvPr/>
        </p:nvSpPr>
        <p:spPr bwMode="auto">
          <a:xfrm>
            <a:off x="914400" y="685800"/>
            <a:ext cx="7010400" cy="2000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eaLnBrk="1" hangingPunct="1">
              <a:spcBef>
                <a:spcPct val="50000"/>
              </a:spcBef>
            </a:pPr>
            <a:r>
              <a:rPr lang="ar-JO" sz="4400" dirty="0">
                <a:solidFill>
                  <a:srgbClr val="FFFF99"/>
                </a:solidFill>
                <a:latin typeface="Arial" panose="020B0604020202020204" pitchFamily="34" charset="0"/>
                <a:cs typeface="Arial" panose="020B0604020202020204" pitchFamily="34" charset="0"/>
              </a:rPr>
              <a:t>لاهوت                               الكلب والقطة</a:t>
            </a:r>
            <a:endParaRPr lang="en-US" sz="4400" dirty="0">
              <a:solidFill>
                <a:srgbClr val="FFFF99"/>
              </a:solidFill>
              <a:latin typeface="Arial" panose="020B0604020202020204" pitchFamily="34" charset="0"/>
              <a:cs typeface="Arial" panose="020B0604020202020204" pitchFamily="34" charset="0"/>
            </a:endParaRPr>
          </a:p>
          <a:p>
            <a:pPr algn="ctr" eaLnBrk="1" hangingPunct="1">
              <a:spcBef>
                <a:spcPct val="50000"/>
              </a:spcBef>
            </a:pPr>
            <a:r>
              <a:rPr lang="en-US" sz="2400" dirty="0">
                <a:solidFill>
                  <a:srgbClr val="FFFF99"/>
                </a:solidFill>
                <a:latin typeface="Arial" panose="020B0604020202020204" pitchFamily="34" charset="0"/>
                <a:cs typeface="Arial" panose="020B0604020202020204" pitchFamily="34" charset="0"/>
              </a:rPr>
              <a:t>(</a:t>
            </a:r>
            <a:r>
              <a:rPr lang="ar-JO" sz="2400" dirty="0">
                <a:solidFill>
                  <a:srgbClr val="FFFF99"/>
                </a:solidFill>
                <a:latin typeface="Arial" panose="020B0604020202020204" pitchFamily="34" charset="0"/>
                <a:cs typeface="Arial" panose="020B0604020202020204" pitchFamily="34" charset="0"/>
              </a:rPr>
              <a:t>بوب سجوغرين</a:t>
            </a:r>
            <a:r>
              <a:rPr lang="en-US" sz="2400" dirty="0">
                <a:solidFill>
                  <a:srgbClr val="FFFF99"/>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97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970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97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type="body" idx="4294967295"/>
          </p:nvPr>
        </p:nvSpPr>
        <p:spPr>
          <a:xfrm>
            <a:off x="381000" y="1981200"/>
            <a:ext cx="8763000" cy="4114800"/>
          </a:xfrm>
        </p:spPr>
        <p:txBody>
          <a:bodyPr/>
          <a:lstStyle/>
          <a:p>
            <a:pPr algn="ctr">
              <a:buFontTx/>
              <a:buNone/>
              <a:defRPr/>
            </a:pPr>
            <a:endParaRPr lang="de-DE" sz="1600" b="1" dirty="0">
              <a:latin typeface="Bell MT" charset="0"/>
            </a:endParaRPr>
          </a:p>
          <a:p>
            <a:pPr algn="ctr">
              <a:buFontTx/>
              <a:buNone/>
              <a:defRPr/>
            </a:pPr>
            <a:endParaRPr lang="de-DE" sz="1800" b="1" dirty="0">
              <a:latin typeface="Bell MT" charset="0"/>
            </a:endParaRPr>
          </a:p>
        </p:txBody>
      </p:sp>
      <p:sp>
        <p:nvSpPr>
          <p:cNvPr id="181250" name="Rectangle 3"/>
          <p:cNvSpPr>
            <a:spLocks noChangeArrowheads="1"/>
          </p:cNvSpPr>
          <p:nvPr/>
        </p:nvSpPr>
        <p:spPr bwMode="auto">
          <a:xfrm>
            <a:off x="1219200" y="1524000"/>
            <a:ext cx="6694488"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1" algn="ctr"/>
            <a:r>
              <a:rPr lang="ar-JO" dirty="0">
                <a:solidFill>
                  <a:srgbClr val="FFFFFF"/>
                </a:solidFill>
                <a:latin typeface="Arial" panose="020B0604020202020204" pitchFamily="34" charset="0"/>
                <a:cs typeface="Arial" panose="020B0604020202020204" pitchFamily="34" charset="0"/>
              </a:rPr>
              <a:t>لا شيئا بتحزب أو بعجب، بل بتواضع، حاسبين بعضكم البعض أفضل من أنفسهم.</a:t>
            </a:r>
            <a:endParaRPr lang="en-US" dirty="0">
              <a:solidFill>
                <a:srgbClr val="FFFFFF"/>
              </a:solidFill>
              <a:latin typeface="Arial" panose="020B0604020202020204" pitchFamily="34" charset="0"/>
              <a:cs typeface="Arial" panose="020B0604020202020204" pitchFamily="34" charset="0"/>
            </a:endParaRPr>
          </a:p>
          <a:p>
            <a:pPr lvl="1" algn="ctr"/>
            <a:endParaRPr lang="en-US" sz="2400" dirty="0">
              <a:solidFill>
                <a:srgbClr val="FFFFFF"/>
              </a:solidFill>
              <a:latin typeface="Arial" panose="020B0604020202020204" pitchFamily="34" charset="0"/>
              <a:cs typeface="Arial" panose="020B0604020202020204" pitchFamily="34" charset="0"/>
            </a:endParaRPr>
          </a:p>
          <a:p>
            <a:pPr lvl="1" algn="ctr"/>
            <a:r>
              <a:rPr lang="en-US" sz="2400" dirty="0">
                <a:solidFill>
                  <a:srgbClr val="FFFFFF"/>
                </a:solidFill>
                <a:latin typeface="Arial" panose="020B0604020202020204" pitchFamily="34" charset="0"/>
                <a:cs typeface="Arial" panose="020B0604020202020204" pitchFamily="34" charset="0"/>
              </a:rPr>
              <a:t>(</a:t>
            </a:r>
            <a:r>
              <a:rPr lang="ar-JO" sz="2400" dirty="0">
                <a:solidFill>
                  <a:srgbClr val="FFFFFF"/>
                </a:solidFill>
                <a:latin typeface="Arial" panose="020B0604020202020204" pitchFamily="34" charset="0"/>
                <a:cs typeface="Arial" panose="020B0604020202020204" pitchFamily="34" charset="0"/>
              </a:rPr>
              <a:t>فيلبي 2: 3</a:t>
            </a:r>
            <a:r>
              <a:rPr lang="en-US" sz="2400" dirty="0">
                <a:solidFill>
                  <a:srgbClr val="FFFFFF"/>
                </a:solidFill>
                <a:latin typeface="Arial" panose="020B0604020202020204" pitchFamily="34" charset="0"/>
                <a:cs typeface="Arial" panose="020B0604020202020204"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Box 3"/>
          <p:cNvSpPr txBox="1">
            <a:spLocks noChangeArrowheads="1"/>
          </p:cNvSpPr>
          <p:nvPr/>
        </p:nvSpPr>
        <p:spPr bwMode="auto">
          <a:xfrm>
            <a:off x="454025" y="428625"/>
            <a:ext cx="8342313" cy="40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r>
              <a:rPr lang="ar-JO" sz="4000" dirty="0">
                <a:solidFill>
                  <a:srgbClr val="FFFFFF"/>
                </a:solidFill>
                <a:latin typeface="Arial" panose="020B0604020202020204" pitchFamily="34" charset="0"/>
                <a:cs typeface="Arial" panose="020B0604020202020204" pitchFamily="34" charset="0"/>
              </a:rPr>
              <a:t>سي. إس. لويس</a:t>
            </a:r>
            <a:endParaRPr lang="en-US" sz="4000" dirty="0">
              <a:solidFill>
                <a:srgbClr val="FFFFFF"/>
              </a:solidFill>
              <a:latin typeface="Arial" panose="020B0604020202020204" pitchFamily="34" charset="0"/>
              <a:cs typeface="Arial" panose="020B0604020202020204" pitchFamily="34" charset="0"/>
            </a:endParaRPr>
          </a:p>
          <a:p>
            <a:pPr algn="ctr"/>
            <a:endParaRPr lang="en-US" sz="2000" dirty="0">
              <a:solidFill>
                <a:srgbClr val="FFFFFF"/>
              </a:solidFill>
              <a:latin typeface="Arial" panose="020B0604020202020204" pitchFamily="34" charset="0"/>
              <a:cs typeface="Arial" panose="020B0604020202020204" pitchFamily="34" charset="0"/>
            </a:endParaRPr>
          </a:p>
          <a:p>
            <a:pPr algn="ctr"/>
            <a:r>
              <a:rPr lang="ar-JO" sz="4000" i="1" dirty="0">
                <a:solidFill>
                  <a:srgbClr val="FFFFFF"/>
                </a:solidFill>
                <a:latin typeface="Traditional Arabic" panose="02020603050405020304" pitchFamily="18" charset="-78"/>
                <a:cs typeface="Traditional Arabic" panose="02020603050405020304" pitchFamily="18" charset="-78"/>
              </a:rPr>
              <a:t>النمو في النعمة والنضوج</a:t>
            </a:r>
            <a:endParaRPr lang="en-US" sz="4000" i="1" dirty="0">
              <a:solidFill>
                <a:srgbClr val="FFFFFF"/>
              </a:solidFill>
              <a:latin typeface="Traditional Arabic" panose="02020603050405020304" pitchFamily="18" charset="-78"/>
              <a:cs typeface="Traditional Arabic" panose="02020603050405020304" pitchFamily="18" charset="-78"/>
            </a:endParaRPr>
          </a:p>
          <a:p>
            <a:pPr algn="ctr"/>
            <a:endParaRPr lang="en-US" sz="1000" dirty="0">
              <a:solidFill>
                <a:srgbClr val="FFFFFF"/>
              </a:solidFill>
              <a:latin typeface="Arial" panose="020B0604020202020204" pitchFamily="34" charset="0"/>
              <a:cs typeface="Arial" panose="020B0604020202020204" pitchFamily="34" charset="0"/>
            </a:endParaRPr>
          </a:p>
          <a:p>
            <a:pPr algn="ctr"/>
            <a:endParaRPr lang="en-US" dirty="0">
              <a:solidFill>
                <a:srgbClr val="FFFFFF"/>
              </a:solidFill>
              <a:latin typeface="Arial" panose="020B0604020202020204" pitchFamily="34" charset="0"/>
              <a:cs typeface="Arial" panose="020B0604020202020204" pitchFamily="34" charset="0"/>
            </a:endParaRPr>
          </a:p>
          <a:p>
            <a:pPr algn="ctr"/>
            <a:r>
              <a:rPr lang="ar-JO" sz="2800" dirty="0">
                <a:solidFill>
                  <a:srgbClr val="FFFFFF"/>
                </a:solidFill>
                <a:latin typeface="Arial" panose="020B0604020202020204" pitchFamily="34" charset="0"/>
                <a:cs typeface="Arial" panose="020B0604020202020204" pitchFamily="34" charset="0"/>
              </a:rPr>
              <a:t>عندما صرت مسيحياً قبل حوالي أربعة عشر سنة، اعتقدت أنني أستطيع فعل ذلك بمفردي، من خلال الجلوس في غرفتي وقراءة اللاهوت، وعدم الذهاب إلى الكنائس وقاعات الإنجيل ... لم تعجبني ترانيمهم كثيراً والتي اعتبرتها قصائد من الدرجة الخامسة مع موسيقى من الدرجة السادسة.</a:t>
            </a:r>
            <a:endParaRPr lang="en-US" sz="280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Box 3"/>
          <p:cNvSpPr txBox="1">
            <a:spLocks noChangeArrowheads="1"/>
          </p:cNvSpPr>
          <p:nvPr/>
        </p:nvSpPr>
        <p:spPr bwMode="auto">
          <a:xfrm>
            <a:off x="152400" y="838200"/>
            <a:ext cx="8810625" cy="2831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endParaRPr lang="en-US" sz="1000" dirty="0">
              <a:solidFill>
                <a:srgbClr val="FFFFFF"/>
              </a:solidFill>
              <a:latin typeface="Arial" panose="020B0604020202020204" pitchFamily="34" charset="0"/>
              <a:cs typeface="Arial" panose="020B0604020202020204" pitchFamily="34" charset="0"/>
            </a:endParaRPr>
          </a:p>
          <a:p>
            <a:pPr algn="ctr"/>
            <a:r>
              <a:rPr lang="ar-JO" sz="2800" dirty="0">
                <a:solidFill>
                  <a:srgbClr val="FFFFFF"/>
                </a:solidFill>
                <a:latin typeface="Arial" panose="020B0604020202020204" pitchFamily="34" charset="0"/>
                <a:cs typeface="Arial" panose="020B0604020202020204" pitchFamily="34" charset="0"/>
              </a:rPr>
              <a:t>لكن مع تقدمي في الأمر رأيت ميزة ذلك، لقد واجهت أشخاصاً مختلفين ذوي وجهات نظر مختلفة وتعليماً مختلفاً، وبعد ذلك بدأ غروري يخف تدريجياً. أدركت أن الترانيم (التي كانت مجرد موسيقى من الدرجة السادسة) كانت تُرنم بتفاني ومتعة من قبل قديس عجوز، يرتدي حذاء مطاطياً في المقعد المقابل، ومن ثم تدرك أنك غير مؤهل لتنظيف تلك الأحذية، إنه يخرجك من غرورك الإنفرادي. </a:t>
            </a:r>
            <a:endParaRPr lang="en-US" sz="280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762000"/>
            <a:ext cx="8931275"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742950" indent="-285750">
              <a:defRPr sz="3200">
                <a:solidFill>
                  <a:schemeClr val="tx1"/>
                </a:solidFill>
                <a:latin typeface="Maiandra GD" charset="0"/>
                <a:ea typeface="ＭＳ Ｐゴシック" charset="0"/>
              </a:defRPr>
            </a:lvl2pPr>
            <a:lvl3pPr marL="1143000" indent="-228600">
              <a:defRPr sz="3200">
                <a:solidFill>
                  <a:schemeClr val="tx1"/>
                </a:solidFill>
                <a:latin typeface="Maiandra GD" charset="0"/>
                <a:ea typeface="ＭＳ Ｐゴシック" charset="0"/>
              </a:defRPr>
            </a:lvl3pPr>
            <a:lvl4pPr marL="1600200" indent="-228600">
              <a:defRPr sz="3200">
                <a:solidFill>
                  <a:schemeClr val="tx1"/>
                </a:solidFill>
                <a:latin typeface="Maiandra GD" charset="0"/>
                <a:ea typeface="ＭＳ Ｐゴシック" charset="0"/>
              </a:defRPr>
            </a:lvl4pPr>
            <a:lvl5pPr marL="2057400" indent="-228600">
              <a:defRPr sz="3200">
                <a:solidFill>
                  <a:schemeClr val="tx1"/>
                </a:solidFill>
                <a:latin typeface="Maiandra GD" charset="0"/>
                <a:ea typeface="ＭＳ Ｐゴシック" charset="0"/>
              </a:defRPr>
            </a:lvl5pPr>
            <a:lvl6pPr marL="2514600" indent="-228600" eaLnBrk="0" fontAlgn="base" hangingPunct="0">
              <a:spcBef>
                <a:spcPct val="0"/>
              </a:spcBef>
              <a:spcAft>
                <a:spcPct val="0"/>
              </a:spcAft>
              <a:defRPr sz="3200">
                <a:solidFill>
                  <a:schemeClr val="tx1"/>
                </a:solidFill>
                <a:latin typeface="Maiandra GD" charset="0"/>
                <a:ea typeface="ＭＳ Ｐゴシック" charset="0"/>
              </a:defRPr>
            </a:lvl6pPr>
            <a:lvl7pPr marL="2971800" indent="-228600" eaLnBrk="0" fontAlgn="base" hangingPunct="0">
              <a:spcBef>
                <a:spcPct val="0"/>
              </a:spcBef>
              <a:spcAft>
                <a:spcPct val="0"/>
              </a:spcAft>
              <a:defRPr sz="3200">
                <a:solidFill>
                  <a:schemeClr val="tx1"/>
                </a:solidFill>
                <a:latin typeface="Maiandra GD" charset="0"/>
                <a:ea typeface="ＭＳ Ｐゴシック" charset="0"/>
              </a:defRPr>
            </a:lvl7pPr>
            <a:lvl8pPr marL="3429000" indent="-228600" eaLnBrk="0" fontAlgn="base" hangingPunct="0">
              <a:spcBef>
                <a:spcPct val="0"/>
              </a:spcBef>
              <a:spcAft>
                <a:spcPct val="0"/>
              </a:spcAft>
              <a:defRPr sz="3200">
                <a:solidFill>
                  <a:schemeClr val="tx1"/>
                </a:solidFill>
                <a:latin typeface="Maiandra GD" charset="0"/>
                <a:ea typeface="ＭＳ Ｐゴシック" charset="0"/>
              </a:defRPr>
            </a:lvl8pPr>
            <a:lvl9pPr marL="3886200" indent="-228600" eaLnBrk="0" fontAlgn="base" hangingPunct="0">
              <a:spcBef>
                <a:spcPct val="0"/>
              </a:spcBef>
              <a:spcAft>
                <a:spcPct val="0"/>
              </a:spcAft>
              <a:defRPr sz="3200">
                <a:solidFill>
                  <a:schemeClr val="tx1"/>
                </a:solidFill>
                <a:latin typeface="Maiandra GD" charset="0"/>
                <a:ea typeface="ＭＳ Ｐゴシック" charset="0"/>
              </a:defRPr>
            </a:lvl9pPr>
          </a:lstStyle>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marL="360000" indent="-360000" algn="r" rtl="1">
              <a:buFont typeface="Arial" charset="0"/>
              <a:buChar char="•"/>
            </a:pPr>
            <a:r>
              <a:rPr lang="ar-JO" sz="2800" dirty="0">
                <a:solidFill>
                  <a:srgbClr val="FFFFFF"/>
                </a:solidFill>
                <a:latin typeface="Arial" panose="020B0604020202020204" pitchFamily="34" charset="0"/>
                <a:cs typeface="Arial" panose="020B0604020202020204" pitchFamily="34" charset="0"/>
              </a:rPr>
              <a:t>وادين بعضكم بعضاً بالمحبة الأخوية، مقدمين بعضكم بعضاً في الكرامة.</a:t>
            </a:r>
            <a:endParaRPr lang="en-US" sz="2800" dirty="0">
              <a:solidFill>
                <a:srgbClr val="FFFFFF"/>
              </a:solidFill>
              <a:latin typeface="Arial" panose="020B0604020202020204" pitchFamily="34" charset="0"/>
              <a:cs typeface="Arial" panose="020B0604020202020204" pitchFamily="34" charset="0"/>
            </a:endParaRPr>
          </a:p>
          <a:p>
            <a:r>
              <a:rPr lang="en-US" dirty="0">
                <a:solidFill>
                  <a:srgbClr val="FFFFFF"/>
                </a:solidFill>
                <a:latin typeface="Arial" panose="020B0604020202020204" pitchFamily="34" charset="0"/>
                <a:cs typeface="Arial" panose="020B0604020202020204" pitchFamily="34" charset="0"/>
              </a:rPr>
              <a:t>           </a:t>
            </a:r>
            <a:r>
              <a:rPr lang="en-US" sz="2400" dirty="0">
                <a:solidFill>
                  <a:srgbClr val="FFFFFF"/>
                </a:solidFill>
                <a:latin typeface="Arial" panose="020B0604020202020204" pitchFamily="34" charset="0"/>
                <a:cs typeface="Arial" panose="020B0604020202020204" pitchFamily="34" charset="0"/>
              </a:rPr>
              <a:t>(</a:t>
            </a:r>
            <a:r>
              <a:rPr lang="ar-JO" sz="2400" dirty="0">
                <a:solidFill>
                  <a:srgbClr val="FFFFFF"/>
                </a:solidFill>
                <a:latin typeface="Arial" panose="020B0604020202020204" pitchFamily="34" charset="0"/>
                <a:cs typeface="Arial" panose="020B0604020202020204" pitchFamily="34" charset="0"/>
              </a:rPr>
              <a:t>رومية 12: 10</a:t>
            </a:r>
            <a:r>
              <a:rPr lang="en-US" sz="2400" dirty="0">
                <a:solidFill>
                  <a:srgbClr val="FFFFFF"/>
                </a:solidFill>
                <a:latin typeface="Arial" panose="020B0604020202020204" pitchFamily="34" charset="0"/>
                <a:cs typeface="Arial" panose="020B0604020202020204" pitchFamily="34" charset="0"/>
              </a:rPr>
              <a:t>)</a:t>
            </a:r>
          </a:p>
          <a:p>
            <a:pPr algn="ctr"/>
            <a:endParaRPr lang="en-US" sz="2800" dirty="0">
              <a:solidFill>
                <a:srgbClr val="FFFFFF"/>
              </a:solidFill>
              <a:latin typeface="Arial" panose="020B0604020202020204" pitchFamily="34" charset="0"/>
              <a:cs typeface="Arial" panose="020B0604020202020204" pitchFamily="34" charset="0"/>
            </a:endParaRPr>
          </a:p>
          <a:p>
            <a:pPr algn="r" rtl="1">
              <a:buFont typeface="Arial" charset="0"/>
              <a:buChar char="•"/>
            </a:pPr>
            <a:r>
              <a:rPr lang="en-US" sz="2800" dirty="0">
                <a:solidFill>
                  <a:srgbClr val="FFFFFF"/>
                </a:solidFill>
                <a:latin typeface="Arial" panose="020B0604020202020204" pitchFamily="34" charset="0"/>
                <a:cs typeface="Arial" panose="020B0604020202020204" pitchFamily="34" charset="0"/>
              </a:rPr>
              <a:t> ESV </a:t>
            </a:r>
            <a:r>
              <a:rPr lang="ar-JO" sz="2800" dirty="0">
                <a:solidFill>
                  <a:srgbClr val="FFFFFF"/>
                </a:solidFill>
                <a:latin typeface="Arial" panose="020B0604020202020204" pitchFamily="34" charset="0"/>
                <a:cs typeface="Arial" panose="020B0604020202020204" pitchFamily="34" charset="0"/>
              </a:rPr>
              <a:t>التفوق على بعضهم البعض في إظهار الكرامة.</a:t>
            </a:r>
            <a:br>
              <a:rPr lang="en-US" sz="2800" dirty="0">
                <a:solidFill>
                  <a:srgbClr val="FFFFFF"/>
                </a:solidFill>
                <a:latin typeface="Arial" panose="020B0604020202020204" pitchFamily="34" charset="0"/>
                <a:cs typeface="Arial" panose="020B0604020202020204" pitchFamily="34" charset="0"/>
              </a:rPr>
            </a:br>
            <a:endParaRPr lang="en-US" sz="2800" dirty="0">
              <a:solidFill>
                <a:srgbClr val="FFFFFF"/>
              </a:solidFill>
              <a:latin typeface="Arial" panose="020B0604020202020204" pitchFamily="34" charset="0"/>
              <a:cs typeface="Arial" panose="020B0604020202020204" pitchFamily="34" charset="0"/>
            </a:endParaRPr>
          </a:p>
          <a:p>
            <a:pPr algn="r" rtl="1">
              <a:buFont typeface="Arial" charset="0"/>
              <a:buChar char="•"/>
            </a:pPr>
            <a:r>
              <a:rPr lang="en-US" sz="2800" dirty="0">
                <a:solidFill>
                  <a:srgbClr val="FFFFFF"/>
                </a:solidFill>
                <a:latin typeface="Arial" panose="020B0604020202020204" pitchFamily="34" charset="0"/>
                <a:cs typeface="Arial" panose="020B0604020202020204" pitchFamily="34" charset="0"/>
              </a:rPr>
              <a:t> </a:t>
            </a:r>
            <a:r>
              <a:rPr lang="ar-JO" sz="2800" dirty="0">
                <a:solidFill>
                  <a:srgbClr val="FFFFFF"/>
                </a:solidFill>
                <a:latin typeface="Arial" panose="020B0604020202020204" pitchFamily="34" charset="0"/>
                <a:cs typeface="Arial" panose="020B0604020202020204" pitchFamily="34" charset="0"/>
              </a:rPr>
              <a:t>الرسالة: تدرب على العزف على الكمان الثاني.</a:t>
            </a:r>
            <a:endParaRPr lang="en-US"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theme1.xml><?xml version="1.0" encoding="utf-8"?>
<a:theme xmlns:a="http://schemas.openxmlformats.org/drawingml/2006/main" name="Globe">
  <a:themeElements>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fontScheme name="Globe">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pitchFamily="-109"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Globe</Template>
  <TotalTime>15945</TotalTime>
  <Words>1587</Words>
  <Application>Microsoft Macintosh PowerPoint</Application>
  <PresentationFormat>On-screen Show (4:3)</PresentationFormat>
  <Paragraphs>145</Paragraphs>
  <Slides>25</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ＭＳ Ｐゴシック</vt:lpstr>
      <vt:lpstr>Arial</vt:lpstr>
      <vt:lpstr>Bell MT</vt:lpstr>
      <vt:lpstr>Garamond</vt:lpstr>
      <vt:lpstr>Maiandra GD</vt:lpstr>
      <vt:lpstr>Times New Roman</vt:lpstr>
      <vt:lpstr>Traditional Arabic</vt:lpstr>
      <vt:lpstr>Wingdings</vt:lpstr>
      <vt:lpstr>Globe</vt:lpstr>
      <vt:lpstr>Orbit</vt:lpstr>
      <vt:lpstr>PowerPoint Presentation</vt:lpstr>
      <vt:lpstr>PowerPoint Presentation</vt:lpstr>
      <vt:lpstr>PowerPoint Presentation</vt:lpstr>
      <vt:lpstr>ما المشكلة مع العبادة؟</vt:lpstr>
      <vt:lpstr>PowerPoint Presentation</vt:lpstr>
      <vt:lpstr>PowerPoint Presentation</vt:lpstr>
      <vt:lpstr>PowerPoint Presentation</vt:lpstr>
      <vt:lpstr>PowerPoint Presentation</vt:lpstr>
      <vt:lpstr>PowerPoint Presentation</vt:lpstr>
      <vt:lpstr>كيف يمكن أن تكون أمين كتابياً، ومع ذلك متسق ثقافياً؟ </vt:lpstr>
      <vt:lpstr>PowerPoint Presentation</vt:lpstr>
      <vt:lpstr>كيف يمكن أن تكون أمين كتابياً، ومع ذلك متسق ثقافياً؟ </vt:lpstr>
      <vt:lpstr>كيف يمكن أن تكون أمين كتابياً، ومع ذلك متسق ثقافياً؟ </vt:lpstr>
      <vt:lpstr> </vt:lpstr>
      <vt:lpstr> دعوني أقترح أن كل مجموعة تقدم صوتها الخاص، لكن لا توجد مجموعة تحمل الصوت الرسمي، صوت واحد يغني فوقهم جميعاً، وهذا الصوت يغني بكل أصواتهم ولا يستثني أحداً. صوته المفرد متوزع بين جمع من الناس، ولمجرد أن هناك أبعاداً كثيرة جداً لكيانه، فإن تعدد أصواتها يضخم أغنيته.  (ريجي كيد)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  • BibleStudyDownloads.org لاهوت العبادة وممارسته</vt:lpstr>
    </vt:vector>
  </TitlesOfParts>
  <Company>WRI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PRINCIPLES OF WORSHIP</dc:title>
  <dc:creator>Ronald Man</dc:creator>
  <cp:lastModifiedBy>Rick Griffith</cp:lastModifiedBy>
  <cp:revision>93</cp:revision>
  <dcterms:created xsi:type="dcterms:W3CDTF">2009-01-30T03:35:39Z</dcterms:created>
  <dcterms:modified xsi:type="dcterms:W3CDTF">2024-04-30T14:36:06Z</dcterms:modified>
</cp:coreProperties>
</file>