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60" r:id="rId4"/>
    <p:sldId id="259" r:id="rId5"/>
    <p:sldId id="273" r:id="rId6"/>
    <p:sldId id="262" r:id="rId7"/>
    <p:sldId id="264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2" r:id="rId16"/>
    <p:sldId id="271" r:id="rId17"/>
    <p:sldId id="274" r:id="rId18"/>
    <p:sldId id="54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F5F5"/>
    <a:srgbClr val="29221F"/>
    <a:srgbClr val="F5F0EE"/>
    <a:srgbClr val="F1E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201" autoAdjust="0"/>
  </p:normalViewPr>
  <p:slideViewPr>
    <p:cSldViewPr>
      <p:cViewPr varScale="1">
        <p:scale>
          <a:sx n="124" d="100"/>
          <a:sy n="124" d="100"/>
        </p:scale>
        <p:origin x="8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F3CD1-E3D6-FC4A-BB37-6E52E08CEA0D}" type="datetimeFigureOut">
              <a:t>4/30/24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3CBA5-319B-5D40-8A41-E9224DBB9C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Bodoni SvtyTwo ITC TT-Book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sym typeface="Bodoni SvtyTwo ITC TT-Book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b="1" dirty="0"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Worship (wo)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8F2D1-9CBF-3E45-9FD1-E76B3C30BE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3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C5179-618B-A446-AAD2-700A9BE098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1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71658-CFA7-B34B-A382-F34634825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1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237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937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7131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37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178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18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942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693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6CBAD-1587-5144-8454-8D348004DF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89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7504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8485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6281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127" indent="0">
              <a:buNone/>
              <a:defRPr sz="1800"/>
            </a:lvl2pPr>
            <a:lvl3pPr marL="914253" indent="0">
              <a:buNone/>
              <a:defRPr sz="1600"/>
            </a:lvl3pPr>
            <a:lvl4pPr marL="1371380" indent="0">
              <a:buNone/>
              <a:defRPr sz="1400"/>
            </a:lvl4pPr>
            <a:lvl5pPr marL="1828506" indent="0">
              <a:buNone/>
              <a:defRPr sz="1400"/>
            </a:lvl5pPr>
            <a:lvl6pPr marL="2285633" indent="0">
              <a:buNone/>
              <a:defRPr sz="1400"/>
            </a:lvl6pPr>
            <a:lvl7pPr marL="2742759" indent="0">
              <a:buNone/>
              <a:defRPr sz="1400"/>
            </a:lvl7pPr>
            <a:lvl8pPr marL="3199883" indent="0">
              <a:buNone/>
              <a:defRPr sz="1400"/>
            </a:lvl8pPr>
            <a:lvl9pPr marL="3657012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2012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814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127" indent="0">
              <a:buNone/>
              <a:defRPr sz="2000" b="1"/>
            </a:lvl2pPr>
            <a:lvl3pPr marL="914253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3" indent="0">
              <a:buNone/>
              <a:defRPr sz="1600" b="1"/>
            </a:lvl6pPr>
            <a:lvl7pPr marL="2742759" indent="0">
              <a:buNone/>
              <a:defRPr sz="1600" b="1"/>
            </a:lvl7pPr>
            <a:lvl8pPr marL="3199883" indent="0">
              <a:buNone/>
              <a:defRPr sz="1600" b="1"/>
            </a:lvl8pPr>
            <a:lvl9pPr marL="365701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127" indent="0">
              <a:buNone/>
              <a:defRPr sz="2000" b="1"/>
            </a:lvl2pPr>
            <a:lvl3pPr marL="914253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3" indent="0">
              <a:buNone/>
              <a:defRPr sz="1600" b="1"/>
            </a:lvl6pPr>
            <a:lvl7pPr marL="2742759" indent="0">
              <a:buNone/>
              <a:defRPr sz="1600" b="1"/>
            </a:lvl7pPr>
            <a:lvl8pPr marL="3199883" indent="0">
              <a:buNone/>
              <a:defRPr sz="1600" b="1"/>
            </a:lvl8pPr>
            <a:lvl9pPr marL="365701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5334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0490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0646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127" indent="0">
              <a:buNone/>
              <a:defRPr sz="1200"/>
            </a:lvl2pPr>
            <a:lvl3pPr marL="914253" indent="0">
              <a:buNone/>
              <a:defRPr sz="1000"/>
            </a:lvl3pPr>
            <a:lvl4pPr marL="1371380" indent="0">
              <a:buNone/>
              <a:defRPr sz="900"/>
            </a:lvl4pPr>
            <a:lvl5pPr marL="1828506" indent="0">
              <a:buNone/>
              <a:defRPr sz="900"/>
            </a:lvl5pPr>
            <a:lvl6pPr marL="2285633" indent="0">
              <a:buNone/>
              <a:defRPr sz="900"/>
            </a:lvl6pPr>
            <a:lvl7pPr marL="2742759" indent="0">
              <a:buNone/>
              <a:defRPr sz="900"/>
            </a:lvl7pPr>
            <a:lvl8pPr marL="3199883" indent="0">
              <a:buNone/>
              <a:defRPr sz="900"/>
            </a:lvl8pPr>
            <a:lvl9pPr marL="3657012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7003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127" indent="0">
              <a:buNone/>
              <a:defRPr sz="2800"/>
            </a:lvl2pPr>
            <a:lvl3pPr marL="914253" indent="0">
              <a:buNone/>
              <a:defRPr sz="2400"/>
            </a:lvl3pPr>
            <a:lvl4pPr marL="1371380" indent="0">
              <a:buNone/>
              <a:defRPr sz="2000"/>
            </a:lvl4pPr>
            <a:lvl5pPr marL="1828506" indent="0">
              <a:buNone/>
              <a:defRPr sz="2000"/>
            </a:lvl5pPr>
            <a:lvl6pPr marL="2285633" indent="0">
              <a:buNone/>
              <a:defRPr sz="2000"/>
            </a:lvl6pPr>
            <a:lvl7pPr marL="2742759" indent="0">
              <a:buNone/>
              <a:defRPr sz="2000"/>
            </a:lvl7pPr>
            <a:lvl8pPr marL="3199883" indent="0">
              <a:buNone/>
              <a:defRPr sz="2000"/>
            </a:lvl8pPr>
            <a:lvl9pPr marL="365701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127" indent="0">
              <a:buNone/>
              <a:defRPr sz="1200"/>
            </a:lvl2pPr>
            <a:lvl3pPr marL="914253" indent="0">
              <a:buNone/>
              <a:defRPr sz="1000"/>
            </a:lvl3pPr>
            <a:lvl4pPr marL="1371380" indent="0">
              <a:buNone/>
              <a:defRPr sz="900"/>
            </a:lvl4pPr>
            <a:lvl5pPr marL="1828506" indent="0">
              <a:buNone/>
              <a:defRPr sz="900"/>
            </a:lvl5pPr>
            <a:lvl6pPr marL="2285633" indent="0">
              <a:buNone/>
              <a:defRPr sz="900"/>
            </a:lvl6pPr>
            <a:lvl7pPr marL="2742759" indent="0">
              <a:buNone/>
              <a:defRPr sz="900"/>
            </a:lvl7pPr>
            <a:lvl8pPr marL="3199883" indent="0">
              <a:buNone/>
              <a:defRPr sz="900"/>
            </a:lvl8pPr>
            <a:lvl9pPr marL="3657012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622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832F-3E0F-7548-9F6F-D9B109D2CA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24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6808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060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</a:defRPr>
            </a:lvl1pPr>
            <a:lvl2pPr marL="457127" indent="0" algn="ctr">
              <a:buNone/>
              <a:defRPr/>
            </a:lvl2pPr>
            <a:lvl3pPr marL="914253" indent="0" algn="ctr">
              <a:buNone/>
              <a:defRPr/>
            </a:lvl3pPr>
            <a:lvl4pPr marL="1371380" indent="0" algn="ctr">
              <a:buNone/>
              <a:defRPr/>
            </a:lvl4pPr>
            <a:lvl5pPr marL="1828506" indent="0" algn="ctr">
              <a:buNone/>
              <a:defRPr/>
            </a:lvl5pPr>
            <a:lvl6pPr marL="2285633" indent="0" algn="ctr">
              <a:buNone/>
              <a:defRPr/>
            </a:lvl6pPr>
            <a:lvl7pPr marL="2742759" indent="0" algn="ctr">
              <a:buNone/>
              <a:defRPr/>
            </a:lvl7pPr>
            <a:lvl8pPr marL="3199883" indent="0" algn="ctr">
              <a:buNone/>
              <a:defRPr/>
            </a:lvl8pPr>
            <a:lvl9pPr marL="365701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 defTabSz="457127" hangingPunct="1">
              <a:defRPr/>
            </a:pPr>
            <a:endParaRPr lang="en-US" kern="1200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 defTabSz="457127" hangingPunct="1">
              <a:defRPr/>
            </a:pPr>
            <a:endParaRPr lang="en-US" kern="1200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 defTabSz="457127" hangingPunct="1">
              <a:defRPr/>
            </a:pPr>
            <a:fld id="{AC0D556E-1B47-E145-B343-9708077C202E}" type="slidenum">
              <a:rPr lang="en-US" kern="1200" smtClean="0"/>
              <a:pPr defTabSz="457127" hangingPunct="1">
                <a:defRPr/>
              </a:pPr>
              <a:t>‹#›</a:t>
            </a:fld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18905989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3C31B-69ED-C848-A7D9-ECAD1AE264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8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AADB5-491D-824A-B7BB-10617D0105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4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13991-7D17-7A41-968C-FFB5F4E6F7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0E178-2426-BF4E-A118-72CC1320D5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6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86C4D-09C4-B047-BFFC-F310DF7E3C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9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34E1A-ED5F-784D-8BFD-58F743FC4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3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007CB3-3BA4-9147-AFFD-A5053413F6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91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" y="3902081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5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5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5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5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53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53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253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9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91425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91425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253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91425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920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2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3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5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44" indent="-34284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  <a:cs typeface="ＭＳ Ｐゴシック" pitchFamily="-111" charset="-128"/>
        </a:defRPr>
      </a:lvl1pPr>
      <a:lvl2pPr marL="742831" indent="-28570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</a:defRPr>
      </a:lvl2pPr>
      <a:lvl3pPr marL="1142817" indent="-228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Geneva" charset="0"/>
        </a:defRPr>
      </a:lvl3pPr>
      <a:lvl4pPr marL="1599943" indent="-2285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Geneva" charset="-128"/>
          <a:cs typeface="Geneva" charset="0"/>
        </a:defRPr>
      </a:lvl4pPr>
      <a:lvl5pPr marL="2057070" indent="-228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Geneva" charset="-128"/>
          <a:cs typeface="Geneva" charset="0"/>
        </a:defRPr>
      </a:lvl5pPr>
      <a:lvl6pPr marL="2514196" indent="-22856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322" indent="-22856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448" indent="-22856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573" indent="-228563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3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6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3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9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3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2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an0020"/>
          <p:cNvPicPr>
            <a:picLocks noChangeAspect="1" noChangeArrowheads="1"/>
          </p:cNvPicPr>
          <p:nvPr/>
        </p:nvPicPr>
        <p:blipFill>
          <a:blip r:embed="rId3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333" y="-76200"/>
            <a:ext cx="5215467" cy="586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7E2FBE-DF54-A98F-27C4-55418F0C8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34" y="1"/>
            <a:ext cx="5215466" cy="1447800"/>
          </a:xfrm>
          <a:prstGeom prst="rect">
            <a:avLst/>
          </a:prstGeom>
          <a:solidFill>
            <a:srgbClr val="FBF7F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36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العبادة:</a:t>
            </a:r>
            <a:endParaRPr lang="en-US" sz="36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3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هديتنا لله</a:t>
            </a:r>
            <a:endParaRPr lang="en-US" sz="20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9F90D8-5E2A-EA3D-FEF7-9CAC54E88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58687"/>
            <a:ext cx="9186436" cy="119931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584200" rtl="1" eaLnBrk="1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  <a:t>تعليم د. رون مان دكتور الخدمات الطلابية</a:t>
            </a:r>
            <a:b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</a:b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  <a:t>تحميل د. ريك جريفيث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  <a:t> • </a:t>
            </a: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  <a:t>مؤسسة الدراسات اللاهوتية الأردنية</a:t>
            </a:r>
            <a:b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</a:br>
            <a:r>
              <a:rPr kumimoji="0" lang="ar-JO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  <a:t>الملفات بعدة لغات للتنزيل المجاني على 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  <a:t> BibleStudyDownloads.org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Scan00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can00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can0010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3200400" cy="210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C9CCFE-287E-3457-DA43-9AD2D77BC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52401"/>
            <a:ext cx="3276600" cy="2260600"/>
          </a:xfrm>
          <a:prstGeom prst="rect">
            <a:avLst/>
          </a:prstGeom>
          <a:solidFill>
            <a:srgbClr val="29221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82563" algn="r" rtl="1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rgbClr val="F5F5F5"/>
                </a:solidFill>
                <a:latin typeface="Arial"/>
                <a:cs typeface="Arial"/>
              </a:rPr>
              <a:t>قد تحدث العبادة عندما تكون وحيداً</a:t>
            </a:r>
          </a:p>
          <a:p>
            <a:pPr marL="182563" algn="r" rtl="1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rgbClr val="F5F5F5"/>
                </a:solidFill>
                <a:latin typeface="Arial"/>
                <a:cs typeface="Arial"/>
              </a:rPr>
              <a:t>مستلقياً في سريرك في الليل</a:t>
            </a:r>
          </a:p>
          <a:p>
            <a:pPr marL="182563" algn="r" rtl="1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rgbClr val="F5F5F5"/>
                </a:solidFill>
                <a:latin typeface="Arial"/>
                <a:cs typeface="Arial"/>
              </a:rPr>
              <a:t>عندما يكون كل شيء هادئاً</a:t>
            </a:r>
          </a:p>
          <a:p>
            <a:pPr marL="182563" algn="r" rtl="1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endParaRPr lang="ar-JO" sz="1800" b="1" kern="0" dirty="0">
              <a:solidFill>
                <a:srgbClr val="F5F5F5"/>
              </a:solidFill>
              <a:latin typeface="Arial"/>
              <a:cs typeface="Arial"/>
            </a:endParaRPr>
          </a:p>
          <a:p>
            <a:pPr marL="182563" algn="r" rtl="1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rgbClr val="F5F5F5"/>
                </a:solidFill>
                <a:latin typeface="Arial"/>
                <a:cs typeface="Arial"/>
              </a:rPr>
              <a:t>يا الله أنت معيني</a:t>
            </a:r>
          </a:p>
          <a:p>
            <a:pPr marL="182563" algn="r" rtl="1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rgbClr val="F5F5F5"/>
                </a:solidFill>
                <a:latin typeface="Arial"/>
                <a:cs typeface="Arial"/>
              </a:rPr>
              <a:t>طول النهار</a:t>
            </a:r>
          </a:p>
          <a:p>
            <a:pPr marL="182563" algn="r" rtl="1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rgbClr val="F5F5F5"/>
                </a:solidFill>
                <a:latin typeface="Arial"/>
                <a:cs typeface="Arial"/>
              </a:rPr>
              <a:t>أنت صديقي المفضل</a:t>
            </a:r>
            <a:endParaRPr lang="en-US" sz="1800" b="1" kern="0" dirty="0">
              <a:solidFill>
                <a:srgbClr val="F5F5F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can001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scan0013a"/>
          <p:cNvPicPr>
            <a:picLocks noChangeAspect="1" noChangeArrowheads="1"/>
          </p:cNvPicPr>
          <p:nvPr/>
        </p:nvPicPr>
        <p:blipFill>
          <a:blip r:embed="rId3" cstate="screen">
            <a:lum bright="12000" contras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5181600"/>
            <a:ext cx="4495800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ECD429-FE4C-55B9-FC92-1A091E7A1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181600"/>
            <a:ext cx="4038600" cy="167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0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قد تحدث العبادة عندما تكونون معاً مع أصدقائك الذين يحبون الله.</a:t>
            </a:r>
            <a:endParaRPr lang="en-US" sz="2000" b="1" kern="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0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العبادة معاً عندما ترنمون عن صلاح الله.</a:t>
            </a:r>
            <a:endParaRPr lang="en-US" sz="2000" b="1" kern="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can0014"/>
          <p:cNvPicPr>
            <a:picLocks noChangeAspect="1" noChangeArrowheads="1"/>
          </p:cNvPicPr>
          <p:nvPr/>
        </p:nvPicPr>
        <p:blipFill>
          <a:blip r:embed="rId2" cstate="screen">
            <a:lum bright="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scan0014a"/>
          <p:cNvPicPr>
            <a:picLocks noChangeAspect="1" noChangeArrowheads="1"/>
          </p:cNvPicPr>
          <p:nvPr/>
        </p:nvPicPr>
        <p:blipFill>
          <a:blip r:embed="rId3" cstate="screen">
            <a:lum bright="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40386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scan0014c"/>
          <p:cNvPicPr>
            <a:picLocks noChangeAspect="1" noChangeArrowheads="1"/>
          </p:cNvPicPr>
          <p:nvPr/>
        </p:nvPicPr>
        <p:blipFill>
          <a:blip r:embed="rId4" cstate="screen">
            <a:lum bright="6000" contras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26670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scan0014b"/>
          <p:cNvPicPr>
            <a:picLocks noChangeAspect="1" noChangeArrowheads="1"/>
          </p:cNvPicPr>
          <p:nvPr/>
        </p:nvPicPr>
        <p:blipFill>
          <a:blip r:embed="rId5">
            <a:lum bright="12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32004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DA8C50-5F0A-616F-A050-520F5967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019300"/>
            <a:ext cx="4267200" cy="876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0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من خلال القراءة عنه في الكتاب المقدس.</a:t>
            </a:r>
            <a:endParaRPr lang="en-US" sz="2000" b="1" kern="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256E08-030A-5757-8F9C-7936691A6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886200"/>
            <a:ext cx="33528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0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أو من خلال الصلاة معاً.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0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يا رب أنت غفور ولطيف.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0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نحن نحبك.</a:t>
            </a:r>
            <a:endParaRPr lang="en-US" sz="2000" b="1" kern="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can0011"/>
          <p:cNvPicPr>
            <a:picLocks noChangeAspect="1" noChangeArrowheads="1"/>
          </p:cNvPicPr>
          <p:nvPr/>
        </p:nvPicPr>
        <p:blipFill>
          <a:blip r:embed="rId2" cstate="screen">
            <a:lum bright="12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Scan0012"/>
          <p:cNvPicPr>
            <a:picLocks noChangeAspect="1" noChangeArrowheads="1"/>
          </p:cNvPicPr>
          <p:nvPr/>
        </p:nvPicPr>
        <p:blipFill>
          <a:blip r:embed="rId3" cstate="screen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Scan0012a"/>
          <p:cNvPicPr>
            <a:picLocks noChangeAspect="1" noChangeArrowheads="1"/>
          </p:cNvPicPr>
          <p:nvPr/>
        </p:nvPicPr>
        <p:blipFill>
          <a:blip r:embed="rId4" cstate="screen">
            <a:lum bright="24000" contras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2492375" cy="992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Scan0012b"/>
          <p:cNvPicPr>
            <a:picLocks noChangeAspect="1" noChangeArrowheads="1"/>
          </p:cNvPicPr>
          <p:nvPr/>
        </p:nvPicPr>
        <p:blipFill>
          <a:blip r:embed="rId5" cstate="screen">
            <a:lum bright="24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4495800"/>
            <a:ext cx="3500437" cy="1030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Scan0012c"/>
          <p:cNvPicPr>
            <a:picLocks noChangeAspect="1" noChangeArrowheads="1"/>
          </p:cNvPicPr>
          <p:nvPr/>
        </p:nvPicPr>
        <p:blipFill>
          <a:blip r:embed="rId6" cstate="screen">
            <a:lum bright="3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410200"/>
            <a:ext cx="1179513" cy="877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Scan0012d"/>
          <p:cNvPicPr>
            <a:picLocks noChangeAspect="1" noChangeArrowheads="1"/>
          </p:cNvPicPr>
          <p:nvPr/>
        </p:nvPicPr>
        <p:blipFill>
          <a:blip r:embed="rId7" cstate="screen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5526088"/>
            <a:ext cx="1447800" cy="1303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Scan0012e"/>
          <p:cNvPicPr>
            <a:picLocks noChangeAspect="1" noChangeArrowheads="1"/>
          </p:cNvPicPr>
          <p:nvPr/>
        </p:nvPicPr>
        <p:blipFill>
          <a:blip r:embed="rId8" cstate="screen">
            <a:lum bright="3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01825" cy="781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1D3F86-BB0C-D1CD-40F1-DE269160A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609600"/>
            <a:ext cx="27432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0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العبادة هي أحد أهم الأشياء التي يستطيع الآباء والأمهات والأولاد والبنات فعلها</a:t>
            </a:r>
            <a:endParaRPr lang="en-US" sz="2000" b="1" kern="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F7DBDF-89DF-D518-03B7-CC715C08D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5465" y="5410201"/>
            <a:ext cx="2539472" cy="1030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العبادة هي هديتنا لله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4587AB-0876-1262-510D-BF1E3DDA4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537" y="4495800"/>
            <a:ext cx="3581400" cy="11268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لأن الله أعطانا عطية محبته وغفرانه من خلال يسوع...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can0017"/>
          <p:cNvPicPr>
            <a:picLocks noChangeAspect="1" noChangeArrowheads="1"/>
          </p:cNvPicPr>
          <p:nvPr/>
        </p:nvPicPr>
        <p:blipFill>
          <a:blip r:embed="rId2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629400" cy="579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4F19E3-57A1-B197-63E6-CCC704BEA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447800"/>
            <a:ext cx="37338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8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النهاية</a:t>
            </a:r>
            <a:endParaRPr lang="en-US" sz="2800" b="1" kern="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CFA2D8-B410-20C9-8FD2-C2D313343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38" y="1375881"/>
            <a:ext cx="37338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endParaRPr lang="en-US" sz="2800" b="1" kern="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2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03323983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2400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  • BibleStudyDownloads.org </a:t>
            </a:r>
            <a:r>
              <a:rPr lang="ar-SA" sz="4000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لاهوت العبادة وممارسته</a:t>
            </a:r>
            <a:endParaRPr lang="en-US" sz="3200" dirty="0">
              <a:solidFill>
                <a:srgbClr val="FFFFFF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25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Bodoni SvtyTwo ITC TT-Book"/>
              </a:rPr>
              <a:t>أحصل على هذا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Bodoni SvtyTwo ITC TT-Book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0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34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an00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03012F-7F7A-EF32-68DF-D89DD061E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57200"/>
            <a:ext cx="4800600" cy="5943600"/>
          </a:xfrm>
          <a:prstGeom prst="rect">
            <a:avLst/>
          </a:prstGeom>
          <a:solidFill>
            <a:srgbClr val="F5F0E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8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ما هي العبادة؟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endParaRPr lang="ar-JO" sz="2800" b="1" kern="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8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العبادة ليست مجرد كلمة تستخدمها عندما تتحدث عن الذهاب إلى الكنيسة يوم الأحد.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endParaRPr lang="ar-JO" sz="2800" b="1" kern="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8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العبادة ليست شيئاً تراقب الناس وهم يقومون به فقط.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endParaRPr lang="ar-JO" sz="2800" b="1" kern="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8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العبادة ليست فقط للبالغين.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endParaRPr lang="ar-JO" sz="2800" b="1" kern="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8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والعبادة ليست مجرد وقت أو مكان.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can0013"/>
          <p:cNvPicPr>
            <a:picLocks noChangeAspect="1" noChangeArrowheads="1"/>
          </p:cNvPicPr>
          <p:nvPr/>
        </p:nvPicPr>
        <p:blipFill>
          <a:blip r:embed="rId2" cstate="screen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310" t="-19180"/>
          <a:stretch>
            <a:fillRect/>
          </a:stretch>
        </p:blipFill>
        <p:spPr bwMode="auto">
          <a:xfrm>
            <a:off x="-914400" y="-1219200"/>
            <a:ext cx="7467600" cy="777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Scan0014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1336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Scan0014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124200"/>
            <a:ext cx="2133600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Scan0013c"/>
          <p:cNvPicPr>
            <a:picLocks noChangeAspect="1" noChangeArrowheads="1"/>
          </p:cNvPicPr>
          <p:nvPr/>
        </p:nvPicPr>
        <p:blipFill>
          <a:blip r:embed="rId5" cstate="screen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307" y="152400"/>
            <a:ext cx="3396771" cy="2372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0E6F0B-3481-E85F-E907-93BFB8BD1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584" y="0"/>
            <a:ext cx="3548573" cy="25245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يمكن أن تحدث العبادة في أي مكان.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    في الكنيسة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         في البيت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              أثناء ركوب السيارة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                   أو حتى في المدرسة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... لأن العبادة تحدث في قلبك</a:t>
            </a:r>
            <a:endParaRPr lang="en-US" sz="1800" b="1" kern="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scan0022"/>
          <p:cNvPicPr>
            <a:picLocks noChangeAspect="1" noChangeArrowheads="1"/>
          </p:cNvPicPr>
          <p:nvPr/>
        </p:nvPicPr>
        <p:blipFill>
          <a:blip r:embed="rId2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can0023"/>
          <p:cNvPicPr>
            <a:picLocks noChangeAspect="1" noChangeArrowheads="1"/>
          </p:cNvPicPr>
          <p:nvPr/>
        </p:nvPicPr>
        <p:blipFill>
          <a:blip r:embed="rId3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85800" y="533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200" name="Picture 8" descr="scan0023a"/>
          <p:cNvPicPr>
            <a:picLocks noChangeAspect="1" noChangeArrowheads="1"/>
          </p:cNvPicPr>
          <p:nvPr/>
        </p:nvPicPr>
        <p:blipFill>
          <a:blip r:embed="rId4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4290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81D83D-E1C8-4362-3357-8C617C1A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3429000" cy="2286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تحدث العبادة عميقاً في الداخل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عندما تدرك كم أن الله كبير ورائع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endParaRPr lang="ar-JO" sz="1800" b="1" kern="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وأن يسوع مات ليغفر خطاياك.</a:t>
            </a:r>
            <a:endParaRPr lang="en-US" sz="1800" b="1" kern="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an0026"/>
          <p:cNvPicPr>
            <a:picLocks noChangeAspect="1" noChangeArrowheads="1"/>
          </p:cNvPicPr>
          <p:nvPr/>
        </p:nvPicPr>
        <p:blipFill>
          <a:blip r:embed="rId2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scan0027"/>
          <p:cNvPicPr>
            <a:picLocks noChangeAspect="1" noChangeArrowheads="1"/>
          </p:cNvPicPr>
          <p:nvPr/>
        </p:nvPicPr>
        <p:blipFill>
          <a:blip r:embed="rId3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6" name="Picture 6" descr="scan0026a"/>
          <p:cNvPicPr>
            <a:picLocks noChangeAspect="1" noChangeArrowheads="1"/>
          </p:cNvPicPr>
          <p:nvPr/>
        </p:nvPicPr>
        <p:blipFill>
          <a:blip r:embed="rId4" cstate="screen">
            <a:lum bright="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8862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7F8BDF-5611-C79F-78C8-E91E70DF1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086100"/>
            <a:ext cx="3886200" cy="3657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يريد قلبك أن يغني ويخبر الله كم هو مميز.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وكم تحبه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وكم تشكره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endParaRPr lang="ar-JO" sz="18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العبادة هي كل الطرق التي نقول فيها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أحبك يا الله</a:t>
            </a:r>
            <a:endParaRPr lang="en-US" sz="18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scan0004"/>
          <p:cNvPicPr>
            <a:picLocks noChangeAspect="1" noChangeArrowheads="1"/>
          </p:cNvPicPr>
          <p:nvPr/>
        </p:nvPicPr>
        <p:blipFill>
          <a:blip r:embed="rId2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scan0025"/>
          <p:cNvPicPr>
            <a:picLocks noChangeAspect="1" noChangeArrowheads="1"/>
          </p:cNvPicPr>
          <p:nvPr/>
        </p:nvPicPr>
        <p:blipFill>
          <a:blip r:embed="rId3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934200" y="4724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23" name="Picture 7" descr="scan0004a"/>
          <p:cNvPicPr>
            <a:picLocks noChangeAspect="1" noChangeArrowheads="1"/>
          </p:cNvPicPr>
          <p:nvPr/>
        </p:nvPicPr>
        <p:blipFill>
          <a:blip r:embed="rId4" cstate="screen">
            <a:lum bright="-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23622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1047B3-390E-ACBD-EF3E-82EF7CFC7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190999"/>
            <a:ext cx="2362200" cy="2302933"/>
          </a:xfrm>
          <a:prstGeom prst="rect">
            <a:avLst/>
          </a:prstGeom>
          <a:solidFill>
            <a:srgbClr val="29221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82563" algn="r" rtl="1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rgbClr val="F5F5F5"/>
                </a:solidFill>
                <a:latin typeface="Arial"/>
                <a:cs typeface="Arial"/>
              </a:rPr>
              <a:t>يمكن أن تحدث العبادة عندما ترنم ترنيمة معروفة تقول كم أن الله عظيم</a:t>
            </a:r>
            <a:endParaRPr lang="en-US" sz="1800" b="1" kern="0" dirty="0">
              <a:solidFill>
                <a:srgbClr val="F5F5F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can000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can0006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Scan0006b"/>
          <p:cNvPicPr>
            <a:picLocks noChangeAspect="1" noChangeArrowheads="1"/>
          </p:cNvPicPr>
          <p:nvPr/>
        </p:nvPicPr>
        <p:blipFill>
          <a:blip r:embed="rId4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582738" cy="38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can000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564E22-E74D-398B-2505-D04724251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7" y="1"/>
            <a:ext cx="3999442" cy="2819400"/>
          </a:xfrm>
          <a:prstGeom prst="rect">
            <a:avLst/>
          </a:prstGeom>
          <a:solidFill>
            <a:srgbClr val="29221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82563" algn="r" rtl="1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rgbClr val="F5F5F5"/>
                </a:solidFill>
                <a:latin typeface="Arial"/>
                <a:cs typeface="Arial"/>
              </a:rPr>
              <a:t>يمكن أن تحدث العبادة عندما يقرأ والدك قصة لك من الكتاب المقدس.</a:t>
            </a:r>
          </a:p>
          <a:p>
            <a:pPr marL="182563" algn="r" rtl="1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rgbClr val="F5F5F5"/>
                </a:solidFill>
                <a:latin typeface="Arial"/>
                <a:cs typeface="Arial"/>
              </a:rPr>
              <a:t>ربما تتحدث القصة عن الطرق التي يعتني بها الله بنا، أو كيف خلق العالم، أو كم يحبنا.</a:t>
            </a:r>
          </a:p>
          <a:p>
            <a:pPr marL="182563" algn="r" rtl="1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rgbClr val="F5F5F5"/>
                </a:solidFill>
                <a:latin typeface="Arial"/>
                <a:cs typeface="Arial"/>
              </a:rPr>
              <a:t>إذا فهمت وأحببت الله بطريقة جديدو بسبب القصة فهذا عبادة.</a:t>
            </a:r>
            <a:endParaRPr lang="en-US" sz="1800" b="1" kern="0" dirty="0">
              <a:solidFill>
                <a:srgbClr val="F5F5F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can000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24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can00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32004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513E82-20F3-ABE1-18DD-91F768ABE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4114800" cy="1524000"/>
          </a:xfrm>
          <a:prstGeom prst="rect">
            <a:avLst/>
          </a:prstGeom>
          <a:solidFill>
            <a:srgbClr val="F5F0EE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0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يمكن أن تحدث العبادة عندما تتمشى في الغابة.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0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يا الله، أشجار الصنوبر الطويلة الكبيرة تذكرني كم أنت قوي وقدير.</a:t>
            </a:r>
          </a:p>
          <a:p>
            <a:pPr algn="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000" b="1" kern="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أنا سعيد لأنك تحبني.</a:t>
            </a:r>
            <a:endParaRPr lang="en-US" sz="2000" b="1" kern="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Scan0005"/>
          <p:cNvPicPr>
            <a:picLocks noChangeAspect="1" noChangeArrowheads="1"/>
          </p:cNvPicPr>
          <p:nvPr/>
        </p:nvPicPr>
        <p:blipFill>
          <a:blip r:embed="rId2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can0004"/>
          <p:cNvPicPr>
            <a:picLocks noChangeAspect="1" noChangeArrowheads="1"/>
          </p:cNvPicPr>
          <p:nvPr/>
        </p:nvPicPr>
        <p:blipFill>
          <a:blip r:embed="rId3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8FEBC8-8256-03CE-10E7-CBC67CE36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9" y="1752601"/>
            <a:ext cx="3752321" cy="1905000"/>
          </a:xfrm>
          <a:prstGeom prst="rect">
            <a:avLst/>
          </a:prstGeom>
          <a:solidFill>
            <a:srgbClr val="29221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82563" algn="r" rtl="1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rgbClr val="F5F5F5"/>
                </a:solidFill>
                <a:latin typeface="Arial"/>
                <a:cs typeface="Arial"/>
              </a:rPr>
              <a:t>يمكن أن تحدث العبادة عندما تضع بعضاً من مالك الخاص في التقدمة في الكنيسة.</a:t>
            </a:r>
          </a:p>
          <a:p>
            <a:pPr marL="182563" algn="r" rtl="1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rgbClr val="F5F5F5"/>
                </a:solidFill>
                <a:latin typeface="Arial"/>
                <a:cs typeface="Arial"/>
              </a:rPr>
              <a:t>مشاركة مالك مع الله هي طريقة أخرى للقول:</a:t>
            </a:r>
          </a:p>
          <a:p>
            <a:pPr marL="182563" algn="r" rtl="1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rgbClr val="F5F5F5"/>
                </a:solidFill>
                <a:latin typeface="Arial"/>
                <a:cs typeface="Arial"/>
              </a:rPr>
              <a:t>أشكرك يا الله لأجل كل عطاياك لي</a:t>
            </a:r>
          </a:p>
          <a:p>
            <a:pPr marL="182563" algn="r" rtl="1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1800" b="1" kern="0" dirty="0">
                <a:solidFill>
                  <a:srgbClr val="F5F5F5"/>
                </a:solidFill>
                <a:latin typeface="Arial"/>
                <a:cs typeface="Arial"/>
              </a:rPr>
              <a:t>أنت مهم بالنسبة لي وأنا أحبك</a:t>
            </a:r>
            <a:endParaRPr lang="en-US" sz="1800" b="1" kern="0" dirty="0">
              <a:solidFill>
                <a:srgbClr val="F5F5F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bit 10">
    <a:dk1>
      <a:srgbClr val="000000"/>
    </a:dk1>
    <a:lt1>
      <a:srgbClr val="FFFFFF"/>
    </a:lt1>
    <a:dk2>
      <a:srgbClr val="000000"/>
    </a:dk2>
    <a:lt2>
      <a:srgbClr val="FFFFFF"/>
    </a:lt2>
    <a:accent1>
      <a:srgbClr val="3333CC"/>
    </a:accent1>
    <a:accent2>
      <a:srgbClr val="666699"/>
    </a:accent2>
    <a:accent3>
      <a:srgbClr val="AAAAAA"/>
    </a:accent3>
    <a:accent4>
      <a:srgbClr val="DADADA"/>
    </a:accent4>
    <a:accent5>
      <a:srgbClr val="ADADE2"/>
    </a:accent5>
    <a:accent6>
      <a:srgbClr val="5C5C8A"/>
    </a:accent6>
    <a:hlink>
      <a:srgbClr val="FFFF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4253</TotalTime>
  <Words>380</Words>
  <Application>Microsoft Macintosh PowerPoint</Application>
  <PresentationFormat>On-screen Show (4:3)</PresentationFormat>
  <Paragraphs>61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Times New Roman</vt:lpstr>
      <vt:lpstr>Wingdings</vt:lpstr>
      <vt:lpstr>Default Design</vt:lpstr>
      <vt:lpstr>Orbit</vt:lpstr>
      <vt:lpstr>1_Orbit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  • BibleStudyDownloads.org لاهوت العبادة وممارسته</vt:lpstr>
    </vt:vector>
  </TitlesOfParts>
  <Company>Greater Europe 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Man</dc:creator>
  <cp:lastModifiedBy>Rick Griffith</cp:lastModifiedBy>
  <cp:revision>23</cp:revision>
  <dcterms:created xsi:type="dcterms:W3CDTF">2003-12-23T00:39:16Z</dcterms:created>
  <dcterms:modified xsi:type="dcterms:W3CDTF">2024-04-30T14:29:02Z</dcterms:modified>
</cp:coreProperties>
</file>