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749" r:id="rId2"/>
    <p:sldMasterId id="2147483761" r:id="rId3"/>
    <p:sldMasterId id="2147483785" r:id="rId4"/>
    <p:sldMasterId id="2147483797" r:id="rId5"/>
  </p:sldMasterIdLst>
  <p:notesMasterIdLst>
    <p:notesMasterId r:id="rId50"/>
  </p:notesMasterIdLst>
  <p:handoutMasterIdLst>
    <p:handoutMasterId r:id="rId51"/>
  </p:handoutMasterIdLst>
  <p:sldIdLst>
    <p:sldId id="464" r:id="rId6"/>
    <p:sldId id="531" r:id="rId7"/>
    <p:sldId id="270" r:id="rId8"/>
    <p:sldId id="271" r:id="rId9"/>
    <p:sldId id="261" r:id="rId10"/>
    <p:sldId id="276" r:id="rId11"/>
    <p:sldId id="277" r:id="rId12"/>
    <p:sldId id="5472" r:id="rId13"/>
    <p:sldId id="5473" r:id="rId14"/>
    <p:sldId id="280" r:id="rId15"/>
    <p:sldId id="281" r:id="rId16"/>
    <p:sldId id="472" r:id="rId17"/>
    <p:sldId id="468" r:id="rId18"/>
    <p:sldId id="537" r:id="rId19"/>
    <p:sldId id="538" r:id="rId20"/>
    <p:sldId id="539" r:id="rId21"/>
    <p:sldId id="540" r:id="rId22"/>
    <p:sldId id="469" r:id="rId23"/>
    <p:sldId id="528" r:id="rId24"/>
    <p:sldId id="529" r:id="rId25"/>
    <p:sldId id="541" r:id="rId26"/>
    <p:sldId id="542" r:id="rId27"/>
    <p:sldId id="285" r:id="rId28"/>
    <p:sldId id="286" r:id="rId29"/>
    <p:sldId id="287" r:id="rId30"/>
    <p:sldId id="546" r:id="rId31"/>
    <p:sldId id="547" r:id="rId32"/>
    <p:sldId id="548" r:id="rId33"/>
    <p:sldId id="549" r:id="rId34"/>
    <p:sldId id="550" r:id="rId35"/>
    <p:sldId id="534" r:id="rId36"/>
    <p:sldId id="476" r:id="rId37"/>
    <p:sldId id="477" r:id="rId38"/>
    <p:sldId id="526" r:id="rId39"/>
    <p:sldId id="288" r:id="rId40"/>
    <p:sldId id="522" r:id="rId41"/>
    <p:sldId id="289" r:id="rId42"/>
    <p:sldId id="319" r:id="rId43"/>
    <p:sldId id="551" r:id="rId44"/>
    <p:sldId id="330" r:id="rId45"/>
    <p:sldId id="482" r:id="rId46"/>
    <p:sldId id="5474" r:id="rId47"/>
    <p:sldId id="535" r:id="rId48"/>
    <p:sldId id="5471" r:id="rId49"/>
  </p:sldIdLst>
  <p:sldSz cx="9144000" cy="6858000" type="screen4x3"/>
  <p:notesSz cx="7315200" cy="9601200"/>
  <p:defaultTextStyle>
    <a:defPPr>
      <a:defRPr lang="en-US"/>
    </a:defPPr>
    <a:lvl1pPr algn="l" rtl="0" eaLnBrk="0" fontAlgn="base" hangingPunct="0">
      <a:spcBef>
        <a:spcPct val="0"/>
      </a:spcBef>
      <a:spcAft>
        <a:spcPct val="0"/>
      </a:spcAft>
      <a:defRPr sz="3200" kern="1200">
        <a:solidFill>
          <a:schemeClr val="tx1"/>
        </a:solidFill>
        <a:latin typeface="Maiandra GD" charset="0"/>
        <a:ea typeface="ＭＳ Ｐゴシック" charset="0"/>
        <a:cs typeface="ＭＳ Ｐゴシック" charset="0"/>
      </a:defRPr>
    </a:lvl1pPr>
    <a:lvl2pPr marL="457200" algn="l" rtl="0" eaLnBrk="0" fontAlgn="base" hangingPunct="0">
      <a:spcBef>
        <a:spcPct val="0"/>
      </a:spcBef>
      <a:spcAft>
        <a:spcPct val="0"/>
      </a:spcAft>
      <a:defRPr sz="3200" kern="1200">
        <a:solidFill>
          <a:schemeClr val="tx1"/>
        </a:solidFill>
        <a:latin typeface="Maiandra GD" charset="0"/>
        <a:ea typeface="ＭＳ Ｐゴシック" charset="0"/>
        <a:cs typeface="ＭＳ Ｐゴシック" charset="0"/>
      </a:defRPr>
    </a:lvl2pPr>
    <a:lvl3pPr marL="914400" algn="l" rtl="0" eaLnBrk="0" fontAlgn="base" hangingPunct="0">
      <a:spcBef>
        <a:spcPct val="0"/>
      </a:spcBef>
      <a:spcAft>
        <a:spcPct val="0"/>
      </a:spcAft>
      <a:defRPr sz="3200" kern="1200">
        <a:solidFill>
          <a:schemeClr val="tx1"/>
        </a:solidFill>
        <a:latin typeface="Maiandra GD" charset="0"/>
        <a:ea typeface="ＭＳ Ｐゴシック" charset="0"/>
        <a:cs typeface="ＭＳ Ｐゴシック" charset="0"/>
      </a:defRPr>
    </a:lvl3pPr>
    <a:lvl4pPr marL="1371600" algn="l" rtl="0" eaLnBrk="0" fontAlgn="base" hangingPunct="0">
      <a:spcBef>
        <a:spcPct val="0"/>
      </a:spcBef>
      <a:spcAft>
        <a:spcPct val="0"/>
      </a:spcAft>
      <a:defRPr sz="3200" kern="1200">
        <a:solidFill>
          <a:schemeClr val="tx1"/>
        </a:solidFill>
        <a:latin typeface="Maiandra GD" charset="0"/>
        <a:ea typeface="ＭＳ Ｐゴシック" charset="0"/>
        <a:cs typeface="ＭＳ Ｐゴシック" charset="0"/>
      </a:defRPr>
    </a:lvl4pPr>
    <a:lvl5pPr marL="1828800" algn="l" rtl="0" eaLnBrk="0" fontAlgn="base" hangingPunct="0">
      <a:spcBef>
        <a:spcPct val="0"/>
      </a:spcBef>
      <a:spcAft>
        <a:spcPct val="0"/>
      </a:spcAft>
      <a:defRPr sz="3200" kern="1200">
        <a:solidFill>
          <a:schemeClr val="tx1"/>
        </a:solidFill>
        <a:latin typeface="Maiandra GD" charset="0"/>
        <a:ea typeface="ＭＳ Ｐゴシック" charset="0"/>
        <a:cs typeface="ＭＳ Ｐゴシック" charset="0"/>
      </a:defRPr>
    </a:lvl5pPr>
    <a:lvl6pPr marL="2286000" algn="l" defTabSz="457200" rtl="0" eaLnBrk="1" latinLnBrk="0" hangingPunct="1">
      <a:defRPr sz="3200" kern="1200">
        <a:solidFill>
          <a:schemeClr val="tx1"/>
        </a:solidFill>
        <a:latin typeface="Maiandra GD" charset="0"/>
        <a:ea typeface="ＭＳ Ｐゴシック" charset="0"/>
        <a:cs typeface="ＭＳ Ｐゴシック" charset="0"/>
      </a:defRPr>
    </a:lvl6pPr>
    <a:lvl7pPr marL="2743200" algn="l" defTabSz="457200" rtl="0" eaLnBrk="1" latinLnBrk="0" hangingPunct="1">
      <a:defRPr sz="3200" kern="1200">
        <a:solidFill>
          <a:schemeClr val="tx1"/>
        </a:solidFill>
        <a:latin typeface="Maiandra GD" charset="0"/>
        <a:ea typeface="ＭＳ Ｐゴシック" charset="0"/>
        <a:cs typeface="ＭＳ Ｐゴシック" charset="0"/>
      </a:defRPr>
    </a:lvl7pPr>
    <a:lvl8pPr marL="3200400" algn="l" defTabSz="457200" rtl="0" eaLnBrk="1" latinLnBrk="0" hangingPunct="1">
      <a:defRPr sz="3200" kern="1200">
        <a:solidFill>
          <a:schemeClr val="tx1"/>
        </a:solidFill>
        <a:latin typeface="Maiandra GD" charset="0"/>
        <a:ea typeface="ＭＳ Ｐゴシック" charset="0"/>
        <a:cs typeface="ＭＳ Ｐゴシック" charset="0"/>
      </a:defRPr>
    </a:lvl8pPr>
    <a:lvl9pPr marL="3657600" algn="l" defTabSz="457200" rtl="0" eaLnBrk="1" latinLnBrk="0" hangingPunct="1">
      <a:defRPr sz="3200" kern="1200">
        <a:solidFill>
          <a:schemeClr val="tx1"/>
        </a:solidFill>
        <a:latin typeface="Maiandra G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FF"/>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48"/>
    <p:restoredTop sz="94249" autoAdjust="0"/>
  </p:normalViewPr>
  <p:slideViewPr>
    <p:cSldViewPr>
      <p:cViewPr>
        <p:scale>
          <a:sx n="97" d="100"/>
          <a:sy n="97" d="100"/>
        </p:scale>
        <p:origin x="1752" y="76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_rels/viewProps.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ea typeface="+mn-ea"/>
                <a:cs typeface="+mn-cs"/>
              </a:defRPr>
            </a:lvl1pPr>
          </a:lstStyle>
          <a:p>
            <a:pPr>
              <a:defRPr/>
            </a:pPr>
            <a:endParaRPr lang="en-US"/>
          </a:p>
        </p:txBody>
      </p:sp>
      <p:sp>
        <p:nvSpPr>
          <p:cNvPr id="30822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ea typeface="+mn-ea"/>
                <a:cs typeface="+mn-cs"/>
              </a:defRPr>
            </a:lvl1pPr>
          </a:lstStyle>
          <a:p>
            <a:pPr>
              <a:defRPr/>
            </a:pPr>
            <a:endParaRPr lang="en-US"/>
          </a:p>
        </p:txBody>
      </p:sp>
      <p:sp>
        <p:nvSpPr>
          <p:cNvPr id="30822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ea typeface="+mn-ea"/>
                <a:cs typeface="+mn-cs"/>
              </a:defRPr>
            </a:lvl1pPr>
          </a:lstStyle>
          <a:p>
            <a:pPr>
              <a:defRPr/>
            </a:pPr>
            <a:endParaRPr lang="en-US"/>
          </a:p>
        </p:txBody>
      </p:sp>
      <p:sp>
        <p:nvSpPr>
          <p:cNvPr id="30822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vl1pPr>
          </a:lstStyle>
          <a:p>
            <a:pPr>
              <a:defRPr/>
            </a:pPr>
            <a:fld id="{A683ED0F-28FD-5548-A101-C253D55FDBB6}" type="slidenum">
              <a:rPr lang="en-US"/>
              <a:pPr>
                <a:defRPr/>
              </a:pPr>
              <a:t>‹#›</a:t>
            </a:fld>
            <a:endParaRPr lang="en-US"/>
          </a:p>
        </p:txBody>
      </p:sp>
    </p:spTree>
    <p:extLst>
      <p:ext uri="{BB962C8B-B14F-4D97-AF65-F5344CB8AC3E}">
        <p14:creationId xmlns:p14="http://schemas.microsoft.com/office/powerpoint/2010/main" val="379522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ea typeface="+mn-ea"/>
                <a:cs typeface="+mn-cs"/>
              </a:defRPr>
            </a:lvl1pPr>
          </a:lstStyle>
          <a:p>
            <a:pPr>
              <a:defRPr/>
            </a:pPr>
            <a:endParaRPr lang="en-US"/>
          </a:p>
        </p:txBody>
      </p:sp>
      <p:sp>
        <p:nvSpPr>
          <p:cNvPr id="92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ea typeface="+mn-ea"/>
                <a:cs typeface="+mn-cs"/>
              </a:defRPr>
            </a:lvl1pPr>
          </a:lstStyle>
          <a:p>
            <a:pPr>
              <a:defRPr/>
            </a:pPr>
            <a:endParaRPr lang="en-US"/>
          </a:p>
        </p:txBody>
      </p:sp>
      <p:sp>
        <p:nvSpPr>
          <p:cNvPr id="92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vl1pPr>
          </a:lstStyle>
          <a:p>
            <a:pPr>
              <a:defRPr/>
            </a:pPr>
            <a:fld id="{D2668AC9-47AD-FF4D-B44F-EBC3CE3F3435}" type="slidenum">
              <a:rPr lang="en-US"/>
              <a:pPr>
                <a:defRPr/>
              </a:pPr>
              <a:t>‹#›</a:t>
            </a:fld>
            <a:endParaRPr lang="en-US"/>
          </a:p>
        </p:txBody>
      </p:sp>
    </p:spTree>
    <p:extLst>
      <p:ext uri="{BB962C8B-B14F-4D97-AF65-F5344CB8AC3E}">
        <p14:creationId xmlns:p14="http://schemas.microsoft.com/office/powerpoint/2010/main" val="1243001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aiandra GD"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aiandra GD"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aiandra GD"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aiandra GD"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aiandra GD"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mazon.com/s/ref=dp_byline_sr_book_1?ie=UTF8&amp;text=Sandra+Maria+Van+Opstal&amp;search-alias=books&amp;field-author=Sandra+Maria+Van+Opstal&amp;sort=relevancerank"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mazon.com/s/ref=dp_byline_sr_book_2?ie=UTF8&amp;text=Mark+Labberton&amp;search-alias=books&amp;field-author=Mark+Labberton&amp;sort=relevancerank"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CA9FF6A0-A682-B24B-BC37-2506AAB03563}" type="slidenum">
              <a:rPr lang="en-US" sz="1300"/>
              <a:pPr/>
              <a:t>1</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How do we balance the need for biblical fidelity with the need for cultural sensitivity and relevance in our worship? Of course you face that issue no matter where in the world you are, no matter what culture you are ministering in. It is an ongoing challenge– but of course not a new one. The early church faced its own set of cultural and cross-cultural challenges in this area, as Jews and Greeks and Romans were included in one body in Christ.</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And with all the debates about worship forms, styles and practices which continue to rage today, the church of Jesus Christ desperately needs a </a:t>
            </a:r>
            <a:r>
              <a:rPr lang="en-US" i="1">
                <a:ea typeface="ＭＳ Ｐゴシック" charset="0"/>
                <a:cs typeface="ＭＳ Ｐゴシック" charset="0"/>
              </a:rPr>
              <a:t>unifying</a:t>
            </a:r>
            <a:r>
              <a:rPr lang="en-US">
                <a:ea typeface="ＭＳ Ｐゴシック" charset="0"/>
                <a:cs typeface="ＭＳ Ｐゴシック" charset="0"/>
              </a:rPr>
              <a:t> understanding of the unchanging, non-negotiable foundations of worship—and we must turn to the Scriptures for this purpose. We need a sense of what MUST NOT change, as well as some guidance in what MAY change– and above all we need the wisdom and discernment to tell the difference.</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Yet even with this commitment to the Scriptures as our guide for worship, we immediately run into a problem when we go to the New Testament for models and guidelines for congregational worship.  That problem has been summarized by John Piper as the </a:t>
            </a:r>
            <a:r>
              <a:rPr lang="ja-JP" altLang="en-US">
                <a:ea typeface="ＭＳ Ｐゴシック" charset="0"/>
                <a:cs typeface="ＭＳ Ｐゴシック" charset="0"/>
              </a:rPr>
              <a:t>“</a:t>
            </a:r>
            <a:r>
              <a:rPr lang="en-US" altLang="ja-JP">
                <a:ea typeface="ＭＳ Ｐゴシック" charset="0"/>
                <a:cs typeface="ＭＳ Ｐゴシック" charset="0"/>
              </a:rPr>
              <a:t>stunning indifference</a:t>
            </a:r>
            <a:r>
              <a:rPr lang="ja-JP" altLang="en-US">
                <a:ea typeface="ＭＳ Ｐゴシック" charset="0"/>
                <a:cs typeface="ＭＳ Ｐゴシック" charset="0"/>
              </a:rPr>
              <a:t>”</a:t>
            </a:r>
            <a:r>
              <a:rPr lang="en-US" altLang="ja-JP">
                <a:ea typeface="ＭＳ Ｐゴシック" charset="0"/>
                <a:cs typeface="ＭＳ Ｐゴシック" charset="0"/>
              </a:rPr>
              <a:t> of the New Testament writers to issues of form and practice of corporate worship. We search the pages of the New Testament in vain for much in the way of specifics, much less structures or liturgies.  Even in the epistles, where we might reasonably expect Paul and the other writers to address these issues as they write to guide and encourage brand new churches, we find frustratingly little.</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It is a reasonable assumption that the virtual silence of the New Testament writers on the matters of form and style for worship means that the Lord intends for us to have considerable latitude and flexibility in these areas.  But that does not mean TOTAL freedom– does not mean that just anything is appropriate or allowed. How do we discern the balance? How do we bridge the historical and practical gap between the Scriptural mandates and our cultural context? How can our worship be </a:t>
            </a:r>
            <a:r>
              <a:rPr lang="ja-JP" altLang="en-US">
                <a:ea typeface="ＭＳ Ｐゴシック" charset="0"/>
                <a:cs typeface="ＭＳ Ｐゴシック" charset="0"/>
              </a:rPr>
              <a:t>“</a:t>
            </a:r>
            <a:r>
              <a:rPr lang="en-US" altLang="ja-JP">
                <a:ea typeface="ＭＳ Ｐゴシック" charset="0"/>
                <a:cs typeface="ＭＳ Ｐゴシック" charset="0"/>
              </a:rPr>
              <a:t>in</a:t>
            </a:r>
            <a:r>
              <a:rPr lang="ja-JP" altLang="en-US">
                <a:ea typeface="ＭＳ Ｐゴシック" charset="0"/>
                <a:cs typeface="ＭＳ Ｐゴシック" charset="0"/>
              </a:rPr>
              <a:t>”</a:t>
            </a:r>
            <a:r>
              <a:rPr lang="en-US" altLang="ja-JP">
                <a:ea typeface="ＭＳ Ｐゴシック" charset="0"/>
                <a:cs typeface="ＭＳ Ｐゴシック" charset="0"/>
              </a:rPr>
              <a:t> the world but not </a:t>
            </a:r>
            <a:r>
              <a:rPr lang="ja-JP" altLang="en-US">
                <a:ea typeface="ＭＳ Ｐゴシック" charset="0"/>
                <a:cs typeface="ＭＳ Ｐゴシック" charset="0"/>
              </a:rPr>
              <a:t>“</a:t>
            </a:r>
            <a:r>
              <a:rPr lang="en-US" altLang="ja-JP">
                <a:ea typeface="ＭＳ Ｐゴシック" charset="0"/>
                <a:cs typeface="ＭＳ Ｐゴシック" charset="0"/>
              </a:rPr>
              <a:t>of</a:t>
            </a:r>
            <a:r>
              <a:rPr lang="ja-JP" altLang="en-US">
                <a:ea typeface="ＭＳ Ｐゴシック" charset="0"/>
                <a:cs typeface="ＭＳ Ｐゴシック" charset="0"/>
              </a:rPr>
              <a:t>”</a:t>
            </a:r>
            <a:r>
              <a:rPr lang="en-US" altLang="ja-JP">
                <a:ea typeface="ＭＳ Ｐゴシック" charset="0"/>
                <a:cs typeface="ＭＳ Ｐゴシック" charset="0"/>
              </a:rPr>
              <a:t> the world? Where do worship and culture intersect?</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 would like to suggest a model which at the same time gives biblical guidance yet allows for true Biblical freedom.</a:t>
            </a:r>
          </a:p>
          <a:p>
            <a:pPr eaLnBrk="1" hangingPunct="1"/>
            <a:br>
              <a:rPr lang="en-US">
                <a:ea typeface="ＭＳ Ｐゴシック" charset="0"/>
                <a:cs typeface="ＭＳ Ｐゴシック" charset="0"/>
              </a:rPr>
            </a:br>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5A50DDAB-3C14-D044-B348-BDB8839802E1}" type="slidenum">
              <a:rPr lang="en-US" sz="1300"/>
              <a:pPr/>
              <a:t>19</a:t>
            </a:fld>
            <a:endParaRPr lang="en-US" sz="13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2 </a:t>
            </a:r>
          </a:p>
          <a:p>
            <a:pPr eaLnBrk="1" hangingPunct="1"/>
            <a:r>
              <a:rPr lang="en-US">
                <a:ea typeface="ＭＳ Ｐゴシック" charset="0"/>
                <a:cs typeface="ＭＳ Ｐゴシック" charset="0"/>
              </a:rPr>
              <a:t>Video clip of missionaries singing in English to a dumbfounded congregation while Humphrey</a:t>
            </a:r>
            <a:r>
              <a:rPr lang="en-US" baseline="0">
                <a:ea typeface="ＭＳ Ｐゴシック" charset="0"/>
                <a:cs typeface="ＭＳ Ｐゴシック" charset="0"/>
              </a:rPr>
              <a:t> Bogart speaks the local language and embraces their instruments.</a:t>
            </a:r>
          </a:p>
          <a:p>
            <a:pPr eaLnBrk="1" hangingPunct="1"/>
            <a:r>
              <a:rPr lang="en-US" baseline="0">
                <a:ea typeface="ＭＳ Ｐゴシック" charset="0"/>
                <a:cs typeface="ＭＳ Ｐゴシック" charset="0"/>
              </a:rPr>
              <a:t>Canela.mp4</a:t>
            </a:r>
          </a:p>
          <a:p>
            <a:pPr eaLnBrk="1" hangingPunct="1"/>
            <a:endParaRPr lang="en-US" baseline="0">
              <a:ea typeface="ＭＳ Ｐゴシック" charset="0"/>
              <a:cs typeface="ＭＳ Ｐゴシック" charset="0"/>
            </a:endParaRPr>
          </a:p>
          <a:p>
            <a:pPr eaLnBrk="1" hangingPunct="1"/>
            <a:r>
              <a:rPr lang="en-US" baseline="0">
                <a:ea typeface="ＭＳ Ｐゴシック" charset="0"/>
                <a:cs typeface="ＭＳ Ｐゴシック" charset="0"/>
              </a:rPr>
              <a:t>Ethnomusicology and Arts Group at SIL International Copyright 2007 (www.sil.org/arts)</a:t>
            </a:r>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1474A79B-74DA-4C4A-AF52-8D3C330DA0B4}" type="slidenum">
              <a:rPr lang="en-US" sz="1300"/>
              <a:pPr/>
              <a:t>20</a:t>
            </a:fld>
            <a:endParaRPr lang="en-US" sz="13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C0EE20B0-69D6-4441-BF2A-8E433617B57F}" type="slidenum">
              <a:rPr lang="en-US" sz="1300">
                <a:solidFill>
                  <a:srgbClr val="000000"/>
                </a:solidFill>
                <a:latin typeface="Garamond" charset="0"/>
              </a:rPr>
              <a:pPr/>
              <a:t>21</a:t>
            </a:fld>
            <a:endParaRPr lang="en-US" sz="1300">
              <a:solidFill>
                <a:srgbClr val="000000"/>
              </a:solidFill>
              <a:latin typeface="Garamond"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aramond"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F91DBE8B-F908-C74D-AB28-84AF9410E3BE}" type="slidenum">
              <a:rPr lang="en-US" sz="1300">
                <a:solidFill>
                  <a:srgbClr val="000000"/>
                </a:solidFill>
                <a:latin typeface="Garamond" charset="0"/>
              </a:rPr>
              <a:pPr/>
              <a:t>22</a:t>
            </a:fld>
            <a:endParaRPr lang="en-US" sz="1300">
              <a:solidFill>
                <a:srgbClr val="000000"/>
              </a:solidFill>
              <a:latin typeface="Garamond"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Garamond"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r>
              <a:t>The reality of diverse cultures and musical in our world, in our country, in our city—even in our church. The late Tom Avery . . His global cultural experiences gave him some fascinating insights into our own situation.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noRot="1" noChangeAspect="1"/>
          </p:cNvSpPr>
          <p:nvPr>
            <p:ph type="sldImg"/>
          </p:nvPr>
        </p:nvSpPr>
        <p:spPr>
          <a:prstGeom prst="rect">
            <a:avLst/>
          </a:prstGeom>
        </p:spPr>
        <p:txBody>
          <a:bodyPr/>
          <a:lstStyle/>
          <a:p>
            <a:endParaRPr/>
          </a:p>
        </p:txBody>
      </p:sp>
      <p:sp>
        <p:nvSpPr>
          <p:cNvPr id="855" name="Shape 855"/>
          <p:cNvSpPr>
            <a:spLocks noGrp="1"/>
          </p:cNvSpPr>
          <p:nvPr>
            <p:ph type="body" sz="quarter" idx="1"/>
          </p:nvPr>
        </p:nvSpPr>
        <p:spPr>
          <a:prstGeom prst="rect">
            <a:avLst/>
          </a:prstGeom>
        </p:spPr>
        <p:txBody>
          <a:bodyPr/>
          <a:lstStyle/>
          <a:p>
            <a:pPr>
              <a:spcBef>
                <a:spcPts val="0"/>
              </a:spcBef>
              <a:defRPr>
                <a:latin typeface="Calibri"/>
                <a:ea typeface="Calibri"/>
                <a:cs typeface="Calibri"/>
                <a:sym typeface="Calibri"/>
              </a:defRPr>
            </a:pPr>
            <a:r>
              <a:t>Here we have –these things may not have been said or thought here at First Evan, but they are Avery’s examples of the kinds of things that are often said or thought in the context of these debates. [add photo] Joe and Johnny take a look at NewSong, and may respond quite differently (like the survey I shed with you earlier): [add Words1] [add Words2]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prstGeom prst="rect">
            <a:avLst/>
          </a:prstGeom>
        </p:spPr>
        <p:txBody>
          <a:bodyPr/>
          <a:lstStyle/>
          <a:p>
            <a:endParaRPr/>
          </a:p>
        </p:txBody>
      </p:sp>
      <p:sp>
        <p:nvSpPr>
          <p:cNvPr id="934" name="Shape 934"/>
          <p:cNvSpPr>
            <a:spLocks noGrp="1"/>
          </p:cNvSpPr>
          <p:nvPr>
            <p:ph type="body" sz="quarter" idx="1"/>
          </p:nvPr>
        </p:nvSpPr>
        <p:spPr>
          <a:prstGeom prst="rect">
            <a:avLst/>
          </a:prstGeom>
        </p:spPr>
        <p:txBody>
          <a:bodyPr/>
          <a:lstStyle/>
          <a:p>
            <a:pPr>
              <a:spcBef>
                <a:spcPts val="0"/>
              </a:spcBef>
              <a:defRPr>
                <a:latin typeface="Calibri"/>
                <a:ea typeface="Calibri"/>
                <a:cs typeface="Calibri"/>
                <a:sym typeface="Calibri"/>
              </a:defRPr>
            </a:pPr>
            <a:r>
              <a:t>Then they show up in the Trad. Service, and we find quite a different response from them both: [add Words 1] [add Words 2]</a:t>
            </a:r>
          </a:p>
          <a:p>
            <a:pPr>
              <a:spcBef>
                <a:spcPts val="0"/>
              </a:spcBef>
              <a:defRPr>
                <a:latin typeface="Calibri"/>
                <a:ea typeface="Calibri"/>
                <a:cs typeface="Calibri"/>
                <a:sym typeface="Calibri"/>
              </a:defRPr>
            </a:pPr>
            <a:endParaRPr/>
          </a:p>
          <a:p>
            <a:pPr>
              <a:spcBef>
                <a:spcPts val="0"/>
              </a:spcBef>
              <a:defRPr>
                <a:latin typeface="Calibri"/>
                <a:ea typeface="Calibri"/>
                <a:cs typeface="Calibri"/>
                <a:sym typeface="Calibri"/>
              </a:defRPr>
            </a:pPr>
            <a:r>
              <a:t>Music is NOT a universal language; differences in people and their cultural backgrounds can lead to many misunderstandings and disagreements about music and what is appropriate or helpful in worship. NOT A NEW ISSUE</a:t>
            </a:r>
            <a:r>
              <a:rPr>
                <a:latin typeface="Wingdings"/>
                <a:ea typeface="Wingdings"/>
                <a:cs typeface="Wingdings"/>
                <a:sym typeface="Wingdings"/>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huge book</a:t>
            </a:r>
            <a:r>
              <a:rPr lang="en-US" baseline="0"/>
              <a:t> that has a companion volume called </a:t>
            </a:r>
            <a:r>
              <a:rPr lang="en-US" b="1"/>
              <a:t>The Next Worship: Glorifying God in a Diverse World Paperback – January 3, 2016 </a:t>
            </a:r>
          </a:p>
          <a:p>
            <a:r>
              <a:rPr lang="en-US"/>
              <a:t>by </a:t>
            </a:r>
            <a:r>
              <a:rPr lang="en-US">
                <a:hlinkClick r:id="rId3"/>
              </a:rPr>
              <a:t>Sandra Maria Van Opstal</a:t>
            </a:r>
            <a:r>
              <a:rPr lang="en-US"/>
              <a:t> (Author), </a:t>
            </a:r>
            <a:r>
              <a:rPr lang="en-US">
                <a:hlinkClick r:id="rId4"/>
              </a:rPr>
              <a:t>Mark Labberton</a:t>
            </a:r>
            <a:r>
              <a:rPr lang="en-US"/>
              <a:t> (Foreword) </a:t>
            </a:r>
          </a:p>
          <a:p>
            <a:endParaRPr lang="en-US" baseline="0"/>
          </a:p>
          <a:p>
            <a:r>
              <a:rPr lang="en-US"/>
              <a:t>https://www.worldofworship.org/ offers the course Arts for a Better</a:t>
            </a:r>
            <a:r>
              <a:rPr lang="en-US" baseline="0"/>
              <a:t> Future</a:t>
            </a:r>
            <a:endParaRPr lang="en-US"/>
          </a:p>
        </p:txBody>
      </p:sp>
      <p:sp>
        <p:nvSpPr>
          <p:cNvPr id="4" name="Slide Number Placeholder 3"/>
          <p:cNvSpPr>
            <a:spLocks noGrp="1"/>
          </p:cNvSpPr>
          <p:nvPr>
            <p:ph type="sldNum" sz="quarter" idx="10"/>
          </p:nvPr>
        </p:nvSpPr>
        <p:spPr/>
        <p:txBody>
          <a:bodyPr/>
          <a:lstStyle/>
          <a:p>
            <a:pPr>
              <a:defRPr/>
            </a:pPr>
            <a:fld id="{D2668AC9-47AD-FF4D-B44F-EBC3CE3F3435}" type="slidenum">
              <a:rPr lang="en-US"/>
              <a:pPr>
                <a:defRPr/>
              </a:pPr>
              <a:t>31</a:t>
            </a:fld>
            <a:endParaRPr lang="en-US"/>
          </a:p>
        </p:txBody>
      </p:sp>
    </p:spTree>
    <p:extLst>
      <p:ext uri="{BB962C8B-B14F-4D97-AF65-F5344CB8AC3E}">
        <p14:creationId xmlns:p14="http://schemas.microsoft.com/office/powerpoint/2010/main" val="2796041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5044A0D3-0094-4343-8CB1-7AB79478A24E}" type="slidenum">
              <a:rPr lang="en-US" sz="1300"/>
              <a:pPr/>
              <a:t>32</a:t>
            </a:fld>
            <a:endParaRPr lang="en-US" sz="13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957E71D6-8E3D-B145-9C14-4ECA4CC8F530}" type="slidenum">
              <a:rPr lang="en-US" sz="1300"/>
              <a:pPr/>
              <a:t>33</a:t>
            </a:fld>
            <a:endParaRPr lang="en-US" sz="13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John Piper speaks of the</a:t>
            </a:r>
            <a:r>
              <a:rPr lang="en-US" baseline="0"/>
              <a:t> "defeaning silence" of the NT in terms of many forms of required worship. Paul was flexible and set up churches in a different way depending on where he was ministering.</a:t>
            </a:r>
            <a:endParaRPr lang="en-US"/>
          </a:p>
        </p:txBody>
      </p:sp>
      <p:sp>
        <p:nvSpPr>
          <p:cNvPr id="4" name="Slide Number Placeholder 3"/>
          <p:cNvSpPr>
            <a:spLocks noGrp="1"/>
          </p:cNvSpPr>
          <p:nvPr>
            <p:ph type="sldNum" sz="quarter" idx="10"/>
          </p:nvPr>
        </p:nvSpPr>
        <p:spPr/>
        <p:txBody>
          <a:bodyPr/>
          <a:lstStyle/>
          <a:p>
            <a:pPr>
              <a:defRPr/>
            </a:pPr>
            <a:fld id="{D2668AC9-47AD-FF4D-B44F-EBC3CE3F3435}" type="slidenum">
              <a:rPr lang="en-US"/>
              <a:pPr>
                <a:defRPr/>
              </a:pPr>
              <a:t>2</a:t>
            </a:fld>
            <a:endParaRPr lang="en-US"/>
          </a:p>
        </p:txBody>
      </p:sp>
    </p:spTree>
    <p:extLst>
      <p:ext uri="{BB962C8B-B14F-4D97-AF65-F5344CB8AC3E}">
        <p14:creationId xmlns:p14="http://schemas.microsoft.com/office/powerpoint/2010/main" val="3798729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CB2B89F7-3563-B14A-97FC-055CEAF2EA2E}" type="slidenum">
              <a:rPr lang="en-US" sz="1300"/>
              <a:pPr/>
              <a:t>34</a:t>
            </a:fld>
            <a:endParaRPr lang="en-US" sz="13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1413EBF9-6A24-A84A-97FF-EA759026A597}" type="slidenum">
              <a:rPr lang="en-US" sz="1300"/>
              <a:pPr/>
              <a:t>36</a:t>
            </a:fld>
            <a:endParaRPr lang="en-US" sz="13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noRot="1" noChangeAspect="1"/>
          </p:cNvSpPr>
          <p:nvPr>
            <p:ph type="sldImg"/>
          </p:nvPr>
        </p:nvSpPr>
        <p:spPr>
          <a:prstGeom prst="rect">
            <a:avLst/>
          </a:prstGeom>
        </p:spPr>
        <p:txBody>
          <a:bodyPr/>
          <a:lstStyle/>
          <a:p>
            <a:endParaRPr/>
          </a:p>
        </p:txBody>
      </p:sp>
      <p:sp>
        <p:nvSpPr>
          <p:cNvPr id="1060" name="Shape 1060"/>
          <p:cNvSpPr>
            <a:spLocks noGrp="1"/>
          </p:cNvSpPr>
          <p:nvPr>
            <p:ph type="body" sz="quarter" idx="1"/>
          </p:nvPr>
        </p:nvSpPr>
        <p:spPr>
          <a:prstGeom prst="rect">
            <a:avLst/>
          </a:prstGeom>
        </p:spPr>
        <p:txBody>
          <a:bodyPr/>
          <a:lstStyle/>
          <a:p>
            <a:r>
              <a:t>Transcultural: biblical constants and principles we’ve looked at</a:t>
            </a:r>
          </a:p>
          <a:p>
            <a:endParaRPr/>
          </a:p>
          <a:p>
            <a:r>
              <a:t>Contextual: contextualization; heart language</a:t>
            </a:r>
          </a:p>
          <a:p>
            <a:endParaRPr/>
          </a:p>
          <a:p>
            <a:r>
              <a:t>Counter-cultural: not buy into everything- informed by a secular, worldly, materialistic, even immoral mindset– or a religious one which runs counter to Chrty. or the gospel; Scripture must guide and control; as you know: use wisdom and discernment; ASSOCIATIONS in culture (many of you could give examples)</a:t>
            </a:r>
          </a:p>
          <a:p>
            <a:endParaRPr/>
          </a:p>
          <a:p>
            <a:r>
              <a:t>Cross-cultural: the positive side of globalization—draw from riches of other cultures’ worship expressions (globalization: influence of Western popular music—like it or not, part of young people’s culture everywhere, can’t ignore; but other influences too)</a:t>
            </a:r>
          </a:p>
          <a:p>
            <a:endParaRPr/>
          </a:p>
          <a:p>
            <a:endParaRP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“Christian worship relates dynamically to culture in at least four ways.</a:t>
            </a:r>
          </a:p>
          <a:p>
            <a:r>
              <a:rPr lang="en-US">
                <a:latin typeface="Arial"/>
                <a:cs typeface="Arial"/>
              </a:rPr>
              <a:t>First, it is transcultural, the same substance for everyone everywhere, beyond culture.</a:t>
            </a:r>
          </a:p>
          <a:p>
            <a:r>
              <a:rPr lang="en-US">
                <a:latin typeface="Arial"/>
                <a:cs typeface="Arial"/>
              </a:rPr>
              <a:t>Second, it is contextual, varying according to the local situation (both nature and culture).</a:t>
            </a:r>
          </a:p>
          <a:p>
            <a:r>
              <a:rPr lang="en-US">
                <a:latin typeface="Arial"/>
                <a:cs typeface="Arial"/>
              </a:rPr>
              <a:t>Third, it is counter-cultural, challenging what is contrary to the Gospel in a given culture.</a:t>
            </a:r>
          </a:p>
          <a:p>
            <a:r>
              <a:rPr lang="en-US">
                <a:latin typeface="Arial"/>
                <a:cs typeface="Arial"/>
              </a:rPr>
              <a:t>Fourth, it is cross-cultural, making possible sharing between different local cultures.” </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2668AC9-47AD-FF4D-B44F-EBC3CE3F3435}" type="slidenum">
              <a:rPr lang="en-US"/>
              <a:pPr>
                <a:defRPr/>
              </a:pPr>
              <a:t>39</a:t>
            </a:fld>
            <a:endParaRPr lang="en-US"/>
          </a:p>
        </p:txBody>
      </p:sp>
    </p:spTree>
    <p:extLst>
      <p:ext uri="{BB962C8B-B14F-4D97-AF65-F5344CB8AC3E}">
        <p14:creationId xmlns:p14="http://schemas.microsoft.com/office/powerpoint/2010/main" val="260074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a:spLocks noGrp="1" noRot="1" noChangeAspect="1"/>
          </p:cNvSpPr>
          <p:nvPr>
            <p:ph type="sldImg"/>
          </p:nvPr>
        </p:nvSpPr>
        <p:spPr>
          <a:prstGeom prst="rect">
            <a:avLst/>
          </a:prstGeom>
        </p:spPr>
        <p:txBody>
          <a:bodyPr/>
          <a:lstStyle/>
          <a:p>
            <a:endParaRPr/>
          </a:p>
        </p:txBody>
      </p:sp>
      <p:sp>
        <p:nvSpPr>
          <p:cNvPr id="1110" name="Shape 1110"/>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377B0AEA-6AC6-2C43-9412-A77FD03F1CBF}" type="slidenum">
              <a:rPr lang="en-US" sz="1300"/>
              <a:pPr/>
              <a:t>41</a:t>
            </a:fld>
            <a:endParaRPr lang="en-US" sz="13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a:spLocks noGrp="1" noRot="1" noChangeAspect="1"/>
          </p:cNvSpPr>
          <p:nvPr>
            <p:ph type="sldImg"/>
          </p:nvPr>
        </p:nvSpPr>
        <p:spPr>
          <a:prstGeom prst="rect">
            <a:avLst/>
          </a:prstGeom>
        </p:spPr>
        <p:txBody>
          <a:bodyPr/>
          <a:lstStyle/>
          <a:p>
            <a:endParaRPr/>
          </a:p>
        </p:txBody>
      </p:sp>
      <p:sp>
        <p:nvSpPr>
          <p:cNvPr id="1110" name="Shape 1110"/>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extLst>
      <p:ext uri="{BB962C8B-B14F-4D97-AF65-F5344CB8AC3E}">
        <p14:creationId xmlns:p14="http://schemas.microsoft.com/office/powerpoint/2010/main" val="213586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t>God extended an invtiation to all peoples, but to come to HIM they had to come THROUGH Israel, had to become a Jew. He centralized His presence and working among His chosen people.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r>
              <a:t>In the New Testament we see a totally different pattern. Christianity is "go and tell" faith, a missionary faith. We're to go to every people and tribe and tongue and nation with the message of the gospel. The church is not a national entity, but a spiritual nation spread throughout all the earth. That means that worship needs to fit in with many different cultures and traditions. This is perhaps one of the main reasons why the NT gives no guidelines as to the exact FORM of worship: so that it can be adjusted to many diffente cultures.</a:t>
            </a:r>
          </a:p>
          <a:p>
            <a:endParaRPr/>
          </a:p>
          <a:p>
            <a:r>
              <a:t>But still has to look like something!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9E343DA9-9AB4-A140-BB22-0D9A9E3C5BBE}" type="slidenum">
              <a:rPr lang="en-US" sz="1300"/>
              <a:pPr/>
              <a:t>5</a:t>
            </a:fld>
            <a:endParaRPr lang="en-US" sz="1300"/>
          </a:p>
        </p:txBody>
      </p:sp>
      <p:sp>
        <p:nvSpPr>
          <p:cNvPr id="23554" name="Rectangle 2"/>
          <p:cNvSpPr>
            <a:spLocks noGrp="1" noRot="1" noChangeAspect="1" noChangeArrowheads="1" noTextEdit="1"/>
          </p:cNvSpPr>
          <p:nvPr>
            <p:ph type="sldImg"/>
          </p:nvPr>
        </p:nvSpPr>
        <p:spPr>
          <a:xfrm>
            <a:off x="1258888" y="720725"/>
            <a:ext cx="4800600" cy="3600450"/>
          </a:xfrm>
          <a:ln/>
        </p:spPr>
      </p:sp>
      <p:sp>
        <p:nvSpPr>
          <p:cNvPr id="23555" name="Rectangle 3"/>
          <p:cNvSpPr>
            <a:spLocks noGrp="1" noChangeArrowheads="1"/>
          </p:cNvSpPr>
          <p:nvPr>
            <p:ph type="body" idx="1"/>
          </p:nvPr>
        </p:nvSpPr>
        <p:spPr>
          <a:xfrm>
            <a:off x="974725" y="4560888"/>
            <a:ext cx="5365750"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eaLnBrk="1" hangingPunct="1"/>
            <a:r>
              <a:rPr lang="de-DE">
                <a:solidFill>
                  <a:srgbClr val="000000"/>
                </a:solidFill>
                <a:ea typeface="ＭＳ Ｐゴシック" charset="0"/>
              </a:rPr>
              <a:t>Suspension bridge</a:t>
            </a:r>
            <a:endParaRPr lang="en-US">
              <a:solidFill>
                <a:srgbClr val="000000"/>
              </a:solidFill>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pPr lvl="2" indent="914400"/>
            <a:r>
              <a:t>Biblical parameters, framework-- flexibility</a:t>
            </a:r>
          </a:p>
          <a:p>
            <a:pPr lvl="2" indent="914400"/>
            <a:r>
              <a:t>Each congregation &amp; leadership– how to obey the biblical constants and apply the biblical principles in their own unique context</a:t>
            </a:r>
          </a:p>
          <a:p>
            <a:pPr lvl="2" indent="914400"/>
            <a:endParaRPr/>
          </a:p>
          <a:p>
            <a:pPr lvl="2" indent="914400"/>
            <a:r>
              <a:t>When I come in as an itinerant teacher: no right</a:t>
            </a:r>
          </a:p>
          <a:p>
            <a:pPr lvl="2" indent="914400"/>
            <a:r>
              <a:t>Some of you earn the right to address also the top issues by living long-term in the culture—but still the biblical framework, foundation must remain the same</a:t>
            </a:r>
          </a:p>
          <a:p>
            <a:pPr lvl="2" indent="914400"/>
            <a:endParaRPr/>
          </a:p>
          <a:p>
            <a:pPr lvl="2" indent="914400"/>
            <a:r>
              <a:t>Change: all occurs on top—biblical doesn’t change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047C69DF-4783-4546-908E-9B1A20FFD0D5}" type="slidenum">
              <a:rPr lang="en-US" sz="1300"/>
              <a:pPr/>
              <a:t>12</a:t>
            </a:fld>
            <a:endParaRPr lang="en-US" sz="1300"/>
          </a:p>
        </p:txBody>
      </p:sp>
      <p:sp>
        <p:nvSpPr>
          <p:cNvPr id="37890"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789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228600" indent="-228600"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3E842791-BE47-FA41-BE72-773A70DEEF48}" type="slidenum">
              <a:rPr lang="en-US" sz="1300"/>
              <a:pPr/>
              <a:t>13</a:t>
            </a:fld>
            <a:endParaRPr lang="en-US" sz="1300"/>
          </a:p>
        </p:txBody>
      </p:sp>
      <p:sp>
        <p:nvSpPr>
          <p:cNvPr id="39938"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3993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2" eaLnBrk="1" hangingPunct="1"/>
            <a:endParaRPr lang="en-US">
              <a:solidFill>
                <a:srgbClr val="000000"/>
              </a:solidFill>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Maiandra GD" charset="0"/>
                <a:ea typeface="ＭＳ Ｐゴシック" charset="0"/>
                <a:cs typeface="ＭＳ Ｐゴシック" charset="0"/>
              </a:defRPr>
            </a:lvl1pPr>
            <a:lvl2pPr marL="742950" indent="-285750" defTabSz="966788">
              <a:defRPr sz="3200">
                <a:solidFill>
                  <a:schemeClr val="tx1"/>
                </a:solidFill>
                <a:latin typeface="Maiandra GD" charset="0"/>
                <a:ea typeface="ＭＳ Ｐゴシック" charset="0"/>
              </a:defRPr>
            </a:lvl2pPr>
            <a:lvl3pPr marL="1143000" indent="-228600" defTabSz="966788">
              <a:defRPr sz="3200">
                <a:solidFill>
                  <a:schemeClr val="tx1"/>
                </a:solidFill>
                <a:latin typeface="Maiandra GD" charset="0"/>
                <a:ea typeface="ＭＳ Ｐゴシック" charset="0"/>
              </a:defRPr>
            </a:lvl3pPr>
            <a:lvl4pPr marL="1600200" indent="-228600" defTabSz="966788">
              <a:defRPr sz="3200">
                <a:solidFill>
                  <a:schemeClr val="tx1"/>
                </a:solidFill>
                <a:latin typeface="Maiandra GD" charset="0"/>
                <a:ea typeface="ＭＳ Ｐゴシック" charset="0"/>
              </a:defRPr>
            </a:lvl4pPr>
            <a:lvl5pPr marL="2057400" indent="-228600" defTabSz="966788">
              <a:defRPr sz="3200">
                <a:solidFill>
                  <a:schemeClr val="tx1"/>
                </a:solidFill>
                <a:latin typeface="Maiandra GD" charset="0"/>
                <a:ea typeface="ＭＳ Ｐゴシック" charset="0"/>
              </a:defRPr>
            </a:lvl5pPr>
            <a:lvl6pPr marL="2514600" indent="-228600" defTabSz="966788"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defTabSz="966788"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defTabSz="966788"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defTabSz="966788" eaLnBrk="0" fontAlgn="base" hangingPunct="0">
              <a:spcBef>
                <a:spcPct val="0"/>
              </a:spcBef>
              <a:spcAft>
                <a:spcPct val="0"/>
              </a:spcAft>
              <a:defRPr sz="3200">
                <a:solidFill>
                  <a:schemeClr val="tx1"/>
                </a:solidFill>
                <a:latin typeface="Maiandra GD" charset="0"/>
                <a:ea typeface="ＭＳ Ｐゴシック" charset="0"/>
              </a:defRPr>
            </a:lvl9pPr>
          </a:lstStyle>
          <a:p>
            <a:fld id="{FEBFAD67-5E1B-7940-8700-75A54D0EEEDC}" type="slidenum">
              <a:rPr lang="en-US" sz="1300"/>
              <a:pPr/>
              <a:t>18</a:t>
            </a:fld>
            <a:endParaRPr lang="en-US" sz="1300"/>
          </a:p>
        </p:txBody>
      </p:sp>
      <p:sp>
        <p:nvSpPr>
          <p:cNvPr id="41986"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1987"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pPr marL="228600" indent="-228600" eaLnBrk="1" hangingPunct="1"/>
            <a:endParaRPr lang="de-DE">
              <a:ea typeface="ＭＳ Ｐゴシック" charset="0"/>
              <a:cs typeface="ＭＳ Ｐゴシック" charset="0"/>
            </a:endParaRPr>
          </a:p>
          <a:p>
            <a:pPr marL="228600" indent="-228600" eaLnBrk="1" hangingPunct="1"/>
            <a:r>
              <a:rPr lang="de-DE">
                <a:ea typeface="ＭＳ Ｐゴシック" charset="0"/>
                <a:cs typeface="ＭＳ Ｐゴシック" charset="0"/>
              </a:rPr>
              <a:t>Guides:</a:t>
            </a:r>
          </a:p>
          <a:p>
            <a:pPr marL="228600" indent="-228600" eaLnBrk="1" hangingPunct="1"/>
            <a:r>
              <a:rPr lang="de-DE">
                <a:ea typeface="ＭＳ Ｐゴシック" charset="0"/>
                <a:cs typeface="ＭＳ Ｐゴシック" charset="0"/>
              </a:rPr>
              <a:t>1. Ch/denom history and trads.– tradition is not an enemy!! UNLESS it</a:t>
            </a:r>
            <a:r>
              <a:rPr lang="mr-IN">
                <a:ea typeface="ＭＳ Ｐゴシック" charset="0"/>
                <a:cs typeface="ＭＳ Ｐゴシック" charset="0"/>
              </a:rPr>
              <a:t>'</a:t>
            </a:r>
            <a:r>
              <a:rPr lang="de-DE">
                <a:ea typeface="ＭＳ Ｐゴシック" charset="0"/>
                <a:cs typeface="ＭＳ Ｐゴシック" charset="0"/>
              </a:rPr>
              <a:t>s put on the same level of authority and unchangeability as Scripture  "tradition…."</a:t>
            </a:r>
          </a:p>
          <a:p>
            <a:pPr marL="228600" indent="-228600" eaLnBrk="1" hangingPunct="1"/>
            <a:r>
              <a:rPr lang="de-DE">
                <a:ea typeface="ＭＳ Ｐゴシック" charset="0"/>
                <a:cs typeface="ＭＳ Ｐゴシック" charset="0"/>
              </a:rPr>
              <a:t>2. Culture: take into account the heart language of the people (no Bach fugues in African village), though with DISCERNMENT– some cultural aspects may not be appropriate to use for the worship of God because of their associations; culture shouldn</a:t>
            </a:r>
            <a:r>
              <a:rPr lang="mr-IN">
                <a:ea typeface="ＭＳ Ｐゴシック" charset="0"/>
                <a:cs typeface="ＭＳ Ｐゴシック" charset="0"/>
              </a:rPr>
              <a:t>'</a:t>
            </a:r>
            <a:r>
              <a:rPr lang="de-DE">
                <a:ea typeface="ＭＳ Ｐゴシック" charset="0"/>
                <a:cs typeface="ＭＳ Ｐゴシック" charset="0"/>
              </a:rPr>
              <a:t>t control, but shouldn</a:t>
            </a:r>
            <a:r>
              <a:rPr lang="mr-IN">
                <a:ea typeface="ＭＳ Ｐゴシック" charset="0"/>
                <a:cs typeface="ＭＳ Ｐゴシック" charset="0"/>
              </a:rPr>
              <a:t>'</a:t>
            </a:r>
            <a:r>
              <a:rPr lang="de-DE">
                <a:ea typeface="ＭＳ Ｐゴシック" charset="0"/>
                <a:cs typeface="ＭＳ Ｐゴシック" charset="0"/>
              </a:rPr>
              <a:t>t be ignored either</a:t>
            </a: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mn-ea"/>
                <a:cs typeface="+mn-cs"/>
              </a:endParaRPr>
            </a:p>
          </p:txBody>
        </p:sp>
        <p:sp>
          <p:nvSpPr>
            <p:cNvPr id="12"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mn-ea"/>
                <a:cs typeface="+mn-cs"/>
              </a:endParaRPr>
            </a:p>
          </p:txBody>
        </p:sp>
        <p:sp>
          <p:nvSpPr>
            <p:cNvPr id="15"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37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137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smtClean="0"/>
            </a:lvl1pPr>
          </a:lstStyle>
          <a:p>
            <a:pPr>
              <a:defRPr/>
            </a:pPr>
            <a:fld id="{3EF5EB28-DB9E-3C4C-AF54-511DD586486D}" type="slidenum">
              <a:rPr lang="en-US"/>
              <a:pPr>
                <a:defRPr/>
              </a:pPr>
              <a:t>‹#›</a:t>
            </a:fld>
            <a:endParaRPr lang="en-US"/>
          </a:p>
        </p:txBody>
      </p:sp>
    </p:spTree>
    <p:extLst>
      <p:ext uri="{BB962C8B-B14F-4D97-AF65-F5344CB8AC3E}">
        <p14:creationId xmlns:p14="http://schemas.microsoft.com/office/powerpoint/2010/main" val="2489543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604E8D4-6F5E-8A4F-8B08-67DE57B48373}" type="slidenum">
              <a:rPr lang="en-US"/>
              <a:pPr>
                <a:defRPr/>
              </a:pPr>
              <a:t>‹#›</a:t>
            </a:fld>
            <a:endParaRPr lang="en-US"/>
          </a:p>
        </p:txBody>
      </p:sp>
    </p:spTree>
    <p:extLst>
      <p:ext uri="{BB962C8B-B14F-4D97-AF65-F5344CB8AC3E}">
        <p14:creationId xmlns:p14="http://schemas.microsoft.com/office/powerpoint/2010/main" val="150066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399287E-50A8-F149-A705-59A57FA58891}" type="slidenum">
              <a:rPr lang="en-US"/>
              <a:pPr>
                <a:defRPr/>
              </a:pPr>
              <a:t>‹#›</a:t>
            </a:fld>
            <a:endParaRPr lang="en-US"/>
          </a:p>
        </p:txBody>
      </p:sp>
    </p:spTree>
    <p:extLst>
      <p:ext uri="{BB962C8B-B14F-4D97-AF65-F5344CB8AC3E}">
        <p14:creationId xmlns:p14="http://schemas.microsoft.com/office/powerpoint/2010/main" val="93783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410" name="Group"/>
          <p:cNvGrpSpPr/>
          <p:nvPr/>
        </p:nvGrpSpPr>
        <p:grpSpPr>
          <a:xfrm>
            <a:off x="1587" y="0"/>
            <a:ext cx="9148763" cy="6851650"/>
            <a:chOff x="0" y="0"/>
            <a:chExt cx="9148762" cy="6851650"/>
          </a:xfrm>
        </p:grpSpPr>
        <p:sp>
          <p:nvSpPr>
            <p:cNvPr id="374"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5"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6"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90" name="Group"/>
            <p:cNvGrpSpPr/>
            <p:nvPr/>
          </p:nvGrpSpPr>
          <p:grpSpPr>
            <a:xfrm>
              <a:off x="455612" y="0"/>
              <a:ext cx="8093076" cy="6851650"/>
              <a:chOff x="0" y="0"/>
              <a:chExt cx="8093075" cy="6851650"/>
            </a:xfrm>
          </p:grpSpPr>
          <p:sp>
            <p:nvSpPr>
              <p:cNvPr id="377"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8"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79"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0"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1"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2"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3"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4"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5"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6"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7"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8"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89"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91"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2"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3"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4"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5"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6"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7"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8"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99"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0"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1"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407" name="Group"/>
            <p:cNvGrpSpPr/>
            <p:nvPr/>
          </p:nvGrpSpPr>
          <p:grpSpPr>
            <a:xfrm>
              <a:off x="0" y="622300"/>
              <a:ext cx="9140825" cy="2493963"/>
              <a:chOff x="0" y="0"/>
              <a:chExt cx="9140825" cy="2493962"/>
            </a:xfrm>
          </p:grpSpPr>
          <p:sp>
            <p:nvSpPr>
              <p:cNvPr id="402"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3"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4"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5"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6"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08"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409"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411"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extLst>
      <p:ext uri="{BB962C8B-B14F-4D97-AF65-F5344CB8AC3E}">
        <p14:creationId xmlns:p14="http://schemas.microsoft.com/office/powerpoint/2010/main" val="3238622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308397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3945277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5863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858331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708140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98230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508146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32CE544-19D9-6945-AFAC-C581AC6FE517}" type="slidenum">
              <a:rPr lang="en-US"/>
              <a:pPr>
                <a:defRPr/>
              </a:pPr>
              <a:t>‹#›</a:t>
            </a:fld>
            <a:endParaRPr lang="en-US"/>
          </a:p>
        </p:txBody>
      </p:sp>
    </p:spTree>
    <p:extLst>
      <p:ext uri="{BB962C8B-B14F-4D97-AF65-F5344CB8AC3E}">
        <p14:creationId xmlns:p14="http://schemas.microsoft.com/office/powerpoint/2010/main" val="1877820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94598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8064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458613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24"/>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27"/>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1137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137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9"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6E06CE3E-8893-0F41-81C6-6490D96C616B}" type="slidenum">
              <a:rPr lang="en-US"/>
              <a:pPr>
                <a:defRPr/>
              </a:pPr>
              <a:t>‹#›</a:t>
            </a:fld>
            <a:endParaRPr lang="en-US"/>
          </a:p>
        </p:txBody>
      </p:sp>
    </p:spTree>
    <p:extLst>
      <p:ext uri="{BB962C8B-B14F-4D97-AF65-F5344CB8AC3E}">
        <p14:creationId xmlns:p14="http://schemas.microsoft.com/office/powerpoint/2010/main" val="1468582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DC1B284-D1C5-5A45-BBF1-3C375EE401F1}" type="slidenum">
              <a:rPr lang="en-US"/>
              <a:pPr>
                <a:defRPr/>
              </a:pPr>
              <a:t>‹#›</a:t>
            </a:fld>
            <a:endParaRPr lang="en-US"/>
          </a:p>
        </p:txBody>
      </p:sp>
    </p:spTree>
    <p:extLst>
      <p:ext uri="{BB962C8B-B14F-4D97-AF65-F5344CB8AC3E}">
        <p14:creationId xmlns:p14="http://schemas.microsoft.com/office/powerpoint/2010/main" val="2369744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676994A-6467-BD42-A07C-B3E03410120A}" type="slidenum">
              <a:rPr lang="en-US"/>
              <a:pPr>
                <a:defRPr/>
              </a:pPr>
              <a:t>‹#›</a:t>
            </a:fld>
            <a:endParaRPr lang="en-US"/>
          </a:p>
        </p:txBody>
      </p:sp>
    </p:spTree>
    <p:extLst>
      <p:ext uri="{BB962C8B-B14F-4D97-AF65-F5344CB8AC3E}">
        <p14:creationId xmlns:p14="http://schemas.microsoft.com/office/powerpoint/2010/main" val="3259980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ADE9136E-41D4-0546-9240-CA5C61F62AA2}" type="slidenum">
              <a:rPr lang="en-US"/>
              <a:pPr>
                <a:defRPr/>
              </a:pPr>
              <a:t>‹#›</a:t>
            </a:fld>
            <a:endParaRPr lang="en-US"/>
          </a:p>
        </p:txBody>
      </p:sp>
    </p:spTree>
    <p:extLst>
      <p:ext uri="{BB962C8B-B14F-4D97-AF65-F5344CB8AC3E}">
        <p14:creationId xmlns:p14="http://schemas.microsoft.com/office/powerpoint/2010/main" val="3817862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41E8C478-6717-4D4B-8B7C-7B9161E562D8}" type="slidenum">
              <a:rPr lang="en-US"/>
              <a:pPr>
                <a:defRPr/>
              </a:pPr>
              <a:t>‹#›</a:t>
            </a:fld>
            <a:endParaRPr lang="en-US"/>
          </a:p>
        </p:txBody>
      </p:sp>
    </p:spTree>
    <p:extLst>
      <p:ext uri="{BB962C8B-B14F-4D97-AF65-F5344CB8AC3E}">
        <p14:creationId xmlns:p14="http://schemas.microsoft.com/office/powerpoint/2010/main" val="3346346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0836251C-9B95-F84B-B4A7-8C39B2C7C00C}" type="slidenum">
              <a:rPr lang="en-US"/>
              <a:pPr>
                <a:defRPr/>
              </a:pPr>
              <a:t>‹#›</a:t>
            </a:fld>
            <a:endParaRPr lang="en-US"/>
          </a:p>
        </p:txBody>
      </p:sp>
    </p:spTree>
    <p:extLst>
      <p:ext uri="{BB962C8B-B14F-4D97-AF65-F5344CB8AC3E}">
        <p14:creationId xmlns:p14="http://schemas.microsoft.com/office/powerpoint/2010/main" val="2812380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8576AAFE-9500-CE47-A503-DA36C97AE715}" type="slidenum">
              <a:rPr lang="en-US"/>
              <a:pPr>
                <a:defRPr/>
              </a:pPr>
              <a:t>‹#›</a:t>
            </a:fld>
            <a:endParaRPr lang="en-US"/>
          </a:p>
        </p:txBody>
      </p:sp>
    </p:spTree>
    <p:extLst>
      <p:ext uri="{BB962C8B-B14F-4D97-AF65-F5344CB8AC3E}">
        <p14:creationId xmlns:p14="http://schemas.microsoft.com/office/powerpoint/2010/main" val="407078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F807ED1-F3DD-4546-B65F-89461FEAFA87}" type="slidenum">
              <a:rPr lang="en-US"/>
              <a:pPr>
                <a:defRPr/>
              </a:pPr>
              <a:t>‹#›</a:t>
            </a:fld>
            <a:endParaRPr lang="en-US"/>
          </a:p>
        </p:txBody>
      </p:sp>
    </p:spTree>
    <p:extLst>
      <p:ext uri="{BB962C8B-B14F-4D97-AF65-F5344CB8AC3E}">
        <p14:creationId xmlns:p14="http://schemas.microsoft.com/office/powerpoint/2010/main" val="320231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9C84A04-D5DE-B541-A6AA-2BF16C03C7D3}" type="slidenum">
              <a:rPr lang="en-US"/>
              <a:pPr>
                <a:defRPr/>
              </a:pPr>
              <a:t>‹#›</a:t>
            </a:fld>
            <a:endParaRPr lang="en-US"/>
          </a:p>
        </p:txBody>
      </p:sp>
    </p:spTree>
    <p:extLst>
      <p:ext uri="{BB962C8B-B14F-4D97-AF65-F5344CB8AC3E}">
        <p14:creationId xmlns:p14="http://schemas.microsoft.com/office/powerpoint/2010/main" val="364213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27CD8CBA-E2D5-6A47-A764-FDE0679B0966}" type="slidenum">
              <a:rPr lang="en-US"/>
              <a:pPr>
                <a:defRPr/>
              </a:pPr>
              <a:t>‹#›</a:t>
            </a:fld>
            <a:endParaRPr lang="en-US"/>
          </a:p>
        </p:txBody>
      </p:sp>
    </p:spTree>
    <p:extLst>
      <p:ext uri="{BB962C8B-B14F-4D97-AF65-F5344CB8AC3E}">
        <p14:creationId xmlns:p14="http://schemas.microsoft.com/office/powerpoint/2010/main" val="2288492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33DF26D-B2C9-804B-A889-EFD22919B2E0}" type="slidenum">
              <a:rPr lang="en-US"/>
              <a:pPr>
                <a:defRPr/>
              </a:pPr>
              <a:t>‹#›</a:t>
            </a:fld>
            <a:endParaRPr lang="en-US"/>
          </a:p>
        </p:txBody>
      </p:sp>
    </p:spTree>
    <p:extLst>
      <p:ext uri="{BB962C8B-B14F-4D97-AF65-F5344CB8AC3E}">
        <p14:creationId xmlns:p14="http://schemas.microsoft.com/office/powerpoint/2010/main" val="2646760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BBBEF90-BD84-D849-B427-C3A469256457}" type="slidenum">
              <a:rPr lang="en-US"/>
              <a:pPr>
                <a:defRPr/>
              </a:pPr>
              <a:t>‹#›</a:t>
            </a:fld>
            <a:endParaRPr lang="en-US"/>
          </a:p>
        </p:txBody>
      </p:sp>
    </p:spTree>
    <p:extLst>
      <p:ext uri="{BB962C8B-B14F-4D97-AF65-F5344CB8AC3E}">
        <p14:creationId xmlns:p14="http://schemas.microsoft.com/office/powerpoint/2010/main" val="3253292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322" name="Group"/>
          <p:cNvGrpSpPr/>
          <p:nvPr/>
        </p:nvGrpSpPr>
        <p:grpSpPr>
          <a:xfrm>
            <a:off x="0" y="0"/>
            <a:ext cx="9148763" cy="6851650"/>
            <a:chOff x="0" y="0"/>
            <a:chExt cx="9148762" cy="6851650"/>
          </a:xfrm>
        </p:grpSpPr>
        <p:sp>
          <p:nvSpPr>
            <p:cNvPr id="286" name="Shape"/>
            <p:cNvSpPr/>
            <p:nvPr/>
          </p:nvSpPr>
          <p:spPr>
            <a:xfrm>
              <a:off x="8007350"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87" name="Shape"/>
            <p:cNvSpPr/>
            <p:nvPr/>
          </p:nvSpPr>
          <p:spPr>
            <a:xfrm>
              <a:off x="8548687"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88" name="Shape"/>
            <p:cNvSpPr/>
            <p:nvPr/>
          </p:nvSpPr>
          <p:spPr>
            <a:xfrm>
              <a:off x="9015412"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02" name="Group"/>
            <p:cNvGrpSpPr/>
            <p:nvPr/>
          </p:nvGrpSpPr>
          <p:grpSpPr>
            <a:xfrm>
              <a:off x="455612" y="0"/>
              <a:ext cx="8093076" cy="6851650"/>
              <a:chOff x="0" y="0"/>
              <a:chExt cx="8093075" cy="6851650"/>
            </a:xfrm>
          </p:grpSpPr>
          <p:sp>
            <p:nvSpPr>
              <p:cNvPr id="289" name="Shape"/>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0" name="Shape"/>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1" name="Shape"/>
              <p:cNvSpPr/>
              <p:nvPr/>
            </p:nvSpPr>
            <p:spPr>
              <a:xfrm>
                <a:off x="4873625" y="0"/>
                <a:ext cx="534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2" name="Shape"/>
              <p:cNvSpPr/>
              <p:nvPr/>
            </p:nvSpPr>
            <p:spPr>
              <a:xfrm>
                <a:off x="5378450" y="0"/>
                <a:ext cx="677863"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3" name="Shape"/>
              <p:cNvSpPr/>
              <p:nvPr/>
            </p:nvSpPr>
            <p:spPr>
              <a:xfrm>
                <a:off x="5807075" y="0"/>
                <a:ext cx="88582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4" name="Shape"/>
              <p:cNvSpPr/>
              <p:nvPr/>
            </p:nvSpPr>
            <p:spPr>
              <a:xfrm>
                <a:off x="6283325" y="0"/>
                <a:ext cx="1095375"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5" name="Shape"/>
              <p:cNvSpPr/>
              <p:nvPr/>
            </p:nvSpPr>
            <p:spPr>
              <a:xfrm>
                <a:off x="6721475"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6" name="Shape"/>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7" name="Shape"/>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8" name="Shape"/>
              <p:cNvSpPr/>
              <p:nvPr/>
            </p:nvSpPr>
            <p:spPr>
              <a:xfrm>
                <a:off x="2028825" y="0"/>
                <a:ext cx="674688"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299" name="Shape"/>
              <p:cNvSpPr/>
              <p:nvPr/>
            </p:nvSpPr>
            <p:spPr>
              <a:xfrm>
                <a:off x="1333500" y="0"/>
                <a:ext cx="912813"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0" name="Shape"/>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1" name="Shape"/>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03" name="Shape"/>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4" name="Shape"/>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5" name="Shape"/>
            <p:cNvSpPr/>
            <p:nvPr/>
          </p:nvSpPr>
          <p:spPr>
            <a:xfrm>
              <a:off x="7580312"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6" name="Shape"/>
            <p:cNvSpPr/>
            <p:nvPr/>
          </p:nvSpPr>
          <p:spPr>
            <a:xfrm>
              <a:off x="8001000"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7" name="Shape"/>
            <p:cNvSpPr/>
            <p:nvPr/>
          </p:nvSpPr>
          <p:spPr>
            <a:xfrm>
              <a:off x="8494712"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8" name="Shape"/>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09" name="Shape"/>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0" name="Shape"/>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1" name="Line"/>
            <p:cNvSpPr/>
            <p:nvPr/>
          </p:nvSpPr>
          <p:spPr>
            <a:xfrm>
              <a:off x="0" y="436403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2" name="Line"/>
            <p:cNvSpPr/>
            <p:nvPr/>
          </p:nvSpPr>
          <p:spPr>
            <a:xfrm>
              <a:off x="0" y="374015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3" name="Line"/>
            <p:cNvSpPr/>
            <p:nvPr/>
          </p:nvSpPr>
          <p:spPr>
            <a:xfrm>
              <a:off x="0" y="4987925"/>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nvGrpSpPr>
            <p:cNvPr id="319" name="Group"/>
            <p:cNvGrpSpPr/>
            <p:nvPr/>
          </p:nvGrpSpPr>
          <p:grpSpPr>
            <a:xfrm>
              <a:off x="0" y="622300"/>
              <a:ext cx="9140825" cy="2493963"/>
              <a:chOff x="0" y="0"/>
              <a:chExt cx="9140825" cy="2493962"/>
            </a:xfrm>
          </p:grpSpPr>
          <p:sp>
            <p:nvSpPr>
              <p:cNvPr id="314" name="Line"/>
              <p:cNvSpPr/>
              <p:nvPr/>
            </p:nvSpPr>
            <p:spPr>
              <a:xfrm>
                <a:off x="0" y="62230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5" name="Line"/>
              <p:cNvSpPr/>
              <p:nvPr/>
            </p:nvSpPr>
            <p:spPr>
              <a:xfrm>
                <a:off x="0" y="2493962"/>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6" name="Line"/>
              <p:cNvSpPr/>
              <p:nvPr/>
            </p:nvSpPr>
            <p:spPr>
              <a:xfrm>
                <a:off x="0" y="1870075"/>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7" name="Line"/>
              <p:cNvSpPr/>
              <p:nvPr/>
            </p:nvSpPr>
            <p:spPr>
              <a:xfrm>
                <a:off x="0" y="1246187"/>
                <a:ext cx="9140825" cy="1"/>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18" name="Line"/>
              <p:cNvSpPr/>
              <p:nvPr/>
            </p:nvSpPr>
            <p:spPr>
              <a:xfrm>
                <a:off x="0" y="0"/>
                <a:ext cx="9140825" cy="0"/>
              </a:xfrm>
              <a:prstGeom prst="line">
                <a:avLst/>
              </a:prstGeom>
              <a:noFill/>
              <a:ln w="15875" cap="flat">
                <a:solidFill>
                  <a:srgbClr val="8000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20" name="Line"/>
            <p:cNvSpPr/>
            <p:nvPr/>
          </p:nvSpPr>
          <p:spPr>
            <a:xfrm>
              <a:off x="0" y="6235700"/>
              <a:ext cx="9140825" cy="0"/>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sp>
          <p:nvSpPr>
            <p:cNvPr id="321" name="Line"/>
            <p:cNvSpPr/>
            <p:nvPr/>
          </p:nvSpPr>
          <p:spPr>
            <a:xfrm>
              <a:off x="0" y="5611812"/>
              <a:ext cx="9140825" cy="1"/>
            </a:xfrm>
            <a:prstGeom prst="line">
              <a:avLst/>
            </a:prstGeom>
            <a:noFill/>
            <a:ln w="15875" cap="flat">
              <a:solidFill>
                <a:srgbClr val="622100"/>
              </a:solidFill>
              <a:prstDash val="solid"/>
              <a:round/>
            </a:ln>
            <a:effectLst/>
          </p:spPr>
          <p:txBody>
            <a:bodyPr wrap="square" lIns="45719" tIns="45719" rIns="45719" bIns="45719" numCol="1" anchor="t">
              <a:noAutofit/>
            </a:bodyPr>
            <a:lstStyle/>
            <a:p>
              <a:pPr>
                <a:defRPr>
                  <a:solidFill>
                    <a:srgbClr val="FFFFFF"/>
                  </a:solidFill>
                  <a:latin typeface="+mj-lt"/>
                  <a:ea typeface="+mj-ea"/>
                  <a:cs typeface="+mj-cs"/>
                  <a:sym typeface="Bell MT"/>
                </a:defRPr>
              </a:pPr>
              <a:endParaRPr/>
            </a:p>
          </p:txBody>
        </p:sp>
      </p:grpSp>
      <p:sp>
        <p:nvSpPr>
          <p:cNvPr id="323" name="Slide Number"/>
          <p:cNvSpPr txBox="1">
            <a:spLocks noGrp="1"/>
          </p:cNvSpPr>
          <p:nvPr>
            <p:ph type="sldNum" sz="quarter" idx="2"/>
          </p:nvPr>
        </p:nvSpPr>
        <p:spPr>
          <a:xfrm>
            <a:off x="8455660" y="6243637"/>
            <a:ext cx="231141" cy="256541"/>
          </a:xfrm>
          <a:prstGeom prst="rect">
            <a:avLst/>
          </a:prstGeom>
        </p:spPr>
        <p:txBody>
          <a:bodyPr lIns="45719" tIns="45719" rIns="45719" bIns="45719" anchor="t"/>
          <a:lstStyle>
            <a:lvl1pPr>
              <a:defRPr sz="1000">
                <a:effectLst>
                  <a:outerShdw blurRad="12700" dist="25400" dir="2700000" rotWithShape="0">
                    <a:srgbClr val="000000"/>
                  </a:outerShdw>
                </a:effectLst>
                <a:latin typeface="+mj-lt"/>
                <a:ea typeface="+mj-ea"/>
                <a:cs typeface="+mj-cs"/>
                <a:sym typeface="Bell MT"/>
              </a:defRPr>
            </a:lvl1pPr>
          </a:lstStyle>
          <a:p>
            <a:fld id="{86CB4B4D-7CA3-9044-876B-883B54F8677D}" type="slidenum">
              <a:t>‹#›</a:t>
            </a:fld>
            <a:endParaRPr/>
          </a:p>
        </p:txBody>
      </p:sp>
    </p:spTree>
    <p:extLst>
      <p:ext uri="{BB962C8B-B14F-4D97-AF65-F5344CB8AC3E}">
        <p14:creationId xmlns:p14="http://schemas.microsoft.com/office/powerpoint/2010/main" val="296448768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1137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137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49437135-1D9C-5040-A9BA-1371AC6B60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567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010445C-49D9-3548-B4EE-D81EEE288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846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EA314F26-E8A9-BD41-934B-89144C67BE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5579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80ABF16-B48F-6E49-9EAD-C6A8B6576D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2072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C1E57737-B889-9940-97B0-B85D789444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691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F88F18-B73F-F74F-9A80-6495AFB1699C}" type="slidenum">
              <a:rPr lang="en-US"/>
              <a:pPr>
                <a:defRPr/>
              </a:pPr>
              <a:t>‹#›</a:t>
            </a:fld>
            <a:endParaRPr lang="en-US"/>
          </a:p>
        </p:txBody>
      </p:sp>
    </p:spTree>
    <p:extLst>
      <p:ext uri="{BB962C8B-B14F-4D97-AF65-F5344CB8AC3E}">
        <p14:creationId xmlns:p14="http://schemas.microsoft.com/office/powerpoint/2010/main" val="3643812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D6EC5C5F-60B5-DF4D-90E1-3BC73E8F9E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0204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BFA92F53-2E49-8341-8A2C-77164355A9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8011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0A24A9E6-AAA9-D343-BA53-BD04D4F888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72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169755EA-60E1-B944-B2DF-EDA1868EB7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696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410303A-EBD0-2645-A099-6B20C90F92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2806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2C8CC92E-E928-CC4F-B28C-F0FBC23935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0323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28808805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05641573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1085073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3816333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BCB2320D-5632-1141-AB41-967264458739}" type="slidenum">
              <a:rPr lang="en-US"/>
              <a:pPr>
                <a:defRPr/>
              </a:pPr>
              <a:t>‹#›</a:t>
            </a:fld>
            <a:endParaRPr lang="en-US"/>
          </a:p>
        </p:txBody>
      </p:sp>
    </p:spTree>
    <p:extLst>
      <p:ext uri="{BB962C8B-B14F-4D97-AF65-F5344CB8AC3E}">
        <p14:creationId xmlns:p14="http://schemas.microsoft.com/office/powerpoint/2010/main" val="3260211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88846958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61544204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9997866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74403341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54837231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63102108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36872383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06A7C5DB-E527-2746-9FCE-471B69B493F3}" type="slidenum">
              <a:rPr lang="en-US"/>
              <a:pPr>
                <a:defRPr/>
              </a:pPr>
              <a:t>‹#›</a:t>
            </a:fld>
            <a:endParaRPr lang="en-US"/>
          </a:p>
        </p:txBody>
      </p:sp>
    </p:spTree>
    <p:extLst>
      <p:ext uri="{BB962C8B-B14F-4D97-AF65-F5344CB8AC3E}">
        <p14:creationId xmlns:p14="http://schemas.microsoft.com/office/powerpoint/2010/main" val="3112895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55B444F-42DB-AC4A-9694-0B2ACBFEF172}" type="slidenum">
              <a:rPr lang="en-US"/>
              <a:pPr>
                <a:defRPr/>
              </a:pPr>
              <a:t>‹#›</a:t>
            </a:fld>
            <a:endParaRPr lang="en-US"/>
          </a:p>
        </p:txBody>
      </p:sp>
    </p:spTree>
    <p:extLst>
      <p:ext uri="{BB962C8B-B14F-4D97-AF65-F5344CB8AC3E}">
        <p14:creationId xmlns:p14="http://schemas.microsoft.com/office/powerpoint/2010/main" val="305914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AF74F99E-6CFC-B947-B0E6-74E653B07FD8}" type="slidenum">
              <a:rPr lang="en-US"/>
              <a:pPr>
                <a:defRPr/>
              </a:pPr>
              <a:t>‹#›</a:t>
            </a:fld>
            <a:endParaRPr lang="en-US"/>
          </a:p>
        </p:txBody>
      </p:sp>
    </p:spTree>
    <p:extLst>
      <p:ext uri="{BB962C8B-B14F-4D97-AF65-F5344CB8AC3E}">
        <p14:creationId xmlns:p14="http://schemas.microsoft.com/office/powerpoint/2010/main" val="363825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53FB0928-A719-7E47-8655-182492B7D872}" type="slidenum">
              <a:rPr lang="en-US"/>
              <a:pPr>
                <a:defRPr/>
              </a:pPr>
              <a:t>‹#›</a:t>
            </a:fld>
            <a:endParaRPr lang="en-US"/>
          </a:p>
        </p:txBody>
      </p:sp>
    </p:spTree>
    <p:extLst>
      <p:ext uri="{BB962C8B-B14F-4D97-AF65-F5344CB8AC3E}">
        <p14:creationId xmlns:p14="http://schemas.microsoft.com/office/powerpoint/2010/main" val="3516873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0000"/>
            </a:gs>
            <a:gs pos="100000">
              <a:srgbClr val="500000"/>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1126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1126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1126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grpSp>
          <p:nvGrpSpPr>
            <p:cNvPr id="1035" name="Group 6"/>
            <p:cNvGrpSpPr>
              <a:grpSpLocks/>
            </p:cNvGrpSpPr>
            <p:nvPr/>
          </p:nvGrpSpPr>
          <p:grpSpPr bwMode="auto">
            <a:xfrm>
              <a:off x="288" y="0"/>
              <a:ext cx="5098" cy="4316"/>
              <a:chOff x="288" y="0"/>
              <a:chExt cx="5098" cy="4316"/>
            </a:xfrm>
          </p:grpSpPr>
          <p:sp>
            <p:nvSpPr>
              <p:cNvPr id="1126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sp>
            <p:nvSpPr>
              <p:cNvPr id="1126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mn-ea"/>
                  <a:cs typeface="+mn-cs"/>
                </a:endParaRPr>
              </a:p>
            </p:txBody>
          </p:sp>
        </p:grpSp>
        <p:sp>
          <p:nvSpPr>
            <p:cNvPr id="1126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1126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mn-ea"/>
                <a:cs typeface="+mn-cs"/>
              </a:endParaRPr>
            </a:p>
          </p:txBody>
        </p:sp>
        <p:sp>
          <p:nvSpPr>
            <p:cNvPr id="1126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mn-ea"/>
                <a:cs typeface="+mn-cs"/>
              </a:endParaRPr>
            </a:p>
          </p:txBody>
        </p:sp>
        <p:sp>
          <p:nvSpPr>
            <p:cNvPr id="1039"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26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mn-ea"/>
                <a:cs typeface="+mn-cs"/>
              </a:endParaRPr>
            </a:p>
          </p:txBody>
        </p:sp>
        <p:sp>
          <p:nvSpPr>
            <p:cNvPr id="1042"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26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26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126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126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A820CD15-8DD2-114C-8D33-DA0A803F75CA}" type="slidenum">
              <a:rPr lang="en-US"/>
              <a:pPr>
                <a:defRPr/>
              </a:pPr>
              <a:t>‹#›</a:t>
            </a:fld>
            <a:endParaRPr lang="en-US"/>
          </a:p>
        </p:txBody>
      </p:sp>
      <p:sp>
        <p:nvSpPr>
          <p:cNvPr id="1126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4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80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130927204"/>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0000"/>
            </a:gs>
            <a:gs pos="100000">
              <a:srgbClr val="500000"/>
            </a:gs>
          </a:gsLst>
          <a:lin ang="540000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588" y="0"/>
            <a:ext cx="9148762" cy="6851650"/>
            <a:chOff x="1" y="0"/>
            <a:chExt cx="5763" cy="4316"/>
          </a:xfrm>
        </p:grpSpPr>
        <p:sp>
          <p:nvSpPr>
            <p:cNvPr id="1126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69643" name="Group 6"/>
            <p:cNvGrpSpPr>
              <a:grpSpLocks/>
            </p:cNvGrpSpPr>
            <p:nvPr/>
          </p:nvGrpSpPr>
          <p:grpSpPr bwMode="auto">
            <a:xfrm>
              <a:off x="288" y="0"/>
              <a:ext cx="5098" cy="4316"/>
              <a:chOff x="288" y="0"/>
              <a:chExt cx="5098" cy="4316"/>
            </a:xfrm>
          </p:grpSpPr>
          <p:sp>
            <p:nvSpPr>
              <p:cNvPr id="1126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1126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69647" name="Freeform 23"/>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9648" name="Freeform 24"/>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26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69650" name="Freeform 26"/>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9651" name="Freeform 27"/>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965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6965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6965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nvGrpSpPr>
            <p:cNvPr id="69655" name="Group 31"/>
            <p:cNvGrpSpPr>
              <a:grpSpLocks/>
            </p:cNvGrpSpPr>
            <p:nvPr/>
          </p:nvGrpSpPr>
          <p:grpSpPr bwMode="auto">
            <a:xfrm>
              <a:off x="1" y="392"/>
              <a:ext cx="5758" cy="1571"/>
              <a:chOff x="1" y="392"/>
              <a:chExt cx="5758" cy="1571"/>
            </a:xfrm>
          </p:grpSpPr>
          <p:sp>
            <p:nvSpPr>
              <p:cNvPr id="6965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6965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6966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6966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6966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6965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6965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1126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26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defRPr>
            </a:lvl1pPr>
          </a:lstStyle>
          <a:p>
            <a:pPr>
              <a:defRPr/>
            </a:pPr>
            <a:endParaRPr lang="en-US"/>
          </a:p>
        </p:txBody>
      </p:sp>
      <p:sp>
        <p:nvSpPr>
          <p:cNvPr id="1126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defRPr>
            </a:lvl1pPr>
          </a:lstStyle>
          <a:p>
            <a:pPr>
              <a:defRPr/>
            </a:pPr>
            <a:endParaRPr lang="en-US"/>
          </a:p>
        </p:txBody>
      </p:sp>
      <p:sp>
        <p:nvSpPr>
          <p:cNvPr id="1126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3EBFB867-430B-8549-AD3F-1B83527BDF8E}" type="slidenum">
              <a:rPr lang="en-US"/>
              <a:pPr>
                <a:defRPr/>
              </a:pPr>
              <a:t>‹#›</a:t>
            </a:fld>
            <a:endParaRPr lang="en-US"/>
          </a:p>
        </p:txBody>
      </p:sp>
      <p:sp>
        <p:nvSpPr>
          <p:cNvPr id="1126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002195"/>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8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Maiandra GD" pitchFamily="-10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Maiandra GD" pitchFamily="-10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Maiandra GD" pitchFamily="-10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Maiandra GD" pitchFamily="-109"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9"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9" charset="-128"/>
        </a:defRPr>
      </a:lvl5pPr>
      <a:lvl6pPr marL="2514600" indent="-228600" algn="l" rtl="0" fontAlgn="base">
        <a:spcBef>
          <a:spcPct val="20000"/>
        </a:spcBef>
        <a:spcAft>
          <a:spcPct val="0"/>
        </a:spcAft>
        <a:buClr>
          <a:schemeClr val="folHlink"/>
        </a:buClr>
        <a:buSzPct val="6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6pPr>
      <a:lvl7pPr marL="2971800" indent="-228600" algn="l" rtl="0" fontAlgn="base">
        <a:spcBef>
          <a:spcPct val="20000"/>
        </a:spcBef>
        <a:spcAft>
          <a:spcPct val="0"/>
        </a:spcAft>
        <a:buClr>
          <a:schemeClr val="folHlink"/>
        </a:buClr>
        <a:buSzPct val="6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7pPr>
      <a:lvl8pPr marL="3429000" indent="-228600" algn="l" rtl="0" fontAlgn="base">
        <a:spcBef>
          <a:spcPct val="20000"/>
        </a:spcBef>
        <a:spcAft>
          <a:spcPct val="0"/>
        </a:spcAft>
        <a:buClr>
          <a:schemeClr val="folHlink"/>
        </a:buClr>
        <a:buSzPct val="6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8pPr>
      <a:lvl9pPr marL="3886200" indent="-228600" algn="l" rtl="0" fontAlgn="base">
        <a:spcBef>
          <a:spcPct val="20000"/>
        </a:spcBef>
        <a:spcAft>
          <a:spcPct val="0"/>
        </a:spcAft>
        <a:buClr>
          <a:schemeClr val="folHlink"/>
        </a:buClr>
        <a:buSzPct val="6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0000"/>
            </a:gs>
            <a:gs pos="100000">
              <a:srgbClr val="500000"/>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1126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1126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ndParaRPr>
              </a:p>
            </p:txBody>
          </p:sp>
        </p:grpSp>
        <p:sp>
          <p:nvSpPr>
            <p:cNvPr id="1126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ndParaRPr>
            </a:p>
          </p:txBody>
        </p:sp>
        <p:sp>
          <p:nvSpPr>
            <p:cNvPr id="1126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40"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26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43"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1126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26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solidFill>
                <a:srgbClr val="FFFFFF"/>
              </a:solidFill>
            </a:endParaRPr>
          </a:p>
        </p:txBody>
      </p:sp>
      <p:sp>
        <p:nvSpPr>
          <p:cNvPr id="1126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solidFill>
                <a:srgbClr val="FFFFFF"/>
              </a:solidFill>
            </a:endParaRPr>
          </a:p>
        </p:txBody>
      </p:sp>
      <p:sp>
        <p:nvSpPr>
          <p:cNvPr id="1126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30BBA43A-61B6-C047-BEAA-1ACE16A87CD2}" type="slidenum">
              <a:rPr lang="en-US">
                <a:solidFill>
                  <a:srgbClr val="FFFFFF"/>
                </a:solidFill>
              </a:rPr>
              <a:pPr>
                <a:defRPr/>
              </a:pPr>
              <a:t>‹#›</a:t>
            </a:fld>
            <a:endParaRPr lang="en-US">
              <a:solidFill>
                <a:srgbClr val="FFFFFF"/>
              </a:solidFill>
            </a:endParaRPr>
          </a:p>
        </p:txBody>
      </p:sp>
      <p:sp>
        <p:nvSpPr>
          <p:cNvPr id="1126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461112"/>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aiandra GD"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Maiandra GD"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270079108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47700" y="1371600"/>
            <a:ext cx="7848600" cy="2362200"/>
          </a:xfrm>
        </p:spPr>
        <p:txBody>
          <a:bodyPr/>
          <a:lstStyle/>
          <a:p>
            <a:pPr eaLnBrk="1" hangingPunct="1">
              <a:spcBef>
                <a:spcPct val="50000"/>
              </a:spcBef>
            </a:pPr>
            <a:r>
              <a:rPr lang="ar-JO" sz="6000" dirty="0">
                <a:effectLst/>
                <a:latin typeface="Arial" panose="020B0604020202020204" pitchFamily="34" charset="0"/>
                <a:ea typeface="ＭＳ Ｐゴシック" charset="0"/>
                <a:cs typeface="Arial" panose="020B0604020202020204" pitchFamily="34" charset="0"/>
              </a:rPr>
              <a:t>الجسر:</a:t>
            </a:r>
            <a:br>
              <a:rPr lang="en-US" sz="6000" dirty="0">
                <a:effectLst/>
                <a:latin typeface="Arial" panose="020B0604020202020204" pitchFamily="34" charset="0"/>
                <a:ea typeface="ＭＳ Ｐゴシック" charset="0"/>
                <a:cs typeface="Arial" panose="020B0604020202020204" pitchFamily="34" charset="0"/>
              </a:rPr>
            </a:br>
            <a:r>
              <a:rPr lang="ar-JO" sz="6000" dirty="0">
                <a:effectLst/>
                <a:latin typeface="Arial" panose="020B0604020202020204" pitchFamily="34" charset="0"/>
                <a:ea typeface="ＭＳ Ｐゴシック" charset="0"/>
                <a:cs typeface="Arial" panose="020B0604020202020204" pitchFamily="34" charset="0"/>
              </a:rPr>
              <a:t>العبادة والثقافة</a:t>
            </a:r>
            <a:endParaRPr lang="en-US" sz="6000" dirty="0">
              <a:solidFill>
                <a:schemeClr val="bg1"/>
              </a:solidFill>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BC5FF3C-CD8E-501C-1B93-0798A3AC509A}"/>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 د. رون مان دكتور الخدمات الطلابية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he Word of God…"/>
          <p:cNvSpPr txBox="1">
            <a:spLocks noGrp="1"/>
          </p:cNvSpPr>
          <p:nvPr>
            <p:ph type="body" idx="4294967295"/>
          </p:nvPr>
        </p:nvSpPr>
        <p:spPr>
          <a:xfrm>
            <a:off x="-1" y="1828800"/>
            <a:ext cx="9144002" cy="4114800"/>
          </a:xfrm>
          <a:prstGeom prst="rect">
            <a:avLst/>
          </a:prstGeom>
        </p:spPr>
        <p:txBody>
          <a:bodyPr lIns="45719" tIns="45719" rIns="45719" bIns="45719">
            <a:normAutofit/>
          </a:bodyPr>
          <a:lstStyle/>
          <a:p>
            <a:pPr algn="ctr">
              <a:buClr>
                <a:srgbClr val="FADF6C"/>
              </a:buClr>
              <a:buSzTx/>
              <a:buFont typeface="Wingdings"/>
              <a:buNone/>
              <a:defRPr sz="16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كلمة الله</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الشركة</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عشاء الرب</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الصلاة</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التسبيح</a:t>
            </a:r>
            <a:endParaRPr dirty="0">
              <a:latin typeface="Arial" panose="020B0604020202020204" pitchFamily="34" charset="0"/>
              <a:cs typeface="Arial" panose="020B0604020202020204" pitchFamily="34" charset="0"/>
            </a:endParaRPr>
          </a:p>
        </p:txBody>
      </p:sp>
      <p:sp>
        <p:nvSpPr>
          <p:cNvPr id="752" name="BIBLICAL CONSTANTS (Acts 2:42,46-47)"/>
          <p:cNvSpPr txBox="1"/>
          <p:nvPr/>
        </p:nvSpPr>
        <p:spPr>
          <a:xfrm>
            <a:off x="729932" y="603975"/>
            <a:ext cx="7684136" cy="93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000">
                <a:solidFill>
                  <a:srgbClr val="FFFFCC"/>
                </a:solidFill>
                <a:effectLst>
                  <a:outerShdw blurRad="12700" dist="25400" dir="2700000" rotWithShape="0">
                    <a:srgbClr val="000000"/>
                  </a:outerShdw>
                </a:effectLst>
                <a:latin typeface="+mj-lt"/>
                <a:ea typeface="+mj-ea"/>
                <a:cs typeface="+mj-cs"/>
                <a:sym typeface="Bell MT"/>
              </a:defRPr>
            </a:pPr>
            <a: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الثوابت الكتابية</a:t>
            </a:r>
            <a:b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68"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(أع 2: 42، 46-47)</a:t>
            </a:r>
            <a:endParaRPr kumimoji="0" lang="ar-JO" sz="4000" b="0" i="0" u="none" strike="noStrike" kern="0" cap="none" spc="0" normalizeH="0" baseline="0" noProof="0" dirty="0">
              <a:ln>
                <a:noFill/>
              </a:ln>
              <a:solidFill>
                <a:srgbClr val="FFFFCC"/>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latin typeface="Arial" panose="020B0604020202020204" pitchFamily="34" charset="0"/>
              <a:cs typeface="Arial" panose="020B0604020202020204" pitchFamily="34" charset="0"/>
            </a:endParaRPr>
          </a:p>
        </p:txBody>
      </p:sp>
      <p:pic>
        <p:nvPicPr>
          <p:cNvPr id="755"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756" name="BIBLICAL…"/>
          <p:cNvSpPr txBox="1"/>
          <p:nvPr/>
        </p:nvSpPr>
        <p:spPr>
          <a:xfrm>
            <a:off x="1146958" y="4077325"/>
            <a:ext cx="2201883"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622100"/>
                </a:solidFill>
                <a:latin typeface="+mj-lt"/>
                <a:ea typeface="+mj-ea"/>
                <a:cs typeface="+mj-cs"/>
                <a:sym typeface="Bell MT"/>
              </a:defRPr>
            </a:pPr>
            <a:r>
              <a:rPr kumimoji="0" lang="ar-JO" sz="3200" b="0" i="0" u="none" strike="noStrike" kern="0" cap="none" spc="0" normalizeH="0" baseline="0" noProof="0" dirty="0">
                <a:ln>
                  <a:noFill/>
                </a:ln>
                <a:solidFill>
                  <a:srgbClr val="622100"/>
                </a:solidFill>
                <a:effectLst/>
                <a:uLnTx/>
                <a:uFillTx/>
                <a:latin typeface="Arial" panose="020B0604020202020204" pitchFamily="34" charset="0"/>
                <a:cs typeface="Arial" panose="020B0604020202020204" pitchFamily="34" charset="0"/>
                <a:sym typeface="Bell MT"/>
              </a:rPr>
              <a:t>الثوابت</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622100"/>
                </a:solidFill>
                <a:latin typeface="+mj-lt"/>
                <a:ea typeface="+mj-ea"/>
                <a:cs typeface="+mj-cs"/>
                <a:sym typeface="Bell MT"/>
              </a:defRPr>
            </a:pPr>
            <a:r>
              <a:rPr kumimoji="0" lang="ar-JO" sz="3200" b="0" i="0" u="none" strike="noStrike" kern="0" cap="none" spc="0" normalizeH="0" baseline="0" noProof="0" dirty="0">
                <a:ln>
                  <a:noFill/>
                </a:ln>
                <a:solidFill>
                  <a:srgbClr val="622100"/>
                </a:solidFill>
                <a:effectLst/>
                <a:uLnTx/>
                <a:uFillTx/>
                <a:latin typeface="Arial" panose="020B0604020202020204" pitchFamily="34" charset="0"/>
                <a:cs typeface="Arial" panose="020B0604020202020204" pitchFamily="34" charset="0"/>
                <a:sym typeface="Bell MT"/>
              </a:rPr>
              <a:t>الكتابية</a:t>
            </a:r>
          </a:p>
          <a:p>
            <a:pPr marL="0" marR="0" lvl="0" indent="0" algn="ctr" defTabSz="914400" rtl="0" eaLnBrk="1" fontAlgn="auto" latinLnBrk="0" hangingPunct="0">
              <a:lnSpc>
                <a:spcPct val="100000"/>
              </a:lnSpc>
              <a:spcBef>
                <a:spcPts val="0"/>
              </a:spcBef>
              <a:spcAft>
                <a:spcPts val="0"/>
              </a:spcAft>
              <a:buClrTx/>
              <a:buSzTx/>
              <a:buFontTx/>
              <a:buNone/>
              <a:tabLst/>
              <a:defRPr sz="2400">
                <a:solidFill>
                  <a:srgbClr val="622100"/>
                </a:solidFill>
                <a:latin typeface="+mj-lt"/>
                <a:ea typeface="+mj-ea"/>
                <a:cs typeface="+mj-cs"/>
                <a:sym typeface="Bell MT"/>
              </a:defRPr>
            </a:pPr>
            <a:r>
              <a:rPr kumimoji="0" lang="ar-JO" sz="2400" b="0" i="0" u="none" strike="noStrike" kern="0" cap="none" spc="0" normalizeH="0" baseline="0" noProof="0" dirty="0">
                <a:ln>
                  <a:noFill/>
                </a:ln>
                <a:solidFill>
                  <a:srgbClr val="622100"/>
                </a:solidFill>
                <a:effectLst/>
                <a:uLnTx/>
                <a:uFillTx/>
                <a:latin typeface="Arial" panose="020B0604020202020204" pitchFamily="34" charset="0"/>
                <a:cs typeface="Arial" panose="020B0604020202020204" pitchFamily="34" charset="0"/>
                <a:sym typeface="Bell MT"/>
              </a:rPr>
              <a:t>(أع 2: 42، 46-47)</a:t>
            </a:r>
          </a:p>
        </p:txBody>
      </p:sp>
      <p:sp>
        <p:nvSpPr>
          <p:cNvPr id="757" name="CULTURAL…"/>
          <p:cNvSpPr txBox="1"/>
          <p:nvPr/>
        </p:nvSpPr>
        <p:spPr>
          <a:xfrm>
            <a:off x="3358363" y="1052067"/>
            <a:ext cx="219867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المجال / الحرية</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الثقافية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8930" name="Rectangle 2"/>
          <p:cNvSpPr>
            <a:spLocks noGrp="1" noChangeArrowheads="1"/>
          </p:cNvSpPr>
          <p:nvPr>
            <p:ph type="body" idx="1"/>
          </p:nvPr>
        </p:nvSpPr>
        <p:spPr>
          <a:xfrm>
            <a:off x="0" y="1700213"/>
            <a:ext cx="9144000" cy="4114800"/>
          </a:xfrm>
        </p:spPr>
        <p:txBody>
          <a:bodyPr/>
          <a:lstStyle/>
          <a:p>
            <a:pPr algn="ctr" eaLnBrk="1" hangingPunct="1">
              <a:spcBef>
                <a:spcPct val="40000"/>
              </a:spcBef>
              <a:buFont typeface="Wingdings" charset="0"/>
              <a:buNone/>
              <a:defRPr/>
            </a:pPr>
            <a:r>
              <a:rPr lang="ar-JO" sz="2400" b="1" dirty="0">
                <a:latin typeface="Arial" panose="020B0604020202020204" pitchFamily="34" charset="0"/>
                <a:ea typeface="ＭＳ Ｐゴシック" charset="0"/>
                <a:cs typeface="Arial" panose="020B0604020202020204" pitchFamily="34" charset="0"/>
              </a:rPr>
              <a:t>من أجل الوحدة الحقيقية للكنيسة، فيكفي الإتفاق بشأن عقيدة الإنجيل وإدارة الفرائض، وليس من الضروري أن تكون التقاليد البشرية، أي الطقوس والإحتفالات التي وضعها البشر متشابهة في كل مكان.</a:t>
            </a:r>
            <a:endParaRPr lang="de-DE" sz="2400" b="1" dirty="0">
              <a:latin typeface="Arial" panose="020B0604020202020204" pitchFamily="34" charset="0"/>
              <a:ea typeface="ＭＳ Ｐゴシック" charset="0"/>
              <a:cs typeface="Arial" panose="020B0604020202020204" pitchFamily="34" charset="0"/>
            </a:endParaRPr>
          </a:p>
          <a:p>
            <a:pPr eaLnBrk="1" hangingPunct="1">
              <a:lnSpc>
                <a:spcPct val="80000"/>
              </a:lnSpc>
              <a:spcBef>
                <a:spcPct val="40000"/>
              </a:spcBef>
              <a:buFont typeface="Wingdings" charset="0"/>
              <a:buNone/>
              <a:defRPr/>
            </a:pPr>
            <a:endParaRPr lang="de-DE" sz="2400" b="1" dirty="0">
              <a:latin typeface="Arial" panose="020B0604020202020204" pitchFamily="34" charset="0"/>
              <a:ea typeface="ＭＳ Ｐゴシック" charset="0"/>
              <a:cs typeface="Arial" panose="020B0604020202020204" pitchFamily="34" charset="0"/>
            </a:endParaRPr>
          </a:p>
          <a:p>
            <a:pPr algn="ctr" eaLnBrk="1" hangingPunct="1">
              <a:lnSpc>
                <a:spcPct val="80000"/>
              </a:lnSpc>
              <a:buFont typeface="Wingdings" charset="0"/>
              <a:buNone/>
              <a:defRPr/>
            </a:pPr>
            <a:r>
              <a:rPr lang="ar-JO" sz="2400" b="1" dirty="0">
                <a:latin typeface="Arial" panose="020B0604020202020204" pitchFamily="34" charset="0"/>
                <a:ea typeface="ＭＳ Ｐゴシック" charset="0"/>
                <a:cs typeface="Arial" panose="020B0604020202020204" pitchFamily="34" charset="0"/>
              </a:rPr>
              <a:t>اعتراف أوغسبورغ [1530]، المقالة 7</a:t>
            </a:r>
            <a:endParaRPr lang="de-DE" sz="2400" b="1" dirty="0">
              <a:latin typeface="Arial" panose="020B0604020202020204" pitchFamily="34" charset="0"/>
              <a:ea typeface="ＭＳ Ｐゴシック" charset="0"/>
              <a:cs typeface="Arial" panose="020B0604020202020204" pitchFamily="34" charset="0"/>
            </a:endParaRPr>
          </a:p>
          <a:p>
            <a:pPr eaLnBrk="1" hangingPunct="1">
              <a:lnSpc>
                <a:spcPct val="80000"/>
              </a:lnSpc>
              <a:buFont typeface="Wingdings" charset="0"/>
              <a:buNone/>
              <a:defRPr/>
            </a:pPr>
            <a:endParaRPr lang="de-DE" sz="2400" b="1" i="1" dirty="0">
              <a:latin typeface="Arial" panose="020B0604020202020204" pitchFamily="34" charset="0"/>
              <a:ea typeface="ＭＳ Ｐゴシック" charset="0"/>
              <a:cs typeface="Arial" panose="020B0604020202020204" pitchFamily="34" charset="0"/>
            </a:endParaRPr>
          </a:p>
        </p:txBody>
      </p:sp>
      <p:sp>
        <p:nvSpPr>
          <p:cNvPr id="508931" name="Rectangle 3"/>
          <p:cNvSpPr>
            <a:spLocks noGrp="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مرونة الشكل</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مرونة الشكل</a:t>
            </a:r>
            <a:endParaRPr lang="en-US" dirty="0">
              <a:latin typeface="Arial" panose="020B0604020202020204" pitchFamily="34" charset="0"/>
              <a:ea typeface="ＭＳ Ｐゴシック" charset="0"/>
              <a:cs typeface="Arial" panose="020B0604020202020204" pitchFamily="34" charset="0"/>
            </a:endParaRPr>
          </a:p>
        </p:txBody>
      </p:sp>
      <p:sp>
        <p:nvSpPr>
          <p:cNvPr id="500739" name="Rectangle 3"/>
          <p:cNvSpPr>
            <a:spLocks noGrp="1" noChangeArrowheads="1"/>
          </p:cNvSpPr>
          <p:nvPr>
            <p:ph type="body" idx="1"/>
          </p:nvPr>
        </p:nvSpPr>
        <p:spPr>
          <a:xfrm>
            <a:off x="152400" y="2133600"/>
            <a:ext cx="8763000" cy="4114800"/>
          </a:xfrm>
        </p:spPr>
        <p:txBody>
          <a:bodyPr/>
          <a:lstStyle/>
          <a:p>
            <a:pPr algn="ctr" eaLnBrk="1" hangingPunct="1">
              <a:lnSpc>
                <a:spcPct val="90000"/>
              </a:lnSpc>
              <a:buFont typeface="Wingdings" charset="0"/>
              <a:buNone/>
              <a:defRPr/>
            </a:pPr>
            <a:r>
              <a:rPr lang="ar-JO" sz="4000" dirty="0">
                <a:latin typeface="Arial" panose="020B0604020202020204" pitchFamily="34" charset="0"/>
                <a:ea typeface="ＭＳ Ｐゴシック" charset="0"/>
                <a:cs typeface="Arial" panose="020B0604020202020204" pitchFamily="34" charset="0"/>
              </a:rPr>
              <a:t>لا يوجد طريقة واحدة صحيحة.</a:t>
            </a:r>
            <a:endParaRPr lang="de-DE" sz="40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endParaRPr lang="de-DE" sz="8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r>
              <a:rPr lang="ar-JO" sz="4000" dirty="0">
                <a:latin typeface="Arial" panose="020B0604020202020204" pitchFamily="34" charset="0"/>
                <a:ea typeface="ＭＳ Ｐゴシック" charset="0"/>
                <a:cs typeface="Arial" panose="020B0604020202020204" pitchFamily="34" charset="0"/>
              </a:rPr>
              <a:t>تضع الثوابت/المبادئ الكتابية الحدود.</a:t>
            </a:r>
            <a:endParaRPr lang="de-DE" sz="40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endParaRPr lang="de-DE" sz="8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r>
              <a:rPr lang="ar-JO" sz="4000" dirty="0">
                <a:latin typeface="Arial" panose="020B0604020202020204" pitchFamily="34" charset="0"/>
                <a:ea typeface="ＭＳ Ｐゴシック" charset="0"/>
                <a:cs typeface="Arial" panose="020B0604020202020204" pitchFamily="34" charset="0"/>
              </a:rPr>
              <a:t>ذوق الله أوسع من ذوق أي واحد منا.</a:t>
            </a:r>
            <a:endParaRPr lang="de-DE"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endParaRPr lang="de-DE" b="1" dirty="0">
              <a:latin typeface="Arial" panose="020B0604020202020204" pitchFamily="34" charset="0"/>
              <a:ea typeface="ＭＳ Ｐゴシック" charset="0"/>
              <a:cs typeface="Arial" panose="020B0604020202020204" pitchFamily="34" charset="0"/>
            </a:endParaRPr>
          </a:p>
          <a:p>
            <a:pPr eaLnBrk="1" hangingPunct="1">
              <a:lnSpc>
                <a:spcPct val="90000"/>
              </a:lnSpc>
              <a:buFont typeface="Wingdings" charset="0"/>
              <a:buNone/>
              <a:defRPr/>
            </a:pPr>
            <a:endParaRPr lang="de-DE"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TextBox 3"/>
          <p:cNvSpPr txBox="1">
            <a:spLocks noChangeArrowheads="1"/>
          </p:cNvSpPr>
          <p:nvPr/>
        </p:nvSpPr>
        <p:spPr bwMode="auto">
          <a:xfrm>
            <a:off x="457200" y="228600"/>
            <a:ext cx="82296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ctr"/>
            <a:r>
              <a:rPr lang="ar-JO" dirty="0">
                <a:latin typeface="Arial" panose="020B0604020202020204" pitchFamily="34" charset="0"/>
                <a:cs typeface="Arial" panose="020B0604020202020204" pitchFamily="34" charset="0"/>
              </a:rPr>
              <a:t>كتابي أم ثقافي؟</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كسر الخبز</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تمرير أواني كسر الخبز</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التقدم لأخذ كسر الخبز</a:t>
            </a:r>
            <a:endParaRPr lang="en-US" dirty="0">
              <a:latin typeface="Arial" panose="020B0604020202020204" pitchFamily="34" charset="0"/>
              <a:cs typeface="Arial" panose="020B0604020202020204" pitchFamily="34" charset="0"/>
            </a:endParaRPr>
          </a:p>
          <a:p>
            <a:pPr algn="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العظة</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عظة 30 دقيقة</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العطاء</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تمرير أكياس/صواني التقدمة</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استخدام صناديق التقدمات</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2611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TextBox 3"/>
          <p:cNvSpPr txBox="1">
            <a:spLocks noChangeArrowheads="1"/>
          </p:cNvSpPr>
          <p:nvPr/>
        </p:nvSpPr>
        <p:spPr bwMode="auto">
          <a:xfrm>
            <a:off x="457200" y="457200"/>
            <a:ext cx="8229600" cy="2028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r"/>
            <a:r>
              <a:rPr lang="ar-JO" dirty="0">
                <a:latin typeface="Arial" panose="020B0604020202020204" pitchFamily="34" charset="0"/>
                <a:cs typeface="Arial" panose="020B0604020202020204" pitchFamily="34" charset="0"/>
              </a:rPr>
              <a:t>العطاء</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تمرير أكياس/صواني التقدمة</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استخدام صناديق التقدمات</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التسبيح</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الموسيقى</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الترانيم</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الجوقات</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الجيتارات</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الأورغن</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en-US" dirty="0">
                <a:latin typeface="Arial" panose="020B0604020202020204" pitchFamily="34" charset="0"/>
                <a:cs typeface="Arial" panose="020B0604020202020204" pitchFamily="34" charset="0"/>
              </a:rPr>
              <a:t>Candles</a:t>
            </a:r>
          </a:p>
          <a:p>
            <a:endParaRPr lang="en-US" dirty="0"/>
          </a:p>
          <a:p>
            <a:r>
              <a:rPr lang="en-US" dirty="0"/>
              <a:t> </a:t>
            </a:r>
          </a:p>
          <a:p>
            <a:r>
              <a:rPr lang="en-US" dirty="0"/>
              <a:t>Praise</a:t>
            </a:r>
          </a:p>
          <a:p>
            <a:r>
              <a:rPr lang="en-US" dirty="0"/>
              <a:t> </a:t>
            </a:r>
          </a:p>
          <a:p>
            <a:r>
              <a:rPr lang="en-US" dirty="0"/>
              <a:t>Dark room</a:t>
            </a:r>
          </a:p>
          <a:p>
            <a:r>
              <a:rPr lang="en-US" dirty="0"/>
              <a:t> </a:t>
            </a:r>
          </a:p>
          <a:p>
            <a:r>
              <a:rPr lang="en-US" dirty="0"/>
              <a:t>Sunny room</a:t>
            </a:r>
          </a:p>
          <a:p>
            <a:r>
              <a:rPr lang="en-US" dirty="0"/>
              <a:t> </a:t>
            </a:r>
          </a:p>
          <a:p>
            <a:r>
              <a:rPr lang="en-US" dirty="0"/>
              <a:t>Loud music</a:t>
            </a:r>
          </a:p>
          <a:p>
            <a:r>
              <a:rPr lang="en-US" dirty="0"/>
              <a:t> </a:t>
            </a:r>
          </a:p>
          <a:p>
            <a:r>
              <a:rPr lang="en-US" dirty="0"/>
              <a:t>Soft music</a:t>
            </a:r>
          </a:p>
          <a:p>
            <a:r>
              <a:rPr lang="en-US" dirty="0"/>
              <a:t> </a:t>
            </a:r>
          </a:p>
          <a:p>
            <a:r>
              <a:rPr lang="en-US" dirty="0"/>
              <a:t>God-centered lyrics</a:t>
            </a:r>
          </a:p>
          <a:p>
            <a:r>
              <a:rPr lang="en-US" dirty="0"/>
              <a:t> </a:t>
            </a:r>
          </a:p>
          <a:p>
            <a:r>
              <a:rPr lang="en-US" dirty="0"/>
              <a:t> </a:t>
            </a:r>
          </a:p>
          <a:p>
            <a:r>
              <a:rPr lang="en-US" dirty="0"/>
              <a:t>Prayer seated</a:t>
            </a:r>
          </a:p>
          <a:p>
            <a:r>
              <a:rPr lang="en-US" dirty="0"/>
              <a:t> </a:t>
            </a:r>
          </a:p>
          <a:p>
            <a:r>
              <a:rPr lang="en-US" dirty="0"/>
              <a:t>Prayer standing</a:t>
            </a:r>
          </a:p>
          <a:p>
            <a:r>
              <a:rPr lang="en-US" dirty="0"/>
              <a:t> </a:t>
            </a:r>
          </a:p>
          <a:p>
            <a:r>
              <a:rPr lang="en-US" dirty="0"/>
              <a:t>Prayer with eyes closed</a:t>
            </a:r>
          </a:p>
          <a:p>
            <a:r>
              <a:rPr lang="en-US" dirty="0"/>
              <a:t> </a:t>
            </a:r>
          </a:p>
          <a:p>
            <a:r>
              <a:rPr lang="en-US" dirty="0"/>
              <a:t>Pews</a:t>
            </a:r>
          </a:p>
          <a:p>
            <a:r>
              <a:rPr lang="en-US" dirty="0"/>
              <a:t> </a:t>
            </a:r>
          </a:p>
          <a:p>
            <a:r>
              <a:rPr lang="en-US" dirty="0"/>
              <a:t>Folding chairs</a:t>
            </a:r>
          </a:p>
          <a:p>
            <a:r>
              <a:rPr lang="en-US" dirty="0"/>
              <a:t> </a:t>
            </a:r>
          </a:p>
          <a:p>
            <a:r>
              <a:rPr lang="en-US" dirty="0"/>
              <a:t>Scripture reading</a:t>
            </a:r>
          </a:p>
          <a:p>
            <a:r>
              <a:rPr lang="en-US" dirty="0"/>
              <a:t> </a:t>
            </a:r>
          </a:p>
          <a:p>
            <a:r>
              <a:rPr lang="en-US" dirty="0"/>
              <a:t>Responsive readings</a:t>
            </a:r>
          </a:p>
          <a:p>
            <a:endParaRPr lang="en-US" dirty="0"/>
          </a:p>
        </p:txBody>
      </p:sp>
    </p:spTree>
    <p:extLst>
      <p:ext uri="{BB962C8B-B14F-4D97-AF65-F5344CB8AC3E}">
        <p14:creationId xmlns:p14="http://schemas.microsoft.com/office/powerpoint/2010/main" val="238904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7" name="TextBox 3"/>
          <p:cNvSpPr txBox="1">
            <a:spLocks noChangeArrowheads="1"/>
          </p:cNvSpPr>
          <p:nvPr/>
        </p:nvSpPr>
        <p:spPr bwMode="auto">
          <a:xfrm>
            <a:off x="457200" y="457200"/>
            <a:ext cx="8229600" cy="797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r"/>
            <a:r>
              <a:rPr lang="ar-JO" dirty="0">
                <a:latin typeface="Arial" panose="020B0604020202020204" pitchFamily="34" charset="0"/>
                <a:cs typeface="Arial" panose="020B0604020202020204" pitchFamily="34" charset="0"/>
              </a:rPr>
              <a:t>الغرفة المظلمة</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الغرفة المشمسة</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الموسيقى الصاخبة</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الموسيقى الهادئة</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كلمات محورها الله</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الصلاة</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الصلاة جلوساً</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الصلاة وقوفاً</a:t>
            </a:r>
            <a:endParaRPr lang="en-US" dirty="0">
              <a:latin typeface="Arial" panose="020B0604020202020204" pitchFamily="34" charset="0"/>
              <a:cs typeface="Arial" panose="020B0604020202020204" pitchFamily="34" charset="0"/>
            </a:endParaRPr>
          </a:p>
          <a:p>
            <a:pPr algn="r"/>
            <a:r>
              <a:rPr lang="ar-JO" dirty="0">
                <a:latin typeface="Arial" panose="020B0604020202020204" pitchFamily="34" charset="0"/>
                <a:cs typeface="Arial" panose="020B0604020202020204" pitchFamily="34" charset="0"/>
              </a:rPr>
              <a:t>الصلاة بعيون مغلقة</a:t>
            </a:r>
            <a:endParaRPr lang="en-US" dirty="0">
              <a:latin typeface="Arial" panose="020B0604020202020204" pitchFamily="34" charset="0"/>
              <a:cs typeface="Arial" panose="020B0604020202020204" pitchFamily="34" charset="0"/>
            </a:endParaRPr>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147870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TextBox 3"/>
          <p:cNvSpPr txBox="1">
            <a:spLocks noChangeArrowheads="1"/>
          </p:cNvSpPr>
          <p:nvPr/>
        </p:nvSpPr>
        <p:spPr bwMode="auto">
          <a:xfrm>
            <a:off x="457200" y="457200"/>
            <a:ext cx="82296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r"/>
            <a:r>
              <a:rPr lang="ar-JO" dirty="0">
                <a:latin typeface="Arial" panose="020B0604020202020204" pitchFamily="34" charset="0"/>
                <a:cs typeface="Arial" panose="020B0604020202020204" pitchFamily="34" charset="0"/>
              </a:rPr>
              <a:t>المقاعد الخشبية</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كراسي قابلة للطي</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قراءة الكتاب المقدس</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a:p>
            <a:pPr algn="r"/>
            <a:r>
              <a:rPr lang="ar-JO" dirty="0">
                <a:latin typeface="Arial" panose="020B0604020202020204" pitchFamily="34" charset="0"/>
                <a:cs typeface="Arial" panose="020B0604020202020204" pitchFamily="34" charset="0"/>
              </a:rPr>
              <a:t>القراءة التبادلية</a:t>
            </a:r>
            <a:endParaRPr lang="en-US" dirty="0">
              <a:latin typeface="Arial" panose="020B0604020202020204" pitchFamily="34" charset="0"/>
              <a:cs typeface="Arial" panose="020B0604020202020204" pitchFamily="34" charset="0"/>
            </a:endParaRPr>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1561714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457200" y="1341438"/>
            <a:ext cx="8229600" cy="1139825"/>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العوامل</a:t>
            </a:r>
            <a:endParaRPr lang="en-US" dirty="0">
              <a:latin typeface="Arial" panose="020B0604020202020204" pitchFamily="34" charset="0"/>
              <a:ea typeface="ＭＳ Ｐゴシック" charset="0"/>
              <a:cs typeface="Arial" panose="020B0604020202020204" pitchFamily="34" charset="0"/>
            </a:endParaRPr>
          </a:p>
        </p:txBody>
      </p:sp>
      <p:sp>
        <p:nvSpPr>
          <p:cNvPr id="502787" name="Rectangle 3"/>
          <p:cNvSpPr>
            <a:spLocks noGrp="1" noChangeArrowheads="1"/>
          </p:cNvSpPr>
          <p:nvPr>
            <p:ph type="body" idx="1"/>
          </p:nvPr>
        </p:nvSpPr>
        <p:spPr>
          <a:xfrm>
            <a:off x="0" y="2349500"/>
            <a:ext cx="9144000" cy="4114800"/>
          </a:xfrm>
        </p:spPr>
        <p:txBody>
          <a:bodyPr/>
          <a:lstStyle/>
          <a:p>
            <a:pPr algn="ctr" eaLnBrk="1" hangingPunct="1">
              <a:lnSpc>
                <a:spcPct val="90000"/>
              </a:lnSpc>
              <a:buFont typeface="Wingdings" charset="0"/>
              <a:buNone/>
              <a:defRPr/>
            </a:pPr>
            <a:endParaRPr lang="de-DE" sz="9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r>
              <a:rPr lang="ar-JO" sz="4000" dirty="0">
                <a:latin typeface="Arial" panose="020B0604020202020204" pitchFamily="34" charset="0"/>
                <a:ea typeface="ＭＳ Ｐゴシック" charset="0"/>
                <a:cs typeface="Arial" panose="020B0604020202020204" pitchFamily="34" charset="0"/>
              </a:rPr>
              <a:t>تاريخ وتقاليد الكنيسة/الطائفية</a:t>
            </a:r>
            <a:endParaRPr lang="de-DE" sz="40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r>
              <a:rPr lang="ar-JO" sz="2800" dirty="0">
                <a:effectLst/>
                <a:latin typeface="Arial" panose="020B0604020202020204" pitchFamily="34" charset="0"/>
                <a:ea typeface="ＭＳ Ｐゴシック" charset="0"/>
                <a:cs typeface="Arial" panose="020B0604020202020204" pitchFamily="34" charset="0"/>
              </a:rPr>
              <a:t>التقليد عبارة عن خادم رائع، ولكنها سيد مريع</a:t>
            </a:r>
            <a:endParaRPr lang="de-DE" sz="28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endParaRPr lang="de-DE" sz="9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r>
              <a:rPr lang="ar-JO" sz="4000" dirty="0">
                <a:latin typeface="Arial" panose="020B0604020202020204" pitchFamily="34" charset="0"/>
                <a:ea typeface="ＭＳ Ｐゴシック" charset="0"/>
                <a:cs typeface="Arial" panose="020B0604020202020204" pitchFamily="34" charset="0"/>
              </a:rPr>
              <a:t>السياق الثقافي</a:t>
            </a:r>
            <a:endParaRPr lang="de-DE" sz="4000"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 typeface="Wingdings" charset="0"/>
              <a:buNone/>
              <a:defRPr/>
            </a:pPr>
            <a:r>
              <a:rPr lang="ar-JO" sz="2800" dirty="0">
                <a:latin typeface="Arial" panose="020B0604020202020204" pitchFamily="34" charset="0"/>
                <a:ea typeface="ＭＳ Ｐゴシック" charset="0"/>
                <a:cs typeface="Arial" panose="020B0604020202020204" pitchFamily="34" charset="0"/>
              </a:rPr>
              <a:t>لغة قلب الناس</a:t>
            </a:r>
            <a:endParaRPr lang="de-DE" sz="2800" b="1" dirty="0">
              <a:latin typeface="Arial" panose="020B0604020202020204" pitchFamily="34" charset="0"/>
              <a:ea typeface="ＭＳ Ｐゴシック" charset="0"/>
              <a:cs typeface="Arial" panose="020B0604020202020204" pitchFamily="34" charset="0"/>
            </a:endParaRPr>
          </a:p>
          <a:p>
            <a:pPr eaLnBrk="1" hangingPunct="1">
              <a:lnSpc>
                <a:spcPct val="90000"/>
              </a:lnSpc>
              <a:buFont typeface="Wingdings" charset="0"/>
              <a:buNone/>
              <a:defRPr/>
            </a:pPr>
            <a:endParaRPr lang="de-DE" sz="1600" b="1" dirty="0">
              <a:latin typeface="Arial" panose="020B0604020202020204" pitchFamily="34" charset="0"/>
              <a:ea typeface="ＭＳ Ｐゴシック" charset="0"/>
              <a:cs typeface="Arial" panose="020B0604020202020204" pitchFamily="34" charset="0"/>
            </a:endParaRPr>
          </a:p>
        </p:txBody>
      </p:sp>
      <p:sp>
        <p:nvSpPr>
          <p:cNvPr id="502788" name="Rectangle 4"/>
          <p:cNvSpPr>
            <a:spLocks noChangeArrowheads="1"/>
          </p:cNvSpPr>
          <p:nvPr/>
        </p:nvSpPr>
        <p:spPr bwMode="auto">
          <a:xfrm>
            <a:off x="228600" y="260350"/>
            <a:ext cx="8685213" cy="1139825"/>
          </a:xfrm>
          <a:prstGeom prst="rect">
            <a:avLst/>
          </a:prstGeom>
          <a:noFill/>
          <a:ln w="9525">
            <a:noFill/>
            <a:miter lim="800000"/>
            <a:headEnd/>
            <a:tailEnd/>
          </a:ln>
          <a:effectLst/>
        </p:spPr>
        <p:txBody>
          <a:bodyPr anchor="ctr" anchorCtr="1"/>
          <a:lstStyle/>
          <a:p>
            <a:pPr algn="ctr" eaLnBrk="1" hangingPunct="1">
              <a:defRPr/>
            </a:pPr>
            <a:r>
              <a:rPr lang="ar-JO"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مرونة الشكل</a:t>
            </a:r>
            <a:endParaRPr lang="en-US"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8195" name="Rectangle 3"/>
          <p:cNvSpPr>
            <a:spLocks noGrp="1" noChangeArrowheads="1"/>
          </p:cNvSpPr>
          <p:nvPr>
            <p:ph type="body" idx="1"/>
          </p:nvPr>
        </p:nvSpPr>
        <p:spPr/>
        <p:txBody>
          <a:bodyPr/>
          <a:lstStyle/>
          <a:p>
            <a:pPr marL="2052638" indent="-454025" eaLnBrk="1" hangingPunct="1">
              <a:defRPr/>
            </a:pPr>
            <a:endParaRPr lang="en-US" dirty="0">
              <a:latin typeface="Arial" panose="020B0604020202020204" pitchFamily="34" charset="0"/>
              <a:ea typeface="ＭＳ Ｐゴシック" charset="0"/>
              <a:cs typeface="Arial" panose="020B0604020202020204" pitchFamily="34" charset="0"/>
            </a:endParaRPr>
          </a:p>
          <a:p>
            <a:pPr marL="2052638" indent="-454025" algn="r" rtl="1" eaLnBrk="1" hangingPunct="1">
              <a:defRPr/>
            </a:pPr>
            <a:r>
              <a:rPr lang="ar-JO" dirty="0">
                <a:latin typeface="Arial" panose="020B0604020202020204" pitchFamily="34" charset="0"/>
                <a:ea typeface="ＭＳ Ｐゴシック" charset="0"/>
                <a:cs typeface="Arial" panose="020B0604020202020204" pitchFamily="34" charset="0"/>
              </a:rPr>
              <a:t>ملكة إفريقيا (1951)</a:t>
            </a:r>
            <a:endParaRPr lang="en-US" dirty="0">
              <a:latin typeface="Arial" panose="020B0604020202020204" pitchFamily="34" charset="0"/>
              <a:ea typeface="ＭＳ Ｐゴシック" charset="0"/>
              <a:cs typeface="Arial" panose="020B0604020202020204" pitchFamily="34" charset="0"/>
            </a:endParaRPr>
          </a:p>
          <a:p>
            <a:pPr marL="2052638" indent="-454025" eaLnBrk="1" hangingPunct="1">
              <a:defRPr/>
            </a:pPr>
            <a:endParaRPr lang="en-US" dirty="0">
              <a:latin typeface="Arial" panose="020B0604020202020204" pitchFamily="34" charset="0"/>
              <a:ea typeface="ＭＳ Ｐゴシック" charset="0"/>
              <a:cs typeface="Arial" panose="020B0604020202020204" pitchFamily="34" charset="0"/>
            </a:endParaRPr>
          </a:p>
          <a:p>
            <a:pPr marL="2052638" indent="-454025" algn="r" rtl="1" eaLnBrk="1" hangingPunct="1">
              <a:defRPr/>
            </a:pPr>
            <a:r>
              <a:rPr lang="ar-JO" dirty="0">
                <a:latin typeface="Arial" panose="020B0604020202020204" pitchFamily="34" charset="0"/>
                <a:ea typeface="ＭＳ Ｐゴシック" charset="0"/>
                <a:cs typeface="Arial" panose="020B0604020202020204" pitchFamily="34" charset="0"/>
              </a:rPr>
              <a:t>قبيلة كانيلا (البرازيل)</a:t>
            </a:r>
            <a:endParaRPr lang="en-US" dirty="0">
              <a:latin typeface="Arial" panose="020B0604020202020204" pitchFamily="34" charset="0"/>
              <a:ea typeface="ＭＳ Ｐゴシック" charset="0"/>
              <a:cs typeface="Arial" panose="020B0604020202020204" pitchFamily="34" charset="0"/>
            </a:endParaRPr>
          </a:p>
          <a:p>
            <a:pPr marL="2052638" indent="-454025" eaLnBrk="1" hangingPunct="1">
              <a:defRPr/>
            </a:pPr>
            <a:endParaRPr lang="en-US" dirty="0">
              <a:latin typeface="Arial" panose="020B0604020202020204" pitchFamily="34" charset="0"/>
              <a:ea typeface="ＭＳ Ｐゴシック" charset="0"/>
              <a:cs typeface="Arial" panose="020B0604020202020204" pitchFamily="34" charset="0"/>
            </a:endParaRPr>
          </a:p>
          <a:p>
            <a:pPr marL="2052638" indent="-454025" eaLnBrk="1" hangingPunct="1">
              <a:defRPr/>
            </a:pP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9" name="Rectangle 4"/>
          <p:cNvSpPr>
            <a:spLocks noChangeArrowheads="1"/>
          </p:cNvSpPr>
          <p:nvPr/>
        </p:nvSpPr>
        <p:spPr bwMode="auto">
          <a:xfrm>
            <a:off x="0" y="2111375"/>
            <a:ext cx="9144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ar-JO" sz="4000" dirty="0">
                <a:solidFill>
                  <a:schemeClr val="tx2"/>
                </a:solidFill>
                <a:latin typeface="Arial" panose="020B0604020202020204" pitchFamily="34" charset="0"/>
                <a:cs typeface="Arial" panose="020B0604020202020204" pitchFamily="34" charset="0"/>
              </a:rPr>
              <a:t>الصمت المطبق</a:t>
            </a:r>
          </a:p>
          <a:p>
            <a:pPr algn="ctr"/>
            <a:r>
              <a:rPr lang="ar-JO" sz="4000" dirty="0">
                <a:solidFill>
                  <a:schemeClr val="tx2"/>
                </a:solidFill>
                <a:latin typeface="Arial" panose="020B0604020202020204" pitchFamily="34" charset="0"/>
                <a:cs typeface="Arial" panose="020B0604020202020204" pitchFamily="34" charset="0"/>
              </a:rPr>
              <a:t>للعهد الجديد</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African_Queen_(lo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228600" y="1447800"/>
            <a:ext cx="8686800"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sz="4000" dirty="0">
                <a:solidFill>
                  <a:srgbClr val="FFFFFF"/>
                </a:solidFill>
                <a:latin typeface="Arial" panose="020B0604020202020204" pitchFamily="34" charset="0"/>
                <a:cs typeface="Arial" panose="020B0604020202020204" pitchFamily="34" charset="0"/>
              </a:rPr>
              <a:t>سبحوا اسمه، نحن مدعوون إلى</a:t>
            </a:r>
          </a:p>
          <a:p>
            <a:pPr algn="ctr"/>
            <a:r>
              <a:rPr lang="ar-JO" sz="4000" dirty="0">
                <a:solidFill>
                  <a:srgbClr val="FFFFFF"/>
                </a:solidFill>
                <a:latin typeface="Arial" panose="020B0604020202020204" pitchFamily="34" charset="0"/>
                <a:cs typeface="Arial" panose="020B0604020202020204" pitchFamily="34" charset="0"/>
              </a:rPr>
              <a:t>الكرازة التمجيدية</a:t>
            </a:r>
          </a:p>
          <a:p>
            <a:pPr algn="ctr"/>
            <a:r>
              <a:rPr lang="ar-JO" sz="4000" dirty="0">
                <a:solidFill>
                  <a:srgbClr val="FFFFFF"/>
                </a:solidFill>
                <a:latin typeface="Arial" panose="020B0604020202020204" pitchFamily="34" charset="0"/>
                <a:cs typeface="Arial" panose="020B0604020202020204" pitchFamily="34" charset="0"/>
              </a:rPr>
              <a:t>إن لم نسبح اسمه</a:t>
            </a:r>
          </a:p>
          <a:p>
            <a:pPr algn="ctr"/>
            <a:r>
              <a:rPr lang="ar-JO" sz="4000" dirty="0">
                <a:solidFill>
                  <a:srgbClr val="FFFFFF"/>
                </a:solidFill>
                <a:latin typeface="Arial" panose="020B0604020202020204" pitchFamily="34" charset="0"/>
                <a:cs typeface="Arial" panose="020B0604020202020204" pitchFamily="34" charset="0"/>
              </a:rPr>
              <a:t>فنحن لا نكرز بالإنجيل</a:t>
            </a:r>
            <a:endParaRPr lang="en-US" sz="4000" dirty="0">
              <a:solidFill>
                <a:srgbClr val="FFFFFF"/>
              </a:solidFill>
              <a:latin typeface="Arial" panose="020B0604020202020204" pitchFamily="34" charset="0"/>
              <a:cs typeface="Arial" panose="020B0604020202020204" pitchFamily="34" charset="0"/>
            </a:endParaRPr>
          </a:p>
          <a:p>
            <a:pPr algn="ctr"/>
            <a:endParaRPr lang="en-US" sz="4000" dirty="0">
              <a:solidFill>
                <a:srgbClr val="FFFFFF"/>
              </a:solidFill>
              <a:latin typeface="Arial" panose="020B0604020202020204" pitchFamily="34" charset="0"/>
              <a:cs typeface="Arial" panose="020B0604020202020204" pitchFamily="34" charset="0"/>
            </a:endParaRPr>
          </a:p>
          <a:p>
            <a:pPr algn="ctr"/>
            <a:endParaRPr lang="en-US" dirty="0">
              <a:solidFill>
                <a:srgbClr val="FFFFFF"/>
              </a:solidFill>
              <a:latin typeface="Arial" panose="020B0604020202020204" pitchFamily="34" charset="0"/>
              <a:cs typeface="Arial" panose="020B0604020202020204" pitchFamily="34" charset="0"/>
            </a:endParaRPr>
          </a:p>
          <a:p>
            <a:pPr algn="ctr"/>
            <a:r>
              <a:rPr lang="ar-JO" dirty="0">
                <a:solidFill>
                  <a:srgbClr val="FFFFFF"/>
                </a:solidFill>
                <a:latin typeface="Arial" panose="020B0604020202020204" pitchFamily="34" charset="0"/>
                <a:cs typeface="Arial" panose="020B0604020202020204" pitchFamily="34" charset="0"/>
              </a:rPr>
              <a:t>(إدموند كلاوني، يوربانا 1976)</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584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Rectangle 5"/>
          <p:cNvSpPr>
            <a:spLocks noChangeArrowheads="1"/>
          </p:cNvSpPr>
          <p:nvPr/>
        </p:nvSpPr>
        <p:spPr bwMode="auto">
          <a:xfrm>
            <a:off x="266700" y="242888"/>
            <a:ext cx="86106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ar-JO" dirty="0">
                <a:solidFill>
                  <a:srgbClr val="FFFFFF"/>
                </a:solidFill>
                <a:latin typeface="Arial" panose="020B0604020202020204" pitchFamily="34" charset="0"/>
                <a:cs typeface="Arial" panose="020B0604020202020204" pitchFamily="34" charset="0"/>
              </a:rPr>
              <a:t>إن العبادة والإرسالية مترابطتين معاً في تدبير الله بحيث لا يمكنك الحصول على أحدهما دون الأخر.</a:t>
            </a:r>
            <a:endParaRPr lang="en-US" dirty="0">
              <a:solidFill>
                <a:srgbClr val="FFFFFF"/>
              </a:solidFill>
              <a:latin typeface="Arial" panose="020B0604020202020204" pitchFamily="34" charset="0"/>
              <a:cs typeface="Arial" panose="020B0604020202020204" pitchFamily="34" charset="0"/>
            </a:endParaRPr>
          </a:p>
          <a:p>
            <a:pPr algn="ctr"/>
            <a:endParaRPr lang="en-US" dirty="0">
              <a:solidFill>
                <a:srgbClr val="FFFFFF"/>
              </a:solidFill>
              <a:latin typeface="Arial" panose="020B0604020202020204" pitchFamily="34" charset="0"/>
              <a:cs typeface="Arial" panose="020B0604020202020204" pitchFamily="34" charset="0"/>
            </a:endParaRPr>
          </a:p>
          <a:p>
            <a:pPr algn="ctr"/>
            <a:r>
              <a:rPr lang="ar-JO" dirty="0">
                <a:solidFill>
                  <a:srgbClr val="FFFFFF"/>
                </a:solidFill>
                <a:latin typeface="Arial" panose="020B0604020202020204" pitchFamily="34" charset="0"/>
                <a:cs typeface="Arial" panose="020B0604020202020204" pitchFamily="34" charset="0"/>
              </a:rPr>
              <a:t>لا يستطيع أحد أن يعبد الله بالحقيقة وفي الوقت نفسه يبدي لامبالاة تامة إن كان شخص آخر يعبده أم لا.</a:t>
            </a:r>
            <a:endParaRPr lang="en-US" dirty="0">
              <a:solidFill>
                <a:srgbClr val="FFFFFF"/>
              </a:solidFill>
              <a:latin typeface="Arial" panose="020B0604020202020204" pitchFamily="34" charset="0"/>
              <a:cs typeface="Arial" panose="020B0604020202020204" pitchFamily="34" charset="0"/>
            </a:endParaRPr>
          </a:p>
          <a:p>
            <a:pPr algn="ctr"/>
            <a:endParaRPr lang="en-US" dirty="0">
              <a:solidFill>
                <a:srgbClr val="FFFFFF"/>
              </a:solidFill>
              <a:latin typeface="Arial" panose="020B0604020202020204" pitchFamily="34" charset="0"/>
              <a:cs typeface="Arial" panose="020B0604020202020204" pitchFamily="34" charset="0"/>
            </a:endParaRPr>
          </a:p>
          <a:p>
            <a:pPr algn="ctr"/>
            <a:r>
              <a:rPr lang="ar-JO" dirty="0">
                <a:solidFill>
                  <a:srgbClr val="FFFFFF"/>
                </a:solidFill>
                <a:latin typeface="Arial" panose="020B0604020202020204" pitchFamily="34" charset="0"/>
                <a:cs typeface="Arial" panose="020B0604020202020204" pitchFamily="34" charset="0"/>
              </a:rPr>
              <a:t>تسير العبادة الحقيقية والإرسالية الحقيقية معاً طول الوقت.</a:t>
            </a:r>
            <a:endParaRPr lang="en-US" dirty="0">
              <a:solidFill>
                <a:srgbClr val="FFFFFF"/>
              </a:solidFill>
              <a:latin typeface="Arial" panose="020B0604020202020204" pitchFamily="34" charset="0"/>
              <a:cs typeface="Arial" panose="020B0604020202020204" pitchFamily="34" charset="0"/>
            </a:endParaRPr>
          </a:p>
          <a:p>
            <a:pPr algn="ctr"/>
            <a:endParaRPr lang="en-US" dirty="0">
              <a:solidFill>
                <a:srgbClr val="FFFFFF"/>
              </a:solidFill>
              <a:latin typeface="Arial" panose="020B0604020202020204" pitchFamily="34" charset="0"/>
              <a:cs typeface="Arial" panose="020B0604020202020204" pitchFamily="34" charset="0"/>
            </a:endParaRPr>
          </a:p>
          <a:p>
            <a:pPr algn="ctr"/>
            <a:r>
              <a:rPr lang="ar-JO" dirty="0">
                <a:solidFill>
                  <a:srgbClr val="FFFFFF"/>
                </a:solidFill>
                <a:latin typeface="Arial" panose="020B0604020202020204" pitchFamily="34" charset="0"/>
                <a:cs typeface="Arial" panose="020B0604020202020204" pitchFamily="34" charset="0"/>
              </a:rPr>
              <a:t>(إريك ألكسندر، يوربانا، 1981)</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051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A Diversity of Cultures and Musical Values"/>
          <p:cNvSpPr txBox="1"/>
          <p:nvPr/>
        </p:nvSpPr>
        <p:spPr>
          <a:xfrm>
            <a:off x="350520" y="228600"/>
            <a:ext cx="851916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solidFill>
                  <a:srgbClr val="F2EEEE"/>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التنوع في القيم الثقافية والموسيقية</a:t>
            </a:r>
            <a:endParaRPr dirty="0">
              <a:latin typeface="Arial" panose="020B0604020202020204" pitchFamily="34" charset="0"/>
              <a:cs typeface="Arial" panose="020B0604020202020204" pitchFamily="34" charset="0"/>
            </a:endParaRPr>
          </a:p>
        </p:txBody>
      </p:sp>
      <p:sp>
        <p:nvSpPr>
          <p:cNvPr id="773" name="(TOM AVERY [1950-2008], Ethnomusicologist,…"/>
          <p:cNvSpPr txBox="1"/>
          <p:nvPr/>
        </p:nvSpPr>
        <p:spPr>
          <a:xfrm>
            <a:off x="350520" y="796925"/>
            <a:ext cx="8519160" cy="1708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2EEEE"/>
                </a:solidFill>
                <a:latin typeface="+mj-lt"/>
                <a:ea typeface="+mj-ea"/>
                <a:cs typeface="+mj-cs"/>
                <a:sym typeface="Bell MT"/>
              </a:defRPr>
            </a:pPr>
            <a:r>
              <a:rPr lang="ar-JO" dirty="0">
                <a:latin typeface="Arial" panose="020B0604020202020204" pitchFamily="34" charset="0"/>
                <a:cs typeface="Arial" panose="020B0604020202020204" pitchFamily="34" charset="0"/>
              </a:rPr>
              <a:t>(توم أفيري [1950-2008]، عالم في الموسيقى العرقية،</a:t>
            </a:r>
          </a:p>
          <a:p>
            <a:pPr algn="ctr">
              <a:defRPr sz="2400">
                <a:solidFill>
                  <a:srgbClr val="F2EEEE"/>
                </a:solidFill>
                <a:latin typeface="+mj-lt"/>
                <a:ea typeface="+mj-ea"/>
                <a:cs typeface="+mj-cs"/>
                <a:sym typeface="Bell MT"/>
              </a:defRPr>
            </a:pPr>
            <a:r>
              <a:rPr lang="ar-JO" dirty="0">
                <a:latin typeface="Arial" panose="020B0604020202020204" pitchFamily="34" charset="0"/>
                <a:cs typeface="Arial" panose="020B0604020202020204" pitchFamily="34" charset="0"/>
              </a:rPr>
              <a:t>مترجمو الكتاب المقدس ويكليف)</a:t>
            </a:r>
            <a:endParaRPr dirty="0">
              <a:latin typeface="Arial" panose="020B0604020202020204" pitchFamily="34" charset="0"/>
              <a:cs typeface="Arial" panose="020B0604020202020204" pitchFamily="34" charset="0"/>
            </a:endParaRPr>
          </a:p>
          <a:p>
            <a:pPr>
              <a:defRPr sz="1600">
                <a:solidFill>
                  <a:srgbClr val="EBF1DE"/>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346075" indent="-336550" algn="r" rtl="1">
              <a:lnSpc>
                <a:spcPct val="80000"/>
              </a:lnSpc>
              <a:defRPr sz="25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1. من الشائع أن يشعر الناس بحماس شديد تجاه الموسيقى التي يتعرفون عليها، وأن يجدوا الموسيقى التي لا يعرفونها مقيتة للغاية.</a:t>
            </a:r>
            <a:endParaRPr dirty="0">
              <a:latin typeface="Arial" panose="020B0604020202020204" pitchFamily="34" charset="0"/>
              <a:cs typeface="Arial" panose="020B0604020202020204" pitchFamily="34" charset="0"/>
            </a:endParaRPr>
          </a:p>
        </p:txBody>
      </p:sp>
      <p:sp>
        <p:nvSpPr>
          <p:cNvPr id="774" name="2. We live in a society where different generations may and often do have different musical cultures. (This is caused by the rapid rate of culture change experienced by society, probably unprecedented in the history of the world.)…"/>
          <p:cNvSpPr txBox="1"/>
          <p:nvPr/>
        </p:nvSpPr>
        <p:spPr>
          <a:xfrm>
            <a:off x="350520" y="3284199"/>
            <a:ext cx="8519160" cy="2164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6075" indent="-346075" algn="r" rtl="1">
              <a:lnSpc>
                <a:spcPct val="80000"/>
              </a:lnSpc>
              <a:defRPr sz="26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2. نحن نعيش في مجتمع قد يكون لدى الأجيال المختلفة فيه ثقافات موسيقية مختلفة في كثير من الأحيان، ( يعود ذلك إلى معدل التغير الثقافي السريع الذي يختبره المجتمع، وهو غير مسبوق في تاريخ العالم).</a:t>
            </a:r>
            <a:endParaRPr dirty="0">
              <a:latin typeface="Arial" panose="020B0604020202020204" pitchFamily="34" charset="0"/>
              <a:cs typeface="Arial" panose="020B0604020202020204" pitchFamily="34" charset="0"/>
            </a:endParaRPr>
          </a:p>
          <a:p>
            <a:pPr marL="346075" indent="-346075">
              <a:lnSpc>
                <a:spcPct val="80000"/>
              </a:lnSpc>
              <a:defRPr sz="1800">
                <a:solidFill>
                  <a:srgbClr val="EBF1DE"/>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346075" indent="-346075" algn="r" rtl="1">
              <a:lnSpc>
                <a:spcPct val="80000"/>
              </a:lnSpc>
              <a:defRPr sz="26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3. لدينا أشخاص في نفس الكنائس يشتركون في ثقافات موسيقية مختلفة جذرياً. </a:t>
            </a:r>
            <a:endParaRPr dirty="0">
              <a:latin typeface="Arial" panose="020B0604020202020204" pitchFamily="34" charset="0"/>
              <a:cs typeface="Arial" panose="020B0604020202020204" pitchFamily="34" charset="0"/>
            </a:endParaRPr>
          </a:p>
          <a:p>
            <a:pPr marL="346075" indent="-346075">
              <a:lnSpc>
                <a:spcPct val="80000"/>
              </a:lnSpc>
              <a:defRPr sz="1900">
                <a:solidFill>
                  <a:srgbClr val="EBF1DE"/>
                </a:solidFill>
                <a:latin typeface="+mj-lt"/>
                <a:ea typeface="+mj-ea"/>
                <a:cs typeface="+mj-cs"/>
                <a:sym typeface="Bell MT"/>
              </a:defRPr>
            </a:pPr>
            <a:endParaRPr dirty="0">
              <a:latin typeface="Arial" panose="020B0604020202020204" pitchFamily="34" charset="0"/>
              <a:cs typeface="Arial" panose="020B0604020202020204" pitchFamily="34" charset="0"/>
            </a:endParaRPr>
          </a:p>
          <a:p>
            <a:pPr marL="346075" indent="-346075" algn="r" rtl="1">
              <a:lnSpc>
                <a:spcPct val="80000"/>
              </a:lnSpc>
              <a:defRPr sz="2600">
                <a:solidFill>
                  <a:srgbClr val="EBF1DE"/>
                </a:solidFill>
                <a:latin typeface="+mj-lt"/>
                <a:ea typeface="+mj-ea"/>
                <a:cs typeface="+mj-cs"/>
                <a:sym typeface="Bell MT"/>
              </a:defRPr>
            </a:pPr>
            <a:r>
              <a:rPr lang="ar-JO" dirty="0">
                <a:latin typeface="Arial" panose="020B0604020202020204" pitchFamily="34" charset="0"/>
                <a:cs typeface="Arial" panose="020B0604020202020204" pitchFamily="34" charset="0"/>
              </a:rPr>
              <a:t>4. الموسيقى ليست لغة عالمية.</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0" animBg="1" advAuto="0"/>
      <p:bldP spid="77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 name="NewSong5.jpg" descr="NewSong5.jpg"/>
          <p:cNvPicPr>
            <a:picLocks noChangeAspect="1"/>
          </p:cNvPicPr>
          <p:nvPr/>
        </p:nvPicPr>
        <p:blipFill>
          <a:blip r:embed="rId3"/>
          <a:stretch>
            <a:fillRect/>
          </a:stretch>
        </p:blipFill>
        <p:spPr>
          <a:xfrm>
            <a:off x="2300287" y="2803525"/>
            <a:ext cx="4357688" cy="3328988"/>
          </a:xfrm>
          <a:prstGeom prst="rect">
            <a:avLst/>
          </a:prstGeom>
          <a:ln w="12700">
            <a:miter lim="400000"/>
          </a:ln>
        </p:spPr>
      </p:pic>
      <p:grpSp>
        <p:nvGrpSpPr>
          <p:cNvPr id="786" name="Group"/>
          <p:cNvGrpSpPr/>
          <p:nvPr/>
        </p:nvGrpSpPr>
        <p:grpSpPr>
          <a:xfrm>
            <a:off x="228566" y="333303"/>
            <a:ext cx="4190537" cy="3489398"/>
            <a:chOff x="0" y="0"/>
            <a:chExt cx="4190535" cy="3489397"/>
          </a:xfrm>
        </p:grpSpPr>
        <p:grpSp>
          <p:nvGrpSpPr>
            <p:cNvPr id="784" name="Group"/>
            <p:cNvGrpSpPr/>
            <p:nvPr/>
          </p:nvGrpSpPr>
          <p:grpSpPr>
            <a:xfrm>
              <a:off x="0" y="0"/>
              <a:ext cx="4190535" cy="3489397"/>
              <a:chOff x="0" y="0"/>
              <a:chExt cx="4190534" cy="3489396"/>
            </a:xfrm>
          </p:grpSpPr>
          <p:sp>
            <p:nvSpPr>
              <p:cNvPr id="779" name="Shape"/>
              <p:cNvSpPr/>
              <p:nvPr/>
            </p:nvSpPr>
            <p:spPr>
              <a:xfrm>
                <a:off x="-1" y="0"/>
                <a:ext cx="4190536" cy="2742953"/>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0" name="Oval"/>
              <p:cNvSpPr/>
              <p:nvPr/>
            </p:nvSpPr>
            <p:spPr>
              <a:xfrm>
                <a:off x="1040021" y="2649164"/>
                <a:ext cx="698501" cy="4572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1" name="Oval"/>
              <p:cNvSpPr/>
              <p:nvPr/>
            </p:nvSpPr>
            <p:spPr>
              <a:xfrm>
                <a:off x="996753" y="3065978"/>
                <a:ext cx="465668" cy="3048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2" name="Oval"/>
              <p:cNvSpPr/>
              <p:nvPr/>
            </p:nvSpPr>
            <p:spPr>
              <a:xfrm>
                <a:off x="1021783" y="3336996"/>
                <a:ext cx="232834" cy="1524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3" name="Shape"/>
              <p:cNvSpPr/>
              <p:nvPr/>
            </p:nvSpPr>
            <p:spPr>
              <a:xfrm>
                <a:off x="208543" y="148071"/>
                <a:ext cx="3844576" cy="2334869"/>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785" name="Devil’s beat, drugs, rebellion! The incessant  beat fogs the mind and if the words weren’t so repetitious they couldn’t be understood, anyway!"/>
            <p:cNvSpPr txBox="1"/>
            <p:nvPr/>
          </p:nvSpPr>
          <p:spPr>
            <a:xfrm>
              <a:off x="623373" y="157170"/>
              <a:ext cx="2646293" cy="23083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ضربات الشيطان، المخدرات، التمرد! الضرب المتواصل يشوش العقل، وإذا لم تكن الكلمات متكررة جداً، فلن يمكن فهمها على أي حال.</a:t>
              </a:r>
              <a:endParaRPr sz="2400" dirty="0">
                <a:latin typeface="Arial" panose="020B0604020202020204" pitchFamily="34" charset="0"/>
                <a:cs typeface="Arial" panose="020B0604020202020204" pitchFamily="34" charset="0"/>
              </a:endParaRPr>
            </a:p>
          </p:txBody>
        </p:sp>
      </p:grpSp>
      <p:grpSp>
        <p:nvGrpSpPr>
          <p:cNvPr id="794" name="Group"/>
          <p:cNvGrpSpPr/>
          <p:nvPr/>
        </p:nvGrpSpPr>
        <p:grpSpPr>
          <a:xfrm>
            <a:off x="4571968" y="257097"/>
            <a:ext cx="3961963" cy="3410082"/>
            <a:chOff x="0" y="0"/>
            <a:chExt cx="3961961" cy="3410081"/>
          </a:xfrm>
        </p:grpSpPr>
        <p:grpSp>
          <p:nvGrpSpPr>
            <p:cNvPr id="792" name="Group"/>
            <p:cNvGrpSpPr/>
            <p:nvPr/>
          </p:nvGrpSpPr>
          <p:grpSpPr>
            <a:xfrm>
              <a:off x="0" y="0"/>
              <a:ext cx="3961961" cy="3410081"/>
              <a:chOff x="0" y="0"/>
              <a:chExt cx="3961960" cy="3410080"/>
            </a:xfrm>
          </p:grpSpPr>
          <p:sp>
            <p:nvSpPr>
              <p:cNvPr id="787" name="Shape"/>
              <p:cNvSpPr/>
              <p:nvPr/>
            </p:nvSpPr>
            <p:spPr>
              <a:xfrm>
                <a:off x="0" y="0"/>
                <a:ext cx="3961961" cy="2971532"/>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8" name="Oval"/>
              <p:cNvSpPr/>
              <p:nvPr/>
            </p:nvSpPr>
            <p:spPr>
              <a:xfrm>
                <a:off x="2205217" y="2754496"/>
                <a:ext cx="660401" cy="4953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89" name="Oval"/>
              <p:cNvSpPr/>
              <p:nvPr/>
            </p:nvSpPr>
            <p:spPr>
              <a:xfrm>
                <a:off x="2403704" y="3079330"/>
                <a:ext cx="440267" cy="3302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90" name="Oval"/>
              <p:cNvSpPr/>
              <p:nvPr/>
            </p:nvSpPr>
            <p:spPr>
              <a:xfrm>
                <a:off x="2544222" y="3244980"/>
                <a:ext cx="220134" cy="1651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791" name="Shape"/>
              <p:cNvSpPr/>
              <p:nvPr/>
            </p:nvSpPr>
            <p:spPr>
              <a:xfrm>
                <a:off x="197168" y="160410"/>
                <a:ext cx="3634872" cy="2529441"/>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793" name="Isn’t God wonderful! That music reminds me how much He loves me and I love Him! I want to praise Him with my whole heart!"/>
            <p:cNvSpPr txBox="1"/>
            <p:nvPr/>
          </p:nvSpPr>
          <p:spPr>
            <a:xfrm>
              <a:off x="591865" y="448874"/>
              <a:ext cx="2496962"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1800">
                  <a:solidFill>
                    <a:srgbClr val="FFFFFF"/>
                  </a:solidFill>
                  <a:latin typeface="VAGRounded BT"/>
                  <a:ea typeface="VAGRounded BT"/>
                  <a:cs typeface="VAGRounded BT"/>
                  <a:sym typeface="VAGRounded BT"/>
                </a:defRPr>
              </a:lvl1pPr>
            </a:lstStyle>
            <a:p>
              <a:r>
                <a:rPr lang="ar-JO" sz="2400" dirty="0">
                  <a:latin typeface="Arial" panose="020B0604020202020204" pitchFamily="34" charset="0"/>
                  <a:cs typeface="Arial" panose="020B0604020202020204" pitchFamily="34" charset="0"/>
                </a:rPr>
                <a:t>أليس الله رائعاً! </a:t>
              </a:r>
            </a:p>
            <a:p>
              <a:r>
                <a:rPr lang="ar-JO" sz="2400" dirty="0">
                  <a:latin typeface="Arial" panose="020B0604020202020204" pitchFamily="34" charset="0"/>
                  <a:cs typeface="Arial" panose="020B0604020202020204" pitchFamily="34" charset="0"/>
                </a:rPr>
                <a:t>تلك الموسيقى تذكرني كم يحبني وأنا أحبه!</a:t>
              </a:r>
            </a:p>
            <a:p>
              <a:r>
                <a:rPr lang="ar-JO" sz="2400" dirty="0">
                  <a:latin typeface="Arial" panose="020B0604020202020204" pitchFamily="34" charset="0"/>
                  <a:cs typeface="Arial" panose="020B0604020202020204" pitchFamily="34" charset="0"/>
                </a:rPr>
                <a:t> أريد أن أمجده من كل قلبي!</a:t>
              </a:r>
              <a:endParaRPr sz="2400" dirty="0">
                <a:latin typeface="Arial" panose="020B0604020202020204" pitchFamily="34" charset="0"/>
                <a:cs typeface="Arial" panose="020B0604020202020204" pitchFamily="34" charset="0"/>
              </a:endParaRPr>
            </a:p>
          </p:txBody>
        </p:sp>
      </p:grpSp>
      <p:sp>
        <p:nvSpPr>
          <p:cNvPr id="795" name="Oval"/>
          <p:cNvSpPr/>
          <p:nvPr/>
        </p:nvSpPr>
        <p:spPr>
          <a:xfrm>
            <a:off x="228600" y="3886200"/>
            <a:ext cx="1981200" cy="21336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796" name="Oval"/>
          <p:cNvSpPr/>
          <p:nvPr/>
        </p:nvSpPr>
        <p:spPr>
          <a:xfrm>
            <a:off x="914400" y="4419600"/>
            <a:ext cx="304800" cy="149225"/>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797" name="Rectangle"/>
          <p:cNvSpPr/>
          <p:nvPr/>
        </p:nvSpPr>
        <p:spPr>
          <a:xfrm>
            <a:off x="1295400" y="4743450"/>
            <a:ext cx="187325" cy="130175"/>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798" name="Shape"/>
          <p:cNvSpPr/>
          <p:nvPr/>
        </p:nvSpPr>
        <p:spPr>
          <a:xfrm rot="10121404">
            <a:off x="794490" y="5013500"/>
            <a:ext cx="611172" cy="222666"/>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99" name="Shape"/>
          <p:cNvSpPr/>
          <p:nvPr/>
        </p:nvSpPr>
        <p:spPr>
          <a:xfrm rot="11522663">
            <a:off x="1389599" y="4982303"/>
            <a:ext cx="615406" cy="231175"/>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800" name="Rectangle"/>
          <p:cNvSpPr/>
          <p:nvPr/>
        </p:nvSpPr>
        <p:spPr>
          <a:xfrm rot="16200000">
            <a:off x="950912" y="4075112"/>
            <a:ext cx="79376" cy="304801"/>
          </a:xfrm>
          <a:prstGeom prst="rect">
            <a:avLst/>
          </a:prstGeom>
          <a:solidFill>
            <a:srgbClr val="FFFFFF"/>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1" name="Rectangle"/>
          <p:cNvSpPr/>
          <p:nvPr/>
        </p:nvSpPr>
        <p:spPr>
          <a:xfrm rot="16200000">
            <a:off x="1676400" y="4111625"/>
            <a:ext cx="76200" cy="228600"/>
          </a:xfrm>
          <a:prstGeom prst="rect">
            <a:avLst/>
          </a:prstGeom>
          <a:solidFill>
            <a:srgbClr val="FFFFFF"/>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2" name="Rectangle"/>
          <p:cNvSpPr/>
          <p:nvPr/>
        </p:nvSpPr>
        <p:spPr>
          <a:xfrm rot="16200000">
            <a:off x="1296193" y="5028406"/>
            <a:ext cx="150814" cy="762001"/>
          </a:xfrm>
          <a:prstGeom prst="rect">
            <a:avLst/>
          </a:pr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3" name="Oval"/>
          <p:cNvSpPr/>
          <p:nvPr/>
        </p:nvSpPr>
        <p:spPr>
          <a:xfrm>
            <a:off x="1600200" y="4419600"/>
            <a:ext cx="304800" cy="149225"/>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4" name="Oval"/>
          <p:cNvSpPr/>
          <p:nvPr/>
        </p:nvSpPr>
        <p:spPr>
          <a:xfrm>
            <a:off x="6781800" y="3884612"/>
            <a:ext cx="1981200" cy="2133601"/>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5" name="Circle"/>
          <p:cNvSpPr/>
          <p:nvPr/>
        </p:nvSpPr>
        <p:spPr>
          <a:xfrm>
            <a:off x="7086600" y="4418012"/>
            <a:ext cx="228600" cy="228601"/>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6" name="Circle"/>
          <p:cNvSpPr/>
          <p:nvPr/>
        </p:nvSpPr>
        <p:spPr>
          <a:xfrm>
            <a:off x="7772400" y="4418012"/>
            <a:ext cx="228600" cy="228601"/>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7" name="Oval"/>
          <p:cNvSpPr/>
          <p:nvPr/>
        </p:nvSpPr>
        <p:spPr>
          <a:xfrm>
            <a:off x="6705600" y="4341812"/>
            <a:ext cx="152400" cy="6096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8" name="Oval"/>
          <p:cNvSpPr/>
          <p:nvPr/>
        </p:nvSpPr>
        <p:spPr>
          <a:xfrm>
            <a:off x="75438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09" name="Oval"/>
          <p:cNvSpPr/>
          <p:nvPr/>
        </p:nvSpPr>
        <p:spPr>
          <a:xfrm>
            <a:off x="8686800" y="4151312"/>
            <a:ext cx="762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0" name="Oval"/>
          <p:cNvSpPr/>
          <p:nvPr/>
        </p:nvSpPr>
        <p:spPr>
          <a:xfrm>
            <a:off x="8610600" y="3884612"/>
            <a:ext cx="762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1" name="Oval"/>
          <p:cNvSpPr/>
          <p:nvPr/>
        </p:nvSpPr>
        <p:spPr>
          <a:xfrm flipH="1">
            <a:off x="6858000" y="4113212"/>
            <a:ext cx="76200" cy="685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2" name="Oval"/>
          <p:cNvSpPr/>
          <p:nvPr/>
        </p:nvSpPr>
        <p:spPr>
          <a:xfrm>
            <a:off x="8534400" y="4037012"/>
            <a:ext cx="76200" cy="6096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3" name="Oval"/>
          <p:cNvSpPr/>
          <p:nvPr/>
        </p:nvSpPr>
        <p:spPr>
          <a:xfrm>
            <a:off x="69342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4" name="Oval"/>
          <p:cNvSpPr/>
          <p:nvPr/>
        </p:nvSpPr>
        <p:spPr>
          <a:xfrm>
            <a:off x="84582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5" name="Oval"/>
          <p:cNvSpPr/>
          <p:nvPr/>
        </p:nvSpPr>
        <p:spPr>
          <a:xfrm>
            <a:off x="76200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6" name="Oval"/>
          <p:cNvSpPr/>
          <p:nvPr/>
        </p:nvSpPr>
        <p:spPr>
          <a:xfrm>
            <a:off x="8610600" y="4570412"/>
            <a:ext cx="152400" cy="8382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7" name="Oval"/>
          <p:cNvSpPr/>
          <p:nvPr/>
        </p:nvSpPr>
        <p:spPr>
          <a:xfrm>
            <a:off x="7391400" y="3503612"/>
            <a:ext cx="152400" cy="304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8" name="Oval"/>
          <p:cNvSpPr/>
          <p:nvPr/>
        </p:nvSpPr>
        <p:spPr>
          <a:xfrm>
            <a:off x="7696200" y="3884612"/>
            <a:ext cx="152400" cy="3048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19" name="Oval"/>
          <p:cNvSpPr/>
          <p:nvPr/>
        </p:nvSpPr>
        <p:spPr>
          <a:xfrm>
            <a:off x="7543800" y="3351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0" name="Oval"/>
          <p:cNvSpPr/>
          <p:nvPr/>
        </p:nvSpPr>
        <p:spPr>
          <a:xfrm>
            <a:off x="76962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1" name="Oval"/>
          <p:cNvSpPr/>
          <p:nvPr/>
        </p:nvSpPr>
        <p:spPr>
          <a:xfrm>
            <a:off x="7772400" y="3656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2" name="Oval"/>
          <p:cNvSpPr/>
          <p:nvPr/>
        </p:nvSpPr>
        <p:spPr>
          <a:xfrm>
            <a:off x="78486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3" name="Oval"/>
          <p:cNvSpPr/>
          <p:nvPr/>
        </p:nvSpPr>
        <p:spPr>
          <a:xfrm>
            <a:off x="73914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4" name="Oval"/>
          <p:cNvSpPr/>
          <p:nvPr/>
        </p:nvSpPr>
        <p:spPr>
          <a:xfrm>
            <a:off x="7315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5" name="Oval"/>
          <p:cNvSpPr/>
          <p:nvPr/>
        </p:nvSpPr>
        <p:spPr>
          <a:xfrm>
            <a:off x="72390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6" name="Oval"/>
          <p:cNvSpPr/>
          <p:nvPr/>
        </p:nvSpPr>
        <p:spPr>
          <a:xfrm>
            <a:off x="71628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7" name="Oval"/>
          <p:cNvSpPr/>
          <p:nvPr/>
        </p:nvSpPr>
        <p:spPr>
          <a:xfrm>
            <a:off x="6934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8" name="Oval"/>
          <p:cNvSpPr/>
          <p:nvPr/>
        </p:nvSpPr>
        <p:spPr>
          <a:xfrm>
            <a:off x="83820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29" name="Oval"/>
          <p:cNvSpPr/>
          <p:nvPr/>
        </p:nvSpPr>
        <p:spPr>
          <a:xfrm>
            <a:off x="81534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0" name="Oval"/>
          <p:cNvSpPr/>
          <p:nvPr/>
        </p:nvSpPr>
        <p:spPr>
          <a:xfrm>
            <a:off x="79248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1" name="Oval"/>
          <p:cNvSpPr/>
          <p:nvPr/>
        </p:nvSpPr>
        <p:spPr>
          <a:xfrm>
            <a:off x="80772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2" name="Oval"/>
          <p:cNvSpPr/>
          <p:nvPr/>
        </p:nvSpPr>
        <p:spPr>
          <a:xfrm>
            <a:off x="80010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3" name="Oval"/>
          <p:cNvSpPr/>
          <p:nvPr/>
        </p:nvSpPr>
        <p:spPr>
          <a:xfrm>
            <a:off x="83058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4" name="Oval"/>
          <p:cNvSpPr/>
          <p:nvPr/>
        </p:nvSpPr>
        <p:spPr>
          <a:xfrm>
            <a:off x="7620000" y="3275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5" name="Oval"/>
          <p:cNvSpPr/>
          <p:nvPr/>
        </p:nvSpPr>
        <p:spPr>
          <a:xfrm>
            <a:off x="8229600" y="3808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6" name="Oval"/>
          <p:cNvSpPr/>
          <p:nvPr/>
        </p:nvSpPr>
        <p:spPr>
          <a:xfrm>
            <a:off x="6781800" y="4037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7" name="Oval"/>
          <p:cNvSpPr/>
          <p:nvPr/>
        </p:nvSpPr>
        <p:spPr>
          <a:xfrm>
            <a:off x="76200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8" name="Oval"/>
          <p:cNvSpPr/>
          <p:nvPr/>
        </p:nvSpPr>
        <p:spPr>
          <a:xfrm>
            <a:off x="7467600" y="36560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39" name="Oval"/>
          <p:cNvSpPr/>
          <p:nvPr/>
        </p:nvSpPr>
        <p:spPr>
          <a:xfrm>
            <a:off x="7772400" y="3732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0" name="Oval"/>
          <p:cNvSpPr/>
          <p:nvPr/>
        </p:nvSpPr>
        <p:spPr>
          <a:xfrm>
            <a:off x="70866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1" name="Oval"/>
          <p:cNvSpPr/>
          <p:nvPr/>
        </p:nvSpPr>
        <p:spPr>
          <a:xfrm>
            <a:off x="7010400" y="3884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2" name="Oval"/>
          <p:cNvSpPr/>
          <p:nvPr/>
        </p:nvSpPr>
        <p:spPr>
          <a:xfrm>
            <a:off x="7391400" y="35036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3" name="Oval"/>
          <p:cNvSpPr/>
          <p:nvPr/>
        </p:nvSpPr>
        <p:spPr>
          <a:xfrm>
            <a:off x="7696200" y="3427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4" name="Oval"/>
          <p:cNvSpPr/>
          <p:nvPr/>
        </p:nvSpPr>
        <p:spPr>
          <a:xfrm>
            <a:off x="7467600" y="33512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5" name="Oval"/>
          <p:cNvSpPr/>
          <p:nvPr/>
        </p:nvSpPr>
        <p:spPr>
          <a:xfrm>
            <a:off x="7315200" y="35798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6" name="Oval"/>
          <p:cNvSpPr/>
          <p:nvPr/>
        </p:nvSpPr>
        <p:spPr>
          <a:xfrm>
            <a:off x="7772400" y="3427412"/>
            <a:ext cx="76200" cy="381001"/>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7" name="Shape"/>
          <p:cNvSpPr/>
          <p:nvPr/>
        </p:nvSpPr>
        <p:spPr>
          <a:xfrm rot="16200000">
            <a:off x="7372350" y="4741851"/>
            <a:ext cx="457201" cy="11811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228"/>
                  <a:pt x="5468" y="10658"/>
                  <a:pt x="12213" y="4694"/>
                </a:cubicBezTo>
                <a:cubicBezTo>
                  <a:pt x="14431" y="2732"/>
                  <a:pt x="17676" y="1109"/>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8" name="Rectangle"/>
          <p:cNvSpPr/>
          <p:nvPr/>
        </p:nvSpPr>
        <p:spPr>
          <a:xfrm>
            <a:off x="7391400" y="4799012"/>
            <a:ext cx="228600" cy="76201"/>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49" name="Shape"/>
          <p:cNvSpPr/>
          <p:nvPr/>
        </p:nvSpPr>
        <p:spPr>
          <a:xfrm rot="16200000">
            <a:off x="7468393" y="5864232"/>
            <a:ext cx="306389"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50" name="Shape"/>
          <p:cNvSpPr/>
          <p:nvPr/>
        </p:nvSpPr>
        <p:spPr>
          <a:xfrm rot="16200000">
            <a:off x="7352506" y="5903919"/>
            <a:ext cx="306388"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51" name="Shape"/>
          <p:cNvSpPr/>
          <p:nvPr/>
        </p:nvSpPr>
        <p:spPr>
          <a:xfrm rot="16200000">
            <a:off x="7200106" y="5827719"/>
            <a:ext cx="306388"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52" name="Joe Traditional"/>
          <p:cNvSpPr txBox="1"/>
          <p:nvPr/>
        </p:nvSpPr>
        <p:spPr>
          <a:xfrm>
            <a:off x="109219" y="6019800"/>
            <a:ext cx="420116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 التقليدي</a:t>
            </a:r>
            <a:endParaRPr dirty="0">
              <a:latin typeface="Arial" panose="020B0604020202020204" pitchFamily="34" charset="0"/>
              <a:cs typeface="Arial" panose="020B0604020202020204" pitchFamily="34" charset="0"/>
            </a:endParaRPr>
          </a:p>
        </p:txBody>
      </p:sp>
      <p:sp>
        <p:nvSpPr>
          <p:cNvPr id="853" name="Johnny NewSong"/>
          <p:cNvSpPr txBox="1"/>
          <p:nvPr/>
        </p:nvSpPr>
        <p:spPr>
          <a:xfrm>
            <a:off x="5100320" y="6018212"/>
            <a:ext cx="397256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جوني ذو الأغنية الجديدة</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0" animBg="1" advAuto="0"/>
      <p:bldP spid="786" grpId="0" animBg="1" advAuto="0"/>
      <p:bldP spid="794"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 name="DSC_0274.JPG" descr="DSC_0274.JPG"/>
          <p:cNvPicPr>
            <a:picLocks noChangeAspect="1"/>
          </p:cNvPicPr>
          <p:nvPr/>
        </p:nvPicPr>
        <p:blipFill>
          <a:blip r:embed="rId3"/>
          <a:stretch>
            <a:fillRect/>
          </a:stretch>
        </p:blipFill>
        <p:spPr>
          <a:xfrm>
            <a:off x="2398712" y="2732087"/>
            <a:ext cx="4432301" cy="3635376"/>
          </a:xfrm>
          <a:prstGeom prst="rect">
            <a:avLst/>
          </a:prstGeom>
          <a:ln w="12700">
            <a:miter lim="400000"/>
          </a:ln>
        </p:spPr>
      </p:pic>
      <p:grpSp>
        <p:nvGrpSpPr>
          <p:cNvPr id="865" name="Group"/>
          <p:cNvGrpSpPr/>
          <p:nvPr/>
        </p:nvGrpSpPr>
        <p:grpSpPr>
          <a:xfrm>
            <a:off x="4571967" y="228530"/>
            <a:ext cx="4190536" cy="3692015"/>
            <a:chOff x="0" y="0"/>
            <a:chExt cx="4190535" cy="3692014"/>
          </a:xfrm>
        </p:grpSpPr>
        <p:grpSp>
          <p:nvGrpSpPr>
            <p:cNvPr id="863" name="Group"/>
            <p:cNvGrpSpPr/>
            <p:nvPr/>
          </p:nvGrpSpPr>
          <p:grpSpPr>
            <a:xfrm>
              <a:off x="0" y="0"/>
              <a:ext cx="4190535" cy="3692014"/>
              <a:chOff x="0" y="0"/>
              <a:chExt cx="4190534" cy="3692013"/>
            </a:xfrm>
          </p:grpSpPr>
          <p:sp>
            <p:nvSpPr>
              <p:cNvPr id="858" name="Shape"/>
              <p:cNvSpPr/>
              <p:nvPr/>
            </p:nvSpPr>
            <p:spPr>
              <a:xfrm>
                <a:off x="-1" y="-1"/>
                <a:ext cx="4190536" cy="2666761"/>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59" name="Oval"/>
              <p:cNvSpPr/>
              <p:nvPr/>
            </p:nvSpPr>
            <p:spPr>
              <a:xfrm>
                <a:off x="2133368" y="2702506"/>
                <a:ext cx="698501" cy="4445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0" name="Oval"/>
              <p:cNvSpPr/>
              <p:nvPr/>
            </p:nvSpPr>
            <p:spPr>
              <a:xfrm>
                <a:off x="2351843" y="3196395"/>
                <a:ext cx="465668" cy="296334"/>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1" name="Oval"/>
              <p:cNvSpPr/>
              <p:nvPr/>
            </p:nvSpPr>
            <p:spPr>
              <a:xfrm>
                <a:off x="2534811" y="3543846"/>
                <a:ext cx="232835" cy="148168"/>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2" name="Shape"/>
              <p:cNvSpPr/>
              <p:nvPr/>
            </p:nvSpPr>
            <p:spPr>
              <a:xfrm>
                <a:off x="208543" y="143958"/>
                <a:ext cx="3844576" cy="2270011"/>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864" name="Where did they dredge up that funeral dirge? It’s flaccid and without any energy! Don’t those people care about what they are singing?"/>
            <p:cNvSpPr txBox="1"/>
            <p:nvPr/>
          </p:nvSpPr>
          <p:spPr>
            <a:xfrm>
              <a:off x="623373" y="402836"/>
              <a:ext cx="2958059" cy="18158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1800">
                  <a:solidFill>
                    <a:srgbClr val="FFFFFF"/>
                  </a:solidFill>
                  <a:latin typeface="VAGRounded BT"/>
                  <a:ea typeface="VAGRounded BT"/>
                  <a:cs typeface="VAGRounded BT"/>
                  <a:sym typeface="VAGRounded BT"/>
                </a:defRPr>
              </a:lvl1pPr>
            </a:lstStyle>
            <a:p>
              <a:r>
                <a:rPr lang="ar-JO" sz="2800" dirty="0">
                  <a:latin typeface="Arial" panose="020B0604020202020204" pitchFamily="34" charset="0"/>
                  <a:cs typeface="Arial" panose="020B0604020202020204" pitchFamily="34" charset="0"/>
                </a:rPr>
                <a:t>أين قاموا بحفر تلك الجنازة؟ إنه مترهل وبدون أي طاقة! ألا يهتم هؤلاء الناس بما يغنونه؟</a:t>
              </a:r>
              <a:endParaRPr sz="2800" dirty="0">
                <a:latin typeface="Arial" panose="020B0604020202020204" pitchFamily="34" charset="0"/>
                <a:cs typeface="Arial" panose="020B0604020202020204" pitchFamily="34" charset="0"/>
              </a:endParaRPr>
            </a:p>
          </p:txBody>
        </p:sp>
      </p:grpSp>
      <p:grpSp>
        <p:nvGrpSpPr>
          <p:cNvPr id="873" name="Group"/>
          <p:cNvGrpSpPr/>
          <p:nvPr/>
        </p:nvGrpSpPr>
        <p:grpSpPr>
          <a:xfrm>
            <a:off x="304768" y="152325"/>
            <a:ext cx="3961963" cy="3828064"/>
            <a:chOff x="0" y="-1"/>
            <a:chExt cx="3961961" cy="3828063"/>
          </a:xfrm>
        </p:grpSpPr>
        <p:grpSp>
          <p:nvGrpSpPr>
            <p:cNvPr id="871" name="Group"/>
            <p:cNvGrpSpPr/>
            <p:nvPr/>
          </p:nvGrpSpPr>
          <p:grpSpPr>
            <a:xfrm>
              <a:off x="0" y="-1"/>
              <a:ext cx="3961961" cy="3828063"/>
              <a:chOff x="0" y="0"/>
              <a:chExt cx="3961960" cy="3828061"/>
            </a:xfrm>
          </p:grpSpPr>
          <p:sp>
            <p:nvSpPr>
              <p:cNvPr id="866" name="Shape"/>
              <p:cNvSpPr/>
              <p:nvPr/>
            </p:nvSpPr>
            <p:spPr>
              <a:xfrm>
                <a:off x="0" y="-1"/>
                <a:ext cx="3961961" cy="2819147"/>
              </a:xfrm>
              <a:custGeom>
                <a:avLst/>
                <a:gdLst/>
                <a:ahLst/>
                <a:cxnLst>
                  <a:cxn ang="0">
                    <a:pos x="wd2" y="hd2"/>
                  </a:cxn>
                  <a:cxn ang="5400000">
                    <a:pos x="wd2" y="hd2"/>
                  </a:cxn>
                  <a:cxn ang="10800000">
                    <a:pos x="wd2" y="hd2"/>
                  </a:cxn>
                  <a:cxn ang="16200000">
                    <a:pos x="wd2" y="hd2"/>
                  </a:cxn>
                </a:cxnLst>
                <a:rect l="0" t="0" r="r" b="b"/>
                <a:pathLst>
                  <a:path w="21264"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7" name="Oval"/>
              <p:cNvSpPr/>
              <p:nvPr/>
            </p:nvSpPr>
            <p:spPr>
              <a:xfrm>
                <a:off x="1459148" y="2839444"/>
                <a:ext cx="660401" cy="469901"/>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8" name="Oval"/>
              <p:cNvSpPr/>
              <p:nvPr/>
            </p:nvSpPr>
            <p:spPr>
              <a:xfrm>
                <a:off x="1521152" y="3333492"/>
                <a:ext cx="440268" cy="313267"/>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69" name="Oval"/>
              <p:cNvSpPr/>
              <p:nvPr/>
            </p:nvSpPr>
            <p:spPr>
              <a:xfrm>
                <a:off x="1601317" y="3671428"/>
                <a:ext cx="220135" cy="156634"/>
              </a:xfrm>
              <a:prstGeom prst="ellipse">
                <a:avLst/>
              </a:prstGeom>
              <a:solidFill>
                <a:srgbClr val="4F81BD"/>
              </a:solid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sp>
            <p:nvSpPr>
              <p:cNvPr id="870" name="Shape"/>
              <p:cNvSpPr/>
              <p:nvPr/>
            </p:nvSpPr>
            <p:spPr>
              <a:xfrm>
                <a:off x="197168" y="152184"/>
                <a:ext cx="3634872" cy="2399726"/>
              </a:xfrm>
              <a:custGeom>
                <a:avLst/>
                <a:gdLst/>
                <a:ahLst/>
                <a:cxnLst>
                  <a:cxn ang="0">
                    <a:pos x="wd2" y="hd2"/>
                  </a:cxn>
                  <a:cxn ang="5400000">
                    <a:pos x="wd2" y="hd2"/>
                  </a:cxn>
                  <a:cxn ang="10800000">
                    <a:pos x="wd2" y="hd2"/>
                  </a:cxn>
                  <a:cxn ang="16200000">
                    <a:pos x="wd2" y="hd2"/>
                  </a:cxn>
                </a:cxnLst>
                <a:rect l="0" t="0"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9525" cap="flat">
                <a:solidFill>
                  <a:srgbClr val="000000"/>
                </a:solidFill>
                <a:prstDash val="solid"/>
                <a:round/>
              </a:ln>
              <a:effectLst/>
            </p:spPr>
            <p:txBody>
              <a:bodyPr wrap="square" lIns="45719" tIns="45719" rIns="45719" bIns="45719" numCol="1" anchor="t">
                <a:noAutofit/>
              </a:bodyPr>
              <a:lstStyle/>
              <a:p>
                <a:pPr algn="ctr" defTabSz="457200">
                  <a:defRPr sz="1800">
                    <a:solidFill>
                      <a:srgbClr val="FFFFFF"/>
                    </a:solidFill>
                    <a:latin typeface="VAGRounded BT"/>
                    <a:ea typeface="VAGRounded BT"/>
                    <a:cs typeface="VAGRounded BT"/>
                    <a:sym typeface="VAGRounded BT"/>
                  </a:defRPr>
                </a:pPr>
                <a:endParaRPr sz="2400">
                  <a:latin typeface="Arial" panose="020B0604020202020204" pitchFamily="34" charset="0"/>
                  <a:cs typeface="Arial" panose="020B0604020202020204" pitchFamily="34" charset="0"/>
                </a:endParaRPr>
              </a:p>
            </p:txBody>
          </p:sp>
        </p:grpSp>
        <p:sp>
          <p:nvSpPr>
            <p:cNvPr id="872" name="Isn’t God wonderful! That music reminds me how much He loves me and I love Him! I want to praise Him with my whole heart!"/>
            <p:cNvSpPr txBox="1"/>
            <p:nvPr/>
          </p:nvSpPr>
          <p:spPr>
            <a:xfrm>
              <a:off x="591865" y="425855"/>
              <a:ext cx="2496962"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أليس الله رائعاً! </a:t>
              </a:r>
            </a:p>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تلك الموسيقى تذكرني كم يحبني وأنا أحبه!</a:t>
              </a:r>
            </a:p>
            <a:p>
              <a:pPr algn="ctr" defTabSz="457200">
                <a:defRPr sz="1800">
                  <a:solidFill>
                    <a:srgbClr val="FFFFFF"/>
                  </a:solidFill>
                  <a:latin typeface="VAGRounded BT"/>
                  <a:ea typeface="VAGRounded BT"/>
                  <a:cs typeface="VAGRounded BT"/>
                  <a:sym typeface="VAGRounded BT"/>
                </a:defRPr>
              </a:pPr>
              <a:r>
                <a:rPr lang="ar-JO" sz="2400" dirty="0">
                  <a:latin typeface="Arial" panose="020B0604020202020204" pitchFamily="34" charset="0"/>
                  <a:cs typeface="Arial" panose="020B0604020202020204" pitchFamily="34" charset="0"/>
                </a:rPr>
                <a:t> أريد أن أمجده من كل قلبي!</a:t>
              </a:r>
            </a:p>
          </p:txBody>
        </p:sp>
      </p:grpSp>
      <p:sp>
        <p:nvSpPr>
          <p:cNvPr id="874" name="Oval"/>
          <p:cNvSpPr/>
          <p:nvPr/>
        </p:nvSpPr>
        <p:spPr>
          <a:xfrm>
            <a:off x="228600" y="3962400"/>
            <a:ext cx="1981200" cy="20574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75" name="Rectangle"/>
          <p:cNvSpPr/>
          <p:nvPr/>
        </p:nvSpPr>
        <p:spPr>
          <a:xfrm>
            <a:off x="1266825" y="4756150"/>
            <a:ext cx="180975" cy="120650"/>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76" name="Shape"/>
          <p:cNvSpPr/>
          <p:nvPr/>
        </p:nvSpPr>
        <p:spPr>
          <a:xfrm rot="10121404">
            <a:off x="794909" y="4963656"/>
            <a:ext cx="590000" cy="209902"/>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877" name="Shape"/>
          <p:cNvSpPr/>
          <p:nvPr/>
        </p:nvSpPr>
        <p:spPr>
          <a:xfrm rot="11822702">
            <a:off x="1406128" y="4962370"/>
            <a:ext cx="594234" cy="216993"/>
          </a:xfrm>
          <a:custGeom>
            <a:avLst/>
            <a:gdLst/>
            <a:ahLst/>
            <a:cxnLst>
              <a:cxn ang="0">
                <a:pos x="wd2" y="hd2"/>
              </a:cxn>
              <a:cxn ang="5400000">
                <a:pos x="wd2" y="hd2"/>
              </a:cxn>
              <a:cxn ang="10800000">
                <a:pos x="wd2" y="hd2"/>
              </a:cxn>
              <a:cxn ang="16200000">
                <a:pos x="wd2" y="hd2"/>
              </a:cxn>
            </a:cxnLst>
            <a:rect l="0" t="0" r="r" b="b"/>
            <a:pathLst>
              <a:path w="19205" h="19297" extrusionOk="0">
                <a:moveTo>
                  <a:pt x="1605" y="1555"/>
                </a:moveTo>
                <a:cubicBezTo>
                  <a:pt x="4520" y="574"/>
                  <a:pt x="17891" y="-1390"/>
                  <a:pt x="19091" y="1555"/>
                </a:cubicBezTo>
                <a:cubicBezTo>
                  <a:pt x="20291" y="4501"/>
                  <a:pt x="11720" y="18246"/>
                  <a:pt x="8805" y="19228"/>
                </a:cubicBezTo>
                <a:cubicBezTo>
                  <a:pt x="5891" y="20210"/>
                  <a:pt x="2805" y="10392"/>
                  <a:pt x="1605" y="7446"/>
                </a:cubicBezTo>
                <a:cubicBezTo>
                  <a:pt x="405" y="4501"/>
                  <a:pt x="-1309" y="2537"/>
                  <a:pt x="1605" y="1555"/>
                </a:cubicBezTo>
                <a:close/>
              </a:path>
            </a:pathLst>
          </a:custGeom>
          <a:solidFill>
            <a:srgbClr val="FFFFFF"/>
          </a:solidFill>
          <a:ln>
            <a:solidFill>
              <a:srgbClr val="000000"/>
            </a:solidFill>
          </a:ln>
        </p:spPr>
        <p:txBody>
          <a:bodyPr lIns="45719" rIns="45719"/>
          <a:lstStyle/>
          <a:p>
            <a:pPr>
              <a:defRPr>
                <a:solidFill>
                  <a:srgbClr val="000000"/>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878" name="Shape"/>
          <p:cNvSpPr/>
          <p:nvPr/>
        </p:nvSpPr>
        <p:spPr>
          <a:xfrm rot="16200000">
            <a:off x="911225" y="4270371"/>
            <a:ext cx="234950" cy="3810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434"/>
                  <a:pt x="5132" y="11033"/>
                  <a:pt x="11464" y="5068"/>
                </a:cubicBezTo>
                <a:cubicBezTo>
                  <a:pt x="13754" y="2910"/>
                  <a:pt x="17284" y="1145"/>
                  <a:pt x="21600" y="0"/>
                </a:cubicBezTo>
                <a:close/>
              </a:path>
            </a:pathLst>
          </a:cu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79" name="Shape"/>
          <p:cNvSpPr/>
          <p:nvPr/>
        </p:nvSpPr>
        <p:spPr>
          <a:xfrm rot="16200000">
            <a:off x="1673225" y="4270371"/>
            <a:ext cx="234950" cy="3810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0" y="18434"/>
                  <a:pt x="5132" y="11033"/>
                  <a:pt x="11464" y="5068"/>
                </a:cubicBezTo>
                <a:cubicBezTo>
                  <a:pt x="13754" y="2910"/>
                  <a:pt x="17284" y="1145"/>
                  <a:pt x="21600" y="0"/>
                </a:cubicBezTo>
                <a:close/>
              </a:path>
            </a:pathLst>
          </a:cu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0" name="Shape"/>
          <p:cNvSpPr/>
          <p:nvPr/>
        </p:nvSpPr>
        <p:spPr>
          <a:xfrm rot="16200000">
            <a:off x="1047750" y="4781548"/>
            <a:ext cx="609600" cy="14097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10949" y="15385"/>
                  <a:pt x="10949" y="6215"/>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1" name="Oval"/>
          <p:cNvSpPr/>
          <p:nvPr/>
        </p:nvSpPr>
        <p:spPr>
          <a:xfrm>
            <a:off x="7086600" y="4038600"/>
            <a:ext cx="1981200" cy="2133600"/>
          </a:xfrm>
          <a:prstGeom prst="ellipse">
            <a:avLst/>
          </a:prstGeom>
          <a:solidFill>
            <a:srgbClr val="FFFF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2" name="Oval"/>
          <p:cNvSpPr/>
          <p:nvPr/>
        </p:nvSpPr>
        <p:spPr>
          <a:xfrm>
            <a:off x="7315200" y="4724400"/>
            <a:ext cx="381000" cy="152400"/>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3" name="Oval"/>
          <p:cNvSpPr/>
          <p:nvPr/>
        </p:nvSpPr>
        <p:spPr>
          <a:xfrm>
            <a:off x="8001000" y="4724400"/>
            <a:ext cx="457200" cy="152400"/>
          </a:xfrm>
          <a:prstGeom prst="ellipse">
            <a:avLst/>
          </a:pr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4" name="Oval"/>
          <p:cNvSpPr/>
          <p:nvPr/>
        </p:nvSpPr>
        <p:spPr>
          <a:xfrm>
            <a:off x="7010400" y="4495800"/>
            <a:ext cx="152400" cy="6096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5" name="Oval"/>
          <p:cNvSpPr/>
          <p:nvPr/>
        </p:nvSpPr>
        <p:spPr>
          <a:xfrm>
            <a:off x="78486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6" name="Oval"/>
          <p:cNvSpPr/>
          <p:nvPr/>
        </p:nvSpPr>
        <p:spPr>
          <a:xfrm>
            <a:off x="8991600" y="4305300"/>
            <a:ext cx="762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7" name="Oval"/>
          <p:cNvSpPr/>
          <p:nvPr/>
        </p:nvSpPr>
        <p:spPr>
          <a:xfrm>
            <a:off x="8915400" y="4038600"/>
            <a:ext cx="762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8" name="Oval"/>
          <p:cNvSpPr/>
          <p:nvPr/>
        </p:nvSpPr>
        <p:spPr>
          <a:xfrm flipH="1">
            <a:off x="7162800" y="4267200"/>
            <a:ext cx="76200" cy="685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89" name="Oval"/>
          <p:cNvSpPr/>
          <p:nvPr/>
        </p:nvSpPr>
        <p:spPr>
          <a:xfrm>
            <a:off x="8839200" y="4191000"/>
            <a:ext cx="76200" cy="6096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0" name="Oval"/>
          <p:cNvSpPr/>
          <p:nvPr/>
        </p:nvSpPr>
        <p:spPr>
          <a:xfrm>
            <a:off x="72390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1" name="Oval"/>
          <p:cNvSpPr/>
          <p:nvPr/>
        </p:nvSpPr>
        <p:spPr>
          <a:xfrm>
            <a:off x="87630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2" name="Oval"/>
          <p:cNvSpPr/>
          <p:nvPr/>
        </p:nvSpPr>
        <p:spPr>
          <a:xfrm>
            <a:off x="79248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3" name="Oval"/>
          <p:cNvSpPr/>
          <p:nvPr/>
        </p:nvSpPr>
        <p:spPr>
          <a:xfrm>
            <a:off x="8915400" y="4724400"/>
            <a:ext cx="152400" cy="8382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4" name="Oval"/>
          <p:cNvSpPr/>
          <p:nvPr/>
        </p:nvSpPr>
        <p:spPr>
          <a:xfrm>
            <a:off x="7696200" y="3657600"/>
            <a:ext cx="152400" cy="304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5" name="Oval"/>
          <p:cNvSpPr/>
          <p:nvPr/>
        </p:nvSpPr>
        <p:spPr>
          <a:xfrm>
            <a:off x="8001000" y="4038600"/>
            <a:ext cx="152400" cy="3048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6" name="Oval"/>
          <p:cNvSpPr/>
          <p:nvPr/>
        </p:nvSpPr>
        <p:spPr>
          <a:xfrm>
            <a:off x="7848600" y="3505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7" name="Oval"/>
          <p:cNvSpPr/>
          <p:nvPr/>
        </p:nvSpPr>
        <p:spPr>
          <a:xfrm>
            <a:off x="80010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8" name="Oval"/>
          <p:cNvSpPr/>
          <p:nvPr/>
        </p:nvSpPr>
        <p:spPr>
          <a:xfrm>
            <a:off x="8077200" y="3810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899" name="Oval"/>
          <p:cNvSpPr/>
          <p:nvPr/>
        </p:nvSpPr>
        <p:spPr>
          <a:xfrm>
            <a:off x="81534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0" name="Oval"/>
          <p:cNvSpPr/>
          <p:nvPr/>
        </p:nvSpPr>
        <p:spPr>
          <a:xfrm>
            <a:off x="76962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1" name="Oval"/>
          <p:cNvSpPr/>
          <p:nvPr/>
        </p:nvSpPr>
        <p:spPr>
          <a:xfrm>
            <a:off x="7620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2" name="Oval"/>
          <p:cNvSpPr/>
          <p:nvPr/>
        </p:nvSpPr>
        <p:spPr>
          <a:xfrm>
            <a:off x="75438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3" name="Oval"/>
          <p:cNvSpPr/>
          <p:nvPr/>
        </p:nvSpPr>
        <p:spPr>
          <a:xfrm>
            <a:off x="74676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4" name="Oval"/>
          <p:cNvSpPr/>
          <p:nvPr/>
        </p:nvSpPr>
        <p:spPr>
          <a:xfrm>
            <a:off x="7239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5" name="Oval"/>
          <p:cNvSpPr/>
          <p:nvPr/>
        </p:nvSpPr>
        <p:spPr>
          <a:xfrm>
            <a:off x="86868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6" name="Oval"/>
          <p:cNvSpPr/>
          <p:nvPr/>
        </p:nvSpPr>
        <p:spPr>
          <a:xfrm>
            <a:off x="84582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7" name="Oval"/>
          <p:cNvSpPr/>
          <p:nvPr/>
        </p:nvSpPr>
        <p:spPr>
          <a:xfrm>
            <a:off x="82296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8" name="Oval"/>
          <p:cNvSpPr/>
          <p:nvPr/>
        </p:nvSpPr>
        <p:spPr>
          <a:xfrm>
            <a:off x="83820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09" name="Oval"/>
          <p:cNvSpPr/>
          <p:nvPr/>
        </p:nvSpPr>
        <p:spPr>
          <a:xfrm>
            <a:off x="83058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0" name="Oval"/>
          <p:cNvSpPr/>
          <p:nvPr/>
        </p:nvSpPr>
        <p:spPr>
          <a:xfrm>
            <a:off x="86106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1" name="Oval"/>
          <p:cNvSpPr/>
          <p:nvPr/>
        </p:nvSpPr>
        <p:spPr>
          <a:xfrm>
            <a:off x="7924800" y="3429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2" name="Oval"/>
          <p:cNvSpPr/>
          <p:nvPr/>
        </p:nvSpPr>
        <p:spPr>
          <a:xfrm>
            <a:off x="8534400" y="3962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3" name="Oval"/>
          <p:cNvSpPr/>
          <p:nvPr/>
        </p:nvSpPr>
        <p:spPr>
          <a:xfrm>
            <a:off x="7086600" y="4191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4" name="Oval"/>
          <p:cNvSpPr/>
          <p:nvPr/>
        </p:nvSpPr>
        <p:spPr>
          <a:xfrm>
            <a:off x="79248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5" name="Oval"/>
          <p:cNvSpPr/>
          <p:nvPr/>
        </p:nvSpPr>
        <p:spPr>
          <a:xfrm>
            <a:off x="7772400" y="38100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6" name="Oval"/>
          <p:cNvSpPr/>
          <p:nvPr/>
        </p:nvSpPr>
        <p:spPr>
          <a:xfrm>
            <a:off x="8077200" y="3886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7" name="Oval"/>
          <p:cNvSpPr/>
          <p:nvPr/>
        </p:nvSpPr>
        <p:spPr>
          <a:xfrm>
            <a:off x="73914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8" name="Oval"/>
          <p:cNvSpPr/>
          <p:nvPr/>
        </p:nvSpPr>
        <p:spPr>
          <a:xfrm>
            <a:off x="7315200" y="4038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19" name="Oval"/>
          <p:cNvSpPr/>
          <p:nvPr/>
        </p:nvSpPr>
        <p:spPr>
          <a:xfrm>
            <a:off x="7696200" y="36576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0" name="Oval"/>
          <p:cNvSpPr/>
          <p:nvPr/>
        </p:nvSpPr>
        <p:spPr>
          <a:xfrm>
            <a:off x="8001000" y="3581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1" name="Oval"/>
          <p:cNvSpPr/>
          <p:nvPr/>
        </p:nvSpPr>
        <p:spPr>
          <a:xfrm>
            <a:off x="7772400" y="35052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2" name="Oval"/>
          <p:cNvSpPr/>
          <p:nvPr/>
        </p:nvSpPr>
        <p:spPr>
          <a:xfrm>
            <a:off x="7620000" y="37338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3" name="Oval"/>
          <p:cNvSpPr/>
          <p:nvPr/>
        </p:nvSpPr>
        <p:spPr>
          <a:xfrm>
            <a:off x="8077200" y="3581400"/>
            <a:ext cx="76200" cy="381000"/>
          </a:xfrm>
          <a:prstGeom prst="ellipse">
            <a:avLst/>
          </a:prstGeom>
          <a:solidFill>
            <a:srgbClr val="1F497D"/>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4" name="Shape"/>
          <p:cNvSpPr/>
          <p:nvPr/>
        </p:nvSpPr>
        <p:spPr>
          <a:xfrm rot="5400000" flipV="1">
            <a:off x="7772399" y="5105400"/>
            <a:ext cx="152402" cy="762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4835"/>
                  <a:pt x="0" y="10800"/>
                </a:cubicBezTo>
                <a:cubicBezTo>
                  <a:pt x="0" y="16765"/>
                  <a:pt x="9671" y="21600"/>
                  <a:pt x="21600" y="21600"/>
                </a:cubicBezTo>
                <a:lnTo>
                  <a:pt x="21600" y="21600"/>
                </a:lnTo>
                <a:cubicBezTo>
                  <a:pt x="9671" y="16806"/>
                  <a:pt x="7773" y="8084"/>
                  <a:pt x="17361" y="2119"/>
                </a:cubicBezTo>
                <a:cubicBezTo>
                  <a:pt x="18617" y="1338"/>
                  <a:pt x="20038" y="628"/>
                  <a:pt x="21600" y="0"/>
                </a:cubicBezTo>
                <a:close/>
              </a:path>
            </a:pathLst>
          </a:custGeom>
          <a:solidFill>
            <a:srgbClr val="FF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5" name="Rectangle"/>
          <p:cNvSpPr/>
          <p:nvPr/>
        </p:nvSpPr>
        <p:spPr>
          <a:xfrm>
            <a:off x="7696200" y="5029200"/>
            <a:ext cx="228600" cy="76200"/>
          </a:xfrm>
          <a:prstGeom prst="rect">
            <a:avLst/>
          </a:prstGeom>
          <a:solidFill>
            <a:srgbClr val="EEECE1"/>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6" name="Shape"/>
          <p:cNvSpPr/>
          <p:nvPr/>
        </p:nvSpPr>
        <p:spPr>
          <a:xfrm rot="392197">
            <a:off x="8080374" y="4495538"/>
            <a:ext cx="298451" cy="76725"/>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7" name="Shape"/>
          <p:cNvSpPr/>
          <p:nvPr/>
        </p:nvSpPr>
        <p:spPr>
          <a:xfrm>
            <a:off x="7391400" y="4495538"/>
            <a:ext cx="306388" cy="76725"/>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8" name="Shape"/>
          <p:cNvSpPr/>
          <p:nvPr/>
        </p:nvSpPr>
        <p:spPr>
          <a:xfrm rot="16200000">
            <a:off x="7849393" y="6018219"/>
            <a:ext cx="306389" cy="230174"/>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29" name="Shape"/>
          <p:cNvSpPr/>
          <p:nvPr/>
        </p:nvSpPr>
        <p:spPr>
          <a:xfrm rot="16200000">
            <a:off x="7733506" y="6057907"/>
            <a:ext cx="306388"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30" name="Shape"/>
          <p:cNvSpPr/>
          <p:nvPr/>
        </p:nvSpPr>
        <p:spPr>
          <a:xfrm rot="16200000">
            <a:off x="7581106" y="5981707"/>
            <a:ext cx="306388" cy="230173"/>
          </a:xfrm>
          <a:custGeom>
            <a:avLst/>
            <a:gdLst/>
            <a:ahLst/>
            <a:cxnLst>
              <a:cxn ang="0">
                <a:pos x="wd2" y="hd2"/>
              </a:cxn>
              <a:cxn ang="5400000">
                <a:pos x="wd2" y="hd2"/>
              </a:cxn>
              <a:cxn ang="10800000">
                <a:pos x="wd2" y="hd2"/>
              </a:cxn>
              <a:cxn ang="16200000">
                <a:pos x="wd2" y="hd2"/>
              </a:cxn>
            </a:cxnLst>
            <a:rect l="0" t="0" r="r" b="b"/>
            <a:pathLst>
              <a:path w="21600" h="13064" extrusionOk="0">
                <a:moveTo>
                  <a:pt x="21600" y="1732"/>
                </a:moveTo>
                <a:cubicBezTo>
                  <a:pt x="14400" y="7732"/>
                  <a:pt x="7200" y="-4268"/>
                  <a:pt x="0" y="1732"/>
                </a:cubicBezTo>
                <a:lnTo>
                  <a:pt x="0" y="11332"/>
                </a:lnTo>
                <a:cubicBezTo>
                  <a:pt x="7200" y="5332"/>
                  <a:pt x="14400" y="17332"/>
                  <a:pt x="21600" y="11332"/>
                </a:cubicBezTo>
                <a:close/>
              </a:path>
            </a:pathLst>
          </a:custGeom>
          <a:solidFill>
            <a:srgbClr val="000000"/>
          </a:solidFill>
          <a:ln>
            <a:solidFill>
              <a:srgbClr val="000000"/>
            </a:solidFill>
          </a:ln>
        </p:spPr>
        <p:txBody>
          <a:bodyPr lIns="45719" rIns="45719" anchor="ctr"/>
          <a:lstStyle/>
          <a:p>
            <a:pPr defTabSz="457200">
              <a:defRPr sz="1800">
                <a:solidFill>
                  <a:srgbClr val="000000"/>
                </a:solidFill>
                <a:latin typeface="Calibri"/>
                <a:ea typeface="Calibri"/>
                <a:cs typeface="Calibri"/>
                <a:sym typeface="Calibri"/>
              </a:defRPr>
            </a:pPr>
            <a:endParaRPr>
              <a:latin typeface="Arial" panose="020B0604020202020204" pitchFamily="34" charset="0"/>
              <a:cs typeface="Arial" panose="020B0604020202020204" pitchFamily="34" charset="0"/>
            </a:endParaRPr>
          </a:p>
        </p:txBody>
      </p:sp>
      <p:sp>
        <p:nvSpPr>
          <p:cNvPr id="931" name="Joe"/>
          <p:cNvSpPr txBox="1"/>
          <p:nvPr/>
        </p:nvSpPr>
        <p:spPr>
          <a:xfrm>
            <a:off x="277495" y="6172200"/>
            <a:ext cx="17373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a:t>
            </a:r>
            <a:endParaRPr dirty="0">
              <a:latin typeface="Arial" panose="020B0604020202020204" pitchFamily="34" charset="0"/>
              <a:cs typeface="Arial" panose="020B0604020202020204" pitchFamily="34" charset="0"/>
            </a:endParaRPr>
          </a:p>
        </p:txBody>
      </p:sp>
      <p:sp>
        <p:nvSpPr>
          <p:cNvPr id="932" name="Johnny"/>
          <p:cNvSpPr txBox="1"/>
          <p:nvPr/>
        </p:nvSpPr>
        <p:spPr>
          <a:xfrm>
            <a:off x="6903719" y="6172200"/>
            <a:ext cx="21945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3600">
                <a:solidFill>
                  <a:schemeClr val="accent6"/>
                </a:solidFill>
                <a:latin typeface="VAGRounded BT"/>
                <a:ea typeface="VAGRounded BT"/>
                <a:cs typeface="VAGRounded BT"/>
                <a:sym typeface="VAGRounded BT"/>
              </a:defRPr>
            </a:lvl1pPr>
          </a:lstStyle>
          <a:p>
            <a:r>
              <a:rPr lang="ar-JO" dirty="0">
                <a:latin typeface="Arial" panose="020B0604020202020204" pitchFamily="34" charset="0"/>
                <a:cs typeface="Arial" panose="020B0604020202020204" pitchFamily="34" charset="0"/>
              </a:rPr>
              <a:t>جوني</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0" animBg="1" advAuto="0"/>
      <p:bldP spid="873"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TextBox 4"/>
          <p:cNvSpPr txBox="1">
            <a:spLocks noChangeArrowheads="1"/>
          </p:cNvSpPr>
          <p:nvPr/>
        </p:nvSpPr>
        <p:spPr bwMode="auto">
          <a:xfrm>
            <a:off x="381000" y="0"/>
            <a:ext cx="83820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ctr"/>
            <a:r>
              <a:rPr lang="ar-JO" dirty="0">
                <a:solidFill>
                  <a:srgbClr val="FFFFFF"/>
                </a:solidFill>
                <a:latin typeface="Arial" panose="020B0604020202020204" pitchFamily="34" charset="0"/>
                <a:cs typeface="Arial" panose="020B0604020202020204" pitchFamily="34" charset="0"/>
              </a:rPr>
              <a:t>مرونة الشكل في تاريخ الكنيسة</a:t>
            </a:r>
            <a:endParaRPr lang="en-US" dirty="0">
              <a:solidFill>
                <a:srgbClr val="FFFFFF"/>
              </a:solidFill>
              <a:latin typeface="Arial" panose="020B0604020202020204" pitchFamily="34" charset="0"/>
              <a:cs typeface="Arial" panose="020B0604020202020204" pitchFamily="34" charset="0"/>
            </a:endParaRPr>
          </a:p>
          <a:p>
            <a:endParaRPr lang="en-US" dirty="0">
              <a:solidFill>
                <a:srgbClr val="FFFFFF"/>
              </a:solidFill>
              <a:latin typeface="Arial" panose="020B0604020202020204" pitchFamily="34" charset="0"/>
              <a:cs typeface="Arial" panose="020B0604020202020204" pitchFamily="34" charset="0"/>
            </a:endParaRPr>
          </a:p>
          <a:p>
            <a:pPr algn="r"/>
            <a:r>
              <a:rPr lang="ar-JO" sz="2400" dirty="0">
                <a:solidFill>
                  <a:srgbClr val="FFFFFF"/>
                </a:solidFill>
                <a:latin typeface="Arial" panose="020B0604020202020204" pitchFamily="34" charset="0"/>
                <a:cs typeface="Arial" panose="020B0604020202020204" pitchFamily="34" charset="0"/>
              </a:rPr>
              <a:t>أرسل البابا غريغوري الأول أغسطينوس من كانتربري إلى إنجلترا، كمرسل حوالي سنة 596 م مع هذه النصيحة: يبدو لي أنه يجب عليك أن تختار بعناية للكنيسة الإنجليزية، التي لا تزال حديثة الإيمان وتتطور كمجتمع متميز، كل ما يمكن أن يرضي الله القدير، سواء اكتشفته في الكنيسة الرومانية، أو بين شعب الغال أو في أي مكان آخر ... لذلك اختر من كل كنيسة على حدة ما هو مقدس، وما هو مهيب وما هو صواب، ثم رتب ما جمعته كما لو كان في باقة صغيرة حسب التصرف الإنجليزي وبالتالي اجعله مخصصاً لهم.</a:t>
            </a:r>
            <a:endParaRPr lang="en-US" sz="2400" dirty="0">
              <a:solidFill>
                <a:srgbClr val="FFFFFF"/>
              </a:solidFill>
              <a:latin typeface="Arial" panose="020B0604020202020204" pitchFamily="34" charset="0"/>
              <a:cs typeface="Arial" panose="020B0604020202020204" pitchFamily="34" charset="0"/>
            </a:endParaRPr>
          </a:p>
          <a:p>
            <a:pPr algn="ctr"/>
            <a:r>
              <a:rPr lang="ar-JO" sz="2400" dirty="0">
                <a:solidFill>
                  <a:srgbClr val="FFFFFF"/>
                </a:solidFill>
                <a:latin typeface="Arial" panose="020B0604020202020204" pitchFamily="34" charset="0"/>
                <a:cs typeface="Arial" panose="020B0604020202020204" pitchFamily="34" charset="0"/>
              </a:rPr>
              <a:t>(جيمس ف. وايت، تاريخ مختصر للعبادة المسيحية، ص44)</a:t>
            </a:r>
            <a:endParaRPr lang="en-US" sz="2400" dirty="0">
              <a:solidFill>
                <a:srgbClr val="FFFFFF"/>
              </a:solidFill>
              <a:latin typeface="Arial" panose="020B0604020202020204" pitchFamily="34" charset="0"/>
              <a:cs typeface="Arial" panose="020B0604020202020204" pitchFamily="34" charset="0"/>
            </a:endParaRPr>
          </a:p>
          <a:p>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225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09" name="TextBox 4"/>
          <p:cNvSpPr txBox="1">
            <a:spLocks noChangeArrowheads="1"/>
          </p:cNvSpPr>
          <p:nvPr/>
        </p:nvSpPr>
        <p:spPr bwMode="auto">
          <a:xfrm>
            <a:off x="381000" y="179249"/>
            <a:ext cx="8382000" cy="6678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r"/>
            <a:r>
              <a:rPr lang="ar-JO" sz="2800" dirty="0">
                <a:solidFill>
                  <a:srgbClr val="FFFFFF"/>
                </a:solidFill>
                <a:latin typeface="Arial" panose="020B0604020202020204" pitchFamily="34" charset="0"/>
                <a:cs typeface="Arial" panose="020B0604020202020204" pitchFamily="34" charset="0"/>
              </a:rPr>
              <a:t>هذا يكفي الآن عن القداس والتناول، وما تبقى يمكن تحديده من خلال الممارسة الفعلية، طالما يتم التبشير بكلمة الله باجتهاد وأمانة في الكنيسة. وإذا طلب أحد إثبات كل هذه [الأشكال] من الكتب المقدسة ومن مثال الآباء، فلا يزعجنا ذلك؛ لأنه كما قلنا أعلاه، يجب أن تسود الحرية في هذه الأمور، ويجب ألا تكون الضمائر المسيحية مقيدة بالقوانين والفرائض. لذلك لم ينص الكتاب المقدس على شيء في هذه الأمور، بل سمح للروح بالحرية ليعمل حسب فهمه الخاص كما يتطلبه المكان والزمان والأشخاص. وأما مثال الآباء، أي أوامرهم الليتورجية غير معروفين جزئياً، وجزئياً متناقضة كثيراً مع بعضهم البعض، بحيث لا يمكن إثبات أي شيء محدد بشأنهم، ومن الواضح أنهم أنفسهم استخدموا حريتهم، وحتى لو كانت محددة وواضحة تماماً، إلا أنها لا تستطيع أن تفرض علينا قانوناً أو التزاماً باتباعها. </a:t>
            </a:r>
          </a:p>
          <a:p>
            <a:pPr algn="r"/>
            <a:r>
              <a:rPr lang="ar-JO" sz="2800" dirty="0">
                <a:solidFill>
                  <a:srgbClr val="FFFFFF"/>
                </a:solidFill>
                <a:latin typeface="Arial" panose="020B0604020202020204" pitchFamily="34" charset="0"/>
                <a:cs typeface="Arial" panose="020B0604020202020204" pitchFamily="34" charset="0"/>
              </a:rPr>
              <a:t>(مارتن لوثر، أمر القداس والتناول من أجل الكنيسة في فيتنبرج، أعمال لوثر، المجلد 53 [القلعة، 1965]، ص 37)</a:t>
            </a:r>
            <a:endParaRPr lang="en-US" sz="2800" dirty="0">
              <a:solidFill>
                <a:srgbClr val="FFFFFF"/>
              </a:solidFill>
              <a:latin typeface="Arial" panose="020B0604020202020204" pitchFamily="34" charset="0"/>
              <a:cs typeface="Arial" panose="020B0604020202020204" pitchFamily="34" charset="0"/>
            </a:endParaRPr>
          </a:p>
          <a:p>
            <a:endParaRPr lang="en-US" sz="4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40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extBox 4"/>
          <p:cNvSpPr txBox="1">
            <a:spLocks noChangeArrowheads="1"/>
          </p:cNvSpPr>
          <p:nvPr/>
        </p:nvSpPr>
        <p:spPr bwMode="auto">
          <a:xfrm>
            <a:off x="228600" y="1295400"/>
            <a:ext cx="86106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r"/>
            <a:r>
              <a:rPr lang="ar-JO" dirty="0">
                <a:solidFill>
                  <a:srgbClr val="FFFFFF"/>
                </a:solidFill>
                <a:latin typeface="Arial" panose="020B0604020202020204" pitchFamily="34" charset="0"/>
                <a:cs typeface="Arial" panose="020B0604020202020204" pitchFamily="34" charset="0"/>
              </a:rPr>
              <a:t>من أجل وحدة الكنيسة الحقيقية يكفي الإتفاق على عقيدة الإنجيل وإدارة الأسرار، وليس من الضروري أيضاً أن تكون التقاليد البشرية، أي الطقوس أو الإحتفالات، التي وضعها البشر، متشابهة في كل مكان.</a:t>
            </a:r>
          </a:p>
          <a:p>
            <a:pPr algn="r"/>
            <a:endParaRPr lang="ar-JO" dirty="0">
              <a:solidFill>
                <a:srgbClr val="FFFFFF"/>
              </a:solidFill>
              <a:latin typeface="Arial" panose="020B0604020202020204" pitchFamily="34" charset="0"/>
              <a:cs typeface="Arial" panose="020B0604020202020204" pitchFamily="34" charset="0"/>
            </a:endParaRPr>
          </a:p>
          <a:p>
            <a:pPr algn="ctr"/>
            <a:r>
              <a:rPr lang="ar-JO" dirty="0">
                <a:solidFill>
                  <a:srgbClr val="FFFFFF"/>
                </a:solidFill>
                <a:latin typeface="Arial" panose="020B0604020202020204" pitchFamily="34" charset="0"/>
                <a:cs typeface="Arial" panose="020B0604020202020204" pitchFamily="34" charset="0"/>
              </a:rPr>
              <a:t> اعتراف أوغسبورغ [1530]، المادة 7</a:t>
            </a:r>
          </a:p>
          <a:p>
            <a:pPr algn="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1772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7" name="TextBox 4"/>
          <p:cNvSpPr txBox="1">
            <a:spLocks noChangeArrowheads="1"/>
          </p:cNvSpPr>
          <p:nvPr/>
        </p:nvSpPr>
        <p:spPr bwMode="auto">
          <a:xfrm>
            <a:off x="381000" y="533400"/>
            <a:ext cx="8382000" cy="581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r"/>
            <a:r>
              <a:rPr lang="ar-JO" sz="2800" dirty="0">
                <a:solidFill>
                  <a:srgbClr val="FFFFFF"/>
                </a:solidFill>
                <a:latin typeface="Arial" panose="020B0604020202020204" pitchFamily="34" charset="0"/>
                <a:cs typeface="Arial" panose="020B0604020202020204" pitchFamily="34" charset="0"/>
              </a:rPr>
              <a:t>السيد . . . لم يكن يريد في الإنضباط الخارجي والإحتفالات أن يصف بالتفصيل ما يجب علينا فعله (لأنه توقع أن هذا يعتمد على حالة العصر، ولم يرى شكلاً واحداً مناسباً لجميع الأعمار). . . . لأنه لم يعلم شيئاً محدداً، ولأن هذه الأشياء ليست ضرورية للخلاص، ولأن بناء الكنيسة يجب أن يتناسب بشكل مختلف مع عادات كل أمة وعصر، فسيكون ذلك مناسباً (كما ستتطلب مصلحة الكنيسة) تغيير وإلغاء الممارسات التقليدية وإنشاء ممارسات جديدة. وفي الواقع، أنا أعترف أننا لا ينبغي لنا أن نندفع نحو الإبتكار بشكل متهور وفجائي وبدون سبب كاف. لكن الحب هو أفضل من يحكم على ما قد يؤذي أو يبني؛ وإذا تركنا الحب مرشدنا، فسيكون كل شيء آمناً.</a:t>
            </a:r>
          </a:p>
          <a:p>
            <a:pPr algn="r"/>
            <a:endParaRPr lang="en-US" sz="2800" dirty="0">
              <a:solidFill>
                <a:srgbClr val="FFFFFF"/>
              </a:solidFill>
              <a:latin typeface="Arial" panose="020B0604020202020204" pitchFamily="34" charset="0"/>
              <a:cs typeface="Arial" panose="020B0604020202020204" pitchFamily="34" charset="0"/>
            </a:endParaRPr>
          </a:p>
          <a:p>
            <a:pPr algn="ctr"/>
            <a:r>
              <a:rPr lang="ar-JO" sz="2800" dirty="0">
                <a:solidFill>
                  <a:srgbClr val="FFFFFF"/>
                </a:solidFill>
                <a:latin typeface="Arial" panose="020B0604020202020204" pitchFamily="34" charset="0"/>
                <a:cs typeface="Arial" panose="020B0604020202020204" pitchFamily="34" charset="0"/>
              </a:rPr>
              <a:t>(جون كالفن، معاهد الديانة المسيحية، الرابع، 10، 30)</a:t>
            </a:r>
            <a:endParaRPr lang="en-US" sz="3600" dirty="0">
              <a:solidFill>
                <a:srgbClr val="FFFFFF"/>
              </a:solidFill>
              <a:latin typeface="Arial" panose="020B0604020202020204" pitchFamily="34" charset="0"/>
              <a:cs typeface="Arial" panose="020B0604020202020204" pitchFamily="34" charset="0"/>
            </a:endParaRPr>
          </a:p>
          <a:p>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315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Old Testament…"/>
          <p:cNvSpPr txBox="1">
            <a:spLocks noGrp="1"/>
          </p:cNvSpPr>
          <p:nvPr>
            <p:ph type="body" idx="4294967295"/>
          </p:nvPr>
        </p:nvSpPr>
        <p:spPr>
          <a:xfrm>
            <a:off x="190499" y="1371600"/>
            <a:ext cx="8763002" cy="4114800"/>
          </a:xfrm>
          <a:prstGeom prst="rect">
            <a:avLst/>
          </a:prstGeom>
        </p:spPr>
        <p:txBody>
          <a:bodyPr lIns="45719" tIns="45719" rIns="45719" bIns="45719">
            <a:normAutofit/>
          </a:bodyPr>
          <a:lstStyle/>
          <a:p>
            <a:pPr algn="ct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العهد القديم</a:t>
            </a:r>
            <a:endParaRPr dirty="0">
              <a:latin typeface="Arial" panose="020B0604020202020204" pitchFamily="34" charset="0"/>
              <a:cs typeface="Arial" panose="020B0604020202020204" pitchFamily="34" charset="0"/>
            </a:endParaRP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تعال وانظر</a:t>
            </a:r>
            <a:endParaRPr dirty="0">
              <a:latin typeface="Arial" panose="020B0604020202020204" pitchFamily="34" charset="0"/>
              <a:cs typeface="Arial" panose="020B0604020202020204" pitchFamily="34" charset="0"/>
            </a:endParaRPr>
          </a:p>
        </p:txBody>
      </p:sp>
      <p:grpSp>
        <p:nvGrpSpPr>
          <p:cNvPr id="683" name="Group"/>
          <p:cNvGrpSpPr/>
          <p:nvPr/>
        </p:nvGrpSpPr>
        <p:grpSpPr>
          <a:xfrm>
            <a:off x="6440194" y="3040662"/>
            <a:ext cx="912344" cy="862344"/>
            <a:chOff x="0" y="0"/>
            <a:chExt cx="912342" cy="862342"/>
          </a:xfrm>
        </p:grpSpPr>
        <p:sp>
          <p:nvSpPr>
            <p:cNvPr id="680" name="Shape"/>
            <p:cNvSpPr/>
            <p:nvPr/>
          </p:nvSpPr>
          <p:spPr>
            <a:xfrm rot="8312808">
              <a:off x="54700" y="207029"/>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1" name="Rectangle"/>
            <p:cNvSpPr/>
            <p:nvPr/>
          </p:nvSpPr>
          <p:spPr>
            <a:xfrm rot="8312808">
              <a:off x="743849" y="28118"/>
              <a:ext cx="57151"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2" name="Rectangle"/>
            <p:cNvSpPr/>
            <p:nvPr/>
          </p:nvSpPr>
          <p:spPr>
            <a:xfrm rot="8312808">
              <a:off x="811678" y="-19175"/>
              <a:ext cx="28576"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687" name="Group"/>
          <p:cNvGrpSpPr/>
          <p:nvPr/>
        </p:nvGrpSpPr>
        <p:grpSpPr>
          <a:xfrm>
            <a:off x="4338024" y="3021718"/>
            <a:ext cx="898760" cy="901769"/>
            <a:chOff x="0" y="0"/>
            <a:chExt cx="898758" cy="901768"/>
          </a:xfrm>
        </p:grpSpPr>
        <p:sp>
          <p:nvSpPr>
            <p:cNvPr id="684" name="Shape"/>
            <p:cNvSpPr/>
            <p:nvPr/>
          </p:nvSpPr>
          <p:spPr>
            <a:xfrm rot="13513798" flipH="1">
              <a:off x="74632" y="209643"/>
              <a:ext cx="760810" cy="4953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5" name="Rectangle"/>
            <p:cNvSpPr/>
            <p:nvPr/>
          </p:nvSpPr>
          <p:spPr>
            <a:xfrm rot="13513798" flipH="1">
              <a:off x="119264" y="23394"/>
              <a:ext cx="56357" cy="24765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6" name="Rectangle"/>
            <p:cNvSpPr/>
            <p:nvPr/>
          </p:nvSpPr>
          <p:spPr>
            <a:xfrm rot="13513798" flipH="1">
              <a:off x="83741" y="-26618"/>
              <a:ext cx="28179" cy="24765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691" name="Group"/>
          <p:cNvGrpSpPr/>
          <p:nvPr/>
        </p:nvGrpSpPr>
        <p:grpSpPr>
          <a:xfrm>
            <a:off x="6348369" y="4737193"/>
            <a:ext cx="923658" cy="851978"/>
            <a:chOff x="0" y="0"/>
            <a:chExt cx="923656" cy="851977"/>
          </a:xfrm>
        </p:grpSpPr>
        <p:sp>
          <p:nvSpPr>
            <p:cNvPr id="688" name="Shape"/>
            <p:cNvSpPr/>
            <p:nvPr/>
          </p:nvSpPr>
          <p:spPr>
            <a:xfrm rot="13196402">
              <a:off x="56453" y="195185"/>
              <a:ext cx="774205"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89" name="Rectangle"/>
            <p:cNvSpPr/>
            <p:nvPr/>
          </p:nvSpPr>
          <p:spPr>
            <a:xfrm rot="13196402">
              <a:off x="755648" y="594816"/>
              <a:ext cx="57350"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90" name="Rectangle"/>
            <p:cNvSpPr/>
            <p:nvPr/>
          </p:nvSpPr>
          <p:spPr>
            <a:xfrm rot="13196402">
              <a:off x="824948" y="640837"/>
              <a:ext cx="28675"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695" name="Group"/>
          <p:cNvGrpSpPr/>
          <p:nvPr/>
        </p:nvGrpSpPr>
        <p:grpSpPr>
          <a:xfrm>
            <a:off x="4382097" y="4783940"/>
            <a:ext cx="912608" cy="861995"/>
            <a:chOff x="0" y="0"/>
            <a:chExt cx="912606" cy="861994"/>
          </a:xfrm>
        </p:grpSpPr>
        <p:sp>
          <p:nvSpPr>
            <p:cNvPr id="692" name="Shape"/>
            <p:cNvSpPr/>
            <p:nvPr/>
          </p:nvSpPr>
          <p:spPr>
            <a:xfrm rot="19115420">
              <a:off x="86317" y="198007"/>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93" name="Rectangle"/>
            <p:cNvSpPr/>
            <p:nvPr/>
          </p:nvSpPr>
          <p:spPr>
            <a:xfrm rot="19115420">
              <a:off x="111321" y="605267"/>
              <a:ext cx="57151"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694" name="Rectangle"/>
            <p:cNvSpPr/>
            <p:nvPr/>
          </p:nvSpPr>
          <p:spPr>
            <a:xfrm rot="19115420">
              <a:off x="72030" y="652518"/>
              <a:ext cx="28576" cy="228601"/>
            </a:xfrm>
            <a:prstGeom prst="rect">
              <a:avLst/>
            </a:prstGeom>
            <a:solidFill>
              <a:srgbClr val="E42B00"/>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sp>
        <p:nvSpPr>
          <p:cNvPr id="696" name="Oval"/>
          <p:cNvSpPr/>
          <p:nvPr/>
        </p:nvSpPr>
        <p:spPr>
          <a:xfrm>
            <a:off x="4953000" y="3429000"/>
            <a:ext cx="1752600" cy="1676400"/>
          </a:xfrm>
          <a:prstGeom prst="ellipse">
            <a:avLst/>
          </a:prstGeom>
          <a:solidFill>
            <a:srgbClr val="E42B00"/>
          </a:solidFill>
          <a:ln w="12700" cap="sq">
            <a:solidFill>
              <a:srgbClr val="FFFFFF"/>
            </a:solidFill>
          </a:ln>
        </p:spPr>
        <p:txBody>
          <a:bodyPr lIns="45719" rIns="45719" anchor="ct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1" name="TextBox 4"/>
          <p:cNvSpPr txBox="1">
            <a:spLocks noChangeArrowheads="1"/>
          </p:cNvSpPr>
          <p:nvPr/>
        </p:nvSpPr>
        <p:spPr bwMode="auto">
          <a:xfrm>
            <a:off x="304800" y="685800"/>
            <a:ext cx="8382000" cy="4955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ctr" rtl="1"/>
            <a:r>
              <a:rPr lang="ar-JO" sz="2800" b="1" dirty="0">
                <a:solidFill>
                  <a:srgbClr val="FFFFFF"/>
                </a:solidFill>
                <a:latin typeface="Arial" panose="020B0604020202020204" pitchFamily="34" charset="0"/>
                <a:cs typeface="Arial" panose="020B0604020202020204" pitchFamily="34" charset="0"/>
              </a:rPr>
              <a:t>المقالة 34 (الانجليكانية) - من تقاليد الكنيسة</a:t>
            </a:r>
          </a:p>
          <a:p>
            <a:endParaRPr lang="en-US" sz="2800" dirty="0">
              <a:solidFill>
                <a:srgbClr val="FFFFFF"/>
              </a:solidFill>
              <a:latin typeface="Arial" panose="020B0604020202020204" pitchFamily="34" charset="0"/>
              <a:cs typeface="Arial" panose="020B0604020202020204" pitchFamily="34" charset="0"/>
            </a:endParaRPr>
          </a:p>
          <a:p>
            <a:pPr algn="r"/>
            <a:r>
              <a:rPr lang="ar-JO" sz="2800" dirty="0">
                <a:solidFill>
                  <a:srgbClr val="FFFFFF"/>
                </a:solidFill>
                <a:latin typeface="Arial" panose="020B0604020202020204" pitchFamily="34" charset="0"/>
                <a:cs typeface="Arial" panose="020B0604020202020204" pitchFamily="34" charset="0"/>
              </a:rPr>
              <a:t>ليس من الضروري أن تكون التقاليد والإحتفالات في كل الأماكن واحدة أو متشابهة تماماً، لأنها كانت في كل الأوقات متنوعة، ويمكن أن تتغير وفقاً لاختلاف البلدان والأزمنة وأخلاق الناس، حتى لا يتم تحريم أي شيء ضد كلمة الله . . . .</a:t>
            </a:r>
          </a:p>
          <a:p>
            <a:pPr algn="r"/>
            <a:r>
              <a:rPr lang="ar-JO" sz="2800" dirty="0">
                <a:solidFill>
                  <a:srgbClr val="FFFFFF"/>
                </a:solidFill>
                <a:latin typeface="Arial" panose="020B0604020202020204" pitchFamily="34" charset="0"/>
                <a:cs typeface="Arial" panose="020B0604020202020204" pitchFamily="34" charset="0"/>
              </a:rPr>
              <a:t>تتمتع كل كنيسة خاصة أو وطنية بسلطان ترتيب وتغيير وإلغاء احتفالات الكنيسة أو طقوسها، التي تعينها فقط سلطة الإنسان، حتى يتم كل شيء للبنيان.</a:t>
            </a:r>
            <a:endParaRPr lang="en-US" sz="2800" dirty="0">
              <a:solidFill>
                <a:srgbClr val="FFFFFF"/>
              </a:solidFill>
              <a:latin typeface="Arial" panose="020B0604020202020204" pitchFamily="34" charset="0"/>
              <a:cs typeface="Arial" panose="020B0604020202020204" pitchFamily="34" charset="0"/>
            </a:endParaRPr>
          </a:p>
          <a:p>
            <a:endParaRPr lang="en-US" dirty="0">
              <a:solidFill>
                <a:srgbClr val="FFFFFF"/>
              </a:solidFill>
              <a:latin typeface="Arial" panose="020B0604020202020204" pitchFamily="34" charset="0"/>
              <a:cs typeface="Arial" panose="020B0604020202020204" pitchFamily="34" charset="0"/>
            </a:endParaRPr>
          </a:p>
          <a:p>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771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extBox 2"/>
          <p:cNvSpPr txBox="1">
            <a:spLocks noChangeArrowheads="1"/>
          </p:cNvSpPr>
          <p:nvPr/>
        </p:nvSpPr>
        <p:spPr bwMode="auto">
          <a:xfrm>
            <a:off x="5334000" y="1676400"/>
            <a:ext cx="32766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Maiandra GD" charset="0"/>
                <a:ea typeface="ＭＳ Ｐゴシック" charset="0"/>
                <a:cs typeface="ＭＳ Ｐゴシック" charset="0"/>
              </a:defRPr>
            </a:lvl1pPr>
            <a:lvl2pPr marL="742950" indent="-285750">
              <a:defRPr sz="3200">
                <a:solidFill>
                  <a:schemeClr val="tx1"/>
                </a:solidFill>
                <a:latin typeface="Maiandra GD" charset="0"/>
                <a:ea typeface="ＭＳ Ｐゴシック" charset="0"/>
              </a:defRPr>
            </a:lvl2pPr>
            <a:lvl3pPr marL="1143000" indent="-228600">
              <a:defRPr sz="3200">
                <a:solidFill>
                  <a:schemeClr val="tx1"/>
                </a:solidFill>
                <a:latin typeface="Maiandra GD" charset="0"/>
                <a:ea typeface="ＭＳ Ｐゴシック" charset="0"/>
              </a:defRPr>
            </a:lvl3pPr>
            <a:lvl4pPr marL="1600200" indent="-228600">
              <a:defRPr sz="3200">
                <a:solidFill>
                  <a:schemeClr val="tx1"/>
                </a:solidFill>
                <a:latin typeface="Maiandra GD" charset="0"/>
                <a:ea typeface="ＭＳ Ｐゴシック" charset="0"/>
              </a:defRPr>
            </a:lvl4pPr>
            <a:lvl5pPr marL="2057400" indent="-228600">
              <a:defRPr sz="3200">
                <a:solidFill>
                  <a:schemeClr val="tx1"/>
                </a:solidFill>
                <a:latin typeface="Maiandra GD" charset="0"/>
                <a:ea typeface="ＭＳ Ｐゴシック" charset="0"/>
              </a:defRPr>
            </a:lvl5pPr>
            <a:lvl6pPr marL="2514600" indent="-228600" eaLnBrk="0" fontAlgn="base" hangingPunct="0">
              <a:spcBef>
                <a:spcPct val="0"/>
              </a:spcBef>
              <a:spcAft>
                <a:spcPct val="0"/>
              </a:spcAft>
              <a:defRPr sz="3200">
                <a:solidFill>
                  <a:schemeClr val="tx1"/>
                </a:solidFill>
                <a:latin typeface="Maiandra GD" charset="0"/>
                <a:ea typeface="ＭＳ Ｐゴシック" charset="0"/>
              </a:defRPr>
            </a:lvl6pPr>
            <a:lvl7pPr marL="2971800" indent="-228600" eaLnBrk="0" fontAlgn="base" hangingPunct="0">
              <a:spcBef>
                <a:spcPct val="0"/>
              </a:spcBef>
              <a:spcAft>
                <a:spcPct val="0"/>
              </a:spcAft>
              <a:defRPr sz="3200">
                <a:solidFill>
                  <a:schemeClr val="tx1"/>
                </a:solidFill>
                <a:latin typeface="Maiandra GD" charset="0"/>
                <a:ea typeface="ＭＳ Ｐゴシック" charset="0"/>
              </a:defRPr>
            </a:lvl7pPr>
            <a:lvl8pPr marL="3429000" indent="-228600" eaLnBrk="0" fontAlgn="base" hangingPunct="0">
              <a:spcBef>
                <a:spcPct val="0"/>
              </a:spcBef>
              <a:spcAft>
                <a:spcPct val="0"/>
              </a:spcAft>
              <a:defRPr sz="3200">
                <a:solidFill>
                  <a:schemeClr val="tx1"/>
                </a:solidFill>
                <a:latin typeface="Maiandra GD" charset="0"/>
                <a:ea typeface="ＭＳ Ｐゴシック" charset="0"/>
              </a:defRPr>
            </a:lvl8pPr>
            <a:lvl9pPr marL="3886200" indent="-228600" eaLnBrk="0" fontAlgn="base" hangingPunct="0">
              <a:spcBef>
                <a:spcPct val="0"/>
              </a:spcBef>
              <a:spcAft>
                <a:spcPct val="0"/>
              </a:spcAft>
              <a:defRPr sz="3200">
                <a:solidFill>
                  <a:schemeClr val="tx1"/>
                </a:solidFill>
                <a:latin typeface="Maiandra GD" charset="0"/>
                <a:ea typeface="ＭＳ Ｐゴシック" charset="0"/>
              </a:defRPr>
            </a:lvl9pPr>
          </a:lstStyle>
          <a:p>
            <a:pPr algn="ctr"/>
            <a:r>
              <a:rPr lang="ar-JO" dirty="0">
                <a:latin typeface="Arial" panose="020B0604020202020204" pitchFamily="34" charset="0"/>
                <a:cs typeface="Arial" panose="020B0604020202020204" pitchFamily="34" charset="0"/>
              </a:rPr>
              <a:t>اصدار حصري</a:t>
            </a:r>
            <a:endParaRPr lang="en-US" dirty="0">
              <a:latin typeface="Arial" panose="020B0604020202020204" pitchFamily="34" charset="0"/>
              <a:cs typeface="Arial" panose="020B0604020202020204" pitchFamily="34" charset="0"/>
            </a:endParaRPr>
          </a:p>
          <a:p>
            <a:pPr algn="ctr"/>
            <a:r>
              <a:rPr lang="ar-JO" dirty="0">
                <a:latin typeface="Arial" panose="020B0604020202020204" pitchFamily="34" charset="0"/>
                <a:cs typeface="Arial" panose="020B0604020202020204" pitchFamily="34" charset="0"/>
              </a:rPr>
              <a:t>95ر9 دولار أمريكي</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(amazon.com)</a:t>
            </a:r>
          </a:p>
        </p:txBody>
      </p:sp>
      <p:pic>
        <p:nvPicPr>
          <p:cNvPr id="2" name="Picture 1"/>
          <p:cNvPicPr>
            <a:picLocks noChangeAspect="1"/>
          </p:cNvPicPr>
          <p:nvPr/>
        </p:nvPicPr>
        <p:blipFill>
          <a:blip r:embed="rId3"/>
          <a:stretch>
            <a:fillRect/>
          </a:stretch>
        </p:blipFill>
        <p:spPr>
          <a:xfrm>
            <a:off x="0" y="-9579"/>
            <a:ext cx="4779818"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431800" y="1676400"/>
            <a:ext cx="82804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ar-JO" b="1" dirty="0">
                <a:latin typeface="Arial" panose="020B0604020202020204" pitchFamily="34" charset="0"/>
                <a:cs typeface="Arial" panose="020B0604020202020204" pitchFamily="34" charset="0"/>
              </a:rPr>
              <a:t>ينصب كل التركيز في العهد الجديد على حقيقة مجد المسيح، وليس على ظل ونسخة من الأشياء والأشكال الدينية، ومن المذهل مدى عدم مبالاة العهد الجديد بمثل هذه الأشياء: لا يوجد تفويض في العهد الجديد حول مباني العبادة، أو لباس العبادة، أو أوقات العبادة، أو موسيقى العبادة، أو قداس العبادة، أو خطب مدتها خمس وثلاثون دقيقة، أو قصائد المجيء، أو الآلات الموسيقية، أو الشموع.</a:t>
            </a:r>
            <a:endParaRPr lang="en-US" b="1" dirty="0">
              <a:latin typeface="Arial" panose="020B0604020202020204" pitchFamily="34" charset="0"/>
              <a:cs typeface="Arial" panose="020B0604020202020204" pitchFamily="34" charset="0"/>
            </a:endParaRPr>
          </a:p>
        </p:txBody>
      </p:sp>
      <p:sp>
        <p:nvSpPr>
          <p:cNvPr id="517123" name="Rectangle 3"/>
          <p:cNvSpPr>
            <a:spLocks noChangeArrowheads="1"/>
          </p:cNvSpPr>
          <p:nvPr/>
        </p:nvSpPr>
        <p:spPr bwMode="auto">
          <a:xfrm>
            <a:off x="457200" y="0"/>
            <a:ext cx="8229600" cy="1139825"/>
          </a:xfrm>
          <a:prstGeom prst="rect">
            <a:avLst/>
          </a:prstGeom>
          <a:noFill/>
          <a:ln w="9525">
            <a:noFill/>
            <a:miter lim="800000"/>
            <a:headEnd/>
            <a:tailEnd/>
          </a:ln>
          <a:effectLst/>
        </p:spPr>
        <p:txBody>
          <a:bodyPr anchor="ctr" anchorCtr="1"/>
          <a:lstStyle/>
          <a:p>
            <a:pPr algn="ctr" eaLnBrk="1" hangingPunct="1">
              <a:defRPr/>
            </a:pPr>
            <a:r>
              <a:rPr lang="ar-JO"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مرونة الشكل</a:t>
            </a:r>
            <a:endParaRPr lang="en-US"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179388" y="1628775"/>
            <a:ext cx="878522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ar-JO" b="1" dirty="0">
                <a:latin typeface="Arial" panose="020B0604020202020204" pitchFamily="34" charset="0"/>
                <a:cs typeface="Arial" panose="020B0604020202020204" pitchFamily="34" charset="0"/>
              </a:rPr>
              <a:t>نحن أحرار في العثور على المكان والزمان واللباس والحجم والموسيقى والعناصر والأشياء التي تساعدنا على التوجه جذرياً نحو سيادة الله في المسيح .... تقريباً كل تقليد عبادة لدينا يتشكل ثقافياً وليس بأمر كتابي. الوصية هي علاقة جذرية للمحبة والثقة والطاعة ليسوع المسيح في كل الحياة.</a:t>
            </a: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جون بايبر</a:t>
            </a:r>
            <a:r>
              <a:rPr lang="en-US" b="1" dirty="0">
                <a:latin typeface="Arial" panose="020B0604020202020204" pitchFamily="34" charset="0"/>
                <a:cs typeface="Arial" panose="020B0604020202020204" pitchFamily="34" charset="0"/>
              </a:rPr>
              <a:t>)</a:t>
            </a:r>
          </a:p>
        </p:txBody>
      </p:sp>
      <p:sp>
        <p:nvSpPr>
          <p:cNvPr id="518147" name="Rectangle 3"/>
          <p:cNvSpPr>
            <a:spLocks noChangeArrowheads="1"/>
          </p:cNvSpPr>
          <p:nvPr/>
        </p:nvSpPr>
        <p:spPr bwMode="auto">
          <a:xfrm>
            <a:off x="457200" y="0"/>
            <a:ext cx="8229600" cy="1139825"/>
          </a:xfrm>
          <a:prstGeom prst="rect">
            <a:avLst/>
          </a:prstGeom>
          <a:noFill/>
          <a:ln w="9525">
            <a:noFill/>
            <a:miter lim="800000"/>
            <a:headEnd/>
            <a:tailEnd/>
          </a:ln>
          <a:effectLst/>
        </p:spPr>
        <p:txBody>
          <a:bodyPr anchor="ctr" anchorCtr="1"/>
          <a:lstStyle/>
          <a:p>
            <a:pPr algn="ctr" eaLnBrk="1" hangingPunct="1">
              <a:defRPr/>
            </a:pPr>
            <a:r>
              <a:rPr lang="ar-JO"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مرونة الشكل</a:t>
            </a:r>
            <a:endParaRPr lang="en-US" sz="44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2749226" y="1447800"/>
            <a:ext cx="364555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1" hangingPunct="1">
              <a:spcBef>
                <a:spcPct val="50000"/>
              </a:spcBef>
            </a:pPr>
            <a:r>
              <a:rPr lang="ar-JO" sz="4800" dirty="0">
                <a:solidFill>
                  <a:srgbClr val="FFFF99"/>
                </a:solidFill>
                <a:latin typeface="Arial" panose="020B0604020202020204" pitchFamily="34" charset="0"/>
                <a:cs typeface="Arial" panose="020B0604020202020204" pitchFamily="34" charset="0"/>
              </a:rPr>
              <a:t>كلام لا معنى له</a:t>
            </a:r>
          </a:p>
          <a:p>
            <a:pPr algn="ctr" eaLnBrk="1" hangingPunct="1">
              <a:spcBef>
                <a:spcPct val="50000"/>
              </a:spcBef>
            </a:pPr>
            <a:r>
              <a:rPr lang="ar-JO" sz="4800" dirty="0">
                <a:solidFill>
                  <a:srgbClr val="FFFF99"/>
                </a:solidFill>
                <a:latin typeface="Arial" panose="020B0604020202020204" pitchFamily="34" charset="0"/>
                <a:cs typeface="Arial" panose="020B0604020202020204" pitchFamily="34" charset="0"/>
              </a:rPr>
              <a:t>لاهوت سيء</a:t>
            </a:r>
          </a:p>
          <a:p>
            <a:pPr algn="ctr" eaLnBrk="1" hangingPunct="1">
              <a:spcBef>
                <a:spcPct val="50000"/>
              </a:spcBef>
            </a:pPr>
            <a:r>
              <a:rPr lang="ar-JO" sz="4800" dirty="0">
                <a:solidFill>
                  <a:srgbClr val="FFFF99"/>
                </a:solidFill>
                <a:latin typeface="Arial" panose="020B0604020202020204" pitchFamily="34" charset="0"/>
                <a:cs typeface="Arial" panose="020B0604020202020204" pitchFamily="34" charset="0"/>
              </a:rPr>
              <a:t>وايقاعات عاطفية.</a:t>
            </a:r>
            <a:endParaRPr lang="en-US" sz="4800" dirty="0">
              <a:solidFill>
                <a:srgbClr val="FFFF99"/>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Ballophone"/>
          <p:cNvSpPr txBox="1"/>
          <p:nvPr/>
        </p:nvSpPr>
        <p:spPr>
          <a:xfrm>
            <a:off x="655319" y="5105400"/>
            <a:ext cx="7757161" cy="904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800"/>
              </a:spcBef>
              <a:defRPr sz="4800">
                <a:solidFill>
                  <a:srgbClr val="FFFF99"/>
                </a:solidFill>
                <a:latin typeface="+mj-lt"/>
                <a:ea typeface="+mj-ea"/>
                <a:cs typeface="+mj-cs"/>
                <a:sym typeface="Bell MT"/>
              </a:defRPr>
            </a:lvl1pPr>
          </a:lstStyle>
          <a:p>
            <a:r>
              <a:t>Ballophone</a:t>
            </a:r>
          </a:p>
        </p:txBody>
      </p:sp>
      <p:pic>
        <p:nvPicPr>
          <p:cNvPr id="937" name="image.png" descr="image.png"/>
          <p:cNvPicPr>
            <a:picLocks noChangeAspect="1"/>
          </p:cNvPicPr>
          <p:nvPr/>
        </p:nvPicPr>
        <p:blipFill>
          <a:blip r:embed="rId2"/>
          <a:stretch>
            <a:fillRect/>
          </a:stretch>
        </p:blipFill>
        <p:spPr>
          <a:xfrm>
            <a:off x="1752600" y="742950"/>
            <a:ext cx="5562600" cy="4171950"/>
          </a:xfrm>
          <a:prstGeom prst="rect">
            <a:avLst/>
          </a:prstGeom>
          <a:ln w="12700">
            <a:miter lim="400000"/>
          </a:ln>
        </p:spPr>
      </p:pic>
      <p:pic>
        <p:nvPicPr>
          <p:cNvPr id="938" name="image.png" descr="image.png"/>
          <p:cNvPicPr>
            <a:picLocks noChangeAspect="1"/>
          </p:cNvPicPr>
          <p:nvPr/>
        </p:nvPicPr>
        <p:blipFill>
          <a:blip r:embed="rId3"/>
          <a:srcRect b="34445"/>
          <a:stretch>
            <a:fillRect/>
          </a:stretch>
        </p:blipFill>
        <p:spPr>
          <a:xfrm>
            <a:off x="0" y="0"/>
            <a:ext cx="9144000" cy="6858001"/>
          </a:xfrm>
          <a:prstGeom prst="rect">
            <a:avLst/>
          </a:prstGeom>
          <a:ln w="12700">
            <a:miter lim="400000"/>
          </a:ln>
        </p:spPr>
      </p:pic>
      <p:sp>
        <p:nvSpPr>
          <p:cNvPr id="939" name="the Devil’s instrument??"/>
          <p:cNvSpPr txBox="1"/>
          <p:nvPr/>
        </p:nvSpPr>
        <p:spPr>
          <a:xfrm>
            <a:off x="1036319" y="3692277"/>
            <a:ext cx="7299961" cy="707886"/>
          </a:xfrm>
          <a:prstGeom prst="rect">
            <a:avLst/>
          </a:prstGeom>
          <a:solidFill>
            <a:schemeClr val="bg1">
              <a:lumMod val="1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spcBef>
                <a:spcPts val="2400"/>
              </a:spcBef>
              <a:defRPr sz="4000">
                <a:solidFill>
                  <a:srgbClr val="FFFF00"/>
                </a:solidFill>
                <a:latin typeface="+mj-lt"/>
                <a:ea typeface="+mj-ea"/>
                <a:cs typeface="+mj-cs"/>
                <a:sym typeface="Bell MT"/>
              </a:defRPr>
            </a:pPr>
            <a:r>
              <a:rPr lang="ar-JO" dirty="0">
                <a:latin typeface="Arial" panose="020B0604020202020204" pitchFamily="34" charset="0"/>
                <a:cs typeface="Arial" panose="020B0604020202020204" pitchFamily="34" charset="0"/>
              </a:rPr>
              <a:t>آلة الشيطان الموسيقية؟</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55298" name="Picture 2" descr="scar"/>
          <p:cNvPicPr>
            <a:picLocks noChangeAspect="1" noChangeArrowheads="1"/>
          </p:cNvPicPr>
          <p:nvPr/>
        </p:nvPicPr>
        <p:blipFill>
          <a:blip r:embed="rId3" cstate="screen">
            <a:extLst>
              <a:ext uri="{28A0092B-C50C-407E-A947-70E740481C1C}">
                <a14:useLocalDpi xmlns:a14="http://schemas.microsoft.com/office/drawing/2010/main"/>
              </a:ext>
            </a:extLst>
          </a:blip>
          <a:srcRect l="20247" t="6970" b="20598"/>
          <a:stretch>
            <a:fillRect/>
          </a:stretch>
        </p:blipFill>
        <p:spPr bwMode="auto">
          <a:xfrm>
            <a:off x="1066800" y="-152400"/>
            <a:ext cx="6324600" cy="7452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B28004-F162-3270-78F8-99D7E0075E6F}"/>
              </a:ext>
            </a:extLst>
          </p:cNvPr>
          <p:cNvSpPr txBox="1">
            <a:spLocks/>
          </p:cNvSpPr>
          <p:nvPr/>
        </p:nvSpPr>
        <p:spPr>
          <a:xfrm>
            <a:off x="1524000" y="5791200"/>
            <a:ext cx="5867400" cy="84538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lstStyle>
            <a:lvl1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solidFill>
                  <a:srgbClr val="FBFBFB"/>
                </a:solidFill>
                <a:uFillTx/>
                <a:latin typeface="+mj-lt"/>
                <a:ea typeface="+mj-ea"/>
                <a:cs typeface="+mj-cs"/>
                <a:sym typeface="Bell MT"/>
              </a:defRPr>
            </a:lvl9pPr>
          </a:lstStyle>
          <a:p>
            <a:pPr marL="58738" algn="ctr" hangingPunct="1"/>
            <a:r>
              <a:rPr lang="ar-JO" sz="2400" b="1" dirty="0">
                <a:solidFill>
                  <a:schemeClr val="bg1">
                    <a:lumMod val="10000"/>
                  </a:schemeClr>
                </a:solidFill>
                <a:latin typeface="Arial" panose="020B0604020202020204" pitchFamily="34" charset="0"/>
                <a:cs typeface="Arial" panose="020B0604020202020204" pitchFamily="34" charset="0"/>
              </a:rPr>
              <a:t>. . . وحصلت على تلك الندبة من رئيس مجلس الإدارة خلال معركة القيثارات في الحرم الثانية في عام 71.</a:t>
            </a:r>
            <a:endParaRPr lang="en-US" sz="2400" b="1"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Ballo-…"/>
          <p:cNvSpPr txBox="1"/>
          <p:nvPr/>
        </p:nvSpPr>
        <p:spPr>
          <a:xfrm>
            <a:off x="6751319" y="2438400"/>
            <a:ext cx="2194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800"/>
              </a:spcBef>
              <a:defRPr sz="4800">
                <a:solidFill>
                  <a:srgbClr val="FFFF00"/>
                </a:solidFill>
                <a:latin typeface="+mj-lt"/>
                <a:ea typeface="+mj-ea"/>
                <a:cs typeface="+mj-cs"/>
                <a:sym typeface="Bell MT"/>
              </a:defRPr>
            </a:pPr>
            <a:r>
              <a:rPr lang="ar-JO" dirty="0">
                <a:latin typeface="Arial" panose="020B0604020202020204" pitchFamily="34" charset="0"/>
                <a:cs typeface="Arial" panose="020B0604020202020204" pitchFamily="34" charset="0"/>
              </a:rPr>
              <a:t>البالوفون</a:t>
            </a:r>
            <a:endParaRPr dirty="0">
              <a:latin typeface="Arial" panose="020B0604020202020204" pitchFamily="34" charset="0"/>
              <a:cs typeface="Arial" panose="020B0604020202020204" pitchFamily="34" charset="0"/>
            </a:endParaRPr>
          </a:p>
        </p:txBody>
      </p:sp>
      <p:pic>
        <p:nvPicPr>
          <p:cNvPr id="942" name="image.png" descr="image.png"/>
          <p:cNvPicPr>
            <a:picLocks noChangeAspect="1"/>
          </p:cNvPicPr>
          <p:nvPr/>
        </p:nvPicPr>
        <p:blipFill>
          <a:blip r:embed="rId2"/>
          <a:srcRect l="8714" t="6666" b="21110"/>
          <a:stretch>
            <a:fillRect/>
          </a:stretch>
        </p:blipFill>
        <p:spPr>
          <a:xfrm>
            <a:off x="0" y="-1"/>
            <a:ext cx="6630988" cy="6858001"/>
          </a:xfrm>
          <a:prstGeom prst="rect">
            <a:avLst/>
          </a:prstGeom>
          <a:ln w="12700">
            <a:miter lim="400000"/>
          </a:ln>
        </p:spPr>
      </p:pic>
      <p:pic>
        <p:nvPicPr>
          <p:cNvPr id="943" name="image.png" descr="image.png"/>
          <p:cNvPicPr>
            <a:picLocks noChangeAspect="1"/>
          </p:cNvPicPr>
          <p:nvPr/>
        </p:nvPicPr>
        <p:blipFill>
          <a:blip r:embed="rId3"/>
          <a:stretch>
            <a:fillRect/>
          </a:stretch>
        </p:blipFill>
        <p:spPr>
          <a:xfrm>
            <a:off x="4419600" y="3276600"/>
            <a:ext cx="304800" cy="3048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Nairobi Statement on Worship &amp; Culture"/>
          <p:cNvSpPr txBox="1"/>
          <p:nvPr/>
        </p:nvSpPr>
        <p:spPr>
          <a:xfrm>
            <a:off x="873601" y="92048"/>
            <a:ext cx="739679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4000">
                <a:solidFill>
                  <a:srgbClr val="FFFFFF"/>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بيان نيروبي بشأن العبادة والثقافة</a:t>
            </a:r>
            <a:endParaRPr dirty="0">
              <a:latin typeface="Arial" panose="020B0604020202020204" pitchFamily="34" charset="0"/>
              <a:cs typeface="Arial" panose="020B0604020202020204" pitchFamily="34" charset="0"/>
            </a:endParaRPr>
          </a:p>
        </p:txBody>
      </p:sp>
      <p:sp>
        <p:nvSpPr>
          <p:cNvPr id="1058" name="“Christian worship relates dynamically to culture in at least four ways.…"/>
          <p:cNvSpPr txBox="1"/>
          <p:nvPr/>
        </p:nvSpPr>
        <p:spPr>
          <a:xfrm>
            <a:off x="135413" y="1885381"/>
            <a:ext cx="8873174" cy="4401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ترتبط العبادة المسيحية بشكل ديناميكي بالثقافة بأربع طرق على الأقل:</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أولاً، إنها </a:t>
            </a:r>
            <a:r>
              <a:rPr lang="ar-JO" dirty="0">
                <a:solidFill>
                  <a:srgbClr val="FFFF00"/>
                </a:solidFill>
                <a:latin typeface="Arial" panose="020B0604020202020204" pitchFamily="34" charset="0"/>
                <a:cs typeface="Arial" panose="020B0604020202020204" pitchFamily="34" charset="0"/>
              </a:rPr>
              <a:t>عابرة للثقافات</a:t>
            </a:r>
            <a:r>
              <a:rPr lang="ar-JO" dirty="0">
                <a:latin typeface="Arial" panose="020B0604020202020204" pitchFamily="34" charset="0"/>
                <a:cs typeface="Arial" panose="020B0604020202020204" pitchFamily="34" charset="0"/>
              </a:rPr>
              <a:t>، وهي نفس المادة للجميع في كل مكان خارج الثقافة.</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ثانياً، إنها </a:t>
            </a:r>
            <a:r>
              <a:rPr lang="ar-JO" dirty="0">
                <a:solidFill>
                  <a:srgbClr val="FFFF00"/>
                </a:solidFill>
                <a:latin typeface="Arial" panose="020B0604020202020204" pitchFamily="34" charset="0"/>
                <a:cs typeface="Arial" panose="020B0604020202020204" pitchFamily="34" charset="0"/>
              </a:rPr>
              <a:t>سياقية</a:t>
            </a:r>
            <a:r>
              <a:rPr lang="ar-JO" dirty="0">
                <a:latin typeface="Arial" panose="020B0604020202020204" pitchFamily="34" charset="0"/>
                <a:cs typeface="Arial" panose="020B0604020202020204" pitchFamily="34" charset="0"/>
              </a:rPr>
              <a:t>، ونختلف وفقاً للوضع المحلي (الطبيعة والثقافة).</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ثالثاً، إنها </a:t>
            </a:r>
            <a:r>
              <a:rPr lang="ar-JO" dirty="0">
                <a:solidFill>
                  <a:srgbClr val="FFFF00"/>
                </a:solidFill>
                <a:latin typeface="Arial" panose="020B0604020202020204" pitchFamily="34" charset="0"/>
                <a:cs typeface="Arial" panose="020B0604020202020204" pitchFamily="34" charset="0"/>
              </a:rPr>
              <a:t>مضادة للثقافة</a:t>
            </a:r>
            <a:r>
              <a:rPr lang="ar-JO" dirty="0">
                <a:latin typeface="Arial" panose="020B0604020202020204" pitchFamily="34" charset="0"/>
                <a:cs typeface="Arial" panose="020B0604020202020204" pitchFamily="34" charset="0"/>
              </a:rPr>
              <a:t>، وتتحدى ما يتعارض مع الإنجيل في ثقافة معينة.</a:t>
            </a:r>
          </a:p>
          <a:p>
            <a:pPr algn="ctr">
              <a:defRPr sz="2800">
                <a:solidFill>
                  <a:srgbClr val="FFFFFF"/>
                </a:solidFill>
                <a:latin typeface="+mj-lt"/>
                <a:ea typeface="+mj-ea"/>
                <a:cs typeface="+mj-cs"/>
                <a:sym typeface="Bell MT"/>
              </a:defRPr>
            </a:pPr>
            <a:endParaRPr lang="ar-JO" dirty="0">
              <a:latin typeface="Arial" panose="020B0604020202020204" pitchFamily="34" charset="0"/>
              <a:cs typeface="Arial" panose="020B0604020202020204" pitchFamily="34" charset="0"/>
            </a:endParaRPr>
          </a:p>
          <a:p>
            <a:pPr algn="ctr">
              <a:defRPr sz="2800">
                <a:solidFill>
                  <a:srgbClr val="FFFFFF"/>
                </a:solidFill>
                <a:latin typeface="+mj-lt"/>
                <a:ea typeface="+mj-ea"/>
                <a:cs typeface="+mj-cs"/>
                <a:sym typeface="Bell MT"/>
              </a:defRPr>
            </a:pPr>
            <a:r>
              <a:rPr lang="ar-JO" dirty="0">
                <a:latin typeface="Arial" panose="020B0604020202020204" pitchFamily="34" charset="0"/>
                <a:cs typeface="Arial" panose="020B0604020202020204" pitchFamily="34" charset="0"/>
              </a:rPr>
              <a:t>رابعاً، إنها </a:t>
            </a:r>
            <a:r>
              <a:rPr lang="ar-JO" dirty="0">
                <a:solidFill>
                  <a:srgbClr val="FFFF00"/>
                </a:solidFill>
                <a:latin typeface="Arial" panose="020B0604020202020204" pitchFamily="34" charset="0"/>
                <a:cs typeface="Arial" panose="020B0604020202020204" pitchFamily="34" charset="0"/>
              </a:rPr>
              <a:t>متعددة الثقافات</a:t>
            </a:r>
            <a:r>
              <a:rPr lang="ar-JO" dirty="0">
                <a:latin typeface="Arial" panose="020B0604020202020204" pitchFamily="34" charset="0"/>
                <a:cs typeface="Arial" panose="020B0604020202020204" pitchFamily="34" charset="0"/>
              </a:rPr>
              <a:t>، مما يجعل المشاركة ممكنة بين الثقافات المحلية المختلفة.</a:t>
            </a:r>
            <a:r>
              <a:rPr dirty="0">
                <a:latin typeface="Arial" panose="020B0604020202020204" pitchFamily="34" charset="0"/>
                <a:cs typeface="Arial" panose="020B0604020202020204" pitchFamily="34" charset="0"/>
              </a:rPr>
              <a:t>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Straight Arrow Connector 3"/>
          <p:cNvCxnSpPr>
            <a:cxnSpLocks/>
          </p:cNvCxnSpPr>
          <p:nvPr/>
        </p:nvCxnSpPr>
        <p:spPr bwMode="auto">
          <a:xfrm>
            <a:off x="4419600" y="1676400"/>
            <a:ext cx="0" cy="3048000"/>
          </a:xfrm>
          <a:prstGeom prst="straightConnector1">
            <a:avLst/>
          </a:prstGeom>
          <a:solidFill>
            <a:schemeClr val="accent1"/>
          </a:solidFill>
          <a:ln w="76200" cap="flat" cmpd="sng" algn="ctr">
            <a:solidFill>
              <a:schemeClr val="tx1"/>
            </a:solidFill>
            <a:prstDash val="solid"/>
            <a:round/>
            <a:headEnd type="triangle"/>
            <a:tailEnd type="triangle"/>
          </a:ln>
          <a:effectLst/>
        </p:spPr>
      </p:cxnSp>
      <p:sp>
        <p:nvSpPr>
          <p:cNvPr id="7" name="Rectangle 3"/>
          <p:cNvSpPr>
            <a:spLocks noChangeArrowheads="1"/>
          </p:cNvSpPr>
          <p:nvPr/>
        </p:nvSpPr>
        <p:spPr bwMode="auto">
          <a:xfrm>
            <a:off x="152400" y="2209800"/>
            <a:ext cx="3886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r" eaLnBrk="1" hangingPunct="1"/>
            <a:r>
              <a:rPr lang="ar-JO" sz="2800" b="1" dirty="0">
                <a:solidFill>
                  <a:srgbClr val="FFFF00"/>
                </a:solidFill>
                <a:latin typeface="Arial" panose="020B0604020202020204" pitchFamily="34" charset="0"/>
                <a:cs typeface="Arial" panose="020B0604020202020204" pitchFamily="34" charset="0"/>
              </a:rPr>
              <a:t>عبر الثقافات</a:t>
            </a:r>
            <a:endParaRPr lang="en-US" sz="2800" dirty="0">
              <a:latin typeface="Arial" panose="020B0604020202020204" pitchFamily="34" charset="0"/>
              <a:cs typeface="Arial" panose="020B0604020202020204" pitchFamily="34" charset="0"/>
            </a:endParaRPr>
          </a:p>
        </p:txBody>
      </p:sp>
      <p:sp>
        <p:nvSpPr>
          <p:cNvPr id="8" name="Rectangle 3"/>
          <p:cNvSpPr>
            <a:spLocks noChangeArrowheads="1"/>
          </p:cNvSpPr>
          <p:nvPr/>
        </p:nvSpPr>
        <p:spPr bwMode="auto">
          <a:xfrm>
            <a:off x="4648200" y="2209800"/>
            <a:ext cx="3886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eaLnBrk="1" hangingPunct="1"/>
            <a:r>
              <a:rPr lang="ar-JO" sz="2800" b="1" dirty="0">
                <a:solidFill>
                  <a:srgbClr val="FFFF00"/>
                </a:solidFill>
                <a:latin typeface="Arial" panose="020B0604020202020204" pitchFamily="34" charset="0"/>
                <a:cs typeface="Arial" panose="020B0604020202020204" pitchFamily="34" charset="0"/>
              </a:rPr>
              <a:t>مضاد للثقافات</a:t>
            </a:r>
            <a:endParaRPr lang="en-US" sz="2800" dirty="0">
              <a:latin typeface="Arial" panose="020B0604020202020204" pitchFamily="34" charset="0"/>
              <a:cs typeface="Arial" panose="020B0604020202020204" pitchFamily="34" charset="0"/>
            </a:endParaRPr>
          </a:p>
        </p:txBody>
      </p:sp>
      <p:sp>
        <p:nvSpPr>
          <p:cNvPr id="9" name="Rectangle 3"/>
          <p:cNvSpPr>
            <a:spLocks noChangeArrowheads="1"/>
          </p:cNvSpPr>
          <p:nvPr/>
        </p:nvSpPr>
        <p:spPr bwMode="auto">
          <a:xfrm>
            <a:off x="228600" y="3581400"/>
            <a:ext cx="3886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r" eaLnBrk="1" hangingPunct="1"/>
            <a:r>
              <a:rPr lang="ar-JO" sz="2800" b="1" dirty="0">
                <a:solidFill>
                  <a:srgbClr val="FFFF00"/>
                </a:solidFill>
                <a:latin typeface="Arial" panose="020B0604020202020204" pitchFamily="34" charset="0"/>
                <a:cs typeface="Arial" panose="020B0604020202020204" pitchFamily="34" charset="0"/>
              </a:rPr>
              <a:t>متعدد الثقافات</a:t>
            </a:r>
            <a:endParaRPr lang="en-US" sz="2800" dirty="0">
              <a:latin typeface="Arial" panose="020B0604020202020204" pitchFamily="34" charset="0"/>
              <a:cs typeface="Arial" panose="020B0604020202020204" pitchFamily="34" charset="0"/>
            </a:endParaRPr>
          </a:p>
        </p:txBody>
      </p:sp>
      <p:sp>
        <p:nvSpPr>
          <p:cNvPr id="10" name="Rectangle 3"/>
          <p:cNvSpPr>
            <a:spLocks noChangeArrowheads="1"/>
          </p:cNvSpPr>
          <p:nvPr/>
        </p:nvSpPr>
        <p:spPr bwMode="auto">
          <a:xfrm>
            <a:off x="4724400" y="3581400"/>
            <a:ext cx="3886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eaLnBrk="1" hangingPunct="1"/>
            <a:r>
              <a:rPr lang="ar-JO" sz="2800" b="1" dirty="0">
                <a:solidFill>
                  <a:srgbClr val="FFFF00"/>
                </a:solidFill>
                <a:latin typeface="Arial" panose="020B0604020202020204" pitchFamily="34" charset="0"/>
                <a:cs typeface="Arial" panose="020B0604020202020204" pitchFamily="34" charset="0"/>
              </a:rPr>
              <a:t>السياق</a:t>
            </a:r>
            <a:endParaRPr lang="en-US" sz="2800" dirty="0">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2476500" y="990600"/>
            <a:ext cx="3886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eaLnBrk="1" hangingPunct="1"/>
            <a:r>
              <a:rPr lang="ar-JO" sz="2800" b="1" dirty="0">
                <a:solidFill>
                  <a:srgbClr val="FFFFFF"/>
                </a:solidFill>
                <a:latin typeface="Arial" panose="020B0604020202020204" pitchFamily="34" charset="0"/>
                <a:cs typeface="Arial" panose="020B0604020202020204" pitchFamily="34" charset="0"/>
              </a:rPr>
              <a:t>كتابي</a:t>
            </a:r>
            <a:endParaRPr lang="en-US" sz="2800" dirty="0">
              <a:solidFill>
                <a:srgbClr val="FFFFFF"/>
              </a:solidFill>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2476500" y="4800600"/>
            <a:ext cx="3886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eaLnBrk="1" hangingPunct="1"/>
            <a:r>
              <a:rPr lang="ar-JO" sz="2800" b="1" dirty="0">
                <a:solidFill>
                  <a:srgbClr val="FFFFFF"/>
                </a:solidFill>
                <a:latin typeface="Arial" panose="020B0604020202020204" pitchFamily="34" charset="0"/>
                <a:cs typeface="Arial" panose="020B0604020202020204" pitchFamily="34" charset="0"/>
              </a:rPr>
              <a:t>ثقافي</a:t>
            </a:r>
            <a:endParaRPr lang="en-US" sz="2800" dirty="0">
              <a:solidFill>
                <a:srgbClr val="FFFFFF"/>
              </a:solidFill>
              <a:latin typeface="Arial" panose="020B0604020202020204" pitchFamily="34" charset="0"/>
              <a:cs typeface="Arial" panose="020B0604020202020204" pitchFamily="34" charset="0"/>
            </a:endParaRPr>
          </a:p>
        </p:txBody>
      </p:sp>
      <p:grpSp>
        <p:nvGrpSpPr>
          <p:cNvPr id="15" name="Group 14"/>
          <p:cNvGrpSpPr/>
          <p:nvPr/>
        </p:nvGrpSpPr>
        <p:grpSpPr>
          <a:xfrm>
            <a:off x="0" y="2819400"/>
            <a:ext cx="8763000" cy="523220"/>
            <a:chOff x="0" y="2819400"/>
            <a:chExt cx="8763000" cy="523220"/>
          </a:xfrm>
        </p:grpSpPr>
        <p:cxnSp>
          <p:nvCxnSpPr>
            <p:cNvPr id="5" name="Straight Arrow Connector 4"/>
            <p:cNvCxnSpPr/>
            <p:nvPr/>
          </p:nvCxnSpPr>
          <p:spPr bwMode="auto">
            <a:xfrm rot="16200000">
              <a:off x="4343400" y="1600199"/>
              <a:ext cx="0" cy="3048000"/>
            </a:xfrm>
            <a:prstGeom prst="straightConnector1">
              <a:avLst/>
            </a:prstGeom>
            <a:solidFill>
              <a:schemeClr val="accent1"/>
            </a:solidFill>
            <a:ln w="76200" cap="flat" cmpd="sng" algn="ctr">
              <a:solidFill>
                <a:schemeClr val="tx1"/>
              </a:solidFill>
              <a:prstDash val="solid"/>
              <a:round/>
              <a:headEnd type="triangle"/>
              <a:tailEnd type="triangle"/>
            </a:ln>
            <a:effectLst/>
          </p:spPr>
        </p:cxnSp>
        <p:sp>
          <p:nvSpPr>
            <p:cNvPr id="13" name="Rectangle 3"/>
            <p:cNvSpPr>
              <a:spLocks noChangeArrowheads="1"/>
            </p:cNvSpPr>
            <p:nvPr/>
          </p:nvSpPr>
          <p:spPr bwMode="auto">
            <a:xfrm>
              <a:off x="0" y="2819400"/>
              <a:ext cx="28194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r" eaLnBrk="1" hangingPunct="1"/>
              <a:r>
                <a:rPr lang="ar-JO" sz="2800" b="1" dirty="0">
                  <a:solidFill>
                    <a:srgbClr val="FFFFFF"/>
                  </a:solidFill>
                  <a:latin typeface="Arial" panose="020B0604020202020204" pitchFamily="34" charset="0"/>
                  <a:cs typeface="Arial" panose="020B0604020202020204" pitchFamily="34" charset="0"/>
                </a:rPr>
                <a:t>عالمي</a:t>
              </a:r>
              <a:endParaRPr lang="en-US" sz="2800" dirty="0">
                <a:solidFill>
                  <a:srgbClr val="FFFFFF"/>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5943600" y="2819400"/>
              <a:ext cx="28194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eaLnBrk="1" hangingPunct="1"/>
              <a:r>
                <a:rPr lang="ar-JO" sz="2800" b="1" dirty="0">
                  <a:solidFill>
                    <a:srgbClr val="FFFFFF"/>
                  </a:solidFill>
                  <a:latin typeface="Arial" panose="020B0604020202020204" pitchFamily="34" charset="0"/>
                  <a:cs typeface="Arial" panose="020B0604020202020204" pitchFamily="34" charset="0"/>
                </a:rPr>
                <a:t>محلي</a:t>
              </a:r>
              <a:endParaRPr lang="en-US" sz="2800"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013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New Testament…"/>
          <p:cNvSpPr txBox="1">
            <a:spLocks noGrp="1"/>
          </p:cNvSpPr>
          <p:nvPr>
            <p:ph type="body" idx="4294967295"/>
          </p:nvPr>
        </p:nvSpPr>
        <p:spPr>
          <a:xfrm>
            <a:off x="190499" y="1125537"/>
            <a:ext cx="8763002" cy="4114801"/>
          </a:xfrm>
          <a:prstGeom prst="rect">
            <a:avLst/>
          </a:prstGeom>
        </p:spPr>
        <p:txBody>
          <a:bodyPr lIns="45719" tIns="45719" rIns="45719" bIns="45719">
            <a:normAutofit/>
          </a:bodyPr>
          <a:lstStyle/>
          <a:p>
            <a:pPr algn="ct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العهد الجديد</a:t>
            </a:r>
            <a:endParaRPr dirty="0">
              <a:latin typeface="Arial" panose="020B0604020202020204" pitchFamily="34" charset="0"/>
              <a:cs typeface="Arial" panose="020B0604020202020204" pitchFamily="34" charset="0"/>
            </a:endParaRPr>
          </a:p>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spcBef>
                <a:spcPts val="900"/>
              </a:spcBef>
              <a:buClr>
                <a:srgbClr val="FADF6C"/>
              </a:buClr>
              <a:buSzTx/>
              <a:buFont typeface="Wingdings"/>
              <a:buNone/>
              <a:defRPr sz="40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اذهب واخبر</a:t>
            </a:r>
            <a:endParaRPr dirty="0">
              <a:latin typeface="Arial" panose="020B0604020202020204" pitchFamily="34" charset="0"/>
              <a:cs typeface="Arial" panose="020B0604020202020204" pitchFamily="34" charset="0"/>
            </a:endParaRPr>
          </a:p>
        </p:txBody>
      </p:sp>
      <p:sp>
        <p:nvSpPr>
          <p:cNvPr id="701" name="Oval"/>
          <p:cNvSpPr/>
          <p:nvPr/>
        </p:nvSpPr>
        <p:spPr>
          <a:xfrm>
            <a:off x="4953000" y="3429000"/>
            <a:ext cx="1752600" cy="1676400"/>
          </a:xfrm>
          <a:prstGeom prst="ellipse">
            <a:avLst/>
          </a:prstGeom>
          <a:solidFill>
            <a:srgbClr val="0000FF"/>
          </a:solidFill>
          <a:ln w="12700" cap="sq">
            <a:solidFill>
              <a:srgbClr val="FFFFFF"/>
            </a:solidFill>
          </a:ln>
        </p:spPr>
        <p:txBody>
          <a:bodyPr lIns="45719" rIns="45719" anchor="ct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nvGrpSpPr>
          <p:cNvPr id="705" name="Group"/>
          <p:cNvGrpSpPr/>
          <p:nvPr/>
        </p:nvGrpSpPr>
        <p:grpSpPr>
          <a:xfrm>
            <a:off x="6442341" y="2863573"/>
            <a:ext cx="897656" cy="880012"/>
            <a:chOff x="0" y="0"/>
            <a:chExt cx="897655" cy="880011"/>
          </a:xfrm>
        </p:grpSpPr>
        <p:sp>
          <p:nvSpPr>
            <p:cNvPr id="702" name="Shape"/>
            <p:cNvSpPr/>
            <p:nvPr/>
          </p:nvSpPr>
          <p:spPr>
            <a:xfrm rot="18975055">
              <a:off x="75150" y="203290"/>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3" name="Rectangle"/>
            <p:cNvSpPr/>
            <p:nvPr/>
          </p:nvSpPr>
          <p:spPr>
            <a:xfrm rot="18975055">
              <a:off x="112389" y="623864"/>
              <a:ext cx="57151"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4" name="Rectangle"/>
            <p:cNvSpPr/>
            <p:nvPr/>
          </p:nvSpPr>
          <p:spPr>
            <a:xfrm rot="18975055">
              <a:off x="75072" y="673263"/>
              <a:ext cx="28576"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709" name="Group"/>
          <p:cNvGrpSpPr/>
          <p:nvPr/>
        </p:nvGrpSpPr>
        <p:grpSpPr>
          <a:xfrm>
            <a:off x="4217572" y="2942882"/>
            <a:ext cx="917883" cy="880412"/>
            <a:chOff x="0" y="0"/>
            <a:chExt cx="917881" cy="880410"/>
          </a:xfrm>
        </p:grpSpPr>
        <p:sp>
          <p:nvSpPr>
            <p:cNvPr id="706" name="Shape"/>
            <p:cNvSpPr/>
            <p:nvPr/>
          </p:nvSpPr>
          <p:spPr>
            <a:xfrm rot="2528141" flipH="1">
              <a:off x="67833" y="191206"/>
              <a:ext cx="760810" cy="4953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7" name="Rectangle"/>
            <p:cNvSpPr/>
            <p:nvPr/>
          </p:nvSpPr>
          <p:spPr>
            <a:xfrm rot="2528141" flipH="1">
              <a:off x="743943" y="608048"/>
              <a:ext cx="56357" cy="24765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08" name="Rectangle"/>
            <p:cNvSpPr/>
            <p:nvPr/>
          </p:nvSpPr>
          <p:spPr>
            <a:xfrm rot="2528141" flipH="1">
              <a:off x="810271" y="655309"/>
              <a:ext cx="28179" cy="24765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713" name="Group"/>
          <p:cNvGrpSpPr/>
          <p:nvPr/>
        </p:nvGrpSpPr>
        <p:grpSpPr>
          <a:xfrm>
            <a:off x="6429163" y="4815424"/>
            <a:ext cx="911817" cy="868196"/>
            <a:chOff x="0" y="0"/>
            <a:chExt cx="911816" cy="868195"/>
          </a:xfrm>
        </p:grpSpPr>
        <p:sp>
          <p:nvSpPr>
            <p:cNvPr id="710" name="Shape"/>
            <p:cNvSpPr/>
            <p:nvPr/>
          </p:nvSpPr>
          <p:spPr>
            <a:xfrm rot="2515397">
              <a:off x="83959" y="210871"/>
              <a:ext cx="774205"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1" name="Rectangle"/>
            <p:cNvSpPr/>
            <p:nvPr/>
          </p:nvSpPr>
          <p:spPr>
            <a:xfrm rot="2515397">
              <a:off x="111697" y="28218"/>
              <a:ext cx="57350"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2" name="Rectangle"/>
            <p:cNvSpPr/>
            <p:nvPr/>
          </p:nvSpPr>
          <p:spPr>
            <a:xfrm rot="2515397">
              <a:off x="72698" y="-19678"/>
              <a:ext cx="28675"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grpSp>
        <p:nvGrpSpPr>
          <p:cNvPr id="717" name="Group"/>
          <p:cNvGrpSpPr/>
          <p:nvPr/>
        </p:nvGrpSpPr>
        <p:grpSpPr>
          <a:xfrm>
            <a:off x="4313436" y="4857145"/>
            <a:ext cx="894652" cy="883264"/>
            <a:chOff x="0" y="0"/>
            <a:chExt cx="894651" cy="883263"/>
          </a:xfrm>
        </p:grpSpPr>
        <p:sp>
          <p:nvSpPr>
            <p:cNvPr id="714" name="Shape"/>
            <p:cNvSpPr/>
            <p:nvPr/>
          </p:nvSpPr>
          <p:spPr>
            <a:xfrm rot="8148440">
              <a:off x="50180" y="221852"/>
              <a:ext cx="771526" cy="4572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5" name="Rectangle"/>
            <p:cNvSpPr/>
            <p:nvPr/>
          </p:nvSpPr>
          <p:spPr>
            <a:xfrm rot="8148440">
              <a:off x="724935" y="27409"/>
              <a:ext cx="57151"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sp>
          <p:nvSpPr>
            <p:cNvPr id="716" name="Rectangle"/>
            <p:cNvSpPr/>
            <p:nvPr/>
          </p:nvSpPr>
          <p:spPr>
            <a:xfrm rot="8148440">
              <a:off x="790443" y="-22388"/>
              <a:ext cx="28576" cy="228601"/>
            </a:xfrm>
            <a:prstGeom prst="rect">
              <a:avLst/>
            </a:prstGeom>
            <a:solidFill>
              <a:srgbClr val="0000FF"/>
            </a:solidFill>
            <a:ln w="12700" cap="sq">
              <a:solidFill>
                <a:srgbClr val="FFFFFF"/>
              </a:solidFill>
              <a:prstDash val="solid"/>
              <a:miter lim="800000"/>
            </a:ln>
            <a:effectLst/>
          </p:spPr>
          <p:txBody>
            <a:bodyPr wrap="square" lIns="45719" tIns="45719" rIns="45719" bIns="45719" numCol="1" anchor="ctr">
              <a:noAutofit/>
            </a:bodyPr>
            <a:lstStyle/>
            <a:p>
              <a:pPr>
                <a:defRPr>
                  <a:solidFill>
                    <a:srgbClr val="FFFFFF"/>
                  </a:solidFill>
                  <a:latin typeface="+mj-lt"/>
                  <a:ea typeface="+mj-ea"/>
                  <a:cs typeface="+mj-cs"/>
                  <a:sym typeface="Bell MT"/>
                </a:defRPr>
              </a:pPr>
              <a:endParaRPr>
                <a:latin typeface="Arial" panose="020B0604020202020204" pitchFamily="34" charset="0"/>
                <a:cs typeface="Arial" panose="020B0604020202020204" pitchFamily="34" charset="0"/>
              </a:endParaRPr>
            </a:p>
          </p:txBody>
        </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latin typeface="Arial" panose="020B0604020202020204" pitchFamily="34" charset="0"/>
              <a:cs typeface="Arial" panose="020B0604020202020204" pitchFamily="34" charset="0"/>
            </a:endParaRPr>
          </a:p>
        </p:txBody>
      </p:sp>
      <p:pic>
        <p:nvPicPr>
          <p:cNvPr id="1103"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104" name="BIBLICAL…"/>
          <p:cNvSpPr txBox="1"/>
          <p:nvPr/>
        </p:nvSpPr>
        <p:spPr>
          <a:xfrm>
            <a:off x="975438" y="4077325"/>
            <a:ext cx="2544925"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الثوابت</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a:p>
            <a:pPr algn="ctr">
              <a:defRPr sz="2400">
                <a:solidFill>
                  <a:srgbClr val="622100"/>
                </a:solidFill>
                <a:latin typeface="+mj-lt"/>
                <a:ea typeface="+mj-ea"/>
                <a:cs typeface="+mj-cs"/>
                <a:sym typeface="Bell MT"/>
              </a:defRPr>
            </a:pPr>
            <a:r>
              <a:rPr lang="ar-JO" dirty="0">
                <a:solidFill>
                  <a:srgbClr val="FFFFFF"/>
                </a:solidFill>
                <a:latin typeface="Arial" panose="020B0604020202020204" pitchFamily="34" charset="0"/>
                <a:cs typeface="Arial" panose="020B0604020202020204" pitchFamily="34" charset="0"/>
              </a:rPr>
              <a:t>(أعمال 2: 42، 46-47)</a:t>
            </a:r>
            <a:endParaRPr dirty="0">
              <a:solidFill>
                <a:srgbClr val="FFFFFF"/>
              </a:solidFill>
              <a:latin typeface="Arial" panose="020B0604020202020204" pitchFamily="34" charset="0"/>
              <a:cs typeface="Arial" panose="020B0604020202020204" pitchFamily="34" charset="0"/>
            </a:endParaRPr>
          </a:p>
        </p:txBody>
      </p:sp>
      <p:sp>
        <p:nvSpPr>
          <p:cNvPr id="1105" name="BIBLICAL…"/>
          <p:cNvSpPr txBox="1"/>
          <p:nvPr/>
        </p:nvSpPr>
        <p:spPr>
          <a:xfrm>
            <a:off x="5777067" y="4071492"/>
            <a:ext cx="101886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المبادئ</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p:txBody>
      </p:sp>
      <p:sp>
        <p:nvSpPr>
          <p:cNvPr id="1106" name="CULTURAL…"/>
          <p:cNvSpPr txBox="1"/>
          <p:nvPr/>
        </p:nvSpPr>
        <p:spPr>
          <a:xfrm>
            <a:off x="3519465" y="1052067"/>
            <a:ext cx="187647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المدى الثقافي </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 الحرية</a:t>
            </a:r>
            <a:endParaRPr dirty="0">
              <a:latin typeface="Arial" panose="020B0604020202020204" pitchFamily="34" charset="0"/>
              <a:cs typeface="Arial" panose="020B0604020202020204" pitchFamily="34" charset="0"/>
            </a:endParaRPr>
          </a:p>
        </p:txBody>
      </p:sp>
      <p:sp>
        <p:nvSpPr>
          <p:cNvPr id="1107" name="Biblical"/>
          <p:cNvSpPr txBox="1"/>
          <p:nvPr/>
        </p:nvSpPr>
        <p:spPr>
          <a:xfrm>
            <a:off x="4068423" y="5285294"/>
            <a:ext cx="79284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a:solidFill>
                  <a:srgbClr val="000000"/>
                </a:solidFill>
                <a:latin typeface="+mj-lt"/>
                <a:ea typeface="+mj-ea"/>
                <a:cs typeface="+mj-cs"/>
                <a:sym typeface="Bell MT"/>
              </a:defRPr>
            </a:lvl1pPr>
          </a:lstStyle>
          <a:p>
            <a:r>
              <a:rPr lang="ar-JO" dirty="0">
                <a:solidFill>
                  <a:srgbClr val="FFFFFF"/>
                </a:solidFill>
                <a:latin typeface="Arial" panose="020B0604020202020204" pitchFamily="34" charset="0"/>
                <a:cs typeface="Arial" panose="020B0604020202020204" pitchFamily="34" charset="0"/>
              </a:rPr>
              <a:t>كتابي</a:t>
            </a:r>
            <a:endParaRPr dirty="0">
              <a:solidFill>
                <a:srgbClr val="FFFFFF"/>
              </a:solidFill>
              <a:latin typeface="Arial" panose="020B0604020202020204" pitchFamily="34" charset="0"/>
              <a:cs typeface="Arial" panose="020B0604020202020204" pitchFamily="34" charset="0"/>
            </a:endParaRPr>
          </a:p>
        </p:txBody>
      </p:sp>
      <p:sp>
        <p:nvSpPr>
          <p:cNvPr id="1108" name="Cultural"/>
          <p:cNvSpPr txBox="1"/>
          <p:nvPr/>
        </p:nvSpPr>
        <p:spPr>
          <a:xfrm>
            <a:off x="3779520" y="333375"/>
            <a:ext cx="74796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00"/>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ثقافي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190500" y="1066800"/>
            <a:ext cx="8763000" cy="5016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ar-JO" altLang="ja-JP" b="1" dirty="0">
                <a:latin typeface="Arial"/>
                <a:cs typeface="Arial"/>
              </a:rPr>
              <a:t>لا ينبغي أبداً أن يكون الإنجيل في موطنه تماماً في أي ثقافة، إذا كان الإنجيل والثقافة يتوافقان معاً بسهولة، فإن الاحتمال هو أن الإنجيل قد استسلم لقيم الثقافة.... يجب أن يكون هناك دائماً بعض التوتر بين الإنجيل والثقافة، تكمن الحيلة في ضبط هذا التوتر بشكل صحيح، حتى يتمكن الإنجيل والكنيسة من لعب دور تحويلي في الثقافة المستضيفة. إن الإنجيل لا يحمل معه ثقافة خاصة به، ويجب أن يجد دائماً مكانه في ثقافة الزمان والمكان، ومع ذلك فهو يشكك دائماً في الثقافة المحلية ويحاسبها أمام الصليب.</a:t>
            </a:r>
            <a:br>
              <a:rPr lang="en-US" altLang="ja-JP" b="1" dirty="0">
                <a:latin typeface="Arial"/>
                <a:cs typeface="Arial"/>
              </a:rPr>
            </a:br>
            <a:br>
              <a:rPr lang="en-US" altLang="ja-JP" b="1" dirty="0">
                <a:latin typeface="Arial"/>
                <a:cs typeface="Arial"/>
              </a:rPr>
            </a:br>
            <a:r>
              <a:rPr lang="ar-JO" b="1" dirty="0">
                <a:latin typeface="Arial"/>
                <a:cs typeface="Arial"/>
              </a:rPr>
              <a:t>(رونالد ب. بيارس)</a:t>
            </a:r>
            <a:endParaRPr lang="en-US" b="1" dirty="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latin typeface="Arial" panose="020B0604020202020204" pitchFamily="34" charset="0"/>
              <a:cs typeface="Arial" panose="020B0604020202020204" pitchFamily="34" charset="0"/>
            </a:endParaRPr>
          </a:p>
        </p:txBody>
      </p:sp>
      <p:pic>
        <p:nvPicPr>
          <p:cNvPr id="1103" name="SuspBridge" descr="SuspBridge"/>
          <p:cNvPicPr>
            <a:picLocks noChangeAspect="1"/>
          </p:cNvPicPr>
          <p:nvPr/>
        </p:nvPicPr>
        <p:blipFill>
          <a:blip r:embed="rId3"/>
          <a:srcRect t="13333"/>
          <a:stretch>
            <a:fillRect/>
          </a:stretch>
        </p:blipFill>
        <p:spPr>
          <a:xfrm>
            <a:off x="-228600" y="0"/>
            <a:ext cx="9372600" cy="6858000"/>
          </a:xfrm>
          <a:prstGeom prst="rect">
            <a:avLst/>
          </a:prstGeom>
          <a:ln w="12700">
            <a:miter lim="400000"/>
          </a:ln>
        </p:spPr>
      </p:pic>
      <p:sp>
        <p:nvSpPr>
          <p:cNvPr id="1104" name="BIBLICAL…"/>
          <p:cNvSpPr txBox="1"/>
          <p:nvPr/>
        </p:nvSpPr>
        <p:spPr>
          <a:xfrm>
            <a:off x="975438" y="4077325"/>
            <a:ext cx="2544925"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الثوابت</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a:p>
            <a:pPr algn="ctr">
              <a:defRPr sz="2400">
                <a:solidFill>
                  <a:srgbClr val="622100"/>
                </a:solidFill>
                <a:latin typeface="+mj-lt"/>
                <a:ea typeface="+mj-ea"/>
                <a:cs typeface="+mj-cs"/>
                <a:sym typeface="Bell MT"/>
              </a:defRPr>
            </a:pPr>
            <a:r>
              <a:rPr lang="ar-JO" dirty="0">
                <a:solidFill>
                  <a:srgbClr val="FFFFFF"/>
                </a:solidFill>
                <a:latin typeface="Arial" panose="020B0604020202020204" pitchFamily="34" charset="0"/>
                <a:cs typeface="Arial" panose="020B0604020202020204" pitchFamily="34" charset="0"/>
              </a:rPr>
              <a:t>(أعمال 2: 42، 46-47)</a:t>
            </a:r>
            <a:endParaRPr dirty="0">
              <a:solidFill>
                <a:srgbClr val="FFFFFF"/>
              </a:solidFill>
              <a:latin typeface="Arial" panose="020B0604020202020204" pitchFamily="34" charset="0"/>
              <a:cs typeface="Arial" panose="020B0604020202020204" pitchFamily="34" charset="0"/>
            </a:endParaRPr>
          </a:p>
        </p:txBody>
      </p:sp>
      <p:sp>
        <p:nvSpPr>
          <p:cNvPr id="1105" name="BIBLICAL…"/>
          <p:cNvSpPr txBox="1"/>
          <p:nvPr/>
        </p:nvSpPr>
        <p:spPr>
          <a:xfrm>
            <a:off x="5777067" y="4071492"/>
            <a:ext cx="101886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المبادئ</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p:txBody>
      </p:sp>
      <p:sp>
        <p:nvSpPr>
          <p:cNvPr id="1106" name="CULTURAL…"/>
          <p:cNvSpPr txBox="1"/>
          <p:nvPr/>
        </p:nvSpPr>
        <p:spPr>
          <a:xfrm>
            <a:off x="3519465" y="1052067"/>
            <a:ext cx="187647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المدى الثقافي </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 الحرية</a:t>
            </a:r>
            <a:endParaRPr dirty="0">
              <a:latin typeface="Arial" panose="020B0604020202020204" pitchFamily="34" charset="0"/>
              <a:cs typeface="Arial" panose="020B0604020202020204" pitchFamily="34" charset="0"/>
            </a:endParaRPr>
          </a:p>
        </p:txBody>
      </p:sp>
      <p:sp>
        <p:nvSpPr>
          <p:cNvPr id="1107" name="Biblical"/>
          <p:cNvSpPr txBox="1"/>
          <p:nvPr/>
        </p:nvSpPr>
        <p:spPr>
          <a:xfrm>
            <a:off x="4068423" y="5285294"/>
            <a:ext cx="79284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lgn="ctr">
              <a:defRPr>
                <a:solidFill>
                  <a:srgbClr val="000000"/>
                </a:solidFill>
                <a:latin typeface="+mj-lt"/>
                <a:ea typeface="+mj-ea"/>
                <a:cs typeface="+mj-cs"/>
                <a:sym typeface="Bell MT"/>
              </a:defRPr>
            </a:lvl1pPr>
          </a:lstStyle>
          <a:p>
            <a:r>
              <a:rPr lang="ar-JO" dirty="0">
                <a:solidFill>
                  <a:srgbClr val="FFFFFF"/>
                </a:solidFill>
                <a:latin typeface="Arial" panose="020B0604020202020204" pitchFamily="34" charset="0"/>
                <a:cs typeface="Arial" panose="020B0604020202020204" pitchFamily="34" charset="0"/>
              </a:rPr>
              <a:t>كتابي</a:t>
            </a:r>
            <a:endParaRPr dirty="0">
              <a:solidFill>
                <a:srgbClr val="FFFFFF"/>
              </a:solidFill>
              <a:latin typeface="Arial" panose="020B0604020202020204" pitchFamily="34" charset="0"/>
              <a:cs typeface="Arial" panose="020B0604020202020204" pitchFamily="34" charset="0"/>
            </a:endParaRPr>
          </a:p>
        </p:txBody>
      </p:sp>
      <p:sp>
        <p:nvSpPr>
          <p:cNvPr id="1108" name="Cultural"/>
          <p:cNvSpPr txBox="1"/>
          <p:nvPr/>
        </p:nvSpPr>
        <p:spPr>
          <a:xfrm>
            <a:off x="3779520" y="333375"/>
            <a:ext cx="74796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0000"/>
                </a:solidFill>
                <a:latin typeface="+mj-lt"/>
                <a:ea typeface="+mj-ea"/>
                <a:cs typeface="+mj-cs"/>
                <a:sym typeface="Bell MT"/>
              </a:defRPr>
            </a:lvl1pPr>
          </a:lstStyle>
          <a:p>
            <a:r>
              <a:rPr lang="ar-JO" dirty="0">
                <a:latin typeface="Arial" panose="020B0604020202020204" pitchFamily="34" charset="0"/>
                <a:cs typeface="Arial" panose="020B0604020202020204" pitchFamily="34" charset="0"/>
              </a:rPr>
              <a:t>ثقافي</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47734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2"/>
            <a:ext cx="2678874" cy="2522151"/>
          </a:xfrm>
        </p:spPr>
        <p:txBody>
          <a:bodyPr/>
          <a:lstStyle/>
          <a:p>
            <a:pPr algn="r"/>
            <a:r>
              <a:rPr lang="en-US" dirty="0"/>
              <a:t>Black</a:t>
            </a:r>
          </a:p>
        </p:txBody>
      </p:sp>
    </p:spTree>
    <p:extLst>
      <p:ext uri="{BB962C8B-B14F-4D97-AF65-F5344CB8AC3E}">
        <p14:creationId xmlns:p14="http://schemas.microsoft.com/office/powerpoint/2010/main" val="36253650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endParaRPr lang="en-US">
              <a:ea typeface="+mj-ea"/>
              <a:cs typeface="+mj-cs"/>
            </a:endParaRPr>
          </a:p>
        </p:txBody>
      </p:sp>
      <p:sp>
        <p:nvSpPr>
          <p:cNvPr id="13315" name="Rectangle 3"/>
          <p:cNvSpPr>
            <a:spLocks noGrp="1" noChangeArrowheads="1"/>
          </p:cNvSpPr>
          <p:nvPr>
            <p:ph type="body" idx="1"/>
          </p:nvPr>
        </p:nvSpPr>
        <p:spPr>
          <a:xfrm>
            <a:off x="152400" y="2133600"/>
            <a:ext cx="8763000" cy="4114800"/>
          </a:xfrm>
        </p:spPr>
        <p:txBody>
          <a:bodyPr/>
          <a:lstStyle/>
          <a:p>
            <a:pPr eaLnBrk="1" hangingPunct="1">
              <a:buFont typeface="Wingdings" charset="2"/>
              <a:buNone/>
              <a:defRPr/>
            </a:pPr>
            <a:endParaRPr lang="de-DE" b="1" i="1">
              <a:ea typeface="+mn-ea"/>
              <a:cs typeface="+mn-cs"/>
            </a:endParaRPr>
          </a:p>
        </p:txBody>
      </p:sp>
      <p:pic>
        <p:nvPicPr>
          <p:cNvPr id="22531" name="Picture 4" descr="SuspBridge"/>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t="13333"/>
          <a:stretch>
            <a:fillRect/>
          </a:stretch>
        </p:blipFill>
        <p:spPr bwMode="auto">
          <a:xfrm>
            <a:off x="-2286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Double-click to edit"/>
          <p:cNvSpPr txBox="1">
            <a:spLocks noGrp="1"/>
          </p:cNvSpPr>
          <p:nvPr>
            <p:ph type="title" idx="4294967295"/>
          </p:nvPr>
        </p:nvSpPr>
        <p:spPr>
          <a:xfrm>
            <a:off x="457200" y="277812"/>
            <a:ext cx="8229600" cy="1139826"/>
          </a:xfrm>
          <a:prstGeom prst="rect">
            <a:avLst/>
          </a:prstGeom>
        </p:spPr>
        <p:txBody>
          <a:bodyPr lIns="45719" tIns="45719" rIns="45719" bIns="45719">
            <a:normAutofit/>
          </a:bodyPr>
          <a:lstStyle/>
          <a:p>
            <a:pPr algn="ctr">
              <a:defRPr>
                <a:solidFill>
                  <a:srgbClr val="FFFFCC"/>
                </a:solidFill>
                <a:effectLst>
                  <a:outerShdw blurRad="12700" dist="25400" dir="2700000" rotWithShape="0">
                    <a:srgbClr val="000000"/>
                  </a:outerShdw>
                </a:effectLst>
              </a:defRPr>
            </a:pPr>
            <a:endParaRPr>
              <a:latin typeface="Arial" panose="020B0604020202020204" pitchFamily="34" charset="0"/>
              <a:cs typeface="Arial" panose="020B0604020202020204" pitchFamily="34" charset="0"/>
            </a:endParaRPr>
          </a:p>
        </p:txBody>
      </p:sp>
      <p:sp>
        <p:nvSpPr>
          <p:cNvPr id="738" name="Double-click to edit"/>
          <p:cNvSpPr txBox="1">
            <a:spLocks noGrp="1"/>
          </p:cNvSpPr>
          <p:nvPr>
            <p:ph type="body" idx="4294967295"/>
          </p:nvPr>
        </p:nvSpPr>
        <p:spPr>
          <a:xfrm>
            <a:off x="152399" y="2133600"/>
            <a:ext cx="8763002" cy="4114800"/>
          </a:xfrm>
          <a:prstGeom prst="rect">
            <a:avLst/>
          </a:prstGeom>
        </p:spPr>
        <p:txBody>
          <a:bodyPr lIns="45719" tIns="45719" rIns="45719" bIns="45719">
            <a:normAutofit/>
          </a:bodyPr>
          <a:lstStyle/>
          <a:p>
            <a:pPr>
              <a:buClr>
                <a:srgbClr val="FADF6C"/>
              </a:buClr>
              <a:buSzTx/>
              <a:buFont typeface="Wingdings"/>
              <a:buNone/>
              <a:defRPr b="0">
                <a:effectLst>
                  <a:outerShdw blurRad="12700" dist="25400" dir="2700000" rotWithShape="0">
                    <a:srgbClr val="000000"/>
                  </a:outerShdw>
                </a:effectLst>
                <a:latin typeface="+mj-lt"/>
                <a:ea typeface="+mj-ea"/>
                <a:cs typeface="+mj-cs"/>
                <a:sym typeface="Bell MT"/>
              </a:defRPr>
            </a:pPr>
            <a:endParaRPr>
              <a:latin typeface="Arial" panose="020B0604020202020204" pitchFamily="34" charset="0"/>
              <a:cs typeface="Arial" panose="020B0604020202020204" pitchFamily="34" charset="0"/>
            </a:endParaRPr>
          </a:p>
        </p:txBody>
      </p:sp>
      <p:pic>
        <p:nvPicPr>
          <p:cNvPr id="739" name="SuspBridge" descr="SuspBridge"/>
          <p:cNvPicPr>
            <a:picLocks noChangeAspect="1"/>
          </p:cNvPicPr>
          <p:nvPr/>
        </p:nvPicPr>
        <p:blipFill>
          <a:blip r:embed="rId2"/>
          <a:srcRect t="13333"/>
          <a:stretch>
            <a:fillRect/>
          </a:stretch>
        </p:blipFill>
        <p:spPr>
          <a:xfrm>
            <a:off x="-228600" y="0"/>
            <a:ext cx="9372600" cy="6858000"/>
          </a:xfrm>
          <a:prstGeom prst="rect">
            <a:avLst/>
          </a:prstGeom>
          <a:ln w="12700">
            <a:miter lim="400000"/>
          </a:ln>
        </p:spPr>
      </p:pic>
      <p:sp>
        <p:nvSpPr>
          <p:cNvPr id="740" name="BIBLICAL…"/>
          <p:cNvSpPr txBox="1"/>
          <p:nvPr/>
        </p:nvSpPr>
        <p:spPr>
          <a:xfrm>
            <a:off x="1146958" y="4077326"/>
            <a:ext cx="2201884"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الثوابت</a:t>
            </a:r>
          </a:p>
          <a:p>
            <a:pPr algn="ctr">
              <a:defRPr>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الكتابية</a:t>
            </a:r>
            <a:endParaRPr dirty="0">
              <a:latin typeface="Arial" panose="020B0604020202020204" pitchFamily="34" charset="0"/>
              <a:cs typeface="Arial" panose="020B0604020202020204" pitchFamily="34" charset="0"/>
            </a:endParaRPr>
          </a:p>
          <a:p>
            <a:pPr algn="ctr">
              <a:defRPr sz="2400">
                <a:solidFill>
                  <a:srgbClr val="622100"/>
                </a:solidFill>
                <a:latin typeface="+mj-lt"/>
                <a:ea typeface="+mj-ea"/>
                <a:cs typeface="+mj-cs"/>
                <a:sym typeface="Bell MT"/>
              </a:defRPr>
            </a:pPr>
            <a:r>
              <a:rPr lang="ar-JO" dirty="0">
                <a:latin typeface="Arial" panose="020B0604020202020204" pitchFamily="34" charset="0"/>
                <a:cs typeface="Arial" panose="020B0604020202020204" pitchFamily="34" charset="0"/>
              </a:rPr>
              <a:t>(أع 2: 42، 46-47)</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BIBLICAL CONSTANTS (Acts 2:42,46-47)"/>
          <p:cNvSpPr txBox="1">
            <a:spLocks noGrp="1"/>
          </p:cNvSpPr>
          <p:nvPr>
            <p:ph type="title" idx="4294967295"/>
          </p:nvPr>
        </p:nvSpPr>
        <p:spPr>
          <a:xfrm>
            <a:off x="684212" y="288925"/>
            <a:ext cx="7775576" cy="1195388"/>
          </a:xfrm>
          <a:prstGeom prst="rect">
            <a:avLst/>
          </a:prstGeom>
        </p:spPr>
        <p:txBody>
          <a:bodyPr lIns="45719" tIns="45719" rIns="45719" bIns="45719">
            <a:normAutofit/>
          </a:bodyPr>
          <a:lstStyle/>
          <a:p>
            <a:pPr algn="ctr" defTabSz="740663">
              <a:defRPr sz="3240">
                <a:solidFill>
                  <a:srgbClr val="FFFFCC"/>
                </a:solidFill>
                <a:effectLst>
                  <a:outerShdw blurRad="10287" dist="20574" dir="2700000" rotWithShape="0">
                    <a:srgbClr val="000000"/>
                  </a:outerShdw>
                </a:effectLst>
              </a:defRPr>
            </a:pPr>
            <a:r>
              <a:rPr lang="ar-JO" dirty="0">
                <a:latin typeface="Arial" panose="020B0604020202020204" pitchFamily="34" charset="0"/>
                <a:cs typeface="Arial" panose="020B0604020202020204" pitchFamily="34" charset="0"/>
              </a:rPr>
              <a:t>الثوابت الكتابية</a:t>
            </a:r>
            <a:br>
              <a:rPr dirty="0">
                <a:latin typeface="Arial" panose="020B0604020202020204" pitchFamily="34" charset="0"/>
                <a:cs typeface="Arial" panose="020B0604020202020204" pitchFamily="34" charset="0"/>
              </a:rPr>
            </a:br>
            <a:r>
              <a:rPr lang="ar-JO" sz="2268" dirty="0">
                <a:latin typeface="Arial" panose="020B0604020202020204" pitchFamily="34" charset="0"/>
                <a:cs typeface="Arial" panose="020B0604020202020204" pitchFamily="34" charset="0"/>
              </a:rPr>
              <a:t>(أع 2: 42، 46-47)</a:t>
            </a:r>
            <a:endParaRPr dirty="0">
              <a:latin typeface="Arial" panose="020B0604020202020204" pitchFamily="34" charset="0"/>
              <a:cs typeface="Arial" panose="020B0604020202020204" pitchFamily="34" charset="0"/>
            </a:endParaRPr>
          </a:p>
        </p:txBody>
      </p:sp>
      <p:sp>
        <p:nvSpPr>
          <p:cNvPr id="743" name="They were continually devoting themselves to the apostles’ teaching and to fellowship, to the breaking of bread and to prayer. . . .  Day by day continuing with one mind in the temple, and breaking bread from house to house, they were taking their meals "/>
          <p:cNvSpPr txBox="1">
            <a:spLocks noGrp="1"/>
          </p:cNvSpPr>
          <p:nvPr>
            <p:ph type="body" idx="4294967295"/>
          </p:nvPr>
        </p:nvSpPr>
        <p:spPr>
          <a:xfrm>
            <a:off x="251791" y="1820693"/>
            <a:ext cx="8673338" cy="4114801"/>
          </a:xfrm>
          <a:prstGeom prst="rect">
            <a:avLst/>
          </a:prstGeom>
        </p:spPr>
        <p:txBody>
          <a:bodyPr lIns="45719" tIns="45719" rIns="45719" bIns="45719">
            <a:normAutofit/>
          </a:bodyPr>
          <a:lstStyle/>
          <a:p>
            <a:pPr algn="ctr">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endParaRPr lang="en-US" dirty="0">
              <a:latin typeface="Arial" panose="020B0604020202020204" pitchFamily="34" charset="0"/>
              <a:cs typeface="Arial" panose="020B0604020202020204" pitchFamily="34" charset="0"/>
            </a:endParaRPr>
          </a:p>
          <a:p>
            <a:pPr algn="ctr">
              <a:spcBef>
                <a:spcPts val="600"/>
              </a:spcBef>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 وكانوا يواظبون على تعليم الرسل، والشركة، وكسر الخبز، والصلوات ... وكانوا كل يوم يواظبون في الهيكل بنفس واحدة. وإذ هم يكسرون الخبز في البيوت، كانوا يتناولون الطعام بابتهاج وبساطة قلب، مسبحين الله، ولهم نعمة لدى جميع الشعب. وكان الرب كل يوم يضم إلى الكنيسة الذين يخلصون.</a:t>
            </a:r>
            <a:r>
              <a:rPr lang="en-US"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They were continually devoting themselves to the apostles’ teaching and to fellowship, to the breaking of bread and to prayer. . . .  Day by day continuing with one mind in the temple, and breaking bread from house to house, they were taking their meals "/>
          <p:cNvSpPr txBox="1">
            <a:spLocks noGrp="1"/>
          </p:cNvSpPr>
          <p:nvPr>
            <p:ph type="body" idx="4294967295"/>
          </p:nvPr>
        </p:nvSpPr>
        <p:spPr>
          <a:xfrm>
            <a:off x="172277" y="1836906"/>
            <a:ext cx="8842021" cy="4114801"/>
          </a:xfrm>
          <a:prstGeom prst="rect">
            <a:avLst/>
          </a:prstGeom>
        </p:spPr>
        <p:txBody>
          <a:bodyPr lIns="45719" tIns="45719" rIns="45719" bIns="45719">
            <a:normAutofit/>
          </a:bodyPr>
          <a:lstStyle/>
          <a:p>
            <a:pPr marL="342900" marR="0" lvl="0" indent="-342900" algn="ctr" defTabSz="914400" rtl="0" eaLnBrk="1" fontAlgn="auto" latinLnBrk="0" hangingPunct="1">
              <a:lnSpc>
                <a:spcPct val="100000"/>
              </a:lnSpc>
              <a:spcBef>
                <a:spcPts val="600"/>
              </a:spcBef>
              <a:spcAft>
                <a:spcPts val="0"/>
              </a:spcAft>
              <a:buClr>
                <a:srgbClr val="FADF6C"/>
              </a:buClr>
              <a:buSzTx/>
              <a:buFont typeface="Wingdings"/>
              <a:buNone/>
              <a:tabLst/>
              <a:defRPr sz="2800" b="0">
                <a:effectLst>
                  <a:outerShdw blurRad="12700" dist="25400" dir="2700000" rotWithShape="0">
                    <a:srgbClr val="000000"/>
                  </a:outerShdw>
                </a:effectLst>
                <a:latin typeface="+mj-lt"/>
                <a:ea typeface="+mj-ea"/>
                <a:cs typeface="+mj-cs"/>
                <a:sym typeface="Bell MT"/>
              </a:defRPr>
            </a:pPr>
            <a:endParaRPr kumimoji="0" lang="ar-JO" sz="2800" b="0" i="0" u="none" strike="noStrike" kern="0" cap="none" spc="0" normalizeH="0" baseline="0" noProof="0" dirty="0">
              <a:ln>
                <a:noFill/>
              </a:ln>
              <a:solidFill>
                <a:srgbClr val="FFFFFF"/>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endParaRPr>
          </a:p>
          <a:p>
            <a:pPr marL="342900" marR="0" lvl="0" indent="-342900" algn="ctr" defTabSz="914400" rtl="0" eaLnBrk="1" fontAlgn="auto" latinLnBrk="0" hangingPunct="1">
              <a:lnSpc>
                <a:spcPct val="100000"/>
              </a:lnSpc>
              <a:spcBef>
                <a:spcPts val="600"/>
              </a:spcBef>
              <a:spcAft>
                <a:spcPts val="0"/>
              </a:spcAft>
              <a:buClr>
                <a:srgbClr val="FADF6C"/>
              </a:buClr>
              <a:buSzTx/>
              <a:buFont typeface="Wingdings"/>
              <a:buNone/>
              <a:tabLst/>
              <a:defRPr sz="2800" b="0">
                <a:effectLst>
                  <a:outerShdw blurRad="12700" dist="25400" dir="2700000" rotWithShape="0">
                    <a:srgbClr val="000000"/>
                  </a:outerShdw>
                </a:effectLst>
                <a:latin typeface="+mj-lt"/>
                <a:ea typeface="+mj-ea"/>
                <a:cs typeface="+mj-cs"/>
                <a:sym typeface="Bell MT"/>
              </a:defRPr>
            </a:pP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وكانوا يواظبون على </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تعليم الرسل</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الشركة</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كسر الخبز</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و</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الصلوات</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 ... وكانوا كل يوم يواظبون في الهيكل بنفس واحدة. وإذ هم يكسرون الخبز في البيوت، كانوا يتناولون الطعام بابتهاج وبساطة قلب، </a:t>
            </a:r>
            <a:r>
              <a:rPr kumimoji="0" lang="ar-JO" sz="2800" b="0" i="0" u="none" strike="noStrike" kern="0" cap="none" spc="0" normalizeH="0" baseline="0" noProof="0" dirty="0">
                <a:ln>
                  <a:noFill/>
                </a:ln>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مسبحين ا</a:t>
            </a:r>
            <a:r>
              <a:rPr kumimoji="0" lang="ar-JO" sz="2800" b="0" i="0" u="none" strike="noStrike" kern="0" cap="none" spc="0" normalizeH="0" baseline="0" noProof="0" dirty="0">
                <a:ln>
                  <a:noFill/>
                </a:ln>
                <a:solidFill>
                  <a:srgbClr val="0070C0"/>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rPr>
              <a:t>لله، ولهم نعمة لدى جميع الشعب. وكان الرب كل يوم يضم إلى الكنيسة الذين يخلصون. </a:t>
            </a:r>
          </a:p>
          <a:p>
            <a:pPr algn="ctr">
              <a:buClr>
                <a:srgbClr val="FADF6C"/>
              </a:buClr>
              <a:buSzTx/>
              <a:buFont typeface="Wingdings"/>
              <a:buNone/>
              <a:defRPr sz="2800" b="0">
                <a:effectLst>
                  <a:outerShdw blurRad="12700" dist="25400" dir="2700000" rotWithShape="0">
                    <a:srgbClr val="000000"/>
                  </a:outerShdw>
                </a:effectLst>
                <a:latin typeface="+mj-lt"/>
                <a:ea typeface="+mj-ea"/>
                <a:cs typeface="+mj-cs"/>
                <a:sym typeface="Bell MT"/>
              </a:defRPr>
            </a:pPr>
            <a:endParaRPr dirty="0">
              <a:solidFill>
                <a:srgbClr val="3366FF"/>
              </a:solidFill>
            </a:endParaRPr>
          </a:p>
        </p:txBody>
      </p:sp>
      <p:sp>
        <p:nvSpPr>
          <p:cNvPr id="746" name="BIBLICAL CONSTANTS (Acts 2:42,46-47)"/>
          <p:cNvSpPr txBox="1"/>
          <p:nvPr/>
        </p:nvSpPr>
        <p:spPr>
          <a:xfrm>
            <a:off x="729932" y="416650"/>
            <a:ext cx="7684136" cy="93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457200">
              <a:defRPr sz="4000">
                <a:solidFill>
                  <a:srgbClr val="FFFFCC"/>
                </a:solidFill>
                <a:effectLst>
                  <a:outerShdw blurRad="12700" dist="25400" dir="2700000" rotWithShape="0">
                    <a:srgbClr val="000000"/>
                  </a:outerShdw>
                </a:effectLst>
                <a:latin typeface="+mj-lt"/>
                <a:ea typeface="+mj-ea"/>
                <a:cs typeface="+mj-cs"/>
                <a:sym typeface="Bell MT"/>
              </a:defRPr>
            </a:pPr>
            <a: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الثوابت الكتابية</a:t>
            </a:r>
            <a:b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68"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(أع 2: 42، 46-47)</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the apostles’ teaching…"/>
          <p:cNvSpPr txBox="1">
            <a:spLocks noGrp="1"/>
          </p:cNvSpPr>
          <p:nvPr>
            <p:ph type="body" idx="4294967295"/>
          </p:nvPr>
        </p:nvSpPr>
        <p:spPr>
          <a:xfrm>
            <a:off x="-1" y="1828800"/>
            <a:ext cx="9144002" cy="4114800"/>
          </a:xfrm>
          <a:prstGeom prst="rect">
            <a:avLst/>
          </a:prstGeom>
        </p:spPr>
        <p:txBody>
          <a:bodyPr lIns="45719" tIns="45719" rIns="45719" bIns="45719">
            <a:normAutofit/>
          </a:bodyPr>
          <a:lstStyle/>
          <a:p>
            <a:pPr algn="ctr">
              <a:buClr>
                <a:srgbClr val="FADF6C"/>
              </a:buClr>
              <a:buSzTx/>
              <a:buFont typeface="Wingdings"/>
              <a:buNone/>
              <a:defRPr sz="1600" b="0">
                <a:effectLst>
                  <a:outerShdw blurRad="12700" dist="25400" dir="2700000" rotWithShape="0">
                    <a:srgbClr val="000000"/>
                  </a:outerShdw>
                </a:effectLst>
                <a:latin typeface="+mj-lt"/>
                <a:ea typeface="+mj-ea"/>
                <a:cs typeface="+mj-cs"/>
                <a:sym typeface="Bell MT"/>
              </a:defRPr>
            </a:pP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تعليم الرسل</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الشركة</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كسر الخبز</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الصلوات</a:t>
            </a:r>
            <a:endParaRPr dirty="0">
              <a:latin typeface="Arial" panose="020B0604020202020204" pitchFamily="34" charset="0"/>
              <a:cs typeface="Arial" panose="020B0604020202020204" pitchFamily="34" charset="0"/>
            </a:endParaRPr>
          </a:p>
          <a:p>
            <a:pPr algn="ctr">
              <a:spcBef>
                <a:spcPts val="800"/>
              </a:spcBef>
              <a:buClr>
                <a:srgbClr val="FADF6C"/>
              </a:buClr>
              <a:buSzTx/>
              <a:buFont typeface="Wingdings"/>
              <a:buNone/>
              <a:defRPr sz="3600" b="0">
                <a:effectLst>
                  <a:outerShdw blurRad="12700" dist="25400" dir="2700000" rotWithShape="0">
                    <a:srgbClr val="000000"/>
                  </a:outerShdw>
                </a:effectLst>
                <a:latin typeface="+mj-lt"/>
                <a:ea typeface="+mj-ea"/>
                <a:cs typeface="+mj-cs"/>
                <a:sym typeface="Bell MT"/>
              </a:defRPr>
            </a:pPr>
            <a:r>
              <a:rPr lang="ar-JO" dirty="0">
                <a:latin typeface="Arial" panose="020B0604020202020204" pitchFamily="34" charset="0"/>
                <a:cs typeface="Arial" panose="020B0604020202020204" pitchFamily="34" charset="0"/>
              </a:rPr>
              <a:t>تسبيح الله</a:t>
            </a:r>
            <a:endParaRPr dirty="0">
              <a:latin typeface="Arial" panose="020B0604020202020204" pitchFamily="34" charset="0"/>
              <a:cs typeface="Arial" panose="020B0604020202020204" pitchFamily="34" charset="0"/>
            </a:endParaRPr>
          </a:p>
        </p:txBody>
      </p:sp>
      <p:sp>
        <p:nvSpPr>
          <p:cNvPr id="749" name="BIBLICAL CONSTANTS (Acts 2:42,46-47)"/>
          <p:cNvSpPr txBox="1"/>
          <p:nvPr/>
        </p:nvSpPr>
        <p:spPr>
          <a:xfrm>
            <a:off x="729932" y="416650"/>
            <a:ext cx="7684136" cy="939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000">
                <a:solidFill>
                  <a:srgbClr val="FFFFCC"/>
                </a:solidFill>
                <a:effectLst>
                  <a:outerShdw blurRad="12700" dist="25400" dir="2700000" rotWithShape="0">
                    <a:srgbClr val="000000"/>
                  </a:outerShdw>
                </a:effectLst>
                <a:latin typeface="+mj-lt"/>
                <a:ea typeface="+mj-ea"/>
                <a:cs typeface="+mj-cs"/>
                <a:sym typeface="Bell MT"/>
              </a:defRPr>
            </a:pPr>
            <a: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الثوابت الكتابية</a:t>
            </a:r>
            <a:br>
              <a:rPr kumimoji="0" lang="ar-JO" sz="3240"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68" b="0" i="0" u="none" strike="noStrike" kern="0" cap="none" spc="0" normalizeH="0" baseline="0" noProof="0" dirty="0">
                <a:ln>
                  <a:noFill/>
                </a:ln>
                <a:solidFill>
                  <a:srgbClr val="FFFFCC"/>
                </a:solidFill>
                <a:effectLst>
                  <a:outerShdw blurRad="10287" dist="20574" dir="2700000" rotWithShape="0">
                    <a:srgbClr val="000000"/>
                  </a:outerShdw>
                </a:effectLst>
                <a:uLnTx/>
                <a:uFillTx/>
                <a:latin typeface="Arial" panose="020B0604020202020204" pitchFamily="34" charset="0"/>
                <a:cs typeface="Arial" panose="020B0604020202020204" pitchFamily="34" charset="0"/>
                <a:sym typeface="Bell MT"/>
              </a:rPr>
              <a:t>(أع 2: 42، 46-47)</a:t>
            </a:r>
            <a:endParaRPr kumimoji="0" lang="ar-JO" sz="4000" b="0" i="0" u="none" strike="noStrike" kern="0" cap="none" spc="0" normalizeH="0" baseline="0" noProof="0" dirty="0">
              <a:ln>
                <a:noFill/>
              </a:ln>
              <a:solidFill>
                <a:srgbClr val="FFFFCC"/>
              </a:solidFill>
              <a:effectLst>
                <a:outerShdw blurRad="12700" dist="25400" dir="2700000" rotWithShape="0">
                  <a:srgbClr val="000000"/>
                </a:outerShdw>
              </a:effectLst>
              <a:uLnTx/>
              <a:uFillTx/>
              <a:latin typeface="Arial" panose="020B0604020202020204" pitchFamily="34" charset="0"/>
              <a:cs typeface="Arial" panose="020B0604020202020204" pitchFamily="34" charset="0"/>
              <a:sym typeface="Bell MT"/>
            </a:endParaRPr>
          </a:p>
        </p:txBody>
      </p:sp>
    </p:spTree>
  </p:cSld>
  <p:clrMapOvr>
    <a:masterClrMapping/>
  </p:clrMapOvr>
  <p:transition spd="med"/>
</p:sld>
</file>

<file path=ppt/theme/theme1.xml><?xml version="1.0" encoding="utf-8"?>
<a:theme xmlns:a="http://schemas.openxmlformats.org/drawingml/2006/main" name="Globe">
  <a:themeElements>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fontScheme name="Globe">
      <a:majorFont>
        <a:latin typeface="Maiandra GD"/>
        <a:ea typeface=""/>
        <a:cs typeface=""/>
      </a:majorFont>
      <a:minorFont>
        <a:latin typeface="Maiandra G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Maiandra G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Maiandra GD"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lobe">
  <a:themeElements>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fontScheme name="Globe">
      <a:majorFont>
        <a:latin typeface="Maiandra GD"/>
        <a:ea typeface=""/>
        <a:cs typeface=""/>
      </a:majorFont>
      <a:minorFont>
        <a:latin typeface="Maiandra G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Maiandra GD"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Maiandra GD" pitchFamily="-109"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lobe">
  <a:themeElements>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fontScheme name="Globe">
      <a:majorFont>
        <a:latin typeface="Maiandra GD"/>
        <a:ea typeface=""/>
        <a:cs typeface=""/>
      </a:majorFont>
      <a:minorFont>
        <a:latin typeface="Maiandra G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Maiandra G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Maiandra GD"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Globe</Template>
  <TotalTime>4133</TotalTime>
  <Words>3168</Words>
  <Application>Microsoft Macintosh PowerPoint</Application>
  <PresentationFormat>On-screen Show (4:3)</PresentationFormat>
  <Paragraphs>336</Paragraphs>
  <Slides>44</Slides>
  <Notes>27</Notes>
  <HiddenSlides>24</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44</vt:i4>
      </vt:variant>
    </vt:vector>
  </HeadingPairs>
  <TitlesOfParts>
    <vt:vector size="55" baseType="lpstr">
      <vt:lpstr>ＭＳ Ｐゴシック</vt:lpstr>
      <vt:lpstr>Arial</vt:lpstr>
      <vt:lpstr>Garamond</vt:lpstr>
      <vt:lpstr>Maiandra GD</vt:lpstr>
      <vt:lpstr>Times New Roman</vt:lpstr>
      <vt:lpstr>Wingdings</vt:lpstr>
      <vt:lpstr>Globe</vt:lpstr>
      <vt:lpstr>Orbit</vt:lpstr>
      <vt:lpstr>1_Globe</vt:lpstr>
      <vt:lpstr>2_Globe</vt:lpstr>
      <vt:lpstr>1_Orbit</vt:lpstr>
      <vt:lpstr>الجسر: العبادة والثقافة</vt:lpstr>
      <vt:lpstr>PowerPoint Presentation</vt:lpstr>
      <vt:lpstr>PowerPoint Presentation</vt:lpstr>
      <vt:lpstr>PowerPoint Presentation</vt:lpstr>
      <vt:lpstr>PowerPoint Presentation</vt:lpstr>
      <vt:lpstr>PowerPoint Presentation</vt:lpstr>
      <vt:lpstr>الثوابت الكتابية (أع 2: 42، 46-47)</vt:lpstr>
      <vt:lpstr>PowerPoint Presentation</vt:lpstr>
      <vt:lpstr>PowerPoint Presentation</vt:lpstr>
      <vt:lpstr>PowerPoint Presentation</vt:lpstr>
      <vt:lpstr>PowerPoint Presentation</vt:lpstr>
      <vt:lpstr>مرونة الشكل</vt:lpstr>
      <vt:lpstr>مرونة الشكل</vt:lpstr>
      <vt:lpstr>PowerPoint Presentation</vt:lpstr>
      <vt:lpstr>PowerPoint Presentation</vt:lpstr>
      <vt:lpstr>PowerPoint Presentation</vt:lpstr>
      <vt:lpstr>PowerPoint Presentation</vt:lpstr>
      <vt:lpstr>العوامل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  • BibleStudyDownloads.org لاهوت العبادة وممارسته</vt:lpstr>
    </vt:vector>
  </TitlesOfParts>
  <Company>WRI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PRINCIPLES OF WORSHIP</dc:title>
  <dc:creator>Ronald Man</dc:creator>
  <cp:lastModifiedBy>Rick Griffith</cp:lastModifiedBy>
  <cp:revision>87</cp:revision>
  <dcterms:created xsi:type="dcterms:W3CDTF">2010-01-16T03:37:02Z</dcterms:created>
  <dcterms:modified xsi:type="dcterms:W3CDTF">2024-04-30T17:58:24Z</dcterms:modified>
</cp:coreProperties>
</file>