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68" r:id="rId3"/>
  </p:sldMasterIdLst>
  <p:notesMasterIdLst>
    <p:notesMasterId r:id="rId45"/>
  </p:notesMasterIdLst>
  <p:sldIdLst>
    <p:sldId id="257" r:id="rId4"/>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5" r:id="rId41"/>
    <p:sldId id="296" r:id="rId42"/>
    <p:sldId id="360" r:id="rId43"/>
    <p:sldId id="5471" r:id="rId4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FF"/>
          </a:solidFill>
        </a:fill>
      </a:tcStyle>
    </a:wholeTbl>
    <a:band2H>
      <a:tcTxStyle/>
      <a:tcStyle>
        <a:tcBdr/>
        <a:fill>
          <a:solidFill>
            <a:srgbClr val="E6F6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Arial"/>
          <a:ea typeface="Arial"/>
          <a:cs typeface="Arial"/>
        </a:font>
        <a:srgbClr val="0066C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F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66CC"/>
      </a:tcTxStyle>
      <a:tcStyle>
        <a:tcBdr>
          <a:left>
            <a:ln w="12700" cap="flat">
              <a:noFill/>
              <a:miter lim="400000"/>
            </a:ln>
          </a:left>
          <a:right>
            <a:ln w="12700" cap="flat">
              <a:noFill/>
              <a:miter lim="400000"/>
            </a:ln>
          </a:right>
          <a:top>
            <a:ln w="508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C"/>
          </a:solidFill>
        </a:fill>
      </a:tcStyle>
    </a:wholeTbl>
    <a:band2H>
      <a:tcTxStyle/>
      <a:tcStyle>
        <a:tcBdr/>
        <a:fill>
          <a:solidFill>
            <a:srgbClr val="E6EAF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Row>
  </a:tblStyle>
  <a:tblStyle styleId="{2708684C-4D16-4618-839F-0558EEFCDFE6}" styleName="">
    <a:tblBg/>
    <a:wholeTb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37"/>
    <p:restoredTop sz="94694"/>
  </p:normalViewPr>
  <p:slideViewPr>
    <p:cSldViewPr snapToGrid="0" snapToObjects="1">
      <p:cViewPr varScale="1">
        <p:scale>
          <a:sx n="120" d="100"/>
          <a:sy n="120" d="100"/>
        </p:scale>
        <p:origin x="8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endParaRPr/>
          </a:p>
        </p:txBody>
      </p:sp>
      <p:sp>
        <p:nvSpPr>
          <p:cNvPr id="82" name="Shape 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Bell MT"/>
      </a:defRPr>
    </a:lvl1pPr>
    <a:lvl2pPr indent="228600" latinLnBrk="0">
      <a:spcBef>
        <a:spcPts val="400"/>
      </a:spcBef>
      <a:defRPr sz="1200">
        <a:latin typeface="+mj-lt"/>
        <a:ea typeface="+mj-ea"/>
        <a:cs typeface="+mj-cs"/>
        <a:sym typeface="Bell MT"/>
      </a:defRPr>
    </a:lvl2pPr>
    <a:lvl3pPr indent="457200" latinLnBrk="0">
      <a:spcBef>
        <a:spcPts val="400"/>
      </a:spcBef>
      <a:defRPr sz="1200">
        <a:latin typeface="+mj-lt"/>
        <a:ea typeface="+mj-ea"/>
        <a:cs typeface="+mj-cs"/>
        <a:sym typeface="Bell MT"/>
      </a:defRPr>
    </a:lvl3pPr>
    <a:lvl4pPr indent="685800" latinLnBrk="0">
      <a:spcBef>
        <a:spcPts val="400"/>
      </a:spcBef>
      <a:defRPr sz="1200">
        <a:latin typeface="+mj-lt"/>
        <a:ea typeface="+mj-ea"/>
        <a:cs typeface="+mj-cs"/>
        <a:sym typeface="Bell MT"/>
      </a:defRPr>
    </a:lvl4pPr>
    <a:lvl5pPr indent="914400" latinLnBrk="0">
      <a:spcBef>
        <a:spcPts val="400"/>
      </a:spcBef>
      <a:defRPr sz="1200">
        <a:latin typeface="+mj-lt"/>
        <a:ea typeface="+mj-ea"/>
        <a:cs typeface="+mj-cs"/>
        <a:sym typeface="Bell MT"/>
      </a:defRPr>
    </a:lvl5pPr>
    <a:lvl6pPr indent="1143000" latinLnBrk="0">
      <a:spcBef>
        <a:spcPts val="400"/>
      </a:spcBef>
      <a:defRPr sz="1200">
        <a:latin typeface="+mj-lt"/>
        <a:ea typeface="+mj-ea"/>
        <a:cs typeface="+mj-cs"/>
        <a:sym typeface="Bell MT"/>
      </a:defRPr>
    </a:lvl6pPr>
    <a:lvl7pPr indent="1371600" latinLnBrk="0">
      <a:spcBef>
        <a:spcPts val="400"/>
      </a:spcBef>
      <a:defRPr sz="1200">
        <a:latin typeface="+mj-lt"/>
        <a:ea typeface="+mj-ea"/>
        <a:cs typeface="+mj-cs"/>
        <a:sym typeface="Bell MT"/>
      </a:defRPr>
    </a:lvl7pPr>
    <a:lvl8pPr indent="1600200" latinLnBrk="0">
      <a:spcBef>
        <a:spcPts val="400"/>
      </a:spcBef>
      <a:defRPr sz="1200">
        <a:latin typeface="+mj-lt"/>
        <a:ea typeface="+mj-ea"/>
        <a:cs typeface="+mj-cs"/>
        <a:sym typeface="Bell MT"/>
      </a:defRPr>
    </a:lvl8pPr>
    <a:lvl9pPr indent="1828800" latinLnBrk="0">
      <a:spcBef>
        <a:spcPts val="400"/>
      </a:spcBef>
      <a:defRPr sz="1200">
        <a:latin typeface="+mj-lt"/>
        <a:ea typeface="+mj-ea"/>
        <a:cs typeface="+mj-cs"/>
        <a:sym typeface="Bell M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Because 500 years ago, on October 31, 1517, was when Martin Luther nailed his 95 These to the church door in Wittenberg, Germany. The concerns he expressed in this document about the practices and teaching of the established church of his day ended up touching off what we now know as the Reformation.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question being: NOT Do I have a VOICE? BUT: Do I have SONG? Every believer in Christ has a song of gratitude to sing to the God who saved us.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The Reformers initiated a major change to a much more participatory kind of worship. They insisted that worship be held in </a:t>
            </a:r>
            <a:r>
              <a:rPr b="1"/>
              <a:t>the language of the people</a:t>
            </a:r>
            <a:r>
              <a:t>, so that they could understand and fully participate.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reemphasized the New Testament teaching about the priesthood of all believers, that every Christian has direct access to the presence of God through Christ.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Key to this full participation of the people in worship is congregational singing, which Luther, Calvin and other Reformers especially emphasized the importance of the people </a:t>
            </a:r>
            <a:r>
              <a:rPr b="1"/>
              <a:t>singing</a:t>
            </a:r>
            <a:r>
              <a:t> God’s truth, as well as hearing it preached.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Last week we celebrated the Word of God and how the Reformers brought it back to its proper place in the church and in the lives of people—first by translating the Bible into the local language of the people, then by bringing it back to the center of worship to be read, prayed, sung and preached; and then by elevating the ministry of preaching as the faithful exposition of the Scripture.</a:t>
            </a:r>
          </a:p>
          <a:p>
            <a:pPr defTabSz="457200">
              <a:spcBef>
                <a:spcPts val="0"/>
              </a:spcBef>
              <a:defRPr sz="2400">
                <a:latin typeface="Calibri"/>
                <a:ea typeface="Calibri"/>
                <a:cs typeface="Calibri"/>
                <a:sym typeface="Calibri"/>
              </a:defRPr>
            </a:pPr>
            <a:endParaRPr sz="3200"/>
          </a:p>
          <a:p>
            <a:pPr defTabSz="457200">
              <a:spcBef>
                <a:spcPts val="0"/>
              </a:spcBef>
              <a:defRPr sz="2400">
                <a:latin typeface="Calibri"/>
                <a:ea typeface="Calibri"/>
                <a:cs typeface="Calibri"/>
                <a:sym typeface="Calibri"/>
              </a:defRPr>
            </a:pPr>
            <a:endParaRPr sz="3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Finally today we want to see how the Reformers brought Christ back into the center of worship as our priest who leads us into the presence of God.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But in the process, because there was no much </a:t>
            </a:r>
            <a:r>
              <a:rPr i="1"/>
              <a:t>needed</a:t>
            </a:r>
            <a:r>
              <a:t> emphasis on Christ’s deity, the true humanity of Christ began to be neglected in the Middle Ages, with huge implications for the church.</a:t>
            </a:r>
            <a:endParaRPr sz="3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In the Middle Ages, the church, as we’ve seen, tended to gravitate back to Old Testament type of practices, and that included a growing emphasis on the need to go through a PRIEST in order to get to God.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And not only was there the emphasis on going through a priest to reach God, but there arose the teaching that in order to get your prayers heard and answered, you had to pray through Mary…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 or you had to pray to one of the saints, as someone who could represent you before God.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At tremendous personal cost, as you can see here, the Reformers took a bold and courageous stand against all the civil and religious authorities of their day, armed only with an unshakeable confidence in God and commitment to the truth of Scripture.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One of the great emphases of the Reformers was that, in Paul’s words, “There is ONE mediator between God and man, the man Christ Jesus.” Every believer has DIRECT access to God through Jesus Christ—He is the only Priest, the only go-between we need. We do not need to go through a priest, or through Mary, or through one of the saints to get to God. We go THROUGH CHRIST.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Salvation is by grace through in Christ alone, and He is the one way to the Father—through Him we can draw near with confidence and assurance, as the writer of Hebrews encourages us.</a:t>
            </a:r>
          </a:p>
          <a:p>
            <a:pPr defTabSz="457200">
              <a:spcBef>
                <a:spcPts val="0"/>
              </a:spcBef>
              <a:defRPr sz="2800">
                <a:latin typeface="Calibri"/>
                <a:ea typeface="Calibri"/>
                <a:cs typeface="Calibri"/>
                <a:sym typeface="Calibri"/>
              </a:defRPr>
            </a:pPr>
            <a:endParaRPr sz="36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This is a critical unifying truth for the church’s worship: Whatever </a:t>
            </a:r>
            <a:r>
              <a:rPr i="1"/>
              <a:t>outward</a:t>
            </a:r>
            <a:r>
              <a:t> form our worship may take, there is ONLY ONE WAY</a:t>
            </a:r>
            <a:r>
              <a:rPr i="1"/>
              <a:t> </a:t>
            </a:r>
            <a:r>
              <a:t>to come to the Father, and that is through CHRIST in the power of the Holy spirit.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No worship leader, pastor, band, or song will ever bring us close to God….Worship itself cannot lead us into God’s presence, Only Jesus Himself can bring us into God’s presence.</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a:defRPr>
                <a:latin typeface="Maiandra GD"/>
                <a:ea typeface="Maiandra GD"/>
                <a:cs typeface="Maiandra GD"/>
                <a:sym typeface="Maiandra GD"/>
              </a:defRPr>
            </a:pPr>
            <a:r>
              <a:t>God reveals His glory, worship is our response</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Order is important: God always initiates</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a:defRPr>
                <a:latin typeface="Maiandra GD"/>
                <a:ea typeface="Maiandra GD"/>
                <a:cs typeface="Maiandra GD"/>
                <a:sym typeface="Maiandra GD"/>
              </a:defRPr>
            </a:pPr>
            <a:r>
              <a:t>Worship services to be a dialogue betw, God and man, a dialogue of revel. &amp; response</a:t>
            </a:r>
          </a:p>
          <a:p>
            <a:pPr>
              <a:defRPr>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We honor these true Christian heroes. We owe them a great debt, because in a very real sense every one of us is here today because God used them to restore the biblical gospel that had been obscured.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Luther and the other Reformers were not seeking to start a new church, but wanted to reform the church from within. They were not bringing new teachings, but rather seeking to restore the biblical gospel and the apostolic teachings about the way of salvation and how a sinner can be justified before a holy God.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stressed the New Testament teaching that justification comes from God, as a gift of His grace received through faith, faith in Christ, as revealed in the Scriptures; that salvation is a work of God for which He receives all the glory. These 5 “solas” (meaning “alone”) will be unpacked by Cole through October, and will also be the focus of our worship.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But the Reformation was not just a Reformation of doctrine, but was a Reformation of WORSHIP in some crucial ways. For the next 3 weeks we’re to take a few minutes to highlight some of the major changes in worship effected by the Reformers.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In the Old Testament, the people of God had to stand </a:t>
            </a:r>
            <a:r>
              <a:rPr b="1"/>
              <a:t>outside</a:t>
            </a:r>
            <a:r>
              <a:t> the Tabernacle, and could only </a:t>
            </a:r>
            <a:r>
              <a:rPr b="1"/>
              <a:t>watch</a:t>
            </a:r>
            <a:r>
              <a:t> as the priests inside did their worship for them.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While the New Testament emphasized that Christian worship should actively engage the whole people of God, yet during the Middle Ages turned back more and more to the Old Testament model, where priests did it all and the people sat silently and watched. In fact, services continued to be conducted in Latin, even though most people did not even understand it anymore. So they didn’t even know what was going 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One important book is entitled Worship is a VERB, reflecting the biblical and Reformational truth that worship is something we DO, not something we watch.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989151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73346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0428737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687226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10970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550813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937568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806607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380718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41997787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CC66"/>
        </a:solidFill>
        <a:effectLst/>
      </p:bgPr>
    </p:bg>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91940743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6689151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49597755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97362635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67620412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428970876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3725616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0902795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5910088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15085001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29"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30"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31"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0"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1"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2"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ClrTx/>
              <a:buSzTx/>
              <a:buNone/>
              <a:defRPr sz="1400" b="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43"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defTabSz="410765">
              <a:lnSpc>
                <a:spcPct val="90000"/>
              </a:lnSpc>
              <a:spcBef>
                <a:spcPts val="1100"/>
              </a:spcBef>
              <a:defRPr sz="46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44"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4451006" y="6509742"/>
            <a:ext cx="233059" cy="236538"/>
          </a:xfrm>
          <a:prstGeom prst="rect">
            <a:avLst/>
          </a:prstGeom>
        </p:spPr>
        <p:txBody>
          <a:bodyPr lIns="35718" tIns="35718" rIns="35718" bIns="35718" anchor="t"/>
          <a:lstStyle>
            <a:lvl1pPr algn="ctr" defTabSz="410765">
              <a:defRPr sz="11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9"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66" name="Title Text"/>
          <p:cNvSpPr txBox="1">
            <a:spLocks noGrp="1"/>
          </p:cNvSpPr>
          <p:nvPr>
            <p:ph type="title"/>
          </p:nvPr>
        </p:nvSpPr>
        <p:spPr>
          <a:xfrm>
            <a:off x="457200" y="1063228"/>
            <a:ext cx="8229600" cy="857251"/>
          </a:xfrm>
          <a:prstGeom prst="rect">
            <a:avLst/>
          </a:prstGeom>
        </p:spPr>
        <p:txBody>
          <a:bodyPr lIns="45719" tIns="45719" rIns="45719" bIns="45719">
            <a:normAutofit/>
          </a:bodyPr>
          <a:lstStyle>
            <a:lvl1pPr algn="ctr" defTabSz="609600">
              <a:defRPr sz="5800">
                <a:solidFill>
                  <a:srgbClr val="000000"/>
                </a:solidFill>
                <a:latin typeface="Calibri"/>
                <a:ea typeface="Calibri"/>
                <a:cs typeface="Calibri"/>
                <a:sym typeface="Calibri"/>
              </a:defRPr>
            </a:lvl1pPr>
          </a:lstStyle>
          <a:p>
            <a:r>
              <a:t>Title Text</a:t>
            </a:r>
          </a:p>
        </p:txBody>
      </p:sp>
      <p:sp>
        <p:nvSpPr>
          <p:cNvPr id="67" name="Body Level One…"/>
          <p:cNvSpPr txBox="1">
            <a:spLocks noGrp="1"/>
          </p:cNvSpPr>
          <p:nvPr>
            <p:ph type="body" idx="1"/>
          </p:nvPr>
        </p:nvSpPr>
        <p:spPr>
          <a:xfrm>
            <a:off x="457200" y="2057400"/>
            <a:ext cx="8229600" cy="3394473"/>
          </a:xfrm>
          <a:prstGeom prst="rect">
            <a:avLst/>
          </a:prstGeom>
        </p:spPr>
        <p:txBody>
          <a:bodyPr lIns="45719" tIns="45719" rIns="45719" bIns="45719">
            <a:normAutofit/>
          </a:bodyPr>
          <a:lstStyle>
            <a:lvl1pPr marL="450056" indent="-450056" defTabSz="609600">
              <a:spcBef>
                <a:spcPts val="1000"/>
              </a:spcBef>
              <a:buClrTx/>
              <a:buSzPct val="100000"/>
              <a:buFont typeface="Arial"/>
              <a:defRPr sz="4200" b="0">
                <a:solidFill>
                  <a:srgbClr val="000000"/>
                </a:solidFill>
                <a:latin typeface="Calibri"/>
                <a:ea typeface="Calibri"/>
                <a:cs typeface="Calibri"/>
                <a:sym typeface="Calibri"/>
              </a:defRPr>
            </a:lvl1pPr>
            <a:lvl2pPr marL="885825" indent="-428625" defTabSz="609600">
              <a:spcBef>
                <a:spcPts val="1000"/>
              </a:spcBef>
              <a:buClrTx/>
              <a:buFont typeface="Arial"/>
              <a:defRPr sz="4200" b="0">
                <a:solidFill>
                  <a:srgbClr val="000000"/>
                </a:solidFill>
                <a:latin typeface="Calibri"/>
                <a:ea typeface="Calibri"/>
                <a:cs typeface="Calibri"/>
                <a:sym typeface="Calibri"/>
              </a:defRPr>
            </a:lvl2pPr>
            <a:lvl3pPr marL="1314450" indent="-400050" defTabSz="609600">
              <a:spcBef>
                <a:spcPts val="1000"/>
              </a:spcBef>
              <a:buClrTx/>
              <a:buFont typeface="Arial"/>
              <a:defRPr sz="4200" b="0">
                <a:solidFill>
                  <a:srgbClr val="000000"/>
                </a:solidFill>
                <a:latin typeface="Calibri"/>
                <a:ea typeface="Calibri"/>
                <a:cs typeface="Calibri"/>
                <a:sym typeface="Calibri"/>
              </a:defRPr>
            </a:lvl3pPr>
            <a:lvl4pPr marL="1851660" indent="-480060" defTabSz="609600">
              <a:spcBef>
                <a:spcPts val="1000"/>
              </a:spcBef>
              <a:buClrTx/>
              <a:buFont typeface="Arial"/>
              <a:defRPr sz="4200" b="0">
                <a:solidFill>
                  <a:srgbClr val="000000"/>
                </a:solidFill>
                <a:latin typeface="Calibri"/>
                <a:ea typeface="Calibri"/>
                <a:cs typeface="Calibri"/>
                <a:sym typeface="Calibri"/>
              </a:defRPr>
            </a:lvl4pPr>
            <a:lvl5pPr marL="2308860" indent="-480060" defTabSz="609600">
              <a:spcBef>
                <a:spcPts val="1000"/>
              </a:spcBef>
              <a:buClrTx/>
              <a:buFont typeface="Arial"/>
              <a:buChar char="»"/>
              <a:defRPr sz="4200" b="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BBE0E3"/>
        </a:solidFill>
        <a:effectLst/>
      </p:bgPr>
    </p:bg>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xfrm>
            <a:off x="8413144" y="6245225"/>
            <a:ext cx="273657" cy="264255"/>
          </a:xfrm>
          <a:prstGeom prst="rect">
            <a:avLst/>
          </a:prstGeom>
        </p:spPr>
        <p:txBody>
          <a:bodyPr lIns="45719" tIns="45719" rIns="45719" bIns="45719" anchor="t"/>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570683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F5E"/>
            </a:gs>
            <a:gs pos="100000">
              <a:srgbClr val="0066CC"/>
            </a:gs>
          </a:gsLst>
          <a:lin ang="16200000" scaled="0"/>
        </a:gradFill>
        <a:effectLst/>
      </p:bgPr>
    </p:bg>
    <p:spTree>
      <p:nvGrpSpPr>
        <p:cNvPr id="1" name=""/>
        <p:cNvGrpSpPr/>
        <p:nvPr/>
      </p:nvGrpSpPr>
      <p:grpSpPr>
        <a:xfrm>
          <a:off x="0" y="0"/>
          <a:ext cx="0" cy="0"/>
          <a:chOff x="0" y="0"/>
          <a:chExt cx="0" cy="0"/>
        </a:xfrm>
      </p:grpSpPr>
      <p:sp>
        <p:nvSpPr>
          <p:cNvPr id="2"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3"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4"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5"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6"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chor="ctr"/>
          <a:lstStyle/>
          <a:p>
            <a:r>
              <a:t>Title Text</a:t>
            </a:r>
          </a:p>
        </p:txBody>
      </p:sp>
      <p:sp>
        <p:nvSpPr>
          <p:cNvPr id="7"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8155656" y="6256070"/>
            <a:ext cx="302544" cy="289460"/>
          </a:xfrm>
          <a:prstGeom prst="rect">
            <a:avLst/>
          </a:prstGeom>
          <a:ln w="12700">
            <a:miter lim="400000"/>
          </a:ln>
        </p:spPr>
        <p:txBody>
          <a:bodyPr wrap="none" lIns="46037" tIns="46037" rIns="46037" bIns="46037" anchor="ctr">
            <a:spAutoFit/>
          </a:bodyPr>
          <a:lstStyle>
            <a:lvl1pPr algn="r" defTabSz="457200">
              <a:defRPr sz="14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p:titleStyle>
    <p:bodyStyle>
      <a:lvl1pPr marL="342900" marR="0" indent="-342900" algn="l" defTabSz="914400" rtl="0" latinLnBrk="0">
        <a:lnSpc>
          <a:spcPct val="100000"/>
        </a:lnSpc>
        <a:spcBef>
          <a:spcPts val="700"/>
        </a:spcBef>
        <a:spcAft>
          <a:spcPts val="0"/>
        </a:spcAft>
        <a:buClr>
          <a:schemeClr val="accent2"/>
        </a:buClr>
        <a:buSzPct val="80000"/>
        <a:buFontTx/>
        <a:buChar char="•"/>
        <a:tabLst/>
        <a:defRPr sz="3200" b="1" i="0" u="none" strike="noStrike" cap="none" spc="0" baseline="0">
          <a:solidFill>
            <a:srgbClr val="FFFFFF"/>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382959"/>
      </p:ext>
    </p:extLst>
  </p:cSld>
  <p:clrMap bg1="dk2" tx1="lt1" bg2="dk1"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2215204235"/>
      </p:ext>
    </p:extLst>
  </p:cSld>
  <p:clrMap bg1="dk2" tx1="lt1" bg2="dk1"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Biblical Worship"/>
          <p:cNvSpPr txBox="1">
            <a:spLocks noGrp="1"/>
          </p:cNvSpPr>
          <p:nvPr>
            <p:ph type="body" idx="13"/>
          </p:nvPr>
        </p:nvSpPr>
        <p:spPr>
          <a:xfrm>
            <a:off x="357187" y="2343971"/>
            <a:ext cx="5063134" cy="598432"/>
          </a:xfrm>
          <a:prstGeom prst="rect">
            <a:avLst/>
          </a:prstGeom>
        </p:spPr>
        <p:txBody>
          <a:bodyPr/>
          <a:lstStyle>
            <a:lvl1pPr>
              <a:lnSpc>
                <a:spcPct val="90000"/>
              </a:lnSpc>
              <a:spcBef>
                <a:spcPts val="1100"/>
              </a:spcBef>
              <a:defRPr sz="3800">
                <a:solidFill>
                  <a:srgbClr val="A42D1F"/>
                </a:solidFill>
                <a:latin typeface="Bodoni SvtyTwo ITC TT-Book"/>
                <a:ea typeface="Bodoni SvtyTwo ITC TT-Book"/>
                <a:cs typeface="Bodoni SvtyTwo ITC TT-Book"/>
                <a:sym typeface="Bodoni SvtyTwo ITC TT-Book"/>
              </a:defRPr>
            </a:lvl1pPr>
          </a:lstStyle>
          <a:p>
            <a:r>
              <a:rPr lang="ar-JO" dirty="0">
                <a:latin typeface="Arial" panose="020B0604020202020204" pitchFamily="34" charset="0"/>
                <a:cs typeface="Arial" panose="020B0604020202020204" pitchFamily="34" charset="0"/>
              </a:rPr>
              <a:t>العبادة الكتابية</a:t>
            </a:r>
            <a:endParaRPr dirty="0">
              <a:latin typeface="Arial" panose="020B0604020202020204" pitchFamily="34" charset="0"/>
              <a:cs typeface="Arial" panose="020B0604020202020204" pitchFamily="34" charset="0"/>
            </a:endParaRPr>
          </a:p>
        </p:txBody>
      </p:sp>
      <p:sp>
        <p:nvSpPr>
          <p:cNvPr id="88" name="Unit 5"/>
          <p:cNvSpPr txBox="1">
            <a:spLocks noGrp="1"/>
          </p:cNvSpPr>
          <p:nvPr>
            <p:ph type="title"/>
          </p:nvPr>
        </p:nvSpPr>
        <p:spPr>
          <a:prstGeom prst="rect">
            <a:avLst/>
          </a:prstGeom>
        </p:spPr>
        <p:txBody>
          <a:bodyPr/>
          <a:lstStyle>
            <a:lvl1pPr>
              <a:defRPr>
                <a:solidFill>
                  <a:srgbClr val="46532E"/>
                </a:solidFill>
              </a:defRPr>
            </a:lvl1pPr>
          </a:lstStyle>
          <a:p>
            <a:r>
              <a:rPr lang="ar-JO" dirty="0">
                <a:latin typeface="Arial" panose="020B0604020202020204" pitchFamily="34" charset="0"/>
                <a:cs typeface="Arial" panose="020B0604020202020204" pitchFamily="34" charset="0"/>
              </a:rPr>
              <a:t>الوحدة 5</a:t>
            </a:r>
            <a:endParaRPr dirty="0">
              <a:latin typeface="Arial" panose="020B0604020202020204" pitchFamily="34" charset="0"/>
              <a:cs typeface="Arial" panose="020B0604020202020204" pitchFamily="34" charset="0"/>
            </a:endParaRPr>
          </a:p>
        </p:txBody>
      </p:sp>
      <p:sp>
        <p:nvSpPr>
          <p:cNvPr id="89" name="WORSHIP IN CHURCH  HISTORY"/>
          <p:cNvSpPr txBox="1">
            <a:spLocks noGrp="1"/>
          </p:cNvSpPr>
          <p:nvPr>
            <p:ph type="body" sz="quarter" idx="1"/>
          </p:nvPr>
        </p:nvSpPr>
        <p:spPr>
          <a:xfrm>
            <a:off x="2862113" y="2802768"/>
            <a:ext cx="5517762" cy="1914575"/>
          </a:xfrm>
          <a:prstGeom prst="rect">
            <a:avLst/>
          </a:prstGeom>
        </p:spPr>
        <p:txBody>
          <a:bodyPr/>
          <a:lstStyle>
            <a:lvl1pPr algn="ctr">
              <a:defRPr sz="4800"/>
            </a:lvl1pPr>
          </a:lstStyle>
          <a:p>
            <a:r>
              <a:rPr lang="ar-JO" dirty="0">
                <a:latin typeface="Arial" panose="020B0604020202020204" pitchFamily="34" charset="0"/>
                <a:cs typeface="Arial" panose="020B0604020202020204" pitchFamily="34" charset="0"/>
              </a:rPr>
              <a:t>العبادة في                   تاريخ الكنيسة</a:t>
            </a:r>
            <a:endParaRPr dirty="0">
              <a:latin typeface="Arial" panose="020B0604020202020204" pitchFamily="34" charset="0"/>
              <a:cs typeface="Arial" panose="020B0604020202020204" pitchFamily="34" charset="0"/>
            </a:endParaRPr>
          </a:p>
        </p:txBody>
      </p:sp>
      <p:grpSp>
        <p:nvGrpSpPr>
          <p:cNvPr id="92" name="Image Gallery"/>
          <p:cNvGrpSpPr/>
          <p:nvPr/>
        </p:nvGrpSpPr>
        <p:grpSpPr>
          <a:xfrm>
            <a:off x="6392435" y="297796"/>
            <a:ext cx="2794001" cy="2980105"/>
            <a:chOff x="0" y="0"/>
            <a:chExt cx="2794000" cy="2980103"/>
          </a:xfrm>
        </p:grpSpPr>
        <p:pic>
          <p:nvPicPr>
            <p:cNvPr id="9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91" name="Rectangle"/>
            <p:cNvSpPr/>
            <p:nvPr/>
          </p:nvSpPr>
          <p:spPr>
            <a:xfrm>
              <a:off x="0" y="2649903"/>
              <a:ext cx="2794000"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200">
                  <a:solidFill>
                    <a:srgbClr val="414141"/>
                  </a:solidFill>
                  <a:latin typeface="Bodoni SvtyTwo ITC TT-Book"/>
                  <a:ea typeface="Bodoni SvtyTwo ITC TT-Book"/>
                  <a:cs typeface="Bodoni SvtyTwo ITC TT-Book"/>
                  <a:sym typeface="Bodoni SvtyTwo ITC TT-Book"/>
                </a:defRPr>
              </a:lvl1pPr>
            </a:lstStyle>
            <a:p>
              <a:r>
                <a:rPr>
                  <a:latin typeface="Arial" panose="020B0604020202020204" pitchFamily="34" charset="0"/>
                  <a:cs typeface="Arial" panose="020B0604020202020204" pitchFamily="34" charset="0"/>
                </a:rPr>
                <a:t> </a:t>
              </a:r>
            </a:p>
          </p:txBody>
        </p:sp>
      </p:grpSp>
      <p:sp>
        <p:nvSpPr>
          <p:cNvPr id="3" name="Rectangle 2">
            <a:extLst>
              <a:ext uri="{FF2B5EF4-FFF2-40B4-BE49-F238E27FC236}">
                <a16:creationId xmlns:a16="http://schemas.microsoft.com/office/drawing/2014/main" id="{646843EC-442C-FBEF-462A-669B57BDE632}"/>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 د. رون مان دكتور الخدمات الطلابية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p:cNvSpPr txBox="1">
            <a:spLocks noGrp="1"/>
          </p:cNvSpPr>
          <p:nvPr>
            <p:ph type="title"/>
          </p:nvPr>
        </p:nvSpPr>
        <p:spPr>
          <a:prstGeom prst="rect">
            <a:avLst/>
          </a:prstGeom>
        </p:spPr>
        <p:txBody>
          <a:bodyPr/>
          <a:lstStyle/>
          <a:p>
            <a:pPr defTabSz="524255">
              <a:defRPr sz="4988"/>
            </a:pPr>
            <a:endParaRPr/>
          </a:p>
        </p:txBody>
      </p:sp>
      <p:pic>
        <p:nvPicPr>
          <p:cNvPr id="116" name="Content Placeholder 3" descr="Content Placeholder 3"/>
          <p:cNvPicPr>
            <a:picLocks noChangeAspect="1"/>
          </p:cNvPicPr>
          <p:nvPr/>
        </p:nvPicPr>
        <p:blipFill>
          <a:blip r:embed="rId3"/>
          <a:stretch>
            <a:fillRect/>
          </a:stretch>
        </p:blipFill>
        <p:spPr>
          <a:xfrm>
            <a:off x="-54927" y="857250"/>
            <a:ext cx="9252481" cy="5204551"/>
          </a:xfrm>
          <a:prstGeom prst="rect">
            <a:avLst/>
          </a:prstGeom>
          <a:ln w="12700">
            <a:miter lim="400000"/>
          </a:ln>
        </p:spPr>
      </p:pic>
      <p:sp>
        <p:nvSpPr>
          <p:cNvPr id="117" name="TextBox 2"/>
          <p:cNvSpPr txBox="1"/>
          <p:nvPr/>
        </p:nvSpPr>
        <p:spPr>
          <a:xfrm>
            <a:off x="642090" y="1952512"/>
            <a:ext cx="7951894" cy="706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09600">
              <a:defRPr sz="4800" b="1">
                <a:solidFill>
                  <a:srgbClr val="000000"/>
                </a:solidFill>
                <a:latin typeface="Trajan Pro"/>
                <a:ea typeface="Trajan Pro"/>
                <a:cs typeface="Trajan Pro"/>
                <a:sym typeface="Trajan Pro"/>
              </a:defRPr>
            </a:lvl1pPr>
          </a:lstStyle>
          <a:p>
            <a:r>
              <a:t>October 31, 1517</a:t>
            </a:r>
          </a:p>
        </p:txBody>
      </p:sp>
      <p:pic>
        <p:nvPicPr>
          <p:cNvPr id="118" name="Picture 6" descr="Picture 6"/>
          <p:cNvPicPr>
            <a:picLocks noChangeAspect="1"/>
          </p:cNvPicPr>
          <p:nvPr/>
        </p:nvPicPr>
        <p:blipFill>
          <a:blip r:embed="rId4"/>
          <a:stretch>
            <a:fillRect/>
          </a:stretch>
        </p:blipFill>
        <p:spPr>
          <a:xfrm>
            <a:off x="-101602" y="857250"/>
            <a:ext cx="8808413" cy="5969395"/>
          </a:xfrm>
          <a:prstGeom prst="rect">
            <a:avLst/>
          </a:prstGeom>
          <a:ln w="12700">
            <a:miter lim="400000"/>
          </a:ln>
        </p:spPr>
      </p:pic>
      <p:sp>
        <p:nvSpPr>
          <p:cNvPr id="119" name="TextBox 7"/>
          <p:cNvSpPr txBox="1"/>
          <p:nvPr/>
        </p:nvSpPr>
        <p:spPr>
          <a:xfrm>
            <a:off x="457200" y="4628765"/>
            <a:ext cx="4399589" cy="738664"/>
          </a:xfrm>
          <a:prstGeom prst="rect">
            <a:avLst/>
          </a:prstGeom>
          <a:solidFill>
            <a:srgbClr val="4F81BD"/>
          </a:solidFill>
          <a:ln w="25400">
            <a:solidFill>
              <a:srgbClr val="3A5E8A"/>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09600">
              <a:defRPr sz="4200" b="1">
                <a:solidFill>
                  <a:srgbClr val="FFFF00"/>
                </a:solidFill>
                <a:latin typeface="Trajan Pro"/>
                <a:ea typeface="Trajan Pro"/>
                <a:cs typeface="Trajan Pro"/>
                <a:sym typeface="Trajan Pro"/>
              </a:defRPr>
            </a:lvl1pPr>
          </a:lstStyle>
          <a:p>
            <a:r>
              <a:rPr lang="ar-JO" dirty="0">
                <a:latin typeface="Arial" panose="020B0604020202020204" pitchFamily="34" charset="0"/>
                <a:cs typeface="Arial" panose="020B0604020202020204" pitchFamily="34" charset="0"/>
              </a:rPr>
              <a:t>31 تشرين أول، 1517</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prstGeom prst="rect">
            <a:avLst/>
          </a:prstGeom>
        </p:spPr>
        <p:txBody>
          <a:bodyPr/>
          <a:lstStyle/>
          <a:p>
            <a:pPr defTabSz="524255">
              <a:defRPr sz="4988"/>
            </a:pPr>
            <a:endParaRPr>
              <a:latin typeface="Arial" panose="020B0604020202020204" pitchFamily="34" charset="0"/>
              <a:cs typeface="Arial" panose="020B0604020202020204" pitchFamily="34" charset="0"/>
            </a:endParaRPr>
          </a:p>
        </p:txBody>
      </p:sp>
      <p:pic>
        <p:nvPicPr>
          <p:cNvPr id="124" name="Content Placeholder 3" descr="Content Placeholder 3"/>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25" name="TextBox 2"/>
          <p:cNvSpPr txBox="1"/>
          <p:nvPr/>
        </p:nvSpPr>
        <p:spPr>
          <a:xfrm>
            <a:off x="3129692" y="1180301"/>
            <a:ext cx="5363571" cy="5128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جان هوس</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جون ويكليف</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وليم تندل</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مارتن لوثر</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آلريتش زوينجلي</a:t>
            </a:r>
            <a:endParaRPr sz="3600" b="1" dirty="0">
              <a:latin typeface="Arial" panose="020B0604020202020204" pitchFamily="34" charset="0"/>
              <a:cs typeface="Arial" panose="020B0604020202020204" pitchFamily="34" charset="0"/>
            </a:endParaRPr>
          </a:p>
          <a:p>
            <a:pPr algn="r" defTabSz="609600">
              <a:lnSpc>
                <a:spcPct val="150000"/>
              </a:lnSpc>
              <a:defRPr sz="3700">
                <a:solidFill>
                  <a:srgbClr val="000000"/>
                </a:solidFill>
                <a:latin typeface="Trajan Pro"/>
                <a:ea typeface="Trajan Pro"/>
                <a:cs typeface="Trajan Pro"/>
                <a:sym typeface="Trajan Pro"/>
              </a:defRPr>
            </a:pPr>
            <a:r>
              <a:rPr lang="ar-JO" sz="3600" b="1" dirty="0">
                <a:latin typeface="Arial" panose="020B0604020202020204" pitchFamily="34" charset="0"/>
                <a:cs typeface="Arial" panose="020B0604020202020204" pitchFamily="34" charset="0"/>
              </a:rPr>
              <a:t>توماس كرانمار</a:t>
            </a:r>
            <a:endParaRPr sz="3600" b="1" dirty="0">
              <a:latin typeface="Arial" panose="020B0604020202020204" pitchFamily="34" charset="0"/>
              <a:cs typeface="Arial" panose="020B0604020202020204" pitchFamily="34" charset="0"/>
            </a:endParaRPr>
          </a:p>
        </p:txBody>
      </p:sp>
      <p:sp>
        <p:nvSpPr>
          <p:cNvPr id="126" name="TextBox 5"/>
          <p:cNvSpPr txBox="1"/>
          <p:nvPr/>
        </p:nvSpPr>
        <p:spPr>
          <a:xfrm>
            <a:off x="155643" y="1180301"/>
            <a:ext cx="3287948" cy="4975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r" defTabSz="609600">
              <a:lnSpc>
                <a:spcPct val="150000"/>
              </a:lnSpc>
              <a:defRPr sz="3600" b="1">
                <a:solidFill>
                  <a:srgbClr val="000000"/>
                </a:solidFill>
                <a:latin typeface="Arial" panose="020B0604020202020204" pitchFamily="34" charset="0"/>
                <a:ea typeface="Trajan Pro"/>
                <a:cs typeface="Arial" panose="020B0604020202020204" pitchFamily="34" charset="0"/>
              </a:defRPr>
            </a:lvl1pPr>
          </a:lstStyle>
          <a:p>
            <a:r>
              <a:rPr lang="ar-JO" dirty="0"/>
              <a:t>الحرق</a:t>
            </a:r>
            <a:endParaRPr dirty="0"/>
          </a:p>
          <a:p>
            <a:r>
              <a:rPr lang="ar-JO" dirty="0"/>
              <a:t>إعلان الهرطقة</a:t>
            </a:r>
            <a:endParaRPr dirty="0"/>
          </a:p>
          <a:p>
            <a:r>
              <a:rPr lang="ar-JO" dirty="0"/>
              <a:t>الخنق</a:t>
            </a:r>
            <a:endParaRPr dirty="0"/>
          </a:p>
          <a:p>
            <a:r>
              <a:rPr lang="ar-JO" dirty="0"/>
              <a:t>الطرد</a:t>
            </a:r>
            <a:endParaRPr dirty="0"/>
          </a:p>
          <a:p>
            <a:r>
              <a:rPr lang="ar-JO" dirty="0"/>
              <a:t>القتل في معركة</a:t>
            </a:r>
            <a:endParaRPr dirty="0"/>
          </a:p>
          <a:p>
            <a:r>
              <a:rPr lang="ar-JO" dirty="0"/>
              <a:t>الحرق</a:t>
            </a:r>
            <a:endParaRPr 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a:extLst>
              <a:ext uri="{FF2B5EF4-FFF2-40B4-BE49-F238E27FC236}">
                <a16:creationId xmlns:a16="http://schemas.microsoft.com/office/drawing/2014/main" id="{3CA31CDB-FCCC-CD57-A410-E83FC185291E}"/>
              </a:ext>
            </a:extLst>
          </p:cNvPr>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32" name="TextBox 2"/>
          <p:cNvSpPr txBox="1"/>
          <p:nvPr/>
        </p:nvSpPr>
        <p:spPr>
          <a:xfrm>
            <a:off x="596053" y="1694408"/>
            <a:ext cx="7951894"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اذكروا مرشديكم الذين كلموكم بكلمة الله. </a:t>
            </a:r>
          </a:p>
          <a:p>
            <a:pPr algn="ctr" defTabSz="609600">
              <a:defRPr sz="30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انظروا إلى نهاية سيرتهم فتمثلوا بإيمانهم.</a:t>
            </a:r>
            <a:endParaRPr dirty="0">
              <a:latin typeface="Arial" panose="020B0604020202020204" pitchFamily="34" charset="0"/>
              <a:cs typeface="Arial" panose="020B0604020202020204" pitchFamily="34" charset="0"/>
            </a:endParaRPr>
          </a:p>
          <a:p>
            <a:pPr algn="ctr" defTabSz="609600">
              <a:defRPr sz="30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a:solidFill>
                  <a:srgbClr val="000000"/>
                </a:solidFill>
                <a:latin typeface="Trajan Pro"/>
                <a:ea typeface="Trajan Pro"/>
                <a:cs typeface="Trajan Pro"/>
                <a:sym typeface="Trajan Pro"/>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عبرانيين 13: 7</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a:extLst>
              <a:ext uri="{FF2B5EF4-FFF2-40B4-BE49-F238E27FC236}">
                <a16:creationId xmlns:a16="http://schemas.microsoft.com/office/drawing/2014/main" id="{BFDE58FD-5D69-DCE1-789A-E91E3A365E1A}"/>
              </a:ext>
            </a:extLst>
          </p:cNvPr>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38" name="TextBox 2"/>
          <p:cNvSpPr txBox="1"/>
          <p:nvPr/>
        </p:nvSpPr>
        <p:spPr>
          <a:xfrm>
            <a:off x="596053" y="770494"/>
            <a:ext cx="7951894"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48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إصلاح العقيدة</a:t>
            </a:r>
            <a:endParaRPr dirty="0">
              <a:latin typeface="Arial" panose="020B0604020202020204" pitchFamily="34" charset="0"/>
              <a:cs typeface="Arial" panose="020B0604020202020204" pitchFamily="34" charset="0"/>
            </a:endParaRPr>
          </a:p>
        </p:txBody>
      </p:sp>
      <p:sp>
        <p:nvSpPr>
          <p:cNvPr id="139" name="TextBox 4"/>
          <p:cNvSpPr txBox="1"/>
          <p:nvPr/>
        </p:nvSpPr>
        <p:spPr>
          <a:xfrm>
            <a:off x="1909967" y="2520409"/>
            <a:ext cx="5481166"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40871" indent="-440871" algn="r" defTabSz="609600" rtl="1">
              <a:buSzPct val="100000"/>
              <a:buChar char="◇"/>
              <a:defRPr sz="36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استعادة الإنجيل الكتابي</a:t>
            </a:r>
            <a:endParaRPr dirty="0">
              <a:latin typeface="Arial" panose="020B0604020202020204" pitchFamily="34" charset="0"/>
              <a:cs typeface="Arial" panose="020B0604020202020204" pitchFamily="34" charset="0"/>
            </a:endParaRPr>
          </a:p>
          <a:p>
            <a:pPr marL="440871" indent="-440871" defTabSz="609600">
              <a:buSzPct val="100000"/>
              <a:buChar char="◇"/>
              <a:defRPr sz="36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440871" indent="-440871" algn="r" defTabSz="609600" rtl="1">
              <a:buSzPct val="100000"/>
              <a:buChar char="◇"/>
              <a:defRPr sz="3600" b="1">
                <a:solidFill>
                  <a:srgbClr val="000000"/>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استرداد التعليم الرسولي عن الخلاص</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ontent Placeholder 3">
            <a:extLst>
              <a:ext uri="{FF2B5EF4-FFF2-40B4-BE49-F238E27FC236}">
                <a16:creationId xmlns:a16="http://schemas.microsoft.com/office/drawing/2014/main" id="{18EDEAEC-7500-0748-BC2C-64381BCD17D2}"/>
              </a:ext>
            </a:extLst>
          </p:cNvPr>
          <p:cNvPicPr>
            <a:picLocks noChangeAspect="1"/>
          </p:cNvPicPr>
          <p:nvPr/>
        </p:nvPicPr>
        <p:blipFill rotWithShape="1">
          <a:blip r:embed="rId3"/>
          <a:srcRect l="15553" r="9494"/>
          <a:stretch/>
        </p:blipFill>
        <p:spPr>
          <a:xfrm>
            <a:off x="0" y="-2127"/>
            <a:ext cx="9144000" cy="6862425"/>
          </a:xfrm>
          <a:prstGeom prst="rect">
            <a:avLst/>
          </a:prstGeom>
          <a:ln w="12700">
            <a:miter lim="400000"/>
          </a:ln>
        </p:spPr>
      </p:pic>
      <p:sp>
        <p:nvSpPr>
          <p:cNvPr id="145" name="TextBox 2"/>
          <p:cNvSpPr txBox="1"/>
          <p:nvPr/>
        </p:nvSpPr>
        <p:spPr>
          <a:xfrm>
            <a:off x="-164064" y="235818"/>
            <a:ext cx="9091319" cy="5386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6075" indent="-346075" algn="ctr" defTabSz="609600">
              <a:buSzPct val="100000"/>
              <a:defRPr sz="1800" b="1">
                <a:solidFill>
                  <a:srgbClr val="000000"/>
                </a:solidFill>
                <a:latin typeface="Trajan Pro"/>
                <a:ea typeface="Trajan Pro"/>
                <a:cs typeface="Trajan Pro"/>
                <a:sym typeface="Trajan Pro"/>
              </a:defRPr>
            </a:pPr>
            <a:br>
              <a:rPr lang="en-US" dirty="0">
                <a:latin typeface="Arial" panose="020B0604020202020204" pitchFamily="34" charset="0"/>
                <a:cs typeface="Arial" panose="020B0604020202020204" pitchFamily="34" charset="0"/>
              </a:rPr>
            </a:br>
            <a:r>
              <a:rPr lang="ar-JO" sz="2800" dirty="0">
                <a:latin typeface="Arial" panose="020B0604020202020204" pitchFamily="34" charset="0"/>
                <a:cs typeface="Arial" panose="020B0604020202020204" pitchFamily="34" charset="0"/>
              </a:rPr>
              <a:t>التبرير</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lang="en-US" sz="3600" dirty="0">
                <a:latin typeface="Arial" panose="020B0604020202020204" pitchFamily="34" charset="0"/>
                <a:cs typeface="Arial" panose="020B0604020202020204" pitchFamily="34" charset="0"/>
              </a:rPr>
              <a:t>             </a:t>
            </a:r>
            <a:r>
              <a:rPr sz="3600" dirty="0">
                <a:latin typeface="Arial" panose="020B0604020202020204" pitchFamily="34" charset="0"/>
                <a:cs typeface="Arial" panose="020B0604020202020204" pitchFamily="34" charset="0"/>
              </a:rPr>
              <a:t>Sola Gratia   </a:t>
            </a:r>
            <a:r>
              <a:rPr lang="ar-JO" dirty="0">
                <a:latin typeface="Arial" panose="020B0604020202020204" pitchFamily="34" charset="0"/>
                <a:cs typeface="Arial" panose="020B0604020202020204" pitchFamily="34" charset="0"/>
              </a:rPr>
              <a:t>بالنعمة فقط</a:t>
            </a:r>
            <a:endParaRPr dirty="0">
              <a:latin typeface="Arial" panose="020B0604020202020204" pitchFamily="34" charset="0"/>
              <a:cs typeface="Arial" panose="020B0604020202020204" pitchFamily="34" charset="0"/>
            </a:endParaRPr>
          </a:p>
          <a:p>
            <a:pPr marL="346075" indent="-346075" algn="ctr"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sz="3600" dirty="0">
                <a:latin typeface="Arial" panose="020B0604020202020204" pitchFamily="34" charset="0"/>
                <a:cs typeface="Arial" panose="020B0604020202020204" pitchFamily="34" charset="0"/>
              </a:rPr>
              <a:t>Sola Fide    </a:t>
            </a:r>
            <a:r>
              <a:rPr lang="ar-JO" sz="3600"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بالإيمان فقط</a:t>
            </a:r>
            <a:endParaRPr dirty="0">
              <a:latin typeface="Arial" panose="020B0604020202020204" pitchFamily="34" charset="0"/>
              <a:cs typeface="Arial" panose="020B0604020202020204" pitchFamily="34" charset="0"/>
            </a:endParaRPr>
          </a:p>
          <a:p>
            <a:pPr marL="346075" lvl="8" indent="-346075"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sz="3600" dirty="0">
                <a:latin typeface="Arial" panose="020B0604020202020204" pitchFamily="34" charset="0"/>
                <a:cs typeface="Arial" panose="020B0604020202020204" pitchFamily="34" charset="0"/>
              </a:rPr>
              <a:t>Solus Christus</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          في المسيح فقط</a:t>
            </a:r>
            <a:endParaRPr dirty="0">
              <a:latin typeface="Arial" panose="020B0604020202020204" pitchFamily="34" charset="0"/>
              <a:cs typeface="Arial" panose="020B0604020202020204" pitchFamily="34" charset="0"/>
            </a:endParaRPr>
          </a:p>
          <a:p>
            <a:pPr marL="346075" indent="-346075"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lang="en-US" sz="3600" dirty="0">
                <a:latin typeface="Arial" panose="020B0604020202020204" pitchFamily="34" charset="0"/>
                <a:cs typeface="Arial" panose="020B0604020202020204" pitchFamily="34" charset="0"/>
              </a:rPr>
              <a:t>        </a:t>
            </a:r>
            <a:r>
              <a:rPr sz="3600" dirty="0">
                <a:latin typeface="Arial" panose="020B0604020202020204" pitchFamily="34" charset="0"/>
                <a:cs typeface="Arial" panose="020B0604020202020204" pitchFamily="34" charset="0"/>
              </a:rPr>
              <a:t>Sola Scriptura</a:t>
            </a: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كما هو معلن في الكتاب المقدس فقط</a:t>
            </a:r>
            <a:endParaRPr dirty="0">
              <a:latin typeface="Arial" panose="020B0604020202020204" pitchFamily="34" charset="0"/>
              <a:cs typeface="Arial" panose="020B0604020202020204" pitchFamily="34" charset="0"/>
            </a:endParaRPr>
          </a:p>
          <a:p>
            <a:pPr marL="346075" indent="-346075" defTabSz="609600">
              <a:buSzPct val="100000"/>
              <a:buFont typeface="Arial"/>
              <a:buChar char="•"/>
              <a:defRPr sz="2500" b="1">
                <a:solidFill>
                  <a:srgbClr val="000000"/>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46075" indent="-346075" algn="r" defTabSz="609600" rtl="1">
              <a:buSzPct val="100000"/>
              <a:buFont typeface="Arial"/>
              <a:buChar char="•"/>
              <a:defRPr sz="2500" b="1">
                <a:solidFill>
                  <a:srgbClr val="000000"/>
                </a:solidFill>
                <a:latin typeface="Trajan Pro"/>
                <a:ea typeface="Trajan Pro"/>
                <a:cs typeface="Trajan Pro"/>
                <a:sym typeface="Trajan Pro"/>
              </a:defRPr>
            </a:pPr>
            <a:r>
              <a:rPr lang="en-US" sz="3600" dirty="0">
                <a:latin typeface="Arial" panose="020B0604020202020204" pitchFamily="34" charset="0"/>
                <a:cs typeface="Arial" panose="020B0604020202020204" pitchFamily="34" charset="0"/>
              </a:rPr>
              <a:t>       </a:t>
            </a:r>
            <a:r>
              <a:rPr sz="3600" dirty="0">
                <a:latin typeface="Arial" panose="020B0604020202020204" pitchFamily="34" charset="0"/>
                <a:cs typeface="Arial" panose="020B0604020202020204" pitchFamily="34" charset="0"/>
              </a:rPr>
              <a:t>Soli Deo Gloria   </a:t>
            </a:r>
            <a:r>
              <a:rPr lang="ar-JO" dirty="0">
                <a:latin typeface="Arial" panose="020B0604020202020204" pitchFamily="34" charset="0"/>
                <a:cs typeface="Arial" panose="020B0604020202020204" pitchFamily="34" charset="0"/>
              </a:rPr>
              <a:t>لمجد الله فقط</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3" descr="Picture 3"/>
          <p:cNvPicPr>
            <a:picLocks noChangeAspect="1"/>
          </p:cNvPicPr>
          <p:nvPr/>
        </p:nvPicPr>
        <p:blipFill>
          <a:blip r:embed="rId3"/>
          <a:stretch>
            <a:fillRect/>
          </a:stretch>
        </p:blipFill>
        <p:spPr>
          <a:xfrm>
            <a:off x="-1715225" y="-7826"/>
            <a:ext cx="12524979" cy="6952912"/>
          </a:xfrm>
          <a:prstGeom prst="rect">
            <a:avLst/>
          </a:prstGeom>
          <a:ln w="12700">
            <a:miter lim="400000"/>
          </a:ln>
        </p:spPr>
      </p:pic>
      <p:sp>
        <p:nvSpPr>
          <p:cNvPr id="150" name="TextBox 4"/>
          <p:cNvSpPr txBox="1"/>
          <p:nvPr/>
        </p:nvSpPr>
        <p:spPr>
          <a:xfrm>
            <a:off x="704181" y="2122702"/>
            <a:ext cx="7653330" cy="1877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58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a:t>
            </a:r>
          </a:p>
          <a:p>
            <a:pPr algn="ctr" defTabSz="609600">
              <a:defRPr sz="58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782"/>
        </a:solidFill>
        <a:effectLst/>
      </p:bgPr>
    </p:bg>
    <p:spTree>
      <p:nvGrpSpPr>
        <p:cNvPr id="1" name=""/>
        <p:cNvGrpSpPr/>
        <p:nvPr/>
      </p:nvGrpSpPr>
      <p:grpSpPr>
        <a:xfrm>
          <a:off x="0" y="0"/>
          <a:ext cx="0" cy="0"/>
          <a:chOff x="0" y="0"/>
          <a:chExt cx="0" cy="0"/>
        </a:xfrm>
      </p:grpSpPr>
      <p:pic>
        <p:nvPicPr>
          <p:cNvPr id="154" name="Picture 20" descr="Picture 20"/>
          <p:cNvPicPr>
            <a:picLocks noChangeAspect="1"/>
          </p:cNvPicPr>
          <p:nvPr/>
        </p:nvPicPr>
        <p:blipFill>
          <a:blip r:embed="rId3"/>
          <a:stretch>
            <a:fillRect/>
          </a:stretch>
        </p:blipFill>
        <p:spPr>
          <a:xfrm>
            <a:off x="521987" y="694870"/>
            <a:ext cx="7898361" cy="503632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3" descr="Picture 3"/>
          <p:cNvPicPr>
            <a:picLocks noChangeAspect="1"/>
          </p:cNvPicPr>
          <p:nvPr/>
        </p:nvPicPr>
        <p:blipFill>
          <a:blip r:embed="rId3"/>
          <a:stretch>
            <a:fillRect/>
          </a:stretch>
        </p:blipFill>
        <p:spPr>
          <a:xfrm>
            <a:off x="-1544252" y="-3365"/>
            <a:ext cx="12354006" cy="6858001"/>
          </a:xfrm>
          <a:prstGeom prst="rect">
            <a:avLst/>
          </a:prstGeom>
          <a:ln w="12700">
            <a:miter lim="400000"/>
          </a:ln>
        </p:spPr>
      </p:pic>
      <p:sp>
        <p:nvSpPr>
          <p:cNvPr id="159" name="TextBox 4"/>
          <p:cNvSpPr txBox="1"/>
          <p:nvPr/>
        </p:nvSpPr>
        <p:spPr>
          <a:xfrm>
            <a:off x="745335" y="1395730"/>
            <a:ext cx="7653330" cy="2923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4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العصور الوسطى</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1092200" algn="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أصبحت المشاركة أقل فأقل</a:t>
            </a:r>
            <a:endParaRPr dirty="0">
              <a:latin typeface="Arial" panose="020B0604020202020204" pitchFamily="34" charset="0"/>
              <a:cs typeface="Arial" panose="020B0604020202020204" pitchFamily="34" charset="0"/>
            </a:endParaRPr>
          </a:p>
          <a:p>
            <a:pPr marL="1092200" algn="ctr" defTabSz="609600" rtl="1">
              <a:buSzPct val="100000"/>
              <a:buFont typeface="Arial"/>
              <a:buChar char="•"/>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1092200" algn="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الإستمرار باللاتينية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3" descr="Picture 3"/>
          <p:cNvPicPr>
            <a:picLocks noChangeAspect="1"/>
          </p:cNvPicPr>
          <p:nvPr/>
        </p:nvPicPr>
        <p:blipFill>
          <a:blip r:embed="rId3"/>
          <a:srcRect l="12583" t="97" r="12583" b="85"/>
          <a:stretch>
            <a:fillRect/>
          </a:stretch>
        </p:blipFill>
        <p:spPr>
          <a:xfrm>
            <a:off x="0" y="-1397"/>
            <a:ext cx="9265502" cy="6860794"/>
          </a:xfrm>
          <a:prstGeom prst="rect">
            <a:avLst/>
          </a:prstGeom>
          <a:ln w="12700">
            <a:miter lim="400000"/>
          </a:ln>
        </p:spPr>
      </p:pic>
      <p:sp>
        <p:nvSpPr>
          <p:cNvPr id="164" name="TextBox 4"/>
          <p:cNvSpPr txBox="1"/>
          <p:nvPr/>
        </p:nvSpPr>
        <p:spPr>
          <a:xfrm>
            <a:off x="594437" y="1872162"/>
            <a:ext cx="8045272" cy="3185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 فعل</a:t>
            </a:r>
            <a:endParaRPr dirty="0">
              <a:latin typeface="Arial" panose="020B0604020202020204" pitchFamily="34" charset="0"/>
              <a:cs typeface="Arial" panose="020B0604020202020204" pitchFamily="34" charset="0"/>
            </a:endParaRPr>
          </a:p>
          <a:p>
            <a:pPr algn="ctr" defTabSz="609600">
              <a:defRPr sz="2100" b="1">
                <a:solidFill>
                  <a:srgbClr val="FFFFFF"/>
                </a:solidFill>
                <a:latin typeface="Trajan Pro"/>
                <a:ea typeface="Trajan Pro"/>
                <a:cs typeface="Trajan Pro"/>
                <a:sym typeface="Trajan Pro"/>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روبرت ويبر</a:t>
            </a:r>
            <a:r>
              <a:rPr dirty="0">
                <a:latin typeface="Arial" panose="020B0604020202020204" pitchFamily="34" charset="0"/>
                <a:cs typeface="Arial" panose="020B0604020202020204" pitchFamily="34" charset="0"/>
              </a:rPr>
              <a:t>)</a:t>
            </a: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إنها شيء نفعله</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وليست شيئاً نشاهده.</a:t>
            </a:r>
            <a:endParaRPr dirty="0">
              <a:latin typeface="Arial" panose="020B0604020202020204" pitchFamily="34" charset="0"/>
              <a:cs typeface="Arial" panose="020B0604020202020204" pitchFamily="34" charset="0"/>
            </a:endParaRP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3" descr="Picture 3"/>
          <p:cNvPicPr>
            <a:picLocks noChangeAspect="1"/>
          </p:cNvPicPr>
          <p:nvPr/>
        </p:nvPicPr>
        <p:blipFill>
          <a:blip r:embed="rId3"/>
          <a:stretch>
            <a:fillRect/>
          </a:stretch>
        </p:blipFill>
        <p:spPr>
          <a:xfrm>
            <a:off x="-1551745" y="-4160"/>
            <a:ext cx="12368992" cy="6866320"/>
          </a:xfrm>
          <a:prstGeom prst="rect">
            <a:avLst/>
          </a:prstGeom>
          <a:ln w="12700">
            <a:miter lim="400000"/>
          </a:ln>
        </p:spPr>
      </p:pic>
      <p:sp>
        <p:nvSpPr>
          <p:cNvPr id="169" name="TextBox 4"/>
          <p:cNvSpPr txBox="1"/>
          <p:nvPr/>
        </p:nvSpPr>
        <p:spPr>
          <a:xfrm>
            <a:off x="594437" y="1715346"/>
            <a:ext cx="8045272"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ليست: هل لدي صوت؟</a:t>
            </a:r>
          </a:p>
          <a:p>
            <a:pPr algn="ctr" defTabSz="609600">
              <a:defRPr sz="3000">
                <a:solidFill>
                  <a:srgbClr val="FFFFFF"/>
                </a:solidFill>
                <a:latin typeface="Academico"/>
                <a:ea typeface="Academico"/>
                <a:cs typeface="Academico"/>
                <a:sym typeface="Academico"/>
              </a:defRPr>
            </a:pPr>
            <a:endParaRPr lang="ar-JO"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لكن: هل لدي ترنيمة؟</a:t>
            </a:r>
            <a:endParaRPr dirty="0">
              <a:latin typeface="Arial" panose="020B0604020202020204" pitchFamily="34" charset="0"/>
              <a:cs typeface="Arial" panose="020B0604020202020204" pitchFamily="34" charset="0"/>
            </a:endParaRP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Double-click to edit"/>
          <p:cNvSpPr txBox="1">
            <a:spLocks noGrp="1"/>
          </p:cNvSpPr>
          <p:nvPr>
            <p:ph type="title" idx="4294967295"/>
          </p:nvPr>
        </p:nvSpPr>
        <p:spPr>
          <a:xfrm>
            <a:off x="685800" y="609599"/>
            <a:ext cx="7772400" cy="1143002"/>
          </a:xfrm>
          <a:prstGeom prst="rect">
            <a:avLst/>
          </a:prstGeom>
        </p:spPr>
        <p:txBody>
          <a:bodyPr>
            <a:normAutofit/>
          </a:bodyPr>
          <a:lstStyle/>
          <a:p>
            <a:pPr marL="548640" indent="-548640" defTabSz="658368">
              <a:defRPr sz="2016">
                <a:effectLst>
                  <a:outerShdw blurRad="9144" dist="18288" dir="2700000" rotWithShape="0">
                    <a:srgbClr val="000000"/>
                  </a:outerShdw>
                </a:effectLst>
              </a:defRPr>
            </a:pPr>
            <a:br>
              <a:rPr>
                <a:latin typeface="Arial" panose="020B0604020202020204" pitchFamily="34" charset="0"/>
                <a:cs typeface="Arial" panose="020B0604020202020204" pitchFamily="34" charset="0"/>
              </a:rPr>
            </a:br>
            <a:br>
              <a:rPr>
                <a:latin typeface="Arial" panose="020B0604020202020204" pitchFamily="34" charset="0"/>
                <a:cs typeface="Arial" panose="020B0604020202020204" pitchFamily="34" charset="0"/>
              </a:rPr>
            </a:br>
            <a:endParaRPr>
              <a:latin typeface="Arial" panose="020B0604020202020204" pitchFamily="34" charset="0"/>
              <a:cs typeface="Arial" panose="020B0604020202020204" pitchFamily="34" charset="0"/>
            </a:endParaRPr>
          </a:p>
        </p:txBody>
      </p:sp>
      <p:sp>
        <p:nvSpPr>
          <p:cNvPr id="85" name="COURSE OUTLINE…"/>
          <p:cNvSpPr txBox="1">
            <a:spLocks noGrp="1"/>
          </p:cNvSpPr>
          <p:nvPr>
            <p:ph type="body" idx="4294967295"/>
          </p:nvPr>
        </p:nvSpPr>
        <p:spPr>
          <a:xfrm>
            <a:off x="381000" y="304800"/>
            <a:ext cx="8338930" cy="5791200"/>
          </a:xfrm>
          <a:prstGeom prst="rect">
            <a:avLst/>
          </a:prstGeom>
        </p:spPr>
        <p:txBody>
          <a:bodyPr>
            <a:normAutofit/>
          </a:bodyPr>
          <a:lstStyle/>
          <a:p>
            <a:pPr marL="530352" indent="-530352" algn="ctr" defTabSz="795527">
              <a:lnSpc>
                <a:spcPct val="80000"/>
              </a:lnSpc>
              <a:spcBef>
                <a:spcPts val="600"/>
              </a:spcBef>
              <a:buSzTx/>
              <a:buFont typeface="Wingdings"/>
              <a:buNone/>
              <a:defRPr sz="2088" b="0">
                <a:solidFill>
                  <a:srgbClr val="000000"/>
                </a:solidFill>
                <a:latin typeface="+mj-lt"/>
                <a:ea typeface="+mj-ea"/>
                <a:cs typeface="+mj-cs"/>
                <a:sym typeface="Bell MT"/>
              </a:defRPr>
            </a:pPr>
            <a:r>
              <a:rPr dirty="0">
                <a:latin typeface="Arial" panose="020B0604020202020204" pitchFamily="34" charset="0"/>
                <a:cs typeface="Arial" panose="020B0604020202020204" pitchFamily="34" charset="0"/>
              </a:rPr>
              <a:t>	</a:t>
            </a:r>
            <a:r>
              <a:rPr lang="ar-JO" sz="2784" dirty="0">
                <a:latin typeface="Arial" panose="020B0604020202020204" pitchFamily="34" charset="0"/>
                <a:cs typeface="Arial" panose="020B0604020202020204" pitchFamily="34" charset="0"/>
              </a:rPr>
              <a:t>ملخص المساق</a:t>
            </a:r>
            <a:br>
              <a:rPr sz="2784" dirty="0">
                <a:latin typeface="Arial" panose="020B0604020202020204" pitchFamily="34" charset="0"/>
                <a:cs typeface="Arial" panose="020B0604020202020204" pitchFamily="34" charset="0"/>
              </a:rPr>
            </a:br>
            <a:endParaRPr sz="2436"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sz="2436"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1. الله الذي نعبده</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2. مركزية العبادة</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3. العبادة في العهد القديم</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4. العبادة في العهد الجديد</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5. العبادة في تاريخ الكنيسة</a:t>
            </a:r>
            <a:endParaRPr dirty="0">
              <a:latin typeface="Arial" panose="020B0604020202020204" pitchFamily="34" charset="0"/>
              <a:cs typeface="Arial" panose="020B0604020202020204" pitchFamily="34" charset="0"/>
            </a:endParaRPr>
          </a:p>
          <a:p>
            <a:pPr marL="530352" indent="-530352" algn="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530352" indent="-530352" algn="r" defTabSz="795527">
              <a:lnSpc>
                <a:spcPct val="80000"/>
              </a:lnSpc>
              <a:spcBef>
                <a:spcPts val="500"/>
              </a:spcBef>
              <a:buSzTx/>
              <a:buFont typeface="Wingdings"/>
              <a:buNone/>
              <a:defRPr sz="2436" b="0">
                <a:solidFill>
                  <a:srgbClr val="000000"/>
                </a:solidFill>
                <a:latin typeface="+mj-lt"/>
                <a:ea typeface="+mj-ea"/>
                <a:cs typeface="+mj-cs"/>
                <a:sym typeface="Bell MT"/>
              </a:defRPr>
            </a:pPr>
            <a:r>
              <a:rPr lang="ar-JO" dirty="0">
                <a:latin typeface="Arial" panose="020B0604020202020204" pitchFamily="34" charset="0"/>
                <a:cs typeface="Arial" panose="020B0604020202020204" pitchFamily="34" charset="0"/>
              </a:rPr>
              <a:t>6. العبادة في الكنيسة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3" descr="Picture 3"/>
          <p:cNvPicPr>
            <a:picLocks noChangeAspect="1"/>
          </p:cNvPicPr>
          <p:nvPr/>
        </p:nvPicPr>
        <p:blipFill>
          <a:blip r:embed="rId3"/>
          <a:stretch>
            <a:fillRect/>
          </a:stretch>
        </p:blipFill>
        <p:spPr>
          <a:xfrm>
            <a:off x="-1549228" y="-2763"/>
            <a:ext cx="12363958" cy="6863526"/>
          </a:xfrm>
          <a:prstGeom prst="rect">
            <a:avLst/>
          </a:prstGeom>
          <a:ln w="12700">
            <a:miter lim="400000"/>
          </a:ln>
        </p:spPr>
      </p:pic>
      <p:sp>
        <p:nvSpPr>
          <p:cNvPr id="174" name="TextBox 4"/>
          <p:cNvSpPr txBox="1"/>
          <p:nvPr/>
        </p:nvSpPr>
        <p:spPr>
          <a:xfrm>
            <a:off x="614773" y="567323"/>
            <a:ext cx="7653330" cy="517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a:t>
            </a: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 التشاركية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rtl="1">
              <a:buSzPct val="100000"/>
              <a:buFont typeface="Arial"/>
              <a:buChar char="•"/>
              <a:defRPr sz="3000" b="1">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 الخدمة بلغة الجماعة </a:t>
            </a:r>
            <a:endParaRPr dirty="0">
              <a:latin typeface="Arial" panose="020B0604020202020204" pitchFamily="34" charset="0"/>
              <a:cs typeface="Arial" panose="020B0604020202020204" pitchFamily="34" charset="0"/>
            </a:endParaRPr>
          </a:p>
          <a:p>
            <a:pPr algn="ctr" defTabSz="609600">
              <a:defRPr sz="3000" i="1">
                <a:solidFill>
                  <a:srgbClr val="FFFFFF"/>
                </a:solidFill>
                <a:latin typeface="Academico"/>
                <a:ea typeface="Academico"/>
                <a:cs typeface="Academico"/>
                <a:sym typeface="Academico"/>
              </a:defRPr>
            </a:pPr>
            <a:endParaRPr b="1" dirty="0">
              <a:latin typeface="Traditional Arabic" panose="02020603050405020304" pitchFamily="18" charset="-78"/>
              <a:cs typeface="Traditional Arabic" panose="02020603050405020304" pitchFamily="18" charset="-78"/>
            </a:endParaRP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الإيمان بالخبر</a:t>
            </a: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والخبر بكلمة الله</a:t>
            </a: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(رومية 10: 17)</a:t>
            </a:r>
            <a:endParaRPr b="1" dirty="0">
              <a:latin typeface="Traditional Arabic" panose="02020603050405020304" pitchFamily="18" charset="-78"/>
              <a:cs typeface="Traditional Arabic" panose="02020603050405020304" pitchFamily="18" charset="-78"/>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3" descr="Picture 3"/>
          <p:cNvPicPr>
            <a:picLocks noChangeAspect="1"/>
          </p:cNvPicPr>
          <p:nvPr/>
        </p:nvPicPr>
        <p:blipFill>
          <a:blip r:embed="rId3"/>
          <a:stretch>
            <a:fillRect/>
          </a:stretch>
        </p:blipFill>
        <p:spPr>
          <a:xfrm>
            <a:off x="-1549457" y="-2890"/>
            <a:ext cx="12364416" cy="6863780"/>
          </a:xfrm>
          <a:prstGeom prst="rect">
            <a:avLst/>
          </a:prstGeom>
          <a:ln w="12700">
            <a:miter lim="400000"/>
          </a:ln>
        </p:spPr>
      </p:pic>
      <p:sp>
        <p:nvSpPr>
          <p:cNvPr id="179" name="TextBox 4"/>
          <p:cNvSpPr txBox="1"/>
          <p:nvPr/>
        </p:nvSpPr>
        <p:spPr>
          <a:xfrm>
            <a:off x="745335" y="943018"/>
            <a:ext cx="7653330"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a:t>
            </a: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العبادة التشاركية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368300" algn="ct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دور نشط لشعب الله</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i="1">
                <a:solidFill>
                  <a:srgbClr val="FFFFFF"/>
                </a:solidFill>
                <a:latin typeface="Academico"/>
                <a:ea typeface="Academico"/>
                <a:cs typeface="Academico"/>
                <a:sym typeface="Academico"/>
              </a:defRPr>
            </a:pPr>
            <a:r>
              <a:rPr lang="ar-JO" b="1" dirty="0">
                <a:latin typeface="Traditional Arabic" panose="02020603050405020304" pitchFamily="18" charset="-78"/>
                <a:cs typeface="Traditional Arabic" panose="02020603050405020304" pitchFamily="18" charset="-78"/>
              </a:rPr>
              <a:t>كهنوت كل المؤمنين</a:t>
            </a:r>
            <a:endParaRPr b="1" dirty="0">
              <a:latin typeface="Traditional Arabic" panose="02020603050405020304" pitchFamily="18" charset="-78"/>
              <a:cs typeface="Traditional Arabic" panose="02020603050405020304" pitchFamily="18" charset="-78"/>
            </a:endParaRP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3" descr="Picture 3"/>
          <p:cNvPicPr>
            <a:picLocks noChangeAspect="1"/>
          </p:cNvPicPr>
          <p:nvPr/>
        </p:nvPicPr>
        <p:blipFill>
          <a:blip r:embed="rId3"/>
          <a:stretch>
            <a:fillRect/>
          </a:stretch>
        </p:blipFill>
        <p:spPr>
          <a:xfrm>
            <a:off x="-1544596" y="-191"/>
            <a:ext cx="12354694" cy="6858382"/>
          </a:xfrm>
          <a:prstGeom prst="rect">
            <a:avLst/>
          </a:prstGeom>
          <a:ln w="12700">
            <a:miter lim="400000"/>
          </a:ln>
        </p:spPr>
      </p:pic>
      <p:sp>
        <p:nvSpPr>
          <p:cNvPr id="184" name="TextBox 4"/>
          <p:cNvSpPr txBox="1"/>
          <p:nvPr/>
        </p:nvSpPr>
        <p:spPr>
          <a:xfrm>
            <a:off x="549364" y="566748"/>
            <a:ext cx="8045272" cy="550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609600" rtl="0" eaLnBrk="1" fontAlgn="auto" latinLnBrk="0" hangingPunct="0">
              <a:lnSpc>
                <a:spcPct val="100000"/>
              </a:lnSpc>
              <a:spcBef>
                <a:spcPts val="0"/>
              </a:spcBef>
              <a:spcAft>
                <a:spcPts val="0"/>
              </a:spcAft>
              <a:buClrTx/>
              <a:buSzTx/>
              <a:buFontTx/>
              <a:buNone/>
              <a:tabLst/>
              <a:defRPr sz="3000" b="1">
                <a:solidFill>
                  <a:srgbClr val="FFFFFF"/>
                </a:solidFill>
                <a:latin typeface="Trajan Pro"/>
                <a:ea typeface="Trajan Pro"/>
                <a:cs typeface="Trajan Pro"/>
                <a:sym typeface="Trajan Pro"/>
              </a:defRPr>
            </a:pPr>
            <a:r>
              <a:rPr kumimoji="0" lang="ar-JO" sz="3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rPr>
              <a:t>اصلاح العبادة</a:t>
            </a:r>
          </a:p>
          <a:p>
            <a:pPr marL="0" marR="0" lvl="0" indent="0" algn="ctr" defTabSz="609600" rtl="0" eaLnBrk="1" fontAlgn="auto" latinLnBrk="0" hangingPunct="0">
              <a:lnSpc>
                <a:spcPct val="100000"/>
              </a:lnSpc>
              <a:spcBef>
                <a:spcPts val="0"/>
              </a:spcBef>
              <a:spcAft>
                <a:spcPts val="0"/>
              </a:spcAft>
              <a:buClrTx/>
              <a:buSzTx/>
              <a:buFontTx/>
              <a:buNone/>
              <a:tabLst/>
              <a:defRPr sz="3000" b="1">
                <a:solidFill>
                  <a:srgbClr val="FFFFFF"/>
                </a:solidFill>
                <a:latin typeface="Trajan Pro"/>
                <a:ea typeface="Trajan Pro"/>
                <a:cs typeface="Trajan Pro"/>
                <a:sym typeface="Trajan Pro"/>
              </a:defRPr>
            </a:pPr>
            <a:endParaRPr kumimoji="0" lang="ar-JO" sz="3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endParaRPr>
          </a:p>
          <a:p>
            <a:pPr marL="0" marR="0" lvl="0" indent="0" algn="ctr" defTabSz="609600" rtl="0" eaLnBrk="1" fontAlgn="auto" latinLnBrk="0" hangingPunct="0">
              <a:lnSpc>
                <a:spcPct val="100000"/>
              </a:lnSpc>
              <a:spcBef>
                <a:spcPts val="0"/>
              </a:spcBef>
              <a:spcAft>
                <a:spcPts val="0"/>
              </a:spcAft>
              <a:buClrTx/>
              <a:buSzTx/>
              <a:buFontTx/>
              <a:buNone/>
              <a:tabLst/>
              <a:defRPr sz="3000" b="1" u="sng">
                <a:solidFill>
                  <a:srgbClr val="FFFFFF"/>
                </a:solidFill>
                <a:latin typeface="Trajan Pro"/>
                <a:ea typeface="Trajan Pro"/>
                <a:cs typeface="Trajan Pro"/>
                <a:sym typeface="Trajan Pro"/>
              </a:defRPr>
            </a:pPr>
            <a:r>
              <a:rPr kumimoji="0" lang="ar-JO" sz="30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rPr>
              <a:t>العودة إلى</a:t>
            </a:r>
          </a:p>
          <a:p>
            <a:pPr marL="0" marR="0" lvl="0" indent="0" algn="ctr" defTabSz="609600" rtl="0" eaLnBrk="1" fontAlgn="auto" latinLnBrk="0" hangingPunct="0">
              <a:lnSpc>
                <a:spcPct val="100000"/>
              </a:lnSpc>
              <a:spcBef>
                <a:spcPts val="0"/>
              </a:spcBef>
              <a:spcAft>
                <a:spcPts val="0"/>
              </a:spcAft>
              <a:buClrTx/>
              <a:buSzTx/>
              <a:buFontTx/>
              <a:buNone/>
              <a:tabLst/>
              <a:defRPr sz="3000" b="1" u="sng">
                <a:solidFill>
                  <a:srgbClr val="FFFFFF"/>
                </a:solidFill>
                <a:latin typeface="Trajan Pro"/>
                <a:ea typeface="Trajan Pro"/>
                <a:cs typeface="Trajan Pro"/>
                <a:sym typeface="Trajan Pro"/>
              </a:defRPr>
            </a:pPr>
            <a:r>
              <a:rPr kumimoji="0" lang="ar-JO" sz="30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ajan Pro"/>
              </a:rPr>
              <a:t>العبادة التشاركية</a:t>
            </a: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1625600" algn="ctr" defTabSz="609600" rtl="1">
              <a:buSzPct val="100000"/>
              <a:buFont typeface="Arial"/>
              <a:buChar char="•"/>
              <a:defRPr sz="3000" b="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ترنيمة جماعية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2600" i="1">
                <a:solidFill>
                  <a:srgbClr val="FFFFFF"/>
                </a:solidFill>
                <a:latin typeface="Academico"/>
                <a:ea typeface="Academico"/>
                <a:cs typeface="Academico"/>
                <a:sym typeface="Academico"/>
              </a:defRPr>
            </a:pPr>
            <a:r>
              <a:rPr lang="ar-JO" sz="2800" b="1" dirty="0">
                <a:latin typeface="Traditional Arabic" panose="02020603050405020304" pitchFamily="18" charset="-78"/>
                <a:cs typeface="Traditional Arabic" panose="02020603050405020304" pitchFamily="18" charset="-78"/>
              </a:rPr>
              <a:t>لتسكن فيكم كلمة المسيح بغنى ... بمزامير وتسابيح وأغاني روحية، بنعمة، مترنمين في قلوبكم للرب.</a:t>
            </a:r>
            <a:endParaRPr sz="2800" b="1" dirty="0">
              <a:latin typeface="Traditional Arabic" panose="02020603050405020304" pitchFamily="18" charset="-78"/>
              <a:cs typeface="Traditional Arabic" panose="02020603050405020304" pitchFamily="18" charset="-78"/>
            </a:endParaRPr>
          </a:p>
          <a:p>
            <a:pPr algn="ctr" defTabSz="609600">
              <a:defRPr sz="2600" i="1">
                <a:solidFill>
                  <a:srgbClr val="FFFFFF"/>
                </a:solidFill>
                <a:latin typeface="Academico"/>
                <a:ea typeface="Academico"/>
                <a:cs typeface="Academico"/>
                <a:sym typeface="Academico"/>
              </a:defRPr>
            </a:pPr>
            <a:r>
              <a:rPr sz="2800" b="1" dirty="0">
                <a:latin typeface="Traditional Arabic" panose="02020603050405020304" pitchFamily="18" charset="-78"/>
                <a:cs typeface="Traditional Arabic" panose="02020603050405020304" pitchFamily="18" charset="-78"/>
              </a:rPr>
              <a:t>(</a:t>
            </a:r>
            <a:r>
              <a:rPr lang="ar-JO" sz="2800" b="1" dirty="0">
                <a:latin typeface="Traditional Arabic" panose="02020603050405020304" pitchFamily="18" charset="-78"/>
                <a:cs typeface="Traditional Arabic" panose="02020603050405020304" pitchFamily="18" charset="-78"/>
              </a:rPr>
              <a:t>كولوسي 3: 16</a:t>
            </a:r>
            <a:r>
              <a:rPr sz="2800" b="1" dirty="0">
                <a:latin typeface="Traditional Arabic" panose="02020603050405020304" pitchFamily="18" charset="-78"/>
                <a:cs typeface="Traditional Arabic" panose="02020603050405020304" pitchFamily="18" charset="-78"/>
              </a:rPr>
              <a:t>) </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3" descr="Picture 3"/>
          <p:cNvPicPr>
            <a:picLocks noChangeAspect="1"/>
          </p:cNvPicPr>
          <p:nvPr/>
        </p:nvPicPr>
        <p:blipFill>
          <a:blip r:embed="rId3"/>
          <a:stretch>
            <a:fillRect/>
          </a:stretch>
        </p:blipFill>
        <p:spPr>
          <a:xfrm>
            <a:off x="-1542021" y="1238"/>
            <a:ext cx="12349544" cy="6855524"/>
          </a:xfrm>
          <a:prstGeom prst="rect">
            <a:avLst/>
          </a:prstGeom>
          <a:ln w="12700">
            <a:miter lim="400000"/>
          </a:ln>
        </p:spPr>
      </p:pic>
      <p:sp>
        <p:nvSpPr>
          <p:cNvPr id="189" name="TextBox 4"/>
          <p:cNvSpPr txBox="1"/>
          <p:nvPr/>
        </p:nvSpPr>
        <p:spPr>
          <a:xfrm>
            <a:off x="421640" y="958115"/>
            <a:ext cx="8453120"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 كلمة الله</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marL="13335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الكتاب المقدس </a:t>
            </a:r>
            <a:r>
              <a:rPr lang="ar-JO" dirty="0">
                <a:latin typeface="Arial" panose="020B0604020202020204" pitchFamily="34" charset="0"/>
                <a:cs typeface="Arial" panose="020B0604020202020204" pitchFamily="34" charset="0"/>
              </a:rPr>
              <a:t>بلغة الشعب</a:t>
            </a:r>
            <a:endParaRPr dirty="0">
              <a:latin typeface="Arial" panose="020B0604020202020204" pitchFamily="34" charset="0"/>
              <a:cs typeface="Arial" panose="020B0604020202020204" pitchFamily="34" charset="0"/>
            </a:endParaRPr>
          </a:p>
          <a:p>
            <a:pPr marL="13335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سمو </a:t>
            </a:r>
            <a:r>
              <a:rPr lang="ar-JO" b="1" dirty="0">
                <a:latin typeface="Arial" panose="020B0604020202020204" pitchFamily="34" charset="0"/>
                <a:cs typeface="Arial" panose="020B0604020202020204" pitchFamily="34" charset="0"/>
              </a:rPr>
              <a:t>الكلمة</a:t>
            </a:r>
            <a:r>
              <a:rPr lang="ar-JO" dirty="0">
                <a:latin typeface="Arial" panose="020B0604020202020204" pitchFamily="34" charset="0"/>
                <a:cs typeface="Arial" panose="020B0604020202020204" pitchFamily="34" charset="0"/>
              </a:rPr>
              <a:t> في العبادة</a:t>
            </a:r>
            <a:endParaRPr dirty="0">
              <a:latin typeface="Arial" panose="020B0604020202020204" pitchFamily="34" charset="0"/>
              <a:cs typeface="Arial" panose="020B0604020202020204" pitchFamily="34" charset="0"/>
            </a:endParaRPr>
          </a:p>
          <a:p>
            <a:pPr marL="13335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أهمية </a:t>
            </a:r>
            <a:r>
              <a:rPr lang="ar-JO" b="1" dirty="0">
                <a:latin typeface="Arial" panose="020B0604020202020204" pitchFamily="34" charset="0"/>
                <a:cs typeface="Arial" panose="020B0604020202020204" pitchFamily="34" charset="0"/>
              </a:rPr>
              <a:t>الوعظ</a:t>
            </a:r>
            <a:r>
              <a:rPr lang="ar-JO" dirty="0">
                <a:latin typeface="Arial" panose="020B0604020202020204" pitchFamily="34" charset="0"/>
                <a:cs typeface="Arial" panose="020B0604020202020204" pitchFamily="34" charset="0"/>
              </a:rPr>
              <a:t> في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457200" indent="-457200" algn="ctr" defTabSz="609600">
              <a:buSzPct val="100000"/>
              <a:buChar char="◇"/>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3" descr="Picture 3"/>
          <p:cNvPicPr>
            <a:picLocks noChangeAspect="1"/>
          </p:cNvPicPr>
          <p:nvPr/>
        </p:nvPicPr>
        <p:blipFill rotWithShape="1">
          <a:blip r:embed="rId3"/>
          <a:srcRect l="13113" r="13521"/>
          <a:stretch/>
        </p:blipFill>
        <p:spPr>
          <a:xfrm>
            <a:off x="-1" y="-49654"/>
            <a:ext cx="9144001" cy="6918759"/>
          </a:xfrm>
          <a:prstGeom prst="rect">
            <a:avLst/>
          </a:prstGeom>
          <a:ln w="12700">
            <a:miter lim="400000"/>
          </a:ln>
        </p:spPr>
      </p:pic>
      <p:sp>
        <p:nvSpPr>
          <p:cNvPr id="194" name="TextBox 4"/>
          <p:cNvSpPr txBox="1"/>
          <p:nvPr/>
        </p:nvSpPr>
        <p:spPr>
          <a:xfrm>
            <a:off x="406191" y="1021108"/>
            <a:ext cx="8453120"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b="1" u="sng">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العودة إلى كهنوت المسيح الوحيد</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1" descr="Picture 1"/>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24596" y="-36894"/>
            <a:ext cx="9193192" cy="6894894"/>
          </a:xfrm>
          <a:prstGeom prst="rect">
            <a:avLst/>
          </a:prstGeom>
          <a:ln w="12700">
            <a:miter lim="400000"/>
          </a:ln>
        </p:spPr>
      </p:pic>
      <p:sp>
        <p:nvSpPr>
          <p:cNvPr id="203" name="Rectangle 2"/>
          <p:cNvSpPr txBox="1"/>
          <p:nvPr/>
        </p:nvSpPr>
        <p:spPr>
          <a:xfrm>
            <a:off x="279399" y="1695820"/>
            <a:ext cx="8585202"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الدفاع عن ألوهية المسيح في الكنيسة الأولى</a:t>
            </a:r>
            <a:endParaRPr dirty="0">
              <a:latin typeface="Arial" panose="020B0604020202020204" pitchFamily="34" charset="0"/>
              <a:cs typeface="Arial" panose="020B0604020202020204" pitchFamily="34" charset="0"/>
            </a:endParaRPr>
          </a:p>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defTabSz="609600">
              <a:defRPr sz="3000" b="1">
                <a:solidFill>
                  <a:srgbClr val="FFFFFF"/>
                </a:solidFill>
                <a:latin typeface="Trajan Pro"/>
                <a:ea typeface="Trajan Pro"/>
                <a:cs typeface="Trajan Pro"/>
                <a:sym typeface="Trajan Pro"/>
              </a:defRPr>
            </a:pPr>
            <a:r>
              <a:rPr lang="ar-JO" dirty="0">
                <a:latin typeface="Arial" panose="020B0604020202020204" pitchFamily="34" charset="0"/>
                <a:cs typeface="Arial" panose="020B0604020202020204" pitchFamily="34" charset="0"/>
              </a:rPr>
              <a:t>أدى إلى رفض بشريته في العصور الوسطى</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Box 3"/>
          <p:cNvSpPr txBox="1"/>
          <p:nvPr/>
        </p:nvSpPr>
        <p:spPr>
          <a:xfrm>
            <a:off x="4431815" y="3356390"/>
            <a:ext cx="4188609" cy="2339341"/>
          </a:xfrm>
          <a:prstGeom prst="rect">
            <a:avLst/>
          </a:prstGeom>
          <a:solidFill>
            <a:srgbClr val="DDD9C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09600">
              <a:defRPr sz="4800">
                <a:solidFill>
                  <a:srgbClr val="000000"/>
                </a:solidFill>
                <a:latin typeface="Academico"/>
                <a:ea typeface="Academico"/>
                <a:cs typeface="Academico"/>
                <a:sym typeface="Academico"/>
              </a:defRPr>
            </a:lvl1pPr>
          </a:lstStyle>
          <a:p>
            <a:r>
              <a:t>Praying through the saints</a:t>
            </a:r>
          </a:p>
        </p:txBody>
      </p:sp>
      <p:pic>
        <p:nvPicPr>
          <p:cNvPr id="208" name="Picture 1" descr="Picture 1"/>
          <p:cNvPicPr>
            <a:picLocks noChangeAspect="1"/>
          </p:cNvPicPr>
          <p:nvPr/>
        </p:nvPicPr>
        <p:blipFill>
          <a:blip r:embed="rId3"/>
          <a:stretch>
            <a:fillRect/>
          </a:stretch>
        </p:blipFill>
        <p:spPr>
          <a:xfrm>
            <a:off x="-268239" y="-10753"/>
            <a:ext cx="9683651" cy="7683977"/>
          </a:xfrm>
          <a:prstGeom prst="rect">
            <a:avLst/>
          </a:prstGeom>
          <a:ln w="12700">
            <a:miter lim="400000"/>
          </a:ln>
        </p:spPr>
      </p:pic>
      <p:sp>
        <p:nvSpPr>
          <p:cNvPr id="209" name="TextBox 4"/>
          <p:cNvSpPr txBox="1"/>
          <p:nvPr/>
        </p:nvSpPr>
        <p:spPr>
          <a:xfrm>
            <a:off x="793" y="1654471"/>
            <a:ext cx="9142414" cy="1015663"/>
          </a:xfrm>
          <a:prstGeom prst="rect">
            <a:avLst/>
          </a:prstGeom>
          <a:solidFill>
            <a:schemeClr val="bg2">
              <a:lumMod val="5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609600">
              <a:defRPr sz="3000">
                <a:solidFill>
                  <a:srgbClr val="FFFFFF"/>
                </a:solidFill>
                <a:latin typeface="Trajan Pro"/>
                <a:ea typeface="Trajan Pro"/>
                <a:cs typeface="Trajan Pro"/>
                <a:sym typeface="Trajan Pro"/>
              </a:defRPr>
            </a:lvl1pPr>
          </a:lstStyle>
          <a:p>
            <a:r>
              <a:rPr lang="ar-JO" dirty="0">
                <a:latin typeface="Arial" panose="020B0604020202020204" pitchFamily="34" charset="0"/>
                <a:cs typeface="Arial" panose="020B0604020202020204" pitchFamily="34" charset="0"/>
              </a:rPr>
              <a:t>افترضت العصور الوسطى أن هناك حاجة لكهنوت بشري وسيط بين البشرية الخاطئة والمسيح الممجد، القاضي والملك المهيب.</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37E66"/>
        </a:solidFill>
        <a:effectLst/>
      </p:bgPr>
    </p:bg>
    <p:spTree>
      <p:nvGrpSpPr>
        <p:cNvPr id="1" name=""/>
        <p:cNvGrpSpPr/>
        <p:nvPr/>
      </p:nvGrpSpPr>
      <p:grpSpPr>
        <a:xfrm>
          <a:off x="0" y="0"/>
          <a:ext cx="0" cy="0"/>
          <a:chOff x="0" y="0"/>
          <a:chExt cx="0" cy="0"/>
        </a:xfrm>
      </p:grpSpPr>
      <p:pic>
        <p:nvPicPr>
          <p:cNvPr id="213" name="Picture 1" descr="Picture 1"/>
          <p:cNvPicPr>
            <a:picLocks noChangeAspect="1"/>
          </p:cNvPicPr>
          <p:nvPr/>
        </p:nvPicPr>
        <p:blipFill>
          <a:blip r:embed="rId3"/>
          <a:stretch>
            <a:fillRect/>
          </a:stretch>
        </p:blipFill>
        <p:spPr>
          <a:xfrm>
            <a:off x="2918904" y="857250"/>
            <a:ext cx="5588827" cy="5143500"/>
          </a:xfrm>
          <a:prstGeom prst="rect">
            <a:avLst/>
          </a:prstGeom>
          <a:ln w="12700">
            <a:miter lim="400000"/>
          </a:ln>
        </p:spPr>
      </p:pic>
      <p:sp>
        <p:nvSpPr>
          <p:cNvPr id="214" name="TextBox 2"/>
          <p:cNvSpPr txBox="1"/>
          <p:nvPr/>
        </p:nvSpPr>
        <p:spPr>
          <a:xfrm>
            <a:off x="431800" y="1568450"/>
            <a:ext cx="2163604"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09600">
              <a:defRPr sz="4200">
                <a:solidFill>
                  <a:srgbClr val="FFFFFF"/>
                </a:solidFill>
                <a:latin typeface="Academico"/>
                <a:ea typeface="Academico"/>
                <a:cs typeface="Academico"/>
                <a:sym typeface="Academico"/>
              </a:defRPr>
            </a:lvl1pPr>
          </a:lstStyle>
          <a:p>
            <a:pPr algn="ctr"/>
            <a:r>
              <a:rPr lang="ar-JO" dirty="0">
                <a:latin typeface="Arial" panose="020B0604020202020204" pitchFamily="34" charset="0"/>
                <a:cs typeface="Arial" panose="020B0604020202020204" pitchFamily="34" charset="0"/>
              </a:rPr>
              <a:t>الصلاة</a:t>
            </a:r>
          </a:p>
          <a:p>
            <a:pPr algn="ctr"/>
            <a:r>
              <a:rPr lang="ar-JO" dirty="0">
                <a:latin typeface="Arial" panose="020B0604020202020204" pitchFamily="34" charset="0"/>
                <a:cs typeface="Arial" panose="020B0604020202020204" pitchFamily="34" charset="0"/>
              </a:rPr>
              <a:t>من خلال</a:t>
            </a:r>
          </a:p>
          <a:p>
            <a:pPr algn="ctr"/>
            <a:r>
              <a:rPr lang="ar-JO" dirty="0">
                <a:latin typeface="Arial" panose="020B0604020202020204" pitchFamily="34" charset="0"/>
                <a:cs typeface="Arial" panose="020B0604020202020204" pitchFamily="34" charset="0"/>
              </a:rPr>
              <a:t>مريم</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descr="Picture 2"/>
          <p:cNvPicPr>
            <a:picLocks noChangeAspect="1"/>
          </p:cNvPicPr>
          <p:nvPr/>
        </p:nvPicPr>
        <p:blipFill>
          <a:blip r:embed="rId3"/>
          <a:stretch>
            <a:fillRect/>
          </a:stretch>
        </p:blipFill>
        <p:spPr>
          <a:xfrm>
            <a:off x="-1340153" y="-477"/>
            <a:ext cx="11821132" cy="6858954"/>
          </a:xfrm>
          <a:prstGeom prst="rect">
            <a:avLst/>
          </a:prstGeom>
          <a:ln w="12700">
            <a:miter lim="400000"/>
          </a:ln>
        </p:spPr>
      </p:pic>
      <p:sp>
        <p:nvSpPr>
          <p:cNvPr id="219" name="TextBox 3"/>
          <p:cNvSpPr txBox="1"/>
          <p:nvPr/>
        </p:nvSpPr>
        <p:spPr>
          <a:xfrm>
            <a:off x="4431815" y="3741230"/>
            <a:ext cx="4188609" cy="1569660"/>
          </a:xfrm>
          <a:prstGeom prst="rect">
            <a:avLst/>
          </a:prstGeom>
          <a:solidFill>
            <a:srgbClr val="DDD9C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609600">
              <a:defRPr sz="4800">
                <a:solidFill>
                  <a:srgbClr val="000000"/>
                </a:solidFill>
                <a:latin typeface="Academico"/>
                <a:ea typeface="Academico"/>
                <a:cs typeface="Academico"/>
                <a:sym typeface="Academico"/>
              </a:defRPr>
            </a:lvl1pPr>
          </a:lstStyle>
          <a:p>
            <a:r>
              <a:rPr lang="ar-JO" dirty="0">
                <a:latin typeface="Arial" panose="020B0604020202020204" pitchFamily="34" charset="0"/>
                <a:cs typeface="Arial" panose="020B0604020202020204" pitchFamily="34" charset="0"/>
              </a:rPr>
              <a:t>الصلاة من خلال القديسين</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3" descr="Picture 3"/>
          <p:cNvPicPr>
            <a:picLocks noChangeAspect="1"/>
          </p:cNvPicPr>
          <p:nvPr/>
        </p:nvPicPr>
        <p:blipFill>
          <a:blip r:embed="rId3"/>
          <a:stretch>
            <a:fillRect/>
          </a:stretch>
        </p:blipFill>
        <p:spPr>
          <a:xfrm>
            <a:off x="-1563870" y="-10891"/>
            <a:ext cx="12393242" cy="6879782"/>
          </a:xfrm>
          <a:prstGeom prst="rect">
            <a:avLst/>
          </a:prstGeom>
          <a:ln w="12700">
            <a:miter lim="400000"/>
          </a:ln>
        </p:spPr>
      </p:pic>
      <p:sp>
        <p:nvSpPr>
          <p:cNvPr id="224" name="TextBox 4"/>
          <p:cNvSpPr txBox="1"/>
          <p:nvPr/>
        </p:nvSpPr>
        <p:spPr>
          <a:xfrm>
            <a:off x="76200" y="2147811"/>
            <a:ext cx="9067800" cy="3752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oAutofit/>
          </a:bodyPr>
          <a:lstStyle/>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يوجد إله واحد</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ووسيط واحد</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بين الناس والله</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الإنسان يسوع المسيح</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(1 تيموثاوس 2: 5)</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he Apostolic Age 0-100 A.D."/>
          <p:cNvSpPr txBox="1">
            <a:spLocks noGrp="1"/>
          </p:cNvSpPr>
          <p:nvPr>
            <p:ph type="title" idx="4294967295"/>
          </p:nvPr>
        </p:nvSpPr>
        <p:spPr>
          <a:xfrm>
            <a:off x="685800" y="852423"/>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العصر الرسولي</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1-100 م</a:t>
            </a:r>
            <a:endParaRPr dirty="0">
              <a:latin typeface="Arial" panose="020B0604020202020204" pitchFamily="34" charset="0"/>
              <a:cs typeface="Arial" panose="020B0604020202020204" pitchFamily="34" charset="0"/>
            </a:endParaRPr>
          </a:p>
        </p:txBody>
      </p:sp>
      <p:pic>
        <p:nvPicPr>
          <p:cNvPr id="95" name="house-meeting.jpg" descr="house-meeting.jpg"/>
          <p:cNvPicPr>
            <a:picLocks noChangeAspect="1"/>
          </p:cNvPicPr>
          <p:nvPr/>
        </p:nvPicPr>
        <p:blipFill>
          <a:blip r:embed="rId2"/>
          <a:stretch>
            <a:fillRect/>
          </a:stretch>
        </p:blipFill>
        <p:spPr>
          <a:xfrm>
            <a:off x="2602071" y="3723490"/>
            <a:ext cx="3598651" cy="301567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descr="Picture 3"/>
          <p:cNvPicPr>
            <a:picLocks noChangeAspect="1"/>
          </p:cNvPicPr>
          <p:nvPr/>
        </p:nvPicPr>
        <p:blipFill>
          <a:blip r:embed="rId3"/>
          <a:stretch>
            <a:fillRect/>
          </a:stretch>
        </p:blipFill>
        <p:spPr>
          <a:xfrm>
            <a:off x="-1547627" y="-1874"/>
            <a:ext cx="12360755" cy="6861748"/>
          </a:xfrm>
          <a:prstGeom prst="rect">
            <a:avLst/>
          </a:prstGeom>
          <a:ln w="12700">
            <a:miter lim="400000"/>
          </a:ln>
        </p:spPr>
      </p:pic>
      <p:sp>
        <p:nvSpPr>
          <p:cNvPr id="229" name="TextBox 4"/>
          <p:cNvSpPr txBox="1"/>
          <p:nvPr/>
        </p:nvSpPr>
        <p:spPr>
          <a:xfrm>
            <a:off x="356488" y="919272"/>
            <a:ext cx="8515472"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i="1">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Solus Christus</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في المسيح وحده</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فإذ لنا أيها الإخوة ثقة بالدخول إلى الأقداس بدم يسوع ... لنتقدم بقلب صادق في يقين الإيمان.</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lang="en-US"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(عبرانيين 10: 19، 22)</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Picture 3"/>
          <p:cNvPicPr>
            <a:picLocks noChangeAspect="1"/>
          </p:cNvPicPr>
          <p:nvPr/>
        </p:nvPicPr>
        <p:blipFill>
          <a:blip r:embed="rId3"/>
          <a:stretch>
            <a:fillRect/>
          </a:stretch>
        </p:blipFill>
        <p:spPr>
          <a:xfrm>
            <a:off x="-1552660" y="-4668"/>
            <a:ext cx="12370821" cy="6867336"/>
          </a:xfrm>
          <a:prstGeom prst="rect">
            <a:avLst/>
          </a:prstGeom>
          <a:ln w="12700">
            <a:miter lim="400000"/>
          </a:ln>
        </p:spPr>
      </p:pic>
      <p:sp>
        <p:nvSpPr>
          <p:cNvPr id="234" name="TextBox 4"/>
          <p:cNvSpPr txBox="1"/>
          <p:nvPr/>
        </p:nvSpPr>
        <p:spPr>
          <a:xfrm>
            <a:off x="609391" y="1016441"/>
            <a:ext cx="8046720"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حقيقة موحدة لعبادتنا</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مهما كان شكلها الخارجي</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الذي قد تتخذه عبادتنا، </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هناك طريقة واحدة فقط</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كي نأتي إلى الآب،</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أي من خلال المسيح</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بقوة الروح القدس</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3" descr="Picture 3"/>
          <p:cNvPicPr>
            <a:picLocks noChangeAspect="1"/>
          </p:cNvPicPr>
          <p:nvPr/>
        </p:nvPicPr>
        <p:blipFill>
          <a:blip r:embed="rId3"/>
          <a:stretch>
            <a:fillRect/>
          </a:stretch>
        </p:blipFill>
        <p:spPr>
          <a:xfrm>
            <a:off x="-1546940" y="-1493"/>
            <a:ext cx="12359382" cy="6860986"/>
          </a:xfrm>
          <a:prstGeom prst="rect">
            <a:avLst/>
          </a:prstGeom>
          <a:ln w="12700">
            <a:miter lim="400000"/>
          </a:ln>
        </p:spPr>
      </p:pic>
      <p:sp>
        <p:nvSpPr>
          <p:cNvPr id="239" name="TextBox 4"/>
          <p:cNvSpPr txBox="1"/>
          <p:nvPr/>
        </p:nvSpPr>
        <p:spPr>
          <a:xfrm>
            <a:off x="424045" y="1143402"/>
            <a:ext cx="8461428"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لا يستطيع قائد عبادة، راعي، فرقة موسيقية، أو ترنيمة أبداً أن يقربنا إلى الله</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العبادة نفسها لا تستطيع أن تقودنا إلى حضور الله.</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فقط يسوع بنفسه يستطيع أن يحضرنا إلى حضور الله</a:t>
            </a: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بوب كاوفلين</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4" name="TextBox 4"/>
          <p:cNvSpPr txBox="1"/>
          <p:nvPr/>
        </p:nvSpPr>
        <p:spPr>
          <a:xfrm>
            <a:off x="424045" y="1656738"/>
            <a:ext cx="8461428" cy="240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ليس فقط يرينا الطريق:</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باعتباره وسيطنا ورئيس كهنتنا</a:t>
            </a: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فإنه يأخذنا معه</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9" name="TextBox 4"/>
          <p:cNvSpPr txBox="1"/>
          <p:nvPr/>
        </p:nvSpPr>
        <p:spPr>
          <a:xfrm>
            <a:off x="341286" y="1033779"/>
            <a:ext cx="8461428" cy="5124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اصلاح العقيدة</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br>
              <a:rPr sz="1500"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التبرير بالنعمة من خلال الإيمان</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r>
              <a:rPr lang="ar-JO" dirty="0">
                <a:latin typeface="Arial" panose="020B0604020202020204" pitchFamily="34" charset="0"/>
                <a:cs typeface="Arial" panose="020B0604020202020204" pitchFamily="34" charset="0"/>
              </a:rPr>
              <a:t>اصلاح العبادة</a:t>
            </a:r>
            <a:endParaRPr dirty="0">
              <a:latin typeface="Arial" panose="020B0604020202020204" pitchFamily="34" charset="0"/>
              <a:cs typeface="Arial" panose="020B0604020202020204" pitchFamily="34" charset="0"/>
            </a:endParaRPr>
          </a:p>
          <a:p>
            <a:pPr algn="ctr" defTabSz="609600">
              <a:defRPr sz="12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a:p>
            <a:pPr marL="16383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المشاركة</a:t>
            </a:r>
            <a:endParaRPr dirty="0">
              <a:latin typeface="Arial" panose="020B0604020202020204" pitchFamily="34" charset="0"/>
              <a:cs typeface="Arial" panose="020B0604020202020204" pitchFamily="34" charset="0"/>
            </a:endParaRPr>
          </a:p>
          <a:p>
            <a:pPr marL="16383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كلمة الله</a:t>
            </a:r>
            <a:endParaRPr dirty="0">
              <a:latin typeface="Arial" panose="020B0604020202020204" pitchFamily="34" charset="0"/>
              <a:cs typeface="Arial" panose="020B0604020202020204" pitchFamily="34" charset="0"/>
            </a:endParaRPr>
          </a:p>
          <a:p>
            <a:pPr marL="1638300" algn="r" defTabSz="609600" rtl="1">
              <a:buSzPct val="100000"/>
              <a:buChar char="•"/>
              <a:defRPr sz="3000">
                <a:solidFill>
                  <a:srgbClr val="FFFFFF"/>
                </a:solidFill>
                <a:latin typeface="Academico"/>
                <a:ea typeface="Academico"/>
                <a:cs typeface="Academico"/>
                <a:sym typeface="Academico"/>
              </a:defRPr>
            </a:pPr>
            <a:r>
              <a:rPr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الدخول بالمسيح وحده</a:t>
            </a:r>
            <a:endParaRPr dirty="0">
              <a:latin typeface="Arial" panose="020B0604020202020204" pitchFamily="34" charset="0"/>
              <a:cs typeface="Arial" panose="020B0604020202020204" pitchFamily="34" charset="0"/>
            </a:endParaRPr>
          </a:p>
          <a:p>
            <a:pPr algn="ctr" defTabSz="609600">
              <a:defRPr sz="3000">
                <a:solidFill>
                  <a:srgbClr val="FFFFFF"/>
                </a:solidFill>
                <a:latin typeface="Academico"/>
                <a:ea typeface="Academico"/>
                <a:cs typeface="Academico"/>
                <a:sym typeface="Academico"/>
              </a:defRPr>
            </a:pP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عصر ما بعد الإصلاح</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1650 م – حتى الآن</a:t>
            </a:r>
            <a:endParaRPr dirty="0">
              <a:latin typeface="Arial" panose="020B0604020202020204" pitchFamily="34" charset="0"/>
              <a:cs typeface="Arial" panose="020B0604020202020204" pitchFamily="34" charset="0"/>
            </a:endParaRPr>
          </a:p>
        </p:txBody>
      </p:sp>
      <p:pic>
        <p:nvPicPr>
          <p:cNvPr id="254" name="About_Churchwide_MA_Image.jpg" descr="About_Churchwide_MA_Image.jpg"/>
          <p:cNvPicPr>
            <a:picLocks noChangeAspect="1"/>
          </p:cNvPicPr>
          <p:nvPr/>
        </p:nvPicPr>
        <p:blipFill>
          <a:blip r:embed="rId2"/>
          <a:stretch>
            <a:fillRect/>
          </a:stretch>
        </p:blipFill>
        <p:spPr>
          <a:xfrm>
            <a:off x="1067625" y="3195529"/>
            <a:ext cx="6877839" cy="343892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عصر ما بعد الإصلاح</a:t>
            </a:r>
            <a:br>
              <a:rPr kumimoji="0" lang="ar-JO" sz="3120" b="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1650 م – حتى الآن</a:t>
            </a:r>
            <a:endParaRPr dirty="0">
              <a:latin typeface="Arial" panose="020B0604020202020204" pitchFamily="34" charset="0"/>
              <a:cs typeface="Arial" panose="020B0604020202020204" pitchFamily="34" charset="0"/>
            </a:endParaRPr>
          </a:p>
        </p:txBody>
      </p:sp>
      <p:graphicFrame>
        <p:nvGraphicFramePr>
          <p:cNvPr id="257" name="Table"/>
          <p:cNvGraphicFramePr/>
          <p:nvPr>
            <p:extLst>
              <p:ext uri="{D42A27DB-BD31-4B8C-83A1-F6EECF244321}">
                <p14:modId xmlns:p14="http://schemas.microsoft.com/office/powerpoint/2010/main" val="1496057991"/>
              </p:ext>
            </p:extLst>
          </p:nvPr>
        </p:nvGraphicFramePr>
        <p:xfrm>
          <a:off x="533400" y="3081782"/>
          <a:ext cx="8305800" cy="3090420"/>
        </p:xfrm>
        <a:graphic>
          <a:graphicData uri="http://schemas.openxmlformats.org/drawingml/2006/table">
            <a:tbl>
              <a:tblPr bandRow="1">
                <a:tableStyleId>{4C3C2611-4C71-4FC5-86AE-919BDF0F9419}</a:tableStyleId>
              </a:tblPr>
              <a:tblGrid>
                <a:gridCol w="1240321">
                  <a:extLst>
                    <a:ext uri="{9D8B030D-6E8A-4147-A177-3AD203B41FA5}">
                      <a16:colId xmlns:a16="http://schemas.microsoft.com/office/drawing/2014/main" val="20000"/>
                    </a:ext>
                  </a:extLst>
                </a:gridCol>
                <a:gridCol w="7065479">
                  <a:extLst>
                    <a:ext uri="{9D8B030D-6E8A-4147-A177-3AD203B41FA5}">
                      <a16:colId xmlns:a16="http://schemas.microsoft.com/office/drawing/2014/main" val="20001"/>
                    </a:ext>
                  </a:extLst>
                </a:gridCol>
              </a:tblGrid>
              <a:tr h="618084">
                <a:tc>
                  <a:txBody>
                    <a:bodyPr/>
                    <a:lstStyle/>
                    <a:p>
                      <a:pPr algn="ctr">
                        <a:defRPr sz="1200" b="0">
                          <a:latin typeface="Calibri"/>
                          <a:ea typeface="Calibri"/>
                          <a:cs typeface="Calibri"/>
                          <a:sym typeface="Calibri"/>
                        </a:defRPr>
                      </a:pPr>
                      <a:r>
                        <a:rPr lang="ar-JO" sz="1800" b="1" dirty="0"/>
                        <a:t>القرن السادس عشر</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القائلون بتجديد العماد</a:t>
                      </a:r>
                      <a:r>
                        <a:rPr sz="1800" b="1" dirty="0">
                          <a:solidFill>
                            <a:srgbClr val="0066CC"/>
                          </a:solidFill>
                          <a:latin typeface="Calibri"/>
                          <a:ea typeface="Calibri"/>
                          <a:cs typeface="Calibri"/>
                          <a:sym typeface="Calibri"/>
                        </a:rPr>
                        <a:t>     </a:t>
                      </a:r>
                      <a:r>
                        <a:rPr lang="en-US" sz="1800" b="1" dirty="0">
                          <a:solidFill>
                            <a:srgbClr val="0066CC"/>
                          </a:solidFill>
                          <a:latin typeface="Calibri"/>
                          <a:ea typeface="Calibri"/>
                          <a:cs typeface="Calibri"/>
                          <a:sym typeface="Calibri"/>
                        </a:rPr>
                        <a:t>  </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المصلحون</a:t>
                      </a:r>
                      <a:r>
                        <a:rPr sz="1800" b="1" dirty="0">
                          <a:solidFill>
                            <a:srgbClr val="0066CC"/>
                          </a:solidFill>
                          <a:latin typeface="Calibri"/>
                          <a:ea typeface="Calibri"/>
                          <a:cs typeface="Calibri"/>
                          <a:sym typeface="Calibri"/>
                        </a:rPr>
                        <a:t>          </a:t>
                      </a:r>
                      <a:r>
                        <a:rPr lang="en-US" sz="1800" b="1" dirty="0">
                          <a:solidFill>
                            <a:srgbClr val="0066CC"/>
                          </a:solidFill>
                          <a:latin typeface="Calibri"/>
                          <a:ea typeface="Calibri"/>
                          <a:cs typeface="Calibri"/>
                          <a:sym typeface="Calibri"/>
                        </a:rPr>
                        <a:t>  </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الأنجليكان</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اللوثريون</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0"/>
                  </a:ext>
                </a:extLst>
              </a:tr>
              <a:tr h="618084">
                <a:tc>
                  <a:txBody>
                    <a:bodyPr/>
                    <a:lstStyle/>
                    <a:p>
                      <a:pPr algn="ctr">
                        <a:defRPr sz="1200" b="0">
                          <a:latin typeface="Calibri"/>
                          <a:ea typeface="Calibri"/>
                          <a:cs typeface="Calibri"/>
                          <a:sym typeface="Calibri"/>
                        </a:defRPr>
                      </a:pPr>
                      <a:r>
                        <a:rPr lang="ar-JO" sz="1800" b="1" dirty="0"/>
                        <a:t>القرن السابع عشر</a:t>
                      </a:r>
                      <a:endParaRPr sz="1800" b="1" dirty="0"/>
                    </a:p>
                  </a:txBody>
                  <a:tcPr marL="63500" marR="63500" marT="0" marB="0" anchor="ctr" horzOverflow="overflow"/>
                </a:tc>
                <a:tc>
                  <a:txBody>
                    <a:bodyPr/>
                    <a:lstStyle/>
                    <a:p>
                      <a:pPr algn="l">
                        <a:defRPr sz="1800" b="0">
                          <a:solidFill>
                            <a:srgbClr val="000000"/>
                          </a:solidFill>
                        </a:defRPr>
                      </a:pPr>
                      <a:r>
                        <a:rPr lang="ar-JO" sz="1800" b="1" dirty="0">
                          <a:solidFill>
                            <a:srgbClr val="0066CC"/>
                          </a:solidFill>
                          <a:latin typeface="Calibri"/>
                          <a:ea typeface="Calibri"/>
                          <a:cs typeface="Calibri"/>
                          <a:sym typeface="Calibri"/>
                        </a:rPr>
                        <a:t>الكواكر</a:t>
                      </a: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التطهريون</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1"/>
                  </a:ext>
                </a:extLst>
              </a:tr>
              <a:tr h="618084">
                <a:tc>
                  <a:txBody>
                    <a:bodyPr/>
                    <a:lstStyle/>
                    <a:p>
                      <a:pPr algn="ctr">
                        <a:defRPr sz="1200" b="0">
                          <a:latin typeface="Calibri"/>
                          <a:ea typeface="Calibri"/>
                          <a:cs typeface="Calibri"/>
                          <a:sym typeface="Calibri"/>
                        </a:defRPr>
                      </a:pPr>
                      <a:r>
                        <a:rPr lang="ar-JO" sz="1800" b="1" dirty="0"/>
                        <a:t>القرن الثامن عشر</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الميثودست       </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2"/>
                  </a:ext>
                </a:extLst>
              </a:tr>
              <a:tr h="618084">
                <a:tc>
                  <a:txBody>
                    <a:bodyPr/>
                    <a:lstStyle/>
                    <a:p>
                      <a:pPr algn="ctr">
                        <a:defRPr sz="1200" b="0">
                          <a:latin typeface="Calibri"/>
                          <a:ea typeface="Calibri"/>
                          <a:cs typeface="Calibri"/>
                          <a:sym typeface="Calibri"/>
                        </a:defRPr>
                      </a:pPr>
                      <a:r>
                        <a:rPr lang="ar-JO" sz="1800" b="1" dirty="0"/>
                        <a:t>القرن التاسع عشر</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الحدوديون</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3"/>
                  </a:ext>
                </a:extLst>
              </a:tr>
              <a:tr h="618084">
                <a:tc>
                  <a:txBody>
                    <a:bodyPr/>
                    <a:lstStyle/>
                    <a:p>
                      <a:pPr algn="ctr">
                        <a:defRPr sz="1200" b="0">
                          <a:latin typeface="Calibri"/>
                          <a:ea typeface="Calibri"/>
                          <a:cs typeface="Calibri"/>
                          <a:sym typeface="Calibri"/>
                        </a:defRPr>
                      </a:pPr>
                      <a:r>
                        <a:rPr lang="ar-JO" sz="1800" b="1" dirty="0"/>
                        <a:t>القرن العشرون</a:t>
                      </a:r>
                      <a:endParaRPr sz="1800" b="1" dirty="0"/>
                    </a:p>
                  </a:txBody>
                  <a:tcPr marL="63500" marR="63500" marT="0" marB="0" anchor="ctr" horzOverflow="overflow"/>
                </a:tc>
                <a:tc>
                  <a:txBody>
                    <a:bodyPr/>
                    <a:lstStyle/>
                    <a:p>
                      <a:pPr algn="l">
                        <a:defRPr sz="1800" b="0">
                          <a:solidFill>
                            <a:srgbClr val="000000"/>
                          </a:solidFill>
                        </a:defRPr>
                      </a:pPr>
                      <a:r>
                        <a:rPr sz="1800" b="1" dirty="0">
                          <a:solidFill>
                            <a:srgbClr val="0066CC"/>
                          </a:solidFill>
                          <a:latin typeface="Calibri"/>
                          <a:ea typeface="Calibri"/>
                          <a:cs typeface="Calibri"/>
                          <a:sym typeface="Calibri"/>
                        </a:rPr>
                        <a:t>                   </a:t>
                      </a:r>
                      <a:r>
                        <a:rPr lang="ar-JO" sz="1800" b="1" dirty="0">
                          <a:solidFill>
                            <a:srgbClr val="0066CC"/>
                          </a:solidFill>
                          <a:latin typeface="Calibri"/>
                          <a:ea typeface="Calibri"/>
                          <a:cs typeface="Calibri"/>
                          <a:sym typeface="Calibri"/>
                        </a:rPr>
                        <a:t>جماعة العنصرة</a:t>
                      </a:r>
                      <a:endParaRPr sz="1800" b="1" dirty="0">
                        <a:solidFill>
                          <a:srgbClr val="0066CC"/>
                        </a:solidFill>
                        <a:latin typeface="Calibri"/>
                        <a:ea typeface="Calibri"/>
                        <a:cs typeface="Calibri"/>
                        <a:sym typeface="Calibri"/>
                      </a:endParaRPr>
                    </a:p>
                  </a:txBody>
                  <a:tcPr marL="63500" marR="63500" marT="0" marB="0" anchor="ctr" horzOverflow="overflow"/>
                </a:tc>
                <a:extLst>
                  <a:ext uri="{0D108BD9-81ED-4DB2-BD59-A6C34878D82A}">
                    <a16:rowId xmlns:a16="http://schemas.microsoft.com/office/drawing/2014/main" val="10004"/>
                  </a:ext>
                </a:extLst>
              </a:tr>
            </a:tbl>
          </a:graphicData>
        </a:graphic>
      </p:graphicFrame>
      <p:sp>
        <p:nvSpPr>
          <p:cNvPr id="258" name="Left-wing         Central                                     Right-wing"/>
          <p:cNvSpPr txBox="1"/>
          <p:nvPr/>
        </p:nvSpPr>
        <p:spPr>
          <a:xfrm>
            <a:off x="990600" y="2402700"/>
            <a:ext cx="7630886"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200" i="1">
                <a:solidFill>
                  <a:srgbClr val="FFFFFF"/>
                </a:solidFill>
                <a:latin typeface="Calibri"/>
                <a:ea typeface="Calibri"/>
                <a:cs typeface="Calibri"/>
                <a:sym typeface="Calibri"/>
              </a:defRPr>
            </a:pPr>
            <a:r>
              <a:rP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الجناح الأيسر</a:t>
            </a:r>
            <a:r>
              <a:rP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الجناج الأوسط</a:t>
            </a:r>
            <a:r>
              <a:rPr sz="2000" dirty="0">
                <a:latin typeface="Arial" panose="020B0604020202020204" pitchFamily="34" charset="0"/>
                <a:cs typeface="Arial" panose="020B0604020202020204" pitchFamily="34" charset="0"/>
              </a:rPr>
              <a:t>                           </a:t>
            </a:r>
            <a:r>
              <a:rPr lang="ar-JO" sz="2000" dirty="0">
                <a:latin typeface="Arial" panose="020B0604020202020204" pitchFamily="34" charset="0"/>
                <a:cs typeface="Arial" panose="020B0604020202020204" pitchFamily="34" charset="0"/>
              </a:rPr>
              <a:t>الجناح الأيمن</a:t>
            </a:r>
            <a:endParaRPr sz="2000" dirty="0">
              <a:latin typeface="Arial" panose="020B0604020202020204" pitchFamily="34" charset="0"/>
              <a:cs typeface="Arial" panose="020B0604020202020204" pitchFamily="34" charset="0"/>
            </a:endParaRPr>
          </a:p>
        </p:txBody>
      </p:sp>
      <p:sp>
        <p:nvSpPr>
          <p:cNvPr id="259" name="(James White, Protestant Worship: Traditions in Transition, 23)"/>
          <p:cNvSpPr txBox="1"/>
          <p:nvPr/>
        </p:nvSpPr>
        <p:spPr>
          <a:xfrm>
            <a:off x="854956" y="6330036"/>
            <a:ext cx="498950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800" i="1">
                <a:solidFill>
                  <a:srgbClr val="FFFFFF"/>
                </a:solidFill>
                <a:latin typeface="Calibri"/>
                <a:ea typeface="Calibri"/>
                <a:cs typeface="Calibri"/>
                <a:sym typeface="Calibri"/>
              </a:defRPr>
            </a:pPr>
            <a:r>
              <a:rPr lang="ar-JO" sz="1600" dirty="0">
                <a:latin typeface="Arial" panose="020B0604020202020204" pitchFamily="34" charset="0"/>
                <a:cs typeface="Arial" panose="020B0604020202020204" pitchFamily="34" charset="0"/>
              </a:rPr>
              <a:t>(جيمس وايت، العبادة البروتستانتية: التقاليد التي تمر بمرحلة انتقالية، ٢٣)</a:t>
            </a:r>
            <a:endParaRPr sz="16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Ascendancy of preaching, decline of worship…"/>
          <p:cNvSpPr txBox="1"/>
          <p:nvPr/>
        </p:nvSpPr>
        <p:spPr>
          <a:xfrm>
            <a:off x="925286" y="1357815"/>
            <a:ext cx="7979227" cy="5279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1. تصاعد الوعظ وانخفاض العبادة</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2. رد الفعل والمبالغة في رد الفعل</a:t>
            </a:r>
            <a:endParaRPr lang="en-US" sz="2400" dirty="0">
              <a:solidFill>
                <a:srgbClr val="FFFFFF"/>
              </a:solidFill>
              <a:latin typeface="Arial" panose="020B0604020202020204" pitchFamily="34" charset="0"/>
              <a:cs typeface="Arial" panose="020B0604020202020204" pitchFamily="34" charset="0"/>
            </a:endParaRPr>
          </a:p>
          <a:p>
            <a:pPr algn="r" rtl="1">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3. وجهات نظر مختلفة حول العبادة الكتابية:</a:t>
            </a:r>
            <a:endParaRPr sz="2400" dirty="0">
              <a:solidFill>
                <a:srgbClr val="FFFFFF"/>
              </a:solidFill>
              <a:latin typeface="Arial" panose="020B0604020202020204" pitchFamily="34" charset="0"/>
              <a:cs typeface="Arial" panose="020B0604020202020204" pitchFamily="34" charset="0"/>
            </a:endParaRP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أ. المبدأ المعياري</a:t>
            </a: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ب. المبدأ التنظيمي</a:t>
            </a:r>
            <a:endParaRPr sz="1800" b="1" dirty="0">
              <a:solidFill>
                <a:srgbClr val="FFFFFF"/>
              </a:solidFill>
              <a:latin typeface="Arial" panose="020B0604020202020204" pitchFamily="34" charset="0"/>
              <a:cs typeface="Arial" panose="020B0604020202020204" pitchFamily="34" charset="0"/>
            </a:endParaRPr>
          </a:p>
          <a:p>
            <a:pPr algn="r" rtl="1">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4. نظم الترانيم (إسحاق واتس، تشارلز ويسلي، جيتيس)</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5. التنوير، العقلانية والتحررية اللاهوتية</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6. صعود الإنجيلية والكنائس الحرة</a:t>
            </a:r>
            <a:endParaRPr lang="en-US" sz="2400" dirty="0">
              <a:solidFill>
                <a:srgbClr val="FFFFFF"/>
              </a:solidFill>
              <a:latin typeface="Arial" panose="020B0604020202020204" pitchFamily="34" charset="0"/>
              <a:cs typeface="Arial" panose="020B0604020202020204" pitchFamily="34" charset="0"/>
            </a:endParaRPr>
          </a:p>
          <a:p>
            <a:pPr algn="r">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7. رفض العبادة (توزر)</a:t>
            </a:r>
            <a:endParaRPr sz="2400" dirty="0">
              <a:solidFill>
                <a:srgbClr val="FFFFFF"/>
              </a:solidFill>
              <a:latin typeface="Arial" panose="020B0604020202020204" pitchFamily="34" charset="0"/>
              <a:cs typeface="Arial" panose="020B0604020202020204" pitchFamily="34" charset="0"/>
            </a:endParaRPr>
          </a:p>
          <a:p>
            <a:pPr algn="r" rtl="1">
              <a:lnSpc>
                <a:spcPct val="120000"/>
              </a:lnSpc>
              <a:buSzPct val="100000"/>
              <a:defRPr sz="2100">
                <a:solidFill>
                  <a:schemeClr val="accent1">
                    <a:lumOff val="-9999"/>
                  </a:schemeClr>
                </a:solidFill>
                <a:latin typeface="Baskerville"/>
                <a:ea typeface="Baskerville"/>
                <a:cs typeface="Baskerville"/>
                <a:sym typeface="Baskerville"/>
              </a:defRPr>
            </a:pPr>
            <a:r>
              <a:rPr lang="ar-JO" sz="2400" dirty="0">
                <a:solidFill>
                  <a:srgbClr val="FFFFFF"/>
                </a:solidFill>
                <a:latin typeface="Arial" panose="020B0604020202020204" pitchFamily="34" charset="0"/>
                <a:cs typeface="Arial" panose="020B0604020202020204" pitchFamily="34" charset="0"/>
              </a:rPr>
              <a:t>8. اصلاح العبادة</a:t>
            </a:r>
            <a:endParaRPr sz="2400" dirty="0">
              <a:solidFill>
                <a:srgbClr val="FFFFFF"/>
              </a:solidFill>
              <a:latin typeface="Arial" panose="020B0604020202020204" pitchFamily="34" charset="0"/>
              <a:cs typeface="Arial" panose="020B0604020202020204" pitchFamily="34" charset="0"/>
            </a:endParaRP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أ. المجمع الفاتيكاني الثاني</a:t>
            </a: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ب. الحركة الكاريزماتية</a:t>
            </a:r>
          </a:p>
          <a:p>
            <a:pPr marL="508000" lvl="1" indent="0" algn="r" rtl="1">
              <a:lnSpc>
                <a:spcPct val="120000"/>
              </a:lnSpc>
              <a:buSzPct val="100000"/>
              <a:defRPr sz="1600">
                <a:solidFill>
                  <a:schemeClr val="accent1">
                    <a:lumOff val="-9999"/>
                  </a:schemeClr>
                </a:solidFill>
                <a:latin typeface="Baskerville"/>
                <a:ea typeface="Baskerville"/>
                <a:cs typeface="Baskerville"/>
                <a:sym typeface="Baskerville"/>
              </a:defRPr>
            </a:pPr>
            <a:r>
              <a:rPr lang="ar-JO" sz="1800" b="1" dirty="0">
                <a:solidFill>
                  <a:srgbClr val="FFFFFF"/>
                </a:solidFill>
                <a:latin typeface="Arial" panose="020B0604020202020204" pitchFamily="34" charset="0"/>
                <a:cs typeface="Arial" panose="020B0604020202020204" pitchFamily="34" charset="0"/>
              </a:rPr>
              <a:t>ت. العبادة المعاصرة</a:t>
            </a:r>
            <a:endParaRPr sz="1800" b="1" dirty="0">
              <a:solidFill>
                <a:srgbClr val="FFFFFF"/>
              </a:solidFill>
              <a:latin typeface="Arial" panose="020B0604020202020204" pitchFamily="34" charset="0"/>
              <a:cs typeface="Arial" panose="020B0604020202020204" pitchFamily="34" charset="0"/>
            </a:endParaRPr>
          </a:p>
        </p:txBody>
      </p:sp>
      <p:sp>
        <p:nvSpPr>
          <p:cNvPr id="262" name="The Post-Reformation Age 1650 A.D. – present"/>
          <p:cNvSpPr txBox="1">
            <a:spLocks noGrp="1"/>
          </p:cNvSpPr>
          <p:nvPr>
            <p:ph type="title" idx="4294967295"/>
          </p:nvPr>
        </p:nvSpPr>
        <p:spPr>
          <a:xfrm>
            <a:off x="685800" y="21952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عصر ما بعد الإصلاح</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1650 م – حتى الآن</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261">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261">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261">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26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261">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261">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261">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261">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261">
                                            <p:txEl>
                                              <p:pRg st="8" end="8"/>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 nodeType="afterEffect">
                                  <p:stCondLst>
                                    <p:cond delay="0"/>
                                  </p:stCondLst>
                                  <p:iterate>
                                    <p:tmAbs val="0"/>
                                  </p:iterate>
                                  <p:childTnLst>
                                    <p:set>
                                      <p:cBhvr>
                                        <p:cTn id="36" fill="hold"/>
                                        <p:tgtEl>
                                          <p:spTgt spid="261">
                                            <p:txEl>
                                              <p:pRg st="9" end="9"/>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 nodeType="afterEffect">
                                  <p:stCondLst>
                                    <p:cond delay="0"/>
                                  </p:stCondLst>
                                  <p:iterate>
                                    <p:tmAbs val="0"/>
                                  </p:iterate>
                                  <p:childTnLst>
                                    <p:set>
                                      <p:cBhvr>
                                        <p:cTn id="39" fill="hold"/>
                                        <p:tgtEl>
                                          <p:spTgt spid="261">
                                            <p:txEl>
                                              <p:pRg st="10" end="10"/>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1" nodeType="afterEffect">
                                  <p:stCondLst>
                                    <p:cond delay="0"/>
                                  </p:stCondLst>
                                  <p:iterate>
                                    <p:tmAbs val="0"/>
                                  </p:iterate>
                                  <p:childTnLst>
                                    <p:set>
                                      <p:cBhvr>
                                        <p:cTn id="42" fill="hold"/>
                                        <p:tgtEl>
                                          <p:spTgt spid="261">
                                            <p:txEl>
                                              <p:pRg st="11" end="11"/>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 nodeType="afterEffect">
                                  <p:stCondLst>
                                    <p:cond delay="0"/>
                                  </p:stCondLst>
                                  <p:iterate>
                                    <p:tmAbs val="0"/>
                                  </p:iterate>
                                  <p:childTnLst>
                                    <p:set>
                                      <p:cBhvr>
                                        <p:cTn id="45" fill="hold"/>
                                        <p:tgtEl>
                                          <p:spTgt spid="26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عصر ما بعد الإصلاح</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1650 م – حتى الآن</a:t>
            </a:r>
            <a:endParaRPr dirty="0"/>
          </a:p>
        </p:txBody>
      </p:sp>
      <p:graphicFrame>
        <p:nvGraphicFramePr>
          <p:cNvPr id="271" name="Table"/>
          <p:cNvGraphicFramePr/>
          <p:nvPr>
            <p:extLst>
              <p:ext uri="{D42A27DB-BD31-4B8C-83A1-F6EECF244321}">
                <p14:modId xmlns:p14="http://schemas.microsoft.com/office/powerpoint/2010/main" val="2154273219"/>
              </p:ext>
            </p:extLst>
          </p:nvPr>
        </p:nvGraphicFramePr>
        <p:xfrm>
          <a:off x="0" y="2694941"/>
          <a:ext cx="9144002" cy="4092098"/>
        </p:xfrm>
        <a:graphic>
          <a:graphicData uri="http://schemas.openxmlformats.org/drawingml/2006/table">
            <a:tbl>
              <a:tblPr bandRow="1">
                <a:tableStyleId>{4C3C2611-4C71-4FC5-86AE-919BDF0F9419}</a:tableStyleId>
              </a:tblPr>
              <a:tblGrid>
                <a:gridCol w="132588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1257301">
                  <a:extLst>
                    <a:ext uri="{9D8B030D-6E8A-4147-A177-3AD203B41FA5}">
                      <a16:colId xmlns:a16="http://schemas.microsoft.com/office/drawing/2014/main" val="20003"/>
                    </a:ext>
                  </a:extLst>
                </a:gridCol>
                <a:gridCol w="1257301">
                  <a:extLst>
                    <a:ext uri="{9D8B030D-6E8A-4147-A177-3AD203B41FA5}">
                      <a16:colId xmlns:a16="http://schemas.microsoft.com/office/drawing/2014/main" val="20004"/>
                    </a:ext>
                  </a:extLst>
                </a:gridCol>
                <a:gridCol w="1463040">
                  <a:extLst>
                    <a:ext uri="{9D8B030D-6E8A-4147-A177-3AD203B41FA5}">
                      <a16:colId xmlns:a16="http://schemas.microsoft.com/office/drawing/2014/main" val="20005"/>
                    </a:ext>
                  </a:extLst>
                </a:gridCol>
                <a:gridCol w="1463040">
                  <a:extLst>
                    <a:ext uri="{9D8B030D-6E8A-4147-A177-3AD203B41FA5}">
                      <a16:colId xmlns:a16="http://schemas.microsoft.com/office/drawing/2014/main" val="20006"/>
                    </a:ext>
                  </a:extLst>
                </a:gridCol>
              </a:tblGrid>
              <a:tr h="559942">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العصور الوسطى</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المصلحة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التقوية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النهضوية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النهضوية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الإنجيلية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b="1" dirty="0">
                          <a:solidFill>
                            <a:srgbClr val="0066CC"/>
                          </a:solidFill>
                          <a:latin typeface="Arial" panose="020B0604020202020204" pitchFamily="34" charset="0"/>
                          <a:ea typeface="Calibri"/>
                          <a:cs typeface="Arial" panose="020B0604020202020204" pitchFamily="34" charset="0"/>
                          <a:sym typeface="Calibri"/>
                        </a:rPr>
                        <a:t>النهضة الكاريزماتية</a:t>
                      </a:r>
                      <a:endParaRPr sz="1600" b="1"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0"/>
                  </a:ext>
                </a:extLst>
              </a:tr>
              <a:tr h="584338">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القداس</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الوعظ، التعليم</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العبادة، الإختبار</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القرار</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المشاركة الإجتماعية</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التعليم</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الإختبار، المحبة</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1"/>
                  </a:ext>
                </a:extLst>
              </a:tr>
              <a:tr h="876506">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القداس</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الوعظ</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المشاعر</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الموسيقى</a:t>
                      </a:r>
                      <a:r>
                        <a:rPr lang="en-US" sz="1600" dirty="0">
                          <a:solidFill>
                            <a:srgbClr val="0066CC"/>
                          </a:solidFill>
                          <a:latin typeface="Arial" panose="020B0604020202020204" pitchFamily="34" charset="0"/>
                          <a:ea typeface="Calibri"/>
                          <a:cs typeface="Arial" panose="020B0604020202020204" pitchFamily="34" charset="0"/>
                          <a:sym typeface="Calibri"/>
                        </a:rPr>
                        <a:t> </a:t>
                      </a:r>
                      <a:r>
                        <a:rPr sz="1600" dirty="0">
                          <a:solidFill>
                            <a:srgbClr val="0066CC"/>
                          </a:solidFill>
                          <a:latin typeface="Arial" panose="020B0604020202020204" pitchFamily="34" charset="0"/>
                          <a:ea typeface="Calibri"/>
                          <a:cs typeface="Arial" panose="020B0604020202020204" pitchFamily="34" charset="0"/>
                          <a:sym typeface="Calibri"/>
                        </a:rPr>
                        <a:t>-&gt; </a:t>
                      </a:r>
                      <a:r>
                        <a:rPr lang="ar-JO" sz="1600" dirty="0">
                          <a:solidFill>
                            <a:srgbClr val="0066CC"/>
                          </a:solidFill>
                          <a:latin typeface="Arial" panose="020B0604020202020204" pitchFamily="34" charset="0"/>
                          <a:ea typeface="Calibri"/>
                          <a:cs typeface="Arial" panose="020B0604020202020204" pitchFamily="34" charset="0"/>
                          <a:sym typeface="Calibri"/>
                        </a:rPr>
                        <a:t>  العظة</a:t>
                      </a:r>
                      <a:r>
                        <a:rPr sz="1600" dirty="0">
                          <a:solidFill>
                            <a:srgbClr val="0066CC"/>
                          </a:solidFill>
                          <a:latin typeface="Arial" panose="020B0604020202020204" pitchFamily="34" charset="0"/>
                          <a:ea typeface="Calibri"/>
                          <a:cs typeface="Arial" panose="020B0604020202020204" pitchFamily="34" charset="0"/>
                          <a:sym typeface="Calibri"/>
                        </a:rPr>
                        <a:t>-&gt; </a:t>
                      </a:r>
                      <a:endParaRPr lang="ar-JO" sz="1600" dirty="0">
                        <a:solidFill>
                          <a:srgbClr val="0066CC"/>
                        </a:solidFill>
                        <a:latin typeface="Arial" panose="020B0604020202020204" pitchFamily="34" charset="0"/>
                        <a:ea typeface="Calibri"/>
                        <a:cs typeface="Arial" panose="020B0604020202020204" pitchFamily="34" charset="0"/>
                        <a:sym typeface="Calibri"/>
                      </a:endParaRPr>
                    </a:p>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الدعوة</a:t>
                      </a:r>
                    </a:p>
                    <a:p>
                      <a:pPr algn="ctr">
                        <a:defRPr sz="1800" b="0">
                          <a:solidFill>
                            <a:srgbClr val="000000"/>
                          </a:solidFill>
                        </a:defRPr>
                      </a:pPr>
                      <a:endParaRPr lang="ar-JO" sz="1600" dirty="0">
                        <a:solidFill>
                          <a:srgbClr val="0066CC"/>
                        </a:solidFill>
                        <a:latin typeface="Arial" panose="020B0604020202020204" pitchFamily="34" charset="0"/>
                        <a:ea typeface="Calibri"/>
                        <a:cs typeface="Arial" panose="020B0604020202020204" pitchFamily="34" charset="0"/>
                        <a:sym typeface="Calibri"/>
                      </a:endParaRPr>
                    </a:p>
                    <a:p>
                      <a:pPr algn="ctr">
                        <a:defRPr sz="1800" b="0">
                          <a:solidFill>
                            <a:srgbClr val="000000"/>
                          </a:solidFill>
                        </a:defRPr>
                      </a:pP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رسمي</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الوعظ</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lang="ar-JO" sz="1600" dirty="0">
                          <a:solidFill>
                            <a:srgbClr val="0066CC"/>
                          </a:solidFill>
                          <a:latin typeface="Arial" panose="020B0604020202020204" pitchFamily="34" charset="0"/>
                          <a:ea typeface="Calibri"/>
                          <a:cs typeface="Arial" panose="020B0604020202020204" pitchFamily="34" charset="0"/>
                          <a:sym typeface="Calibri"/>
                        </a:rPr>
                        <a:t>التمركز حول العواطف</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2"/>
                  </a:ext>
                </a:extLst>
              </a:tr>
              <a:tr h="559942">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 الكلمة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en-US" sz="1600" dirty="0">
                          <a:solidFill>
                            <a:srgbClr val="0066CC"/>
                          </a:solidFill>
                          <a:latin typeface="Arial" panose="020B0604020202020204" pitchFamily="34" charset="0"/>
                          <a:ea typeface="Calibri"/>
                          <a:cs typeface="Arial" panose="020B0604020202020204" pitchFamily="34" charset="0"/>
                          <a:sym typeface="Calibri"/>
                        </a:rPr>
                        <a:t> </a:t>
                      </a:r>
                      <a:r>
                        <a:rPr lang="ar-JO" sz="1600" dirty="0">
                          <a:solidFill>
                            <a:srgbClr val="0066CC"/>
                          </a:solidFill>
                          <a:latin typeface="Arial" panose="020B0604020202020204" pitchFamily="34" charset="0"/>
                          <a:ea typeface="Calibri"/>
                          <a:cs typeface="Arial" panose="020B0604020202020204" pitchFamily="34" charset="0"/>
                          <a:sym typeface="Calibri"/>
                        </a:rPr>
                        <a:t>العبادة</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الكلمة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البنيان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 الإنجيل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العبادة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&gt;</a:t>
                      </a:r>
                      <a:r>
                        <a:rPr lang="ar-JO" sz="1600" dirty="0">
                          <a:solidFill>
                            <a:srgbClr val="0066CC"/>
                          </a:solidFill>
                          <a:latin typeface="Arial" panose="020B0604020202020204" pitchFamily="34" charset="0"/>
                          <a:ea typeface="Calibri"/>
                          <a:cs typeface="Arial" panose="020B0604020202020204" pitchFamily="34" charset="0"/>
                          <a:sym typeface="Calibri"/>
                        </a:rPr>
                        <a:t>العقيدة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3"/>
                  </a:ext>
                </a:extLst>
              </a:tr>
              <a:tr h="584338">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عشاء الرب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 الكلمة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العبادة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الإرسالية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العمل الإجتماعي</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العقيدة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tc>
                  <a:txBody>
                    <a:bodyPr/>
                    <a:lstStyle/>
                    <a:p>
                      <a:pPr algn="ctr">
                        <a:defRPr sz="1800" b="0">
                          <a:solidFill>
                            <a:srgbClr val="000000"/>
                          </a:solidFill>
                        </a:defRPr>
                      </a:pPr>
                      <a:r>
                        <a:rPr sz="1600" dirty="0">
                          <a:solidFill>
                            <a:srgbClr val="0066CC"/>
                          </a:solidFill>
                          <a:latin typeface="Arial" panose="020B0604020202020204" pitchFamily="34" charset="0"/>
                          <a:ea typeface="Calibri"/>
                          <a:cs typeface="Arial" panose="020B0604020202020204" pitchFamily="34" charset="0"/>
                          <a:sym typeface="Calibri"/>
                        </a:rPr>
                        <a:t>&lt;</a:t>
                      </a:r>
                      <a:r>
                        <a:rPr lang="ar-JO" sz="1600" dirty="0">
                          <a:solidFill>
                            <a:srgbClr val="0066CC"/>
                          </a:solidFill>
                          <a:latin typeface="Arial" panose="020B0604020202020204" pitchFamily="34" charset="0"/>
                          <a:ea typeface="Calibri"/>
                          <a:cs typeface="Arial" panose="020B0604020202020204" pitchFamily="34" charset="0"/>
                          <a:sym typeface="Calibri"/>
                        </a:rPr>
                        <a:t> العلاقات </a:t>
                      </a:r>
                      <a:r>
                        <a:rPr sz="1600" dirty="0">
                          <a:solidFill>
                            <a:srgbClr val="0066CC"/>
                          </a:solidFill>
                          <a:latin typeface="Arial" panose="020B0604020202020204" pitchFamily="34" charset="0"/>
                          <a:ea typeface="Calibri"/>
                          <a:cs typeface="Arial" panose="020B0604020202020204" pitchFamily="34" charset="0"/>
                          <a:sym typeface="Calibri"/>
                        </a:rPr>
                        <a:t>
&lt;</a:t>
                      </a:r>
                      <a:r>
                        <a:rPr lang="ar-JO" sz="1600" dirty="0">
                          <a:solidFill>
                            <a:srgbClr val="0066CC"/>
                          </a:solidFill>
                          <a:latin typeface="Arial" panose="020B0604020202020204" pitchFamily="34" charset="0"/>
                          <a:ea typeface="Calibri"/>
                          <a:cs typeface="Arial" panose="020B0604020202020204" pitchFamily="34" charset="0"/>
                          <a:sym typeface="Calibri"/>
                        </a:rPr>
                        <a:t>العبادة </a:t>
                      </a:r>
                      <a:endParaRPr sz="1600" dirty="0">
                        <a:solidFill>
                          <a:srgbClr val="0066CC"/>
                        </a:solidFill>
                        <a:latin typeface="Arial" panose="020B0604020202020204" pitchFamily="34" charset="0"/>
                        <a:ea typeface="Calibri"/>
                        <a:cs typeface="Arial" panose="020B0604020202020204" pitchFamily="34" charset="0"/>
                        <a:sym typeface="Calibri"/>
                      </a:endParaRPr>
                    </a:p>
                  </a:txBody>
                  <a:tcPr marL="63500" marR="63500" marT="0" marB="0" anchor="ctr" horzOverflow="overflow"/>
                </a:tc>
                <a:extLst>
                  <a:ext uri="{0D108BD9-81ED-4DB2-BD59-A6C34878D82A}">
                    <a16:rowId xmlns:a16="http://schemas.microsoft.com/office/drawing/2014/main" val="10004"/>
                  </a:ext>
                </a:extLst>
              </a:tr>
              <a:tr h="584338">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a:latin typeface="Arial" panose="020B0604020202020204" pitchFamily="34" charset="0"/>
                        <a:cs typeface="Arial" panose="020B0604020202020204" pitchFamily="34" charset="0"/>
                      </a:endParaRPr>
                    </a:p>
                  </a:txBody>
                  <a:tcPr marL="63500" marR="63500" marT="0" marB="0" anchor="ctr" horzOverflow="overflow"/>
                </a:tc>
                <a:tc>
                  <a:txBody>
                    <a:bodyPr/>
                    <a:lstStyle/>
                    <a:p>
                      <a:pPr algn="ctr" defTabSz="914400">
                        <a:defRPr sz="2400"/>
                      </a:pPr>
                      <a:endParaRPr sz="3200" dirty="0">
                        <a:latin typeface="Arial" panose="020B0604020202020204" pitchFamily="34" charset="0"/>
                        <a:cs typeface="Arial" panose="020B0604020202020204" pitchFamily="34" charset="0"/>
                      </a:endParaRPr>
                    </a:p>
                  </a:txBody>
                  <a:tcPr marL="63500" marR="63500" marT="0" marB="0" anchor="ctr" horzOverflow="overflow"/>
                </a:tc>
                <a:extLst>
                  <a:ext uri="{0D108BD9-81ED-4DB2-BD59-A6C34878D82A}">
                    <a16:rowId xmlns:a16="http://schemas.microsoft.com/office/drawing/2014/main" val="10005"/>
                  </a:ext>
                </a:extLst>
              </a:tr>
            </a:tbl>
          </a:graphicData>
        </a:graphic>
      </p:graphicFrame>
      <p:sp>
        <p:nvSpPr>
          <p:cNvPr id="272" name="Text"/>
          <p:cNvSpPr txBox="1"/>
          <p:nvPr/>
        </p:nvSpPr>
        <p:spPr>
          <a:xfrm>
            <a:off x="762000" y="2247900"/>
            <a:ext cx="12700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200">
                <a:solidFill>
                  <a:srgbClr val="000000"/>
                </a:solidFill>
                <a:latin typeface="Calibri"/>
                <a:ea typeface="Calibri"/>
                <a:cs typeface="Calibri"/>
                <a:sym typeface="Calibri"/>
              </a:defRPr>
            </a:pPr>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p:cNvSpPr/>
          <p:nvPr/>
        </p:nvSpPr>
        <p:spPr>
          <a:xfrm>
            <a:off x="5993217" y="923259"/>
            <a:ext cx="838201"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5" name="Shape"/>
          <p:cNvSpPr/>
          <p:nvPr/>
        </p:nvSpPr>
        <p:spPr>
          <a:xfrm rot="10800000">
            <a:off x="2484475" y="843826"/>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6" name="Need for BALANCE…"/>
          <p:cNvSpPr txBox="1"/>
          <p:nvPr/>
        </p:nvSpPr>
        <p:spPr>
          <a:xfrm>
            <a:off x="968247" y="1139951"/>
            <a:ext cx="7452361" cy="3370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3200"/>
              </a:spcBef>
              <a:spcAft>
                <a:spcPts val="0"/>
              </a:spcAft>
              <a:buClrTx/>
              <a:buSzTx/>
              <a:buFontTx/>
              <a:buNone/>
              <a:tabLst/>
              <a:defRPr sz="5200">
                <a:solidFill>
                  <a:srgbClr val="FFFFFF"/>
                </a:solidFill>
                <a:latin typeface="Baskerville"/>
                <a:ea typeface="Baskerville"/>
                <a:cs typeface="Baskerville"/>
                <a:sym typeface="Baskerville"/>
              </a:defRPr>
            </a:pPr>
            <a:r>
              <a:rPr kumimoji="0" lang="ar-JO" sz="5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الحاجة إلى التوازن</a:t>
            </a:r>
          </a:p>
          <a:p>
            <a:pPr marL="0" marR="0" lvl="0" indent="0" algn="ctr" defTabSz="914400" rtl="0" eaLnBrk="1" fontAlgn="auto" latinLnBrk="0" hangingPunct="0">
              <a:lnSpc>
                <a:spcPct val="100000"/>
              </a:lnSpc>
              <a:spcBef>
                <a:spcPts val="3200"/>
              </a:spcBef>
              <a:spcAft>
                <a:spcPts val="0"/>
              </a:spcAft>
              <a:buClrTx/>
              <a:buSzTx/>
              <a:buFontTx/>
              <a:buNone/>
              <a:tabLst/>
              <a:defRPr sz="2700">
                <a:solidFill>
                  <a:srgbClr val="FFFFFF"/>
                </a:solidFill>
                <a:latin typeface="Baskerville"/>
                <a:ea typeface="Baskerville"/>
                <a:cs typeface="Baskerville"/>
                <a:sym typeface="Baskerville"/>
              </a:defRPr>
            </a:pPr>
            <a:r>
              <a:rPr kumimoji="0" lang="ar-JO" sz="2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الإعلان والتجاوب</a:t>
            </a:r>
          </a:p>
          <a:p>
            <a:pPr marL="0" marR="0" lvl="0" indent="0" algn="ctr" defTabSz="914400" rtl="0" eaLnBrk="1" fontAlgn="auto" latinLnBrk="0" hangingPunct="0">
              <a:lnSpc>
                <a:spcPct val="100000"/>
              </a:lnSpc>
              <a:spcBef>
                <a:spcPts val="3200"/>
              </a:spcBef>
              <a:spcAft>
                <a:spcPts val="0"/>
              </a:spcAft>
              <a:buClrTx/>
              <a:buSzTx/>
              <a:buFontTx/>
              <a:buNone/>
              <a:tabLst/>
              <a:defRPr sz="2700">
                <a:solidFill>
                  <a:srgbClr val="FFFFFF"/>
                </a:solidFill>
                <a:latin typeface="Baskerville"/>
                <a:ea typeface="Baskerville"/>
                <a:cs typeface="Baskerville"/>
                <a:sym typeface="Baskerville"/>
              </a:defRPr>
            </a:pPr>
            <a:r>
              <a:rPr kumimoji="0" lang="ar-JO" sz="2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اللاهوت والتمجيد</a:t>
            </a:r>
          </a:p>
          <a:p>
            <a:pPr marL="0" marR="0" lvl="0" indent="0" algn="ctr" defTabSz="914400" rtl="0" eaLnBrk="1" fontAlgn="auto" latinLnBrk="0" hangingPunct="0">
              <a:lnSpc>
                <a:spcPct val="100000"/>
              </a:lnSpc>
              <a:spcBef>
                <a:spcPts val="3200"/>
              </a:spcBef>
              <a:spcAft>
                <a:spcPts val="0"/>
              </a:spcAft>
              <a:buClrTx/>
              <a:buSzTx/>
              <a:buFontTx/>
              <a:buNone/>
              <a:tabLst/>
              <a:defRPr sz="2700">
                <a:solidFill>
                  <a:srgbClr val="FFFFFF"/>
                </a:solidFill>
                <a:latin typeface="Baskerville"/>
                <a:ea typeface="Baskerville"/>
                <a:cs typeface="Baskerville"/>
                <a:sym typeface="Baskerville"/>
              </a:defRPr>
            </a:pPr>
            <a:r>
              <a:rPr kumimoji="0" lang="ar-JO" sz="2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askerville"/>
              </a:rPr>
              <a:t>إكمال الدائرة</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Little detailed information…"/>
          <p:cNvSpPr txBox="1"/>
          <p:nvPr/>
        </p:nvSpPr>
        <p:spPr>
          <a:xfrm>
            <a:off x="1121229" y="1864072"/>
            <a:ext cx="7543800" cy="289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buSzPct val="100000"/>
              <a:buAutoNum type="arabicPeriod"/>
              <a:defRPr sz="2600">
                <a:solidFill>
                  <a:srgbClr val="FFFFFF"/>
                </a:solidFill>
                <a:latin typeface="Baskerville"/>
                <a:ea typeface="Baskerville"/>
                <a:cs typeface="Baskerville"/>
              </a:defRPr>
            </a:lvl1pPr>
          </a:lstStyle>
          <a:p>
            <a:pPr marL="0" indent="0" algn="r">
              <a:buNone/>
            </a:pPr>
            <a:r>
              <a:rPr lang="ar-JO" dirty="0">
                <a:latin typeface="Arial" panose="020B0604020202020204" pitchFamily="34" charset="0"/>
                <a:cs typeface="Arial" panose="020B0604020202020204" pitchFamily="34" charset="0"/>
              </a:rPr>
              <a:t>1. معلومات تفصيلية قليلة.</a:t>
            </a:r>
          </a:p>
          <a:p>
            <a:pPr marL="0" indent="0" algn="r">
              <a:buNone/>
            </a:pPr>
            <a:r>
              <a:rPr lang="ar-JO" dirty="0">
                <a:latin typeface="Arial" panose="020B0604020202020204" pitchFamily="34" charset="0"/>
                <a:cs typeface="Arial" panose="020B0604020202020204" pitchFamily="34" charset="0"/>
              </a:rPr>
              <a:t>2. استمرارية وانقاطاع متزايد مع اليهودية.</a:t>
            </a:r>
          </a:p>
          <a:p>
            <a:pPr marL="0" indent="0" algn="r">
              <a:buNone/>
            </a:pPr>
            <a:r>
              <a:rPr lang="ar-JO" dirty="0">
                <a:latin typeface="Arial" panose="020B0604020202020204" pitchFamily="34" charset="0"/>
                <a:cs typeface="Arial" panose="020B0604020202020204" pitchFamily="34" charset="0"/>
              </a:rPr>
              <a:t>3. تأثير الهيكل والمجمع.</a:t>
            </a:r>
          </a:p>
          <a:p>
            <a:pPr marL="0" indent="0" algn="r">
              <a:buNone/>
            </a:pPr>
            <a:r>
              <a:rPr lang="ar-JO" dirty="0">
                <a:latin typeface="Arial" panose="020B0604020202020204" pitchFamily="34" charset="0"/>
                <a:cs typeface="Arial" panose="020B0604020202020204" pitchFamily="34" charset="0"/>
              </a:rPr>
              <a:t>4. اجتماعات البيوت: وجبات عامةـ مائدة الرب.</a:t>
            </a:r>
          </a:p>
          <a:p>
            <a:pPr marL="457200" indent="-457200" algn="r" rtl="1">
              <a:buNone/>
            </a:pPr>
            <a:r>
              <a:rPr lang="ar-JO" dirty="0">
                <a:latin typeface="Arial" panose="020B0604020202020204" pitchFamily="34" charset="0"/>
                <a:cs typeface="Arial" panose="020B0604020202020204" pitchFamily="34" charset="0"/>
              </a:rPr>
              <a:t>5. العناصر: تعليم الرسل / الشركة / كسر الخبز / الصلوات / التسبيح (أع 2: 42، 64)، الترنيم (أف 5: 18-20، كو 3: 16)</a:t>
            </a:r>
          </a:p>
          <a:p>
            <a:pPr marL="0" indent="0" algn="r" rtl="1">
              <a:buNone/>
            </a:pPr>
            <a:r>
              <a:rPr lang="ar-JO" dirty="0">
                <a:latin typeface="Arial" panose="020B0604020202020204" pitchFamily="34" charset="0"/>
                <a:cs typeface="Arial" panose="020B0604020202020204" pitchFamily="34" charset="0"/>
              </a:rPr>
              <a:t>6. الكلمة / الهيكلية</a:t>
            </a:r>
            <a:endParaRPr dirty="0">
              <a:latin typeface="Arial" panose="020B0604020202020204" pitchFamily="34" charset="0"/>
              <a:cs typeface="Arial" panose="020B0604020202020204" pitchFamily="34" charset="0"/>
            </a:endParaRPr>
          </a:p>
        </p:txBody>
      </p:sp>
      <p:sp>
        <p:nvSpPr>
          <p:cNvPr id="98" name="The Apostolic Age 0-100 A.D."/>
          <p:cNvSpPr txBox="1">
            <a:spLocks noGrp="1"/>
          </p:cNvSpPr>
          <p:nvPr>
            <p:ph type="title" idx="4294967295"/>
          </p:nvPr>
        </p:nvSpPr>
        <p:spPr>
          <a:xfrm>
            <a:off x="685800" y="15501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kumimoji="0" lang="ar-JO" sz="3359" b="0" i="0" u="none" strike="noStrike" kern="0" cap="none" spc="0" normalizeH="0" baseline="0" noProof="0" dirty="0">
                <a:ln>
                  <a:noFill/>
                </a:ln>
                <a:solidFill>
                  <a:srgbClr val="FBFBFB"/>
                </a:solidFill>
                <a:effectLst>
                  <a:outerShdw blurRad="8890" dist="17780" dir="2700000" rotWithShape="0">
                    <a:srgbClr val="000000"/>
                  </a:outerShdw>
                </a:effectLst>
                <a:uLnTx/>
                <a:uFillTx/>
                <a:latin typeface="Arial" panose="020B0604020202020204" pitchFamily="34" charset="0"/>
                <a:cs typeface="Arial" panose="020B0604020202020204" pitchFamily="34" charset="0"/>
                <a:sym typeface="Bell MT"/>
              </a:rPr>
              <a:t> العصر الرسولي</a:t>
            </a:r>
            <a:br>
              <a:rPr kumimoji="0" lang="ar-JO" sz="3359" b="0" i="0" u="none" strike="noStrike" kern="0" cap="none" spc="0" normalizeH="0" baseline="0" noProof="0" dirty="0">
                <a:ln>
                  <a:noFill/>
                </a:ln>
                <a:solidFill>
                  <a:srgbClr val="FBFBFB"/>
                </a:solidFill>
                <a:effectLst>
                  <a:outerShdw blurRad="8890" dist="1778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359" b="0" i="0" u="none" strike="noStrike" kern="0" cap="none" spc="0" normalizeH="0" baseline="0" noProof="0" dirty="0">
                <a:ln>
                  <a:noFill/>
                </a:ln>
                <a:solidFill>
                  <a:srgbClr val="FBFBFB"/>
                </a:solidFill>
                <a:effectLst>
                  <a:outerShdw blurRad="8890" dist="17780" dir="2700000" rotWithShape="0">
                    <a:srgbClr val="000000"/>
                  </a:outerShdw>
                </a:effectLst>
                <a:uLnTx/>
                <a:uFillTx/>
                <a:latin typeface="Arial" panose="020B0604020202020204" pitchFamily="34" charset="0"/>
                <a:cs typeface="Arial" panose="020B0604020202020204" pitchFamily="34" charset="0"/>
                <a:sym typeface="Bell MT"/>
              </a:rPr>
              <a:t>1-100 م</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9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9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97">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9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9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93230636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he Patristic Age 100-400 A.D."/>
          <p:cNvSpPr txBox="1">
            <a:spLocks noGrp="1"/>
          </p:cNvSpPr>
          <p:nvPr>
            <p:ph type="title" idx="4294967295"/>
          </p:nvPr>
        </p:nvSpPr>
        <p:spPr>
          <a:xfrm>
            <a:off x="685800" y="76606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العصر الآبائي</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100-400 م</a:t>
            </a:r>
            <a:endParaRPr dirty="0">
              <a:latin typeface="Arial" panose="020B0604020202020204" pitchFamily="34" charset="0"/>
              <a:cs typeface="Arial" panose="020B0604020202020204" pitchFamily="34" charset="0"/>
            </a:endParaRPr>
          </a:p>
        </p:txBody>
      </p:sp>
      <p:pic>
        <p:nvPicPr>
          <p:cNvPr id="101" name="holy_fathers2.jpg" descr="holy_fathers2.jpg"/>
          <p:cNvPicPr>
            <a:picLocks noChangeAspect="1"/>
          </p:cNvPicPr>
          <p:nvPr/>
        </p:nvPicPr>
        <p:blipFill>
          <a:blip r:embed="rId2"/>
          <a:stretch>
            <a:fillRect/>
          </a:stretch>
        </p:blipFill>
        <p:spPr>
          <a:xfrm>
            <a:off x="1576491" y="3343655"/>
            <a:ext cx="5842001" cy="32004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mall communities…"/>
          <p:cNvSpPr txBox="1"/>
          <p:nvPr/>
        </p:nvSpPr>
        <p:spPr>
          <a:xfrm>
            <a:off x="450574" y="1407595"/>
            <a:ext cx="8534400" cy="4493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lnSpc>
                <a:spcPct val="120000"/>
              </a:lnSpc>
              <a:buSzPct val="100000"/>
              <a:buAutoNum type="arabicPeriod"/>
              <a:defRPr sz="2600">
                <a:solidFill>
                  <a:srgbClr val="FFFFFF"/>
                </a:solidFill>
                <a:latin typeface="Baskerville"/>
                <a:ea typeface="Baskerville"/>
                <a:cs typeface="Baskerville"/>
              </a:defRPr>
            </a:lvl1pPr>
          </a:lstStyle>
          <a:p>
            <a:pPr marL="0" indent="0" algn="r" rtl="1">
              <a:lnSpc>
                <a:spcPct val="100000"/>
              </a:lnSpc>
              <a:buNone/>
            </a:pPr>
            <a:r>
              <a:rPr lang="ar-JO" dirty="0">
                <a:latin typeface="Arial" panose="020B0604020202020204" pitchFamily="34" charset="0"/>
                <a:cs typeface="Arial" panose="020B0604020202020204" pitchFamily="34" charset="0"/>
              </a:rPr>
              <a:t>1. مجتمعات صغيرة</a:t>
            </a:r>
            <a:endParaRPr dirty="0">
              <a:latin typeface="Arial" panose="020B0604020202020204" pitchFamily="34" charset="0"/>
              <a:cs typeface="Arial" panose="020B0604020202020204" pitchFamily="34" charset="0"/>
            </a:endParaRPr>
          </a:p>
          <a:p>
            <a:pPr marL="0" indent="0" algn="r" rtl="1">
              <a:lnSpc>
                <a:spcPct val="100000"/>
              </a:lnSpc>
              <a:buNone/>
            </a:pPr>
            <a:r>
              <a:rPr lang="ar-JO" dirty="0">
                <a:latin typeface="Arial" panose="020B0604020202020204" pitchFamily="34" charset="0"/>
                <a:cs typeface="Arial" panose="020B0604020202020204" pitchFamily="34" charset="0"/>
              </a:rPr>
              <a:t>2. اضطهادات دورية (وبالتالي توقعات أخروية)</a:t>
            </a:r>
            <a:endParaRPr dirty="0">
              <a:latin typeface="Arial" panose="020B0604020202020204" pitchFamily="34" charset="0"/>
              <a:cs typeface="Arial" panose="020B0604020202020204" pitchFamily="34" charset="0"/>
            </a:endParaRPr>
          </a:p>
          <a:p>
            <a:pPr marL="0" indent="0" algn="r" rtl="1">
              <a:lnSpc>
                <a:spcPct val="100000"/>
              </a:lnSpc>
              <a:buNone/>
            </a:pPr>
            <a:r>
              <a:rPr lang="ar-JO" dirty="0">
                <a:latin typeface="Arial" panose="020B0604020202020204" pitchFamily="34" charset="0"/>
                <a:cs typeface="Arial" panose="020B0604020202020204" pitchFamily="34" charset="0"/>
              </a:rPr>
              <a:t>3. تطوير التقاليد وأنماط العبادة</a:t>
            </a:r>
            <a:endParaRPr dirty="0">
              <a:latin typeface="Arial" panose="020B0604020202020204" pitchFamily="34" charset="0"/>
              <a:cs typeface="Arial" panose="020B0604020202020204" pitchFamily="34" charset="0"/>
            </a:endParaRPr>
          </a:p>
          <a:p>
            <a:pPr marL="0" indent="0" algn="r">
              <a:lnSpc>
                <a:spcPct val="100000"/>
              </a:lnSpc>
              <a:buNone/>
            </a:pPr>
            <a:r>
              <a:rPr lang="ar-JO" dirty="0">
                <a:latin typeface="Arial" panose="020B0604020202020204" pitchFamily="34" charset="0"/>
                <a:cs typeface="Arial" panose="020B0604020202020204" pitchFamily="34" charset="0"/>
              </a:rPr>
              <a:t>4. إقرار قانونية الأسفار المقدسة</a:t>
            </a:r>
            <a:endParaRPr dirty="0">
              <a:latin typeface="Arial" panose="020B0604020202020204" pitchFamily="34" charset="0"/>
              <a:cs typeface="Arial" panose="020B0604020202020204" pitchFamily="34" charset="0"/>
            </a:endParaRPr>
          </a:p>
          <a:p>
            <a:pPr marL="360000" indent="-360000" algn="r" rtl="1">
              <a:lnSpc>
                <a:spcPct val="100000"/>
              </a:lnSpc>
              <a:buNone/>
            </a:pPr>
            <a:r>
              <a:rPr lang="ar-JO" dirty="0">
                <a:latin typeface="Arial" panose="020B0604020202020204" pitchFamily="34" charset="0"/>
                <a:cs typeface="Arial" panose="020B0604020202020204" pitchFamily="34" charset="0"/>
              </a:rPr>
              <a:t>5. تنظيم قوانين الإيمان كرد على الهرطقات (العقاة بين العبادة والإيمان، الثالوث، الإتحاد الأقنومي </a:t>
            </a:r>
            <a:endParaRPr dirty="0">
              <a:latin typeface="Arial" panose="020B0604020202020204" pitchFamily="34" charset="0"/>
              <a:cs typeface="Arial" panose="020B0604020202020204" pitchFamily="34" charset="0"/>
            </a:endParaRPr>
          </a:p>
          <a:p>
            <a:pPr marL="360000" indent="-360000" algn="r" rtl="1">
              <a:lnSpc>
                <a:spcPct val="100000"/>
              </a:lnSpc>
              <a:buNone/>
            </a:pPr>
            <a:r>
              <a:rPr lang="ar-JO" dirty="0">
                <a:latin typeface="Arial" panose="020B0604020202020204" pitchFamily="34" charset="0"/>
                <a:cs typeface="Arial" panose="020B0604020202020204" pitchFamily="34" charset="0"/>
              </a:rPr>
              <a:t>6. تزايد الأسرار المقدسة والإحتفالية (العهد القديم)</a:t>
            </a: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وتزايد أهمية المعمودية والعشاء الرباني</a:t>
            </a:r>
            <a:endParaRPr dirty="0">
              <a:latin typeface="Arial" panose="020B0604020202020204" pitchFamily="34" charset="0"/>
              <a:cs typeface="Arial" panose="020B0604020202020204" pitchFamily="34" charset="0"/>
            </a:endParaRPr>
          </a:p>
          <a:p>
            <a:pPr marL="0" indent="0" algn="r">
              <a:lnSpc>
                <a:spcPct val="100000"/>
              </a:lnSpc>
              <a:buNone/>
            </a:pPr>
            <a:r>
              <a:rPr lang="ar-JO" dirty="0">
                <a:latin typeface="Arial" panose="020B0604020202020204" pitchFamily="34" charset="0"/>
                <a:cs typeface="Arial" panose="020B0604020202020204" pitchFamily="34" charset="0"/>
              </a:rPr>
              <a:t>7. 312 م، اهتداء قسطنطين، الدين الرسمي / الكنيسة والدولة</a:t>
            </a:r>
          </a:p>
          <a:p>
            <a:pPr marL="0" indent="0" algn="r">
              <a:lnSpc>
                <a:spcPct val="100000"/>
              </a:lnSpc>
              <a:buNone/>
            </a:pPr>
            <a:r>
              <a:rPr lang="ar-JO" dirty="0">
                <a:latin typeface="Arial" panose="020B0604020202020204" pitchFamily="34" charset="0"/>
                <a:cs typeface="Arial" panose="020B0604020202020204" pitchFamily="34" charset="0"/>
              </a:rPr>
              <a:t>    احتلت المسيحية الإمبراطورية الرومانية وتم احتلالها من قبلها (برنارد لويس)</a:t>
            </a:r>
          </a:p>
          <a:p>
            <a:pPr marL="0" indent="0" algn="r">
              <a:lnSpc>
                <a:spcPct val="100000"/>
              </a:lnSpc>
              <a:buNone/>
            </a:pPr>
            <a:endParaRPr dirty="0">
              <a:latin typeface="Arial" panose="020B0604020202020204" pitchFamily="34" charset="0"/>
              <a:cs typeface="Arial" panose="020B0604020202020204" pitchFamily="34" charset="0"/>
            </a:endParaRPr>
          </a:p>
        </p:txBody>
      </p:sp>
      <p:sp>
        <p:nvSpPr>
          <p:cNvPr id="104" name="The Patristic Age 100-400 A.D."/>
          <p:cNvSpPr txBox="1">
            <a:spLocks noGrp="1"/>
          </p:cNvSpPr>
          <p:nvPr>
            <p:ph type="title" idx="4294967295"/>
          </p:nvPr>
        </p:nvSpPr>
        <p:spPr>
          <a:xfrm>
            <a:off x="685800" y="31902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العصر الآبائي</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100-400 م</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3">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10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0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0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10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103">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10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1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he Middle Ages 400-1500 A.D."/>
          <p:cNvSpPr txBox="1">
            <a:spLocks noGrp="1"/>
          </p:cNvSpPr>
          <p:nvPr>
            <p:ph type="title" idx="4294967295"/>
          </p:nvPr>
        </p:nvSpPr>
        <p:spPr>
          <a:xfrm>
            <a:off x="685800" y="782319"/>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العصور الوسطى</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400-1500 م</a:t>
            </a:r>
            <a:endParaRPr dirty="0">
              <a:latin typeface="Arial" panose="020B0604020202020204" pitchFamily="34" charset="0"/>
              <a:cs typeface="Arial" panose="020B0604020202020204" pitchFamily="34" charset="0"/>
            </a:endParaRPr>
          </a:p>
        </p:txBody>
      </p:sp>
      <p:pic>
        <p:nvPicPr>
          <p:cNvPr id="107" name="DiggingIntoChurchHistory.jpg" descr="DiggingIntoChurchHistory.jpg"/>
          <p:cNvPicPr>
            <a:picLocks noChangeAspect="1"/>
          </p:cNvPicPr>
          <p:nvPr/>
        </p:nvPicPr>
        <p:blipFill>
          <a:blip r:embed="rId2"/>
          <a:stretch>
            <a:fillRect/>
          </a:stretch>
        </p:blipFill>
        <p:spPr>
          <a:xfrm>
            <a:off x="1096809" y="2806229"/>
            <a:ext cx="6950382" cy="394217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ise of priesthood, saints, Mariology…"/>
          <p:cNvSpPr txBox="1"/>
          <p:nvPr/>
        </p:nvSpPr>
        <p:spPr>
          <a:xfrm>
            <a:off x="685800" y="1589312"/>
            <a:ext cx="8338930" cy="3693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27789" indent="-427789">
              <a:buSzPct val="100000"/>
              <a:buAutoNum type="arabicPeriod"/>
              <a:defRPr sz="2600">
                <a:solidFill>
                  <a:srgbClr val="FFFFFF"/>
                </a:solidFill>
                <a:latin typeface="Baskerville"/>
                <a:ea typeface="Baskerville"/>
                <a:cs typeface="Baskerville"/>
              </a:defRPr>
            </a:lvl1pPr>
          </a:lstStyle>
          <a:p>
            <a:pPr marL="0" indent="0" algn="r" rtl="1">
              <a:buNone/>
            </a:pPr>
            <a:r>
              <a:rPr lang="ar-JO" dirty="0">
                <a:latin typeface="Arial" panose="020B0604020202020204" pitchFamily="34" charset="0"/>
                <a:cs typeface="Arial" panose="020B0604020202020204" pitchFamily="34" charset="0"/>
              </a:rPr>
              <a:t>1. صعود الكهنوت، القديسين والمريمية</a:t>
            </a:r>
            <a:endParaRPr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2. صعود القداس (الإستحالة الجوهرية) وتراجع الوعظ</a:t>
            </a:r>
            <a:endParaRPr dirty="0">
              <a:latin typeface="Arial" panose="020B0604020202020204" pitchFamily="34" charset="0"/>
              <a:cs typeface="Arial" panose="020B0604020202020204" pitchFamily="34" charset="0"/>
            </a:endParaRPr>
          </a:p>
          <a:p>
            <a:pPr marL="466725" lvl="6" algn="r"/>
            <a:r>
              <a:rPr lang="ar-JO" sz="2000" dirty="0">
                <a:solidFill>
                  <a:srgbClr val="FFFFFF"/>
                </a:solidFill>
                <a:latin typeface="Arial" panose="020B0604020202020204" pitchFamily="34" charset="0"/>
                <a:cs typeface="Arial" panose="020B0604020202020204" pitchFamily="34" charset="0"/>
              </a:rPr>
              <a:t>3. </a:t>
            </a:r>
            <a:r>
              <a:rPr lang="ar-JO" sz="2600" dirty="0">
                <a:solidFill>
                  <a:srgbClr val="FFFFFF"/>
                </a:solidFill>
                <a:latin typeface="Arial" panose="020B0604020202020204" pitchFamily="34" charset="0"/>
                <a:cs typeface="Arial" panose="020B0604020202020204" pitchFamily="34" charset="0"/>
              </a:rPr>
              <a:t>غير تشاركي (باللغة اللاتينية فقط، مع دعم الأشخاص)   </a:t>
            </a:r>
          </a:p>
          <a:p>
            <a:pPr marL="466725" lvl="6" algn="r"/>
            <a:r>
              <a:rPr lang="ar-JO" sz="2600" dirty="0">
                <a:solidFill>
                  <a:srgbClr val="FFFFFF"/>
                </a:solidFill>
                <a:latin typeface="Arial" panose="020B0604020202020204" pitchFamily="34" charset="0"/>
                <a:cs typeface="Arial" panose="020B0604020202020204" pitchFamily="34" charset="0"/>
              </a:rPr>
              <a:t>   قُدِّم القداس للشعب. . . لا يحتفل به الناس. (وينرايت) (مثل العهد القديم)</a:t>
            </a:r>
            <a:endParaRPr lang="en-US"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4. لا كتاب مقدس باللهجة العامية (اللاتينية فقط)</a:t>
            </a:r>
            <a:endParaRPr lang="en-US"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5. سلطة تقليد الكنيسة تساوي سلطة الكطتاب المقدس</a:t>
            </a:r>
            <a:endParaRPr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6. 1054 م: الإنقسام الكبير (الكنائس الغربية والشرقية)</a:t>
            </a:r>
            <a:endParaRPr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7. الفساد في الكنيسة (البابوات المتنافسون، رجال الدين الدنيويون، التجارة)</a:t>
            </a:r>
            <a:endParaRPr lang="en-US" dirty="0">
              <a:latin typeface="Arial" panose="020B0604020202020204" pitchFamily="34" charset="0"/>
              <a:cs typeface="Arial" panose="020B0604020202020204" pitchFamily="34" charset="0"/>
            </a:endParaRPr>
          </a:p>
          <a:p>
            <a:pPr marL="0" indent="0" algn="r">
              <a:buNone/>
            </a:pPr>
            <a:r>
              <a:rPr lang="ar-JO" dirty="0">
                <a:latin typeface="Arial" panose="020B0604020202020204" pitchFamily="34" charset="0"/>
                <a:cs typeface="Arial" panose="020B0604020202020204" pitchFamily="34" charset="0"/>
              </a:rPr>
              <a:t>8. نمو الشعور بالحاجة للإصلاح</a:t>
            </a:r>
            <a:endParaRPr dirty="0">
              <a:latin typeface="Arial" panose="020B0604020202020204" pitchFamily="34" charset="0"/>
              <a:cs typeface="Arial" panose="020B0604020202020204" pitchFamily="34" charset="0"/>
            </a:endParaRPr>
          </a:p>
        </p:txBody>
      </p:sp>
      <p:sp>
        <p:nvSpPr>
          <p:cNvPr id="110" name="The Middle Ages 400-1500 A.D."/>
          <p:cNvSpPr txBox="1">
            <a:spLocks noGrp="1"/>
          </p:cNvSpPr>
          <p:nvPr>
            <p:ph type="title" idx="4294967295"/>
          </p:nvPr>
        </p:nvSpPr>
        <p:spPr>
          <a:xfrm>
            <a:off x="685800" y="380999"/>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العصور الوسطى</a:t>
            </a:r>
            <a:b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3120" b="0" i="0" u="none" strike="noStrike" kern="0" cap="none" spc="0" normalizeH="0" baseline="0" noProof="0" dirty="0">
                <a:ln>
                  <a:noFill/>
                </a:ln>
                <a:solidFill>
                  <a:srgbClr val="FBFBFB"/>
                </a:solidFill>
                <a:effectLst>
                  <a:outerShdw blurRad="8255" dist="16510" dir="2700000" rotWithShape="0">
                    <a:srgbClr val="000000"/>
                  </a:outerShdw>
                </a:effectLst>
                <a:uLnTx/>
                <a:uFillTx/>
                <a:latin typeface="Arial" panose="020B0604020202020204" pitchFamily="34" charset="0"/>
                <a:cs typeface="Arial" panose="020B0604020202020204" pitchFamily="34" charset="0"/>
                <a:sym typeface="Bell MT"/>
              </a:rPr>
              <a:t>400-1500 م</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109">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109">
                                            <p:txEl>
                                              <p:pRg st="1" end="1"/>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09">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10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109">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109">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109">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109">
                                            <p:txEl>
                                              <p:pRg st="7" end="7"/>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10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he Reformation 1500-1650 A.D."/>
          <p:cNvSpPr txBox="1">
            <a:spLocks noGrp="1"/>
          </p:cNvSpPr>
          <p:nvPr>
            <p:ph type="title" idx="4294967295"/>
          </p:nvPr>
        </p:nvSpPr>
        <p:spPr>
          <a:xfrm>
            <a:off x="775208" y="663447"/>
            <a:ext cx="7772401" cy="1143002"/>
          </a:xfrm>
          <a:prstGeom prst="rect">
            <a:avLst/>
          </a:prstGeom>
        </p:spPr>
        <p:txBody>
          <a:bodyPr>
            <a:normAutofit/>
          </a:bodyPr>
          <a:lstStyle/>
          <a:p>
            <a:pPr algn="ctr" defTabSz="594359">
              <a:defRPr sz="3120">
                <a:effectLst>
                  <a:outerShdw blurRad="8255" dist="16510" dir="2700000" rotWithShape="0">
                    <a:srgbClr val="000000"/>
                  </a:outerShdw>
                </a:effectLst>
              </a:defRPr>
            </a:pPr>
            <a:r>
              <a:rPr lang="ar-JO" dirty="0">
                <a:latin typeface="Arial" panose="020B0604020202020204" pitchFamily="34" charset="0"/>
                <a:cs typeface="Arial" panose="020B0604020202020204" pitchFamily="34" charset="0"/>
              </a:rPr>
              <a:t>الإصلاح</a:t>
            </a: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1500-1650 م</a:t>
            </a:r>
            <a:endParaRPr dirty="0">
              <a:latin typeface="Arial" panose="020B0604020202020204" pitchFamily="34" charset="0"/>
              <a:cs typeface="Arial" panose="020B0604020202020204" pitchFamily="34" charset="0"/>
            </a:endParaRPr>
          </a:p>
        </p:txBody>
      </p:sp>
      <p:pic>
        <p:nvPicPr>
          <p:cNvPr id="113" name="Content Placeholder 3" descr="Content Placeholder 3"/>
          <p:cNvPicPr>
            <a:picLocks noChangeAspect="1"/>
          </p:cNvPicPr>
          <p:nvPr/>
        </p:nvPicPr>
        <p:blipFill>
          <a:blip r:embed="rId2"/>
          <a:stretch>
            <a:fillRect/>
          </a:stretch>
        </p:blipFill>
        <p:spPr>
          <a:xfrm>
            <a:off x="1330627" y="3015456"/>
            <a:ext cx="6482768" cy="364657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Project Overview">
  <a:themeElements>
    <a:clrScheme name="Project Overview">
      <a:dk1>
        <a:srgbClr val="FFCC66"/>
      </a:dk1>
      <a:lt1>
        <a:srgbClr val="0066CC"/>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oject Overview">
  <a:themeElements>
    <a:clrScheme name="Project Overview">
      <a:dk1>
        <a:srgbClr val="000000"/>
      </a:dk1>
      <a:lt1>
        <a:srgbClr val="FFFFFF"/>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139</TotalTime>
  <Words>2376</Words>
  <Application>Microsoft Macintosh PowerPoint</Application>
  <PresentationFormat>On-screen Show (4:3)</PresentationFormat>
  <Paragraphs>300</Paragraphs>
  <Slides>41</Slides>
  <Notes>27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41</vt:i4>
      </vt:variant>
    </vt:vector>
  </HeadingPairs>
  <TitlesOfParts>
    <vt:vector size="53" baseType="lpstr">
      <vt:lpstr>ＭＳ Ｐゴシック</vt:lpstr>
      <vt:lpstr>Arial</vt:lpstr>
      <vt:lpstr>Bell MT</vt:lpstr>
      <vt:lpstr>Bodoni SvtyTwo ITC TT-Book</vt:lpstr>
      <vt:lpstr>Bodoni SvtyTwo ITC TT-BookIta</vt:lpstr>
      <vt:lpstr>Calibri</vt:lpstr>
      <vt:lpstr>Times New Roman</vt:lpstr>
      <vt:lpstr>Traditional Arabic</vt:lpstr>
      <vt:lpstr>Wingdings</vt:lpstr>
      <vt:lpstr>Project Overview</vt:lpstr>
      <vt:lpstr>Orbit</vt:lpstr>
      <vt:lpstr>1_Orbit</vt:lpstr>
      <vt:lpstr>الوحدة 5</vt:lpstr>
      <vt:lpstr>  </vt:lpstr>
      <vt:lpstr> العصر الرسولي 1-100 م</vt:lpstr>
      <vt:lpstr> العصر الرسولي 1-100 م</vt:lpstr>
      <vt:lpstr>العصر الآبائي 100-400 م</vt:lpstr>
      <vt:lpstr>العصر الآبائي 100-400 م</vt:lpstr>
      <vt:lpstr>العصور الوسطى 400-1500 م</vt:lpstr>
      <vt:lpstr>العصور الوسطى 400-1500 م</vt:lpstr>
      <vt:lpstr>الإصلاح 1500-1650 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عصر ما بعد الإصلاح 1650 م – حتى الآن</vt:lpstr>
      <vt:lpstr>عصر ما بعد الإصلاح 1650 م – حتى الآن</vt:lpstr>
      <vt:lpstr>عصر ما بعد الإصلاح 1650 م – حتى الآن</vt:lpstr>
      <vt:lpstr>عصر ما بعد الإصلاح 1650 م – حتى الآن</vt:lpstr>
      <vt:lpstr>PowerPoint Presentation</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Ron Man</cp:lastModifiedBy>
  <cp:revision>22</cp:revision>
  <dcterms:modified xsi:type="dcterms:W3CDTF">2024-06-10T12:48:11Z</dcterms:modified>
</cp:coreProperties>
</file>