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301" r:id="rId4"/>
    <p:sldId id="302" r:id="rId5"/>
    <p:sldId id="324" r:id="rId6"/>
    <p:sldId id="327" r:id="rId7"/>
    <p:sldId id="326" r:id="rId8"/>
    <p:sldId id="303" r:id="rId9"/>
    <p:sldId id="304" r:id="rId10"/>
    <p:sldId id="322" r:id="rId11"/>
    <p:sldId id="330" r:id="rId12"/>
    <p:sldId id="321" r:id="rId13"/>
    <p:sldId id="323" r:id="rId14"/>
    <p:sldId id="318" r:id="rId15"/>
    <p:sldId id="305" r:id="rId16"/>
    <p:sldId id="297" r:id="rId17"/>
    <p:sldId id="295" r:id="rId18"/>
    <p:sldId id="307" r:id="rId19"/>
    <p:sldId id="296" r:id="rId20"/>
    <p:sldId id="283" r:id="rId21"/>
    <p:sldId id="331" r:id="rId22"/>
    <p:sldId id="5471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aiandra GD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aiandra GD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aiandra GD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aiandra GD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aiandra GD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Maiandra GD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Maiandra GD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Maiandra GD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Maiandra GD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FFFF"/>
    <a:srgbClr val="FBF7F6"/>
    <a:srgbClr val="003366"/>
    <a:srgbClr val="E7F6FF"/>
    <a:srgbClr val="CCECFF"/>
    <a:srgbClr val="99CCFF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86"/>
    <p:restoredTop sz="94249" autoAdjust="0"/>
  </p:normalViewPr>
  <p:slideViewPr>
    <p:cSldViewPr>
      <p:cViewPr>
        <p:scale>
          <a:sx n="90" d="100"/>
          <a:sy n="90" d="100"/>
        </p:scale>
        <p:origin x="2784" y="9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7FCA4AC-AB53-4548-9D63-30AD04BDCF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15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aiandra GD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aiandra GD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aiandra GD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aiandra GD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aiandra GD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sym typeface="Bodoni SvtyTwo ITC TT-Book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sym typeface="Bodoni SvtyTwo ITC TT-Book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Worship (wo)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de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32004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7961" dir="135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 sz="8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609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39226EF-8ED3-FC4D-9CE2-F78DB93D9B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F45AF7-4216-A94A-8CC3-2595EDD148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92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161D4C-E2D6-D940-BEDE-2EDAB01618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28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2643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0318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7738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4467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5299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008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6371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049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E5AA8-2E67-1140-A018-16AD01A998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2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5731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5537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12033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127" indent="0">
              <a:buNone/>
              <a:defRPr sz="1800"/>
            </a:lvl2pPr>
            <a:lvl3pPr marL="914253" indent="0">
              <a:buNone/>
              <a:defRPr sz="1600"/>
            </a:lvl3pPr>
            <a:lvl4pPr marL="1371380" indent="0">
              <a:buNone/>
              <a:defRPr sz="1400"/>
            </a:lvl4pPr>
            <a:lvl5pPr marL="1828506" indent="0">
              <a:buNone/>
              <a:defRPr sz="1400"/>
            </a:lvl5pPr>
            <a:lvl6pPr marL="2285633" indent="0">
              <a:buNone/>
              <a:defRPr sz="1400"/>
            </a:lvl6pPr>
            <a:lvl7pPr marL="2742759" indent="0">
              <a:buNone/>
              <a:defRPr sz="1400"/>
            </a:lvl7pPr>
            <a:lvl8pPr marL="3199883" indent="0">
              <a:buNone/>
              <a:defRPr sz="1400"/>
            </a:lvl8pPr>
            <a:lvl9pPr marL="365701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34363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50066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127" indent="0">
              <a:buNone/>
              <a:defRPr sz="2000" b="1"/>
            </a:lvl2pPr>
            <a:lvl3pPr marL="914253" indent="0">
              <a:buNone/>
              <a:defRPr sz="1800" b="1"/>
            </a:lvl3pPr>
            <a:lvl4pPr marL="1371380" indent="0">
              <a:buNone/>
              <a:defRPr sz="1600" b="1"/>
            </a:lvl4pPr>
            <a:lvl5pPr marL="1828506" indent="0">
              <a:buNone/>
              <a:defRPr sz="1600" b="1"/>
            </a:lvl5pPr>
            <a:lvl6pPr marL="2285633" indent="0">
              <a:buNone/>
              <a:defRPr sz="1600" b="1"/>
            </a:lvl6pPr>
            <a:lvl7pPr marL="2742759" indent="0">
              <a:buNone/>
              <a:defRPr sz="1600" b="1"/>
            </a:lvl7pPr>
            <a:lvl8pPr marL="3199883" indent="0">
              <a:buNone/>
              <a:defRPr sz="1600" b="1"/>
            </a:lvl8pPr>
            <a:lvl9pPr marL="365701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127" indent="0">
              <a:buNone/>
              <a:defRPr sz="2000" b="1"/>
            </a:lvl2pPr>
            <a:lvl3pPr marL="914253" indent="0">
              <a:buNone/>
              <a:defRPr sz="1800" b="1"/>
            </a:lvl3pPr>
            <a:lvl4pPr marL="1371380" indent="0">
              <a:buNone/>
              <a:defRPr sz="1600" b="1"/>
            </a:lvl4pPr>
            <a:lvl5pPr marL="1828506" indent="0">
              <a:buNone/>
              <a:defRPr sz="1600" b="1"/>
            </a:lvl5pPr>
            <a:lvl6pPr marL="2285633" indent="0">
              <a:buNone/>
              <a:defRPr sz="1600" b="1"/>
            </a:lvl6pPr>
            <a:lvl7pPr marL="2742759" indent="0">
              <a:buNone/>
              <a:defRPr sz="1600" b="1"/>
            </a:lvl7pPr>
            <a:lvl8pPr marL="3199883" indent="0">
              <a:buNone/>
              <a:defRPr sz="1600" b="1"/>
            </a:lvl8pPr>
            <a:lvl9pPr marL="365701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45713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26883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48369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127" indent="0">
              <a:buNone/>
              <a:defRPr sz="1200"/>
            </a:lvl2pPr>
            <a:lvl3pPr marL="914253" indent="0">
              <a:buNone/>
              <a:defRPr sz="1000"/>
            </a:lvl3pPr>
            <a:lvl4pPr marL="1371380" indent="0">
              <a:buNone/>
              <a:defRPr sz="900"/>
            </a:lvl4pPr>
            <a:lvl5pPr marL="1828506" indent="0">
              <a:buNone/>
              <a:defRPr sz="900"/>
            </a:lvl5pPr>
            <a:lvl6pPr marL="2285633" indent="0">
              <a:buNone/>
              <a:defRPr sz="900"/>
            </a:lvl6pPr>
            <a:lvl7pPr marL="2742759" indent="0">
              <a:buNone/>
              <a:defRPr sz="900"/>
            </a:lvl7pPr>
            <a:lvl8pPr marL="3199883" indent="0">
              <a:buNone/>
              <a:defRPr sz="900"/>
            </a:lvl8pPr>
            <a:lvl9pPr marL="3657012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84447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127" indent="0">
              <a:buNone/>
              <a:defRPr sz="2800"/>
            </a:lvl2pPr>
            <a:lvl3pPr marL="914253" indent="0">
              <a:buNone/>
              <a:defRPr sz="2400"/>
            </a:lvl3pPr>
            <a:lvl4pPr marL="1371380" indent="0">
              <a:buNone/>
              <a:defRPr sz="2000"/>
            </a:lvl4pPr>
            <a:lvl5pPr marL="1828506" indent="0">
              <a:buNone/>
              <a:defRPr sz="2000"/>
            </a:lvl5pPr>
            <a:lvl6pPr marL="2285633" indent="0">
              <a:buNone/>
              <a:defRPr sz="2000"/>
            </a:lvl6pPr>
            <a:lvl7pPr marL="2742759" indent="0">
              <a:buNone/>
              <a:defRPr sz="2000"/>
            </a:lvl7pPr>
            <a:lvl8pPr marL="3199883" indent="0">
              <a:buNone/>
              <a:defRPr sz="2000"/>
            </a:lvl8pPr>
            <a:lvl9pPr marL="3657012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127" indent="0">
              <a:buNone/>
              <a:defRPr sz="1200"/>
            </a:lvl2pPr>
            <a:lvl3pPr marL="914253" indent="0">
              <a:buNone/>
              <a:defRPr sz="1000"/>
            </a:lvl3pPr>
            <a:lvl4pPr marL="1371380" indent="0">
              <a:buNone/>
              <a:defRPr sz="900"/>
            </a:lvl4pPr>
            <a:lvl5pPr marL="1828506" indent="0">
              <a:buNone/>
              <a:defRPr sz="900"/>
            </a:lvl5pPr>
            <a:lvl6pPr marL="2285633" indent="0">
              <a:buNone/>
              <a:defRPr sz="900"/>
            </a:lvl6pPr>
            <a:lvl7pPr marL="2742759" indent="0">
              <a:buNone/>
              <a:defRPr sz="900"/>
            </a:lvl7pPr>
            <a:lvl8pPr marL="3199883" indent="0">
              <a:buNone/>
              <a:defRPr sz="900"/>
            </a:lvl8pPr>
            <a:lvl9pPr marL="3657012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3327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F12E4-D42F-2B48-9369-A50B058216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105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96595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58069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</a:defRPr>
            </a:lvl1pPr>
            <a:lvl2pPr marL="457127" indent="0" algn="ctr">
              <a:buNone/>
              <a:defRPr/>
            </a:lvl2pPr>
            <a:lvl3pPr marL="914253" indent="0" algn="ctr">
              <a:buNone/>
              <a:defRPr/>
            </a:lvl3pPr>
            <a:lvl4pPr marL="1371380" indent="0" algn="ctr">
              <a:buNone/>
              <a:defRPr/>
            </a:lvl4pPr>
            <a:lvl5pPr marL="1828506" indent="0" algn="ctr">
              <a:buNone/>
              <a:defRPr/>
            </a:lvl5pPr>
            <a:lvl6pPr marL="2285633" indent="0" algn="ctr">
              <a:buNone/>
              <a:defRPr/>
            </a:lvl6pPr>
            <a:lvl7pPr marL="2742759" indent="0" algn="ctr">
              <a:buNone/>
              <a:defRPr/>
            </a:lvl7pPr>
            <a:lvl8pPr marL="3199883" indent="0" algn="ctr">
              <a:buNone/>
              <a:defRPr/>
            </a:lvl8pPr>
            <a:lvl9pPr marL="3657012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457127" hangingPunct="1">
              <a:defRPr/>
            </a:pPr>
            <a:endParaRPr lang="en-US" kern="1200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457127" hangingPunct="1">
              <a:defRPr/>
            </a:pPr>
            <a:endParaRPr lang="en-US" kern="1200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 defTabSz="457127" hangingPunct="1">
              <a:defRPr/>
            </a:pPr>
            <a:fld id="{AC0D556E-1B47-E145-B343-9708077C202E}" type="slidenum">
              <a:rPr lang="en-US" kern="1200" smtClean="0"/>
              <a:pPr defTabSz="457127" hangingPunct="1">
                <a:defRPr/>
              </a:pPr>
              <a:t>‹#›</a:t>
            </a:fld>
            <a:endParaRPr lang="en-US" kern="1200" dirty="0"/>
          </a:p>
        </p:txBody>
      </p:sp>
    </p:spTree>
    <p:extLst>
      <p:ext uri="{BB962C8B-B14F-4D97-AF65-F5344CB8AC3E}">
        <p14:creationId xmlns:p14="http://schemas.microsoft.com/office/powerpoint/2010/main" val="232550913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AA346B-C4D7-4C4D-87E7-FD87717138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91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604484-CEDA-1E43-9A0D-533F275E00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87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14DA4-9DC7-624C-8F1E-6617379E1B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66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944EB-49D3-D941-AE72-EF47AB372B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44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DC4F2-9721-3843-B992-48259A369D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99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64E81-5C0F-EC4C-8D64-AF6DFF4DFC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36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deat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C61E79FA-FE3C-CD48-925C-C120FC85BBF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Gill Sans MT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Gill Sans MT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Gill Sans MT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Gill Sans MT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Gill Sans MT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Gill Sans MT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Gill Sans MT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Gill Sans MT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6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69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1" y="3902081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5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5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5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5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53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53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53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9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defTabSz="91425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defTabSz="91425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253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 smtClean="0"/>
              <a:pPr defTabSz="91425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6930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2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2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38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5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44" indent="-342844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  <a:cs typeface="ＭＳ Ｐゴシック" pitchFamily="-111" charset="-128"/>
        </a:defRPr>
      </a:lvl1pPr>
      <a:lvl2pPr marL="742831" indent="-28570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</a:defRPr>
      </a:lvl2pPr>
      <a:lvl3pPr marL="1142817" indent="-228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charset="0"/>
          <a:cs typeface="Geneva" charset="0"/>
        </a:defRPr>
      </a:lvl3pPr>
      <a:lvl4pPr marL="1599943" indent="-22856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Geneva" charset="-128"/>
          <a:cs typeface="Geneva" charset="0"/>
        </a:defRPr>
      </a:lvl4pPr>
      <a:lvl5pPr marL="2057070" indent="-228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Geneva" charset="-128"/>
          <a:cs typeface="Geneva" charset="0"/>
        </a:defRPr>
      </a:lvl5pPr>
      <a:lvl6pPr marL="2514196" indent="-228563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322" indent="-228563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448" indent="-228563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573" indent="-228563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3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0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6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3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9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3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2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87" t="2739" r="2492"/>
          <a:stretch/>
        </p:blipFill>
        <p:spPr bwMode="auto">
          <a:xfrm>
            <a:off x="2819401" y="152400"/>
            <a:ext cx="3962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E677FE-5FAC-7B3A-85FC-25B43D293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57200"/>
            <a:ext cx="3457073" cy="1199313"/>
          </a:xfrm>
          <a:prstGeom prst="rect">
            <a:avLst/>
          </a:prstGeom>
          <a:solidFill>
            <a:srgbClr val="FBF7F6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3600" b="1" kern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حساء الحجارة</a:t>
            </a:r>
            <a:endParaRPr lang="en-US" sz="3600" b="1" kern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000" b="1" kern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قصة قديمة</a:t>
            </a:r>
            <a:endParaRPr lang="en-US" sz="2000" b="1" kern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2D0599-71FA-BA3E-A219-02453D6D5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58687"/>
            <a:ext cx="9186436" cy="1199313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marL="0" marR="0" lvl="0" indent="0" algn="ctr" defTabSz="584200" rtl="1" eaLnBrk="1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odoni SvtyTwo ITC TT-Book"/>
              </a:rPr>
              <a:t>تعليم د. رون مان دكتور الخدمات الطلابية</a:t>
            </a:r>
            <a:b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odoni SvtyTwo ITC TT-Book"/>
              </a:rPr>
            </a:br>
            <a:r>
              <a:rPr kumimoji="0" lang="ar-JO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odoni SvtyTwo ITC TT-Book"/>
              </a:rPr>
              <a:t>تحميل د. ريك جريفيث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odoni SvtyTwo ITC TT-Book"/>
              </a:rPr>
              <a:t> • </a:t>
            </a:r>
            <a:r>
              <a:rPr kumimoji="0" lang="ar-JO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odoni SvtyTwo ITC TT-Book"/>
              </a:rPr>
              <a:t>مؤسسة الدراسات اللاهوتية الأردنية</a:t>
            </a:r>
            <a:b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odoni SvtyTwo ITC TT-Book"/>
              </a:rPr>
            </a:br>
            <a:r>
              <a:rPr kumimoji="0" lang="ar-JO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odoni SvtyTwo ITC TT-Book"/>
              </a:rPr>
              <a:t>الملفات بعدة لغات للتنزيل المجاني على 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odoni SvtyTwo ITC TT-Book"/>
              </a:rPr>
              <a:t>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959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5486400"/>
            <a:ext cx="41148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99EF7E-DB7F-EDA8-DDFC-4DD2F09E0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7" y="5486400"/>
            <a:ext cx="4348163" cy="1238250"/>
          </a:xfrm>
          <a:prstGeom prst="rect">
            <a:avLst/>
          </a:prstGeom>
          <a:solidFill>
            <a:srgbClr val="FBF7F6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والآن لو سمحتم نريد ثلاثة حجارة مستديرة ملساء.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لقد كان من السهل إيجادهم.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استدارت عيون الفلاحين وهم يرون الجنود يلقون الحجارة في الوعاء.</a:t>
            </a:r>
            <a:endParaRPr lang="en-US" sz="1800" b="1" kern="0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F3113B-ACB9-1E56-F9D9-0C7A97D6B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33401"/>
            <a:ext cx="2306854" cy="2895600"/>
          </a:xfrm>
          <a:prstGeom prst="rect">
            <a:avLst/>
          </a:prstGeom>
          <a:solidFill>
            <a:srgbClr val="FBF7F6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قال الجنود وهم يبدأون بالتحريك: أي حساء يحتاج غلى الملح والفلفل.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ركض الأطفال لإحضار الملح والفلفل.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عادة ما ينتج من هذه الحجارة حساء جيد، ولكن لو كان هناك بعض الجزر لكان أفضل بكثير.</a:t>
            </a:r>
            <a:endParaRPr lang="en-US" sz="1800" b="1" kern="0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42072E-F515-A307-566C-10A0FB75D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685801"/>
            <a:ext cx="2057400" cy="2438400"/>
          </a:xfrm>
          <a:prstGeom prst="rect">
            <a:avLst/>
          </a:prstGeom>
          <a:solidFill>
            <a:srgbClr val="FBF7F6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قالت فرانسوا: أعتقد أن لدي جزرة أو اثنتين، ثم ركضت.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ثم عادن بمئزرها المليء بالجزر من السلة الموجودة تحت اللحاف الأحمر.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endParaRPr lang="en-US" sz="1800" b="1" kern="0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363" y="-47625"/>
            <a:ext cx="5629275" cy="6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5846763"/>
            <a:ext cx="49530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1A3122-C8D2-3922-CF5E-70A52E58D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943600"/>
            <a:ext cx="4953000" cy="914400"/>
          </a:xfrm>
          <a:prstGeom prst="rect">
            <a:avLst/>
          </a:prstGeom>
          <a:solidFill>
            <a:srgbClr val="FBF7F6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قال الجنود بينما كانوا يقطعون الجزر في الوعاء: حساء الحجارة الجيد يجب أن يكون فيه القرنبيط، ولكن ما الفائدة من طلب ما لا تمتلكه.</a:t>
            </a:r>
            <a:endParaRPr lang="en-US" sz="1800" b="1" kern="0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52BF4E-0E89-E605-331E-730F19558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1" y="5638800"/>
            <a:ext cx="4191000" cy="1219200"/>
          </a:xfrm>
          <a:prstGeom prst="rect">
            <a:avLst/>
          </a:prstGeom>
          <a:solidFill>
            <a:srgbClr val="FBF7F6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قالت ماري: أعتقد أنني أستطيع إيجاد بعض القرنبيط في مكان ما، واسرعت إلى البيت.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عادت ومعها ثلاث حبات قرنبيط من الخزانة الموجودة تحت السرير.</a:t>
            </a:r>
            <a:endParaRPr lang="en-US" sz="1800" b="1" kern="0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3425" y="0"/>
            <a:ext cx="5137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61DFBF-CED3-50EC-2F65-B4B564C69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425" y="4495800"/>
            <a:ext cx="4168776" cy="2057400"/>
          </a:xfrm>
          <a:prstGeom prst="rect">
            <a:avLst/>
          </a:prstGeom>
          <a:solidFill>
            <a:srgbClr val="FBF7F6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لو كان هناك فقط قطعة من اللحم البقري والقليل من البطاطا لكان هذا الحساء مناسباً لمائدة رجل غني.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اعتقد الفلاحون أن الأمر قد انتهى، وتذكروا البطاطا واللحم المعلق في الأقبية، وركضوا لإحضارها.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حساء رجل غني وكل ذلك من حجارة قليلة، بدا الأمر كالسحر.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endParaRPr lang="en-US" sz="1800" b="1" kern="0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6102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D6CF51-9CE6-EE5D-8257-C49FB821F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5334000"/>
            <a:ext cx="4114800" cy="1524000"/>
          </a:xfrm>
          <a:prstGeom prst="rect">
            <a:avLst/>
          </a:prstGeom>
          <a:solidFill>
            <a:srgbClr val="FBF7F6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أخيراً صار الحساء جاهزاً.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قال الجنود: عليكم جميعاً أن تتذوقوا الحساء ولكن علينا تجهيز الطاولة أولاً.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تم وضع الطاولات في الساحة وكانت المصابيح مضاءة حولها.</a:t>
            </a:r>
            <a:endParaRPr lang="en-US" sz="1800" b="1" kern="0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7969FE-7151-262B-73F2-5AEAFD88F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1000"/>
            <a:ext cx="4572001" cy="1523999"/>
          </a:xfrm>
          <a:prstGeom prst="rect">
            <a:avLst/>
          </a:prstGeom>
          <a:solidFill>
            <a:srgbClr val="FBF7F6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هذا الحساء له رائحة رائعة، بالحقيقة مناسب لملك.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لكن الفلاحين سألوا أنفسهم: ألا يحتاج حساء كهذا إلى الخبز المحمص وعصير التفاح؟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سريعاً تم تجهيز المائدة وجلس الجميع للأكل.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لم يحدث احتفال كهذا من قبل، ولم يتذوق الفلاحون حساء كهذا، مصنوع من الحجارة.</a:t>
            </a:r>
            <a:endParaRPr lang="en-US" sz="1800" b="1" kern="0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1447800"/>
            <a:ext cx="3657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676400" y="2803525"/>
            <a:ext cx="7620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JO" sz="14400" dirty="0">
                <a:solidFill>
                  <a:schemeClr val="bg1"/>
                </a:solidFill>
                <a:effectLst>
                  <a:glow rad="228600">
                    <a:srgbClr val="003399">
                      <a:alpha val="82000"/>
                    </a:srgbClr>
                  </a:glow>
                </a:effectLst>
              </a:rPr>
              <a:t>العبادة</a:t>
            </a:r>
            <a:endParaRPr lang="en-US" sz="14400" dirty="0">
              <a:solidFill>
                <a:schemeClr val="bg1"/>
              </a:solidFill>
              <a:effectLst>
                <a:glow rad="228600">
                  <a:srgbClr val="003399">
                    <a:alpha val="82000"/>
                  </a:srgbClr>
                </a:glo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77318247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4038" y="-52388"/>
            <a:ext cx="5495925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755B45-E3DC-BE74-B522-056E67AAF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5715000"/>
            <a:ext cx="4114800" cy="914400"/>
          </a:xfrm>
          <a:prstGeom prst="rect">
            <a:avLst/>
          </a:prstGeom>
          <a:solidFill>
            <a:srgbClr val="FBF7F6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كان هناك ثلاثة جنود يسيرون في بلد غريب، كانوا في الطريق إلى ديارهم عائدين من الحرب، إلى جانب أنهم كانوا متعبين وجوعى، في الحقيقة فهم لم يأكلوا شيئاً منذ يومين.</a:t>
            </a:r>
            <a:endParaRPr lang="en-US" sz="1800" b="1" kern="0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rtl="1" eaLnBrk="1" hangingPunct="1">
              <a:defRPr/>
            </a:pPr>
            <a:r>
              <a:rPr lang="en-US" sz="2400" dirty="0">
                <a:solidFill>
                  <a:srgbClr val="FFFFFF"/>
                </a:solidFill>
                <a:ea typeface="ＭＳ Ｐゴシック" charset="0"/>
                <a:cs typeface="Arial" panose="020B0604020202020204" pitchFamily="34" charset="0"/>
              </a:rPr>
              <a:t>  • BibleStudyDownloads.org </a:t>
            </a:r>
            <a:r>
              <a:rPr lang="ar-SA" sz="4000" dirty="0">
                <a:solidFill>
                  <a:srgbClr val="FFFFFF"/>
                </a:solidFill>
                <a:ea typeface="ＭＳ Ｐゴシック" charset="0"/>
                <a:cs typeface="Arial" panose="020B0604020202020204" pitchFamily="34" charset="0"/>
              </a:rPr>
              <a:t>لاهوت العبادة وممارسته</a:t>
            </a:r>
            <a:endParaRPr lang="en-US" sz="3200" dirty="0">
              <a:solidFill>
                <a:srgbClr val="FFFFFF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25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Bodoni SvtyTwo ITC TT-Book"/>
              </a:rPr>
              <a:t>أحصل على هذا العرض التقديمي مجاناً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Bodoni SvtyTwo ITC TT-Book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0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347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EF4887-4441-B8DD-C429-FA6CFEE80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1" y="609600"/>
            <a:ext cx="4191000" cy="3657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قال الأول: كم أرغب في عشاء جيد الليلة.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قال الثاني: وسرير لأنام فيه.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قال الثالث: لكن هذا كله مستحيل، وعلينا أن نكمل سيرنا.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وفجأة بينما كانوا يسيرون رأوا أنوار قرية أمامهم.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قال الأول: ربما نجد فيها شيئاً لنأكله.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قال الثاني: ومكاناً لننام فيه.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قال الثالث: لا ضرر في السؤال.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كان فلاحو ذلك المكان يخشون الغرباء، وعندما سمعوا بمجيء الجنود الثلاثة في الطريق إليهم، قالوا لبعضهم البعض.</a:t>
            </a:r>
            <a:endParaRPr lang="en-US" sz="1800" b="1" kern="0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4513" y="23813"/>
            <a:ext cx="5514975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E55D52-6CFD-34D9-BC2F-E1B422298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486400"/>
            <a:ext cx="5257800" cy="1347787"/>
          </a:xfrm>
          <a:prstGeom prst="rect">
            <a:avLst/>
          </a:prstGeom>
          <a:solidFill>
            <a:srgbClr val="FBF7F6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لقد جاءنا ثلاثة جنود والجنود دائماً جوعى.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لكن لدينا ما يكفينا وحدنا، وهكذا أسرعوا لإخفاء طعامهم.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دفعوا أكياس الشعير تحت القش في الغرف العلوية.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أنزلوا دلاء الحليب في الآبار.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endParaRPr lang="en-US" sz="1800" b="1" kern="0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9763" y="-176213"/>
            <a:ext cx="5324475" cy="721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06F6E1-C084-7C95-8810-C688A6C7D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562600"/>
            <a:ext cx="4419600" cy="1143000"/>
          </a:xfrm>
          <a:prstGeom prst="rect">
            <a:avLst/>
          </a:prstGeom>
          <a:solidFill>
            <a:srgbClr val="FBF7F6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قاموا بنشر الألحفة القديمة فوق صناديق الجزر، كما أخفوا القرنبيط والبطاطا تحت الأسرة، وعلقوا لحومهم في الأقبية.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أخفوا كل ما لديهم للأكل ثم انتظروا ما سيحدث.</a:t>
            </a:r>
            <a:endParaRPr lang="en-US" sz="1800" b="1" kern="0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0725" y="0"/>
            <a:ext cx="5162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F4E17A-8561-2507-183E-890ECD26E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1" y="4953000"/>
            <a:ext cx="4038600" cy="1600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توقف الجنود أولاً عند بيت بول وفرانسوا.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وقالوا: مساء الخير هل يمكنكم تقديم القليل من الطعام لثلاثة جنود جوعى؟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قال بول: ليس لدينا اي طعام لأنفسنا منذ ثلاثة أيام ورسمت فرانسوا وجهاً حزيناً على وجهها.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لقد كان حصاداً فقيراً.</a:t>
            </a:r>
            <a:endParaRPr lang="en-US" sz="1800" b="1" kern="0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47" b="4488"/>
          <a:stretch>
            <a:fillRect/>
          </a:stretch>
        </p:blipFill>
        <p:spPr bwMode="auto">
          <a:xfrm>
            <a:off x="1905000" y="0"/>
            <a:ext cx="5300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6456363"/>
            <a:ext cx="152400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479305-FB3A-34FA-39B4-5E7FBC6A6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1" y="5638800"/>
            <a:ext cx="4038600" cy="1066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كان الجواب مشابهاً في بيت فنسنت وماري، لقد كان حصاداً فقيراً ويجب الحفاظ على كل الحبوب للزراعة.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هكذا سارت الأمور في كل القرية، ولم يكن لدى أي شخص ما يتبرع به من طعام.</a:t>
            </a:r>
            <a:endParaRPr lang="en-US" sz="1800" b="1" kern="0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3563" y="-185738"/>
            <a:ext cx="5476875" cy="722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082DB0-8091-1FFF-6F72-A9C329671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52401"/>
            <a:ext cx="4267200" cy="1295400"/>
          </a:xfrm>
          <a:prstGeom prst="rect">
            <a:avLst/>
          </a:prstGeom>
          <a:solidFill>
            <a:srgbClr val="FBF7F6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نادى الجندي الأول: أيها الناس الطيبون، فاقترب الفلاحون.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نحن ثلاثة جنود جوعى في أرض غريبة، لقد طلبنا منكم طعاماً وليس لديكم اي طعام، حسناً فسوف نعمل لكم حساء الحجارة.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1F38CA-48E9-5AC4-BCC9-CEE33FB1A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" y="4800600"/>
            <a:ext cx="4904873" cy="1371600"/>
          </a:xfrm>
          <a:prstGeom prst="rect">
            <a:avLst/>
          </a:prstGeom>
          <a:solidFill>
            <a:srgbClr val="FBF7F6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قال الجنود: أول ما نحتاجه هو وعاء حديدي كبير.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أحضر الفلاحون أكبر وعاء استطاعوا الحصول عليه، وإلا فكيف يمكنهم الطبخ بدونه؟</a:t>
            </a:r>
          </a:p>
          <a:p>
            <a:pPr algn="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قال الجنود: هذا ليس كبيراً جداً ولكنه سيفي بالغرض، والآن املأوه بالماء وأوقدوا النار تحته.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</TotalTime>
  <Words>667</Words>
  <Application>Microsoft Macintosh PowerPoint</Application>
  <PresentationFormat>On-screen Show (4:3)</PresentationFormat>
  <Paragraphs>56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ＭＳ Ｐゴシック</vt:lpstr>
      <vt:lpstr>Arial</vt:lpstr>
      <vt:lpstr>Gill Sans MT</vt:lpstr>
      <vt:lpstr>Maiandra GD</vt:lpstr>
      <vt:lpstr>Times New Roman</vt:lpstr>
      <vt:lpstr>Wingdings</vt:lpstr>
      <vt:lpstr>Default Design</vt:lpstr>
      <vt:lpstr>Orbit</vt:lpstr>
      <vt:lpstr>1_Orbit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</vt:lpstr>
      <vt:lpstr>  • BibleStudyDownloads.org لاهوت العبادة وممارسته</vt:lpstr>
    </vt:vector>
  </TitlesOfParts>
  <Company>Honeywell Project Operations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Paperweight</dc:title>
  <dc:creator>nshastry</dc:creator>
  <cp:lastModifiedBy>Rick Griffith</cp:lastModifiedBy>
  <cp:revision>33</cp:revision>
  <dcterms:created xsi:type="dcterms:W3CDTF">2001-03-14T21:35:06Z</dcterms:created>
  <dcterms:modified xsi:type="dcterms:W3CDTF">2024-04-25T14:38:06Z</dcterms:modified>
</cp:coreProperties>
</file>