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3" r:id="rId2"/>
    <p:sldMasterId id="2147483735" r:id="rId3"/>
  </p:sldMasterIdLst>
  <p:notesMasterIdLst>
    <p:notesMasterId r:id="rId99"/>
  </p:notesMasterIdLst>
  <p:sldIdLst>
    <p:sldId id="257" r:id="rId4"/>
    <p:sldId id="256" r:id="rId5"/>
    <p:sldId id="258" r:id="rId6"/>
    <p:sldId id="259" r:id="rId7"/>
    <p:sldId id="260" r:id="rId8"/>
    <p:sldId id="261" r:id="rId9"/>
    <p:sldId id="262" r:id="rId10"/>
    <p:sldId id="548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5474" r:id="rId39"/>
    <p:sldId id="292" r:id="rId40"/>
    <p:sldId id="293" r:id="rId41"/>
    <p:sldId id="294" r:id="rId42"/>
    <p:sldId id="5478" r:id="rId43"/>
    <p:sldId id="296" r:id="rId44"/>
    <p:sldId id="297" r:id="rId45"/>
    <p:sldId id="298" r:id="rId46"/>
    <p:sldId id="299" r:id="rId47"/>
    <p:sldId id="301" r:id="rId48"/>
    <p:sldId id="303" r:id="rId49"/>
    <p:sldId id="5476" r:id="rId50"/>
    <p:sldId id="305" r:id="rId51"/>
    <p:sldId id="459" r:id="rId52"/>
    <p:sldId id="5475" r:id="rId53"/>
    <p:sldId id="307" r:id="rId54"/>
    <p:sldId id="313" r:id="rId55"/>
    <p:sldId id="308" r:id="rId56"/>
    <p:sldId id="310" r:id="rId57"/>
    <p:sldId id="314" r:id="rId58"/>
    <p:sldId id="318" r:id="rId59"/>
    <p:sldId id="319" r:id="rId60"/>
    <p:sldId id="320" r:id="rId61"/>
    <p:sldId id="321" r:id="rId62"/>
    <p:sldId id="5482" r:id="rId63"/>
    <p:sldId id="323" r:id="rId64"/>
    <p:sldId id="325" r:id="rId65"/>
    <p:sldId id="326" r:id="rId66"/>
    <p:sldId id="5477" r:id="rId67"/>
    <p:sldId id="328" r:id="rId68"/>
    <p:sldId id="329" r:id="rId69"/>
    <p:sldId id="330" r:id="rId70"/>
    <p:sldId id="331"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5473" r:id="rId84"/>
    <p:sldId id="364" r:id="rId85"/>
    <p:sldId id="5479" r:id="rId86"/>
    <p:sldId id="5480" r:id="rId87"/>
    <p:sldId id="5481" r:id="rId88"/>
    <p:sldId id="348" r:id="rId89"/>
    <p:sldId id="352" r:id="rId90"/>
    <p:sldId id="353" r:id="rId91"/>
    <p:sldId id="354" r:id="rId92"/>
    <p:sldId id="355" r:id="rId93"/>
    <p:sldId id="356" r:id="rId94"/>
    <p:sldId id="359" r:id="rId95"/>
    <p:sldId id="358" r:id="rId96"/>
    <p:sldId id="875" r:id="rId97"/>
    <p:sldId id="5471" r:id="rId9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663300"/>
    <a:srgbClr val="FAFAFA"/>
    <a:srgbClr val="E46C0B"/>
    <a:srgbClr val="604A7B"/>
    <a:srgbClr val="7893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0972" autoAdjust="0"/>
    <p:restoredTop sz="93969" autoAdjust="0"/>
  </p:normalViewPr>
  <p:slideViewPr>
    <p:cSldViewPr snapToGrid="0" snapToObjects="1">
      <p:cViewPr varScale="1">
        <p:scale>
          <a:sx n="128" d="100"/>
          <a:sy n="128" d="100"/>
        </p:scale>
        <p:origin x="720" y="176"/>
      </p:cViewPr>
      <p:guideLst/>
    </p:cSldViewPr>
  </p:slideViewPr>
  <p:outlineViewPr>
    <p:cViewPr>
      <p:scale>
        <a:sx n="33" d="100"/>
        <a:sy n="33" d="100"/>
      </p:scale>
      <p:origin x="0" y="-6732"/>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6" name="Shape 806"/>
          <p:cNvSpPr>
            <a:spLocks noGrp="1" noRot="1" noChangeAspect="1"/>
          </p:cNvSpPr>
          <p:nvPr>
            <p:ph type="sldImg"/>
          </p:nvPr>
        </p:nvSpPr>
        <p:spPr>
          <a:xfrm>
            <a:off x="1143000" y="685800"/>
            <a:ext cx="4572000" cy="3429000"/>
          </a:xfrm>
          <a:prstGeom prst="rect">
            <a:avLst/>
          </a:prstGeom>
        </p:spPr>
        <p:txBody>
          <a:bodyPr/>
          <a:lstStyle/>
          <a:p>
            <a:endParaRPr/>
          </a:p>
        </p:txBody>
      </p:sp>
      <p:sp>
        <p:nvSpPr>
          <p:cNvPr id="807" name="Shape 8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Book Antiqua"/>
      </a:defRPr>
    </a:lvl1pPr>
    <a:lvl2pPr indent="228600" latinLnBrk="0">
      <a:spcBef>
        <a:spcPts val="400"/>
      </a:spcBef>
      <a:defRPr sz="1200">
        <a:latin typeface="+mn-lt"/>
        <a:ea typeface="+mn-ea"/>
        <a:cs typeface="+mn-cs"/>
        <a:sym typeface="Book Antiqua"/>
      </a:defRPr>
    </a:lvl2pPr>
    <a:lvl3pPr indent="457200" latinLnBrk="0">
      <a:spcBef>
        <a:spcPts val="400"/>
      </a:spcBef>
      <a:defRPr sz="1200">
        <a:latin typeface="+mn-lt"/>
        <a:ea typeface="+mn-ea"/>
        <a:cs typeface="+mn-cs"/>
        <a:sym typeface="Book Antiqua"/>
      </a:defRPr>
    </a:lvl3pPr>
    <a:lvl4pPr indent="685800" latinLnBrk="0">
      <a:spcBef>
        <a:spcPts val="400"/>
      </a:spcBef>
      <a:defRPr sz="1200">
        <a:latin typeface="+mn-lt"/>
        <a:ea typeface="+mn-ea"/>
        <a:cs typeface="+mn-cs"/>
        <a:sym typeface="Book Antiqua"/>
      </a:defRPr>
    </a:lvl4pPr>
    <a:lvl5pPr indent="914400" latinLnBrk="0">
      <a:spcBef>
        <a:spcPts val="400"/>
      </a:spcBef>
      <a:defRPr sz="1200">
        <a:latin typeface="+mn-lt"/>
        <a:ea typeface="+mn-ea"/>
        <a:cs typeface="+mn-cs"/>
        <a:sym typeface="Book Antiqua"/>
      </a:defRPr>
    </a:lvl5pPr>
    <a:lvl6pPr indent="1143000" latinLnBrk="0">
      <a:spcBef>
        <a:spcPts val="400"/>
      </a:spcBef>
      <a:defRPr sz="1200">
        <a:latin typeface="+mn-lt"/>
        <a:ea typeface="+mn-ea"/>
        <a:cs typeface="+mn-cs"/>
        <a:sym typeface="Book Antiqua"/>
      </a:defRPr>
    </a:lvl6pPr>
    <a:lvl7pPr indent="1371600" latinLnBrk="0">
      <a:spcBef>
        <a:spcPts val="400"/>
      </a:spcBef>
      <a:defRPr sz="1200">
        <a:latin typeface="+mn-lt"/>
        <a:ea typeface="+mn-ea"/>
        <a:cs typeface="+mn-cs"/>
        <a:sym typeface="Book Antiqua"/>
      </a:defRPr>
    </a:lvl7pPr>
    <a:lvl8pPr indent="1600200" latinLnBrk="0">
      <a:spcBef>
        <a:spcPts val="400"/>
      </a:spcBef>
      <a:defRPr sz="1200">
        <a:latin typeface="+mn-lt"/>
        <a:ea typeface="+mn-ea"/>
        <a:cs typeface="+mn-cs"/>
        <a:sym typeface="Book Antiqua"/>
      </a:defRPr>
    </a:lvl8pPr>
    <a:lvl9pPr indent="1828800" latinLnBrk="0">
      <a:spcBef>
        <a:spcPts val="400"/>
      </a:spcBef>
      <a:defRPr sz="1200">
        <a:latin typeface="+mn-lt"/>
        <a:ea typeface="+mn-ea"/>
        <a:cs typeface="+mn-cs"/>
        <a:sym typeface="Book Antiqu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endParaRPr dirty="0"/>
          </a:p>
        </p:txBody>
      </p:sp>
      <p:sp>
        <p:nvSpPr>
          <p:cNvPr id="864" name="Shape 864"/>
          <p:cNvSpPr>
            <a:spLocks noGrp="1"/>
          </p:cNvSpPr>
          <p:nvPr>
            <p:ph type="body" sz="quarter" idx="1"/>
          </p:nvPr>
        </p:nvSpPr>
        <p:spPr>
          <a:prstGeom prst="rect">
            <a:avLst/>
          </a:prstGeom>
        </p:spPr>
        <p:txBody>
          <a:bodyPr/>
          <a:lstStyle/>
          <a:p>
            <a:pPr marL="228600" indent="-228600">
              <a:buSzPct val="100000"/>
              <a:buAutoNum type="arabicPeriod"/>
            </a:pPr>
            <a:r>
              <a:rPr dirty="0"/>
              <a:t>Most basic truth we can learn about God</a:t>
            </a:r>
          </a:p>
          <a:p>
            <a:pPr marL="228600" indent="-228600">
              <a:buSzPct val="100000"/>
              <a:buAutoNum type="arabicPeriod"/>
            </a:pPr>
            <a:r>
              <a:rPr dirty="0"/>
              <a:t>FIRST truth we learn about God in the Bible</a:t>
            </a:r>
          </a:p>
          <a:p>
            <a:pPr marL="228600" indent="-228600">
              <a:buSzPct val="100000"/>
              <a:buAutoNum type="arabicPeriod"/>
            </a:pPr>
            <a:r>
              <a:rPr dirty="0"/>
              <a:t>Everything else which exists because He brought it into being; only He has no cause or beginning; everything has its cause, beginning and origin in Him</a:t>
            </a:r>
          </a:p>
          <a:p>
            <a:pPr marL="228600" indent="-228600">
              <a:buSzPct val="100000"/>
              <a:buAutoNum type="arabicPeriod"/>
            </a:pPr>
            <a:r>
              <a:rPr dirty="0"/>
              <a:t>Between the Creator and creation:</a:t>
            </a:r>
          </a:p>
          <a:p>
            <a:pPr marL="228600" indent="-228600"/>
            <a:r>
              <a:rPr dirty="0"/>
              <a:t>	a. God is completely separate, distinct, different from and above creation; UNIQUE</a:t>
            </a:r>
          </a:p>
          <a:p>
            <a:pPr marL="228600" indent="-228600"/>
            <a:r>
              <a:rPr dirty="0"/>
              <a:t>	b. “wholly other”; holiness– completely different and distinct from everything else which exists, because He MADE everything which exists</a:t>
            </a:r>
          </a:p>
          <a:p>
            <a:pPr marL="228600" indent="-228600"/>
            <a:r>
              <a:rPr dirty="0"/>
              <a:t>	c. why idolatry so terrible</a:t>
            </a:r>
          </a:p>
          <a:p>
            <a:pPr marL="228600" indent="-228600"/>
            <a:r>
              <a:rPr dirty="0"/>
              <a:t>	d. why people reject creation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spcBef>
                <a:spcPts val="1400"/>
              </a:spcBef>
              <a:buSzPct val="100000"/>
              <a:buChar char="à"/>
              <a:defRPr sz="2400"/>
            </a:pPr>
            <a:r>
              <a:t>HE answered correctly the question, “Whom will you worship? ” “Who is worthy of your worship?”</a:t>
            </a:r>
            <a:endParaRPr sz="2200"/>
          </a:p>
          <a:p>
            <a:pPr>
              <a:spcBef>
                <a:spcPts val="1400"/>
              </a:spcBef>
              <a:defRPr sz="2400"/>
            </a:pPr>
            <a:r>
              <a:t>	GOD, and God alone</a:t>
            </a:r>
          </a:p>
          <a:p>
            <a:pPr>
              <a:spcBef>
                <a:spcPts val="1400"/>
              </a:spcBef>
              <a:buSzPct val="100000"/>
              <a:buChar char="à"/>
              <a:defRPr sz="2400"/>
            </a:pPr>
            <a:r>
              <a:t> HE glorified God </a:t>
            </a:r>
            <a:r>
              <a:rPr i="1"/>
              <a:t>as God</a:t>
            </a:r>
            <a:r>
              <a:t>, acknowledging His uniqueness and glory.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r>
              <a:t>As our heritage from the first Adam is that of God-belittling self-worship, so our legacy from the SECOND Adam is God-glorfiying worship. He came to set things right. He is our model – we are to worship the Lord our God, and serve Him ONLY. </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r>
              <a:t>And so Christ reverse all those effects of the fall we see in </a:t>
            </a:r>
            <a:r>
              <a:rPr b="1"/>
              <a:t>Romans 1</a:t>
            </a:r>
          </a:p>
          <a:p>
            <a:pPr>
              <a:defRPr b="1"/>
            </a:pPr>
            <a:endParaRPr b="1"/>
          </a:p>
          <a:p>
            <a:r>
              <a:t>1:16 the gospel is „the power of God for salavation to evryone who believes,“ and that power is seen in the reversal of all of these effects of the fall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noRot="1" noChangeAspect="1"/>
          </p:cNvSpPr>
          <p:nvPr>
            <p:ph type="sldImg"/>
          </p:nvPr>
        </p:nvSpPr>
        <p:spPr>
          <a:prstGeom prst="rect">
            <a:avLst/>
          </a:prstGeom>
        </p:spPr>
        <p:txBody>
          <a:bodyPr/>
          <a:lstStyle/>
          <a:p>
            <a:endParaRPr/>
          </a:p>
        </p:txBody>
      </p:sp>
      <p:sp>
        <p:nvSpPr>
          <p:cNvPr id="967" name="Shape 967"/>
          <p:cNvSpPr>
            <a:spLocks noGrp="1"/>
          </p:cNvSpPr>
          <p:nvPr>
            <p:ph type="body" sz="quarter" idx="1"/>
          </p:nvPr>
        </p:nvSpPr>
        <p:spPr>
          <a:prstGeom prst="rect">
            <a:avLst/>
          </a:prstGeom>
        </p:spPr>
        <p:txBody>
          <a:bodyPr/>
          <a:lstStyle/>
          <a:p>
            <a:r>
              <a:rPr dirty="0"/>
              <a:t>And so Christ reverse all those effects of the fall we see in </a:t>
            </a:r>
            <a:r>
              <a:rPr b="1" dirty="0"/>
              <a:t>Romans 1</a:t>
            </a:r>
          </a:p>
          <a:p>
            <a:pPr>
              <a:defRPr b="1"/>
            </a:pPr>
            <a:endParaRPr b="1" dirty="0"/>
          </a:p>
          <a:p>
            <a:r>
              <a:rPr dirty="0"/>
              <a:t>1:16 the gospel is „the power of God for </a:t>
            </a:r>
            <a:r>
              <a:rPr dirty="0" err="1"/>
              <a:t>salavation</a:t>
            </a:r>
            <a:r>
              <a:rPr dirty="0"/>
              <a:t> to </a:t>
            </a:r>
            <a:r>
              <a:rPr dirty="0" err="1"/>
              <a:t>evryone</a:t>
            </a:r>
            <a:r>
              <a:rPr dirty="0"/>
              <a:t> who believes,“ and that power is seen in the reversal of all of these effects of the fall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Shape 974"/>
          <p:cNvSpPr>
            <a:spLocks noGrp="1" noRot="1" noChangeAspect="1"/>
          </p:cNvSpPr>
          <p:nvPr>
            <p:ph type="sldImg"/>
          </p:nvPr>
        </p:nvSpPr>
        <p:spPr>
          <a:prstGeom prst="rect">
            <a:avLst/>
          </a:prstGeom>
        </p:spPr>
        <p:txBody>
          <a:bodyPr/>
          <a:lstStyle/>
          <a:p>
            <a:endParaRPr/>
          </a:p>
        </p:txBody>
      </p:sp>
      <p:sp>
        <p:nvSpPr>
          <p:cNvPr id="975" name="Shape 975"/>
          <p:cNvSpPr>
            <a:spLocks noGrp="1"/>
          </p:cNvSpPr>
          <p:nvPr>
            <p:ph type="body" sz="quarter" idx="1"/>
          </p:nvPr>
        </p:nvSpPr>
        <p:spPr>
          <a:prstGeom prst="rect">
            <a:avLst/>
          </a:prstGeom>
        </p:spPr>
        <p:txBody>
          <a:bodyPr/>
          <a:lstStyle/>
          <a:p>
            <a:r>
              <a:t>If the issue in the fall was worship, and the issue in Christ‘s redemptive work was the restoration of true worship, then the GOSPEL is an invitation to trade in our false worship for true worship. And not only an invitation, but in Christ it is the POWER OF GOD unto salvation, including the power to reverse our descent into false worship and idolatry.</a:t>
            </a:r>
          </a:p>
          <a:p>
            <a:endParaRPr/>
          </a:p>
          <a:p>
            <a:r>
              <a:t>Acts 14: Paul &amp; Barnabas in Lystra: vain things = idols; also in context, people trying to worship THEM; turn to living God (not DEAD idols), to CREATOR</a:t>
            </a:r>
          </a:p>
          <a:p>
            <a:r>
              <a:t>1 Thess. 1: Thessalonians turned to God from idols, to serve the true God</a:t>
            </a:r>
          </a:p>
          <a:p>
            <a:r>
              <a:t>-</a:t>
            </a:r>
            <a:r>
              <a:rPr>
                <a:latin typeface="Wingdings"/>
                <a:ea typeface="Wingdings"/>
                <a:cs typeface="Wingdings"/>
                <a:sym typeface="Wingdings"/>
              </a:rPr>
              <a:t></a:t>
            </a:r>
            <a:r>
              <a:t>we see the themes from Roamsn 1: God is the Creator; turn away from idols, glorify Him as God– gospel has the power in Christ to enable us to turn away from false worship to true worship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noRot="1" noChangeAspect="1"/>
          </p:cNvSpPr>
          <p:nvPr>
            <p:ph type="sldImg"/>
          </p:nvPr>
        </p:nvSpPr>
        <p:spPr>
          <a:prstGeom prst="rect">
            <a:avLst/>
          </a:prstGeom>
        </p:spPr>
        <p:txBody>
          <a:bodyPr/>
          <a:lstStyle/>
          <a:p>
            <a:endParaRPr/>
          </a:p>
        </p:txBody>
      </p:sp>
      <p:sp>
        <p:nvSpPr>
          <p:cNvPr id="982" name="Shape 982"/>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Shape 1116"/>
          <p:cNvSpPr>
            <a:spLocks noGrp="1" noRot="1" noChangeAspect="1"/>
          </p:cNvSpPr>
          <p:nvPr>
            <p:ph type="sldImg"/>
          </p:nvPr>
        </p:nvSpPr>
        <p:spPr>
          <a:prstGeom prst="rect">
            <a:avLst/>
          </a:prstGeom>
        </p:spPr>
        <p:txBody>
          <a:bodyPr/>
          <a:lstStyle/>
          <a:p>
            <a:endParaRPr/>
          </a:p>
        </p:txBody>
      </p:sp>
      <p:sp>
        <p:nvSpPr>
          <p:cNvPr id="1117" name="Shape 1117"/>
          <p:cNvSpPr>
            <a:spLocks noGrp="1"/>
          </p:cNvSpPr>
          <p:nvPr>
            <p:ph type="body" sz="quarter" idx="1"/>
          </p:nvPr>
        </p:nvSpPr>
        <p:spPr>
          <a:prstGeom prst="rect">
            <a:avLst/>
          </a:prstGeom>
        </p:spPr>
        <p:txBody>
          <a:bodyPr/>
          <a:lstStyle/>
          <a:p>
            <a:r>
              <a:t>To join in with Him in His purpose: to make His name and glory known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prstGeom prst="rect">
            <a:avLst/>
          </a:prstGeom>
        </p:spPr>
        <p:txBody>
          <a:bodyPr/>
          <a:lstStyle/>
          <a:p>
            <a:endParaRPr dirty="0"/>
          </a:p>
        </p:txBody>
      </p:sp>
      <p:sp>
        <p:nvSpPr>
          <p:cNvPr id="871" name="Shape 871"/>
          <p:cNvSpPr>
            <a:spLocks noGrp="1"/>
          </p:cNvSpPr>
          <p:nvPr>
            <p:ph type="body" sz="quarter" idx="1"/>
          </p:nvPr>
        </p:nvSpPr>
        <p:spPr>
          <a:prstGeom prst="rect">
            <a:avLst/>
          </a:prstGeom>
        </p:spPr>
        <p:txBody>
          <a:bodyPr/>
          <a:lstStyle/>
          <a:p>
            <a:r>
              <a:rPr dirty="0"/>
              <a:t>God of Israel is unique is attested again and again in OT– distinct from pagan gods, the One who created all things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a:lstStyle/>
          <a:p>
            <a:endParaRPr/>
          </a:p>
        </p:txBody>
      </p:sp>
      <p:sp>
        <p:nvSpPr>
          <p:cNvPr id="1133" name="Shape 1133"/>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____________</a:t>
            </a:r>
          </a:p>
          <a:p>
            <a:pPr algn="l" rtl="0" latinLnBrk="0">
              <a:spcBef>
                <a:spcPts val="400"/>
              </a:spcBef>
            </a:pPr>
            <a:r>
              <a:rPr lang="en-US" dirty="0"/>
              <a:t>04-WO-Centrality-71</a:t>
            </a:r>
          </a:p>
          <a:p>
            <a:pPr algn="l" rtl="0" latinLnBrk="0">
              <a:spcBef>
                <a:spcPts val="400"/>
              </a:spcBef>
            </a:pPr>
            <a:r>
              <a:rPr lang="en-US" dirty="0"/>
              <a:t>08-WO-Hebrews-4</a:t>
            </a:r>
          </a:p>
        </p:txBody>
      </p:sp>
    </p:spTree>
    <p:extLst>
      <p:ext uri="{BB962C8B-B14F-4D97-AF65-F5344CB8AC3E}">
        <p14:creationId xmlns:p14="http://schemas.microsoft.com/office/powerpoint/2010/main" val="3167717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Shape 1162"/>
          <p:cNvSpPr>
            <a:spLocks noGrp="1" noRot="1" noChangeAspect="1"/>
          </p:cNvSpPr>
          <p:nvPr>
            <p:ph type="sldImg"/>
          </p:nvPr>
        </p:nvSpPr>
        <p:spPr>
          <a:prstGeom prst="rect">
            <a:avLst/>
          </a:prstGeom>
        </p:spPr>
        <p:txBody>
          <a:bodyPr/>
          <a:lstStyle/>
          <a:p>
            <a:endParaRPr/>
          </a:p>
        </p:txBody>
      </p:sp>
      <p:sp>
        <p:nvSpPr>
          <p:cNvPr id="1163" name="Shape 116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Shape 1169"/>
          <p:cNvSpPr>
            <a:spLocks noGrp="1" noRot="1" noChangeAspect="1"/>
          </p:cNvSpPr>
          <p:nvPr>
            <p:ph type="sldImg"/>
          </p:nvPr>
        </p:nvSpPr>
        <p:spPr>
          <a:prstGeom prst="rect">
            <a:avLst/>
          </a:prstGeom>
        </p:spPr>
        <p:txBody>
          <a:bodyPr/>
          <a:lstStyle/>
          <a:p>
            <a:endParaRPr/>
          </a:p>
        </p:txBody>
      </p:sp>
      <p:sp>
        <p:nvSpPr>
          <p:cNvPr id="1170" name="Shape 1170"/>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Shape 1190"/>
          <p:cNvSpPr>
            <a:spLocks noGrp="1" noRot="1" noChangeAspect="1"/>
          </p:cNvSpPr>
          <p:nvPr>
            <p:ph type="sldImg"/>
          </p:nvPr>
        </p:nvSpPr>
        <p:spPr>
          <a:prstGeom prst="rect">
            <a:avLst/>
          </a:prstGeom>
        </p:spPr>
        <p:txBody>
          <a:bodyPr/>
          <a:lstStyle/>
          <a:p>
            <a:endParaRPr/>
          </a:p>
        </p:txBody>
      </p:sp>
      <p:sp>
        <p:nvSpPr>
          <p:cNvPr id="1191" name="Shape 1191"/>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Shape 1196"/>
          <p:cNvSpPr>
            <a:spLocks noGrp="1" noRot="1" noChangeAspect="1"/>
          </p:cNvSpPr>
          <p:nvPr>
            <p:ph type="sldImg"/>
          </p:nvPr>
        </p:nvSpPr>
        <p:spPr>
          <a:prstGeom prst="rect">
            <a:avLst/>
          </a:prstGeom>
        </p:spPr>
        <p:txBody>
          <a:bodyPr/>
          <a:lstStyle/>
          <a:p>
            <a:endParaRPr/>
          </a:p>
        </p:txBody>
      </p:sp>
      <p:sp>
        <p:nvSpPr>
          <p:cNvPr id="1197" name="Shape 1197"/>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a:spLocks noGrp="1" noRot="1" noChangeAspect="1"/>
          </p:cNvSpPr>
          <p:nvPr>
            <p:ph type="sldImg"/>
          </p:nvPr>
        </p:nvSpPr>
        <p:spPr>
          <a:prstGeom prst="rect">
            <a:avLst/>
          </a:prstGeom>
        </p:spPr>
        <p:txBody>
          <a:bodyPr/>
          <a:lstStyle/>
          <a:p>
            <a:endParaRPr/>
          </a:p>
        </p:txBody>
      </p:sp>
      <p:sp>
        <p:nvSpPr>
          <p:cNvPr id="1203" name="Shape 120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prstGeom prst="rect">
            <a:avLst/>
          </a:prstGeom>
        </p:spPr>
        <p:txBody>
          <a:bodyPr/>
          <a:lstStyle/>
          <a:p>
            <a:endParaRPr/>
          </a:p>
        </p:txBody>
      </p:sp>
      <p:sp>
        <p:nvSpPr>
          <p:cNvPr id="1209" name="Shape 1209"/>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a:spLocks noGrp="1" noRot="1" noChangeAspect="1"/>
          </p:cNvSpPr>
          <p:nvPr>
            <p:ph type="sldImg"/>
          </p:nvPr>
        </p:nvSpPr>
        <p:spPr>
          <a:prstGeom prst="rect">
            <a:avLst/>
          </a:prstGeom>
        </p:spPr>
        <p:txBody>
          <a:bodyPr/>
          <a:lstStyle/>
          <a:p>
            <a:endParaRPr/>
          </a:p>
        </p:txBody>
      </p:sp>
      <p:sp>
        <p:nvSpPr>
          <p:cNvPr id="1215" name="Shape 1215"/>
          <p:cNvSpPr>
            <a:spLocks noGrp="1"/>
          </p:cNvSpPr>
          <p:nvPr>
            <p:ph type="body" sz="quarter" idx="1"/>
          </p:nvPr>
        </p:nvSpPr>
        <p:spPr>
          <a:prstGeom prst="rect">
            <a:avLst/>
          </a:prstGeom>
        </p:spPr>
        <p:txBody>
          <a:bodyPr/>
          <a:lstStyle/>
          <a:p>
            <a:r>
              <a:t>Read 21-24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prstGeom prst="rect">
            <a:avLst/>
          </a:prstGeom>
        </p:spPr>
        <p:txBody>
          <a:bodyPr/>
          <a:lstStyle/>
          <a:p>
            <a:endParaRPr dirty="0"/>
          </a:p>
        </p:txBody>
      </p:sp>
      <p:sp>
        <p:nvSpPr>
          <p:cNvPr id="878" name="Shape 878"/>
          <p:cNvSpPr>
            <a:spLocks noGrp="1"/>
          </p:cNvSpPr>
          <p:nvPr>
            <p:ph type="body" sz="quarter" idx="1"/>
          </p:nvPr>
        </p:nvSpPr>
        <p:spPr>
          <a:prstGeom prst="rect">
            <a:avLst/>
          </a:prstGeom>
        </p:spPr>
        <p:txBody>
          <a:bodyPr/>
          <a:lstStyle/>
          <a:p>
            <a:r>
              <a:rPr dirty="0"/>
              <a:t>„Four Spir. Laws of Worship.“</a:t>
            </a:r>
          </a:p>
          <a:p>
            <a:endParaRPr dirty="0"/>
          </a:p>
          <a:p>
            <a:r>
              <a:rPr dirty="0"/>
              <a:t>This distinction is crucial for understanding true worship: God is unique AND therefore uniquely worthy of our worship</a:t>
            </a:r>
          </a:p>
          <a:p>
            <a:r>
              <a:rPr dirty="0"/>
              <a:t>There is nothing else in His category!!! Nothing even close. He is Creator, everything else is created.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Shape 1220"/>
          <p:cNvSpPr>
            <a:spLocks noGrp="1" noRot="1" noChangeAspect="1"/>
          </p:cNvSpPr>
          <p:nvPr>
            <p:ph type="sldImg"/>
          </p:nvPr>
        </p:nvSpPr>
        <p:spPr>
          <a:prstGeom prst="rect">
            <a:avLst/>
          </a:prstGeom>
        </p:spPr>
        <p:txBody>
          <a:bodyPr/>
          <a:lstStyle/>
          <a:p>
            <a:endParaRPr/>
          </a:p>
        </p:txBody>
      </p:sp>
      <p:sp>
        <p:nvSpPr>
          <p:cNvPr id="1221" name="Shape 1221"/>
          <p:cNvSpPr>
            <a:spLocks noGrp="1"/>
          </p:cNvSpPr>
          <p:nvPr>
            <p:ph type="body" sz="quarter" idx="1"/>
          </p:nvPr>
        </p:nvSpPr>
        <p:spPr>
          <a:prstGeom prst="rect">
            <a:avLst/>
          </a:prstGeom>
        </p:spPr>
        <p:txBody>
          <a:bodyPr/>
          <a:lstStyle/>
          <a:p>
            <a:r>
              <a:t>Mt. Gerizim or Mt. Zion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5551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a:spLocks noGrp="1" noRot="1" noChangeAspect="1"/>
          </p:cNvSpPr>
          <p:nvPr>
            <p:ph type="sldImg"/>
          </p:nvPr>
        </p:nvSpPr>
        <p:spPr>
          <a:prstGeom prst="rect">
            <a:avLst/>
          </a:prstGeom>
        </p:spPr>
        <p:txBody>
          <a:bodyPr/>
          <a:lstStyle/>
          <a:p>
            <a:endParaRPr/>
          </a:p>
        </p:txBody>
      </p:sp>
      <p:sp>
        <p:nvSpPr>
          <p:cNvPr id="1232" name="Shape 1232"/>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Shape 1237"/>
          <p:cNvSpPr>
            <a:spLocks noGrp="1" noRot="1" noChangeAspect="1"/>
          </p:cNvSpPr>
          <p:nvPr>
            <p:ph type="sldImg"/>
          </p:nvPr>
        </p:nvSpPr>
        <p:spPr>
          <a:prstGeom prst="rect">
            <a:avLst/>
          </a:prstGeom>
        </p:spPr>
        <p:txBody>
          <a:bodyPr/>
          <a:lstStyle/>
          <a:p>
            <a:endParaRPr/>
          </a:p>
        </p:txBody>
      </p:sp>
      <p:sp>
        <p:nvSpPr>
          <p:cNvPr id="1238" name="Shape 1238"/>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Shape 1243"/>
          <p:cNvSpPr>
            <a:spLocks noGrp="1" noRot="1" noChangeAspect="1"/>
          </p:cNvSpPr>
          <p:nvPr>
            <p:ph type="sldImg"/>
          </p:nvPr>
        </p:nvSpPr>
        <p:spPr>
          <a:prstGeom prst="rect">
            <a:avLst/>
          </a:prstGeom>
        </p:spPr>
        <p:txBody>
          <a:bodyPr/>
          <a:lstStyle/>
          <a:p>
            <a:endParaRPr/>
          </a:p>
        </p:txBody>
      </p:sp>
      <p:sp>
        <p:nvSpPr>
          <p:cNvPr id="1244" name="Shape 1244"/>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r>
              <a:t>25-26</a:t>
            </a:r>
          </a:p>
          <a:p>
            <a:endParaRPr/>
          </a:p>
          <a:p>
            <a:r>
              <a:t>Sams.: see 22</a:t>
            </a:r>
          </a:p>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068134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a:lstStyle/>
          <a:p>
            <a:endParaRPr/>
          </a:p>
        </p:txBody>
      </p:sp>
      <p:sp>
        <p:nvSpPr>
          <p:cNvPr id="1133" name="Shape 1133"/>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extLst>
      <p:ext uri="{BB962C8B-B14F-4D97-AF65-F5344CB8AC3E}">
        <p14:creationId xmlns:p14="http://schemas.microsoft.com/office/powerpoint/2010/main" val="1326225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hape 884"/>
          <p:cNvSpPr>
            <a:spLocks noGrp="1" noRot="1" noChangeAspect="1"/>
          </p:cNvSpPr>
          <p:nvPr>
            <p:ph type="sldImg"/>
          </p:nvPr>
        </p:nvSpPr>
        <p:spPr>
          <a:prstGeom prst="rect">
            <a:avLst/>
          </a:prstGeom>
        </p:spPr>
        <p:txBody>
          <a:bodyPr/>
          <a:lstStyle/>
          <a:p>
            <a:endParaRPr dirty="0"/>
          </a:p>
        </p:txBody>
      </p:sp>
      <p:sp>
        <p:nvSpPr>
          <p:cNvPr id="885" name="Shape 885"/>
          <p:cNvSpPr>
            <a:spLocks noGrp="1"/>
          </p:cNvSpPr>
          <p:nvPr>
            <p:ph type="body" sz="quarter" idx="1"/>
          </p:nvPr>
        </p:nvSpPr>
        <p:spPr>
          <a:prstGeom prst="rect">
            <a:avLst/>
          </a:prstGeom>
        </p:spPr>
        <p:txBody>
          <a:bodyPr/>
          <a:lstStyle/>
          <a:p>
            <a:r>
              <a:rPr dirty="0"/>
              <a:t>„Four Spir. Laws of Worship.“</a:t>
            </a:r>
          </a:p>
          <a:p>
            <a:endParaRPr dirty="0"/>
          </a:p>
          <a:p>
            <a:r>
              <a:rPr dirty="0"/>
              <a:t>This distinction is crucial for understanding true worship: God is unique AND therefore uniquely worthy of our worship</a:t>
            </a:r>
          </a:p>
          <a:p>
            <a:r>
              <a:rPr dirty="0"/>
              <a:t>There is nothing else in His category!!! Nothing even close. He is Creator, everything else is created.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dirty="0"/>
          </a:p>
        </p:txBody>
      </p:sp>
      <p:sp>
        <p:nvSpPr>
          <p:cNvPr id="902" name="Shape 902"/>
          <p:cNvSpPr>
            <a:spLocks noGrp="1"/>
          </p:cNvSpPr>
          <p:nvPr>
            <p:ph type="body" sz="quarter" idx="1"/>
          </p:nvPr>
        </p:nvSpPr>
        <p:spPr>
          <a:prstGeom prst="rect">
            <a:avLst/>
          </a:prstGeom>
        </p:spPr>
        <p:txBody>
          <a:bodyPr/>
          <a:lstStyle/>
          <a:p>
            <a:pPr>
              <a:defRPr b="1"/>
            </a:pPr>
            <a:r>
              <a:rPr dirty="0"/>
              <a:t>Piper: „the essence of sin is the belittling of God‘s glory.“</a:t>
            </a:r>
            <a:r>
              <a:rPr b="0" dirty="0"/>
              <a:t> And they belittled it by robbing it of its claim to uniqueness. If God the Creator is not unique, He‘s not God at all!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a:spLocks noGrp="1" noRot="1" noChangeAspect="1"/>
          </p:cNvSpPr>
          <p:nvPr>
            <p:ph type="sldImg"/>
          </p:nvPr>
        </p:nvSpPr>
        <p:spPr>
          <a:prstGeom prst="rect">
            <a:avLst/>
          </a:prstGeom>
        </p:spPr>
        <p:txBody>
          <a:bodyPr/>
          <a:lstStyle/>
          <a:p>
            <a:endParaRPr dirty="0"/>
          </a:p>
        </p:txBody>
      </p:sp>
      <p:sp>
        <p:nvSpPr>
          <p:cNvPr id="910" name="Shape 910"/>
          <p:cNvSpPr>
            <a:spLocks noGrp="1"/>
          </p:cNvSpPr>
          <p:nvPr>
            <p:ph type="body" sz="quarter" idx="1"/>
          </p:nvPr>
        </p:nvSpPr>
        <p:spPr>
          <a:prstGeom prst="rect">
            <a:avLst/>
          </a:prstGeom>
        </p:spPr>
        <p:txBody>
          <a:bodyPr/>
          <a:lstStyle/>
          <a:p>
            <a:pPr>
              <a:defRPr b="1"/>
            </a:pPr>
            <a:r>
              <a:rPr dirty="0"/>
              <a:t>Piper: „the essence of sin is the belittling of God‘s glory.“</a:t>
            </a:r>
            <a:r>
              <a:rPr b="0" dirty="0"/>
              <a:t> And they belittled it by robbing it of its claim to uniqueness. If God the Creator is not unique, He‘s not God at 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a:spLocks noGrp="1" noRot="1" noChangeAspect="1"/>
          </p:cNvSpPr>
          <p:nvPr>
            <p:ph type="sldImg"/>
          </p:nvPr>
        </p:nvSpPr>
        <p:spPr>
          <a:prstGeom prst="rect">
            <a:avLst/>
          </a:prstGeom>
        </p:spPr>
        <p:txBody>
          <a:bodyPr/>
          <a:lstStyle/>
          <a:p>
            <a:endParaRPr dirty="0"/>
          </a:p>
        </p:txBody>
      </p:sp>
      <p:sp>
        <p:nvSpPr>
          <p:cNvPr id="920" name="Shape 920"/>
          <p:cNvSpPr>
            <a:spLocks noGrp="1"/>
          </p:cNvSpPr>
          <p:nvPr>
            <p:ph type="body" sz="quarter" idx="1"/>
          </p:nvPr>
        </p:nvSpPr>
        <p:spPr>
          <a:prstGeom prst="rect">
            <a:avLst/>
          </a:prstGeom>
        </p:spPr>
        <p:txBody>
          <a:bodyPr/>
          <a:lstStyle/>
          <a:p>
            <a:pPr>
              <a:defRPr b="1"/>
            </a:pPr>
            <a:r>
              <a:rPr dirty="0"/>
              <a:t>Piper: „the essence of sin is the belittling of God‘s glory.“</a:t>
            </a:r>
            <a:r>
              <a:rPr b="0" dirty="0"/>
              <a:t> And they belittled it by robbing it of its claim to uniqueness. If God the Creator is not unique, He‘s not God at all!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a:spLocks noGrp="1" noRot="1" noChangeAspect="1"/>
          </p:cNvSpPr>
          <p:nvPr>
            <p:ph type="sldImg"/>
          </p:nvPr>
        </p:nvSpPr>
        <p:spPr>
          <a:prstGeom prst="rect">
            <a:avLst/>
          </a:prstGeom>
        </p:spPr>
        <p:txBody>
          <a:bodyPr/>
          <a:lstStyle/>
          <a:p>
            <a:endParaRPr dirty="0"/>
          </a:p>
        </p:txBody>
      </p:sp>
      <p:sp>
        <p:nvSpPr>
          <p:cNvPr id="928" name="Shape 928"/>
          <p:cNvSpPr>
            <a:spLocks noGrp="1"/>
          </p:cNvSpPr>
          <p:nvPr>
            <p:ph type="body" sz="quarter" idx="1"/>
          </p:nvPr>
        </p:nvSpPr>
        <p:spPr>
          <a:prstGeom prst="rect">
            <a:avLst/>
          </a:prstGeom>
        </p:spPr>
        <p:txBody>
          <a:bodyPr/>
          <a:lstStyle/>
          <a:p>
            <a:r>
              <a:rPr dirty="0"/>
              <a:t>False presupposition: God is NOT unique, not glorifying God AS GOD, not acknowledging and bowing before His unique glory</a:t>
            </a:r>
          </a:p>
          <a:p>
            <a:r>
              <a:rPr dirty="0"/>
              <a:t>Rejected the presupposition of true worship, could only result in false worship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noRot="1" noChangeAspect="1"/>
          </p:cNvSpPr>
          <p:nvPr>
            <p:ph type="sldImg"/>
          </p:nvPr>
        </p:nvSpPr>
        <p:spPr>
          <a:prstGeom prst="rect">
            <a:avLst/>
          </a:prstGeom>
        </p:spPr>
        <p:txBody>
          <a:bodyPr/>
          <a:lstStyle/>
          <a:p>
            <a:endParaRPr dirty="0"/>
          </a:p>
        </p:txBody>
      </p:sp>
      <p:sp>
        <p:nvSpPr>
          <p:cNvPr id="936" name="Shape 936"/>
          <p:cNvSpPr>
            <a:spLocks noGrp="1"/>
          </p:cNvSpPr>
          <p:nvPr>
            <p:ph type="body" sz="quarter" idx="1"/>
          </p:nvPr>
        </p:nvSpPr>
        <p:spPr>
          <a:prstGeom prst="rect">
            <a:avLst/>
          </a:prstGeom>
        </p:spPr>
        <p:txBody>
          <a:bodyPr/>
          <a:lstStyle/>
          <a:p>
            <a:r>
              <a:rPr dirty="0"/>
              <a:t>Who is WORTHY of your worship?</a:t>
            </a:r>
          </a:p>
          <a:p>
            <a:r>
              <a:rPr dirty="0"/>
              <a:t>In the fall: man said: well, I am, and these idols, and all the things I pursue in place of God and give Him His rightful place in my life</a:t>
            </a:r>
          </a:p>
          <a:p>
            <a:r>
              <a:rPr dirty="0"/>
              <a:t>The clay said to the potter (to use the biblical image), I can handle things on my own, thank you very much.</a:t>
            </a:r>
          </a:p>
          <a:p>
            <a:r>
              <a:rPr dirty="0"/>
              <a:t>Did not </a:t>
            </a:r>
            <a:r>
              <a:rPr dirty="0" err="1"/>
              <a:t>glorfy</a:t>
            </a:r>
            <a:r>
              <a:rPr dirty="0"/>
              <a:t> God as God, or give thanks.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39640291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39265103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66507820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40504347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02332521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12211873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8110602"/>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7446668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36077733"/>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48458983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29635523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743885206"/>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2007351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288184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9643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6206365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0488454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62977259"/>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69559658"/>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388548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5223717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063335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390492780"/>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1_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78103601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1_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6469430"/>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977563741"/>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94047697"/>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588698986"/>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1_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25905501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1_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188799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1_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546471063"/>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3_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227895112"/>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543" name="Rectangle 4"/>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4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8438762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113620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3508136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1_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61584049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1_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827713311"/>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08257797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1_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10070208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762667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667514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776490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869242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664347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6633772"/>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3379649"/>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9839520"/>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9741254"/>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442303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992708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extLst>
      <p:ext uri="{BB962C8B-B14F-4D97-AF65-F5344CB8AC3E}">
        <p14:creationId xmlns:p14="http://schemas.microsoft.com/office/powerpoint/2010/main" val="381921045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28557208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97761833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65189014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321293626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600260610"/>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1_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614673697"/>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47218" y="6246592"/>
            <a:ext cx="310982" cy="308417"/>
          </a:xfrm>
          <a:prstGeom prst="rect">
            <a:avLst/>
          </a:prstGeom>
        </p:spPr>
        <p:txBody>
          <a:bodyPr lIns="46037" tIns="46037" rIns="46037" bIns="46037" anchor="ctr"/>
          <a:lstStyle>
            <a:lvl1pPr defTabSz="457200">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9208703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47218" y="6246592"/>
            <a:ext cx="310982" cy="308417"/>
          </a:xfrm>
          <a:prstGeom prst="rect">
            <a:avLst/>
          </a:prstGeom>
        </p:spPr>
        <p:txBody>
          <a:bodyPr lIns="46037" tIns="46037" rIns="46037" bIns="46037" anchor="ctr"/>
          <a:lstStyle>
            <a:lvl1pPr defTabSz="457200">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92860606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16926170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7569681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5913558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16494222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82568836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9156669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82523443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5790871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32497820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415987543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538992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922606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215228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843246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161144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716568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763817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816946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447045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901503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117320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90999091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044647853"/>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511697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35629158"/>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98369036"/>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2.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09.xml"/><Relationship Id="rId21" Type="http://schemas.openxmlformats.org/officeDocument/2006/relationships/slideLayout" Target="../slideLayouts/slideLayout104.xml"/><Relationship Id="rId42" Type="http://schemas.openxmlformats.org/officeDocument/2006/relationships/slideLayout" Target="../slideLayouts/slideLayout125.xml"/><Relationship Id="rId47" Type="http://schemas.openxmlformats.org/officeDocument/2006/relationships/slideLayout" Target="../slideLayouts/slideLayout130.xml"/><Relationship Id="rId63" Type="http://schemas.openxmlformats.org/officeDocument/2006/relationships/slideLayout" Target="../slideLayouts/slideLayout146.xml"/><Relationship Id="rId68" Type="http://schemas.openxmlformats.org/officeDocument/2006/relationships/slideLayout" Target="../slideLayouts/slideLayout151.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3" Type="http://schemas.openxmlformats.org/officeDocument/2006/relationships/slideLayout" Target="../slideLayouts/slideLayout136.xml"/><Relationship Id="rId58" Type="http://schemas.openxmlformats.org/officeDocument/2006/relationships/slideLayout" Target="../slideLayouts/slideLayout141.xml"/><Relationship Id="rId66" Type="http://schemas.openxmlformats.org/officeDocument/2006/relationships/slideLayout" Target="../slideLayouts/slideLayout149.xml"/><Relationship Id="rId74" Type="http://schemas.openxmlformats.org/officeDocument/2006/relationships/slideLayout" Target="../slideLayouts/slideLayout157.xml"/><Relationship Id="rId5" Type="http://schemas.openxmlformats.org/officeDocument/2006/relationships/slideLayout" Target="../slideLayouts/slideLayout88.xml"/><Relationship Id="rId61" Type="http://schemas.openxmlformats.org/officeDocument/2006/relationships/slideLayout" Target="../slideLayouts/slideLayout144.xml"/><Relationship Id="rId19" Type="http://schemas.openxmlformats.org/officeDocument/2006/relationships/slideLayout" Target="../slideLayouts/slideLayout10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48" Type="http://schemas.openxmlformats.org/officeDocument/2006/relationships/slideLayout" Target="../slideLayouts/slideLayout131.xml"/><Relationship Id="rId56" Type="http://schemas.openxmlformats.org/officeDocument/2006/relationships/slideLayout" Target="../slideLayouts/slideLayout139.xml"/><Relationship Id="rId64" Type="http://schemas.openxmlformats.org/officeDocument/2006/relationships/slideLayout" Target="../slideLayouts/slideLayout147.xml"/><Relationship Id="rId69" Type="http://schemas.openxmlformats.org/officeDocument/2006/relationships/slideLayout" Target="../slideLayouts/slideLayout152.xml"/><Relationship Id="rId8" Type="http://schemas.openxmlformats.org/officeDocument/2006/relationships/slideLayout" Target="../slideLayouts/slideLayout91.xml"/><Relationship Id="rId51" Type="http://schemas.openxmlformats.org/officeDocument/2006/relationships/slideLayout" Target="../slideLayouts/slideLayout134.xml"/><Relationship Id="rId72" Type="http://schemas.openxmlformats.org/officeDocument/2006/relationships/slideLayout" Target="../slideLayouts/slideLayout155.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59" Type="http://schemas.openxmlformats.org/officeDocument/2006/relationships/slideLayout" Target="../slideLayouts/slideLayout142.xml"/><Relationship Id="rId67" Type="http://schemas.openxmlformats.org/officeDocument/2006/relationships/slideLayout" Target="../slideLayouts/slideLayout150.xml"/><Relationship Id="rId20" Type="http://schemas.openxmlformats.org/officeDocument/2006/relationships/slideLayout" Target="../slideLayouts/slideLayout103.xml"/><Relationship Id="rId41" Type="http://schemas.openxmlformats.org/officeDocument/2006/relationships/slideLayout" Target="../slideLayouts/slideLayout124.xml"/><Relationship Id="rId54" Type="http://schemas.openxmlformats.org/officeDocument/2006/relationships/slideLayout" Target="../slideLayouts/slideLayout137.xml"/><Relationship Id="rId62" Type="http://schemas.openxmlformats.org/officeDocument/2006/relationships/slideLayout" Target="../slideLayouts/slideLayout145.xml"/><Relationship Id="rId70" Type="http://schemas.openxmlformats.org/officeDocument/2006/relationships/slideLayout" Target="../slideLayouts/slideLayout153.xml"/><Relationship Id="rId75" Type="http://schemas.openxmlformats.org/officeDocument/2006/relationships/theme" Target="../theme/theme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49" Type="http://schemas.openxmlformats.org/officeDocument/2006/relationships/slideLayout" Target="../slideLayouts/slideLayout132.xml"/><Relationship Id="rId57" Type="http://schemas.openxmlformats.org/officeDocument/2006/relationships/slideLayout" Target="../slideLayouts/slideLayout140.xml"/><Relationship Id="rId10" Type="http://schemas.openxmlformats.org/officeDocument/2006/relationships/slideLayout" Target="../slideLayouts/slideLayout93.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52" Type="http://schemas.openxmlformats.org/officeDocument/2006/relationships/slideLayout" Target="../slideLayouts/slideLayout135.xml"/><Relationship Id="rId60" Type="http://schemas.openxmlformats.org/officeDocument/2006/relationships/slideLayout" Target="../slideLayouts/slideLayout143.xml"/><Relationship Id="rId65" Type="http://schemas.openxmlformats.org/officeDocument/2006/relationships/slideLayout" Target="../slideLayouts/slideLayout148.xml"/><Relationship Id="rId73" Type="http://schemas.openxmlformats.org/officeDocument/2006/relationships/slideLayout" Target="../slideLayouts/slideLayout15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9" Type="http://schemas.openxmlformats.org/officeDocument/2006/relationships/slideLayout" Target="../slideLayouts/slideLayout122.xml"/><Relationship Id="rId34" Type="http://schemas.openxmlformats.org/officeDocument/2006/relationships/slideLayout" Target="../slideLayouts/slideLayout117.xml"/><Relationship Id="rId50" Type="http://schemas.openxmlformats.org/officeDocument/2006/relationships/slideLayout" Target="../slideLayouts/slideLayout133.xml"/><Relationship Id="rId55" Type="http://schemas.openxmlformats.org/officeDocument/2006/relationships/slideLayout" Target="../slideLayouts/slideLayout138.xml"/><Relationship Id="rId76" Type="http://schemas.openxmlformats.org/officeDocument/2006/relationships/image" Target="../media/image1.png"/><Relationship Id="rId7" Type="http://schemas.openxmlformats.org/officeDocument/2006/relationships/slideLayout" Target="../slideLayouts/slideLayout90.xml"/><Relationship Id="rId71"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4"/>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756693124"/>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6"/>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149589354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0" r:id="rId55"/>
    <p:sldLayoutId id="2147483791" r:id="rId56"/>
    <p:sldLayoutId id="2147483792" r:id="rId57"/>
    <p:sldLayoutId id="2147483793" r:id="rId58"/>
    <p:sldLayoutId id="2147483794" r:id="rId59"/>
    <p:sldLayoutId id="2147483795" r:id="rId60"/>
    <p:sldLayoutId id="2147483796" r:id="rId61"/>
    <p:sldLayoutId id="2147483797" r:id="rId62"/>
    <p:sldLayoutId id="2147483798" r:id="rId63"/>
    <p:sldLayoutId id="2147483799" r:id="rId64"/>
    <p:sldLayoutId id="2147483800" r:id="rId65"/>
    <p:sldLayoutId id="2147483801" r:id="rId66"/>
    <p:sldLayoutId id="2147483802" r:id="rId67"/>
    <p:sldLayoutId id="2147483803" r:id="rId68"/>
    <p:sldLayoutId id="2147483804" r:id="rId69"/>
    <p:sldLayoutId id="2147483805" r:id="rId70"/>
    <p:sldLayoutId id="2147483806" r:id="rId71"/>
    <p:sldLayoutId id="2147483807" r:id="rId72"/>
    <p:sldLayoutId id="2147483808" r:id="rId73"/>
    <p:sldLayoutId id="2147483809" r:id="rId7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hyperlink" Target="http://www.tinyurl.com/LUDNbook" TargetMode="External"/><Relationship Id="rId2" Type="http://schemas.openxmlformats.org/officeDocument/2006/relationships/hyperlink" Target="http://www.tinyurl.com/JETSWORSHIP" TargetMode="Externa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32.jpeg"/></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72.xml"/><Relationship Id="rId4" Type="http://schemas.openxmlformats.org/officeDocument/2006/relationships/image" Target="../media/image32.jpeg"/></Relationships>
</file>

<file path=ppt/slides/_rels/slide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8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Biblical Worship"/>
          <p:cNvSpPr txBox="1">
            <a:spLocks noGrp="1"/>
          </p:cNvSpPr>
          <p:nvPr>
            <p:ph type="body" idx="13"/>
          </p:nvPr>
        </p:nvSpPr>
        <p:spPr>
          <a:xfrm>
            <a:off x="901716" y="2330122"/>
            <a:ext cx="5063134" cy="626131"/>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rPr lang="ar-JO" b="1" dirty="0">
                <a:latin typeface="Arial" panose="020B0604020202020204" pitchFamily="34" charset="0"/>
                <a:cs typeface="Arial" panose="020B0604020202020204" pitchFamily="34" charset="0"/>
              </a:rPr>
              <a:t>العبادة الكتابية</a:t>
            </a:r>
            <a:endParaRPr b="1" dirty="0">
              <a:latin typeface="Arial" panose="020B0604020202020204" pitchFamily="34" charset="0"/>
              <a:cs typeface="Arial" panose="020B0604020202020204" pitchFamily="34" charset="0"/>
            </a:endParaRPr>
          </a:p>
        </p:txBody>
      </p:sp>
      <p:sp>
        <p:nvSpPr>
          <p:cNvPr id="812" name="Unit 2"/>
          <p:cNvSpPr txBox="1">
            <a:spLocks noGrp="1"/>
          </p:cNvSpPr>
          <p:nvPr>
            <p:ph type="title"/>
          </p:nvPr>
        </p:nvSpPr>
        <p:spPr>
          <a:xfrm>
            <a:off x="901716" y="2911078"/>
            <a:ext cx="5063134" cy="1696641"/>
          </a:xfrm>
          <a:prstGeom prst="rect">
            <a:avLst/>
          </a:prstGeom>
        </p:spPr>
        <p:txBody>
          <a:bodyPr/>
          <a:lstStyle>
            <a:lvl1pPr>
              <a:defRPr>
                <a:solidFill>
                  <a:srgbClr val="46532E"/>
                </a:solidFill>
              </a:defRPr>
            </a:lvl1pPr>
          </a:lstStyle>
          <a:p>
            <a:r>
              <a:rPr lang="ar-JO" b="1" dirty="0">
                <a:latin typeface="Arial" panose="020B0604020202020204" pitchFamily="34" charset="0"/>
                <a:cs typeface="Arial" panose="020B0604020202020204" pitchFamily="34" charset="0"/>
              </a:rPr>
              <a:t>الوحدة 2</a:t>
            </a:r>
            <a:endParaRPr b="1" dirty="0">
              <a:latin typeface="Arial" panose="020B0604020202020204" pitchFamily="34" charset="0"/>
              <a:cs typeface="Arial" panose="020B0604020202020204" pitchFamily="34" charset="0"/>
            </a:endParaRPr>
          </a:p>
        </p:txBody>
      </p:sp>
      <p:sp>
        <p:nvSpPr>
          <p:cNvPr id="813" name="THE CENTRALITY OF WORSHIP IN GOD’S PROGRAM"/>
          <p:cNvSpPr txBox="1">
            <a:spLocks noGrp="1"/>
          </p:cNvSpPr>
          <p:nvPr>
            <p:ph type="body" sz="quarter" idx="1"/>
          </p:nvPr>
        </p:nvSpPr>
        <p:spPr>
          <a:xfrm>
            <a:off x="3327503" y="3018668"/>
            <a:ext cx="4586983" cy="1914576"/>
          </a:xfrm>
          <a:prstGeom prst="rect">
            <a:avLst/>
          </a:prstGeom>
        </p:spPr>
        <p:txBody>
          <a:bodyPr/>
          <a:lstStyle>
            <a:lvl1pPr algn="ctr" defTabSz="328612">
              <a:defRPr sz="4000"/>
            </a:lvl1pPr>
          </a:lstStyle>
          <a:p>
            <a:r>
              <a:rPr lang="ar-JO" b="1" dirty="0">
                <a:latin typeface="Arial" panose="020B0604020202020204" pitchFamily="34" charset="0"/>
                <a:cs typeface="Arial" panose="020B0604020202020204" pitchFamily="34" charset="0"/>
              </a:rPr>
              <a:t>مركزية العبادة                  في برنامج الله</a:t>
            </a:r>
            <a:endParaRPr b="1" dirty="0">
              <a:latin typeface="Arial" panose="020B0604020202020204" pitchFamily="34" charset="0"/>
              <a:cs typeface="Arial" panose="020B0604020202020204" pitchFamily="34" charset="0"/>
            </a:endParaRPr>
          </a:p>
        </p:txBody>
      </p:sp>
      <p:grpSp>
        <p:nvGrpSpPr>
          <p:cNvPr id="816" name="Image Gallery"/>
          <p:cNvGrpSpPr/>
          <p:nvPr/>
        </p:nvGrpSpPr>
        <p:grpSpPr>
          <a:xfrm>
            <a:off x="6392435" y="297796"/>
            <a:ext cx="2794001" cy="3018204"/>
            <a:chOff x="0" y="0"/>
            <a:chExt cx="2794000" cy="3018203"/>
          </a:xfrm>
        </p:grpSpPr>
        <p:pic>
          <p:nvPicPr>
            <p:cNvPr id="814"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815" name="Rectangle"/>
            <p:cNvSpPr/>
            <p:nvPr/>
          </p:nvSpPr>
          <p:spPr>
            <a:xfrm>
              <a:off x="0" y="2649903"/>
              <a:ext cx="279400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rPr b="1" dirty="0">
                  <a:latin typeface="Arial" panose="020B0604020202020204" pitchFamily="34" charset="0"/>
                  <a:cs typeface="Arial" panose="020B0604020202020204" pitchFamily="34" charset="0"/>
                </a:rPr>
                <a:t> </a:t>
              </a:r>
            </a:p>
          </p:txBody>
        </p:sp>
      </p:grpSp>
      <p:sp>
        <p:nvSpPr>
          <p:cNvPr id="2" name="Rectangle 1">
            <a:extLst>
              <a:ext uri="{FF2B5EF4-FFF2-40B4-BE49-F238E27FC236}">
                <a16:creationId xmlns:a16="http://schemas.microsoft.com/office/drawing/2014/main" id="{B23F6FD6-6A54-FA51-AD2E-15762BFC031A}"/>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تعليمد. رون مان دكتور الخدمات الطلابية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E1A054-64DA-17FF-149E-DAC2A7B88F85}"/>
              </a:ext>
            </a:extLst>
          </p:cNvPr>
          <p:cNvSpPr txBox="1"/>
          <p:nvPr/>
        </p:nvSpPr>
        <p:spPr>
          <a:xfrm>
            <a:off x="1541142" y="1032810"/>
            <a:ext cx="6220612" cy="4031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Book Antiqua"/>
              </a:rPr>
              <a:t> </a:t>
            </a:r>
            <a:r>
              <a:rPr lang="ar-JO" sz="3200" dirty="0">
                <a:latin typeface="Arial" panose="020B0604020202020204" pitchFamily="34" charset="0"/>
                <a:cs typeface="Arial" panose="020B0604020202020204" pitchFamily="34" charset="0"/>
              </a:rPr>
              <a:t>العبادات المتنافسة</a:t>
            </a:r>
            <a:endParaRPr kumimoji="0" lang="en-US" sz="3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lang="en-US" dirty="0">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lang="en-US" dirty="0">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lang="en-US" dirty="0">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lang="en-US" dirty="0">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Book Antiqua"/>
            </a:endParaRPr>
          </a:p>
          <a:p>
            <a:pPr marL="0" marR="0" indent="0" defTabSz="914400" rtl="0" fontAlgn="auto" latinLnBrk="0" hangingPunct="0">
              <a:lnSpc>
                <a:spcPct val="100000"/>
              </a:lnSpc>
              <a:spcBef>
                <a:spcPts val="0"/>
              </a:spcBef>
              <a:spcAft>
                <a:spcPts val="0"/>
              </a:spcAft>
              <a:buClrTx/>
              <a:buSzTx/>
              <a:buFontTx/>
              <a:buNone/>
              <a:tabLst/>
            </a:pPr>
            <a:r>
              <a:rPr lang="en-US" sz="2800" dirty="0">
                <a:latin typeface="Arial" panose="020B0604020202020204" pitchFamily="34" charset="0"/>
                <a:cs typeface="Arial" panose="020B0604020202020204" pitchFamily="34" charset="0"/>
              </a:rPr>
              <a:t>	</a:t>
            </a:r>
            <a:r>
              <a:rPr lang="ar-JO" sz="2800" dirty="0">
                <a:latin typeface="Arial" panose="020B0604020202020204" pitchFamily="34" charset="0"/>
                <a:cs typeface="Arial" panose="020B0604020202020204" pitchFamily="34" charset="0"/>
              </a:rPr>
              <a:t>         </a:t>
            </a:r>
            <a:r>
              <a:rPr kumimoji="0" lang="ar-JO" sz="2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Book Antiqua"/>
              </a:rPr>
              <a:t>رؤية متنافسة لما يشكل الحياة الصالحة</a:t>
            </a:r>
            <a:endParaRPr kumimoji="0" lang="en-US" sz="2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Book Antiqua"/>
            </a:endParaRPr>
          </a:p>
        </p:txBody>
      </p:sp>
      <p:pic>
        <p:nvPicPr>
          <p:cNvPr id="5" name="Picture 4" descr="A large glass roof in a mall&#10;&#10;Description automatically generated">
            <a:extLst>
              <a:ext uri="{FF2B5EF4-FFF2-40B4-BE49-F238E27FC236}">
                <a16:creationId xmlns:a16="http://schemas.microsoft.com/office/drawing/2014/main" id="{1AC381DC-ED83-C926-202A-CA22BA2E8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190" y="1899395"/>
            <a:ext cx="6845300" cy="229870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57BEBB-FCB1-DA53-EA15-B3BB25235300}"/>
              </a:ext>
            </a:extLst>
          </p:cNvPr>
          <p:cNvSpPr txBox="1"/>
          <p:nvPr/>
        </p:nvSpPr>
        <p:spPr>
          <a:xfrm>
            <a:off x="254000" y="857250"/>
            <a:ext cx="6350000" cy="3539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ar-JO" sz="3200" b="0" i="0" u="none" strike="noStrike" cap="none" spc="0" normalizeH="0" baseline="0" dirty="0">
                <a:ln>
                  <a:noFill/>
                </a:ln>
                <a:solidFill>
                  <a:srgbClr val="000000"/>
                </a:solidFill>
                <a:effectLst/>
                <a:uFillTx/>
                <a:latin typeface="+mn-lt"/>
                <a:ea typeface="+mn-ea"/>
                <a:cs typeface="+mn-cs"/>
                <a:sym typeface="Book Antiqua"/>
              </a:rPr>
              <a:t>العبادات المتنافسة</a:t>
            </a:r>
            <a:br>
              <a:rPr kumimoji="0" lang="en-US" sz="2400" b="0" i="0" u="none" strike="noStrike" cap="none" spc="0" normalizeH="0" baseline="0" dirty="0">
                <a:ln>
                  <a:noFill/>
                </a:ln>
                <a:solidFill>
                  <a:srgbClr val="000000"/>
                </a:solidFill>
                <a:effectLst/>
                <a:uFillTx/>
                <a:latin typeface="+mn-lt"/>
                <a:ea typeface="+mn-ea"/>
                <a:cs typeface="+mn-cs"/>
                <a:sym typeface="Book Antiqua"/>
              </a:rPr>
            </a:b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a:p>
            <a:pPr marL="0" marR="0" indent="0" algn="r" defTabSz="914400" rtl="0" fontAlgn="auto" latinLnBrk="0" hangingPunct="0">
              <a:lnSpc>
                <a:spcPct val="100000"/>
              </a:lnSpc>
              <a:spcBef>
                <a:spcPts val="0"/>
              </a:spcBef>
              <a:spcAft>
                <a:spcPts val="0"/>
              </a:spcAft>
              <a:buClrTx/>
              <a:buSzTx/>
              <a:buFontTx/>
              <a:buNone/>
              <a:tabLst/>
            </a:pPr>
            <a:r>
              <a:rPr lang="ar-JO" dirty="0"/>
              <a:t>لأن شعبي عمل شرين: </a:t>
            </a:r>
          </a:p>
          <a:p>
            <a:pPr marL="0" marR="0" indent="0" algn="r" defTabSz="914400" rtl="0" fontAlgn="auto" latinLnBrk="0" hangingPunct="0">
              <a:lnSpc>
                <a:spcPct val="100000"/>
              </a:lnSpc>
              <a:spcBef>
                <a:spcPts val="0"/>
              </a:spcBef>
              <a:spcAft>
                <a:spcPts val="0"/>
              </a:spcAft>
              <a:buClrTx/>
              <a:buSzTx/>
              <a:buFontTx/>
              <a:buNone/>
              <a:tabLst/>
            </a:pPr>
            <a:r>
              <a:rPr lang="ar-JO" dirty="0"/>
              <a:t>تركوني أنا ينبوع المياه الحية، </a:t>
            </a:r>
          </a:p>
          <a:p>
            <a:pPr marL="0" marR="0" indent="0" algn="r" defTabSz="914400" rtl="0" fontAlgn="auto" latinLnBrk="0" hangingPunct="0">
              <a:lnSpc>
                <a:spcPct val="100000"/>
              </a:lnSpc>
              <a:spcBef>
                <a:spcPts val="0"/>
              </a:spcBef>
              <a:spcAft>
                <a:spcPts val="0"/>
              </a:spcAft>
              <a:buClrTx/>
              <a:buSzTx/>
              <a:buFontTx/>
              <a:buNone/>
              <a:tabLst/>
            </a:pPr>
            <a:r>
              <a:rPr lang="ar-JO" dirty="0"/>
              <a:t>لينقروا لأنفسهم آبآراً </a:t>
            </a:r>
          </a:p>
          <a:p>
            <a:pPr marL="0" marR="0" indent="0" algn="r" defTabSz="914400" rtl="0" fontAlgn="auto" latinLnBrk="0" hangingPunct="0">
              <a:lnSpc>
                <a:spcPct val="100000"/>
              </a:lnSpc>
              <a:spcBef>
                <a:spcPts val="0"/>
              </a:spcBef>
              <a:spcAft>
                <a:spcPts val="0"/>
              </a:spcAft>
              <a:buClrTx/>
              <a:buSzTx/>
              <a:buFontTx/>
              <a:buNone/>
              <a:tabLst/>
            </a:pPr>
            <a:r>
              <a:rPr lang="ar-JO" dirty="0"/>
              <a:t>آبآراً مشققة لا تضبط ماء.</a:t>
            </a:r>
            <a:r>
              <a:rPr lang="en-US" dirty="0"/>
              <a:t> </a:t>
            </a:r>
          </a:p>
          <a:p>
            <a:pPr marL="0" marR="0" indent="0" algn="r" defTabSz="914400" rtl="0" fontAlgn="auto" latinLnBrk="0" hangingPunct="0">
              <a:lnSpc>
                <a:spcPct val="100000"/>
              </a:lnSpc>
              <a:spcBef>
                <a:spcPts val="0"/>
              </a:spcBef>
              <a:spcAft>
                <a:spcPts val="0"/>
              </a:spcAft>
              <a:buClrTx/>
              <a:buSzTx/>
              <a:buFontTx/>
              <a:buNone/>
              <a:tabLst/>
            </a:pPr>
            <a:r>
              <a:rPr kumimoji="0" lang="ar-JO" sz="2400" b="0" i="0" u="none" strike="noStrike" cap="none" spc="0" normalizeH="0" baseline="0" dirty="0">
                <a:ln>
                  <a:noFill/>
                </a:ln>
                <a:solidFill>
                  <a:srgbClr val="000000"/>
                </a:solidFill>
                <a:effectLst/>
                <a:uFillTx/>
                <a:latin typeface="+mn-lt"/>
                <a:ea typeface="+mn-ea"/>
                <a:cs typeface="+mn-cs"/>
                <a:sym typeface="Book Antiqua"/>
              </a:rPr>
              <a:t>(إرميا 2: 13)</a:t>
            </a: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pic>
        <p:nvPicPr>
          <p:cNvPr id="3" name="Image" descr="Image">
            <a:extLst>
              <a:ext uri="{FF2B5EF4-FFF2-40B4-BE49-F238E27FC236}">
                <a16:creationId xmlns:a16="http://schemas.microsoft.com/office/drawing/2014/main" id="{50265FD0-2386-8816-86F9-25E7A8CB55FB}"/>
              </a:ext>
            </a:extLst>
          </p:cNvPr>
          <p:cNvPicPr>
            <a:picLocks noChangeAspect="1"/>
          </p:cNvPicPr>
          <p:nvPr/>
        </p:nvPicPr>
        <p:blipFill rotWithShape="1">
          <a:blip r:embed="rId2"/>
          <a:srcRect l="72222"/>
          <a:stretch/>
        </p:blipFill>
        <p:spPr>
          <a:xfrm>
            <a:off x="6604000" y="857250"/>
            <a:ext cx="2540000" cy="51435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Rectangle 2"/>
          <p:cNvSpPr txBox="1"/>
          <p:nvPr/>
        </p:nvSpPr>
        <p:spPr>
          <a:xfrm>
            <a:off x="274319" y="1474618"/>
            <a:ext cx="6145260" cy="2923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latin typeface="Rockwell"/>
                <a:ea typeface="Rockwell"/>
                <a:cs typeface="Rockwell"/>
                <a:sym typeface="Rockwell"/>
              </a:defRPr>
            </a:pPr>
            <a:r>
              <a:rPr lang="ar-JO" b="1" dirty="0">
                <a:latin typeface="Arial" panose="020B0604020202020204" pitchFamily="34" charset="0"/>
                <a:cs typeface="Arial" panose="020B0604020202020204" pitchFamily="34" charset="0"/>
              </a:rPr>
              <a:t>العبادة الصحيحة</a:t>
            </a: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endParaRPr b="1" dirty="0">
              <a:latin typeface="Arial" panose="020B0604020202020204" pitchFamily="34" charset="0"/>
              <a:cs typeface="Arial" panose="020B0604020202020204" pitchFamily="34" charset="0"/>
            </a:endParaRPr>
          </a:p>
          <a:p>
            <a:pPr algn="ctr">
              <a:defRPr sz="3200">
                <a:latin typeface="Rockwell Italic"/>
                <a:ea typeface="Rockwell Italic"/>
                <a:cs typeface="Rockwell Italic"/>
                <a:sym typeface="Rockwell Italic"/>
              </a:defRPr>
            </a:pPr>
            <a:r>
              <a:rPr lang="ar-JO" b="1" dirty="0">
                <a:latin typeface="Arial" panose="020B0604020202020204" pitchFamily="34" charset="0"/>
                <a:cs typeface="Arial" panose="020B0604020202020204" pitchFamily="34" charset="0"/>
              </a:rPr>
              <a:t>أمامك شبع سرور</a:t>
            </a:r>
          </a:p>
          <a:p>
            <a:pPr algn="ctr">
              <a:defRPr sz="3200">
                <a:latin typeface="Rockwell Italic"/>
                <a:ea typeface="Rockwell Italic"/>
                <a:cs typeface="Rockwell Italic"/>
                <a:sym typeface="Rockwell Italic"/>
              </a:defRPr>
            </a:pPr>
            <a:r>
              <a:rPr lang="ar-JO" b="1" dirty="0">
                <a:latin typeface="Arial" panose="020B0604020202020204" pitchFamily="34" charset="0"/>
                <a:cs typeface="Arial" panose="020B0604020202020204" pitchFamily="34" charset="0"/>
              </a:rPr>
              <a:t>في يمينك نعم إلى الأبد</a:t>
            </a:r>
            <a:endParaRPr b="1" dirty="0">
              <a:latin typeface="Arial" panose="020B0604020202020204" pitchFamily="34" charset="0"/>
              <a:cs typeface="Arial" panose="020B0604020202020204" pitchFamily="34" charset="0"/>
            </a:endParaRPr>
          </a:p>
          <a:p>
            <a:pPr algn="ctr">
              <a:defRPr sz="1600">
                <a:latin typeface="Rockwell Italic"/>
                <a:ea typeface="Rockwell Italic"/>
                <a:cs typeface="Rockwell Italic"/>
                <a:sym typeface="Rockwell Italic"/>
              </a:defRPr>
            </a:pPr>
            <a:endParaRPr b="1" dirty="0">
              <a:latin typeface="Arial" panose="020B0604020202020204" pitchFamily="34" charset="0"/>
              <a:cs typeface="Arial" panose="020B0604020202020204" pitchFamily="34" charset="0"/>
            </a:endParaRPr>
          </a:p>
          <a:p>
            <a:pPr algn="ctr">
              <a:defRPr sz="3200">
                <a:latin typeface="Rockwell Italic"/>
                <a:ea typeface="Rockwell Italic"/>
                <a:cs typeface="Rockwell Italic"/>
                <a:sym typeface="Rockwell Italic"/>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مزمور 16: 11</a:t>
            </a:r>
            <a:r>
              <a:rPr b="1" dirty="0">
                <a:latin typeface="Arial" panose="020B0604020202020204" pitchFamily="34" charset="0"/>
                <a:cs typeface="Arial" panose="020B0604020202020204" pitchFamily="34" charset="0"/>
              </a:rPr>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Rectangle 2"/>
          <p:cNvSpPr txBox="1"/>
          <p:nvPr/>
        </p:nvSpPr>
        <p:spPr>
          <a:xfrm>
            <a:off x="568959" y="1051510"/>
            <a:ext cx="6145260" cy="4278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latin typeface="Rockwell"/>
                <a:ea typeface="Rockwell"/>
                <a:cs typeface="Rockwell"/>
                <a:sym typeface="Rockwell"/>
              </a:defRPr>
            </a:pPr>
            <a:r>
              <a:rPr lang="ar-JO" sz="4800" b="1" dirty="0"/>
              <a:t>مناقشة</a:t>
            </a:r>
            <a:endParaRPr sz="4800" b="1" dirty="0"/>
          </a:p>
          <a:p>
            <a:pPr algn="ctr">
              <a:defRPr sz="3200">
                <a:latin typeface="Rockwell"/>
                <a:ea typeface="Rockwell"/>
                <a:cs typeface="Rockwell"/>
                <a:sym typeface="Rockwell"/>
              </a:defRPr>
            </a:pPr>
            <a:endParaRPr dirty="0"/>
          </a:p>
          <a:p>
            <a:pPr marL="457200" indent="-457200" algn="r" rtl="1">
              <a:defRPr sz="3200">
                <a:latin typeface="Rockwell"/>
                <a:ea typeface="Rockwell"/>
                <a:cs typeface="Rockwell"/>
                <a:sym typeface="Rockwell"/>
              </a:defRPr>
            </a:pPr>
            <a:r>
              <a:rPr lang="ar-JO" dirty="0"/>
              <a:t>1. ما هي العبادات الخاطئة التي ترى أن الناس يسعون خلفها في الثقافة المحبطة بك؟</a:t>
            </a:r>
            <a:endParaRPr lang="en-US" dirty="0"/>
          </a:p>
          <a:p>
            <a:pPr marL="514350" indent="-514350">
              <a:buAutoNum type="arabicPeriod"/>
              <a:defRPr sz="3200">
                <a:latin typeface="Rockwell"/>
                <a:ea typeface="Rockwell"/>
                <a:cs typeface="Rockwell"/>
                <a:sym typeface="Rockwell"/>
              </a:defRPr>
            </a:pPr>
            <a:endParaRPr lang="en-US" dirty="0"/>
          </a:p>
          <a:p>
            <a:pPr marL="457200" indent="-457200" algn="r" rtl="1">
              <a:defRPr sz="3200">
                <a:latin typeface="Rockwell"/>
                <a:ea typeface="Rockwell"/>
                <a:cs typeface="Rockwell"/>
                <a:sym typeface="Rockwell"/>
              </a:defRPr>
            </a:pPr>
            <a:r>
              <a:rPr lang="ar-JO" dirty="0"/>
              <a:t>2. ما هي العبادات المتنافسة/الأوعية المكسورة التي تعاني منها أنت أو المسيحيون الآخرون؟</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Double-click to edit"/>
          <p:cNvSpPr txBox="1">
            <a:spLocks noGrp="1"/>
          </p:cNvSpPr>
          <p:nvPr>
            <p:ph type="title"/>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53" name="Double-click to edit"/>
          <p:cNvSpPr txBox="1">
            <a:spLocks noGrp="1"/>
          </p:cNvSpPr>
          <p:nvPr>
            <p:ph type="body" sz="quarter"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54" name="Text Box 4"/>
          <p:cNvSpPr txBox="1"/>
          <p:nvPr/>
        </p:nvSpPr>
        <p:spPr>
          <a:xfrm>
            <a:off x="2166620" y="1935479"/>
            <a:ext cx="6659328"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b="1">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6000" b="1">
                <a:solidFill>
                  <a:schemeClr val="accent3">
                    <a:lumOff val="44000"/>
                  </a:schemeClr>
                </a:solidFill>
              </a:defRPr>
            </a:pPr>
            <a:r>
              <a:rPr lang="ar-JO" b="1" dirty="0">
                <a:latin typeface="Arial" panose="020B0604020202020204" pitchFamily="34" charset="0"/>
                <a:cs typeface="Arial" panose="020B0604020202020204" pitchFamily="34" charset="0"/>
              </a:rPr>
              <a:t>في الخليقة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God the Creator"/>
          <p:cNvSpPr txBox="1">
            <a:spLocks noGrp="1"/>
          </p:cNvSpPr>
          <p:nvPr>
            <p:ph type="title"/>
          </p:nvPr>
        </p:nvSpPr>
        <p:spPr>
          <a:prstGeom prst="rect">
            <a:avLst/>
          </a:prstGeom>
        </p:spPr>
        <p:txBody>
          <a:bodyPr/>
          <a:lstStyle>
            <a:lvl1pPr algn="ctr">
              <a:spcBef>
                <a:spcPts val="2600"/>
              </a:spcBef>
              <a:defRPr sz="4400"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الله الخالق</a:t>
            </a:r>
            <a:endParaRPr dirty="0">
              <a:latin typeface="Arial" panose="020B0604020202020204" pitchFamily="34" charset="0"/>
              <a:cs typeface="Arial" panose="020B0604020202020204" pitchFamily="34" charset="0"/>
            </a:endParaRPr>
          </a:p>
        </p:txBody>
      </p:sp>
      <p:sp>
        <p:nvSpPr>
          <p:cNvPr id="857" name="Double-click to edit"/>
          <p:cNvSpPr txBox="1">
            <a:spLocks noGrp="1"/>
          </p:cNvSpPr>
          <p:nvPr>
            <p:ph type="body" sz="half" idx="1"/>
          </p:nvPr>
        </p:nvSpPr>
        <p:spPr>
          <a:xfrm>
            <a:off x="282618" y="2057400"/>
            <a:ext cx="3657601" cy="4140200"/>
          </a:xfrm>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58" name="Text Box 6"/>
          <p:cNvSpPr txBox="1"/>
          <p:nvPr/>
        </p:nvSpPr>
        <p:spPr>
          <a:xfrm>
            <a:off x="731519" y="-737648"/>
            <a:ext cx="7299961" cy="764541"/>
          </a:xfrm>
          <a:prstGeom prst="rect">
            <a:avLst/>
          </a:prstGeom>
          <a:ln w="12700">
            <a:miter lim="400000"/>
          </a:ln>
        </p:spPr>
        <p:txBody>
          <a:bodyPr lIns="45719" rIns="45719">
            <a:spAutoFit/>
          </a:bodyPr>
          <a:lstStyle/>
          <a:p>
            <a:pPr algn="ctr">
              <a:spcBef>
                <a:spcPts val="2600"/>
              </a:spcBef>
              <a:defRPr sz="4400" b="1"/>
            </a:pPr>
            <a:endParaRPr b="1" dirty="0">
              <a:latin typeface="Arial" panose="020B0604020202020204" pitchFamily="34" charset="0"/>
              <a:cs typeface="Arial" panose="020B0604020202020204" pitchFamily="34" charset="0"/>
            </a:endParaRPr>
          </a:p>
        </p:txBody>
      </p:sp>
      <p:sp>
        <p:nvSpPr>
          <p:cNvPr id="859" name="Text Box 7"/>
          <p:cNvSpPr txBox="1"/>
          <p:nvPr/>
        </p:nvSpPr>
        <p:spPr>
          <a:xfrm>
            <a:off x="855252" y="1910089"/>
            <a:ext cx="68427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spcBef>
                <a:spcPts val="1600"/>
              </a:spcBef>
              <a:buSzPct val="100000"/>
              <a:buAutoNum type="arabicPeriod"/>
              <a:defRPr sz="2800" b="1"/>
            </a:lvl1pPr>
          </a:lstStyle>
          <a:p>
            <a:pPr marL="0" indent="0" algn="r" rtl="1">
              <a:buNone/>
            </a:pPr>
            <a:r>
              <a:rPr lang="ar-JO" dirty="0">
                <a:latin typeface="Arial" panose="020B0604020202020204" pitchFamily="34" charset="0"/>
                <a:cs typeface="Arial" panose="020B0604020202020204" pitchFamily="34" charset="0"/>
              </a:rPr>
              <a:t>1. أكثر حق أساسي عن الله</a:t>
            </a:r>
            <a:endParaRPr dirty="0">
              <a:latin typeface="Arial" panose="020B0604020202020204" pitchFamily="34" charset="0"/>
              <a:cs typeface="Arial" panose="020B0604020202020204" pitchFamily="34" charset="0"/>
            </a:endParaRPr>
          </a:p>
        </p:txBody>
      </p:sp>
      <p:sp>
        <p:nvSpPr>
          <p:cNvPr id="860" name="Text Box 8"/>
          <p:cNvSpPr txBox="1"/>
          <p:nvPr/>
        </p:nvSpPr>
        <p:spPr>
          <a:xfrm>
            <a:off x="817152" y="2530321"/>
            <a:ext cx="69189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spcBef>
                <a:spcPts val="1600"/>
              </a:spcBef>
              <a:defRPr sz="2800" b="1"/>
            </a:lvl1pPr>
          </a:lstStyle>
          <a:p>
            <a:pPr algn="r" rtl="1"/>
            <a:r>
              <a:rPr lang="ar-JO" dirty="0">
                <a:latin typeface="Arial" panose="020B0604020202020204" pitchFamily="34" charset="0"/>
                <a:cs typeface="Arial" panose="020B0604020202020204" pitchFamily="34" charset="0"/>
              </a:rPr>
              <a:t>2. أول حق عن الله – تكوين 1: 1</a:t>
            </a:r>
            <a:endParaRPr dirty="0">
              <a:latin typeface="Arial" panose="020B0604020202020204" pitchFamily="34" charset="0"/>
              <a:cs typeface="Arial" panose="020B0604020202020204" pitchFamily="34" charset="0"/>
            </a:endParaRPr>
          </a:p>
        </p:txBody>
      </p:sp>
      <p:sp>
        <p:nvSpPr>
          <p:cNvPr id="861" name="Text Box 9"/>
          <p:cNvSpPr txBox="1"/>
          <p:nvPr/>
        </p:nvSpPr>
        <p:spPr>
          <a:xfrm>
            <a:off x="782319" y="3863198"/>
            <a:ext cx="6228081" cy="99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rmAutofit/>
          </a:bodyPr>
          <a:lstStyle>
            <a:lvl1pPr algn="ctr">
              <a:spcBef>
                <a:spcPts val="2600"/>
              </a:spcBef>
              <a:defRPr sz="4400" b="1">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pPr algn="r"/>
            <a:r>
              <a:rPr lang="ar-JO" sz="2800" dirty="0"/>
              <a:t>يخلق الله من محبته الكريمة كل ما ليس هو الله، حتى يملأه بمجده. (إن تي رايت)</a:t>
            </a:r>
            <a:endParaRPr sz="2800" dirty="0"/>
          </a:p>
        </p:txBody>
      </p:sp>
      <p:sp>
        <p:nvSpPr>
          <p:cNvPr id="862" name="Text Box 10"/>
          <p:cNvSpPr txBox="1"/>
          <p:nvPr/>
        </p:nvSpPr>
        <p:spPr>
          <a:xfrm>
            <a:off x="782319" y="5087939"/>
            <a:ext cx="691569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indent="-457200" algn="r" rtl="1">
              <a:spcBef>
                <a:spcPts val="1600"/>
              </a:spcBef>
            </a:pPr>
            <a:r>
              <a:rPr lang="ar-JO" sz="2800" b="1" dirty="0">
                <a:latin typeface="Arial" panose="020B0604020202020204" pitchFamily="34" charset="0"/>
                <a:cs typeface="Arial" panose="020B0604020202020204" pitchFamily="34" charset="0"/>
              </a:rPr>
              <a:t>4. تمييز أساسي</a:t>
            </a:r>
            <a:endParaRPr sz="2800" b="1" dirty="0">
              <a:latin typeface="Arial" panose="020B0604020202020204" pitchFamily="34" charset="0"/>
              <a:cs typeface="Arial" panose="020B0604020202020204" pitchFamily="34" charset="0"/>
            </a:endParaRPr>
          </a:p>
        </p:txBody>
      </p:sp>
      <p:sp>
        <p:nvSpPr>
          <p:cNvPr id="2" name="Text Box 9">
            <a:extLst>
              <a:ext uri="{FF2B5EF4-FFF2-40B4-BE49-F238E27FC236}">
                <a16:creationId xmlns:a16="http://schemas.microsoft.com/office/drawing/2014/main" id="{ED899A4D-1A63-FEA6-52F7-1E7467CCFA97}"/>
              </a:ext>
            </a:extLst>
          </p:cNvPr>
          <p:cNvSpPr txBox="1"/>
          <p:nvPr/>
        </p:nvSpPr>
        <p:spPr>
          <a:xfrm>
            <a:off x="804452" y="3264852"/>
            <a:ext cx="68935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spcBef>
                <a:spcPts val="1600"/>
              </a:spcBef>
              <a:buSzPct val="100000"/>
              <a:defRPr sz="2800" b="1"/>
            </a:pPr>
            <a:r>
              <a:rPr lang="ar-JO" b="1" dirty="0">
                <a:latin typeface="Arial" panose="020B0604020202020204" pitchFamily="34" charset="0"/>
                <a:cs typeface="Arial" panose="020B0604020202020204" pitchFamily="34" charset="0"/>
              </a:rPr>
              <a:t>3. كل ما هو ليس الله مخلوق منه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OT  Testimonies…"/>
          <p:cNvSpPr txBox="1">
            <a:spLocks noGrp="1"/>
          </p:cNvSpPr>
          <p:nvPr>
            <p:ph type="title"/>
          </p:nvPr>
        </p:nvSpPr>
        <p:spPr>
          <a:prstGeom prst="rect">
            <a:avLst/>
          </a:prstGeom>
        </p:spPr>
        <p:txBody>
          <a:bodyPr>
            <a:normAutofit/>
          </a:bodyPr>
          <a:lstStyle/>
          <a:p>
            <a:pPr algn="ctr" defTabSz="621791">
              <a:defRPr sz="2380"/>
            </a:pPr>
            <a:r>
              <a:rPr lang="ar-JO" b="1" dirty="0">
                <a:latin typeface="Arial" panose="020B0604020202020204" pitchFamily="34" charset="0"/>
                <a:cs typeface="Arial" panose="020B0604020202020204" pitchFamily="34" charset="0"/>
              </a:rPr>
              <a:t>شهادات العهد القديم              عن التمييز الساسي</a:t>
            </a:r>
            <a:endParaRPr b="1" dirty="0">
              <a:latin typeface="Arial" panose="020B0604020202020204" pitchFamily="34" charset="0"/>
              <a:cs typeface="Arial" panose="020B0604020202020204" pitchFamily="34" charset="0"/>
            </a:endParaRPr>
          </a:p>
        </p:txBody>
      </p:sp>
      <p:sp>
        <p:nvSpPr>
          <p:cNvPr id="869" name="Text Box 6"/>
          <p:cNvSpPr txBox="1"/>
          <p:nvPr/>
        </p:nvSpPr>
        <p:spPr>
          <a:xfrm>
            <a:off x="4174435" y="278296"/>
            <a:ext cx="4455037" cy="6093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500"/>
              </a:spcBef>
              <a:defRPr sz="2500" b="1"/>
            </a:pPr>
            <a:r>
              <a:rPr lang="ar-JO" sz="2500" b="1" dirty="0">
                <a:latin typeface="Arial" panose="020B0604020202020204" pitchFamily="34" charset="0"/>
                <a:cs typeface="Arial" panose="020B0604020202020204" pitchFamily="34" charset="0"/>
              </a:rPr>
              <a:t>يا الله من مثلك؟                          (مزمور 71: 19)</a:t>
            </a:r>
            <a:endParaRPr sz="2500" b="1" dirty="0">
              <a:latin typeface="Arial" panose="020B0604020202020204" pitchFamily="34" charset="0"/>
              <a:cs typeface="Arial" panose="020B0604020202020204" pitchFamily="34" charset="0"/>
            </a:endParaRPr>
          </a:p>
          <a:p>
            <a:pPr algn="ctr">
              <a:spcBef>
                <a:spcPts val="1500"/>
              </a:spcBef>
              <a:defRPr sz="2500" b="1"/>
            </a:pPr>
            <a:r>
              <a:rPr lang="ar-JO" sz="2500" b="1" dirty="0">
                <a:latin typeface="Arial" panose="020B0604020202020204" pitchFamily="34" charset="0"/>
                <a:cs typeface="Arial" panose="020B0604020202020204" pitchFamily="34" charset="0"/>
              </a:rPr>
              <a:t>يا رب ليس مثلك                                ولا إله غيرك                                     (1 أخبار 17: 20)</a:t>
            </a:r>
            <a:endParaRPr sz="2500" b="1" dirty="0">
              <a:latin typeface="Arial" panose="020B0604020202020204" pitchFamily="34" charset="0"/>
              <a:cs typeface="Arial" panose="020B0604020202020204" pitchFamily="34" charset="0"/>
            </a:endParaRPr>
          </a:p>
          <a:p>
            <a:pPr algn="ctr">
              <a:spcBef>
                <a:spcPts val="1500"/>
              </a:spcBef>
              <a:defRPr sz="2500" b="1"/>
            </a:pPr>
            <a:r>
              <a:rPr lang="ar-JO" b="1" dirty="0">
                <a:latin typeface="Arial" panose="020B0604020202020204" pitchFamily="34" charset="0"/>
                <a:cs typeface="Arial" panose="020B0604020202020204" pitchFamily="34" charset="0"/>
              </a:rPr>
              <a:t>ليس مثل الرب إلهنا                     (خروج 8: 10)</a:t>
            </a:r>
            <a:br>
              <a:rPr b="1" dirty="0">
                <a:latin typeface="Arial" panose="020B0604020202020204" pitchFamily="34" charset="0"/>
                <a:cs typeface="Arial" panose="020B0604020202020204" pitchFamily="34" charset="0"/>
              </a:rPr>
            </a:br>
            <a:endParaRPr sz="1600" b="1" dirty="0">
              <a:latin typeface="Arial" panose="020B0604020202020204" pitchFamily="34" charset="0"/>
              <a:cs typeface="Arial" panose="020B0604020202020204" pitchFamily="34" charset="0"/>
            </a:endParaRPr>
          </a:p>
          <a:p>
            <a:pPr algn="ctr">
              <a:defRPr sz="2500" b="1"/>
            </a:pPr>
            <a:r>
              <a:rPr lang="ar-JO" b="1" dirty="0">
                <a:latin typeface="Arial" panose="020B0604020202020204" pitchFamily="34" charset="0"/>
                <a:cs typeface="Arial" panose="020B0604020202020204" pitchFamily="34" charset="0"/>
              </a:rPr>
              <a:t>أنا الله وليس آخر                             الإله وليس مثلي                         (أشعياء 46: 9)</a:t>
            </a:r>
            <a:endParaRPr sz="2400" b="1" dirty="0">
              <a:latin typeface="Arial" panose="020B0604020202020204" pitchFamily="34" charset="0"/>
              <a:cs typeface="Arial" panose="020B0604020202020204" pitchFamily="34" charset="0"/>
            </a:endParaRPr>
          </a:p>
          <a:p>
            <a:pPr algn="ctr">
              <a:defRPr b="1"/>
            </a:pPr>
            <a:r>
              <a:rPr b="1" dirty="0">
                <a:latin typeface="Arial" panose="020B0604020202020204" pitchFamily="34" charset="0"/>
                <a:cs typeface="Arial" panose="020B0604020202020204" pitchFamily="34" charset="0"/>
              </a:rPr>
              <a:t> </a:t>
            </a:r>
          </a:p>
          <a:p>
            <a:pPr algn="ctr">
              <a:defRPr b="1"/>
            </a:pPr>
            <a:r>
              <a:rPr lang="ar-JO" sz="2500" b="1" dirty="0">
                <a:latin typeface="Arial" panose="020B0604020202020204" pitchFamily="34" charset="0"/>
                <a:cs typeface="Arial" panose="020B0604020202020204" pitchFamily="34" charset="0"/>
              </a:rPr>
              <a:t>أنا الرب هذا اسمي                        ومجدي لا أعطيه لآخر                 (أشعياء 42: 8)</a:t>
            </a:r>
            <a:endParaRPr sz="25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rPr lang="ar-JO" b="1" dirty="0">
                <a:latin typeface="Arial" panose="020B0604020202020204" pitchFamily="34" charset="0"/>
                <a:cs typeface="Arial" panose="020B0604020202020204" pitchFamily="34" charset="0"/>
              </a:rPr>
              <a:t>العبادة الحقيقية تفترض هذا</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التمييز الأساسي</a:t>
            </a:r>
            <a:endParaRPr b="1" dirty="0">
              <a:latin typeface="Arial" panose="020B0604020202020204" pitchFamily="34" charset="0"/>
              <a:cs typeface="Arial" panose="020B0604020202020204" pitchFamily="34" charset="0"/>
            </a:endParaRPr>
          </a:p>
        </p:txBody>
      </p:sp>
      <p:sp>
        <p:nvSpPr>
          <p:cNvPr id="874" name="Double-click to edit"/>
          <p:cNvSpPr txBox="1">
            <a:spLocks noGrp="1"/>
          </p:cNvSpPr>
          <p:nvPr>
            <p:ph type="body" idx="1"/>
          </p:nvPr>
        </p:nvSpPr>
        <p:spPr>
          <a:prstGeom prst="rect">
            <a:avLst/>
          </a:prstGeom>
        </p:spPr>
        <p:txBody>
          <a:body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875" name="Text Box 6"/>
          <p:cNvSpPr txBox="1"/>
          <p:nvPr/>
        </p:nvSpPr>
        <p:spPr>
          <a:xfrm>
            <a:off x="502919" y="2590801"/>
            <a:ext cx="7985761" cy="2723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800"/>
            </a:pPr>
            <a:endParaRPr b="1" dirty="0">
              <a:latin typeface="Arial" panose="020B0604020202020204" pitchFamily="34" charset="0"/>
              <a:cs typeface="Arial" panose="020B0604020202020204" pitchFamily="34" charset="0"/>
            </a:endParaRPr>
          </a:p>
          <a:p>
            <a:pPr algn="ctr">
              <a:spcBef>
                <a:spcPts val="1400"/>
              </a:spcBef>
              <a:defRPr b="1"/>
            </a:pPr>
            <a:r>
              <a:rPr lang="ar-JO" b="1" dirty="0">
                <a:latin typeface="Arial" panose="020B0604020202020204" pitchFamily="34" charset="0"/>
                <a:cs typeface="Arial" panose="020B0604020202020204" pitchFamily="34" charset="0"/>
              </a:rPr>
              <a:t>أنت مستحق أيها الرب أن تأخذ المجد والكرامة والقدرة، لأنك أنت خلقت كل الأشياء، وهي بإرادتك كائنة وخلقت                                                     (رؤيا 4: 11)</a:t>
            </a:r>
            <a:endParaRPr b="1" dirty="0">
              <a:latin typeface="Arial" panose="020B0604020202020204" pitchFamily="34" charset="0"/>
              <a:cs typeface="Arial" panose="020B0604020202020204" pitchFamily="34" charset="0"/>
            </a:endParaRPr>
          </a:p>
          <a:p>
            <a:pPr algn="ctr">
              <a:spcBef>
                <a:spcPts val="1400"/>
              </a:spcBef>
              <a:defRPr sz="800" b="1"/>
            </a:pPr>
            <a:endParaRPr b="1" dirty="0">
              <a:latin typeface="Arial" panose="020B0604020202020204" pitchFamily="34" charset="0"/>
              <a:cs typeface="Arial" panose="020B0604020202020204" pitchFamily="34" charset="0"/>
            </a:endParaRPr>
          </a:p>
          <a:p>
            <a:pPr algn="ctr">
              <a:spcBef>
                <a:spcPts val="1400"/>
              </a:spcBef>
              <a:defRPr b="1"/>
            </a:pPr>
            <a:r>
              <a:rPr lang="ar-JO" b="1" dirty="0">
                <a:latin typeface="Arial" panose="020B0604020202020204" pitchFamily="34" charset="0"/>
                <a:cs typeface="Arial" panose="020B0604020202020204" pitchFamily="34" charset="0"/>
              </a:rPr>
              <a:t>هلم نسجد ونركع ونجثو أمام الرب خالقنا                                             (مزمور 95: 6)</a:t>
            </a:r>
          </a:p>
        </p:txBody>
      </p:sp>
      <p:sp>
        <p:nvSpPr>
          <p:cNvPr id="876" name="Text Box 7"/>
          <p:cNvSpPr txBox="1"/>
          <p:nvPr/>
        </p:nvSpPr>
        <p:spPr>
          <a:xfrm>
            <a:off x="731519" y="1943418"/>
            <a:ext cx="7680961"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rmAutofit fontScale="92500" lnSpcReduction="10000"/>
          </a:bodyPr>
          <a:lstStyle>
            <a:lvl1pPr algn="ctr" defTabSz="365760">
              <a:spcBef>
                <a:spcPts val="800"/>
              </a:spcBef>
              <a:defRPr sz="3000" b="1">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r>
              <a:rPr lang="ar-JO" sz="3600" dirty="0"/>
              <a:t>أنت الله وليس أنا</a:t>
            </a:r>
            <a:endParaRPr sz="3600"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rPr kumimoji="0" lang="ar-JO" sz="3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العبادة الحقيقية تفترض هذا</a:t>
            </a:r>
            <a:br>
              <a:rPr kumimoji="0" lang="ar-JO" sz="3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br>
            <a:r>
              <a:rPr kumimoji="0" lang="ar-JO" sz="3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التمييز الأساسي</a:t>
            </a:r>
            <a:endParaRPr b="1" dirty="0">
              <a:latin typeface="Arial" panose="020B0604020202020204" pitchFamily="34" charset="0"/>
              <a:cs typeface="Arial" panose="020B0604020202020204" pitchFamily="34" charset="0"/>
            </a:endParaRPr>
          </a:p>
        </p:txBody>
      </p:sp>
      <p:sp>
        <p:nvSpPr>
          <p:cNvPr id="881" name="Double-click to edit"/>
          <p:cNvSpPr txBox="1">
            <a:spLocks noGrp="1"/>
          </p:cNvSpPr>
          <p:nvPr>
            <p:ph type="body"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82" name="Text Box 6"/>
          <p:cNvSpPr txBox="1"/>
          <p:nvPr/>
        </p:nvSpPr>
        <p:spPr>
          <a:xfrm>
            <a:off x="502919" y="2590801"/>
            <a:ext cx="7985761" cy="248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800"/>
            </a:pPr>
            <a:endParaRPr b="1" dirty="0">
              <a:latin typeface="Arial" panose="020B0604020202020204" pitchFamily="34" charset="0"/>
              <a:cs typeface="Arial" panose="020B0604020202020204" pitchFamily="34" charset="0"/>
            </a:endParaRPr>
          </a:p>
          <a:p>
            <a:pPr algn="ctr">
              <a:lnSpc>
                <a:spcPct val="110000"/>
              </a:lnSpc>
              <a:defRPr b="1"/>
            </a:pPr>
            <a:endParaRPr sz="800" b="1" dirty="0">
              <a:latin typeface="Arial" panose="020B0604020202020204" pitchFamily="34" charset="0"/>
              <a:cs typeface="Arial" panose="020B0604020202020204" pitchFamily="34" charset="0"/>
            </a:endParaRPr>
          </a:p>
          <a:p>
            <a:pPr algn="ctr">
              <a:lnSpc>
                <a:spcPct val="110000"/>
              </a:lnSpc>
              <a:defRPr b="1"/>
            </a:pPr>
            <a:endParaRPr sz="800" b="1" dirty="0">
              <a:latin typeface="Arial" panose="020B0604020202020204" pitchFamily="34" charset="0"/>
              <a:cs typeface="Arial" panose="020B0604020202020204" pitchFamily="34" charset="0"/>
            </a:endParaRPr>
          </a:p>
          <a:p>
            <a:pPr algn="ctr">
              <a:lnSpc>
                <a:spcPct val="110000"/>
              </a:lnSpc>
              <a:defRPr b="1"/>
            </a:pPr>
            <a:r>
              <a:rPr lang="ar-JO" b="1" dirty="0">
                <a:latin typeface="Arial" panose="020B0604020202020204" pitchFamily="34" charset="0"/>
                <a:cs typeface="Arial" panose="020B0604020202020204" pitchFamily="34" charset="0"/>
              </a:rPr>
              <a:t>وأنا يوحنا الذي كان ينظر ويسمع هذا، وحين سمعت ونظرت خررت لأسجد أمام رجلي الملاك الذي كان يريني هذا. فقال لي: انظر لا تفعل لأني عبد معك ومع إخوتك الأنبياء، والذين يحفظون أقوال هذا الكتاب. اسجد لله!</a:t>
            </a:r>
            <a:endParaRPr b="1" dirty="0">
              <a:latin typeface="Arial" panose="020B0604020202020204" pitchFamily="34" charset="0"/>
              <a:cs typeface="Arial" panose="020B0604020202020204" pitchFamily="34" charset="0"/>
            </a:endParaRPr>
          </a:p>
          <a:p>
            <a:pPr algn="ctr">
              <a:lnSpc>
                <a:spcPct val="110000"/>
              </a:lnSpc>
              <a:defRPr b="1"/>
            </a:pPr>
            <a:endParaRPr b="1" dirty="0">
              <a:latin typeface="Arial" panose="020B0604020202020204" pitchFamily="34" charset="0"/>
              <a:cs typeface="Arial" panose="020B0604020202020204" pitchFamily="34" charset="0"/>
            </a:endParaRPr>
          </a:p>
          <a:p>
            <a:pPr algn="ctr">
              <a:defRPr b="1"/>
            </a:pPr>
            <a:r>
              <a:rPr lang="ar-JO" b="1" dirty="0">
                <a:latin typeface="Arial" panose="020B0604020202020204" pitchFamily="34" charset="0"/>
                <a:cs typeface="Arial" panose="020B0604020202020204" pitchFamily="34" charset="0"/>
              </a:rPr>
              <a:t>(رؤيا 22: 8-9، قارن مع 19: 10)</a:t>
            </a:r>
            <a:endParaRPr b="1" dirty="0">
              <a:latin typeface="Arial" panose="020B0604020202020204" pitchFamily="34" charset="0"/>
              <a:cs typeface="Arial" panose="020B0604020202020204" pitchFamily="34" charset="0"/>
            </a:endParaRPr>
          </a:p>
        </p:txBody>
      </p:sp>
      <p:sp>
        <p:nvSpPr>
          <p:cNvPr id="883" name="Text Box 7"/>
          <p:cNvSpPr txBox="1"/>
          <p:nvPr/>
        </p:nvSpPr>
        <p:spPr>
          <a:xfrm>
            <a:off x="436156" y="1943418"/>
            <a:ext cx="7680961"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rmAutofit/>
          </a:bodyPr>
          <a:lstStyle>
            <a:lvl1pPr algn="ctr" defTabSz="365760">
              <a:spcBef>
                <a:spcPts val="800"/>
              </a:spcBef>
              <a:defRPr sz="3000" b="1" kern="0">
                <a:uLnTx/>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r>
              <a:rPr lang="ar-JO" dirty="0">
                <a:sym typeface="Book Antiqua"/>
              </a:rPr>
              <a:t>أنت الله وليس أنا</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Double-click to edit"/>
          <p:cNvSpPr txBox="1">
            <a:spLocks noGrp="1"/>
          </p:cNvSpPr>
          <p:nvPr>
            <p:ph type="title"/>
          </p:nvPr>
        </p:nvSpPr>
        <p:spPr>
          <a:prstGeom prst="rect">
            <a:avLst/>
          </a:prstGeom>
        </p:spPr>
        <p:txBody>
          <a:bodyPr/>
          <a:lstStyle/>
          <a:p>
            <a:r>
              <a:rPr dirty="0"/>
              <a:t> </a:t>
            </a:r>
          </a:p>
        </p:txBody>
      </p:sp>
      <p:sp>
        <p:nvSpPr>
          <p:cNvPr id="888" name="Double-click to edit"/>
          <p:cNvSpPr txBox="1">
            <a:spLocks noGrp="1"/>
          </p:cNvSpPr>
          <p:nvPr>
            <p:ph type="body" sz="quarter" idx="1"/>
          </p:nvPr>
        </p:nvSpPr>
        <p:spPr>
          <a:prstGeom prst="rect">
            <a:avLst/>
          </a:prstGeom>
        </p:spPr>
        <p:txBody>
          <a:bodyPr/>
          <a:lstStyle/>
          <a:p>
            <a:r>
              <a:rPr dirty="0"/>
              <a:t> </a:t>
            </a:r>
          </a:p>
        </p:txBody>
      </p:sp>
      <p:sp>
        <p:nvSpPr>
          <p:cNvPr id="889" name="Text Box 4"/>
          <p:cNvSpPr txBox="1"/>
          <p:nvPr/>
        </p:nvSpPr>
        <p:spPr>
          <a:xfrm>
            <a:off x="1950720" y="2019301"/>
            <a:ext cx="7147560"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b="1">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6000" b="1">
                <a:solidFill>
                  <a:schemeClr val="accent3">
                    <a:lumOff val="44000"/>
                  </a:schemeClr>
                </a:solidFill>
              </a:defRPr>
            </a:pPr>
            <a:r>
              <a:rPr lang="ar-JO" b="1" dirty="0">
                <a:latin typeface="Arial" panose="020B0604020202020204" pitchFamily="34" charset="0"/>
                <a:cs typeface="Arial" panose="020B0604020202020204" pitchFamily="34" charset="0"/>
              </a:rPr>
              <a:t>في السقوط</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 Box 1028"/>
          <p:cNvSpPr txBox="1"/>
          <p:nvPr/>
        </p:nvSpPr>
        <p:spPr>
          <a:xfrm>
            <a:off x="401320" y="419100"/>
            <a:ext cx="7985760" cy="4691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600" b="1"/>
            </a:pPr>
            <a:r>
              <a:rPr lang="ar-JO" b="1" dirty="0">
                <a:latin typeface="Arial" panose="020B0604020202020204" pitchFamily="34" charset="0"/>
                <a:cs typeface="Arial" panose="020B0604020202020204" pitchFamily="34" charset="0"/>
              </a:rPr>
              <a:t>حسن هو الحمد للرب                                  والترنم لاسمك أيها العلي</a:t>
            </a:r>
            <a:endParaRPr b="1" dirty="0">
              <a:latin typeface="Arial" panose="020B0604020202020204" pitchFamily="34" charset="0"/>
              <a:cs typeface="Arial" panose="020B0604020202020204" pitchFamily="34" charset="0"/>
            </a:endParaRPr>
          </a:p>
          <a:p>
            <a:pPr algn="ctr">
              <a:spcBef>
                <a:spcPts val="2100"/>
              </a:spcBef>
              <a:defRPr sz="3600" b="1"/>
            </a:pPr>
            <a:r>
              <a:rPr lang="ar-JO" b="1" dirty="0">
                <a:latin typeface="Arial" panose="020B0604020202020204" pitchFamily="34" charset="0"/>
                <a:cs typeface="Arial" panose="020B0604020202020204" pitchFamily="34" charset="0"/>
              </a:rPr>
              <a:t>أن يخبر برحمتك في الغداة                           وأمانتك كل ليلة</a:t>
            </a:r>
            <a:endParaRPr b="1" dirty="0">
              <a:latin typeface="Arial" panose="020B0604020202020204" pitchFamily="34" charset="0"/>
              <a:cs typeface="Arial" panose="020B0604020202020204" pitchFamily="34" charset="0"/>
            </a:endParaRPr>
          </a:p>
          <a:p>
            <a:pPr algn="ctr">
              <a:spcBef>
                <a:spcPts val="2100"/>
              </a:spcBef>
              <a:defRPr sz="3600" b="1"/>
            </a:pPr>
            <a:r>
              <a:rPr lang="ar-JO" b="1" dirty="0">
                <a:latin typeface="Arial" panose="020B0604020202020204" pitchFamily="34" charset="0"/>
                <a:cs typeface="Arial" panose="020B0604020202020204" pitchFamily="34" charset="0"/>
              </a:rPr>
              <a:t>لأنك فرحتني يا رب بصنائعك                         بأعمال يديك أبتهج</a:t>
            </a:r>
            <a:endParaRPr b="1" dirty="0">
              <a:latin typeface="Arial" panose="020B0604020202020204" pitchFamily="34" charset="0"/>
              <a:cs typeface="Arial" panose="020B0604020202020204" pitchFamily="34" charset="0"/>
            </a:endParaRPr>
          </a:p>
          <a:p>
            <a:pPr algn="ctr">
              <a:spcBef>
                <a:spcPts val="1900"/>
              </a:spcBef>
              <a:defRPr sz="3200" b="1"/>
            </a:pPr>
            <a:r>
              <a:rPr lang="ar-JO" b="1" dirty="0">
                <a:latin typeface="Arial" panose="020B0604020202020204" pitchFamily="34" charset="0"/>
                <a:cs typeface="Arial" panose="020B0604020202020204" pitchFamily="34" charset="0"/>
              </a:rPr>
              <a:t>(مزمور 92: 1-2، 4)</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The Fall challenged this fundamental distinction:  God‘s unique glory"/>
          <p:cNvSpPr txBox="1">
            <a:spLocks noGrp="1"/>
          </p:cNvSpPr>
          <p:nvPr>
            <p:ph type="title"/>
          </p:nvPr>
        </p:nvSpPr>
        <p:spPr>
          <a:xfrm>
            <a:off x="504945" y="524621"/>
            <a:ext cx="7556314" cy="1116108"/>
          </a:xfrm>
          <a:prstGeom prst="rect">
            <a:avLst/>
          </a:prstGeom>
        </p:spPr>
        <p:txBody>
          <a:bodyPr>
            <a:normAutofit/>
          </a:bodyPr>
          <a:lstStyle>
            <a:lvl1pPr algn="ctr" defTabSz="850391">
              <a:spcBef>
                <a:spcPts val="2000"/>
              </a:spcBef>
              <a:defRPr sz="3348"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يتحدى السقوط هذا التمييز الأساسي:                             مجد الله الفريد</a:t>
            </a:r>
            <a:endParaRPr dirty="0">
              <a:latin typeface="Arial" panose="020B0604020202020204" pitchFamily="34" charset="0"/>
              <a:cs typeface="Arial" panose="020B0604020202020204" pitchFamily="34" charset="0"/>
            </a:endParaRPr>
          </a:p>
        </p:txBody>
      </p:sp>
      <p:sp>
        <p:nvSpPr>
          <p:cNvPr id="892" name="Double-click to edit"/>
          <p:cNvSpPr txBox="1">
            <a:spLocks noGrp="1"/>
          </p:cNvSpPr>
          <p:nvPr>
            <p:ph type="body" sz="half"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93" name="Text Box 6"/>
          <p:cNvSpPr txBox="1"/>
          <p:nvPr/>
        </p:nvSpPr>
        <p:spPr>
          <a:xfrm>
            <a:off x="1391919" y="763905"/>
            <a:ext cx="7985761" cy="646331"/>
          </a:xfrm>
          <a:prstGeom prst="rect">
            <a:avLst/>
          </a:prstGeom>
          <a:ln w="12700">
            <a:miter lim="400000"/>
          </a:ln>
        </p:spPr>
        <p:txBody>
          <a:bodyPr lIns="45719" rIns="45719">
            <a:spAutoFit/>
          </a:bodyPr>
          <a:lstStyle/>
          <a:p>
            <a:pPr algn="ctr">
              <a:spcBef>
                <a:spcPts val="2100"/>
              </a:spcBef>
              <a:defRPr sz="3600" b="1"/>
            </a:pPr>
            <a:endParaRPr b="1" dirty="0">
              <a:latin typeface="Arial" panose="020B0604020202020204" pitchFamily="34" charset="0"/>
              <a:cs typeface="Arial" panose="020B0604020202020204" pitchFamily="34" charset="0"/>
            </a:endParaRPr>
          </a:p>
        </p:txBody>
      </p:sp>
      <p:sp>
        <p:nvSpPr>
          <p:cNvPr id="894" name="Text Box 8"/>
          <p:cNvSpPr txBox="1"/>
          <p:nvPr/>
        </p:nvSpPr>
        <p:spPr>
          <a:xfrm>
            <a:off x="541019" y="2921000"/>
            <a:ext cx="8061961" cy="1783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rmAutofit fontScale="92500" lnSpcReduction="20000"/>
          </a:bodyPr>
          <a:lstStyle>
            <a:lvl1pPr algn="ctr" defTabSz="850391">
              <a:spcBef>
                <a:spcPts val="2000"/>
              </a:spcBef>
              <a:defRPr sz="3348" b="1">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r>
              <a:rPr lang="ar-JO" dirty="0"/>
              <a:t>لوسيفر / الشيطان</a:t>
            </a:r>
            <a:endParaRPr dirty="0"/>
          </a:p>
          <a:p>
            <a:r>
              <a:rPr lang="ar-JO" dirty="0"/>
              <a:t>أصير مثل العلي</a:t>
            </a:r>
            <a:endParaRPr dirty="0"/>
          </a:p>
          <a:p>
            <a:r>
              <a:rPr dirty="0"/>
              <a:t>(</a:t>
            </a:r>
            <a:r>
              <a:rPr lang="ar-JO" dirty="0"/>
              <a:t>اشعياء 14: 14</a:t>
            </a:r>
            <a:r>
              <a:rPr dirty="0"/>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يتحدى السقوط هذا التمييز الأساسي:                             مجد الله الفريد</a:t>
            </a:r>
            <a:endParaRPr dirty="0">
              <a:latin typeface="Arial" panose="020B0604020202020204" pitchFamily="34" charset="0"/>
              <a:cs typeface="Arial" panose="020B0604020202020204" pitchFamily="34" charset="0"/>
            </a:endParaRPr>
          </a:p>
        </p:txBody>
      </p:sp>
      <p:sp>
        <p:nvSpPr>
          <p:cNvPr id="897" name="“I will make MYSELF like the Most High.”…"/>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rPr lang="ar-JO" b="1" dirty="0">
                <a:latin typeface="Arial" panose="020B0604020202020204" pitchFamily="34" charset="0"/>
                <a:cs typeface="Arial" panose="020B0604020202020204" pitchFamily="34" charset="0"/>
              </a:rPr>
              <a:t>أصير مثل العلي</a:t>
            </a:r>
            <a:endParaRPr b="1" dirty="0">
              <a:latin typeface="Arial" panose="020B0604020202020204" pitchFamily="34" charset="0"/>
              <a:cs typeface="Arial" panose="020B0604020202020204" pitchFamily="34" charset="0"/>
            </a:endParaRPr>
          </a:p>
          <a:p>
            <a:pPr marL="0" indent="0" algn="ctr">
              <a:spcBef>
                <a:spcPts val="1400"/>
              </a:spcBef>
              <a:buClrTx/>
              <a:buSzTx/>
              <a:buNone/>
              <a:defRPr sz="2400" b="1">
                <a:solidFill>
                  <a:srgbClr val="000000"/>
                </a:solidFill>
                <a:latin typeface="+mn-lt"/>
                <a:ea typeface="+mn-ea"/>
                <a:cs typeface="+mn-cs"/>
                <a:sym typeface="Book Antiqua"/>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أشعياء 14: 14</a:t>
            </a:r>
            <a:r>
              <a:rPr b="1" dirty="0">
                <a:latin typeface="Arial" panose="020B0604020202020204" pitchFamily="34" charset="0"/>
                <a:cs typeface="Arial" panose="020B0604020202020204" pitchFamily="34" charset="0"/>
              </a:rPr>
              <a:t>)</a:t>
            </a:r>
          </a:p>
        </p:txBody>
      </p:sp>
      <p:sp>
        <p:nvSpPr>
          <p:cNvPr id="898"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899"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00" name="Text Box 7"/>
          <p:cNvSpPr txBox="1"/>
          <p:nvPr/>
        </p:nvSpPr>
        <p:spPr>
          <a:xfrm>
            <a:off x="0" y="3308733"/>
            <a:ext cx="415514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1600"/>
              </a:spcBef>
              <a:defRPr sz="2800" b="1">
                <a:latin typeface="Arial" panose="020B0604020202020204" pitchFamily="34" charset="0"/>
                <a:cs typeface="Arial" panose="020B0604020202020204" pitchFamily="34" charset="0"/>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vl6pPr marL="2651760" indent="-365760">
              <a:spcBef>
                <a:spcPts val="700"/>
              </a:spcBef>
              <a:buSzPct val="100000"/>
              <a:buChar char="»"/>
              <a:defRPr sz="3200">
                <a:solidFill>
                  <a:schemeClr val="accent3">
                    <a:lumOff val="44000"/>
                  </a:schemeClr>
                </a:solidFill>
              </a:defRPr>
            </a:lvl6pPr>
            <a:lvl7pPr marL="3108960" indent="-365760">
              <a:spcBef>
                <a:spcPts val="700"/>
              </a:spcBef>
              <a:buSzPct val="100000"/>
              <a:buChar char="»"/>
              <a:defRPr sz="3200">
                <a:solidFill>
                  <a:schemeClr val="accent3">
                    <a:lumOff val="44000"/>
                  </a:schemeClr>
                </a:solidFill>
              </a:defRPr>
            </a:lvl7pPr>
            <a:lvl8pPr marL="3566159" indent="-365759">
              <a:spcBef>
                <a:spcPts val="700"/>
              </a:spcBef>
              <a:buSzPct val="100000"/>
              <a:buChar char="»"/>
              <a:defRPr sz="3200">
                <a:solidFill>
                  <a:schemeClr val="accent3">
                    <a:lumOff val="44000"/>
                  </a:schemeClr>
                </a:solidFill>
              </a:defRPr>
            </a:lvl8pPr>
            <a:lvl9pPr marL="4023359" indent="-365759">
              <a:spcBef>
                <a:spcPts val="700"/>
              </a:spcBef>
              <a:buSzPct val="100000"/>
              <a:buChar char="»"/>
              <a:defRPr sz="3200">
                <a:solidFill>
                  <a:schemeClr val="accent3">
                    <a:lumOff val="44000"/>
                  </a:schemeClr>
                </a:solidFill>
              </a:defRPr>
            </a:lvl9pPr>
          </a:lstStyle>
          <a:p>
            <a:r>
              <a:rPr lang="ar-JO" dirty="0"/>
              <a:t>لوسيفر/ الشيطان</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يتحدى السقوط هذا التمييز الأساسي:                             مجد الله الفريد</a:t>
            </a:r>
            <a:endParaRPr dirty="0">
              <a:latin typeface="Arial" panose="020B0604020202020204" pitchFamily="34" charset="0"/>
              <a:cs typeface="Arial" panose="020B0604020202020204" pitchFamily="34" charset="0"/>
            </a:endParaRPr>
          </a:p>
        </p:txBody>
      </p:sp>
      <p:sp>
        <p:nvSpPr>
          <p:cNvPr id="905" name="[Satan said:] “YOU will be like God. ”…"/>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rPr lang="ar-JO" b="1" dirty="0">
                <a:latin typeface="Arial" panose="020B0604020202020204" pitchFamily="34" charset="0"/>
                <a:cs typeface="Arial" panose="020B0604020202020204" pitchFamily="34" charset="0"/>
              </a:rPr>
              <a:t>(قال الشيطان) :           تصيران كالله</a:t>
            </a:r>
            <a:endParaRPr b="1" dirty="0">
              <a:latin typeface="Arial" panose="020B0604020202020204" pitchFamily="34" charset="0"/>
              <a:cs typeface="Arial" panose="020B0604020202020204" pitchFamily="34" charset="0"/>
            </a:endParaRPr>
          </a:p>
          <a:p>
            <a:pPr marL="0" indent="0" algn="ctr">
              <a:spcBef>
                <a:spcPts val="1400"/>
              </a:spcBef>
              <a:buClrTx/>
              <a:buSzTx/>
              <a:buNone/>
              <a:defRPr sz="2400" b="1">
                <a:solidFill>
                  <a:srgbClr val="000000"/>
                </a:solidFill>
                <a:latin typeface="+mn-lt"/>
                <a:ea typeface="+mn-ea"/>
                <a:cs typeface="+mn-cs"/>
                <a:sym typeface="Book Antiqua"/>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تكوين 3: 5</a:t>
            </a:r>
            <a:r>
              <a:rPr b="1" dirty="0">
                <a:latin typeface="Arial" panose="020B0604020202020204" pitchFamily="34" charset="0"/>
                <a:cs typeface="Arial" panose="020B0604020202020204" pitchFamily="34" charset="0"/>
              </a:rPr>
              <a:t>)</a:t>
            </a:r>
          </a:p>
        </p:txBody>
      </p:sp>
      <p:sp>
        <p:nvSpPr>
          <p:cNvPr id="906"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07"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08" name="Text Box 7"/>
          <p:cNvSpPr txBox="1"/>
          <p:nvPr/>
        </p:nvSpPr>
        <p:spPr>
          <a:xfrm>
            <a:off x="-1722844" y="3283333"/>
            <a:ext cx="768096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1600"/>
              </a:spcBef>
              <a:defRPr sz="2800" b="1">
                <a:latin typeface="Arial" panose="020B0604020202020204" pitchFamily="34" charset="0"/>
                <a:cs typeface="Arial" panose="020B0604020202020204" pitchFamily="34" charset="0"/>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vl6pPr marL="2651760" indent="-365760">
              <a:spcBef>
                <a:spcPts val="700"/>
              </a:spcBef>
              <a:buSzPct val="100000"/>
              <a:buChar char="»"/>
              <a:defRPr sz="3200">
                <a:solidFill>
                  <a:schemeClr val="accent3">
                    <a:lumOff val="44000"/>
                  </a:schemeClr>
                </a:solidFill>
              </a:defRPr>
            </a:lvl6pPr>
            <a:lvl7pPr marL="3108960" indent="-365760">
              <a:spcBef>
                <a:spcPts val="700"/>
              </a:spcBef>
              <a:buSzPct val="100000"/>
              <a:buChar char="»"/>
              <a:defRPr sz="3200">
                <a:solidFill>
                  <a:schemeClr val="accent3">
                    <a:lumOff val="44000"/>
                  </a:schemeClr>
                </a:solidFill>
              </a:defRPr>
            </a:lvl7pPr>
            <a:lvl8pPr marL="3566159" indent="-365759">
              <a:spcBef>
                <a:spcPts val="700"/>
              </a:spcBef>
              <a:buSzPct val="100000"/>
              <a:buChar char="»"/>
              <a:defRPr sz="3200">
                <a:solidFill>
                  <a:schemeClr val="accent3">
                    <a:lumOff val="44000"/>
                  </a:schemeClr>
                </a:solidFill>
              </a:defRPr>
            </a:lvl8pPr>
            <a:lvl9pPr marL="4023359" indent="-365759">
              <a:spcBef>
                <a:spcPts val="700"/>
              </a:spcBef>
              <a:buSzPct val="100000"/>
              <a:buChar char="»"/>
              <a:defRPr sz="3200">
                <a:solidFill>
                  <a:schemeClr val="accent3">
                    <a:lumOff val="44000"/>
                  </a:schemeClr>
                </a:solidFill>
              </a:defRPr>
            </a:lvl9pPr>
          </a:lstStyle>
          <a:p>
            <a:r>
              <a:rPr lang="ar-JO" dirty="0"/>
              <a:t>آدم وحواء</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Adam &amp; Eve"/>
          <p:cNvSpPr txBox="1">
            <a:spLocks noGrp="1"/>
          </p:cNvSpPr>
          <p:nvPr>
            <p:ph type="title"/>
          </p:nvPr>
        </p:nvSpPr>
        <p:spPr>
          <a:prstGeom prst="rect">
            <a:avLst/>
          </a:prstGeom>
        </p:spPr>
        <p:txBody>
          <a:bodyPr/>
          <a:lstStyle>
            <a:lvl1pPr algn="ctr">
              <a:spcBef>
                <a:spcPts val="1900"/>
              </a:spcBef>
              <a:defRPr sz="3200" b="1" i="1">
                <a:solidFill>
                  <a:srgbClr val="000000"/>
                </a:solidFill>
                <a:latin typeface="+mn-lt"/>
                <a:ea typeface="+mn-ea"/>
                <a:cs typeface="+mn-cs"/>
                <a:sym typeface="Book Antiqua"/>
              </a:defRPr>
            </a:lvl1pPr>
          </a:lstStyle>
          <a:p>
            <a:r>
              <a:rPr lang="ar-JO" i="0" dirty="0">
                <a:latin typeface="Arial" panose="020B0604020202020204" pitchFamily="34" charset="0"/>
                <a:cs typeface="Arial" panose="020B0604020202020204" pitchFamily="34" charset="0"/>
              </a:rPr>
              <a:t>آدم وحواء</a:t>
            </a:r>
            <a:endParaRPr i="0" dirty="0">
              <a:latin typeface="Arial" panose="020B0604020202020204" pitchFamily="34" charset="0"/>
              <a:cs typeface="Arial" panose="020B0604020202020204" pitchFamily="34" charset="0"/>
            </a:endParaRPr>
          </a:p>
        </p:txBody>
      </p:sp>
      <p:sp>
        <p:nvSpPr>
          <p:cNvPr id="913" name="Double-click to edit"/>
          <p:cNvSpPr txBox="1">
            <a:spLocks noGrp="1"/>
          </p:cNvSpPr>
          <p:nvPr>
            <p:ph type="body" sz="half" idx="1"/>
          </p:nvPr>
        </p:nvSpPr>
        <p:spPr>
          <a:prstGeom prst="rect">
            <a:avLst/>
          </a:prstGeom>
        </p:spPr>
        <p:txBody>
          <a:bodyPr/>
          <a:lstStyle>
            <a:lvl1pPr marL="0" indent="0" algn="ctr">
              <a:spcBef>
                <a:spcPts val="1400"/>
              </a:spcBef>
              <a:buClrTx/>
              <a:buSzTx/>
              <a:buNone/>
              <a:defRPr sz="2400" b="1">
                <a:solidFill>
                  <a:srgbClr val="000000"/>
                </a:solidFill>
                <a:latin typeface="+mn-lt"/>
                <a:ea typeface="+mn-ea"/>
                <a:cs typeface="+mn-cs"/>
                <a:sym typeface="Book Antiqua"/>
              </a:defRPr>
            </a:lvl1pPr>
          </a:lstStyle>
          <a:p>
            <a:r>
              <a:rPr dirty="0">
                <a:latin typeface="Arial" panose="020B0604020202020204" pitchFamily="34" charset="0"/>
                <a:cs typeface="Arial" panose="020B0604020202020204" pitchFamily="34" charset="0"/>
              </a:rPr>
              <a:t> </a:t>
            </a:r>
          </a:p>
        </p:txBody>
      </p:sp>
      <p:sp>
        <p:nvSpPr>
          <p:cNvPr id="914"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15"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16" name="Text Box 5"/>
          <p:cNvSpPr txBox="1"/>
          <p:nvPr/>
        </p:nvSpPr>
        <p:spPr>
          <a:xfrm>
            <a:off x="383320" y="2572133"/>
            <a:ext cx="3886042" cy="1692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lang="ar-JO" b="1" dirty="0">
                <a:latin typeface="Arial" panose="020B0604020202020204" pitchFamily="34" charset="0"/>
                <a:cs typeface="Arial" panose="020B0604020202020204" pitchFamily="34" charset="0"/>
              </a:rPr>
              <a:t>لأن أموره غير المنظورة ترى منذ خلق العالم مدركة بالمصنوعات قدرته السرمدية ولاهوته حتى إنهم بلا عذر</a:t>
            </a:r>
            <a:endParaRPr b="1" dirty="0">
              <a:latin typeface="Arial" panose="020B0604020202020204" pitchFamily="34" charset="0"/>
              <a:cs typeface="Arial" panose="020B0604020202020204" pitchFamily="34" charset="0"/>
            </a:endParaRPr>
          </a:p>
        </p:txBody>
      </p:sp>
      <p:sp>
        <p:nvSpPr>
          <p:cNvPr id="917" name="Text Box 7"/>
          <p:cNvSpPr txBox="1"/>
          <p:nvPr/>
        </p:nvSpPr>
        <p:spPr>
          <a:xfrm>
            <a:off x="731520" y="334756"/>
            <a:ext cx="7680960" cy="979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i="1"/>
            </a:pPr>
            <a:endParaRPr b="1" dirty="0">
              <a:latin typeface="Arial" panose="020B0604020202020204" pitchFamily="34" charset="0"/>
              <a:cs typeface="Arial" panose="020B0604020202020204" pitchFamily="34" charset="0"/>
            </a:endParaRPr>
          </a:p>
          <a:p>
            <a:pPr algn="ctr">
              <a:spcBef>
                <a:spcPts val="1400"/>
              </a:spcBef>
              <a:defRPr sz="1400" i="1"/>
            </a:pPr>
            <a:endParaRPr b="1" dirty="0">
              <a:latin typeface="Arial" panose="020B0604020202020204" pitchFamily="34" charset="0"/>
              <a:cs typeface="Arial" panose="020B0604020202020204" pitchFamily="34" charset="0"/>
            </a:endParaRPr>
          </a:p>
        </p:txBody>
      </p:sp>
      <p:sp>
        <p:nvSpPr>
          <p:cNvPr id="918" name="For even though they knew God, they did not honor [glorify] Him as God or give thanks.…"/>
          <p:cNvSpPr txBox="1"/>
          <p:nvPr/>
        </p:nvSpPr>
        <p:spPr>
          <a:xfrm>
            <a:off x="4417573" y="2760047"/>
            <a:ext cx="3622210" cy="1472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lang="ar-JO" b="1" dirty="0">
                <a:latin typeface="Arial" panose="020B0604020202020204" pitchFamily="34" charset="0"/>
                <a:ea typeface="Arial"/>
                <a:cs typeface="Arial" panose="020B0604020202020204" pitchFamily="34" charset="0"/>
                <a:sym typeface="Arial"/>
              </a:rPr>
              <a:t>لأنهم لما عرفوا الله لم يمجدوه أو يشكروه كإله</a:t>
            </a:r>
            <a:endParaRPr b="1" dirty="0">
              <a:latin typeface="Arial" panose="020B0604020202020204" pitchFamily="34" charset="0"/>
              <a:ea typeface="Arial"/>
              <a:cs typeface="Arial" panose="020B0604020202020204" pitchFamily="34" charset="0"/>
              <a:sym typeface="Arial"/>
            </a:endParaRPr>
          </a:p>
          <a:p>
            <a:pPr algn="ctr">
              <a:spcBef>
                <a:spcPts val="1400"/>
              </a:spcBef>
              <a:defRPr sz="2600" b="1"/>
            </a:pPr>
            <a:r>
              <a:rPr lang="ar-JO" b="1" dirty="0">
                <a:latin typeface="Arial" panose="020B0604020202020204" pitchFamily="34" charset="0"/>
                <a:cs typeface="Arial" panose="020B0604020202020204" pitchFamily="34" charset="0"/>
              </a:rPr>
              <a:t>(رومية 1: 20-21)</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False…"/>
          <p:cNvSpPr txBox="1">
            <a:spLocks noGrp="1"/>
          </p:cNvSpPr>
          <p:nvPr>
            <p:ph type="title"/>
          </p:nvPr>
        </p:nvSpPr>
        <p:spPr>
          <a:xfrm>
            <a:off x="380559" y="1800456"/>
            <a:ext cx="3255265" cy="2392364"/>
          </a:xfrm>
          <a:prstGeom prst="rect">
            <a:avLst/>
          </a:prstGeom>
        </p:spPr>
        <p:txBody>
          <a:bodyPr>
            <a:normAutofit fontScale="90000"/>
          </a:bodyPr>
          <a:lstStyle/>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افتراض</a:t>
            </a:r>
            <a:endParaRPr dirty="0">
              <a:latin typeface="Arial" panose="020B0604020202020204" pitchFamily="34" charset="0"/>
              <a:cs typeface="Arial" panose="020B0604020202020204" pitchFamily="34" charset="0"/>
            </a:endParaRPr>
          </a:p>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خاطئ    </a:t>
            </a:r>
            <a:r>
              <a:rPr dirty="0">
                <a:latin typeface="Arial" panose="020B0604020202020204" pitchFamily="34" charset="0"/>
                <a:cs typeface="Arial" panose="020B0604020202020204" pitchFamily="34" charset="0"/>
              </a:rPr>
              <a:t> </a:t>
            </a:r>
            <a:r>
              <a:rPr b="0" dirty="0">
                <a:latin typeface="Arial" panose="020B0604020202020204" pitchFamily="34" charset="0"/>
                <a:ea typeface="Wingdings"/>
                <a:cs typeface="Arial" panose="020B0604020202020204" pitchFamily="34" charset="0"/>
                <a:sym typeface="Wingdings"/>
              </a:rPr>
              <a:t></a:t>
            </a:r>
          </a:p>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عبادة</a:t>
            </a:r>
            <a:endParaRPr dirty="0">
              <a:latin typeface="Arial" panose="020B0604020202020204" pitchFamily="34" charset="0"/>
              <a:cs typeface="Arial" panose="020B0604020202020204" pitchFamily="34" charset="0"/>
            </a:endParaRPr>
          </a:p>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خاطئة</a:t>
            </a:r>
            <a:endParaRPr dirty="0">
              <a:latin typeface="Arial" panose="020B0604020202020204" pitchFamily="34" charset="0"/>
              <a:cs typeface="Arial" panose="020B0604020202020204" pitchFamily="34" charset="0"/>
            </a:endParaRPr>
          </a:p>
          <a:p>
            <a:pPr algn="ctr" defTabSz="365760">
              <a:spcBef>
                <a:spcPts val="900"/>
              </a:spcBef>
              <a:defRPr sz="2520" b="1">
                <a:solidFill>
                  <a:srgbClr val="000000"/>
                </a:solidFill>
                <a:latin typeface="+mn-lt"/>
                <a:ea typeface="+mn-ea"/>
                <a:cs typeface="+mn-cs"/>
                <a:sym typeface="Book Antiqua"/>
              </a:defRPr>
            </a:pPr>
            <a:endParaRPr dirty="0">
              <a:latin typeface="Arial" panose="020B0604020202020204" pitchFamily="34" charset="0"/>
              <a:cs typeface="Arial" panose="020B0604020202020204" pitchFamily="34" charset="0"/>
            </a:endParaRPr>
          </a:p>
          <a:p>
            <a:pPr algn="ctr" defTabSz="365760">
              <a:spcBef>
                <a:spcPts val="900"/>
              </a:spcBef>
              <a:defRPr sz="2520" b="1">
                <a:solidFill>
                  <a:srgbClr val="000000"/>
                </a:solidFill>
                <a:latin typeface="+mn-lt"/>
                <a:ea typeface="+mn-ea"/>
                <a:cs typeface="+mn-cs"/>
                <a:sym typeface="Book Antiqua"/>
              </a:defRPr>
            </a:pPr>
            <a:r>
              <a:rPr lang="ar-JO" dirty="0">
                <a:solidFill>
                  <a:schemeClr val="bg1"/>
                </a:solidFill>
                <a:latin typeface="Arial" panose="020B0604020202020204" pitchFamily="34" charset="0"/>
                <a:cs typeface="Arial" panose="020B0604020202020204" pitchFamily="34" charset="0"/>
              </a:rPr>
              <a:t>العبادة</a:t>
            </a:r>
            <a:endParaRPr dirty="0">
              <a:solidFill>
                <a:schemeClr val="bg1"/>
              </a:solidFill>
              <a:latin typeface="Arial" panose="020B0604020202020204" pitchFamily="34" charset="0"/>
              <a:cs typeface="Arial" panose="020B0604020202020204" pitchFamily="34" charset="0"/>
            </a:endParaRPr>
          </a:p>
        </p:txBody>
      </p:sp>
      <p:sp>
        <p:nvSpPr>
          <p:cNvPr id="924" name="Text Box 4"/>
          <p:cNvSpPr txBox="1"/>
          <p:nvPr/>
        </p:nvSpPr>
        <p:spPr>
          <a:xfrm>
            <a:off x="1036319" y="609601"/>
            <a:ext cx="7147561" cy="701041"/>
          </a:xfrm>
          <a:prstGeom prst="rect">
            <a:avLst/>
          </a:prstGeom>
          <a:ln w="12700">
            <a:miter lim="400000"/>
          </a:ln>
        </p:spPr>
        <p:txBody>
          <a:bodyPr lIns="45719" rIns="45719">
            <a:spAutoFit/>
          </a:bodyPr>
          <a:lstStyle/>
          <a:p>
            <a:pPr algn="ctr">
              <a:spcBef>
                <a:spcPts val="2400"/>
              </a:spcBef>
              <a:defRPr sz="4000" b="1"/>
            </a:pPr>
            <a:endParaRPr dirty="0">
              <a:latin typeface="Arial" panose="020B0604020202020204" pitchFamily="34" charset="0"/>
              <a:cs typeface="Arial" panose="020B0604020202020204" pitchFamily="34" charset="0"/>
            </a:endParaRPr>
          </a:p>
        </p:txBody>
      </p:sp>
      <p:sp>
        <p:nvSpPr>
          <p:cNvPr id="925" name="Text Box 5"/>
          <p:cNvSpPr txBox="1"/>
          <p:nvPr/>
        </p:nvSpPr>
        <p:spPr>
          <a:xfrm>
            <a:off x="4270380" y="291548"/>
            <a:ext cx="4236037" cy="2882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وبينما هم يزعمون أنهم حكماء صاروا جهلاء، وأبدلوا مجد الله الذي لا يفنى بشبه صورة الإنسان الذي يفنى، والطيور، والدواب، والزحافات.</a:t>
            </a:r>
          </a:p>
          <a:p>
            <a:pPr algn="ctr">
              <a:spcBef>
                <a:spcPts val="1600"/>
              </a:spcBef>
              <a:defRPr sz="2800" b="1"/>
            </a:pPr>
            <a:r>
              <a:rPr sz="2400"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رومية 1: 22-23</a:t>
            </a:r>
            <a:r>
              <a:rPr sz="2400" dirty="0">
                <a:latin typeface="Arial" panose="020B0604020202020204" pitchFamily="34" charset="0"/>
                <a:cs typeface="Arial" panose="020B0604020202020204" pitchFamily="34" charset="0"/>
              </a:rPr>
              <a:t>)</a:t>
            </a:r>
          </a:p>
        </p:txBody>
      </p:sp>
      <p:sp>
        <p:nvSpPr>
          <p:cNvPr id="926" name="Text Box 6"/>
          <p:cNvSpPr txBox="1"/>
          <p:nvPr/>
        </p:nvSpPr>
        <p:spPr>
          <a:xfrm>
            <a:off x="4270380" y="4229101"/>
            <a:ext cx="4134437" cy="1959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الذين استبدلوا حق الله بالكذب، واتقوا وعبدوا المخلوق دون الخالق.</a:t>
            </a:r>
          </a:p>
          <a:p>
            <a:pPr algn="ctr">
              <a:spcBef>
                <a:spcPts val="1600"/>
              </a:spcBef>
              <a:defRPr sz="2800" b="1"/>
            </a:pPr>
            <a:r>
              <a:rPr sz="2400" dirty="0">
                <a:latin typeface="Arial" panose="020B0604020202020204" pitchFamily="34" charset="0"/>
                <a:cs typeface="Arial" panose="020B0604020202020204" pitchFamily="34" charset="0"/>
              </a:rPr>
              <a:t>(</a:t>
            </a:r>
            <a:r>
              <a:rPr lang="ar-JO" sz="2400" dirty="0">
                <a:latin typeface="Arial" panose="020B0604020202020204" pitchFamily="34" charset="0"/>
                <a:cs typeface="Arial" panose="020B0604020202020204" pitchFamily="34" charset="0"/>
              </a:rPr>
              <a:t>رومية 1: 25</a:t>
            </a:r>
            <a:r>
              <a:rPr sz="2400"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Double-click to edit"/>
          <p:cNvSpPr txBox="1">
            <a:spLocks noGrp="1"/>
          </p:cNvSpPr>
          <p:nvPr>
            <p:ph type="title"/>
          </p:nvPr>
        </p:nvSpPr>
        <p:spPr>
          <a:prstGeom prst="rect">
            <a:avLst/>
          </a:prstGeom>
        </p:spPr>
        <p:txBody>
          <a:body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pic>
        <p:nvPicPr>
          <p:cNvPr id="931" name="Picture Placeholder 2" descr="Picture Placeholder 2"/>
          <p:cNvPicPr>
            <a:picLocks noGrp="1" noChangeAspect="1"/>
          </p:cNvPicPr>
          <p:nvPr>
            <p:ph type="pic" idx="13"/>
          </p:nvPr>
        </p:nvPicPr>
        <p:blipFill>
          <a:blip r:embed="rId3"/>
          <a:stretch>
            <a:fillRect/>
          </a:stretch>
        </p:blipFill>
        <p:spPr>
          <a:xfrm>
            <a:off x="277910" y="241300"/>
            <a:ext cx="6378390" cy="4187953"/>
          </a:xfrm>
          <a:prstGeom prst="rect">
            <a:avLst/>
          </a:prstGeom>
        </p:spPr>
      </p:pic>
      <p:sp>
        <p:nvSpPr>
          <p:cNvPr id="932" name="Double-click to edit"/>
          <p:cNvSpPr txBox="1">
            <a:spLocks noGrp="1"/>
          </p:cNvSpPr>
          <p:nvPr>
            <p:ph type="body" sz="quarter" idx="1"/>
          </p:nvPr>
        </p:nvSpPr>
        <p:spPr>
          <a:prstGeom prst="rect">
            <a:avLst/>
          </a:prstGeom>
        </p:spPr>
        <p:txBody>
          <a:body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33" name="Text Box 4"/>
          <p:cNvSpPr txBox="1"/>
          <p:nvPr/>
        </p:nvSpPr>
        <p:spPr>
          <a:xfrm>
            <a:off x="807719" y="787400"/>
            <a:ext cx="5318772"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600" b="1"/>
            </a:pPr>
            <a:r>
              <a:rPr lang="ar-JO" b="1" dirty="0">
                <a:latin typeface="Arial" panose="020B0604020202020204" pitchFamily="34" charset="0"/>
                <a:cs typeface="Arial" panose="020B0604020202020204" pitchFamily="34" charset="0"/>
              </a:rPr>
              <a:t>كانت العبادة هي القضية الرئيسية في السقوط</a:t>
            </a:r>
            <a:endParaRPr b="1" dirty="0">
              <a:latin typeface="Arial" panose="020B0604020202020204" pitchFamily="34" charset="0"/>
              <a:cs typeface="Arial" panose="020B0604020202020204" pitchFamily="34" charset="0"/>
            </a:endParaRPr>
          </a:p>
        </p:txBody>
      </p:sp>
      <p:sp>
        <p:nvSpPr>
          <p:cNvPr id="934" name="Text Box 5"/>
          <p:cNvSpPr txBox="1"/>
          <p:nvPr/>
        </p:nvSpPr>
        <p:spPr>
          <a:xfrm>
            <a:off x="45725" y="2988312"/>
            <a:ext cx="684276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100"/>
              </a:spcBef>
              <a:defRPr sz="3600" b="1">
                <a:latin typeface="Arial" panose="020B0604020202020204" pitchFamily="34" charset="0"/>
                <a:cs typeface="Arial" panose="020B0604020202020204" pitchFamily="34" charset="0"/>
              </a:defRPr>
            </a:lvl1pPr>
          </a:lstStyle>
          <a:p>
            <a:r>
              <a:rPr lang="ar-JO" dirty="0"/>
              <a:t>من ستعبد؟</a:t>
            </a:r>
            <a:endParaRPr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Rectangle 2"/>
          <p:cNvSpPr txBox="1"/>
          <p:nvPr/>
        </p:nvSpPr>
        <p:spPr>
          <a:xfrm>
            <a:off x="168017" y="847435"/>
            <a:ext cx="634281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العبادات المتنافسة</a:t>
            </a:r>
            <a:endParaRPr b="1" dirty="0">
              <a:latin typeface="Arial" panose="020B0604020202020204" pitchFamily="34" charset="0"/>
              <a:cs typeface="Arial" panose="020B0604020202020204" pitchFamily="34" charset="0"/>
            </a:endParaRPr>
          </a:p>
        </p:txBody>
      </p:sp>
      <p:sp>
        <p:nvSpPr>
          <p:cNvPr id="939" name="Rectangle 1"/>
          <p:cNvSpPr txBox="1"/>
          <p:nvPr/>
        </p:nvSpPr>
        <p:spPr>
          <a:xfrm>
            <a:off x="502919" y="2133600"/>
            <a:ext cx="5543598"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المشكلة ليست أن هناك أشخاصاً                             في هذا العالم لا يعبدون</a:t>
            </a:r>
          </a:p>
        </p:txBody>
      </p:sp>
      <p:sp>
        <p:nvSpPr>
          <p:cNvPr id="940" name="Rectangle 2"/>
          <p:cNvSpPr txBox="1"/>
          <p:nvPr/>
        </p:nvSpPr>
        <p:spPr>
          <a:xfrm>
            <a:off x="1036319" y="3512403"/>
            <a:ext cx="44805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بل في أن هناك الكثيرين                     يعبدون الشيء الخاطئ</a:t>
            </a:r>
          </a:p>
        </p:txBody>
      </p:sp>
      <p:sp>
        <p:nvSpPr>
          <p:cNvPr id="941" name="Rectangle 3"/>
          <p:cNvSpPr txBox="1"/>
          <p:nvPr/>
        </p:nvSpPr>
        <p:spPr>
          <a:xfrm>
            <a:off x="1165200" y="4742726"/>
            <a:ext cx="44805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الأهم هو من تعبد</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41"/>
                                        </p:tgtEl>
                                        <p:attrNameLst>
                                          <p:attrName>style.visibility</p:attrName>
                                        </p:attrNameLst>
                                      </p:cBhvr>
                                      <p:to>
                                        <p:strVal val="visible"/>
                                      </p:to>
                                    </p:set>
                                    <p:animEffect transition="in" filter="fade">
                                      <p:cBhvr>
                                        <p:cTn id="7" dur="500"/>
                                        <p:tgtEl>
                                          <p:spTgt spid="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Double-click to edit"/>
          <p:cNvSpPr txBox="1">
            <a:spLocks noGrp="1"/>
          </p:cNvSpPr>
          <p:nvPr>
            <p:ph type="title"/>
          </p:nvPr>
        </p:nvSpPr>
        <p:spPr>
          <a:prstGeom prst="rect">
            <a:avLst/>
          </a:prstGeom>
        </p:spPr>
        <p:txBody>
          <a:bodyPr/>
          <a:lstStyle/>
          <a:p>
            <a:r>
              <a:rPr dirty="0">
                <a:latin typeface="Arial" panose="020B0604020202020204" pitchFamily="34" charset="0"/>
                <a:cs typeface="Arial" panose="020B0604020202020204" pitchFamily="34" charset="0"/>
              </a:rPr>
              <a:t> </a:t>
            </a:r>
          </a:p>
        </p:txBody>
      </p:sp>
      <p:sp>
        <p:nvSpPr>
          <p:cNvPr id="944" name="Double-click to edit"/>
          <p:cNvSpPr txBox="1">
            <a:spLocks noGrp="1"/>
          </p:cNvSpPr>
          <p:nvPr>
            <p:ph type="body" sz="quarter"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45" name="Text Box 4"/>
          <p:cNvSpPr txBox="1"/>
          <p:nvPr/>
        </p:nvSpPr>
        <p:spPr>
          <a:xfrm>
            <a:off x="1828085" y="2162176"/>
            <a:ext cx="7147562" cy="291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3800"/>
            </a:pPr>
            <a:endParaRPr b="1" dirty="0">
              <a:latin typeface="Arial" panose="020B0604020202020204" pitchFamily="34" charset="0"/>
              <a:cs typeface="Arial" panose="020B0604020202020204" pitchFamily="34" charset="0"/>
            </a:endParaRPr>
          </a:p>
          <a:p>
            <a:pPr algn="ctr">
              <a:spcBef>
                <a:spcPts val="2400"/>
              </a:spcBef>
              <a:defRPr sz="3800" b="1">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5800" b="1">
                <a:solidFill>
                  <a:schemeClr val="accent3">
                    <a:lumOff val="44000"/>
                  </a:schemeClr>
                </a:solidFill>
              </a:defRPr>
            </a:pPr>
            <a:r>
              <a:rPr lang="ar-JO" b="1" dirty="0">
                <a:latin typeface="Arial" panose="020B0604020202020204" pitchFamily="34" charset="0"/>
                <a:cs typeface="Arial" panose="020B0604020202020204" pitchFamily="34" charset="0"/>
              </a:rPr>
              <a:t>في الفداء</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800px-High_mountain.jpg" descr="800px-High_mountain.jpg"/>
          <p:cNvPicPr>
            <a:picLocks noChangeAspect="1"/>
          </p:cNvPicPr>
          <p:nvPr/>
        </p:nvPicPr>
        <p:blipFill>
          <a:blip r:embed="rId3"/>
          <a:stretch>
            <a:fillRect/>
          </a:stretch>
        </p:blipFill>
        <p:spPr>
          <a:xfrm>
            <a:off x="-1309455" y="-1910465"/>
            <a:ext cx="11763003" cy="8822253"/>
          </a:xfrm>
          <a:prstGeom prst="rect">
            <a:avLst/>
          </a:prstGeom>
          <a:ln w="12700">
            <a:miter lim="400000"/>
          </a:ln>
        </p:spPr>
      </p:pic>
      <p:sp>
        <p:nvSpPr>
          <p:cNvPr id="948" name="Text Box 4"/>
          <p:cNvSpPr txBox="1"/>
          <p:nvPr/>
        </p:nvSpPr>
        <p:spPr>
          <a:xfrm>
            <a:off x="459483" y="395289"/>
            <a:ext cx="3985247"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2600" b="1"/>
            </a:lvl1pPr>
          </a:lstStyle>
          <a:p>
            <a:r>
              <a:rPr lang="ar-JO" sz="3600" dirty="0">
                <a:latin typeface="Arial" panose="020B0604020202020204" pitchFamily="34" charset="0"/>
                <a:cs typeface="Arial" panose="020B0604020202020204" pitchFamily="34" charset="0"/>
              </a:rPr>
              <a:t>آدم الثاني                             اختار بشكل مختلف</a:t>
            </a:r>
            <a:endParaRPr sz="3600" dirty="0">
              <a:latin typeface="Arial" panose="020B0604020202020204" pitchFamily="34" charset="0"/>
              <a:cs typeface="Arial" panose="020B0604020202020204" pitchFamily="34" charset="0"/>
            </a:endParaRPr>
          </a:p>
        </p:txBody>
      </p:sp>
      <p:sp>
        <p:nvSpPr>
          <p:cNvPr id="949" name="Text Box 6"/>
          <p:cNvSpPr txBox="1"/>
          <p:nvPr/>
        </p:nvSpPr>
        <p:spPr>
          <a:xfrm>
            <a:off x="3476883" y="2057222"/>
            <a:ext cx="5009503"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ثم أخذه أيضاً إبليس إلى جبل عال جداً، وأراه جميع ممالك العالم ومجدها، وقال له: أعطيك هذه جميعها إن خررت وسجدت لي.</a:t>
            </a:r>
          </a:p>
        </p:txBody>
      </p:sp>
      <p:sp>
        <p:nvSpPr>
          <p:cNvPr id="950" name="Text Box 7"/>
          <p:cNvSpPr txBox="1"/>
          <p:nvPr/>
        </p:nvSpPr>
        <p:spPr>
          <a:xfrm>
            <a:off x="3717993" y="4348758"/>
            <a:ext cx="4361945" cy="1287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حينئذ قال له يسوع: اذهب يا شيطان! لأنه مكتوب: للرب إلهك تسجد وإياه وحده تعبد».</a:t>
            </a:r>
            <a:endParaRPr b="1" dirty="0">
              <a:latin typeface="Arial" panose="020B0604020202020204" pitchFamily="34" charset="0"/>
              <a:cs typeface="Arial" panose="020B0604020202020204" pitchFamily="34" charset="0"/>
            </a:endParaRPr>
          </a:p>
          <a:p>
            <a:pPr algn="ctr">
              <a:spcBef>
                <a:spcPts val="1400"/>
              </a:spcBef>
              <a:defRPr sz="2200" b="1">
                <a:solidFill>
                  <a:schemeClr val="accent3">
                    <a:lumOff val="44000"/>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متى 4: 8-10</a:t>
            </a:r>
            <a:r>
              <a:rPr b="1" dirty="0">
                <a:latin typeface="Arial" panose="020B0604020202020204" pitchFamily="34" charset="0"/>
                <a:cs typeface="Arial" panose="020B0604020202020204" pitchFamily="34" charset="0"/>
              </a:rPr>
              <a:t>)</a:t>
            </a:r>
          </a:p>
        </p:txBody>
      </p:sp>
      <p:sp>
        <p:nvSpPr>
          <p:cNvPr id="951" name="Text"/>
          <p:cNvSpPr txBox="1"/>
          <p:nvPr/>
        </p:nvSpPr>
        <p:spPr>
          <a:xfrm>
            <a:off x="4535901" y="3115936"/>
            <a:ext cx="72198" cy="626131"/>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sz="3600" b="1" dirty="0">
              <a:latin typeface="Arial" panose="020B0604020202020204" pitchFamily="34" charset="0"/>
              <a:cs typeface="Arial" panose="020B0604020202020204" pitchFamily="34" charset="0"/>
            </a:endParaRPr>
          </a:p>
        </p:txBody>
      </p:sp>
      <p:sp>
        <p:nvSpPr>
          <p:cNvPr id="952" name="Text"/>
          <p:cNvSpPr txBox="1"/>
          <p:nvPr/>
        </p:nvSpPr>
        <p:spPr>
          <a:xfrm>
            <a:off x="4625198" y="3205232"/>
            <a:ext cx="72198" cy="626131"/>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sz="36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Double-click to edit"/>
          <p:cNvSpPr txBox="1">
            <a:spLocks noGrp="1"/>
          </p:cNvSpPr>
          <p:nvPr>
            <p:ph type="title"/>
          </p:nvPr>
        </p:nvSpPr>
        <p:spPr>
          <a:prstGeom prst="rect">
            <a:avLst/>
          </a:prstGeom>
        </p:spPr>
        <p:txBody>
          <a:bodyPr/>
          <a:lstStyle/>
          <a:p>
            <a:r>
              <a:rPr dirty="0">
                <a:latin typeface="Arial" panose="020B0604020202020204" pitchFamily="34" charset="0"/>
                <a:cs typeface="Arial" panose="020B0604020202020204" pitchFamily="34" charset="0"/>
              </a:rPr>
              <a:t> </a:t>
            </a:r>
          </a:p>
        </p:txBody>
      </p:sp>
      <p:sp>
        <p:nvSpPr>
          <p:cNvPr id="957" name="Text Box 5"/>
          <p:cNvSpPr txBox="1"/>
          <p:nvPr/>
        </p:nvSpPr>
        <p:spPr>
          <a:xfrm>
            <a:off x="749617" y="930880"/>
            <a:ext cx="7644766" cy="49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lang="ar-JO" sz="3200" b="1" dirty="0">
                <a:solidFill>
                  <a:schemeClr val="bg1"/>
                </a:solidFill>
                <a:latin typeface="Arial" panose="020B0604020202020204" pitchFamily="34" charset="0"/>
                <a:cs typeface="Arial" panose="020B0604020202020204" pitchFamily="34" charset="0"/>
              </a:rPr>
              <a:t>لماذا جاء المسيح؟ لماذا حُبِلَ به؟                                                 لماذا وُلِدَ؟ لماذا صُلِبَ؟ لماذا قام ثانية؟                                       لماذا هو الآن عن يمين الآب؟</a:t>
            </a:r>
            <a:endParaRPr sz="3200" b="1" dirty="0">
              <a:solidFill>
                <a:schemeClr val="bg1"/>
              </a:solidFill>
              <a:latin typeface="Arial" panose="020B0604020202020204" pitchFamily="34" charset="0"/>
              <a:cs typeface="Arial" panose="020B0604020202020204" pitchFamily="34" charset="0"/>
            </a:endParaRPr>
          </a:p>
          <a:p>
            <a:pPr algn="ctr">
              <a:spcBef>
                <a:spcPts val="1600"/>
              </a:spcBef>
              <a:defRPr sz="2600" b="1"/>
            </a:pPr>
            <a:r>
              <a:rPr lang="ar-JO" sz="3200" b="1" dirty="0">
                <a:solidFill>
                  <a:schemeClr val="bg1"/>
                </a:solidFill>
                <a:latin typeface="Arial" panose="020B0604020202020204" pitchFamily="34" charset="0"/>
                <a:cs typeface="Arial" panose="020B0604020202020204" pitchFamily="34" charset="0"/>
              </a:rPr>
              <a:t>الإجابة على كل هذه الأسئلة هي:</a:t>
            </a:r>
            <a:br>
              <a:rPr sz="3200" b="1" dirty="0">
                <a:solidFill>
                  <a:schemeClr val="bg1"/>
                </a:solidFill>
                <a:latin typeface="Arial" panose="020B0604020202020204" pitchFamily="34" charset="0"/>
                <a:cs typeface="Arial" panose="020B0604020202020204" pitchFamily="34" charset="0"/>
              </a:rPr>
            </a:br>
            <a:r>
              <a:rPr lang="ar-JO" sz="3200" b="1" dirty="0">
                <a:solidFill>
                  <a:schemeClr val="bg1"/>
                </a:solidFill>
                <a:latin typeface="Arial" panose="020B0604020202020204" pitchFamily="34" charset="0"/>
                <a:cs typeface="Arial" panose="020B0604020202020204" pitchFamily="34" charset="0"/>
              </a:rPr>
              <a:t>لكي يصنع من</a:t>
            </a:r>
            <a:br>
              <a:rPr sz="3200" b="1" dirty="0">
                <a:solidFill>
                  <a:schemeClr val="bg1"/>
                </a:solidFill>
                <a:latin typeface="Arial" panose="020B0604020202020204" pitchFamily="34" charset="0"/>
                <a:cs typeface="Arial" panose="020B0604020202020204" pitchFamily="34" charset="0"/>
              </a:rPr>
            </a:br>
            <a:r>
              <a:rPr lang="ar-JO" sz="3600" b="1" dirty="0">
                <a:solidFill>
                  <a:srgbClr val="FFFF00"/>
                </a:solidFill>
                <a:latin typeface="Arial" panose="020B0604020202020204" pitchFamily="34" charset="0"/>
                <a:cs typeface="Arial" panose="020B0604020202020204" pitchFamily="34" charset="0"/>
              </a:rPr>
              <a:t>المتمردين عابدين</a:t>
            </a:r>
            <a:br>
              <a:rPr sz="3200" b="1" dirty="0">
                <a:solidFill>
                  <a:schemeClr val="bg1"/>
                </a:solidFill>
                <a:latin typeface="Arial" panose="020B0604020202020204" pitchFamily="34" charset="0"/>
                <a:cs typeface="Arial" panose="020B0604020202020204" pitchFamily="34" charset="0"/>
              </a:rPr>
            </a:br>
            <a:r>
              <a:rPr lang="ar-JO" sz="3200" b="1" dirty="0">
                <a:solidFill>
                  <a:schemeClr val="bg1"/>
                </a:solidFill>
                <a:latin typeface="Arial" panose="020B0604020202020204" pitchFamily="34" charset="0"/>
                <a:cs typeface="Arial" panose="020B0604020202020204" pitchFamily="34" charset="0"/>
              </a:rPr>
              <a:t>لكي يردنا مرة أخرى إلى مكان العبادة الذي عرفناه                        عندما خلقنا لأول مرة.</a:t>
            </a:r>
          </a:p>
          <a:p>
            <a:pPr algn="ctr">
              <a:spcBef>
                <a:spcPts val="1600"/>
              </a:spcBef>
              <a:defRPr sz="2600" b="1"/>
            </a:pPr>
            <a:r>
              <a:rPr sz="3200" b="1" dirty="0">
                <a:solidFill>
                  <a:schemeClr val="bg1"/>
                </a:solidFill>
                <a:latin typeface="Arial" panose="020B0604020202020204" pitchFamily="34" charset="0"/>
                <a:cs typeface="Arial" panose="020B0604020202020204" pitchFamily="34" charset="0"/>
              </a:rPr>
              <a:t>(</a:t>
            </a:r>
            <a:r>
              <a:rPr lang="ar-JO" sz="3200" b="1" dirty="0">
                <a:solidFill>
                  <a:schemeClr val="bg1"/>
                </a:solidFill>
                <a:latin typeface="Arial" panose="020B0604020202020204" pitchFamily="34" charset="0"/>
                <a:cs typeface="Arial" panose="020B0604020202020204" pitchFamily="34" charset="0"/>
              </a:rPr>
              <a:t>أ. و. توزر</a:t>
            </a:r>
            <a:r>
              <a:rPr sz="3200" b="1" dirty="0">
                <a:solidFill>
                  <a:schemeClr val="bg1"/>
                </a:solidFill>
                <a:latin typeface="Arial" panose="020B0604020202020204" pitchFamily="34" charset="0"/>
                <a:cs typeface="Arial" panose="020B0604020202020204" pitchFamily="34" charset="0"/>
              </a:rPr>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itle 2"/>
          <p:cNvSpPr txBox="1">
            <a:spLocks noGrp="1"/>
          </p:cNvSpPr>
          <p:nvPr>
            <p:ph type="title"/>
          </p:nvPr>
        </p:nvSpPr>
        <p:spPr>
          <a:prstGeom prst="rect">
            <a:avLst/>
          </a:prstGeom>
        </p:spPr>
        <p:txBody>
          <a:bodyPr/>
          <a:lstStyle/>
          <a:p>
            <a:endParaRPr dirty="0"/>
          </a:p>
        </p:txBody>
      </p:sp>
      <p:sp>
        <p:nvSpPr>
          <p:cNvPr id="819" name="Subtitle 1"/>
          <p:cNvSpPr txBox="1">
            <a:spLocks noGrp="1"/>
          </p:cNvSpPr>
          <p:nvPr>
            <p:ph type="body" sz="quarter" idx="1"/>
          </p:nvPr>
        </p:nvSpPr>
        <p:spPr>
          <a:prstGeom prst="rect">
            <a:avLst/>
          </a:prstGeom>
        </p:spPr>
        <p:txBody>
          <a:bodyPr/>
          <a:lstStyle/>
          <a:p>
            <a:endParaRPr dirty="0"/>
          </a:p>
        </p:txBody>
      </p:sp>
      <p:pic>
        <p:nvPicPr>
          <p:cNvPr id="820" name="Picture 3" descr="Picture 3"/>
          <p:cNvPicPr>
            <a:picLocks noChangeAspect="1"/>
          </p:cNvPicPr>
          <p:nvPr/>
        </p:nvPicPr>
        <p:blipFill>
          <a:blip r:embed="rId2"/>
          <a:stretch>
            <a:fillRect/>
          </a:stretch>
        </p:blipFill>
        <p:spPr>
          <a:xfrm>
            <a:off x="0" y="-2286000"/>
            <a:ext cx="9144000" cy="9144000"/>
          </a:xfrm>
          <a:prstGeom prst="rect">
            <a:avLst/>
          </a:prstGeom>
          <a:ln w="12700">
            <a:miter lim="400000"/>
          </a:ln>
        </p:spPr>
      </p:pic>
      <p:sp>
        <p:nvSpPr>
          <p:cNvPr id="821" name="TextBox 4"/>
          <p:cNvSpPr txBox="1"/>
          <p:nvPr/>
        </p:nvSpPr>
        <p:spPr>
          <a:xfrm>
            <a:off x="524695" y="-1735289"/>
            <a:ext cx="8094610" cy="967741"/>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dirty="0"/>
              <a:t>WORSHIP MATTERS</a:t>
            </a:r>
          </a:p>
        </p:txBody>
      </p:sp>
      <p:sp>
        <p:nvSpPr>
          <p:cNvPr id="822" name="Rectangle 6"/>
          <p:cNvSpPr txBox="1"/>
          <p:nvPr/>
        </p:nvSpPr>
        <p:spPr>
          <a:xfrm>
            <a:off x="2952490" y="2454164"/>
            <a:ext cx="3239026"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rPr lang="ar-JO" sz="8800" dirty="0">
                <a:effectLst/>
                <a:latin typeface="Arial" panose="020B0604020202020204" pitchFamily="34" charset="0"/>
                <a:cs typeface="Arial" panose="020B0604020202020204" pitchFamily="34" charset="0"/>
              </a:rPr>
              <a:t>الكل يعبد</a:t>
            </a:r>
            <a:endParaRPr sz="8800" dirty="0">
              <a:effectLst/>
              <a:latin typeface="Arial" panose="020B0604020202020204" pitchFamily="34" charset="0"/>
              <a:cs typeface="Arial" panose="020B0604020202020204" pitchFamily="34"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Text Box 5"/>
          <p:cNvSpPr txBox="1"/>
          <p:nvPr/>
        </p:nvSpPr>
        <p:spPr>
          <a:xfrm>
            <a:off x="235527" y="1755139"/>
            <a:ext cx="8378386"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رومية 1</a:t>
            </a:r>
            <a:endParaRPr b="1" dirty="0">
              <a:latin typeface="Arial" panose="020B0604020202020204" pitchFamily="34" charset="0"/>
              <a:cs typeface="Arial" panose="020B0604020202020204" pitchFamily="34" charset="0"/>
            </a:endParaRP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21) تمكيننا من تمجيد الله وشكره كإله</a:t>
            </a: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23) تمكيننا من استبدال الصور لمجد الله</a:t>
            </a: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25) تمكيننا من استبدال الكذب بحق الله</a:t>
            </a: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25) تمكيننا من عبادة وخدمة الخالق دون المخلوق</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Text Box 5"/>
          <p:cNvSpPr txBox="1"/>
          <p:nvPr/>
        </p:nvSpPr>
        <p:spPr>
          <a:xfrm>
            <a:off x="318052" y="2207415"/>
            <a:ext cx="8505910" cy="189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630238" indent="-630238" algn="ctr">
              <a:spcBef>
                <a:spcPts val="1600"/>
              </a:spcBef>
              <a:defRPr sz="2600" b="1">
                <a:solidFill>
                  <a:schemeClr val="accent3">
                    <a:lumOff val="44000"/>
                  </a:schemeClr>
                </a:solidFill>
              </a:defRPr>
            </a:pPr>
            <a:r>
              <a:rPr lang="ar-JO" b="1" dirty="0">
                <a:latin typeface="Arial" panose="020B0604020202020204" pitchFamily="34" charset="0"/>
                <a:cs typeface="Arial" panose="020B0604020202020204" pitchFamily="34" charset="0"/>
              </a:rPr>
              <a:t>ولكن تأتي ساعة وهي الآن، حين الساجدون الحقيقيون                          يسجدون للآب بالروح والحق، ل                                                         أن الآب طالب مثل هؤلاء الساجدين له.</a:t>
            </a:r>
            <a:endParaRPr b="1" dirty="0">
              <a:latin typeface="Arial" panose="020B0604020202020204" pitchFamily="34" charset="0"/>
              <a:cs typeface="Arial" panose="020B0604020202020204" pitchFamily="34" charset="0"/>
            </a:endParaRPr>
          </a:p>
          <a:p>
            <a:pPr marL="630238" indent="-630238" algn="ctr">
              <a:spcBef>
                <a:spcPts val="1600"/>
              </a:spcBef>
              <a:defRPr sz="2600" b="1">
                <a:solidFill>
                  <a:schemeClr val="accent3">
                    <a:lumOff val="44000"/>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يوحنا 4: 23</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17F67A-F6A5-2F75-11F5-FB59AD111261}"/>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69" name="Text"/>
          <p:cNvSpPr txBox="1">
            <a:spLocks noGrp="1"/>
          </p:cNvSpPr>
          <p:nvPr>
            <p:ph type="body" idx="13"/>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70" name="Text Box 4"/>
          <p:cNvSpPr txBox="1"/>
          <p:nvPr/>
        </p:nvSpPr>
        <p:spPr>
          <a:xfrm>
            <a:off x="1640562" y="3099794"/>
            <a:ext cx="7147561" cy="202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3800" b="1">
                <a:solidFill>
                  <a:srgbClr val="3E4044"/>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5800" b="1">
                <a:solidFill>
                  <a:srgbClr val="3E4044"/>
                </a:solidFill>
              </a:defRPr>
            </a:pPr>
            <a:r>
              <a:rPr lang="ar-JO" b="1" dirty="0">
                <a:latin typeface="Arial" panose="020B0604020202020204" pitchFamily="34" charset="0"/>
                <a:cs typeface="Arial" panose="020B0604020202020204" pitchFamily="34" charset="0"/>
              </a:rPr>
              <a:t>في الإنجيل</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07F1E-6E37-AD83-BDCC-7F178252C805}"/>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2" name="Text Box 4"/>
          <p:cNvSpPr txBox="1"/>
          <p:nvPr/>
        </p:nvSpPr>
        <p:spPr>
          <a:xfrm>
            <a:off x="502919" y="380408"/>
            <a:ext cx="8138161" cy="1261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الإنجيل هو دعوة للتحول                                من العبادة الزائفة إلى العبادة الحقيقية</a:t>
            </a:r>
            <a:endParaRPr dirty="0">
              <a:latin typeface="Arial" panose="020B0604020202020204" pitchFamily="34" charset="0"/>
              <a:cs typeface="Arial" panose="020B0604020202020204" pitchFamily="34" charset="0"/>
            </a:endParaRPr>
          </a:p>
        </p:txBody>
      </p:sp>
      <p:sp>
        <p:nvSpPr>
          <p:cNvPr id="973" name="Text Box 6"/>
          <p:cNvSpPr txBox="1"/>
          <p:nvPr/>
        </p:nvSpPr>
        <p:spPr>
          <a:xfrm>
            <a:off x="274319" y="1905001"/>
            <a:ext cx="8595361" cy="2298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lang="ar-JO" b="1" dirty="0">
                <a:latin typeface="Arial" panose="020B0604020202020204" pitchFamily="34" charset="0"/>
                <a:cs typeface="Arial" panose="020B0604020202020204" pitchFamily="34" charset="0"/>
              </a:rPr>
              <a:t>لأنهم هم يخبرون عنا، أي دخول كان لنا إليكم، وكيف رجعتم إلى الله من الأوثان، لتعبدوا الله الحي الحقيقي. (1 تسالونيكي 1: 9)</a:t>
            </a:r>
            <a:endParaRPr b="1" dirty="0">
              <a:latin typeface="Arial" panose="020B0604020202020204" pitchFamily="34" charset="0"/>
              <a:cs typeface="Arial" panose="020B0604020202020204" pitchFamily="34" charset="0"/>
            </a:endParaRPr>
          </a:p>
          <a:p>
            <a:pPr algn="ctr">
              <a:spcBef>
                <a:spcPts val="1600"/>
              </a:spcBef>
              <a:defRPr sz="2600" b="1"/>
            </a:pPr>
            <a:r>
              <a:rPr lang="ar-JO" b="1" dirty="0">
                <a:latin typeface="Arial" panose="020B0604020202020204" pitchFamily="34" charset="0"/>
                <a:cs typeface="Arial" panose="020B0604020202020204" pitchFamily="34" charset="0"/>
              </a:rPr>
              <a:t>أيها الرجال، لماذا تفعلون هذا؟ نحن أيضاً بشر تحت آلام مثلكم، نبشركم أن ترجعوا من هذه الأباطيل إلى الإله الحي الذي خلق السماء والأرض والبحر وكل ما فيها (أعمال 14: 15)</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5076D-AFFA-4D88-9141-B42949C9CE8D}"/>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7" name="Text"/>
          <p:cNvSpPr txBox="1">
            <a:spLocks noGrp="1"/>
          </p:cNvSpPr>
          <p:nvPr>
            <p:ph type="body" idx="13"/>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78" name="Text"/>
          <p:cNvSpPr txBox="1">
            <a:spLocks noGrp="1"/>
          </p:cNvSpPr>
          <p:nvPr>
            <p:ph type="body" idx="14"/>
          </p:nvPr>
        </p:nvSpPr>
        <p:spPr>
          <a:xfrm>
            <a:off x="892968" y="2970634"/>
            <a:ext cx="7358064" cy="541686"/>
          </a:xfrm>
          <a:prstGeom prst="rect">
            <a:avLst/>
          </a:prstGeom>
        </p:spPr>
        <p:txBody>
          <a:bodyPr/>
          <a:lstStyle/>
          <a:p>
            <a:r>
              <a:rPr dirty="0">
                <a:latin typeface="Arial" panose="020B0604020202020204" pitchFamily="34" charset="0"/>
                <a:cs typeface="Arial" panose="020B0604020202020204" pitchFamily="34" charset="0"/>
              </a:rPr>
              <a:t>  </a:t>
            </a:r>
          </a:p>
        </p:txBody>
      </p:sp>
      <p:sp>
        <p:nvSpPr>
          <p:cNvPr id="979" name="Text Box 4"/>
          <p:cNvSpPr txBox="1"/>
          <p:nvPr/>
        </p:nvSpPr>
        <p:spPr>
          <a:xfrm>
            <a:off x="998219" y="381000"/>
            <a:ext cx="714756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هدف الإنجيل</a:t>
            </a:r>
            <a:endParaRPr dirty="0">
              <a:latin typeface="Arial" panose="020B0604020202020204" pitchFamily="34" charset="0"/>
              <a:cs typeface="Arial" panose="020B0604020202020204" pitchFamily="34" charset="0"/>
            </a:endParaRPr>
          </a:p>
        </p:txBody>
      </p:sp>
      <p:sp>
        <p:nvSpPr>
          <p:cNvPr id="980" name="Text Box 6"/>
          <p:cNvSpPr txBox="1"/>
          <p:nvPr/>
        </p:nvSpPr>
        <p:spPr>
          <a:xfrm>
            <a:off x="421958" y="1493046"/>
            <a:ext cx="8311226" cy="34368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spcBef>
                <a:spcPts val="1600"/>
              </a:spcBef>
              <a:defRPr sz="2600" b="1"/>
            </a:pPr>
            <a:r>
              <a:rPr lang="ar-JO" sz="3000" b="1" dirty="0">
                <a:latin typeface="Arial" panose="020B0604020202020204" pitchFamily="34" charset="0"/>
                <a:cs typeface="Arial" panose="020B0604020202020204" pitchFamily="34" charset="0"/>
              </a:rPr>
              <a:t>فإذ لنا أيها الإخوة </a:t>
            </a:r>
          </a:p>
          <a:p>
            <a:pPr algn="r" rtl="1">
              <a:spcBef>
                <a:spcPts val="1600"/>
              </a:spcBef>
              <a:defRPr sz="2600" b="1"/>
            </a:pPr>
            <a:r>
              <a:rPr lang="ar-JO" b="1" dirty="0">
                <a:latin typeface="Arial" panose="020B0604020202020204" pitchFamily="34" charset="0"/>
                <a:cs typeface="Arial" panose="020B0604020202020204" pitchFamily="34" charset="0"/>
              </a:rPr>
              <a:t>ثقة بالدخول إلى الأقداس بدم يسوع، طريقاً كرسه لنا حديثاً حياً، بالحجاب أي جسده وكاهن عظيم على بيت الله.</a:t>
            </a:r>
          </a:p>
          <a:p>
            <a:pPr algn="r" rtl="1">
              <a:spcBef>
                <a:spcPts val="1600"/>
              </a:spcBef>
              <a:defRPr sz="2600" b="1"/>
            </a:pPr>
            <a:r>
              <a:rPr lang="ar-JO" sz="3000" b="1" dirty="0">
                <a:latin typeface="Arial" panose="020B0604020202020204" pitchFamily="34" charset="0"/>
                <a:cs typeface="Arial" panose="020B0604020202020204" pitchFamily="34" charset="0"/>
              </a:rPr>
              <a:t>لنتقدم </a:t>
            </a:r>
          </a:p>
          <a:p>
            <a:pPr algn="r" rtl="1">
              <a:spcBef>
                <a:spcPts val="1600"/>
              </a:spcBef>
              <a:defRPr sz="2600" b="1"/>
            </a:pPr>
            <a:r>
              <a:rPr lang="ar-JO" b="1" dirty="0">
                <a:latin typeface="Arial" panose="020B0604020202020204" pitchFamily="34" charset="0"/>
                <a:cs typeface="Arial" panose="020B0604020202020204" pitchFamily="34" charset="0"/>
              </a:rPr>
              <a:t>بقلب صادق في يقين الإيمان.</a:t>
            </a:r>
            <a:endParaRPr b="1" dirty="0">
              <a:latin typeface="Arial" panose="020B0604020202020204" pitchFamily="34" charset="0"/>
              <a:cs typeface="Arial" panose="020B0604020202020204" pitchFamily="34" charset="0"/>
            </a:endParaRPr>
          </a:p>
          <a:p>
            <a:pPr algn="ctr">
              <a:spcBef>
                <a:spcPts val="1600"/>
              </a:spcBef>
              <a:defRPr sz="2600" b="1"/>
            </a:pPr>
            <a:r>
              <a:rPr lang="ar-JO" b="1" dirty="0">
                <a:latin typeface="Arial" panose="020B0604020202020204" pitchFamily="34" charset="0"/>
                <a:cs typeface="Arial" panose="020B0604020202020204" pitchFamily="34" charset="0"/>
              </a:rPr>
              <a:t>(عبرانيين 10: 19-22)</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A57B13-D7F2-E866-B1B0-8F93CF6DDFC2}"/>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84" name="Text"/>
          <p:cNvSpPr txBox="1">
            <a:spLocks noGrp="1"/>
          </p:cNvSpPr>
          <p:nvPr>
            <p:ph type="body" idx="13"/>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85" name="Text"/>
          <p:cNvSpPr txBox="1">
            <a:spLocks noGrp="1"/>
          </p:cNvSpPr>
          <p:nvPr>
            <p:ph type="body" idx="14"/>
          </p:nvPr>
        </p:nvSpPr>
        <p:spPr>
          <a:xfrm>
            <a:off x="892968" y="2970634"/>
            <a:ext cx="7358064" cy="541686"/>
          </a:xfrm>
          <a:prstGeom prst="rect">
            <a:avLst/>
          </a:prstGeom>
        </p:spPr>
        <p:txBody>
          <a:bodyPr/>
          <a:lstStyle/>
          <a:p>
            <a:r>
              <a:rPr dirty="0">
                <a:latin typeface="Arial" panose="020B0604020202020204" pitchFamily="34" charset="0"/>
                <a:cs typeface="Arial" panose="020B0604020202020204" pitchFamily="34" charset="0"/>
              </a:rPr>
              <a:t>  </a:t>
            </a:r>
          </a:p>
        </p:txBody>
      </p:sp>
      <p:sp>
        <p:nvSpPr>
          <p:cNvPr id="986" name="Text Box 4"/>
          <p:cNvSpPr txBox="1"/>
          <p:nvPr/>
        </p:nvSpPr>
        <p:spPr>
          <a:xfrm>
            <a:off x="998219" y="381000"/>
            <a:ext cx="714756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هدف الإنجيل</a:t>
            </a:r>
            <a:endParaRPr dirty="0">
              <a:latin typeface="Arial" panose="020B0604020202020204" pitchFamily="34" charset="0"/>
              <a:cs typeface="Arial" panose="020B0604020202020204" pitchFamily="34" charset="0"/>
            </a:endParaRPr>
          </a:p>
        </p:txBody>
      </p:sp>
      <p:sp>
        <p:nvSpPr>
          <p:cNvPr id="987" name="Text Box 6"/>
          <p:cNvSpPr txBox="1"/>
          <p:nvPr/>
        </p:nvSpPr>
        <p:spPr>
          <a:xfrm>
            <a:off x="312419" y="1468119"/>
            <a:ext cx="8519161" cy="2665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1733973">
              <a:lnSpc>
                <a:spcPct val="80000"/>
              </a:lnSpc>
              <a:defRPr sz="3500">
                <a:latin typeface="Bell MT"/>
                <a:ea typeface="Bell MT"/>
                <a:cs typeface="Bell MT"/>
                <a:sym typeface="Bell MT"/>
              </a:defRPr>
            </a:pPr>
            <a:r>
              <a:rPr lang="ar-JO" sz="3200" b="1" dirty="0">
                <a:latin typeface="Arial" panose="020B0604020202020204" pitchFamily="34" charset="0"/>
                <a:cs typeface="Arial" panose="020B0604020202020204" pitchFamily="34" charset="0"/>
              </a:rPr>
              <a:t>لقد أراد الله الثالوث منذ الأزل أن يبارك شعبه بأعظم عطية ممكنة، وأعظم عطية ممكنة يمكن أن يقدمها ليست سوى التمتع بشركته الأبدية المثمرة الخاصة، إن الشركة في حياة الإبن الأبدية المليئة بالمحبة والمجد والعطاء مع الآب في الروح تشكل البركة النهائية للإنجيل.</a:t>
            </a:r>
            <a:endParaRPr sz="3200" b="1" dirty="0">
              <a:latin typeface="Arial" panose="020B0604020202020204" pitchFamily="34" charset="0"/>
              <a:cs typeface="Arial" panose="020B0604020202020204" pitchFamily="34" charset="0"/>
            </a:endParaRPr>
          </a:p>
          <a:p>
            <a:pPr algn="ctr" defTabSz="1733973">
              <a:lnSpc>
                <a:spcPct val="80000"/>
              </a:lnSpc>
              <a:defRPr sz="1600">
                <a:latin typeface="Bell MT"/>
                <a:ea typeface="Bell MT"/>
                <a:cs typeface="Bell MT"/>
                <a:sym typeface="Bell MT"/>
              </a:defRPr>
            </a:pPr>
            <a:endParaRPr sz="1400" b="1" dirty="0">
              <a:latin typeface="Arial" panose="020B0604020202020204" pitchFamily="34" charset="0"/>
              <a:cs typeface="Arial" panose="020B0604020202020204" pitchFamily="34" charset="0"/>
            </a:endParaRPr>
          </a:p>
          <a:p>
            <a:pPr algn="ctr" defTabSz="1733973">
              <a:defRPr sz="3000">
                <a:latin typeface="Bell MT"/>
                <a:ea typeface="Bell MT"/>
                <a:cs typeface="Bell MT"/>
                <a:sym typeface="Bell MT"/>
              </a:defRPr>
            </a:pPr>
            <a:r>
              <a:rPr lang="ar-JO" sz="2800" b="1" dirty="0">
                <a:latin typeface="Arial" panose="020B0604020202020204" pitchFamily="34" charset="0"/>
                <a:cs typeface="Arial" panose="020B0604020202020204" pitchFamily="34" charset="0"/>
              </a:rPr>
              <a:t>(أندرياس كوستينبرجر وسكوت سوين)</a:t>
            </a:r>
            <a:endParaRPr sz="2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D6B12-3E74-903D-5B7F-1EE90BE44861}"/>
              </a:ext>
            </a:extLst>
          </p:cNvPr>
          <p:cNvSpPr txBox="1"/>
          <p:nvPr/>
        </p:nvSpPr>
        <p:spPr>
          <a:xfrm>
            <a:off x="2160603" y="1478605"/>
            <a:ext cx="5486436"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a:ln>
                  <a:noFill/>
                </a:ln>
                <a:solidFill>
                  <a:srgbClr val="000000"/>
                </a:solidFill>
                <a:effectLst/>
                <a:uFillTx/>
                <a:latin typeface="+mn-lt"/>
                <a:ea typeface="+mn-ea"/>
                <a:cs typeface="+mn-cs"/>
                <a:sym typeface="Book Antiqua"/>
              </a:rPr>
              <a:t>Powerpoints</a:t>
            </a:r>
            <a:r>
              <a:rPr kumimoji="0" lang="en-US" sz="2400" b="0" i="0" u="none" strike="noStrike" cap="none" spc="0" normalizeH="0" baseline="0" dirty="0">
                <a:ln>
                  <a:noFill/>
                </a:ln>
                <a:solidFill>
                  <a:srgbClr val="000000"/>
                </a:solidFill>
                <a:effectLst/>
                <a:uFillTx/>
                <a:latin typeface="+mn-lt"/>
                <a:ea typeface="+mn-ea"/>
                <a:cs typeface="+mn-cs"/>
                <a:sym typeface="Book Antiqua"/>
              </a:rPr>
              <a:t>: and Photo:</a:t>
            </a:r>
            <a:endParaRPr kumimoji="0" lang="en-US" sz="2400" b="0" i="0" u="none" strike="noStrike" cap="none" spc="0" normalizeH="0" baseline="0" dirty="0">
              <a:ln>
                <a:noFill/>
              </a:ln>
              <a:solidFill>
                <a:srgbClr val="000000"/>
              </a:solidFill>
              <a:effectLst/>
              <a:uFillTx/>
              <a:latin typeface="+mn-lt"/>
              <a:ea typeface="+mn-ea"/>
              <a:cs typeface="+mn-cs"/>
              <a:sym typeface="Book Antiqua"/>
              <a:hlinkClick r:id="rId2"/>
            </a:endParaRPr>
          </a:p>
          <a:p>
            <a:pPr marL="0" marR="0" indent="0" algn="l" defTabSz="914400" rtl="0" fontAlgn="auto" latinLnBrk="0" hangingPunct="0">
              <a:lnSpc>
                <a:spcPct val="100000"/>
              </a:lnSpc>
              <a:spcBef>
                <a:spcPts val="0"/>
              </a:spcBef>
              <a:spcAft>
                <a:spcPts val="0"/>
              </a:spcAft>
              <a:buClrTx/>
              <a:buSzTx/>
              <a:buFontTx/>
              <a:buNone/>
              <a:tabLst/>
            </a:pPr>
            <a:endParaRPr lang="en-US" dirty="0">
              <a:hlinkClick r:id="rId2"/>
            </a:endParaRP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Book Antiqua"/>
                <a:hlinkClick r:id="rId2"/>
              </a:rPr>
              <a:t>www.tinyurl.com/JETSWORSHIP</a:t>
            </a: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Book Antiqua"/>
              </a:rPr>
              <a:t>Book:</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a:p>
            <a:pPr marL="0" marR="0" indent="0" algn="l" defTabSz="914400" rtl="0" fontAlgn="auto" latinLnBrk="0" hangingPunct="0">
              <a:lnSpc>
                <a:spcPct val="100000"/>
              </a:lnSpc>
              <a:spcBef>
                <a:spcPts val="0"/>
              </a:spcBef>
              <a:spcAft>
                <a:spcPts val="0"/>
              </a:spcAft>
              <a:buClrTx/>
              <a:buSzTx/>
              <a:buFontTx/>
              <a:buNone/>
              <a:tabLst/>
            </a:pPr>
            <a:r>
              <a:rPr lang="en-US" dirty="0">
                <a:hlinkClick r:id="rId3"/>
              </a:rPr>
              <a:t>http://www.tinyurl.com/LUDNbook</a:t>
            </a:r>
            <a:r>
              <a:rPr lang="en-US" dirty="0"/>
              <a:t>  </a:t>
            </a: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Tree>
    <p:extLst>
      <p:ext uri="{BB962C8B-B14F-4D97-AF65-F5344CB8AC3E}">
        <p14:creationId xmlns:p14="http://schemas.microsoft.com/office/powerpoint/2010/main" val="235511420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B5AFB8-D14A-5768-597C-1F6F25FEAF48}"/>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94" name="Text Box 5"/>
          <p:cNvSpPr txBox="1"/>
          <p:nvPr/>
        </p:nvSpPr>
        <p:spPr>
          <a:xfrm>
            <a:off x="998219" y="514946"/>
            <a:ext cx="714756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العبادة والإنجيل</a:t>
            </a:r>
            <a:endParaRPr dirty="0">
              <a:latin typeface="Arial" panose="020B0604020202020204" pitchFamily="34" charset="0"/>
              <a:cs typeface="Arial" panose="020B0604020202020204" pitchFamily="34" charset="0"/>
            </a:endParaRPr>
          </a:p>
        </p:txBody>
      </p:sp>
      <p:sp>
        <p:nvSpPr>
          <p:cNvPr id="995" name="Text Box 6"/>
          <p:cNvSpPr txBox="1"/>
          <p:nvPr/>
        </p:nvSpPr>
        <p:spPr>
          <a:xfrm>
            <a:off x="502919" y="1523999"/>
            <a:ext cx="8138161" cy="2708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rtl="1">
              <a:spcBef>
                <a:spcPts val="1600"/>
              </a:spcBef>
              <a:buSzPct val="100000"/>
              <a:defRPr sz="2600" b="1"/>
            </a:pPr>
            <a:r>
              <a:rPr lang="ar-JO" b="1" dirty="0">
                <a:latin typeface="Arial" panose="020B0604020202020204" pitchFamily="34" charset="0"/>
                <a:cs typeface="Arial" panose="020B0604020202020204" pitchFamily="34" charset="0"/>
              </a:rPr>
              <a:t>1. الله هو الخالق، فريد في مجدخ وهو وحده مستحق العبادة.</a:t>
            </a:r>
            <a:endParaRPr b="1" dirty="0">
              <a:latin typeface="Arial" panose="020B0604020202020204" pitchFamily="34" charset="0"/>
              <a:cs typeface="Arial" panose="020B0604020202020204" pitchFamily="34" charset="0"/>
            </a:endParaRPr>
          </a:p>
          <a:p>
            <a:pPr algn="r" rtl="1">
              <a:spcBef>
                <a:spcPts val="1600"/>
              </a:spcBef>
              <a:buSzPct val="100000"/>
              <a:defRPr sz="2600" b="1"/>
            </a:pPr>
            <a:r>
              <a:rPr lang="ar-JO" b="1" dirty="0">
                <a:latin typeface="Arial" panose="020B0604020202020204" pitchFamily="34" charset="0"/>
                <a:cs typeface="Arial" panose="020B0604020202020204" pitchFamily="34" charset="0"/>
              </a:rPr>
              <a:t>2. لقد اغتصب السقوط مطالبة الله بالعبادة الحصرية.</a:t>
            </a:r>
            <a:endParaRPr b="1" dirty="0">
              <a:latin typeface="Arial" panose="020B0604020202020204" pitchFamily="34" charset="0"/>
              <a:cs typeface="Arial" panose="020B0604020202020204" pitchFamily="34" charset="0"/>
            </a:endParaRPr>
          </a:p>
          <a:p>
            <a:pPr algn="r" rtl="1">
              <a:spcBef>
                <a:spcPts val="1600"/>
              </a:spcBef>
              <a:buSzPct val="100000"/>
              <a:defRPr sz="2600" b="1"/>
            </a:pPr>
            <a:r>
              <a:rPr lang="ar-JO" b="1" dirty="0">
                <a:latin typeface="Arial" panose="020B0604020202020204" pitchFamily="34" charset="0"/>
                <a:cs typeface="Arial" panose="020B0604020202020204" pitchFamily="34" charset="0"/>
              </a:rPr>
              <a:t>3. جاء المسيح ليلغي تأثيرات السقوط ويجعل العبادة الصحيحة ممكنة.</a:t>
            </a:r>
            <a:endParaRPr b="1" dirty="0">
              <a:latin typeface="Arial" panose="020B0604020202020204" pitchFamily="34" charset="0"/>
              <a:cs typeface="Arial" panose="020B0604020202020204" pitchFamily="34" charset="0"/>
            </a:endParaRPr>
          </a:p>
          <a:p>
            <a:pPr marL="360000" indent="-360000" algn="r" rtl="1">
              <a:spcBef>
                <a:spcPts val="1600"/>
              </a:spcBef>
              <a:buSzPct val="100000"/>
              <a:defRPr sz="2600" b="1"/>
            </a:pPr>
            <a:r>
              <a:rPr lang="ar-JO" b="1" dirty="0">
                <a:latin typeface="Arial" panose="020B0604020202020204" pitchFamily="34" charset="0"/>
                <a:cs typeface="Arial" panose="020B0604020202020204" pitchFamily="34" charset="0"/>
              </a:rPr>
              <a:t>4. بذلك يكون الإنجيل دعوة لكل الجنس البشري أن يأتوا إلى الآب من خلال يسوع، دعوة إلى عبادة عالمية لمجد الله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Picture 1" descr="Picture 1"/>
          <p:cNvPicPr>
            <a:picLocks noChangeAspect="1"/>
          </p:cNvPicPr>
          <p:nvPr/>
        </p:nvPicPr>
        <p:blipFill>
          <a:blip r:embed="rId3"/>
          <a:stretch>
            <a:fillRect/>
          </a:stretch>
        </p:blipFill>
        <p:spPr>
          <a:xfrm>
            <a:off x="-1219200" y="0"/>
            <a:ext cx="13106400" cy="7010400"/>
          </a:xfrm>
          <a:prstGeom prst="rect">
            <a:avLst/>
          </a:prstGeom>
          <a:ln w="12700">
            <a:miter lim="400000"/>
          </a:ln>
        </p:spPr>
      </p:pic>
      <p:sp>
        <p:nvSpPr>
          <p:cNvPr id="998" name="Rectangle 3"/>
          <p:cNvSpPr txBox="1"/>
          <p:nvPr/>
        </p:nvSpPr>
        <p:spPr>
          <a:xfrm>
            <a:off x="1252219" y="3035300"/>
            <a:ext cx="8519161" cy="2072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b="1"/>
            </a:pPr>
            <a:r>
              <a:rPr lang="ar-JO" b="1" dirty="0">
                <a:effectLst>
                  <a:glow rad="228600">
                    <a:schemeClr val="bg1">
                      <a:alpha val="89326"/>
                    </a:schemeClr>
                  </a:glow>
                </a:effectLst>
                <a:latin typeface="Arial" panose="020B0604020202020204" pitchFamily="34" charset="0"/>
                <a:cs typeface="Arial" panose="020B0604020202020204" pitchFamily="34" charset="0"/>
              </a:rPr>
              <a:t>مركزية العبادة</a:t>
            </a:r>
            <a:endParaRPr b="1" dirty="0">
              <a:effectLst>
                <a:glow rad="228600">
                  <a:schemeClr val="bg1">
                    <a:alpha val="89326"/>
                  </a:schemeClr>
                </a:glow>
              </a:effectLst>
              <a:latin typeface="Arial" panose="020B0604020202020204" pitchFamily="34" charset="0"/>
              <a:cs typeface="Arial" panose="020B0604020202020204" pitchFamily="34" charset="0"/>
            </a:endParaRPr>
          </a:p>
          <a:p>
            <a:pPr algn="ctr">
              <a:spcBef>
                <a:spcPts val="3600"/>
              </a:spcBef>
              <a:defRPr sz="6000" b="1"/>
            </a:pPr>
            <a:r>
              <a:rPr lang="ar-JO" b="1" dirty="0">
                <a:effectLst>
                  <a:glow rad="228600">
                    <a:schemeClr val="bg1">
                      <a:alpha val="89326"/>
                    </a:schemeClr>
                  </a:glow>
                </a:effectLst>
                <a:latin typeface="Arial" panose="020B0604020202020204" pitchFamily="34" charset="0"/>
                <a:cs typeface="Arial" panose="020B0604020202020204" pitchFamily="34" charset="0"/>
              </a:rPr>
              <a:t>في الإرساليات</a:t>
            </a:r>
            <a:endParaRPr b="1" dirty="0">
              <a:effectLst>
                <a:glow rad="228600">
                  <a:schemeClr val="bg1">
                    <a:alpha val="89326"/>
                  </a:schemeClr>
                </a:glow>
              </a:effectLst>
              <a:latin typeface="Arial" panose="020B0604020202020204" pitchFamily="34" charset="0"/>
              <a:cs typeface="Arial" panose="020B060402020202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Picture 1" descr="Picture 1"/>
          <p:cNvPicPr>
            <a:picLocks noChangeAspect="1"/>
          </p:cNvPicPr>
          <p:nvPr/>
        </p:nvPicPr>
        <p:blipFill>
          <a:blip r:embed="rId3"/>
          <a:stretch>
            <a:fillRect/>
          </a:stretch>
        </p:blipFill>
        <p:spPr>
          <a:xfrm>
            <a:off x="-1219200" y="0"/>
            <a:ext cx="13106400" cy="7010400"/>
          </a:xfrm>
          <a:prstGeom prst="rect">
            <a:avLst/>
          </a:prstGeom>
          <a:ln w="12700">
            <a:miter lim="400000"/>
          </a:ln>
        </p:spPr>
      </p:pic>
      <p:sp>
        <p:nvSpPr>
          <p:cNvPr id="1003" name="Rectangle 2"/>
          <p:cNvSpPr txBox="1"/>
          <p:nvPr/>
        </p:nvSpPr>
        <p:spPr>
          <a:xfrm>
            <a:off x="1645920" y="2832100"/>
            <a:ext cx="5547360" cy="2793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4000" b="1">
                <a:effectLst>
                  <a:glow rad="228600">
                    <a:schemeClr val="bg1">
                      <a:alpha val="89326"/>
                    </a:schemeClr>
                  </a:glow>
                </a:effectLst>
                <a:latin typeface="Arial" panose="020B0604020202020204" pitchFamily="34" charset="0"/>
                <a:cs typeface="Arial" panose="020B0604020202020204" pitchFamily="34" charset="0"/>
              </a:defRPr>
            </a:lvl1pPr>
          </a:lstStyle>
          <a:p>
            <a:r>
              <a:rPr lang="ar-JO" dirty="0"/>
              <a:t>التطبيق العالمي</a:t>
            </a:r>
            <a:endParaRPr dirty="0"/>
          </a:p>
          <a:p>
            <a:r>
              <a:rPr lang="ar-JO" dirty="0"/>
              <a:t>لدعوة الإنجيل</a:t>
            </a:r>
            <a:endParaRPr dirty="0"/>
          </a:p>
          <a:p>
            <a:r>
              <a:rPr lang="ar-JO" dirty="0"/>
              <a:t>للعبادة الصحيحة</a:t>
            </a:r>
            <a:endParaRPr dirty="0"/>
          </a:p>
          <a:p>
            <a:r>
              <a:rPr lang="ar-JO" dirty="0"/>
              <a:t>لمجد الله</a:t>
            </a:r>
            <a:endParaRPr dirty="0"/>
          </a:p>
        </p:txBody>
      </p:sp>
      <p:sp>
        <p:nvSpPr>
          <p:cNvPr id="1004" name="Rectangle 3"/>
          <p:cNvSpPr txBox="1"/>
          <p:nvPr/>
        </p:nvSpPr>
        <p:spPr>
          <a:xfrm>
            <a:off x="2701636" y="1524000"/>
            <a:ext cx="3186546"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4000" b="1">
                <a:effectLst>
                  <a:glow rad="228600">
                    <a:schemeClr val="bg1">
                      <a:alpha val="89326"/>
                    </a:schemeClr>
                  </a:glow>
                </a:effectLst>
                <a:latin typeface="Arial" panose="020B0604020202020204" pitchFamily="34" charset="0"/>
                <a:cs typeface="Arial" panose="020B0604020202020204" pitchFamily="34" charset="0"/>
              </a:defRPr>
            </a:lvl1pPr>
          </a:lstStyle>
          <a:p>
            <a:r>
              <a:rPr lang="ar-JO" sz="5400" dirty="0"/>
              <a:t>الإرساليات</a:t>
            </a:r>
            <a:endParaRPr sz="54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Rectangle 2"/>
          <p:cNvSpPr txBox="1"/>
          <p:nvPr/>
        </p:nvSpPr>
        <p:spPr>
          <a:xfrm>
            <a:off x="168017" y="847435"/>
            <a:ext cx="634281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العبادات المتنافسة</a:t>
            </a:r>
            <a:endParaRPr b="1" dirty="0">
              <a:latin typeface="Arial" panose="020B0604020202020204" pitchFamily="34" charset="0"/>
              <a:cs typeface="Arial" panose="020B0604020202020204" pitchFamily="34" charset="0"/>
            </a:endParaRPr>
          </a:p>
        </p:txBody>
      </p:sp>
      <p:sp>
        <p:nvSpPr>
          <p:cNvPr id="825" name="Rectangle 1"/>
          <p:cNvSpPr txBox="1"/>
          <p:nvPr/>
        </p:nvSpPr>
        <p:spPr>
          <a:xfrm>
            <a:off x="731519" y="2667000"/>
            <a:ext cx="5543598"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المشكلة ليست أن هناك أشخاصاً                          في هذا العالم لا يعبدون</a:t>
            </a:r>
            <a:endParaRPr b="1" dirty="0">
              <a:latin typeface="Arial" panose="020B0604020202020204" pitchFamily="34" charset="0"/>
              <a:cs typeface="Arial" panose="020B0604020202020204" pitchFamily="34" charset="0"/>
            </a:endParaRPr>
          </a:p>
        </p:txBody>
      </p:sp>
      <p:sp>
        <p:nvSpPr>
          <p:cNvPr id="826" name="Rectangle 2"/>
          <p:cNvSpPr txBox="1"/>
          <p:nvPr/>
        </p:nvSpPr>
        <p:spPr>
          <a:xfrm>
            <a:off x="1264919" y="4346533"/>
            <a:ext cx="44805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بل في أن هناك الكثيرين                     يعبدون الشيء الخاطئ</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25"/>
                                        </p:tgtEl>
                                        <p:attrNameLst>
                                          <p:attrName>style.visibility</p:attrName>
                                        </p:attrNameLst>
                                      </p:cBhvr>
                                      <p:to>
                                        <p:strVal val="visible"/>
                                      </p:to>
                                    </p:set>
                                    <p:animEffect transition="in" filter="fade">
                                      <p:cBhvr>
                                        <p:cTn id="7" dur="500"/>
                                        <p:tgtEl>
                                          <p:spTgt spid="8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826"/>
                                        </p:tgtEl>
                                        <p:attrNameLst>
                                          <p:attrName>style.visibility</p:attrName>
                                        </p:attrNameLst>
                                      </p:cBhvr>
                                      <p:to>
                                        <p:strVal val="visible"/>
                                      </p:to>
                                    </p:set>
                                    <p:animEffect transition="in" filter="fade">
                                      <p:cBhvr>
                                        <p:cTn id="12" dur="5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animBg="1" advAuto="0"/>
      <p:bldP spid="826"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4300"/>
            </a:gs>
            <a:gs pos="84000">
              <a:srgbClr val="004300"/>
            </a:gs>
            <a:gs pos="100000">
              <a:schemeClr val="accent3">
                <a:lumOff val="44000"/>
              </a:schemeClr>
            </a:gs>
          </a:gsLst>
          <a:lin ang="0" scaled="0"/>
        </a:gradFill>
        <a:effectLst/>
      </p:bgPr>
    </p:bg>
    <p:spTree>
      <p:nvGrpSpPr>
        <p:cNvPr id="1" name=""/>
        <p:cNvGrpSpPr/>
        <p:nvPr/>
      </p:nvGrpSpPr>
      <p:grpSpPr>
        <a:xfrm>
          <a:off x="0" y="0"/>
          <a:ext cx="0" cy="0"/>
          <a:chOff x="0" y="0"/>
          <a:chExt cx="0" cy="0"/>
        </a:xfrm>
      </p:grpSpPr>
      <p:sp>
        <p:nvSpPr>
          <p:cNvPr id="1024" name="Text Box 4"/>
          <p:cNvSpPr txBox="1"/>
          <p:nvPr/>
        </p:nvSpPr>
        <p:spPr>
          <a:xfrm>
            <a:off x="579119" y="401782"/>
            <a:ext cx="79857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900"/>
              </a:spcBef>
              <a:defRPr sz="3200" b="1">
                <a:solidFill>
                  <a:schemeClr val="accent3">
                    <a:lumOff val="44000"/>
                  </a:schemeClr>
                </a:solidFill>
                <a:effectLst>
                  <a:glow rad="228600">
                    <a:schemeClr val="tx1">
                      <a:alpha val="85783"/>
                    </a:schemeClr>
                  </a:glow>
                </a:effectLst>
                <a:latin typeface="Arial" panose="020B0604020202020204" pitchFamily="34" charset="0"/>
                <a:ea typeface="Arial"/>
                <a:cs typeface="Arial" panose="020B0604020202020204" pitchFamily="34" charset="0"/>
              </a:defRPr>
            </a:lvl1pPr>
          </a:lstStyle>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JO" sz="4800" b="1" i="0" u="none" strike="noStrike" kern="0" cap="none" spc="0" normalizeH="0" baseline="0" noProof="0" dirty="0">
                <a:ln>
                  <a:noFill/>
                </a:ln>
                <a:solidFill>
                  <a:srgbClr val="8F8F8F">
                    <a:lumOff val="44000"/>
                  </a:srgbClr>
                </a:solidFill>
                <a:effectLst>
                  <a:glow rad="228600">
                    <a:srgbClr val="000000">
                      <a:alpha val="85783"/>
                    </a:srgbClr>
                  </a:glow>
                </a:effectLst>
                <a:uLnTx/>
                <a:uFillTx/>
                <a:latin typeface="Arial" panose="020B0604020202020204" pitchFamily="34" charset="0"/>
                <a:cs typeface="Arial" panose="020B0604020202020204" pitchFamily="34" charset="0"/>
                <a:sym typeface="Book Antiqua"/>
              </a:rPr>
              <a:t>الإرساليات</a:t>
            </a:r>
            <a:endParaRPr kumimoji="0" sz="4800" b="1" i="0" u="none" strike="noStrike" kern="0" cap="none" spc="0" normalizeH="0" baseline="0" noProof="0" dirty="0">
              <a:ln>
                <a:noFill/>
              </a:ln>
              <a:solidFill>
                <a:srgbClr val="8F8F8F">
                  <a:lumOff val="44000"/>
                </a:srgbClr>
              </a:solidFill>
              <a:effectLst>
                <a:glow rad="228600">
                  <a:srgbClr val="000000">
                    <a:alpha val="85783"/>
                  </a:srgbClr>
                </a:glow>
              </a:effectLst>
              <a:uLnTx/>
              <a:uFillTx/>
              <a:latin typeface="Arial" panose="020B0604020202020204" pitchFamily="34" charset="0"/>
              <a:cs typeface="Arial" panose="020B0604020202020204" pitchFamily="34" charset="0"/>
              <a:sym typeface="Book Antiqua"/>
            </a:endParaRPr>
          </a:p>
        </p:txBody>
      </p:sp>
      <p:sp>
        <p:nvSpPr>
          <p:cNvPr id="1025" name="Text Box 5"/>
          <p:cNvSpPr txBox="1"/>
          <p:nvPr/>
        </p:nvSpPr>
        <p:spPr>
          <a:xfrm>
            <a:off x="289559" y="2057397"/>
            <a:ext cx="8564880" cy="2490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2800" b="1" i="0" u="none" strike="noStrike" kern="0" cap="none" spc="0" normalizeH="0" baseline="0" noProof="0" dirty="0">
                <a:ln>
                  <a:noFill/>
                </a:ln>
                <a:solidFill>
                  <a:srgbClr val="8F8F8F">
                    <a:lumOff val="44000"/>
                  </a:srgbClr>
                </a:solidFill>
                <a:effectLst>
                  <a:glow rad="228600">
                    <a:srgbClr val="000000">
                      <a:alpha val="85783"/>
                    </a:srgbClr>
                  </a:glow>
                </a:effectLst>
                <a:uLnTx/>
                <a:uFillTx/>
                <a:latin typeface="Arial" panose="020B0604020202020204" pitchFamily="34" charset="0"/>
                <a:ea typeface="Arial"/>
                <a:cs typeface="Arial" panose="020B0604020202020204" pitchFamily="34" charset="0"/>
                <a:sym typeface="Arial"/>
              </a:rPr>
              <a:t>إن الدافع الإرسالي النهائي ليس ببساطة أن هناك أناساً يموتون دون أن يعرفوا المسيح، ولا أن الله قد أعطانا المأمورية العظمى بالخروج غلى العالم، بل هو أن هناك مناطق في العالم سواء كانت هنا أو في أقصى الأرض، حيث يتم سلب مجد الله.</a:t>
            </a:r>
            <a:endParaRPr kumimoji="0" lang="en-US" sz="2800" b="1" i="0" u="none" strike="noStrike" kern="0" cap="none" spc="0" normalizeH="0" baseline="0" noProof="0" dirty="0">
              <a:ln>
                <a:noFill/>
              </a:ln>
              <a:solidFill>
                <a:srgbClr val="8F8F8F">
                  <a:lumOff val="44000"/>
                </a:srgbClr>
              </a:solidFill>
              <a:effectLst>
                <a:glow rad="228600">
                  <a:srgbClr val="000000">
                    <a:alpha val="85783"/>
                  </a:srgbClr>
                </a:glow>
              </a:effectLst>
              <a:uLnTx/>
              <a:uFillTx/>
              <a:latin typeface="Arial" panose="020B0604020202020204" pitchFamily="34" charset="0"/>
              <a:ea typeface="Arial"/>
              <a:cs typeface="Arial" panose="020B0604020202020204" pitchFamily="34" charset="0"/>
              <a:sym typeface="Arial"/>
            </a:endParaRP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en-US" sz="2800" b="1" i="0" u="none" strike="noStrike" kern="0" cap="none" spc="0" normalizeH="0" baseline="0" noProof="0" dirty="0">
                <a:ln>
                  <a:noFill/>
                </a:ln>
                <a:solidFill>
                  <a:srgbClr val="8F8F8F">
                    <a:lumOff val="44000"/>
                  </a:srgbClr>
                </a:solidFill>
                <a:effectLst>
                  <a:glow rad="228600">
                    <a:srgbClr val="000000">
                      <a:alpha val="85783"/>
                    </a:srgbClr>
                  </a:glow>
                </a:effectLst>
                <a:uLnTx/>
                <a:uFillTx/>
                <a:latin typeface="Arial" panose="020B0604020202020204" pitchFamily="34" charset="0"/>
                <a:ea typeface="Arial"/>
                <a:cs typeface="Arial" panose="020B0604020202020204" pitchFamily="34" charset="0"/>
                <a:sym typeface="Arial"/>
              </a:rPr>
              <a:t>—</a:t>
            </a:r>
            <a:r>
              <a:rPr kumimoji="0" lang="ar-JO" sz="2800" b="1" i="0" u="none" strike="noStrike" kern="0" cap="none" spc="0" normalizeH="0" baseline="0" noProof="0" dirty="0">
                <a:ln>
                  <a:noFill/>
                </a:ln>
                <a:solidFill>
                  <a:srgbClr val="8F8F8F">
                    <a:lumOff val="44000"/>
                  </a:srgbClr>
                </a:solidFill>
                <a:effectLst>
                  <a:glow rad="228600">
                    <a:srgbClr val="000000">
                      <a:alpha val="85783"/>
                    </a:srgbClr>
                  </a:glow>
                </a:effectLst>
                <a:uLnTx/>
                <a:uFillTx/>
                <a:latin typeface="Arial" panose="020B0604020202020204" pitchFamily="34" charset="0"/>
                <a:ea typeface="Arial"/>
                <a:cs typeface="Arial" panose="020B0604020202020204" pitchFamily="34" charset="0"/>
                <a:sym typeface="Arial"/>
              </a:rPr>
              <a:t> إريك ألكسندر </a:t>
            </a:r>
            <a:r>
              <a:rPr kumimoji="0" lang="en-US" sz="2800" b="1" i="0" u="none" strike="noStrike" kern="0" cap="none" spc="0" normalizeH="0" baseline="0" noProof="0" dirty="0">
                <a:ln>
                  <a:noFill/>
                </a:ln>
                <a:solidFill>
                  <a:srgbClr val="8F8F8F">
                    <a:lumOff val="44000"/>
                  </a:srgbClr>
                </a:solidFill>
                <a:effectLst>
                  <a:glow rad="228600">
                    <a:srgbClr val="000000">
                      <a:alpha val="85783"/>
                    </a:srgbClr>
                  </a:glow>
                </a:effectLst>
                <a:uLnTx/>
                <a:uFillTx/>
                <a:latin typeface="Arial" panose="020B0604020202020204" pitchFamily="34" charset="0"/>
                <a:ea typeface="Arial"/>
                <a:cs typeface="Arial" panose="020B0604020202020204" pitchFamily="34" charset="0"/>
                <a:sym typeface="Arial"/>
              </a:rPr>
              <a:t>— </a:t>
            </a:r>
            <a:endParaRPr kumimoji="0" sz="2800" b="1" i="0" u="none" strike="noStrike" kern="0" cap="none" spc="0" normalizeH="0" baseline="0" noProof="0" dirty="0">
              <a:ln>
                <a:noFill/>
              </a:ln>
              <a:solidFill>
                <a:srgbClr val="8F8F8F">
                  <a:lumOff val="44000"/>
                </a:srgbClr>
              </a:solidFill>
              <a:effectLst>
                <a:glow rad="228600">
                  <a:srgbClr val="000000">
                    <a:alpha val="85783"/>
                  </a:srgbClr>
                </a:glow>
              </a:effectLst>
              <a:uLnTx/>
              <a:uFillTx/>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83014432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011" name="Picture 4" descr="Picture 4"/>
          <p:cNvPicPr>
            <a:picLocks noChangeAspect="1"/>
          </p:cNvPicPr>
          <p:nvPr/>
        </p:nvPicPr>
        <p:blipFill>
          <a:blip r:embed="rId3"/>
          <a:srcRect l="6667" t="7500" r="18333"/>
          <a:stretch>
            <a:fillRect/>
          </a:stretch>
        </p:blipFill>
        <p:spPr>
          <a:xfrm>
            <a:off x="4724400" y="0"/>
            <a:ext cx="4419601" cy="6858000"/>
          </a:xfrm>
          <a:prstGeom prst="rect">
            <a:avLst/>
          </a:prstGeom>
          <a:ln w="12700">
            <a:miter lim="400000"/>
          </a:ln>
        </p:spPr>
      </p:pic>
      <p:pic>
        <p:nvPicPr>
          <p:cNvPr id="1012" name="Picture 5" descr="Picture 5"/>
          <p:cNvPicPr>
            <a:picLocks noChangeAspect="1"/>
          </p:cNvPicPr>
          <p:nvPr/>
        </p:nvPicPr>
        <p:blipFill>
          <a:blip r:embed="rId4"/>
          <a:stretch>
            <a:fillRect/>
          </a:stretch>
        </p:blipFill>
        <p:spPr>
          <a:xfrm>
            <a:off x="0" y="0"/>
            <a:ext cx="4724400" cy="6858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 name="Image" descr="Image"/>
          <p:cNvPicPr>
            <a:picLocks noChangeAspect="1"/>
          </p:cNvPicPr>
          <p:nvPr/>
        </p:nvPicPr>
        <p:blipFill>
          <a:blip r:embed="rId2"/>
          <a:stretch>
            <a:fillRect/>
          </a:stretch>
        </p:blipFill>
        <p:spPr>
          <a:xfrm>
            <a:off x="0" y="335765"/>
            <a:ext cx="9144000" cy="6858000"/>
          </a:xfrm>
          <a:prstGeom prst="rect">
            <a:avLst/>
          </a:prstGeom>
          <a:ln w="12700">
            <a:miter lim="400000"/>
          </a:ln>
        </p:spPr>
      </p:pic>
      <p:sp>
        <p:nvSpPr>
          <p:cNvPr id="1015" name="“Missions is not the ultimate goal of the church. Worship is. Missions exists because worship doesn’t. . . .…"/>
          <p:cNvSpPr txBox="1"/>
          <p:nvPr/>
        </p:nvSpPr>
        <p:spPr>
          <a:xfrm>
            <a:off x="1250105" y="335765"/>
            <a:ext cx="6643804" cy="6388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الإرساليات ليست الهدف النهائي للكنيسة  </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 هي الهدف </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الإرساليات موجود</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لان العبادة غير موجودة</a:t>
            </a:r>
            <a:br>
              <a:rPr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الإرساليات هي ضرورة مؤقتة</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لكن العبادة تبقى للأبد</a:t>
            </a:r>
            <a:br>
              <a:rPr lang="en-US" b="1" dirty="0">
                <a:latin typeface="Arial" panose="020B0604020202020204" pitchFamily="34" charset="0"/>
                <a:cs typeface="Arial" panose="020B0604020202020204" pitchFamily="34" charset="0"/>
              </a:rPr>
            </a:br>
            <a:endParaRPr sz="3200"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(جون بايبر، فلتفرح الأمم)</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18" name="Worship is the GOAL of missions…"/>
          <p:cNvSpPr txBox="1"/>
          <p:nvPr/>
        </p:nvSpPr>
        <p:spPr>
          <a:xfrm>
            <a:off x="1132277" y="466650"/>
            <a:ext cx="6879445" cy="5924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 هي هدف الإرساليات</a:t>
            </a:r>
            <a:endParaRPr sz="2000"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هدف الإرساليات هو فرح الشعوب </a:t>
            </a: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بعظمة الله</a:t>
            </a:r>
            <a:endParaRPr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r>
              <a:rPr lang="ar-JO" sz="3200" b="1" dirty="0">
                <a:solidFill>
                  <a:schemeClr val="accent3">
                    <a:lumOff val="44000"/>
                  </a:schemeClr>
                </a:solidFill>
                <a:latin typeface="Arial" panose="020B0604020202020204" pitchFamily="34" charset="0"/>
                <a:cs typeface="Arial" panose="020B0604020202020204" pitchFamily="34" charset="0"/>
              </a:rPr>
              <a:t>يحمدك الشعوب يا الله.</a:t>
            </a:r>
          </a:p>
          <a:p>
            <a:pPr algn="ctr">
              <a:spcBef>
                <a:spcPts val="1900"/>
              </a:spcBef>
              <a:defRPr sz="3200">
                <a:solidFill>
                  <a:schemeClr val="accent3">
                    <a:lumOff val="44000"/>
                  </a:schemeClr>
                </a:solidFill>
                <a:latin typeface="Garamond"/>
                <a:ea typeface="Garamond"/>
                <a:cs typeface="Garamond"/>
                <a:sym typeface="Garamond"/>
              </a:defRPr>
            </a:pPr>
            <a:r>
              <a:rPr lang="ar-JO" sz="3200" b="1" dirty="0">
                <a:solidFill>
                  <a:schemeClr val="accent3">
                    <a:lumOff val="44000"/>
                  </a:schemeClr>
                </a:solidFill>
                <a:latin typeface="Arial" panose="020B0604020202020204" pitchFamily="34" charset="0"/>
                <a:cs typeface="Arial" panose="020B0604020202020204" pitchFamily="34" charset="0"/>
              </a:rPr>
              <a:t> يحمدك الشعوب كلهم.</a:t>
            </a:r>
          </a:p>
          <a:p>
            <a:pPr algn="ctr">
              <a:spcBef>
                <a:spcPts val="1900"/>
              </a:spcBef>
              <a:defRPr sz="3200">
                <a:solidFill>
                  <a:schemeClr val="accent3">
                    <a:lumOff val="44000"/>
                  </a:schemeClr>
                </a:solidFill>
                <a:latin typeface="Garamond"/>
                <a:ea typeface="Garamond"/>
                <a:cs typeface="Garamond"/>
                <a:sym typeface="Garamond"/>
              </a:defRPr>
            </a:pPr>
            <a:r>
              <a:rPr lang="ar-JO" sz="3200" b="1" dirty="0">
                <a:solidFill>
                  <a:schemeClr val="accent3">
                    <a:lumOff val="44000"/>
                  </a:schemeClr>
                </a:solidFill>
                <a:latin typeface="Arial" panose="020B0604020202020204" pitchFamily="34" charset="0"/>
                <a:cs typeface="Arial" panose="020B0604020202020204" pitchFamily="34" charset="0"/>
              </a:rPr>
              <a:t> تفرح وتبتهج الأمم. </a:t>
            </a:r>
            <a:br>
              <a:rPr sz="3200" b="1" dirty="0">
                <a:solidFill>
                  <a:schemeClr val="accent3">
                    <a:lumOff val="44000"/>
                  </a:schemeClr>
                </a:solidFill>
                <a:latin typeface="Arial" panose="020B0604020202020204" pitchFamily="34" charset="0"/>
                <a:cs typeface="Arial" panose="020B0604020202020204" pitchFamily="34" charset="0"/>
              </a:rPr>
            </a:br>
            <a:r>
              <a:rPr sz="3200" b="1" dirty="0">
                <a:solidFill>
                  <a:schemeClr val="accent3">
                    <a:lumOff val="44000"/>
                  </a:schemeClr>
                </a:solidFill>
                <a:latin typeface="Arial" panose="020B0604020202020204" pitchFamily="34" charset="0"/>
                <a:cs typeface="Arial" panose="020B0604020202020204" pitchFamily="34" charset="0"/>
              </a:rPr>
              <a:t>(</a:t>
            </a:r>
            <a:r>
              <a:rPr lang="ar-JO" sz="3200" b="1" dirty="0">
                <a:solidFill>
                  <a:schemeClr val="accent3">
                    <a:lumOff val="44000"/>
                  </a:schemeClr>
                </a:solidFill>
                <a:latin typeface="Arial" panose="020B0604020202020204" pitchFamily="34" charset="0"/>
                <a:cs typeface="Arial" panose="020B0604020202020204" pitchFamily="34" charset="0"/>
              </a:rPr>
              <a:t>مزمور 67: 3-4</a:t>
            </a:r>
            <a:r>
              <a:rPr sz="3200" b="1" dirty="0">
                <a:solidFill>
                  <a:schemeClr val="accent3">
                    <a:lumOff val="44000"/>
                  </a:schemeClr>
                </a:solidFill>
                <a:latin typeface="Arial" panose="020B0604020202020204" pitchFamily="34" charset="0"/>
                <a:cs typeface="Arial" panose="020B0604020202020204" pitchFamily="34" charset="0"/>
              </a:rPr>
              <a:t>)</a:t>
            </a: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الإرساليات</a:t>
            </a:r>
            <a:endParaRPr b="1" dirty="0">
              <a:latin typeface="Arial" panose="020B0604020202020204" pitchFamily="34" charset="0"/>
              <a:cs typeface="Arial" panose="020B0604020202020204" pitchFamily="34" charset="0"/>
            </a:endParaRPr>
          </a:p>
        </p:txBody>
      </p:sp>
      <p:sp>
        <p:nvSpPr>
          <p:cNvPr id="1019" name="Arrow"/>
          <p:cNvSpPr/>
          <p:nvPr/>
        </p:nvSpPr>
        <p:spPr>
          <a:xfrm rot="10800000">
            <a:off x="3794062" y="5855575"/>
            <a:ext cx="1050033" cy="344201"/>
          </a:xfrm>
          <a:prstGeom prst="rightArrow">
            <a:avLst>
              <a:gd name="adj1" fmla="val 32000"/>
              <a:gd name="adj2" fmla="val 22155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 name="Picture 2" descr="Picture 2"/>
          <p:cNvPicPr>
            <a:picLocks noChangeAspect="1"/>
          </p:cNvPicPr>
          <p:nvPr/>
        </p:nvPicPr>
        <p:blipFill>
          <a:blip r:embed="rId2"/>
          <a:stretch>
            <a:fillRect/>
          </a:stretch>
        </p:blipFill>
        <p:spPr>
          <a:xfrm>
            <a:off x="26987" y="0"/>
            <a:ext cx="9117013" cy="7123114"/>
          </a:xfrm>
          <a:prstGeom prst="rect">
            <a:avLst/>
          </a:prstGeom>
          <a:ln w="12700">
            <a:miter lim="400000"/>
          </a:ln>
        </p:spPr>
      </p:pic>
      <p:sp>
        <p:nvSpPr>
          <p:cNvPr id="1022" name="Right Arrow 3"/>
          <p:cNvSpPr/>
          <p:nvPr/>
        </p:nvSpPr>
        <p:spPr>
          <a:xfrm rot="7039445">
            <a:off x="7329486" y="955675"/>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28" name="Worship is also the FUEL of missions…"/>
          <p:cNvSpPr txBox="1"/>
          <p:nvPr/>
        </p:nvSpPr>
        <p:spPr>
          <a:xfrm>
            <a:off x="459020" y="190500"/>
            <a:ext cx="8225968" cy="3775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 هي أيضاً وقود الإرساليات</a:t>
            </a:r>
            <a:endParaRPr sz="2000"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endParaRPr sz="2000" b="1" dirty="0">
              <a:latin typeface="Arial" panose="020B0604020202020204" pitchFamily="34" charset="0"/>
              <a:cs typeface="Arial" panose="020B0604020202020204" pitchFamily="34" charset="0"/>
            </a:endParaRP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ea typeface="Arial"/>
                <a:cs typeface="Arial" panose="020B0604020202020204" pitchFamily="34" charset="0"/>
                <a:sym typeface="Arial"/>
              </a:rPr>
              <a:t>                إن الشغف بالله في العبادة                   </a:t>
            </a: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ea typeface="Arial"/>
                <a:cs typeface="Arial" panose="020B0604020202020204" pitchFamily="34" charset="0"/>
                <a:sym typeface="Arial"/>
              </a:rPr>
              <a:t>يسبق تقديم الله في الكرازه. </a:t>
            </a: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ea typeface="Arial"/>
                <a:cs typeface="Arial" panose="020B0604020202020204" pitchFamily="34" charset="0"/>
                <a:sym typeface="Arial"/>
              </a:rPr>
              <a:t>لا يمكنك أن توصي بما لا تعتز به.</a:t>
            </a:r>
          </a:p>
        </p:txBody>
      </p:sp>
      <p:sp>
        <p:nvSpPr>
          <p:cNvPr id="1030" name="Arrow"/>
          <p:cNvSpPr/>
          <p:nvPr/>
        </p:nvSpPr>
        <p:spPr>
          <a:xfrm rot="10800000">
            <a:off x="4046983" y="5237539"/>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B35BCF2-5FEE-D0FE-FCEF-69927DB280C4}"/>
              </a:ext>
            </a:extLst>
          </p:cNvPr>
          <p:cNvSpPr txBox="1"/>
          <p:nvPr/>
        </p:nvSpPr>
        <p:spPr>
          <a:xfrm>
            <a:off x="1683161" y="5129411"/>
            <a:ext cx="472764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JO" sz="3200" b="1" dirty="0">
                <a:solidFill>
                  <a:schemeClr val="bg1"/>
                </a:solidFill>
              </a:rPr>
              <a:t>الإرساليات</a:t>
            </a:r>
            <a:endParaRPr lang="en-US" sz="3200" b="1" dirty="0">
              <a:solidFill>
                <a:schemeClr val="bg1"/>
              </a:solidFill>
            </a:endParaRPr>
          </a:p>
        </p:txBody>
      </p:sp>
      <p:sp>
        <p:nvSpPr>
          <p:cNvPr id="5" name="TextBox 4">
            <a:extLst>
              <a:ext uri="{FF2B5EF4-FFF2-40B4-BE49-F238E27FC236}">
                <a16:creationId xmlns:a16="http://schemas.microsoft.com/office/drawing/2014/main" id="{7FD31C29-B7E3-AFBA-B3C9-BFC248A6E72E}"/>
              </a:ext>
            </a:extLst>
          </p:cNvPr>
          <p:cNvSpPr txBox="1"/>
          <p:nvPr/>
        </p:nvSpPr>
        <p:spPr>
          <a:xfrm>
            <a:off x="5988394" y="5068235"/>
            <a:ext cx="178426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JO" sz="3200" b="1" dirty="0">
                <a:solidFill>
                  <a:schemeClr val="bg1"/>
                </a:solidFill>
              </a:rPr>
              <a:t>العبادة</a:t>
            </a:r>
            <a:endParaRPr lang="en-US" sz="3200" b="1" dirty="0">
              <a:solidFill>
                <a:schemeClr val="bg1"/>
              </a:solidFil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8" name="Praise His name, we are called to…"/>
          <p:cNvSpPr txBox="1"/>
          <p:nvPr/>
        </p:nvSpPr>
        <p:spPr>
          <a:xfrm>
            <a:off x="1772109" y="386996"/>
            <a:ext cx="5649942" cy="3774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سبحوا اسمه، نحن مدعوون إلى</a:t>
            </a:r>
          </a:p>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الكرازة التمجيدية</a:t>
            </a:r>
          </a:p>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إذا لم نسبح اسمه</a:t>
            </a:r>
          </a:p>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فنحن لا نكرز بالإنجيل</a:t>
            </a:r>
            <a:endParaRPr b="1" dirty="0">
              <a:solidFill>
                <a:schemeClr val="bg1"/>
              </a:solidFill>
              <a:latin typeface="Arial" panose="020B0604020202020204" pitchFamily="34" charset="0"/>
              <a:cs typeface="Arial" panose="020B0604020202020204" pitchFamily="34" charset="0"/>
            </a:endParaRPr>
          </a:p>
          <a:p>
            <a:pPr algn="ctr" defTabSz="457200">
              <a:lnSpc>
                <a:spcPts val="9800"/>
              </a:lnSpc>
              <a:defRPr sz="4233">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(إدموند كلوني، أوربانا 1976)</a:t>
            </a:r>
            <a:endParaRPr b="1" dirty="0">
              <a:solidFill>
                <a:srgbClr val="000000"/>
              </a:solidFill>
              <a:latin typeface="Arial" panose="020B0604020202020204" pitchFamily="34" charset="0"/>
              <a:cs typeface="Arial" panose="020B0604020202020204" pitchFamily="34" charset="0"/>
            </a:endParaRPr>
          </a:p>
        </p:txBody>
      </p:sp>
      <p:sp>
        <p:nvSpPr>
          <p:cNvPr id="1040" name="Arrow"/>
          <p:cNvSpPr/>
          <p:nvPr/>
        </p:nvSpPr>
        <p:spPr>
          <a:xfrm rot="10800000">
            <a:off x="4046983" y="5934435"/>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lang="en-US" b="1" dirty="0">
              <a:latin typeface="Arial" panose="020B0604020202020204" pitchFamily="34" charset="0"/>
              <a:cs typeface="Arial" panose="020B0604020202020204" pitchFamily="34" charset="0"/>
            </a:endParaRPr>
          </a:p>
        </p:txBody>
      </p:sp>
      <p:sp>
        <p:nvSpPr>
          <p:cNvPr id="2" name="WORSHIP       MISSIONS">
            <a:extLst>
              <a:ext uri="{FF2B5EF4-FFF2-40B4-BE49-F238E27FC236}">
                <a16:creationId xmlns:a16="http://schemas.microsoft.com/office/drawing/2014/main" id="{B74ABC17-8A81-B6B3-4F6F-D2DFB6656A36}"/>
              </a:ext>
            </a:extLst>
          </p:cNvPr>
          <p:cNvSpPr txBox="1"/>
          <p:nvPr/>
        </p:nvSpPr>
        <p:spPr>
          <a:xfrm>
            <a:off x="5717871" y="5757262"/>
            <a:ext cx="10156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endParaRPr sz="3600" dirty="0"/>
          </a:p>
        </p:txBody>
      </p:sp>
      <p:sp>
        <p:nvSpPr>
          <p:cNvPr id="3" name="TextBox 2">
            <a:extLst>
              <a:ext uri="{FF2B5EF4-FFF2-40B4-BE49-F238E27FC236}">
                <a16:creationId xmlns:a16="http://schemas.microsoft.com/office/drawing/2014/main" id="{1C1EC7EB-D15F-0B8C-C27A-25C4159C6977}"/>
              </a:ext>
            </a:extLst>
          </p:cNvPr>
          <p:cNvSpPr txBox="1"/>
          <p:nvPr/>
        </p:nvSpPr>
        <p:spPr>
          <a:xfrm>
            <a:off x="1849389" y="5757262"/>
            <a:ext cx="1887166"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ar-JO" sz="3200" b="1" dirty="0">
                <a:solidFill>
                  <a:schemeClr val="bg1"/>
                </a:solidFill>
              </a:rPr>
              <a:t>الإرساليات</a:t>
            </a:r>
            <a:endParaRPr lang="ar-JO" sz="3200" b="1" dirty="0">
              <a:solidFill>
                <a:schemeClr val="bg1"/>
              </a:solidFill>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C4339EFD-3D81-38CC-0992-A7ECD8995BD6}"/>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43" name="Arrow"/>
          <p:cNvSpPr/>
          <p:nvPr/>
        </p:nvSpPr>
        <p:spPr>
          <a:xfrm>
            <a:off x="4185215" y="6090954"/>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latin typeface="Arial" panose="020B0604020202020204" pitchFamily="34" charset="0"/>
              <a:cs typeface="Arial" panose="020B0604020202020204" pitchFamily="34" charset="0"/>
            </a:endParaRPr>
          </a:p>
        </p:txBody>
      </p:sp>
      <p:sp>
        <p:nvSpPr>
          <p:cNvPr id="2" name="WORSHIP       MISSIONS">
            <a:extLst>
              <a:ext uri="{FF2B5EF4-FFF2-40B4-BE49-F238E27FC236}">
                <a16:creationId xmlns:a16="http://schemas.microsoft.com/office/drawing/2014/main" id="{0A9DFF19-2B56-3E3A-874A-A7A557FF100A}"/>
              </a:ext>
            </a:extLst>
          </p:cNvPr>
          <p:cNvSpPr txBox="1"/>
          <p:nvPr/>
        </p:nvSpPr>
        <p:spPr>
          <a:xfrm>
            <a:off x="1324872" y="5946369"/>
            <a:ext cx="654441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
        <p:nvSpPr>
          <p:cNvPr id="4" name="Text Box 5">
            <a:extLst>
              <a:ext uri="{FF2B5EF4-FFF2-40B4-BE49-F238E27FC236}">
                <a16:creationId xmlns:a16="http://schemas.microsoft.com/office/drawing/2014/main" id="{4FA191E3-7D2E-D3B0-FA86-BB4EAA7C714D}"/>
              </a:ext>
            </a:extLst>
          </p:cNvPr>
          <p:cNvSpPr txBox="1"/>
          <p:nvPr/>
        </p:nvSpPr>
        <p:spPr>
          <a:xfrm>
            <a:off x="152400" y="1184560"/>
            <a:ext cx="8880764" cy="3408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العبادة والإرسالية مترابطتان بشدة في تدبير الله حتى أن بالفعل لا تستطيع امتلاك الواحدة دون الأخرى. </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لا يمكن لأحد أن يعبد الله حقاً وفي نفس الوقت يظهر لامبالاة تامة إن كان شخص آخر يعبده أم لا.</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تذهب كل من العبادة الصحيحة والإرسالية الصحيحة معاً طول الوقت.</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a:t>
            </a: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إريك ألكسندر، أوربانا، 1981</a:t>
            </a: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 —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1" descr="Picture 1"/>
          <p:cNvPicPr>
            <a:picLocks noChangeAspect="1"/>
          </p:cNvPicPr>
          <p:nvPr/>
        </p:nvPicPr>
        <p:blipFill>
          <a:blip r:embed="rId2"/>
          <a:srcRect b="37560"/>
          <a:stretch>
            <a:fillRect/>
          </a:stretch>
        </p:blipFill>
        <p:spPr>
          <a:xfrm>
            <a:off x="0" y="0"/>
            <a:ext cx="9117014" cy="6858000"/>
          </a:xfrm>
          <a:prstGeom prst="rect">
            <a:avLst/>
          </a:prstGeom>
          <a:ln w="12700">
            <a:miter lim="400000"/>
          </a:ln>
        </p:spPr>
      </p:pic>
      <p:sp>
        <p:nvSpPr>
          <p:cNvPr id="1047" name="Right Arrow 2"/>
          <p:cNvSpPr/>
          <p:nvPr/>
        </p:nvSpPr>
        <p:spPr>
          <a:xfrm rot="18483702">
            <a:off x="4144962" y="787401"/>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9" name="WORSHIP       MISSIONS"/>
          <p:cNvSpPr txBox="1"/>
          <p:nvPr/>
        </p:nvSpPr>
        <p:spPr>
          <a:xfrm>
            <a:off x="2017831" y="5974079"/>
            <a:ext cx="92396"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spcBef>
                <a:spcPts val="1900"/>
              </a:spcBef>
              <a:defRPr sz="3200" i="1">
                <a:solidFill>
                  <a:schemeClr val="accent3">
                    <a:lumOff val="44000"/>
                  </a:schemeClr>
                </a:solidFill>
                <a:latin typeface="Garamond"/>
                <a:ea typeface="Garamond"/>
                <a:cs typeface="Garamond"/>
                <a:sym typeface="Garamond"/>
              </a:defRPr>
            </a:pPr>
            <a:endParaRPr dirty="0"/>
          </a:p>
        </p:txBody>
      </p:sp>
      <p:sp>
        <p:nvSpPr>
          <p:cNvPr id="1040" name="Arrow"/>
          <p:cNvSpPr/>
          <p:nvPr/>
        </p:nvSpPr>
        <p:spPr>
          <a:xfrm rot="10800000">
            <a:off x="4128058" y="5974079"/>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dirty="0">
              <a:latin typeface="Garamond" panose="02020404030301010803" pitchFamily="18" charset="0"/>
            </a:endParaRPr>
          </a:p>
        </p:txBody>
      </p:sp>
      <p:sp>
        <p:nvSpPr>
          <p:cNvPr id="6" name="TextBox 5">
            <a:extLst>
              <a:ext uri="{FF2B5EF4-FFF2-40B4-BE49-F238E27FC236}">
                <a16:creationId xmlns:a16="http://schemas.microsoft.com/office/drawing/2014/main" id="{8CD39119-2DB6-EB4A-9290-191854A17454}"/>
              </a:ext>
            </a:extLst>
          </p:cNvPr>
          <p:cNvSpPr txBox="1"/>
          <p:nvPr/>
        </p:nvSpPr>
        <p:spPr>
          <a:xfrm>
            <a:off x="541090" y="797378"/>
            <a:ext cx="169533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ar-JO" sz="2400" u="none" strike="noStrike" cap="none" spc="0" normalizeH="0" baseline="0" dirty="0">
                <a:ln>
                  <a:noFill/>
                </a:ln>
                <a:solidFill>
                  <a:schemeClr val="bg1"/>
                </a:solidFill>
                <a:effectLst/>
                <a:uFillTx/>
                <a:latin typeface="Garamond" panose="02020404030301010803" pitchFamily="18" charset="0"/>
                <a:sym typeface="Book Antiqua"/>
              </a:rPr>
              <a:t>ايمي كارميشيل</a:t>
            </a:r>
          </a:p>
          <a:p>
            <a:pPr marL="0" marR="0" indent="0" algn="ctr" defTabSz="914400" rtl="0" fontAlgn="auto" latinLnBrk="0" hangingPunct="0">
              <a:lnSpc>
                <a:spcPct val="100000"/>
              </a:lnSpc>
              <a:spcBef>
                <a:spcPts val="0"/>
              </a:spcBef>
              <a:spcAft>
                <a:spcPts val="0"/>
              </a:spcAft>
              <a:buClrTx/>
              <a:buSzTx/>
              <a:buFontTx/>
              <a:buNone/>
              <a:tabLst/>
            </a:pPr>
            <a:r>
              <a:rPr kumimoji="0" lang="ar-JO" sz="2400" u="none" strike="noStrike" cap="none" spc="0" normalizeH="0" baseline="0" dirty="0">
                <a:ln>
                  <a:noFill/>
                </a:ln>
                <a:solidFill>
                  <a:schemeClr val="bg1"/>
                </a:solidFill>
                <a:effectLst/>
                <a:uFillTx/>
                <a:latin typeface="Garamond" panose="02020404030301010803" pitchFamily="18" charset="0"/>
                <a:sym typeface="Book Antiqua"/>
              </a:rPr>
              <a:t>(1867-1951)</a:t>
            </a:r>
            <a:endParaRPr kumimoji="0" lang="en-US" sz="2400" u="none" strike="noStrike" cap="none" spc="0" normalizeH="0" baseline="0" dirty="0">
              <a:ln>
                <a:noFill/>
              </a:ln>
              <a:solidFill>
                <a:schemeClr val="bg1"/>
              </a:solidFill>
              <a:effectLst/>
              <a:uFillTx/>
              <a:latin typeface="Garamond" panose="02020404030301010803" pitchFamily="18" charset="0"/>
              <a:sym typeface="Book Antiqua"/>
            </a:endParaRPr>
          </a:p>
        </p:txBody>
      </p:sp>
      <p:sp>
        <p:nvSpPr>
          <p:cNvPr id="7" name="Rectangle 6">
            <a:extLst>
              <a:ext uri="{FF2B5EF4-FFF2-40B4-BE49-F238E27FC236}">
                <a16:creationId xmlns:a16="http://schemas.microsoft.com/office/drawing/2014/main" id="{8CE73961-2D77-C941-B7BC-E19D795AF872}"/>
              </a:ext>
            </a:extLst>
          </p:cNvPr>
          <p:cNvSpPr/>
          <p:nvPr/>
        </p:nvSpPr>
        <p:spPr>
          <a:xfrm>
            <a:off x="3325906" y="3570204"/>
            <a:ext cx="4401670" cy="1569658"/>
          </a:xfrm>
          <a:prstGeom prst="rect">
            <a:avLst/>
          </a:prstGeom>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lang="en-US" dirty="0">
              <a:latin typeface="Garamond" panose="02020404030301010803" pitchFamily="18"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p:txBody>
      </p:sp>
      <p:sp>
        <p:nvSpPr>
          <p:cNvPr id="8" name="Triangle 7">
            <a:extLst>
              <a:ext uri="{FF2B5EF4-FFF2-40B4-BE49-F238E27FC236}">
                <a16:creationId xmlns:a16="http://schemas.microsoft.com/office/drawing/2014/main" id="{12017CF3-8204-2D4F-9B03-9F306495E11D}"/>
              </a:ext>
            </a:extLst>
          </p:cNvPr>
          <p:cNvSpPr/>
          <p:nvPr/>
        </p:nvSpPr>
        <p:spPr>
          <a:xfrm>
            <a:off x="3325906" y="1444222"/>
            <a:ext cx="998444" cy="2125982"/>
          </a:xfrm>
          <a:prstGeom prst="triangle">
            <a:avLst/>
          </a:prstGeom>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p:txBody>
      </p:sp>
      <p:sp>
        <p:nvSpPr>
          <p:cNvPr id="9" name="Triangle 8">
            <a:extLst>
              <a:ext uri="{FF2B5EF4-FFF2-40B4-BE49-F238E27FC236}">
                <a16:creationId xmlns:a16="http://schemas.microsoft.com/office/drawing/2014/main" id="{074C6AFC-ACE5-544E-8F0A-28A65F53D68B}"/>
              </a:ext>
            </a:extLst>
          </p:cNvPr>
          <p:cNvSpPr/>
          <p:nvPr/>
        </p:nvSpPr>
        <p:spPr>
          <a:xfrm>
            <a:off x="7031381" y="1921591"/>
            <a:ext cx="696195" cy="1648613"/>
          </a:xfrm>
          <a:prstGeom prst="triangle">
            <a:avLst>
              <a:gd name="adj" fmla="val 51368"/>
            </a:avLst>
          </a:prstGeom>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p:txBody>
      </p:sp>
      <p:sp>
        <p:nvSpPr>
          <p:cNvPr id="2" name="TextBox 1">
            <a:extLst>
              <a:ext uri="{FF2B5EF4-FFF2-40B4-BE49-F238E27FC236}">
                <a16:creationId xmlns:a16="http://schemas.microsoft.com/office/drawing/2014/main" id="{27667A67-FFC5-4678-D413-0662B714F9B0}"/>
              </a:ext>
            </a:extLst>
          </p:cNvPr>
          <p:cNvSpPr txBox="1"/>
          <p:nvPr/>
        </p:nvSpPr>
        <p:spPr>
          <a:xfrm>
            <a:off x="4266141" y="1579019"/>
            <a:ext cx="336823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ar-JO" dirty="0">
                <a:solidFill>
                  <a:schemeClr val="bg1"/>
                </a:solidFill>
              </a:rPr>
              <a:t>لتذكيرنا بأن العبادة               يجب أن تسبق الخدمة دائماً</a:t>
            </a:r>
            <a:endParaRPr kumimoji="0" lang="en-US" sz="2400" b="0" i="0" u="none" strike="noStrike" cap="none" spc="0" normalizeH="0" baseline="0" dirty="0">
              <a:ln>
                <a:noFill/>
              </a:ln>
              <a:solidFill>
                <a:schemeClr val="bg1"/>
              </a:solidFill>
              <a:effectLst/>
              <a:uFillTx/>
              <a:latin typeface="+mn-lt"/>
              <a:ea typeface="+mn-ea"/>
              <a:cs typeface="+mn-cs"/>
              <a:sym typeface="Book Antiqua"/>
            </a:endParaRPr>
          </a:p>
        </p:txBody>
      </p:sp>
      <p:sp>
        <p:nvSpPr>
          <p:cNvPr id="14" name="TextBox 13">
            <a:extLst>
              <a:ext uri="{FF2B5EF4-FFF2-40B4-BE49-F238E27FC236}">
                <a16:creationId xmlns:a16="http://schemas.microsoft.com/office/drawing/2014/main" id="{3DF03C6F-89FA-0768-353E-DE8F0760CA23}"/>
              </a:ext>
            </a:extLst>
          </p:cNvPr>
          <p:cNvSpPr txBox="1"/>
          <p:nvPr/>
        </p:nvSpPr>
        <p:spPr>
          <a:xfrm>
            <a:off x="5950257" y="5818818"/>
            <a:ext cx="469392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JO" sz="3200" dirty="0">
                <a:solidFill>
                  <a:schemeClr val="bg2">
                    <a:lumMod val="20000"/>
                    <a:lumOff val="80000"/>
                  </a:schemeClr>
                </a:solidFill>
              </a:rPr>
              <a:t>العبادة</a:t>
            </a:r>
          </a:p>
        </p:txBody>
      </p:sp>
      <p:sp>
        <p:nvSpPr>
          <p:cNvPr id="16" name="TextBox 15">
            <a:extLst>
              <a:ext uri="{FF2B5EF4-FFF2-40B4-BE49-F238E27FC236}">
                <a16:creationId xmlns:a16="http://schemas.microsoft.com/office/drawing/2014/main" id="{6575DA34-C32F-6661-8E56-DB09B1A1C0B1}"/>
              </a:ext>
            </a:extLst>
          </p:cNvPr>
          <p:cNvSpPr txBox="1"/>
          <p:nvPr/>
        </p:nvSpPr>
        <p:spPr>
          <a:xfrm>
            <a:off x="1884257" y="5831265"/>
            <a:ext cx="172106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JO" sz="3200" b="1" dirty="0">
                <a:solidFill>
                  <a:schemeClr val="bg1"/>
                </a:solidFill>
              </a:rPr>
              <a:t>الإرساليات</a:t>
            </a:r>
            <a:endParaRPr lang="en-US" sz="3200" dirty="0"/>
          </a:p>
        </p:txBody>
      </p:sp>
    </p:spTree>
    <p:extLst>
      <p:ext uri="{BB962C8B-B14F-4D97-AF65-F5344CB8AC3E}">
        <p14:creationId xmlns:p14="http://schemas.microsoft.com/office/powerpoint/2010/main" val="39182026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Picture 2" descr="Picture 2"/>
          <p:cNvPicPr>
            <a:picLocks noChangeAspect="1"/>
          </p:cNvPicPr>
          <p:nvPr/>
        </p:nvPicPr>
        <p:blipFill>
          <a:blip r:embed="rId2"/>
          <a:stretch>
            <a:fillRect/>
          </a:stretch>
        </p:blipFill>
        <p:spPr>
          <a:xfrm>
            <a:off x="0" y="2"/>
            <a:ext cx="9230722" cy="812382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9" name="WORSHIP       MISSIONS"/>
          <p:cNvSpPr txBox="1"/>
          <p:nvPr/>
        </p:nvSpPr>
        <p:spPr>
          <a:xfrm>
            <a:off x="2017831" y="5974079"/>
            <a:ext cx="9239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spcBef>
                <a:spcPts val="1900"/>
              </a:spcBef>
              <a:defRPr sz="3200" i="1">
                <a:solidFill>
                  <a:schemeClr val="accent3">
                    <a:lumOff val="44000"/>
                  </a:schemeClr>
                </a:solidFill>
                <a:latin typeface="Garamond"/>
                <a:ea typeface="Garamond"/>
                <a:cs typeface="Garamond"/>
                <a:sym typeface="Garamond"/>
              </a:defRPr>
            </a:pPr>
            <a:endParaRPr dirty="0"/>
          </a:p>
        </p:txBody>
      </p:sp>
      <p:sp>
        <p:nvSpPr>
          <p:cNvPr id="1040" name="Arrow"/>
          <p:cNvSpPr/>
          <p:nvPr/>
        </p:nvSpPr>
        <p:spPr>
          <a:xfrm rot="10800000">
            <a:off x="4128058" y="5974079"/>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dirty="0">
              <a:latin typeface="Garamond" panose="02020404030301010803" pitchFamily="18" charset="0"/>
            </a:endParaRPr>
          </a:p>
        </p:txBody>
      </p:sp>
      <p:sp>
        <p:nvSpPr>
          <p:cNvPr id="2" name="TextBox 1">
            <a:extLst>
              <a:ext uri="{FF2B5EF4-FFF2-40B4-BE49-F238E27FC236}">
                <a16:creationId xmlns:a16="http://schemas.microsoft.com/office/drawing/2014/main" id="{27667A67-FFC5-4678-D413-0662B714F9B0}"/>
              </a:ext>
            </a:extLst>
          </p:cNvPr>
          <p:cNvSpPr txBox="1"/>
          <p:nvPr/>
        </p:nvSpPr>
        <p:spPr>
          <a:xfrm>
            <a:off x="2129433" y="1405563"/>
            <a:ext cx="5047282"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ar-SA" sz="4800" dirty="0">
                <a:solidFill>
                  <a:schemeClr val="bg1"/>
                </a:solidFill>
                <a:latin typeface="Garamond" panose="02020404030301010803" pitchFamily="18" charset="0"/>
              </a:rPr>
              <a:t>متى ٦ : ٣٣</a:t>
            </a:r>
          </a:p>
          <a:p>
            <a:pPr algn="ctr"/>
            <a:r>
              <a:rPr lang="ar-SA" sz="4800" dirty="0">
                <a:solidFill>
                  <a:schemeClr val="bg1"/>
                </a:solidFill>
                <a:latin typeface="Garamond" panose="02020404030301010803" pitchFamily="18" charset="0"/>
              </a:rPr>
              <a:t>٣٣ لَكِنِ اطْلُبُوا أَوَّلاً مَلَكُوتَ اللَّهِ وَبِرَّهُ وَهَذِهِ كُلُّهَا تُزَادُ لَكُمْ. </a:t>
            </a:r>
          </a:p>
        </p:txBody>
      </p:sp>
      <p:sp>
        <p:nvSpPr>
          <p:cNvPr id="14" name="TextBox 13">
            <a:extLst>
              <a:ext uri="{FF2B5EF4-FFF2-40B4-BE49-F238E27FC236}">
                <a16:creationId xmlns:a16="http://schemas.microsoft.com/office/drawing/2014/main" id="{3DF03C6F-89FA-0768-353E-DE8F0760CA23}"/>
              </a:ext>
            </a:extLst>
          </p:cNvPr>
          <p:cNvSpPr txBox="1"/>
          <p:nvPr/>
        </p:nvSpPr>
        <p:spPr>
          <a:xfrm>
            <a:off x="5950257" y="5818818"/>
            <a:ext cx="469392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JO" sz="3200" dirty="0">
                <a:solidFill>
                  <a:schemeClr val="bg2">
                    <a:lumMod val="20000"/>
                    <a:lumOff val="80000"/>
                  </a:schemeClr>
                </a:solidFill>
              </a:rPr>
              <a:t>العبادة</a:t>
            </a:r>
          </a:p>
        </p:txBody>
      </p:sp>
      <p:sp>
        <p:nvSpPr>
          <p:cNvPr id="16" name="TextBox 15">
            <a:extLst>
              <a:ext uri="{FF2B5EF4-FFF2-40B4-BE49-F238E27FC236}">
                <a16:creationId xmlns:a16="http://schemas.microsoft.com/office/drawing/2014/main" id="{6575DA34-C32F-6661-8E56-DB09B1A1C0B1}"/>
              </a:ext>
            </a:extLst>
          </p:cNvPr>
          <p:cNvSpPr txBox="1"/>
          <p:nvPr/>
        </p:nvSpPr>
        <p:spPr>
          <a:xfrm>
            <a:off x="1884257" y="5831265"/>
            <a:ext cx="172106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JO" sz="3200" b="1" dirty="0">
                <a:solidFill>
                  <a:schemeClr val="bg1"/>
                </a:solidFill>
              </a:rPr>
              <a:t>الإرساليات</a:t>
            </a:r>
            <a:endParaRPr lang="en-US" sz="3200" dirty="0"/>
          </a:p>
        </p:txBody>
      </p:sp>
    </p:spTree>
    <p:extLst>
      <p:ext uri="{BB962C8B-B14F-4D97-AF65-F5344CB8AC3E}">
        <p14:creationId xmlns:p14="http://schemas.microsoft.com/office/powerpoint/2010/main" val="13690452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Image" descr="Image"/>
          <p:cNvPicPr>
            <a:picLocks noChangeAspect="1"/>
          </p:cNvPicPr>
          <p:nvPr/>
        </p:nvPicPr>
        <p:blipFill>
          <a:blip r:embed="rId2"/>
          <a:stretch>
            <a:fillRect/>
          </a:stretch>
        </p:blipFill>
        <p:spPr>
          <a:xfrm>
            <a:off x="-25494" y="0"/>
            <a:ext cx="9144000" cy="6858000"/>
          </a:xfrm>
          <a:prstGeom prst="rect">
            <a:avLst/>
          </a:prstGeom>
          <a:ln w="12700">
            <a:miter lim="400000"/>
          </a:ln>
        </p:spPr>
      </p:pic>
      <p:sp>
        <p:nvSpPr>
          <p:cNvPr id="1055" name="God’s Goal for the Nations"/>
          <p:cNvSpPr txBox="1"/>
          <p:nvPr/>
        </p:nvSpPr>
        <p:spPr>
          <a:xfrm>
            <a:off x="190579" y="583892"/>
            <a:ext cx="8531512" cy="969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lnSpc>
                <a:spcPts val="7300"/>
              </a:lnSpc>
              <a:defRPr sz="6000">
                <a:solidFill>
                  <a:schemeClr val="accent3">
                    <a:lumOff val="44000"/>
                  </a:schemeClr>
                </a:solidFill>
                <a:latin typeface="Garamond"/>
                <a:ea typeface="Garamond"/>
                <a:cs typeface="Garamond"/>
                <a:sym typeface="Garamond"/>
              </a:defRPr>
            </a:lvl1pPr>
          </a:lstStyle>
          <a:p>
            <a:r>
              <a:rPr lang="ar-JO" b="1" dirty="0">
                <a:latin typeface="Arial" panose="020B0604020202020204" pitchFamily="34" charset="0"/>
                <a:cs typeface="Arial" panose="020B0604020202020204" pitchFamily="34" charset="0"/>
              </a:rPr>
              <a:t>هدف الله للأمم</a:t>
            </a:r>
            <a:endParaRPr b="1" dirty="0">
              <a:solidFill>
                <a:srgbClr val="000000"/>
              </a:solidFill>
              <a:latin typeface="Arial" panose="020B0604020202020204" pitchFamily="34" charset="0"/>
              <a:cs typeface="Arial" panose="020B0604020202020204" pitchFamily="34" charset="0"/>
            </a:endParaRPr>
          </a:p>
        </p:txBody>
      </p:sp>
      <p:sp>
        <p:nvSpPr>
          <p:cNvPr id="1056"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57" name="God be gracious to us and bless us, And cause His face to shine upon us—…"/>
          <p:cNvSpPr txBox="1"/>
          <p:nvPr/>
        </p:nvSpPr>
        <p:spPr>
          <a:xfrm>
            <a:off x="1271088" y="1769933"/>
            <a:ext cx="6190154" cy="4031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2800" b="1">
                <a:solidFill>
                  <a:schemeClr val="accent3">
                    <a:lumOff val="44000"/>
                  </a:schemeClr>
                </a:solidFill>
                <a:latin typeface="Arial" panose="020B0604020202020204" pitchFamily="34" charset="0"/>
                <a:ea typeface="Garamond"/>
                <a:cs typeface="Arial" panose="020B0604020202020204" pitchFamily="34" charset="0"/>
              </a:defRPr>
            </a:lvl1pPr>
          </a:lstStyle>
          <a:p>
            <a:br>
              <a:rPr sz="3200" dirty="0"/>
            </a:br>
            <a:r>
              <a:rPr lang="ar-JO" sz="3200" dirty="0"/>
              <a:t>ليتحنن الله علينا وليباركنا. لينر بوجهه علينا. </a:t>
            </a:r>
          </a:p>
          <a:p>
            <a:r>
              <a:rPr lang="ar-JO" sz="3200" dirty="0"/>
              <a:t>لكي يعرف في الأرض طريقك، وفي كل الأمم خلاصك.</a:t>
            </a:r>
          </a:p>
          <a:p>
            <a:r>
              <a:rPr lang="ar-JO" sz="3200" dirty="0"/>
              <a:t>يحمدك الشعوب يا الله. يحمدك الشعوب كلهم.</a:t>
            </a:r>
          </a:p>
          <a:p>
            <a:r>
              <a:rPr lang="ar-JO" sz="3200" dirty="0"/>
              <a:t>تفرح وتبتهج الأمم</a:t>
            </a:r>
            <a:endParaRPr sz="3200" dirty="0"/>
          </a:p>
          <a:p>
            <a:r>
              <a:rPr sz="3200" dirty="0"/>
              <a:t>(</a:t>
            </a:r>
            <a:r>
              <a:rPr lang="ar-JO" sz="3200" dirty="0"/>
              <a:t>مزمور 67: 1-4</a:t>
            </a:r>
            <a:r>
              <a:rPr sz="3200" dirty="0"/>
              <a:t>)</a:t>
            </a:r>
          </a:p>
          <a:p>
            <a:endParaRPr sz="3200" dirty="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3" name="God’s Goal for the Nations"/>
          <p:cNvSpPr txBox="1"/>
          <p:nvPr/>
        </p:nvSpPr>
        <p:spPr>
          <a:xfrm>
            <a:off x="306244" y="614680"/>
            <a:ext cx="8531512" cy="194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هدف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للأمم</a:t>
            </a:r>
            <a:endParaRPr b="1" dirty="0">
              <a:solidFill>
                <a:schemeClr val="bg1"/>
              </a:solidFill>
              <a:latin typeface="Arial" panose="020B0604020202020204" pitchFamily="34" charset="0"/>
              <a:cs typeface="Arial" panose="020B0604020202020204" pitchFamily="34" charset="0"/>
            </a:endParaRPr>
          </a:p>
        </p:txBody>
      </p:sp>
      <p:sp>
        <p:nvSpPr>
          <p:cNvPr id="1084"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85" name="“God is pursuing with omnipotent passion…"/>
          <p:cNvSpPr txBox="1"/>
          <p:nvPr/>
        </p:nvSpPr>
        <p:spPr>
          <a:xfrm>
            <a:off x="2199629" y="2913379"/>
            <a:ext cx="4513414" cy="3323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إن الله يتابع بشغفٍ كلي القدرة</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هدفاً عالمياً لجمع عابدين</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مبتهجين لنفسه من كل قبيلة</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ولسان وشعب وأمة.</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(جون بايبر)</a:t>
            </a:r>
            <a:br>
              <a:rPr sz="3600" b="1" dirty="0">
                <a:latin typeface="Arial" panose="020B0604020202020204" pitchFamily="34" charset="0"/>
                <a:cs typeface="Arial" panose="020B0604020202020204" pitchFamily="34" charset="0"/>
              </a:rPr>
            </a:br>
            <a:endParaRPr sz="36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60" name="God’s Sufficiency for the Nations"/>
          <p:cNvSpPr txBox="1"/>
          <p:nvPr/>
        </p:nvSpPr>
        <p:spPr>
          <a:xfrm>
            <a:off x="306244" y="195580"/>
            <a:ext cx="8531512" cy="194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dirty="0">
                <a:solidFill>
                  <a:schemeClr val="bg1"/>
                </a:solidFill>
              </a:rPr>
              <a:t>كفاية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dirty="0">
                <a:solidFill>
                  <a:schemeClr val="bg1"/>
                </a:solidFill>
              </a:rPr>
              <a:t>لكل الأمم</a:t>
            </a:r>
            <a:endParaRPr dirty="0">
              <a:solidFill>
                <a:schemeClr val="bg1"/>
              </a:solidFill>
            </a:endParaRPr>
          </a:p>
        </p:txBody>
      </p:sp>
      <p:sp>
        <p:nvSpPr>
          <p:cNvPr id="1061"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62" name="All the ends of the earth will remember and turn to the LORD, and all the families of the nations will worship before You.  (Psalm 22:27)…"/>
          <p:cNvSpPr txBox="1"/>
          <p:nvPr/>
        </p:nvSpPr>
        <p:spPr>
          <a:xfrm>
            <a:off x="1075371" y="2237944"/>
            <a:ext cx="6993258"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28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200" dirty="0"/>
              <a:t>تذكر وترجع إلى الرب </a:t>
            </a:r>
          </a:p>
          <a:p>
            <a:r>
              <a:rPr lang="ar-JO" sz="3200" dirty="0"/>
              <a:t>كل أقاصي الأرض. </a:t>
            </a:r>
          </a:p>
          <a:p>
            <a:r>
              <a:rPr lang="ar-JO" sz="3200" dirty="0"/>
              <a:t>وتسجد قدامك كل قبائل الأمم.</a:t>
            </a:r>
          </a:p>
          <a:p>
            <a:r>
              <a:rPr lang="ar-JO" sz="3200" dirty="0"/>
              <a:t>(مزمور 22: 27)</a:t>
            </a:r>
            <a:endParaRPr lang="en-US" sz="3200" dirty="0"/>
          </a:p>
          <a:p>
            <a:br>
              <a:rPr sz="3200" dirty="0"/>
            </a:br>
            <a:r>
              <a:rPr lang="ar-JO" sz="3200" dirty="0"/>
              <a:t>كفوا واعلموا أني أنا الله.</a:t>
            </a:r>
          </a:p>
          <a:p>
            <a:r>
              <a:rPr lang="ar-JO" sz="3200" dirty="0"/>
              <a:t> أتعالى بين الأمم،</a:t>
            </a:r>
          </a:p>
          <a:p>
            <a:r>
              <a:rPr lang="ar-JO" sz="3200" dirty="0"/>
              <a:t> أتعالى في الأرض.</a:t>
            </a:r>
          </a:p>
          <a:p>
            <a:r>
              <a:rPr lang="ar-JO" sz="3200" dirty="0"/>
              <a:t>(مزمور 46: 10)</a:t>
            </a:r>
            <a:endParaRPr sz="3200" dirty="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0" name="Text"/>
          <p:cNvSpPr txBox="1"/>
          <p:nvPr/>
        </p:nvSpPr>
        <p:spPr>
          <a:xfrm>
            <a:off x="187778" y="3065779"/>
            <a:ext cx="92396" cy="276999"/>
          </a:xfrm>
          <a:prstGeom prst="rect">
            <a:avLst/>
          </a:prstGeom>
          <a:ln w="12700">
            <a:miter lim="400000"/>
          </a:ln>
        </p:spPr>
        <p:txBody>
          <a:bodyPr wrap="none" lIns="45719" rIns="45719">
            <a:spAutoFit/>
          </a:bodyPr>
          <a:lstStyle/>
          <a:p>
            <a:pPr defTabSz="457200">
              <a:defRPr sz="1200">
                <a:latin typeface="+mj-lt"/>
                <a:ea typeface="+mj-ea"/>
                <a:cs typeface="+mj-cs"/>
                <a:sym typeface="Helvetica"/>
              </a:defRPr>
            </a:pPr>
            <a:endParaRPr b="1" dirty="0">
              <a:latin typeface="Arial" panose="020B0604020202020204" pitchFamily="34" charset="0"/>
              <a:cs typeface="Arial" panose="020B0604020202020204" pitchFamily="34" charset="0"/>
            </a:endParaRPr>
          </a:p>
        </p:txBody>
      </p:sp>
      <p:sp>
        <p:nvSpPr>
          <p:cNvPr id="1071" name="“Probably the hardest thought of all for our natural egotism to entertain is that God does not need our help. We commonly represent Him as a busy, eager, somewhat frustrated Father hurrying about seeking help to carry out His benevolent plan to bring pea"/>
          <p:cNvSpPr txBox="1"/>
          <p:nvPr/>
        </p:nvSpPr>
        <p:spPr>
          <a:xfrm>
            <a:off x="1282167" y="1008380"/>
            <a:ext cx="6579684"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3000">
                <a:solidFill>
                  <a:schemeClr val="accent3">
                    <a:lumOff val="44000"/>
                  </a:schemeClr>
                </a:solidFill>
                <a:latin typeface="Garamond"/>
                <a:ea typeface="Garamond"/>
                <a:cs typeface="Garamond"/>
                <a:sym typeface="Garamond"/>
              </a:defRPr>
            </a:pP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ربما تكون الفكرة الأصعب على الإطلاق التي يمكن</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أن تستوعبها الأنا الطبيعية فينا، هي أن الله لا يحتاج</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مساعدتنا. عادة نحن نتصوره كأب مشغول، متحمس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ومحبط نوعاً ما يسارع إلى طلب المساعدة لتنفيذ</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خطته الأخيرة لإحلال السلام والخلاص للعالم،</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 الله الذي يصنع كل شيء بالتأكيد لا يحتاج إلى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مساعدة ولا إلى مساعدين.</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8" name="God’s Call to the Nations"/>
          <p:cNvSpPr txBox="1"/>
          <p:nvPr/>
        </p:nvSpPr>
        <p:spPr>
          <a:xfrm>
            <a:off x="306244" y="411480"/>
            <a:ext cx="8531512" cy="194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دعوة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للأمم</a:t>
            </a:r>
            <a:endParaRPr b="1" dirty="0">
              <a:solidFill>
                <a:schemeClr val="bg1"/>
              </a:solidFill>
              <a:latin typeface="Arial" panose="020B0604020202020204" pitchFamily="34" charset="0"/>
              <a:cs typeface="Arial" panose="020B0604020202020204" pitchFamily="34" charset="0"/>
            </a:endParaRPr>
          </a:p>
        </p:txBody>
      </p:sp>
      <p:sp>
        <p:nvSpPr>
          <p:cNvPr id="1089"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90" name="Kings of the earth and all peoples;…"/>
          <p:cNvSpPr txBox="1"/>
          <p:nvPr/>
        </p:nvSpPr>
        <p:spPr>
          <a:xfrm>
            <a:off x="1802331" y="2684779"/>
            <a:ext cx="5539335"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ملوك الأرض وكل الشعوب</a:t>
            </a:r>
          </a:p>
          <a:p>
            <a:r>
              <a:rPr lang="ar-JO" dirty="0"/>
              <a:t> الرؤساء وكل قضاة الأرض</a:t>
            </a:r>
          </a:p>
          <a:p>
            <a:r>
              <a:rPr lang="ar-JO" dirty="0"/>
              <a:t> الأحداث والعذارى أيضاً، الشيوخ مع الفتيان</a:t>
            </a:r>
          </a:p>
          <a:p>
            <a:r>
              <a:rPr lang="ar-JO" dirty="0"/>
              <a:t> ليسبحوا اسم الرب</a:t>
            </a:r>
          </a:p>
          <a:p>
            <a:r>
              <a:rPr lang="ar-JO" dirty="0"/>
              <a:t> لأنه قد تعالى اسمه وحده. </a:t>
            </a:r>
          </a:p>
          <a:p>
            <a:r>
              <a:rPr lang="ar-JO" dirty="0"/>
              <a:t>مجده فوق الأرض والسماوات.</a:t>
            </a:r>
            <a:endParaRPr dirty="0"/>
          </a:p>
          <a:p>
            <a:endParaRPr dirty="0"/>
          </a:p>
          <a:p>
            <a:r>
              <a:rPr lang="ar-JO" dirty="0"/>
              <a:t>(مزمور 148: 11-13)</a:t>
            </a:r>
            <a:endParaRPr dirty="0"/>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Title 2"/>
          <p:cNvSpPr txBox="1">
            <a:spLocks noGrp="1"/>
          </p:cNvSpPr>
          <p:nvPr>
            <p:ph type="ctrTitle"/>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sp>
        <p:nvSpPr>
          <p:cNvPr id="1102" name="Subtitle 1"/>
          <p:cNvSpPr txBox="1">
            <a:spLocks noGrp="1"/>
          </p:cNvSpPr>
          <p:nvPr>
            <p:ph type="subTitle" sz="quarter" idx="1"/>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pic>
        <p:nvPicPr>
          <p:cNvPr id="1103" name="Picture 3" descr="Picture 3"/>
          <p:cNvPicPr>
            <a:picLocks noChangeAspect="1"/>
          </p:cNvPicPr>
          <p:nvPr/>
        </p:nvPicPr>
        <p:blipFill>
          <a:blip r:embed="rId2"/>
          <a:stretch>
            <a:fillRect/>
          </a:stretch>
        </p:blipFill>
        <p:spPr>
          <a:xfrm>
            <a:off x="-2" y="4"/>
            <a:ext cx="9142415" cy="6858000"/>
          </a:xfrm>
          <a:prstGeom prst="rect">
            <a:avLst/>
          </a:prstGeom>
          <a:ln w="12700">
            <a:miter lim="400000"/>
          </a:ln>
        </p:spPr>
      </p:pic>
      <p:sp>
        <p:nvSpPr>
          <p:cNvPr id="1104" name="TextBox 4"/>
          <p:cNvSpPr txBox="1"/>
          <p:nvPr/>
        </p:nvSpPr>
        <p:spPr>
          <a:xfrm>
            <a:off x="524695" y="789176"/>
            <a:ext cx="8094610" cy="923330"/>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lang="ar-JO" b="1" dirty="0">
                <a:latin typeface="Arial" panose="020B0604020202020204" pitchFamily="34" charset="0"/>
                <a:cs typeface="Arial" panose="020B0604020202020204" pitchFamily="34" charset="0"/>
              </a:rPr>
              <a:t>سؤال عبر العصور</a:t>
            </a:r>
            <a:endParaRPr b="1" dirty="0">
              <a:latin typeface="Arial" panose="020B0604020202020204" pitchFamily="34" charset="0"/>
              <a:cs typeface="Arial" panose="020B0604020202020204" pitchFamily="34" charset="0"/>
            </a:endParaRPr>
          </a:p>
        </p:txBody>
      </p:sp>
      <p:sp>
        <p:nvSpPr>
          <p:cNvPr id="1105" name="Rectangle 6"/>
          <p:cNvSpPr txBox="1"/>
          <p:nvPr/>
        </p:nvSpPr>
        <p:spPr>
          <a:xfrm>
            <a:off x="2921813" y="2716652"/>
            <a:ext cx="3271086"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pPr>
            <a:r>
              <a:rPr lang="ar-JO" sz="7200" b="1" dirty="0">
                <a:latin typeface="Arial" panose="020B0604020202020204" pitchFamily="34" charset="0"/>
                <a:cs typeface="Arial" panose="020B0604020202020204" pitchFamily="34" charset="0"/>
              </a:rPr>
              <a:t>من ستعبد؟</a:t>
            </a:r>
            <a:endParaRPr sz="72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Title 2"/>
          <p:cNvSpPr txBox="1">
            <a:spLocks noGrp="1"/>
          </p:cNvSpPr>
          <p:nvPr>
            <p:ph type="ctrTitle"/>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sp>
        <p:nvSpPr>
          <p:cNvPr id="1108" name="Subtitle 1"/>
          <p:cNvSpPr txBox="1">
            <a:spLocks noGrp="1"/>
          </p:cNvSpPr>
          <p:nvPr>
            <p:ph type="subTitle" sz="quarter" idx="1"/>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pic>
        <p:nvPicPr>
          <p:cNvPr id="110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10" name="TextBox 4"/>
          <p:cNvSpPr txBox="1"/>
          <p:nvPr/>
        </p:nvSpPr>
        <p:spPr>
          <a:xfrm>
            <a:off x="458603" y="758199"/>
            <a:ext cx="8313530" cy="923330"/>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lang="ar-JO" b="1" dirty="0">
                <a:latin typeface="Arial" panose="020B0604020202020204" pitchFamily="34" charset="0"/>
                <a:cs typeface="Arial" panose="020B0604020202020204" pitchFamily="34" charset="0"/>
              </a:rPr>
              <a:t>رسالة إلى الأمم</a:t>
            </a:r>
            <a:endParaRPr b="1" dirty="0">
              <a:latin typeface="Arial" panose="020B0604020202020204" pitchFamily="34" charset="0"/>
              <a:cs typeface="Arial" panose="020B0604020202020204" pitchFamily="34" charset="0"/>
            </a:endParaRPr>
          </a:p>
        </p:txBody>
      </p:sp>
      <p:sp>
        <p:nvSpPr>
          <p:cNvPr id="1111" name="Rectangle 6"/>
          <p:cNvSpPr txBox="1"/>
          <p:nvPr/>
        </p:nvSpPr>
        <p:spPr>
          <a:xfrm>
            <a:off x="3268749" y="3006292"/>
            <a:ext cx="2400656"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rPr lang="ar-JO" sz="7200" dirty="0">
                <a:latin typeface="Arial" panose="020B0604020202020204" pitchFamily="34" charset="0"/>
                <a:cs typeface="Arial" panose="020B0604020202020204" pitchFamily="34" charset="0"/>
              </a:rPr>
              <a:t>اعبد الله</a:t>
            </a:r>
            <a:endParaRPr sz="72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mult3.jpg" descr="mult3.jpg"/>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5301"/>
                    </a14:imgEffect>
                    <a14:imgEffect>
                      <a14:saturation sat="126000"/>
                    </a14:imgEffect>
                    <a14:imgEffect>
                      <a14:brightnessContrast bright="-50000"/>
                    </a14:imgEffect>
                  </a14:imgLayer>
                </a14:imgProps>
              </a:ext>
            </a:extLst>
          </a:blip>
          <a:stretch>
            <a:fillRect/>
          </a:stretch>
        </p:blipFill>
        <p:spPr>
          <a:xfrm>
            <a:off x="0" y="0"/>
            <a:ext cx="12176069" cy="6849038"/>
          </a:xfrm>
          <a:prstGeom prst="rect">
            <a:avLst/>
          </a:prstGeom>
          <a:ln w="12700">
            <a:miter lim="400000"/>
          </a:ln>
        </p:spPr>
      </p:pic>
      <p:sp>
        <p:nvSpPr>
          <p:cNvPr id="1114" name="Text Box 3"/>
          <p:cNvSpPr txBox="1"/>
          <p:nvPr/>
        </p:nvSpPr>
        <p:spPr>
          <a:xfrm>
            <a:off x="1974582" y="952504"/>
            <a:ext cx="5194836"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6000">
                <a:solidFill>
                  <a:srgbClr val="AC052C"/>
                </a:solidFill>
                <a:latin typeface="Garamond"/>
                <a:ea typeface="Garamond"/>
                <a:cs typeface="Garamond"/>
                <a:sym typeface="Garamond"/>
              </a:defRPr>
            </a:lvl1pPr>
          </a:lstStyle>
          <a:p>
            <a:r>
              <a:rPr lang="ar-JO" b="1" dirty="0">
                <a:solidFill>
                  <a:schemeClr val="bg1"/>
                </a:solidFill>
                <a:latin typeface="Arial" panose="020B0604020202020204" pitchFamily="34" charset="0"/>
                <a:cs typeface="Arial" panose="020B0604020202020204" pitchFamily="34" charset="0"/>
              </a:rPr>
              <a:t>دورنا</a:t>
            </a:r>
            <a:endParaRPr b="1" dirty="0">
              <a:solidFill>
                <a:schemeClr val="bg1"/>
              </a:solidFill>
              <a:latin typeface="Arial" panose="020B0604020202020204" pitchFamily="34" charset="0"/>
              <a:cs typeface="Arial" panose="020B0604020202020204" pitchFamily="34" charset="0"/>
            </a:endParaRPr>
          </a:p>
        </p:txBody>
      </p:sp>
      <p:sp>
        <p:nvSpPr>
          <p:cNvPr id="1115" name="Text Box 3"/>
          <p:cNvSpPr txBox="1"/>
          <p:nvPr/>
        </p:nvSpPr>
        <p:spPr>
          <a:xfrm>
            <a:off x="1974582" y="2697930"/>
            <a:ext cx="5194836" cy="40908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500">
                <a:solidFill>
                  <a:srgbClr val="AC052C"/>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أن ننادي:</a:t>
            </a:r>
            <a:br>
              <a:rPr b="1" dirty="0">
                <a:solidFill>
                  <a:schemeClr val="bg1"/>
                </a:solidFill>
                <a:latin typeface="Arial" panose="020B0604020202020204" pitchFamily="34" charset="0"/>
                <a:cs typeface="Arial" panose="020B0604020202020204" pitchFamily="34" charset="0"/>
              </a:rPr>
            </a:br>
            <a:br>
              <a:rPr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سبحوا الرب يا كل الأمم.        حمدوه يا كل الشعوب.</a:t>
            </a:r>
          </a:p>
          <a:p>
            <a:pPr algn="ctr">
              <a:spcBef>
                <a:spcPts val="2100"/>
              </a:spcBef>
              <a:defRPr sz="3500">
                <a:solidFill>
                  <a:srgbClr val="AC052C"/>
                </a:solidFill>
                <a:latin typeface="Garamond"/>
                <a:ea typeface="Garamond"/>
                <a:cs typeface="Garamond"/>
                <a:sym typeface="Garamond"/>
              </a:defRPr>
            </a:pPr>
            <a:r>
              <a:rPr b="1" dirty="0">
                <a:solidFill>
                  <a:schemeClr val="bg1"/>
                </a:solidFill>
                <a:latin typeface="Arial" panose="020B0604020202020204" pitchFamily="34" charset="0"/>
                <a:cs typeface="Arial" panose="020B0604020202020204" pitchFamily="34" charset="0"/>
              </a:rPr>
              <a:t>(</a:t>
            </a:r>
            <a:r>
              <a:rPr lang="ar-JO" b="1" dirty="0">
                <a:solidFill>
                  <a:schemeClr val="bg1"/>
                </a:solidFill>
                <a:latin typeface="Arial" panose="020B0604020202020204" pitchFamily="34" charset="0"/>
                <a:cs typeface="Arial" panose="020B0604020202020204" pitchFamily="34" charset="0"/>
              </a:rPr>
              <a:t>مزمور 117: 1</a:t>
            </a:r>
            <a:r>
              <a:rPr b="1" dirty="0">
                <a:solidFill>
                  <a:schemeClr val="bg1"/>
                </a:solidFill>
                <a:latin typeface="Arial" panose="020B0604020202020204" pitchFamily="34" charset="0"/>
                <a:cs typeface="Arial" panose="020B0604020202020204" pitchFamily="34" charset="0"/>
              </a:rPr>
              <a:t>) </a:t>
            </a:r>
          </a:p>
          <a:p>
            <a:pPr algn="ctr">
              <a:spcBef>
                <a:spcPts val="700"/>
              </a:spcBef>
              <a:defRPr sz="400">
                <a:solidFill>
                  <a:schemeClr val="accent3">
                    <a:lumOff val="44000"/>
                  </a:schemeClr>
                </a:solidFill>
                <a:latin typeface="Garamond"/>
                <a:ea typeface="Garamond"/>
                <a:cs typeface="Garamond"/>
                <a:sym typeface="Garamond"/>
              </a:defRPr>
            </a:pPr>
            <a:endParaRPr b="1" dirty="0">
              <a:latin typeface="Arial" panose="020B0604020202020204" pitchFamily="34" charset="0"/>
              <a:cs typeface="Arial" panose="020B0604020202020204" pitchFamily="34" charset="0"/>
            </a:endParaRPr>
          </a:p>
          <a:p>
            <a:pPr algn="ctr">
              <a:spcBef>
                <a:spcPts val="700"/>
              </a:spcBef>
              <a:defRPr sz="400">
                <a:solidFill>
                  <a:schemeClr val="accent3">
                    <a:lumOff val="44000"/>
                  </a:schemeClr>
                </a:solidFill>
                <a:latin typeface="Garamond"/>
                <a:ea typeface="Garamond"/>
                <a:cs typeface="Garamond"/>
                <a:sym typeface="Garamond"/>
              </a:defRPr>
            </a:pPr>
            <a:endParaRPr b="1" dirty="0">
              <a:latin typeface="Arial" panose="020B0604020202020204" pitchFamily="34" charset="0"/>
              <a:cs typeface="Arial" panose="020B0604020202020204" pitchFamily="34" charset="0"/>
            </a:endParaRPr>
          </a:p>
          <a:p>
            <a:pPr algn="ctr">
              <a:spcBef>
                <a:spcPts val="700"/>
              </a:spcBef>
              <a:defRPr>
                <a:solidFill>
                  <a:schemeClr val="accent3">
                    <a:lumOff val="44000"/>
                  </a:schemeClr>
                </a:solidFill>
                <a:latin typeface="Garamond"/>
                <a:ea typeface="Garamond"/>
                <a:cs typeface="Garamond"/>
                <a:sym typeface="Garamond"/>
              </a:defRPr>
            </a:pPr>
            <a:endParaRPr b="1" dirty="0">
              <a:latin typeface="Arial" panose="020B0604020202020204" pitchFamily="34" charset="0"/>
              <a:cs typeface="Arial" panose="020B0604020202020204" pitchFamily="34" charset="0"/>
            </a:endParaRPr>
          </a:p>
          <a:p>
            <a:pPr algn="ctr">
              <a:spcBef>
                <a:spcPts val="700"/>
              </a:spcBef>
              <a:defRPr sz="1200">
                <a:latin typeface="Garamond"/>
                <a:ea typeface="Garamond"/>
                <a:cs typeface="Garamond"/>
                <a:sym typeface="Garamond"/>
              </a:defRPr>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20" name="Text"/>
          <p:cNvSpPr txBox="1"/>
          <p:nvPr/>
        </p:nvSpPr>
        <p:spPr>
          <a:xfrm>
            <a:off x="187778" y="3065779"/>
            <a:ext cx="146483"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200">
                <a:latin typeface="+mj-lt"/>
                <a:ea typeface="+mj-ea"/>
                <a:cs typeface="+mj-cs"/>
                <a:sym typeface="Helvetica"/>
              </a:defRPr>
            </a:lvl1pPr>
          </a:lstStyle>
          <a:p>
            <a:r>
              <a:t> </a:t>
            </a:r>
          </a:p>
        </p:txBody>
      </p:sp>
      <p:sp>
        <p:nvSpPr>
          <p:cNvPr id="1121" name="Sing to the LORD a new song; Sing to the LORD, all the earth. Sing to the LORD, bless His name; Proclaim good tidings of His salvation from day to day.…"/>
          <p:cNvSpPr txBox="1"/>
          <p:nvPr/>
        </p:nvSpPr>
        <p:spPr>
          <a:xfrm>
            <a:off x="1" y="405095"/>
            <a:ext cx="9144000" cy="5586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رنموا للرب ترنيمة جديدة. </a:t>
            </a:r>
          </a:p>
          <a:p>
            <a:r>
              <a:rPr lang="ar-JO" dirty="0"/>
              <a:t>رنمي للرب يا كل الأرض.</a:t>
            </a:r>
          </a:p>
          <a:p>
            <a:r>
              <a:rPr lang="ar-JO" dirty="0"/>
              <a:t> رنموا للرب، باركوا اسمه،</a:t>
            </a:r>
          </a:p>
          <a:p>
            <a:r>
              <a:rPr lang="ar-JO" dirty="0"/>
              <a:t> بشروا من يوم إلى يوم بخلاصه.</a:t>
            </a:r>
          </a:p>
          <a:p>
            <a:r>
              <a:rPr lang="ar-JO" dirty="0"/>
              <a:t>حدثوا بين الأمم بمجده،</a:t>
            </a:r>
          </a:p>
          <a:p>
            <a:r>
              <a:rPr lang="ar-JO" dirty="0"/>
              <a:t> بين جميع الشعوب بعجائبه.</a:t>
            </a:r>
          </a:p>
          <a:p>
            <a:endParaRPr lang="ar-JO" dirty="0"/>
          </a:p>
          <a:p>
            <a:r>
              <a:rPr lang="ar-JO" dirty="0"/>
              <a:t> لأن الرب عظيم وحميد جداً</a:t>
            </a:r>
          </a:p>
          <a:p>
            <a:r>
              <a:rPr lang="ar-JO" dirty="0"/>
              <a:t> مهوب هو على كل الآلهة.</a:t>
            </a:r>
          </a:p>
          <a:p>
            <a:r>
              <a:rPr lang="ar-JO" dirty="0"/>
              <a:t> لأن كل آلهة الشعوب أصنام،</a:t>
            </a:r>
          </a:p>
          <a:p>
            <a:r>
              <a:rPr lang="ar-JO" dirty="0"/>
              <a:t> أما الرب فقد صنع السماوات.</a:t>
            </a:r>
            <a:endParaRPr dirty="0"/>
          </a:p>
          <a:p>
            <a:r>
              <a:rPr dirty="0"/>
              <a:t>(</a:t>
            </a:r>
            <a:r>
              <a:rPr lang="ar-JO" dirty="0"/>
              <a:t>مزمور 96: 1-5</a:t>
            </a:r>
            <a:r>
              <a:rPr dirty="0"/>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 name="Picture 3" descr="Picture 3"/>
          <p:cNvPicPr>
            <a:picLocks noChangeAspect="1"/>
          </p:cNvPicPr>
          <p:nvPr/>
        </p:nvPicPr>
        <p:blipFill>
          <a:blip r:embed="rId2"/>
          <a:stretch>
            <a:fillRect/>
          </a:stretch>
        </p:blipFill>
        <p:spPr>
          <a:xfrm>
            <a:off x="-3849" y="-9308"/>
            <a:ext cx="9151642" cy="8481185"/>
          </a:xfrm>
          <a:prstGeom prst="rect">
            <a:avLst/>
          </a:prstGeom>
          <a:ln w="12700">
            <a:miter lim="400000"/>
          </a:ln>
        </p:spPr>
      </p:pic>
      <p:sp>
        <p:nvSpPr>
          <p:cNvPr id="831" name="TextBox 2"/>
          <p:cNvSpPr txBox="1"/>
          <p:nvPr/>
        </p:nvSpPr>
        <p:spPr>
          <a:xfrm>
            <a:off x="3734061" y="4449040"/>
            <a:ext cx="41122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b="1">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ماكس لوكادو:</a:t>
            </a:r>
          </a:p>
          <a:p>
            <a:pPr algn="ctr">
              <a:defRPr sz="3200" b="1">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لأنت لا تحتاج                    إلى ما وجدته دوروثي.</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31"/>
                                        </p:tgtEl>
                                        <p:attrNameLst>
                                          <p:attrName>style.visibility</p:attrName>
                                        </p:attrNameLst>
                                      </p:cBhvr>
                                      <p:to>
                                        <p:strVal val="visible"/>
                                      </p:to>
                                    </p:set>
                                    <p:animEffect transition="in" filter="fade">
                                      <p:cBhvr>
                                        <p:cTn id="7" dur="5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3">
            <a:extLst>
              <a:ext uri="{FF2B5EF4-FFF2-40B4-BE49-F238E27FC236}">
                <a16:creationId xmlns:a16="http://schemas.microsoft.com/office/drawing/2014/main" id="{A469CC7B-8EC3-F0E5-2AED-16592045287C}"/>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 name="TextBox 4">
            <a:extLst>
              <a:ext uri="{FF2B5EF4-FFF2-40B4-BE49-F238E27FC236}">
                <a16:creationId xmlns:a16="http://schemas.microsoft.com/office/drawing/2014/main" id="{39935BA6-00D4-2389-DE19-297EEDFFFBD3}"/>
              </a:ext>
            </a:extLst>
          </p:cNvPr>
          <p:cNvSpPr txBox="1"/>
          <p:nvPr/>
        </p:nvSpPr>
        <p:spPr>
          <a:xfrm>
            <a:off x="458603" y="758199"/>
            <a:ext cx="8313530" cy="923330"/>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54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Calibri"/>
              </a:rPr>
              <a:t>نقاش</a:t>
            </a:r>
            <a:endParaRPr kumimoji="0" sz="54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Calibri"/>
            </a:endParaRPr>
          </a:p>
        </p:txBody>
      </p:sp>
      <p:sp>
        <p:nvSpPr>
          <p:cNvPr id="5" name="Rectangle 6">
            <a:extLst>
              <a:ext uri="{FF2B5EF4-FFF2-40B4-BE49-F238E27FC236}">
                <a16:creationId xmlns:a16="http://schemas.microsoft.com/office/drawing/2014/main" id="{AD52982F-2DAC-32F4-1D90-EB01C862168C}"/>
              </a:ext>
            </a:extLst>
          </p:cNvPr>
          <p:cNvSpPr txBox="1"/>
          <p:nvPr/>
        </p:nvSpPr>
        <p:spPr>
          <a:xfrm>
            <a:off x="458603" y="2439728"/>
            <a:ext cx="8313530" cy="2123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4400" b="1" i="0" u="none" strike="noStrike" kern="0" cap="none" spc="0" normalizeH="0" baseline="0" noProof="0" dirty="0">
                <a:ln w="12700" cap="flat">
                  <a:solidFill>
                    <a:srgbClr val="054697"/>
                  </a:solidFill>
                  <a:prstDash val="solid"/>
                  <a:round/>
                </a:ln>
                <a:solidFill>
                  <a:srgbClr val="F4F1E3"/>
                </a:solidFill>
                <a:effectLst>
                  <a:outerShdw blurRad="38100" dist="20320" dir="1800000" rotWithShape="0">
                    <a:srgbClr val="000000">
                      <a:alpha val="40000"/>
                    </a:srgbClr>
                  </a:outerShdw>
                </a:effectLst>
                <a:uLnTx/>
                <a:uFillTx/>
                <a:latin typeface="Arial" panose="020B0604020202020204" pitchFamily="34" charset="0"/>
                <a:cs typeface="Arial" panose="020B0604020202020204" pitchFamily="34" charset="0"/>
                <a:sym typeface="Calibri"/>
              </a:rPr>
              <a:t>كيف يجب أن/سوف يؤثر هذا الفهم للعلاقة بين العبادة والإرساليات على مساعينا التبشيرية؟</a:t>
            </a:r>
            <a:endParaRPr kumimoji="0" sz="4400" b="1" i="0" u="none" strike="noStrike" kern="0" cap="none" spc="0" normalizeH="0" baseline="0" noProof="0" dirty="0">
              <a:ln w="12700" cap="flat">
                <a:solidFill>
                  <a:srgbClr val="054697"/>
                </a:solidFill>
                <a:prstDash val="solid"/>
                <a:round/>
              </a:ln>
              <a:solidFill>
                <a:srgbClr val="F4F1E3"/>
              </a:solidFill>
              <a:effectLst>
                <a:outerShdw blurRad="38100" dist="20320" dir="1800000" rotWithShape="0">
                  <a:srgbClr val="000000">
                    <a:alpha val="40000"/>
                  </a:srgbClr>
                </a:outerShdw>
              </a:effectLst>
              <a:uLnTx/>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126"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127" name="Great…"/>
          <p:cNvSpPr txBox="1"/>
          <p:nvPr/>
        </p:nvSpPr>
        <p:spPr>
          <a:xfrm>
            <a:off x="4617719" y="304800"/>
            <a:ext cx="4480561"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الوصية </a:t>
            </a:r>
          </a:p>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العظمى</a:t>
            </a:r>
          </a:p>
          <a:p>
            <a:pPr algn="ctr" defTabSz="457200">
              <a:defRPr sz="4400" b="1">
                <a:solidFill>
                  <a:schemeClr val="accent3">
                    <a:lumOff val="44000"/>
                  </a:schemeClr>
                </a:solidFill>
              </a:defRPr>
            </a:pPr>
            <a:r>
              <a:rPr lang="en-US" sz="4400" b="1"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a:t>
            </a:r>
            <a:r>
              <a:rPr lang="ar-JO" sz="2800" b="1" dirty="0">
                <a:solidFill>
                  <a:schemeClr val="tx1"/>
                </a:solidFill>
                <a:latin typeface="Arial" panose="020B0604020202020204" pitchFamily="34" charset="0"/>
                <a:cs typeface="Arial" panose="020B0604020202020204" pitchFamily="34" charset="0"/>
              </a:rPr>
              <a:t>متى 22: 35-38</a:t>
            </a:r>
            <a:r>
              <a:rPr sz="2800" b="1" dirty="0">
                <a:solidFill>
                  <a:schemeClr val="tx1"/>
                </a:solidFill>
                <a:latin typeface="Arial" panose="020B0604020202020204" pitchFamily="34" charset="0"/>
                <a:cs typeface="Arial" panose="020B0604020202020204" pitchFamily="34" charset="0"/>
              </a:rPr>
              <a:t>)</a:t>
            </a:r>
            <a:r>
              <a:rPr sz="4400" b="1" dirty="0">
                <a:solidFill>
                  <a:schemeClr val="tx1"/>
                </a:solidFill>
                <a:latin typeface="Arial" panose="020B0604020202020204" pitchFamily="34" charset="0"/>
                <a:cs typeface="Arial" panose="020B0604020202020204" pitchFamily="34" charset="0"/>
              </a:rPr>
              <a:t> </a:t>
            </a:r>
          </a:p>
        </p:txBody>
      </p:sp>
      <p:sp>
        <p:nvSpPr>
          <p:cNvPr id="1128" name="Great…"/>
          <p:cNvSpPr txBox="1"/>
          <p:nvPr/>
        </p:nvSpPr>
        <p:spPr>
          <a:xfrm>
            <a:off x="45719" y="304800"/>
            <a:ext cx="4480562"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المأمورية</a:t>
            </a:r>
          </a:p>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العظمى</a:t>
            </a:r>
          </a:p>
          <a:p>
            <a:pPr algn="ctr" defTabSz="457200">
              <a:defRPr sz="4400" b="1">
                <a:solidFill>
                  <a:schemeClr val="accent3">
                    <a:lumOff val="44000"/>
                  </a:schemeClr>
                </a:solidFill>
              </a:defRPr>
            </a:pPr>
            <a:r>
              <a:rPr sz="2800" b="1" dirty="0">
                <a:solidFill>
                  <a:schemeClr val="tx1"/>
                </a:solidFill>
                <a:latin typeface="Arial" panose="020B0604020202020204" pitchFamily="34" charset="0"/>
                <a:cs typeface="Arial" panose="020B0604020202020204" pitchFamily="34" charset="0"/>
              </a:rPr>
              <a:t>(</a:t>
            </a:r>
            <a:r>
              <a:rPr lang="ar-JO" sz="2800" b="1" dirty="0">
                <a:solidFill>
                  <a:schemeClr val="tx1"/>
                </a:solidFill>
                <a:latin typeface="Arial" panose="020B0604020202020204" pitchFamily="34" charset="0"/>
                <a:cs typeface="Arial" panose="020B0604020202020204" pitchFamily="34" charset="0"/>
              </a:rPr>
              <a:t>متى 28: 18-20</a:t>
            </a:r>
            <a:r>
              <a:rPr sz="2800" b="1" dirty="0">
                <a:solidFill>
                  <a:schemeClr val="tx1"/>
                </a:solidFill>
                <a:latin typeface="Arial" panose="020B0604020202020204" pitchFamily="34" charset="0"/>
                <a:cs typeface="Arial" panose="020B0604020202020204" pitchFamily="34" charset="0"/>
              </a:rPr>
              <a:t>)</a:t>
            </a:r>
            <a:r>
              <a:rPr sz="4400" b="1" dirty="0">
                <a:solidFill>
                  <a:schemeClr val="tx1"/>
                </a:solidFill>
                <a:latin typeface="Arial" panose="020B0604020202020204" pitchFamily="34" charset="0"/>
                <a:cs typeface="Arial" panose="020B0604020202020204" pitchFamily="34" charset="0"/>
              </a:rPr>
              <a:t> </a:t>
            </a:r>
          </a:p>
        </p:txBody>
      </p:sp>
      <p:sp>
        <p:nvSpPr>
          <p:cNvPr id="1129" name="man-focused…"/>
          <p:cNvSpPr txBox="1"/>
          <p:nvPr/>
        </p:nvSpPr>
        <p:spPr>
          <a:xfrm>
            <a:off x="731519" y="2895600"/>
            <a:ext cx="3337561"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spcBef>
                <a:spcPts val="2100"/>
              </a:spcBef>
              <a:defRPr sz="3600">
                <a:solidFill>
                  <a:srgbClr val="CC3300"/>
                </a:solidFill>
              </a:defRPr>
            </a:pPr>
            <a:r>
              <a:rPr lang="ar-JO" b="1" dirty="0">
                <a:latin typeface="Arial" panose="020B0604020202020204" pitchFamily="34" charset="0"/>
                <a:cs typeface="Arial" panose="020B0604020202020204" pitchFamily="34" charset="0"/>
              </a:rPr>
              <a:t>مركزها الإنسان</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006600"/>
                </a:solidFill>
              </a:defRPr>
            </a:pPr>
            <a:r>
              <a:rPr lang="ar-JO" b="1" dirty="0">
                <a:latin typeface="Arial" panose="020B0604020202020204" pitchFamily="34" charset="0"/>
                <a:cs typeface="Arial" panose="020B0604020202020204" pitchFamily="34" charset="0"/>
              </a:rPr>
              <a:t>مؤقتة</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996633"/>
                </a:solidFill>
              </a:defRPr>
            </a:pPr>
            <a:r>
              <a:rPr lang="ar-JO" b="1" dirty="0">
                <a:latin typeface="Arial" panose="020B0604020202020204" pitchFamily="34" charset="0"/>
                <a:cs typeface="Arial" panose="020B0604020202020204" pitchFamily="34" charset="0"/>
              </a:rPr>
              <a:t>وسائل</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800080"/>
                </a:solidFill>
              </a:defRPr>
            </a:pPr>
            <a:r>
              <a:rPr lang="ar-JO" b="1" dirty="0">
                <a:latin typeface="Arial" panose="020B0604020202020204" pitchFamily="34" charset="0"/>
                <a:cs typeface="Arial" panose="020B0604020202020204" pitchFamily="34" charset="0"/>
              </a:rPr>
              <a:t>ثانوية</a:t>
            </a:r>
            <a:endParaRPr b="1" dirty="0">
              <a:latin typeface="Arial" panose="020B0604020202020204" pitchFamily="34" charset="0"/>
              <a:cs typeface="Arial" panose="020B0604020202020204" pitchFamily="34" charset="0"/>
            </a:endParaRPr>
          </a:p>
        </p:txBody>
      </p:sp>
      <p:sp>
        <p:nvSpPr>
          <p:cNvPr id="1130"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a:defRPr sz="3200">
                <a:solidFill>
                  <a:schemeClr val="accent3">
                    <a:lumOff val="44000"/>
                  </a:schemeClr>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1131" name="God-focused…"/>
          <p:cNvSpPr txBox="1"/>
          <p:nvPr/>
        </p:nvSpPr>
        <p:spPr>
          <a:xfrm>
            <a:off x="5227320" y="2895600"/>
            <a:ext cx="3337560"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spcBef>
                <a:spcPts val="2100"/>
              </a:spcBef>
              <a:defRPr sz="3600">
                <a:solidFill>
                  <a:srgbClr val="CC3300"/>
                </a:solidFill>
              </a:defRPr>
            </a:pPr>
            <a:r>
              <a:rPr lang="ar-JO" b="1" dirty="0">
                <a:latin typeface="Arial" panose="020B0604020202020204" pitchFamily="34" charset="0"/>
                <a:cs typeface="Arial" panose="020B0604020202020204" pitchFamily="34" charset="0"/>
              </a:rPr>
              <a:t>مركزها الله</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006600"/>
                </a:solidFill>
              </a:defRPr>
            </a:pPr>
            <a:r>
              <a:rPr lang="ar-JO" b="1" dirty="0">
                <a:latin typeface="Arial" panose="020B0604020202020204" pitchFamily="34" charset="0"/>
                <a:cs typeface="Arial" panose="020B0604020202020204" pitchFamily="34" charset="0"/>
              </a:rPr>
              <a:t>أبدية</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996633"/>
                </a:solidFill>
              </a:defRPr>
            </a:pPr>
            <a:r>
              <a:rPr lang="ar-JO" b="1" dirty="0">
                <a:latin typeface="Arial" panose="020B0604020202020204" pitchFamily="34" charset="0"/>
                <a:cs typeface="Arial" panose="020B0604020202020204" pitchFamily="34" charset="0"/>
              </a:rPr>
              <a:t>نهاية</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800080"/>
                </a:solidFill>
              </a:defRPr>
            </a:pPr>
            <a:r>
              <a:rPr lang="ar-JO" b="1" dirty="0">
                <a:latin typeface="Arial" panose="020B0604020202020204" pitchFamily="34" charset="0"/>
                <a:cs typeface="Arial" panose="020B0604020202020204" pitchFamily="34" charset="0"/>
              </a:rPr>
              <a:t>أساسية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1138" name="Picture 3" descr="Picture 3"/>
          <p:cNvPicPr>
            <a:picLocks noChangeAspect="1"/>
          </p:cNvPicPr>
          <p:nvPr/>
        </p:nvPicPr>
        <p:blipFill>
          <a:blip r:embed="rId2"/>
          <a:srcRect t="16667" b="4666"/>
          <a:stretch>
            <a:fillRect/>
          </a:stretch>
        </p:blipFill>
        <p:spPr>
          <a:xfrm>
            <a:off x="0" y="-18257"/>
            <a:ext cx="9144000" cy="6894515"/>
          </a:xfrm>
          <a:prstGeom prst="rect">
            <a:avLst/>
          </a:prstGeom>
          <a:ln w="12700">
            <a:miter lim="400000"/>
          </a:ln>
        </p:spPr>
      </p:pic>
      <p:sp>
        <p:nvSpPr>
          <p:cNvPr id="1139" name="Text Box 4"/>
          <p:cNvSpPr txBox="1"/>
          <p:nvPr/>
        </p:nvSpPr>
        <p:spPr>
          <a:xfrm>
            <a:off x="2217420" y="1536700"/>
            <a:ext cx="7147560" cy="4726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800"/>
              </a:spcBef>
              <a:defRPr sz="4800">
                <a:solidFill>
                  <a:srgbClr val="663300"/>
                </a:solidFill>
              </a:defRPr>
            </a:pPr>
            <a:r>
              <a:rPr lang="ar-JO" sz="4000" b="1" dirty="0">
                <a:latin typeface="Arial" panose="020B0604020202020204" pitchFamily="34" charset="0"/>
                <a:cs typeface="Arial" panose="020B0604020202020204" pitchFamily="34" charset="0"/>
              </a:rPr>
              <a:t>مركزية العبادة</a:t>
            </a:r>
            <a:endParaRPr sz="4000" b="1" dirty="0">
              <a:latin typeface="Arial" panose="020B0604020202020204" pitchFamily="34" charset="0"/>
              <a:cs typeface="Arial" panose="020B0604020202020204" pitchFamily="34" charset="0"/>
            </a:endParaRPr>
          </a:p>
          <a:p>
            <a:pPr algn="ctr">
              <a:spcBef>
                <a:spcPts val="3600"/>
              </a:spcBef>
              <a:defRPr sz="6000">
                <a:solidFill>
                  <a:srgbClr val="663300"/>
                </a:solidFill>
              </a:defRPr>
            </a:pPr>
            <a:r>
              <a:rPr lang="ar-JO" b="1" dirty="0">
                <a:latin typeface="Arial" panose="020B0604020202020204" pitchFamily="34" charset="0"/>
                <a:cs typeface="Arial" panose="020B0604020202020204" pitchFamily="34" charset="0"/>
              </a:rPr>
              <a:t>في كل الحياة</a:t>
            </a:r>
            <a:endParaRPr b="1" dirty="0">
              <a:latin typeface="Arial" panose="020B0604020202020204" pitchFamily="34" charset="0"/>
              <a:cs typeface="Arial" panose="020B0604020202020204" pitchFamily="34" charset="0"/>
            </a:endParaRPr>
          </a:p>
          <a:p>
            <a:pPr algn="ctr">
              <a:spcBef>
                <a:spcPts val="400"/>
              </a:spcBef>
              <a:defRPr sz="4800">
                <a:solidFill>
                  <a:srgbClr val="663300"/>
                </a:solidFill>
              </a:defRPr>
            </a:pPr>
            <a:r>
              <a:rPr sz="3600" b="1" dirty="0">
                <a:latin typeface="Arial" panose="020B0604020202020204" pitchFamily="34" charset="0"/>
                <a:cs typeface="Arial" panose="020B0604020202020204" pitchFamily="34" charset="0"/>
              </a:rPr>
              <a:t> </a:t>
            </a:r>
            <a:r>
              <a:rPr sz="2900" b="1" dirty="0">
                <a:latin typeface="Arial" panose="020B0604020202020204" pitchFamily="34" charset="0"/>
                <a:cs typeface="Arial" panose="020B0604020202020204" pitchFamily="34" charset="0"/>
              </a:rPr>
              <a:t>   </a:t>
            </a:r>
            <a:br>
              <a:rPr sz="2900" b="1" dirty="0">
                <a:latin typeface="Arial" panose="020B0604020202020204" pitchFamily="34" charset="0"/>
                <a:cs typeface="Arial" panose="020B0604020202020204" pitchFamily="34" charset="0"/>
              </a:rPr>
            </a:br>
            <a:r>
              <a:rPr sz="3600" b="1" dirty="0">
                <a:latin typeface="Arial" panose="020B0604020202020204" pitchFamily="34" charset="0"/>
                <a:cs typeface="Arial" panose="020B0604020202020204" pitchFamily="34" charset="0"/>
              </a:rPr>
              <a:t>         (</a:t>
            </a:r>
            <a:r>
              <a:rPr lang="ar-JO" sz="3600" b="1" dirty="0">
                <a:latin typeface="Arial" panose="020B0604020202020204" pitchFamily="34" charset="0"/>
                <a:cs typeface="Arial" panose="020B0604020202020204" pitchFamily="34" charset="0"/>
              </a:rPr>
              <a:t>يوحنا 4: 19-24</a:t>
            </a:r>
            <a:r>
              <a:rPr sz="3600"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a:p>
            <a:pPr algn="ctr">
              <a:spcBef>
                <a:spcPts val="1100"/>
              </a:spcBef>
              <a:defRPr sz="4800" i="1">
                <a:solidFill>
                  <a:srgbClr val="663300"/>
                </a:solidFill>
              </a:defRPr>
            </a:pP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Double-click to edit"/>
          <p:cNvSpPr txBox="1">
            <a:spLocks noGrp="1"/>
          </p:cNvSpPr>
          <p:nvPr>
            <p:ph type="title"/>
          </p:nvPr>
        </p:nvSpPr>
        <p:spPr>
          <a:prstGeom prst="rect">
            <a:avLst/>
          </a:prstGeom>
        </p:spPr>
        <p:txBody>
          <a:bodyPr/>
          <a:lstStyle/>
          <a:p>
            <a:r>
              <a:rPr dirty="0">
                <a:latin typeface="Arial" panose="020B0604020202020204" pitchFamily="34" charset="0"/>
                <a:cs typeface="Arial" panose="020B0604020202020204" pitchFamily="34" charset="0"/>
              </a:rPr>
              <a:t> </a:t>
            </a:r>
          </a:p>
        </p:txBody>
      </p:sp>
      <p:pic>
        <p:nvPicPr>
          <p:cNvPr id="1142" name="Picture Placeholder 2" descr="Picture Placeholder 2"/>
          <p:cNvPicPr>
            <a:picLocks noGrp="1" noChangeAspect="1"/>
          </p:cNvPicPr>
          <p:nvPr>
            <p:ph type="pic" idx="13"/>
          </p:nvPr>
        </p:nvPicPr>
        <p:blipFill>
          <a:blip r:embed="rId2"/>
          <a:stretch>
            <a:fillRect/>
          </a:stretch>
        </p:blipFill>
        <p:spPr>
          <a:prstGeom prst="rect">
            <a:avLst/>
          </a:prstGeom>
        </p:spPr>
      </p:pic>
      <p:sp>
        <p:nvSpPr>
          <p:cNvPr id="1143" name="Double-click to edit"/>
          <p:cNvSpPr txBox="1">
            <a:spLocks noGrp="1"/>
          </p:cNvSpPr>
          <p:nvPr>
            <p:ph type="body" sz="quarter"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pic>
        <p:nvPicPr>
          <p:cNvPr id="1144" name="tab2.jpg" descr="tab2.jpg"/>
          <p:cNvPicPr>
            <a:picLocks noChangeAspect="1"/>
          </p:cNvPicPr>
          <p:nvPr/>
        </p:nvPicPr>
        <p:blipFill>
          <a:blip r:embed="rId3"/>
          <a:stretch>
            <a:fillRect/>
          </a:stretch>
        </p:blipFill>
        <p:spPr>
          <a:xfrm>
            <a:off x="1784484" y="604697"/>
            <a:ext cx="5502008" cy="4179006"/>
          </a:xfrm>
          <a:prstGeom prst="rect">
            <a:avLst/>
          </a:prstGeom>
          <a:ln w="12700">
            <a:miter lim="400000"/>
          </a:ln>
        </p:spPr>
      </p:pic>
      <p:sp>
        <p:nvSpPr>
          <p:cNvPr id="1145" name="Text Box 6"/>
          <p:cNvSpPr txBox="1"/>
          <p:nvPr/>
        </p:nvSpPr>
        <p:spPr>
          <a:xfrm>
            <a:off x="390208" y="5106832"/>
            <a:ext cx="8290561" cy="1320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a:pPr>
            <a:r>
              <a:rPr lang="ar-JO" b="1" dirty="0">
                <a:latin typeface="Arial" panose="020B0604020202020204" pitchFamily="34" charset="0"/>
                <a:cs typeface="Arial" panose="020B0604020202020204" pitchFamily="34" charset="0"/>
              </a:rPr>
              <a:t>الحواجز بين الإنسان والله</a:t>
            </a:r>
            <a:endParaRPr b="1" dirty="0">
              <a:latin typeface="Arial" panose="020B0604020202020204" pitchFamily="34" charset="0"/>
              <a:cs typeface="Arial" panose="020B0604020202020204" pitchFamily="34" charset="0"/>
            </a:endParaRPr>
          </a:p>
          <a:p>
            <a:pPr algn="ctr">
              <a:spcBef>
                <a:spcPts val="1900"/>
              </a:spcBef>
              <a:defRPr sz="3200" b="1"/>
            </a:pPr>
            <a:r>
              <a:rPr lang="ar-JO" b="1" dirty="0">
                <a:latin typeface="Arial" panose="020B0604020202020204" pitchFamily="34" charset="0"/>
                <a:cs typeface="Arial" panose="020B0604020202020204" pitchFamily="34" charset="0"/>
              </a:rPr>
              <a:t>تحت العهد القديم</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9" name="veil.jpg" descr="veil.jpg"/>
          <p:cNvPicPr>
            <a:picLocks noChangeAspect="1"/>
          </p:cNvPicPr>
          <p:nvPr/>
        </p:nvPicPr>
        <p:blipFill>
          <a:blip r:embed="rId3"/>
          <a:stretch>
            <a:fillRect/>
          </a:stretch>
        </p:blipFill>
        <p:spPr>
          <a:xfrm>
            <a:off x="0" y="209550"/>
            <a:ext cx="9144000" cy="6438900"/>
          </a:xfrm>
          <a:prstGeom prst="rect">
            <a:avLst/>
          </a:prstGeom>
          <a:ln w="12700">
            <a:miter lim="400000"/>
          </a:ln>
        </p:spPr>
      </p:pic>
      <p:sp>
        <p:nvSpPr>
          <p:cNvPr id="1147" name="Double-click to edit"/>
          <p:cNvSpPr txBox="1">
            <a:spLocks noGrp="1"/>
          </p:cNvSpPr>
          <p:nvPr>
            <p:ph type="title"/>
          </p:nvPr>
        </p:nvSpPr>
        <p:spPr>
          <a:xfrm>
            <a:off x="318655" y="457203"/>
            <a:ext cx="3491345" cy="1143000"/>
          </a:xfrm>
          <a:prstGeom prst="rect">
            <a:avLst/>
          </a:prstGeom>
          <a:solidFill>
            <a:srgbClr val="FAFAFA"/>
          </a:solidFill>
        </p:spPr>
        <p:txBody>
          <a:bodyPr>
            <a:normAutofit/>
          </a:bodyPr>
          <a:lstStyle/>
          <a:p>
            <a:r>
              <a:rPr lang="ar-JO" sz="6000" dirty="0">
                <a:solidFill>
                  <a:schemeClr val="tx1"/>
                </a:solidFill>
                <a:latin typeface="Arial" panose="020B0604020202020204" pitchFamily="34" charset="0"/>
                <a:cs typeface="Arial" panose="020B0604020202020204" pitchFamily="34" charset="0"/>
              </a:rPr>
              <a:t>الحجاب</a:t>
            </a:r>
            <a:endParaRPr sz="6000" dirty="0">
              <a:solidFill>
                <a:schemeClr val="tx1"/>
              </a:solidFill>
              <a:latin typeface="Arial" panose="020B0604020202020204" pitchFamily="34" charset="0"/>
              <a:cs typeface="Arial" panose="020B0604020202020204" pitchFamily="34" charset="0"/>
            </a:endParaRPr>
          </a:p>
        </p:txBody>
      </p:sp>
      <p:sp>
        <p:nvSpPr>
          <p:cNvPr id="2" name="Double-click to edit">
            <a:extLst>
              <a:ext uri="{FF2B5EF4-FFF2-40B4-BE49-F238E27FC236}">
                <a16:creationId xmlns:a16="http://schemas.microsoft.com/office/drawing/2014/main" id="{F9326DDC-90CC-F773-9EFC-B42DD6F81A9D}"/>
              </a:ext>
            </a:extLst>
          </p:cNvPr>
          <p:cNvSpPr txBox="1">
            <a:spLocks/>
          </p:cNvSpPr>
          <p:nvPr/>
        </p:nvSpPr>
        <p:spPr>
          <a:xfrm>
            <a:off x="4807527" y="457203"/>
            <a:ext cx="4017818" cy="1143000"/>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قد انشق</a:t>
            </a:r>
            <a:endParaRPr kumimoji="0" lang="en-US" sz="6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endParaRPr>
          </a:p>
        </p:txBody>
      </p:sp>
      <p:sp>
        <p:nvSpPr>
          <p:cNvPr id="3" name="Double-click to edit">
            <a:extLst>
              <a:ext uri="{FF2B5EF4-FFF2-40B4-BE49-F238E27FC236}">
                <a16:creationId xmlns:a16="http://schemas.microsoft.com/office/drawing/2014/main" id="{4258C201-1787-3C8B-61F2-50086DA96740}"/>
              </a:ext>
            </a:extLst>
          </p:cNvPr>
          <p:cNvSpPr txBox="1">
            <a:spLocks/>
          </p:cNvSpPr>
          <p:nvPr/>
        </p:nvSpPr>
        <p:spPr>
          <a:xfrm>
            <a:off x="5029199" y="1690257"/>
            <a:ext cx="3809999" cy="3754579"/>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متى 27: 51</a:t>
            </a:r>
            <a:endParaRPr kumimoji="0" lang="en-US" sz="32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وإذا حجاب الهيكل قد انشق إلى اثنين، من فوق إلى أسفل. والأرض تزلزلت، والصخور تشققت.</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endParaRPr>
          </a:p>
        </p:txBody>
      </p:sp>
      <p:sp>
        <p:nvSpPr>
          <p:cNvPr id="4" name="Double-click to edit">
            <a:extLst>
              <a:ext uri="{FF2B5EF4-FFF2-40B4-BE49-F238E27FC236}">
                <a16:creationId xmlns:a16="http://schemas.microsoft.com/office/drawing/2014/main" id="{6B5F6616-D4FD-B14B-3607-4E6E15FA821C}"/>
              </a:ext>
            </a:extLst>
          </p:cNvPr>
          <p:cNvSpPr txBox="1">
            <a:spLocks/>
          </p:cNvSpPr>
          <p:nvPr/>
        </p:nvSpPr>
        <p:spPr>
          <a:xfrm>
            <a:off x="166255" y="1690257"/>
            <a:ext cx="3726872" cy="3477488"/>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خروج 26: 33</a:t>
            </a:r>
            <a:endParaRPr kumimoji="0" lang="en-US" sz="32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وتجعل الحجاب تحت الأشظة، وتدخل إلى هناك داخل الحجاب تابوت الشهادة، فيفصل لكم الحجاب بين القدس وقدس الأقداس.</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endParaRPr>
          </a:p>
        </p:txBody>
      </p:sp>
      <p:sp>
        <p:nvSpPr>
          <p:cNvPr id="5" name="Double-click to edit">
            <a:extLst>
              <a:ext uri="{FF2B5EF4-FFF2-40B4-BE49-F238E27FC236}">
                <a16:creationId xmlns:a16="http://schemas.microsoft.com/office/drawing/2014/main" id="{2A075E6E-CA0B-6356-BE8B-A76175681264}"/>
              </a:ext>
            </a:extLst>
          </p:cNvPr>
          <p:cNvSpPr txBox="1">
            <a:spLocks/>
          </p:cNvSpPr>
          <p:nvPr/>
        </p:nvSpPr>
        <p:spPr>
          <a:xfrm>
            <a:off x="318654" y="5735788"/>
            <a:ext cx="3117273" cy="443347"/>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في العهد الجديد</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endParaRPr>
          </a:p>
        </p:txBody>
      </p:sp>
      <p:sp>
        <p:nvSpPr>
          <p:cNvPr id="6" name="Double-click to edit">
            <a:extLst>
              <a:ext uri="{FF2B5EF4-FFF2-40B4-BE49-F238E27FC236}">
                <a16:creationId xmlns:a16="http://schemas.microsoft.com/office/drawing/2014/main" id="{735FB0E0-D169-86F7-0105-6D85F4E7B09F}"/>
              </a:ext>
            </a:extLst>
          </p:cNvPr>
          <p:cNvSpPr txBox="1">
            <a:spLocks/>
          </p:cNvSpPr>
          <p:nvPr/>
        </p:nvSpPr>
        <p:spPr>
          <a:xfrm>
            <a:off x="4391890" y="5735788"/>
            <a:ext cx="4558145" cy="443347"/>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لديك دخول مباشر إلى الله</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Double-click to edit"/>
          <p:cNvSpPr txBox="1">
            <a:spLocks noGrp="1"/>
          </p:cNvSpPr>
          <p:nvPr>
            <p:ph type="title"/>
          </p:nvPr>
        </p:nvSpPr>
        <p:spPr>
          <a:prstGeom prst="rect">
            <a:avLst/>
          </a:prstGeom>
        </p:spPr>
        <p:txBody>
          <a:bodyPr/>
          <a:lstStyle/>
          <a:p>
            <a:endParaRPr dirty="0"/>
          </a:p>
        </p:txBody>
      </p:sp>
      <p:sp>
        <p:nvSpPr>
          <p:cNvPr id="1152" name="Double-click to edit"/>
          <p:cNvSpPr txBox="1">
            <a:spLocks noGrp="1"/>
          </p:cNvSpPr>
          <p:nvPr>
            <p:ph type="body" idx="1"/>
          </p:nvPr>
        </p:nvSpPr>
        <p:spPr>
          <a:prstGeom prst="rect">
            <a:avLst/>
          </a:prstGeom>
        </p:spPr>
        <p:txBody>
          <a:bodyPr/>
          <a:lstStyle/>
          <a:p>
            <a:endParaRPr/>
          </a:p>
        </p:txBody>
      </p:sp>
      <p:pic>
        <p:nvPicPr>
          <p:cNvPr id="1153" name="Rending_of_the_veil_by_William_Bell_Scott_(1869,_priv.coll).jpg" descr="Rending_of_the_veil_by_William_Bell_Scott_(1869,_priv.coll).jpg"/>
          <p:cNvPicPr>
            <a:picLocks noChangeAspect="1"/>
          </p:cNvPicPr>
          <p:nvPr/>
        </p:nvPicPr>
        <p:blipFill>
          <a:blip r:embed="rId2"/>
          <a:stretch>
            <a:fillRect/>
          </a:stretch>
        </p:blipFill>
        <p:spPr>
          <a:xfrm>
            <a:off x="-6350" y="0"/>
            <a:ext cx="9156700" cy="7424352"/>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Double-click to edit"/>
          <p:cNvSpPr txBox="1">
            <a:spLocks noGrp="1"/>
          </p:cNvSpPr>
          <p:nvPr>
            <p:ph type="title"/>
          </p:nvPr>
        </p:nvSpPr>
        <p:spPr>
          <a:xfrm>
            <a:off x="101600" y="139700"/>
            <a:ext cx="7772400" cy="1143000"/>
          </a:xfrm>
          <a:prstGeom prst="rect">
            <a:avLst/>
          </a:prstGeom>
        </p:spPr>
        <p:txBody>
          <a:bodyPr/>
          <a:lstStyle/>
          <a:p>
            <a:endParaRPr dirty="0"/>
          </a:p>
        </p:txBody>
      </p:sp>
      <p:sp>
        <p:nvSpPr>
          <p:cNvPr id="1156" name="Double-click to edit"/>
          <p:cNvSpPr txBox="1">
            <a:spLocks noGrp="1"/>
          </p:cNvSpPr>
          <p:nvPr>
            <p:ph type="body" idx="1"/>
          </p:nvPr>
        </p:nvSpPr>
        <p:spPr>
          <a:prstGeom prst="rect">
            <a:avLst/>
          </a:prstGeom>
        </p:spPr>
        <p:txBody>
          <a:bodyPr/>
          <a:lstStyle/>
          <a:p>
            <a:endParaRPr/>
          </a:p>
        </p:txBody>
      </p:sp>
      <p:pic>
        <p:nvPicPr>
          <p:cNvPr id="1157" name="CBzL-kAVIAEz-ca.jpeg" descr="CBzL-kAVIAEz-ca.jpeg"/>
          <p:cNvPicPr>
            <a:picLocks noChangeAspect="1"/>
          </p:cNvPicPr>
          <p:nvPr/>
        </p:nvPicPr>
        <p:blipFill>
          <a:blip r:embed="rId2"/>
          <a:stretch>
            <a:fillRect/>
          </a:stretch>
        </p:blipFill>
        <p:spPr>
          <a:xfrm>
            <a:off x="-1955800" y="6350"/>
            <a:ext cx="12153535" cy="68453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16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1" name="Text Box 4"/>
          <p:cNvSpPr txBox="1"/>
          <p:nvPr/>
        </p:nvSpPr>
        <p:spPr>
          <a:xfrm>
            <a:off x="3474719" y="348915"/>
            <a:ext cx="6537961" cy="3585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400"/>
              </a:spcBef>
              <a:defRPr sz="4000" b="1">
                <a:latin typeface="Arial" panose="020B0604020202020204" pitchFamily="34" charset="0"/>
                <a:cs typeface="Arial" panose="020B0604020202020204" pitchFamily="34" charset="0"/>
              </a:defRPr>
            </a:lvl1pPr>
          </a:lstStyle>
          <a:p>
            <a:r>
              <a:rPr lang="ar-JO" sz="4800" dirty="0"/>
              <a:t>أزال يسوع</a:t>
            </a:r>
            <a:endParaRPr sz="4800" dirty="0"/>
          </a:p>
          <a:p>
            <a:r>
              <a:rPr lang="ar-JO" sz="4800" dirty="0"/>
              <a:t>الحواجز</a:t>
            </a:r>
          </a:p>
          <a:p>
            <a:r>
              <a:rPr lang="ar-JO" sz="4800" dirty="0"/>
              <a:t>الجغرافية</a:t>
            </a:r>
            <a:endParaRPr sz="4800" dirty="0"/>
          </a:p>
          <a:p>
            <a:r>
              <a:rPr sz="4800" dirty="0"/>
              <a:t>(</a:t>
            </a:r>
            <a:r>
              <a:rPr lang="ar-JO" sz="4800" dirty="0"/>
              <a:t>4: 3-4</a:t>
            </a:r>
            <a:r>
              <a:rPr sz="4800" dirty="0"/>
              <a:t>)</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Text Box 2"/>
          <p:cNvSpPr txBox="1"/>
          <p:nvPr/>
        </p:nvSpPr>
        <p:spPr>
          <a:xfrm>
            <a:off x="1112519" y="1371600"/>
            <a:ext cx="67665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a:latin typeface="Bell MT"/>
                <a:ea typeface="Bell MT"/>
                <a:cs typeface="Bell MT"/>
                <a:sym typeface="Bell MT"/>
              </a:defRPr>
            </a:lvl1pPr>
          </a:lstStyle>
          <a:p>
            <a:r>
              <a:rPr b="1" dirty="0">
                <a:latin typeface="Arial" panose="020B0604020202020204" pitchFamily="34" charset="0"/>
                <a:cs typeface="Arial" panose="020B0604020202020204" pitchFamily="34" charset="0"/>
              </a:rPr>
              <a:t>WORSHIP: </a:t>
            </a:r>
          </a:p>
        </p:txBody>
      </p:sp>
      <p:pic>
        <p:nvPicPr>
          <p:cNvPr id="116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7" name="Text Box 4"/>
          <p:cNvSpPr txBox="1"/>
          <p:nvPr/>
        </p:nvSpPr>
        <p:spPr>
          <a:xfrm>
            <a:off x="1493520" y="207179"/>
            <a:ext cx="6537961" cy="1626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400"/>
              </a:spcBef>
              <a:defRPr sz="4000" b="1">
                <a:latin typeface="Arial" panose="020B0604020202020204" pitchFamily="34" charset="0"/>
                <a:cs typeface="Arial" panose="020B0604020202020204" pitchFamily="34" charset="0"/>
              </a:defRPr>
            </a:lvl1pPr>
          </a:lstStyle>
          <a:p>
            <a:r>
              <a:rPr lang="ar-JO" sz="4400" dirty="0">
                <a:solidFill>
                  <a:srgbClr val="663300"/>
                </a:solidFill>
              </a:rPr>
              <a:t>السامريون</a:t>
            </a:r>
          </a:p>
          <a:p>
            <a:r>
              <a:rPr lang="ar-JO" sz="4400" dirty="0">
                <a:solidFill>
                  <a:srgbClr val="663300"/>
                </a:solidFill>
              </a:rPr>
              <a:t>مكروهون من قبل اليهود</a:t>
            </a:r>
            <a:endParaRPr lang="en-US" sz="4400" dirty="0">
              <a:solidFill>
                <a:srgbClr val="663300"/>
              </a:solidFill>
            </a:endParaRPr>
          </a:p>
        </p:txBody>
      </p:sp>
      <p:sp>
        <p:nvSpPr>
          <p:cNvPr id="1168" name="Text Box 5"/>
          <p:cNvSpPr txBox="1"/>
          <p:nvPr/>
        </p:nvSpPr>
        <p:spPr>
          <a:xfrm>
            <a:off x="1341119" y="2743200"/>
            <a:ext cx="6614161" cy="1869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lgn="r" rtl="1">
              <a:spcBef>
                <a:spcPts val="1100"/>
              </a:spcBef>
              <a:buSzPct val="100000"/>
              <a:buChar char="•"/>
              <a:defRPr sz="3200">
                <a:solidFill>
                  <a:srgbClr val="663300"/>
                </a:solidFill>
              </a:defRPr>
            </a:pPr>
            <a:r>
              <a:rPr lang="ar-JO" b="1" dirty="0">
                <a:latin typeface="Arial" panose="020B0604020202020204" pitchFamily="34" charset="0"/>
                <a:cs typeface="Arial" panose="020B0604020202020204" pitchFamily="34" charset="0"/>
              </a:rPr>
              <a:t> جنس مختلط</a:t>
            </a:r>
            <a:endParaRPr b="1" dirty="0">
              <a:latin typeface="Arial" panose="020B0604020202020204" pitchFamily="34" charset="0"/>
              <a:cs typeface="Arial" panose="020B0604020202020204" pitchFamily="34" charset="0"/>
            </a:endParaRPr>
          </a:p>
          <a:p>
            <a:pPr marL="457200" lvl="1" indent="0" algn="r" rtl="1">
              <a:spcBef>
                <a:spcPts val="1100"/>
              </a:spcBef>
              <a:buSzPct val="100000"/>
              <a:buChar char="•"/>
              <a:defRPr sz="3200">
                <a:solidFill>
                  <a:srgbClr val="663300"/>
                </a:solidFill>
              </a:defRPr>
            </a:pPr>
            <a:r>
              <a:rPr lang="ar-JO" b="1" dirty="0">
                <a:latin typeface="Arial" panose="020B0604020202020204" pitchFamily="34" charset="0"/>
                <a:cs typeface="Arial" panose="020B0604020202020204" pitchFamily="34" charset="0"/>
              </a:rPr>
              <a:t> رفضوا أغلب العهد القديم</a:t>
            </a:r>
            <a:endParaRPr b="1" dirty="0">
              <a:latin typeface="Arial" panose="020B0604020202020204" pitchFamily="34" charset="0"/>
              <a:cs typeface="Arial" panose="020B0604020202020204" pitchFamily="34" charset="0"/>
            </a:endParaRPr>
          </a:p>
          <a:p>
            <a:pPr marL="457200" lvl="1" indent="0" algn="r" rtl="1">
              <a:spcBef>
                <a:spcPts val="1100"/>
              </a:spcBef>
              <a:buSzPct val="100000"/>
              <a:buChar char="•"/>
              <a:defRPr sz="3200">
                <a:solidFill>
                  <a:srgbClr val="663300"/>
                </a:solidFill>
              </a:defRPr>
            </a:pPr>
            <a:r>
              <a:rPr lang="ar-JO" b="1" dirty="0">
                <a:latin typeface="Arial" panose="020B0604020202020204" pitchFamily="34" charset="0"/>
                <a:cs typeface="Arial" panose="020B0604020202020204" pitchFamily="34" charset="0"/>
              </a:rPr>
              <a:t> عبدوا على جبل جرزيم</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Text Box 4"/>
          <p:cNvSpPr txBox="1"/>
          <p:nvPr/>
        </p:nvSpPr>
        <p:spPr>
          <a:xfrm>
            <a:off x="1341119" y="990600"/>
            <a:ext cx="6537961" cy="467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0"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1" name="Freeform 25"/>
          <p:cNvSpPr/>
          <p:nvPr/>
        </p:nvSpPr>
        <p:spPr>
          <a:xfrm>
            <a:off x="4495800" y="2743200"/>
            <a:ext cx="789309" cy="1905000"/>
          </a:xfrm>
          <a:custGeom>
            <a:avLst/>
            <a:gdLst/>
            <a:ahLst/>
            <a:cxnLst>
              <a:cxn ang="0">
                <a:pos x="wd2" y="hd2"/>
              </a:cxn>
              <a:cxn ang="5400000">
                <a:pos x="wd2" y="hd2"/>
              </a:cxn>
              <a:cxn ang="10800000">
                <a:pos x="wd2" y="hd2"/>
              </a:cxn>
              <a:cxn ang="16200000">
                <a:pos x="wd2" y="hd2"/>
              </a:cxn>
            </a:cxnLst>
            <a:rect l="0" t="0" r="r" b="b"/>
            <a:pathLst>
              <a:path w="20340" h="21600" extrusionOk="0">
                <a:moveTo>
                  <a:pt x="0" y="21600"/>
                </a:moveTo>
                <a:cubicBezTo>
                  <a:pt x="9421" y="17460"/>
                  <a:pt x="18843" y="13320"/>
                  <a:pt x="20221" y="9720"/>
                </a:cubicBezTo>
                <a:cubicBezTo>
                  <a:pt x="21600" y="6120"/>
                  <a:pt x="10570" y="1440"/>
                  <a:pt x="8272" y="0"/>
                </a:cubicBezTo>
              </a:path>
            </a:pathLst>
          </a:custGeom>
          <a:ln w="76200">
            <a:solidFill>
              <a:srgbClr val="000000"/>
            </a:solidFill>
          </a:ln>
        </p:spPr>
        <p:txBody>
          <a:bodyPr lIns="45719" rIns="45719"/>
          <a:lstStyle/>
          <a:p>
            <a:endParaRPr/>
          </a:p>
        </p:txBody>
      </p:sp>
      <p:sp>
        <p:nvSpPr>
          <p:cNvPr id="1182" name="Line 27"/>
          <p:cNvSpPr/>
          <p:nvPr/>
        </p:nvSpPr>
        <p:spPr>
          <a:xfrm>
            <a:off x="4800600" y="2743200"/>
            <a:ext cx="457200" cy="0"/>
          </a:xfrm>
          <a:prstGeom prst="line">
            <a:avLst/>
          </a:prstGeom>
          <a:ln w="76200">
            <a:solidFill>
              <a:srgbClr val="000000"/>
            </a:solidFill>
          </a:ln>
        </p:spPr>
        <p:txBody>
          <a:bodyPr lIns="45719" rIns="45719"/>
          <a:lstStyle/>
          <a:p>
            <a:endParaRPr/>
          </a:p>
        </p:txBody>
      </p:sp>
      <p:sp>
        <p:nvSpPr>
          <p:cNvPr id="1183" name="Line 26"/>
          <p:cNvSpPr/>
          <p:nvPr/>
        </p:nvSpPr>
        <p:spPr>
          <a:xfrm flipH="1">
            <a:off x="4724399" y="2743199"/>
            <a:ext cx="76202" cy="381002"/>
          </a:xfrm>
          <a:prstGeom prst="line">
            <a:avLst/>
          </a:prstGeom>
          <a:ln w="76200">
            <a:solidFill>
              <a:srgbClr val="000000"/>
            </a:solidFill>
          </a:ln>
        </p:spPr>
        <p:txBody>
          <a:bodyPr lIns="45719" rIns="4571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33" name="money.jpeg" descr="money.jpeg"/>
          <p:cNvPicPr>
            <a:picLocks noChangeAspect="1"/>
          </p:cNvPicPr>
          <p:nvPr/>
        </p:nvPicPr>
        <p:blipFill>
          <a:blip r:embed="rId2"/>
          <a:stretch>
            <a:fillRect/>
          </a:stretch>
        </p:blipFill>
        <p:spPr>
          <a:xfrm>
            <a:off x="-826306" y="3553562"/>
            <a:ext cx="7058708" cy="4905906"/>
          </a:xfrm>
          <a:prstGeom prst="rect">
            <a:avLst/>
          </a:prstGeom>
          <a:ln w="12700">
            <a:miter lim="400000"/>
          </a:ln>
        </p:spPr>
      </p:pic>
      <p:pic>
        <p:nvPicPr>
          <p:cNvPr id="834" name="800px-Quetzalcoatl.svg.png" descr="800px-Quetzalcoatl.svg.png"/>
          <p:cNvPicPr>
            <a:picLocks noChangeAspect="1"/>
          </p:cNvPicPr>
          <p:nvPr/>
        </p:nvPicPr>
        <p:blipFill>
          <a:blip r:embed="rId3"/>
          <a:stretch>
            <a:fillRect/>
          </a:stretch>
        </p:blipFill>
        <p:spPr>
          <a:xfrm>
            <a:off x="6205949" y="52035"/>
            <a:ext cx="2444313" cy="3513700"/>
          </a:xfrm>
          <a:prstGeom prst="rect">
            <a:avLst/>
          </a:prstGeom>
          <a:ln w="12700">
            <a:miter lim="400000"/>
          </a:ln>
        </p:spPr>
      </p:pic>
      <p:pic>
        <p:nvPicPr>
          <p:cNvPr id="835" name="liquor.jpeg" descr="liquor.jpeg"/>
          <p:cNvPicPr>
            <a:picLocks noChangeAspect="1"/>
          </p:cNvPicPr>
          <p:nvPr/>
        </p:nvPicPr>
        <p:blipFill>
          <a:blip r:embed="rId4"/>
          <a:stretch>
            <a:fillRect/>
          </a:stretch>
        </p:blipFill>
        <p:spPr>
          <a:xfrm>
            <a:off x="-567631" y="-325305"/>
            <a:ext cx="6362802" cy="4268380"/>
          </a:xfrm>
          <a:prstGeom prst="rect">
            <a:avLst/>
          </a:prstGeom>
          <a:ln w="12700">
            <a:miter lim="400000"/>
          </a:ln>
        </p:spPr>
      </p:pic>
      <p:pic>
        <p:nvPicPr>
          <p:cNvPr id="836" name="mall.jpg" descr="mall.jpg"/>
          <p:cNvPicPr>
            <a:picLocks noChangeAspect="1"/>
          </p:cNvPicPr>
          <p:nvPr/>
        </p:nvPicPr>
        <p:blipFill>
          <a:blip r:embed="rId5"/>
          <a:stretch>
            <a:fillRect/>
          </a:stretch>
        </p:blipFill>
        <p:spPr>
          <a:xfrm>
            <a:off x="5778149" y="3702065"/>
            <a:ext cx="4214314" cy="3160736"/>
          </a:xfrm>
          <a:prstGeom prst="rect">
            <a:avLst/>
          </a:prstGeom>
          <a:ln w="12700">
            <a:miter lim="400000"/>
          </a:ln>
        </p:spPr>
      </p:pic>
      <p:sp>
        <p:nvSpPr>
          <p:cNvPr id="837" name="TextBox 6"/>
          <p:cNvSpPr txBox="1"/>
          <p:nvPr/>
        </p:nvSpPr>
        <p:spPr>
          <a:xfrm>
            <a:off x="838200" y="3021329"/>
            <a:ext cx="5715000" cy="954107"/>
          </a:xfrm>
          <a:prstGeom prst="rect">
            <a:avLst/>
          </a:prstGeom>
          <a:solidFill>
            <a:srgbClr val="FFCC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latin typeface="Garamond"/>
                <a:ea typeface="Garamond"/>
                <a:cs typeface="Garamond"/>
                <a:sym typeface="Garamond"/>
              </a:defRPr>
            </a:pPr>
            <a:r>
              <a:rPr lang="ar-JO" b="1" dirty="0">
                <a:latin typeface="Arial" panose="020B0604020202020204" pitchFamily="34" charset="0"/>
                <a:cs typeface="Arial" panose="020B0604020202020204" pitchFamily="34" charset="0"/>
              </a:rPr>
              <a:t>لست بحاجة إلى أن تحمل عبء إله أقل، أو إله على الرف، أو إله في صندوق، أو إله في زجاجة.</a:t>
            </a:r>
            <a:endParaRPr sz="24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Text Box 4"/>
          <p:cNvSpPr txBox="1"/>
          <p:nvPr/>
        </p:nvSpPr>
        <p:spPr>
          <a:xfrm>
            <a:off x="1341119" y="990600"/>
            <a:ext cx="6537961" cy="467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8"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9" name="Line 4"/>
          <p:cNvSpPr/>
          <p:nvPr/>
        </p:nvSpPr>
        <p:spPr>
          <a:xfrm flipV="1">
            <a:off x="3810000" y="2057399"/>
            <a:ext cx="457200" cy="2743202"/>
          </a:xfrm>
          <a:prstGeom prst="line">
            <a:avLst/>
          </a:prstGeom>
          <a:ln w="76200">
            <a:solidFill>
              <a:srgbClr val="000000"/>
            </a:solidFill>
            <a:tailEnd type="triangle"/>
          </a:ln>
        </p:spPr>
        <p:txBody>
          <a:bodyPr lIns="45719" rIns="45719"/>
          <a:lstStyle/>
          <a:p>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194"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95" name="Text Box 4"/>
          <p:cNvSpPr txBox="1"/>
          <p:nvPr/>
        </p:nvSpPr>
        <p:spPr>
          <a:xfrm>
            <a:off x="1341119" y="990599"/>
            <a:ext cx="6537961" cy="5060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rPr lang="ar-JO" dirty="0"/>
              <a:t>أزال يسوع</a:t>
            </a:r>
          </a:p>
          <a:p>
            <a:pPr algn="ctr">
              <a:spcBef>
                <a:spcPts val="1100"/>
              </a:spcBef>
              <a:defRPr sz="4800">
                <a:solidFill>
                  <a:srgbClr val="663300"/>
                </a:solidFill>
              </a:defRPr>
            </a:pPr>
            <a:r>
              <a:rPr lang="ar-JO" dirty="0"/>
              <a:t>العوائق</a:t>
            </a:r>
          </a:p>
          <a:p>
            <a:pPr algn="ctr">
              <a:spcBef>
                <a:spcPts val="1100"/>
              </a:spcBef>
              <a:defRPr sz="4800">
                <a:solidFill>
                  <a:srgbClr val="663300"/>
                </a:solidFill>
              </a:defRPr>
            </a:pPr>
            <a:r>
              <a:rPr lang="ar-JO" dirty="0"/>
              <a:t>العرقية والإجتماعية</a:t>
            </a:r>
            <a:endParaRPr dirty="0"/>
          </a:p>
          <a:p>
            <a:pPr algn="ctr">
              <a:spcBef>
                <a:spcPts val="1100"/>
              </a:spcBef>
              <a:defRPr sz="4800">
                <a:solidFill>
                  <a:srgbClr val="663300"/>
                </a:solidFill>
              </a:defRPr>
            </a:pPr>
            <a:r>
              <a:rPr b="1" dirty="0"/>
              <a:t>(</a:t>
            </a:r>
            <a:r>
              <a:rPr lang="ar-JO" b="1" dirty="0"/>
              <a:t>4: 5-9</a:t>
            </a:r>
            <a:r>
              <a:rPr b="1" dirty="0"/>
              <a:t>)</a:t>
            </a:r>
            <a:endParaRPr sz="4000" b="1" dirty="0"/>
          </a:p>
          <a:p>
            <a:pPr algn="ctr">
              <a:spcBef>
                <a:spcPts val="1400"/>
              </a:spcBef>
              <a:defRPr sz="4000" b="1"/>
            </a:pPr>
            <a:endParaRPr sz="4000" dirty="0"/>
          </a:p>
          <a:p>
            <a:pPr algn="ctr">
              <a:spcBef>
                <a:spcPts val="1400"/>
              </a:spcBef>
              <a:defRPr sz="4000"/>
            </a:pPr>
            <a:endParaRPr sz="4000" dirty="0"/>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0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1" name="Text Box 4"/>
          <p:cNvSpPr txBox="1"/>
          <p:nvPr/>
        </p:nvSpPr>
        <p:spPr>
          <a:xfrm>
            <a:off x="1341119" y="990599"/>
            <a:ext cx="6537961" cy="5060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أزال يسوع</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العوائق</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الروحية</a:t>
            </a:r>
            <a:endParaRPr b="1" dirty="0">
              <a:latin typeface="Arial" panose="020B0604020202020204" pitchFamily="34" charset="0"/>
              <a:cs typeface="Arial" panose="020B0604020202020204" pitchFamily="34" charset="0"/>
            </a:endParaRPr>
          </a:p>
          <a:p>
            <a:pPr algn="ctr">
              <a:spcBef>
                <a:spcPts val="1100"/>
              </a:spcBef>
              <a:defRPr sz="4800">
                <a:solidFill>
                  <a:srgbClr val="6633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4: 10-15</a:t>
            </a:r>
            <a:r>
              <a:rPr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a:p>
            <a:pPr algn="ctr">
              <a:spcBef>
                <a:spcPts val="1400"/>
              </a:spcBef>
              <a:defRPr sz="4000" b="1"/>
            </a:pPr>
            <a:endParaRPr sz="4000" b="1" dirty="0">
              <a:latin typeface="Arial" panose="020B0604020202020204" pitchFamily="34" charset="0"/>
              <a:cs typeface="Arial" panose="020B0604020202020204" pitchFamily="34" charset="0"/>
            </a:endParaRPr>
          </a:p>
          <a:p>
            <a:pPr algn="ctr">
              <a:spcBef>
                <a:spcPts val="1400"/>
              </a:spcBef>
              <a:defRPr sz="4000"/>
            </a:pP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0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7" name="Text Box 4"/>
          <p:cNvSpPr txBox="1"/>
          <p:nvPr/>
        </p:nvSpPr>
        <p:spPr>
          <a:xfrm>
            <a:off x="1341119" y="990599"/>
            <a:ext cx="6537961" cy="5060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أزال يسوع</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العوائق</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الدينية</a:t>
            </a:r>
            <a:endParaRPr b="1" dirty="0">
              <a:latin typeface="Arial" panose="020B0604020202020204" pitchFamily="34" charset="0"/>
              <a:cs typeface="Arial" panose="020B0604020202020204" pitchFamily="34" charset="0"/>
            </a:endParaRPr>
          </a:p>
          <a:p>
            <a:pPr algn="ctr">
              <a:spcBef>
                <a:spcPts val="1100"/>
              </a:spcBef>
              <a:defRPr sz="4800">
                <a:solidFill>
                  <a:srgbClr val="6633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4: 16-26</a:t>
            </a:r>
            <a:r>
              <a:rPr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a:p>
            <a:pPr algn="ctr">
              <a:spcBef>
                <a:spcPts val="1400"/>
              </a:spcBef>
              <a:defRPr sz="4000" b="1"/>
            </a:pPr>
            <a:endParaRPr sz="4000" b="1" dirty="0">
              <a:latin typeface="Arial" panose="020B0604020202020204" pitchFamily="34" charset="0"/>
              <a:cs typeface="Arial" panose="020B0604020202020204" pitchFamily="34" charset="0"/>
            </a:endParaRPr>
          </a:p>
          <a:p>
            <a:pPr algn="ctr">
              <a:spcBef>
                <a:spcPts val="1400"/>
              </a:spcBef>
              <a:defRPr sz="4000"/>
            </a:pP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12" name="Picture 3" descr="Picture 3"/>
          <p:cNvPicPr>
            <a:picLocks noChangeAspect="1"/>
          </p:cNvPicPr>
          <p:nvPr/>
        </p:nvPicPr>
        <p:blipFill>
          <a:blip r:embed="rId3"/>
          <a:srcRect t="16667" b="4666"/>
          <a:stretch>
            <a:fillRect/>
          </a:stretch>
        </p:blipFill>
        <p:spPr>
          <a:xfrm>
            <a:off x="0" y="1"/>
            <a:ext cx="9144000" cy="6894515"/>
          </a:xfrm>
          <a:prstGeom prst="rect">
            <a:avLst/>
          </a:prstGeom>
          <a:ln w="12700">
            <a:miter lim="400000"/>
          </a:ln>
        </p:spPr>
      </p:pic>
      <p:sp>
        <p:nvSpPr>
          <p:cNvPr id="1213" name="Text Box 4"/>
          <p:cNvSpPr txBox="1"/>
          <p:nvPr/>
        </p:nvSpPr>
        <p:spPr>
          <a:xfrm>
            <a:off x="1264919" y="1676400"/>
            <a:ext cx="6537961" cy="3221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سؤال حول العبادة</a:t>
            </a:r>
          </a:p>
          <a:p>
            <a:pPr algn="ctr">
              <a:spcBef>
                <a:spcPts val="2400"/>
              </a:spcBef>
              <a:defRPr sz="4000">
                <a:solidFill>
                  <a:srgbClr val="6633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الأعداد 19-20</a:t>
            </a:r>
            <a:r>
              <a:rPr b="1" dirty="0">
                <a:latin typeface="Arial" panose="020B0604020202020204" pitchFamily="34" charset="0"/>
                <a:cs typeface="Arial" panose="020B0604020202020204" pitchFamily="34" charset="0"/>
              </a:rPr>
              <a:t>)</a:t>
            </a:r>
          </a:p>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1400"/>
              </a:spcBef>
              <a:defRPr sz="4000"/>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1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19" name="Text Box 4"/>
          <p:cNvSpPr txBox="1"/>
          <p:nvPr/>
        </p:nvSpPr>
        <p:spPr>
          <a:xfrm>
            <a:off x="236219" y="257785"/>
            <a:ext cx="8519160" cy="6227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غيَّر يسوع القواعد (الأعداد 21، 23)</a:t>
            </a:r>
            <a:endParaRPr b="1" dirty="0">
              <a:latin typeface="Arial" panose="020B0604020202020204" pitchFamily="34" charset="0"/>
              <a:cs typeface="Arial" panose="020B0604020202020204" pitchFamily="34" charset="0"/>
            </a:endParaRPr>
          </a:p>
          <a:p>
            <a:pPr algn="ctr">
              <a:spcBef>
                <a:spcPts val="1400"/>
              </a:spcBef>
              <a:defRPr sz="3200">
                <a:solidFill>
                  <a:srgbClr val="663300"/>
                </a:solidFill>
              </a:defRPr>
            </a:pP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لا في هذا الجبل</a:t>
            </a: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ولا في أورشليم</a:t>
            </a:r>
            <a:endParaRPr b="1" dirty="0">
              <a:latin typeface="Arial" panose="020B0604020202020204" pitchFamily="34" charset="0"/>
              <a:cs typeface="Arial" panose="020B0604020202020204" pitchFamily="34" charset="0"/>
            </a:endParaRPr>
          </a:p>
          <a:p>
            <a:pPr algn="ctr">
              <a:spcBef>
                <a:spcPts val="1400"/>
              </a:spcBef>
              <a:defRPr sz="2000">
                <a:solidFill>
                  <a:srgbClr val="663300"/>
                </a:solidFill>
              </a:defRPr>
            </a:pP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solidFill>
                  <a:schemeClr val="bg1"/>
                </a:solidFill>
                <a:latin typeface="Arial" panose="020B0604020202020204" pitchFamily="34" charset="0"/>
                <a:cs typeface="Arial" panose="020B0604020202020204" pitchFamily="34" charset="0"/>
              </a:rPr>
              <a:t>لكن بالروح والحق</a:t>
            </a:r>
            <a:endParaRPr b="1" dirty="0">
              <a:solidFill>
                <a:schemeClr val="bg1"/>
              </a:solidFill>
              <a:latin typeface="Arial" panose="020B0604020202020204" pitchFamily="34" charset="0"/>
              <a:cs typeface="Arial" panose="020B0604020202020204" pitchFamily="34" charset="0"/>
            </a:endParaRPr>
          </a:p>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1400"/>
              </a:spcBef>
              <a:defRPr sz="4000"/>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24"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25" name="Text Box 4"/>
          <p:cNvSpPr txBox="1"/>
          <p:nvPr/>
        </p:nvSpPr>
        <p:spPr>
          <a:xfrm>
            <a:off x="2853771" y="617698"/>
            <a:ext cx="7833361" cy="3477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لم يعد أمراً مهماً</a:t>
            </a: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أين أو متى تعبد</a:t>
            </a: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لكن</a:t>
            </a: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كيف تعبد</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2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29" name="Text Box 4"/>
          <p:cNvSpPr txBox="1"/>
          <p:nvPr/>
        </p:nvSpPr>
        <p:spPr>
          <a:xfrm>
            <a:off x="2453638" y="869953"/>
            <a:ext cx="6537961"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a:solidFill>
                  <a:srgbClr val="663300"/>
                </a:solidFill>
              </a:defRPr>
            </a:lvl1pPr>
          </a:lstStyle>
          <a:p>
            <a:r>
              <a:rPr lang="ar-JO" b="1" dirty="0">
                <a:latin typeface="Arial" panose="020B0604020202020204" pitchFamily="34" charset="0"/>
                <a:cs typeface="Arial" panose="020B0604020202020204" pitchFamily="34" charset="0"/>
              </a:rPr>
              <a:t>العبادة بالروح</a:t>
            </a:r>
            <a:endParaRPr b="1" dirty="0">
              <a:latin typeface="Arial" panose="020B0604020202020204" pitchFamily="34" charset="0"/>
              <a:cs typeface="Arial" panose="020B0604020202020204" pitchFamily="34" charset="0"/>
            </a:endParaRPr>
          </a:p>
        </p:txBody>
      </p:sp>
      <p:sp>
        <p:nvSpPr>
          <p:cNvPr id="1230" name="Text Box 5"/>
          <p:cNvSpPr txBox="1"/>
          <p:nvPr/>
        </p:nvSpPr>
        <p:spPr>
          <a:xfrm>
            <a:off x="2636842" y="2655944"/>
            <a:ext cx="72237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482400"/>
                </a:solidFill>
              </a:defRPr>
            </a:lvl1pPr>
          </a:lstStyle>
          <a:p>
            <a:r>
              <a:rPr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بعكس اليهود</a:t>
            </a:r>
            <a:r>
              <a:rPr sz="3600" b="1" dirty="0">
                <a:latin typeface="Arial" panose="020B0604020202020204" pitchFamily="34" charset="0"/>
                <a:cs typeface="Arial" panose="020B0604020202020204" pitchFamily="34" charset="0"/>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 grpId="1"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35"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36" name="“Beware of practicing your righteousness before other people in order to be seen by them, for then you will have no reward from your Father who is in heaven. Thus, when you give to the needy, sound no trumpet before you, as the hypocrites do in the synag"/>
          <p:cNvSpPr txBox="1"/>
          <p:nvPr/>
        </p:nvSpPr>
        <p:spPr>
          <a:xfrm>
            <a:off x="551155" y="681945"/>
            <a:ext cx="8041690" cy="3108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endParaRPr sz="2800" b="1" dirty="0">
              <a:latin typeface="Arial" panose="020B0604020202020204" pitchFamily="34" charset="0"/>
              <a:cs typeface="Arial" panose="020B0604020202020204" pitchFamily="34" charset="0"/>
            </a:endParaRPr>
          </a:p>
          <a:p>
            <a:pPr algn="ctr"/>
            <a:r>
              <a:rPr lang="ar-JO" sz="2800" b="1" dirty="0">
                <a:latin typeface="Arial" panose="020B0604020202020204" pitchFamily="34" charset="0"/>
                <a:cs typeface="Arial" panose="020B0604020202020204" pitchFamily="34" charset="0"/>
              </a:rPr>
              <a:t>احترزوا من أن تصنعوا صدقتكم قدام الناس لكي ينظروكم، وإلا فليس لكم أجر عند أبيكم الذي في السماوات. فمتى صنعت صدقة فلا تصوت قدامك بالبوق، كما يفعل المراؤون في المجامع وفي الأزقة، لكي يمجدوا من الناس..... ومتى صليت فلا تكن كالمرائين، فإنهم يحبون أن يصلوا قائمين في المجامع وفي زوايا الشوارع، لكي يظهروا للناس. (متى 6: 1-2، 5)</a:t>
            </a:r>
            <a:endParaRPr sz="2800" b="1" dirty="0">
              <a:latin typeface="Arial" panose="020B0604020202020204" pitchFamily="34" charset="0"/>
              <a:cs typeface="Arial" panose="020B0604020202020204" pitchFamily="34" charset="0"/>
            </a:endParaRPr>
          </a:p>
        </p:txBody>
      </p:sp>
      <p:sp>
        <p:nvSpPr>
          <p:cNvPr id="2" name="“Beware of practicing your righteousness before other people in order to be seen by them, for then you will have no reward from your Father who is in heaven. Thus, when you give to the needy, sound no trumpet before you, as the hypocrites do in the synag">
            <a:extLst>
              <a:ext uri="{FF2B5EF4-FFF2-40B4-BE49-F238E27FC236}">
                <a16:creationId xmlns:a16="http://schemas.microsoft.com/office/drawing/2014/main" id="{6C3BD75B-4E13-4F3C-0FD8-02DD28EFB3F4}"/>
              </a:ext>
            </a:extLst>
          </p:cNvPr>
          <p:cNvSpPr txBox="1"/>
          <p:nvPr/>
        </p:nvSpPr>
        <p:spPr>
          <a:xfrm>
            <a:off x="474954" y="4204530"/>
            <a:ext cx="8041690" cy="1815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endParaRPr sz="2800" b="1" dirty="0">
              <a:solidFill>
                <a:schemeClr val="bg1"/>
              </a:solidFill>
              <a:latin typeface="Arial" panose="020B0604020202020204" pitchFamily="34" charset="0"/>
              <a:cs typeface="Arial" panose="020B0604020202020204" pitchFamily="34" charset="0"/>
            </a:endParaRPr>
          </a:p>
          <a:p>
            <a:pPr algn="ctr"/>
            <a:r>
              <a:rPr lang="ar-JO" sz="2800" b="1" dirty="0">
                <a:solidFill>
                  <a:schemeClr val="bg1"/>
                </a:solidFill>
                <a:latin typeface="Arial" panose="020B0604020202020204" pitchFamily="34" charset="0"/>
                <a:cs typeface="Arial" panose="020B0604020202020204" pitchFamily="34" charset="0"/>
              </a:rPr>
              <a:t>يا مراؤون! حسناً تنبأ عنكم إشعياء قائلاً: يقترب إليَّ هذا الشعب بفمه، ويكرمني بشفتيه، وأما قلبه فمبتعد عني بعيداً. وباطلاً يعبدونني وهم يعلمون تعاليم هي وصايا الناس. (متى 15: 7-9)</a:t>
            </a:r>
            <a:endParaRPr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41"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2" name="“Woe to you, scribes and Pharisees, hypocrites! For you tithe mint and dill and cumin, and have neglected the weightier matters of the law: justice and mercy and faithfulness. These you ought to have done, without neglecting the others.…"/>
          <p:cNvSpPr txBox="1"/>
          <p:nvPr/>
        </p:nvSpPr>
        <p:spPr>
          <a:xfrm>
            <a:off x="204281" y="1352147"/>
            <a:ext cx="8735438" cy="3970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r>
              <a:rPr lang="ar-JO" sz="2800" b="1" dirty="0">
                <a:latin typeface="Arial" panose="020B0604020202020204" pitchFamily="34" charset="0"/>
                <a:cs typeface="Arial" panose="020B0604020202020204" pitchFamily="34" charset="0"/>
              </a:rPr>
              <a:t>ويل لكم أيها الكتبة والفريسيون المراؤون! لأنكم تعشرون النعنع والشبث والكمون، وتركتم أثقل الناموس: الحق والرحمة والإيمان. كان ينبغي أن تعملوا هذه ولا تتركوا تلك. ويل لكم أيها الكتبة والفريسيون المراؤون! لأنكم تنقون خارج الكأس والصحفة، وهما من داخل مملوآن اختطافاً ودعارة.... ويل لكم أيها الكتبة والفريسيون المراؤون! لأنكم تشبهون قبوراً مبيضة تظهر من خارج جميلة، وهي من داخل مملوءة عظام أموات وكل نجاسة. هكذا أنتم أيضاً: من خارج تظهرون للناس أبراراً، ولكنكم من داخل مشحونون رياء وإثماً.</a:t>
            </a:r>
          </a:p>
          <a:p>
            <a:pPr algn="ctr"/>
            <a:r>
              <a:rPr lang="ar-JO" sz="2800" b="1" dirty="0">
                <a:latin typeface="Arial" panose="020B0604020202020204" pitchFamily="34" charset="0"/>
                <a:cs typeface="Arial" panose="020B0604020202020204" pitchFamily="34" charset="0"/>
              </a:rPr>
              <a:t>(متى 23: 23، 25، 27-28)</a:t>
            </a:r>
            <a:endParaRPr sz="2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05126F96-17F2-3FC2-D4A5-94F25506350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5475AF9F-0863-2E01-DB36-A7CE109C74DF}"/>
              </a:ext>
            </a:extLst>
          </p:cNvPr>
          <p:cNvSpPr txBox="1"/>
          <p:nvPr/>
        </p:nvSpPr>
        <p:spPr>
          <a:xfrm>
            <a:off x="1292087" y="3242908"/>
            <a:ext cx="6142383"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lvl="0" algn="ctr">
              <a:defRPr sz="3200" b="1">
                <a:solidFill>
                  <a:srgbClr val="8F8F8F">
                    <a:lumOff val="44000"/>
                  </a:srgbClr>
                </a:solidFill>
                <a:latin typeface="Garamond"/>
                <a:ea typeface="Garamond"/>
                <a:cs typeface="Garamond"/>
                <a:sym typeface="Garamond"/>
              </a:defRPr>
            </a:pPr>
            <a:r>
              <a:rPr lang="ar-JO" sz="3200" b="1" dirty="0">
                <a:solidFill>
                  <a:srgbClr val="8F8F8F">
                    <a:lumOff val="44000"/>
                  </a:srgbClr>
                </a:solidFill>
                <a:effectLst>
                  <a:glow rad="228600">
                    <a:srgbClr val="000000">
                      <a:alpha val="40000"/>
                    </a:srgbClr>
                  </a:glow>
                </a:effectLst>
                <a:latin typeface="Arial" panose="020B0604020202020204" pitchFamily="34" charset="0"/>
                <a:cs typeface="Arial" panose="020B0604020202020204" pitchFamily="34" charset="0"/>
                <a:sym typeface="Garamond"/>
              </a:rPr>
              <a:t>لا، فأنت بحاجة إلى إله يستطيع أن يضع  100 مليار نجم في مجرتنا                 و100 مليار مجرة ​​في الكون.</a:t>
            </a:r>
            <a:endParaRPr kumimoji="0" sz="3200" b="1" i="0" u="none" strike="noStrike" kern="0" cap="none" spc="0" normalizeH="0" baseline="0" noProof="0" dirty="0">
              <a:ln>
                <a:noFill/>
              </a:ln>
              <a:solidFill>
                <a:srgbClr val="8F8F8F">
                  <a:lumOff val="44000"/>
                </a:srgbClr>
              </a:solidFill>
              <a:effectLst>
                <a:glow rad="228600">
                  <a:srgbClr val="000000">
                    <a:alpha val="40000"/>
                  </a:srgbClr>
                </a:glow>
              </a:effectLst>
              <a:uLnTx/>
              <a:uFillTx/>
              <a:latin typeface="Arial" panose="020B0604020202020204" pitchFamily="34" charset="0"/>
              <a:cs typeface="Arial" panose="020B0604020202020204" pitchFamily="34" charset="0"/>
              <a:sym typeface="Garamond"/>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47"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8" name="Text Box 4"/>
          <p:cNvSpPr txBox="1"/>
          <p:nvPr/>
        </p:nvSpPr>
        <p:spPr>
          <a:xfrm>
            <a:off x="2781623" y="900431"/>
            <a:ext cx="6537961"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a:solidFill>
                  <a:srgbClr val="663300"/>
                </a:solidFill>
              </a:defRPr>
            </a:lvl1pPr>
          </a:lstStyle>
          <a:p>
            <a:r>
              <a:rPr lang="ar-JO" b="1" dirty="0">
                <a:latin typeface="Arial" panose="020B0604020202020204" pitchFamily="34" charset="0"/>
                <a:cs typeface="Arial" panose="020B0604020202020204" pitchFamily="34" charset="0"/>
              </a:rPr>
              <a:t>العبادة بالحق</a:t>
            </a:r>
            <a:endParaRPr b="1" dirty="0">
              <a:latin typeface="Arial" panose="020B0604020202020204" pitchFamily="34" charset="0"/>
              <a:cs typeface="Arial" panose="020B0604020202020204" pitchFamily="34" charset="0"/>
            </a:endParaRPr>
          </a:p>
        </p:txBody>
      </p:sp>
      <p:sp>
        <p:nvSpPr>
          <p:cNvPr id="1249" name="Text Box 5"/>
          <p:cNvSpPr txBox="1"/>
          <p:nvPr/>
        </p:nvSpPr>
        <p:spPr>
          <a:xfrm>
            <a:off x="3199101" y="2721114"/>
            <a:ext cx="72237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482400"/>
                </a:solidFill>
              </a:defRPr>
            </a:lvl1pPr>
          </a:lstStyle>
          <a:p>
            <a:r>
              <a:rPr sz="4000" b="1" dirty="0">
                <a:solidFill>
                  <a:schemeClr val="tx1"/>
                </a:solidFill>
                <a:latin typeface="Arial" panose="020B0604020202020204" pitchFamily="34" charset="0"/>
                <a:cs typeface="Arial" panose="020B0604020202020204" pitchFamily="34" charset="0"/>
              </a:rPr>
              <a:t>(</a:t>
            </a:r>
            <a:r>
              <a:rPr lang="ar-JO" sz="4000" b="1" dirty="0">
                <a:solidFill>
                  <a:schemeClr val="tx1"/>
                </a:solidFill>
                <a:latin typeface="Arial" panose="020B0604020202020204" pitchFamily="34" charset="0"/>
                <a:cs typeface="Arial" panose="020B0604020202020204" pitchFamily="34" charset="0"/>
              </a:rPr>
              <a:t>بعكس السامريين</a:t>
            </a:r>
            <a:r>
              <a:rPr sz="4000" b="1" dirty="0">
                <a:solidFill>
                  <a:schemeClr val="tx1"/>
                </a:solidFill>
                <a:latin typeface="Arial" panose="020B0604020202020204" pitchFamily="34" charset="0"/>
                <a:cs typeface="Arial" panose="020B0604020202020204" pitchFamily="34" charset="0"/>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1" animBg="1" advAuto="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72" name="AutoShape 4"/>
          <p:cNvSpPr/>
          <p:nvPr/>
        </p:nvSpPr>
        <p:spPr>
          <a:xfrm>
            <a:off x="910095" y="1467253"/>
            <a:ext cx="838200" cy="446834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alpha val="24501"/>
            </a:srgbClr>
          </a:solidFill>
          <a:ln>
            <a:solidFill>
              <a:srgbClr val="000000">
                <a:alpha val="24501"/>
              </a:srgbClr>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3" name="AutoShape 5"/>
          <p:cNvSpPr/>
          <p:nvPr/>
        </p:nvSpPr>
        <p:spPr>
          <a:xfrm rot="10800000">
            <a:off x="6557736" y="1467253"/>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000000"/>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4" name="Mount Gerizim worship"/>
          <p:cNvSpPr txBox="1"/>
          <p:nvPr/>
        </p:nvSpPr>
        <p:spPr>
          <a:xfrm>
            <a:off x="4703723" y="3047787"/>
            <a:ext cx="2273112"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lvl1pPr>
          </a:lstStyle>
          <a:p>
            <a:r>
              <a:rPr lang="ar-JO" dirty="0">
                <a:latin typeface="Arial" panose="020B0604020202020204" pitchFamily="34" charset="0"/>
                <a:cs typeface="Arial" panose="020B0604020202020204" pitchFamily="34" charset="0"/>
              </a:rPr>
              <a:t>عبادة</a:t>
            </a:r>
          </a:p>
          <a:p>
            <a:r>
              <a:rPr lang="ar-JO" dirty="0">
                <a:latin typeface="Arial" panose="020B0604020202020204" pitchFamily="34" charset="0"/>
                <a:cs typeface="Arial" panose="020B0604020202020204" pitchFamily="34" charset="0"/>
              </a:rPr>
              <a:t>جبل</a:t>
            </a:r>
          </a:p>
          <a:p>
            <a:r>
              <a:rPr lang="ar-JO" dirty="0">
                <a:latin typeface="Arial" panose="020B0604020202020204" pitchFamily="34" charset="0"/>
                <a:cs typeface="Arial" panose="020B0604020202020204" pitchFamily="34" charset="0"/>
              </a:rPr>
              <a:t>جرزيم</a:t>
            </a:r>
            <a:endParaRPr dirty="0">
              <a:latin typeface="Arial" panose="020B0604020202020204" pitchFamily="34" charset="0"/>
              <a:cs typeface="Arial" panose="020B0604020202020204" pitchFamily="34" charset="0"/>
            </a:endParaRPr>
          </a:p>
        </p:txBody>
      </p:sp>
      <p:sp>
        <p:nvSpPr>
          <p:cNvPr id="1175" name="“you worship what you do not know” (4:22)"/>
          <p:cNvSpPr txBox="1"/>
          <p:nvPr/>
        </p:nvSpPr>
        <p:spPr>
          <a:xfrm>
            <a:off x="1228948" y="3047787"/>
            <a:ext cx="2714636"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i="1"/>
            </a:lvl1pPr>
          </a:lstStyle>
          <a:p>
            <a:r>
              <a:rPr lang="ar-JO" i="0" dirty="0">
                <a:latin typeface="Arial" panose="020B0604020202020204" pitchFamily="34" charset="0"/>
                <a:cs typeface="Arial" panose="020B0604020202020204" pitchFamily="34" charset="0"/>
              </a:rPr>
              <a:t>أنتم تعبدون              ما لا تعلمون</a:t>
            </a:r>
          </a:p>
          <a:p>
            <a:r>
              <a:rPr i="0" dirty="0">
                <a:latin typeface="Arial" panose="020B0604020202020204" pitchFamily="34" charset="0"/>
                <a:cs typeface="Arial" panose="020B0604020202020204" pitchFamily="34" charset="0"/>
              </a:rPr>
              <a:t>(</a:t>
            </a:r>
            <a:r>
              <a:rPr lang="ar-JO" i="0" dirty="0">
                <a:latin typeface="Arial" panose="020B0604020202020204" pitchFamily="34" charset="0"/>
                <a:cs typeface="Arial" panose="020B0604020202020204" pitchFamily="34" charset="0"/>
              </a:rPr>
              <a:t>4: 22</a:t>
            </a:r>
            <a:r>
              <a:rPr i="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54180074"/>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61"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62" name="Text Box 4"/>
          <p:cNvSpPr txBox="1"/>
          <p:nvPr/>
        </p:nvSpPr>
        <p:spPr>
          <a:xfrm>
            <a:off x="1303019" y="770475"/>
            <a:ext cx="65379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الروح والحق</a:t>
            </a:r>
            <a:endParaRPr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699651"/>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117338"/>
            <a:ext cx="8138161"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rPr>
              <a:t>رو 12: 1  فأطلب إليكم أيها الإخوة برأفة الله أن تقدموا أجسادكم ذبيحة حية مقدسة مرضية عند الله، عبادتكم العقلية.</a:t>
            </a:r>
            <a:endParaRPr kumimoji="0"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ar-JO"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ما يريده الله:                 حياتنا</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rPr>
              <a:t>كل الحياة عبادة</a:t>
            </a:r>
            <a:endParaRPr kumimoji="0"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p:txBody>
      </p:sp>
    </p:spTree>
    <p:extLst>
      <p:ext uri="{BB962C8B-B14F-4D97-AF65-F5344CB8AC3E}">
        <p14:creationId xmlns:p14="http://schemas.microsoft.com/office/powerpoint/2010/main" val="3841315959"/>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793749"/>
            <a:ext cx="8138161"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rPr>
              <a:t>1 كو 10: 31 فإذا كنتم تأكلون أو تشربون أو تفعلون شيئاً، فافعلوا كل شيء لمجد الله.</a:t>
            </a:r>
            <a:endParaRPr kumimoji="0"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ar-JO"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ما يريده الله:                 حياتنا</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rPr>
              <a:t>حياة ونمط حياة العبادة</a:t>
            </a:r>
            <a:endParaRPr kumimoji="0"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p:txBody>
      </p:sp>
    </p:spTree>
    <p:extLst>
      <p:ext uri="{BB962C8B-B14F-4D97-AF65-F5344CB8AC3E}">
        <p14:creationId xmlns:p14="http://schemas.microsoft.com/office/powerpoint/2010/main" val="367664519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3567772"/>
            <a:ext cx="8777268" cy="1590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rPr>
              <a:t>ولكن تأتي ساعة وهي الآن، حين الساجدون الحقيقيون يسجدون للآب بالروح والحق، لأن الآب طالب مثل هؤلاء الساجدين له.</a:t>
            </a:r>
            <a:endParaRPr kumimoji="0" lang="en-US"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rPr>
              <a:t>يوحنا 4: 23</a:t>
            </a:r>
            <a:endParaRPr kumimoji="0"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ar-JO"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ما يريده الله:                عبادتنا</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rPr>
              <a:t>إنه يطلب عابدين</a:t>
            </a:r>
            <a:endParaRPr kumimoji="0"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p:txBody>
      </p:sp>
    </p:spTree>
    <p:extLst>
      <p:ext uri="{BB962C8B-B14F-4D97-AF65-F5344CB8AC3E}">
        <p14:creationId xmlns:p14="http://schemas.microsoft.com/office/powerpoint/2010/main" val="506025169"/>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107165" y="1831343"/>
            <a:ext cx="8806290" cy="33137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600"/>
              </a:spcBef>
              <a:defRPr sz="2800">
                <a:solidFill>
                  <a:schemeClr val="bg1"/>
                </a:solidFill>
                <a:effectLst>
                  <a:glow rad="228600">
                    <a:schemeClr val="tx1">
                      <a:alpha val="68000"/>
                    </a:schemeClr>
                  </a:glow>
                </a:effectLst>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0" i="0" u="none" strike="noStrike" kern="0" cap="none" spc="0" normalizeH="0" baseline="0" noProof="0" dirty="0">
                <a:ln>
                  <a:noFill/>
                </a:ln>
                <a:solidFill>
                  <a:srgbClr val="FFFFFF"/>
                </a:solidFill>
                <a:effectLst>
                  <a:glow rad="228600">
                    <a:srgbClr val="000000">
                      <a:alpha val="68000"/>
                    </a:srgbClr>
                  </a:glow>
                </a:effectLst>
                <a:uLnTx/>
                <a:uFillTx/>
                <a:latin typeface="Arial" panose="020B0604020202020204" pitchFamily="34" charset="0"/>
                <a:cs typeface="Arial" panose="020B0604020202020204" pitchFamily="34" charset="0"/>
                <a:sym typeface="Book Antiqua"/>
              </a:rPr>
              <a:t>إن الآب يسعى إلى أن يشترك معك في العبادة، إنه لا يبحث عن أموالك، أو مجدك، أو قوتك. إنه يبحث عن قلبك ... إذا كنت لا تعبد الله، بل تخدمه (أو هكذا تعتقد)، فأنت ترتكب خطأً كبيراً، فالصلاة بدون عبادة هي استهزاء، الترنيم بدون عبادة هو صوت النحاس، العمل بدون عبادة هو إهانة لله، والتعليم بدون عبادة هو جهل، الخدمة بدون عبادة هي نفاق، والشهادة بدون عبادة هي شهادة الزور، الله يريد عبادتك.</a:t>
            </a:r>
            <a:endParaRPr kumimoji="0" lang="en-US" sz="2800" b="0" i="0" u="none" strike="noStrike" kern="0" cap="none" spc="0" normalizeH="0" baseline="0" noProof="0" dirty="0">
              <a:ln>
                <a:noFill/>
              </a:ln>
              <a:solidFill>
                <a:srgbClr val="FFFFFF"/>
              </a:solidFill>
              <a:effectLst>
                <a:glow rad="228600">
                  <a:srgbClr val="000000">
                    <a:alpha val="68000"/>
                  </a:srgbClr>
                </a:glow>
              </a:effectLst>
              <a:uLnTx/>
              <a:uFillTx/>
              <a:latin typeface="Arial" panose="020B0604020202020204" pitchFamily="34" charset="0"/>
              <a:cs typeface="Arial" panose="020B0604020202020204" pitchFamily="34" charset="0"/>
              <a:sym typeface="Book Antiqua"/>
            </a:endParaRPr>
          </a:p>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glow rad="228600">
                    <a:srgbClr val="000000">
                      <a:alpha val="68000"/>
                    </a:srgbClr>
                  </a:glow>
                </a:effectLst>
                <a:uLnTx/>
                <a:uFillTx/>
                <a:latin typeface="Arial" panose="020B0604020202020204" pitchFamily="34" charset="0"/>
                <a:cs typeface="Arial" panose="020B0604020202020204" pitchFamily="34" charset="0"/>
                <a:sym typeface="Book Antiqua"/>
              </a:rPr>
              <a:t> </a:t>
            </a:r>
            <a:endParaRPr kumimoji="0" sz="2800" b="0" i="0" u="none" strike="noStrike" kern="0" cap="none" spc="0" normalizeH="0" baseline="0" noProof="0" dirty="0">
              <a:ln>
                <a:noFill/>
              </a:ln>
              <a:solidFill>
                <a:srgbClr val="FFFFFF"/>
              </a:solidFill>
              <a:effectLst>
                <a:glow rad="228600">
                  <a:srgbClr val="000000">
                    <a:alpha val="68000"/>
                  </a:srgbClr>
                </a:glow>
              </a:effectLst>
              <a:uLnTx/>
              <a:uFillTx/>
              <a:latin typeface="Arial" panose="020B0604020202020204" pitchFamily="34" charset="0"/>
              <a:cs typeface="Arial" panose="020B0604020202020204" pitchFamily="34" charset="0"/>
              <a:sym typeface="Book Antiqua"/>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ar-JO"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ما يريده الله:                عبادتنا</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22578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600"/>
              </a:spcBef>
              <a:defRPr sz="2800">
                <a:solidFill>
                  <a:schemeClr val="bg1"/>
                </a:solidFill>
                <a:effectLst>
                  <a:glow rad="228600">
                    <a:schemeClr val="tx1">
                      <a:alpha val="68000"/>
                    </a:schemeClr>
                  </a:glow>
                </a:effectLst>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glow rad="228600">
                    <a:srgbClr val="000000">
                      <a:alpha val="68000"/>
                    </a:srgbClr>
                  </a:glow>
                </a:effectLst>
                <a:uLnTx/>
                <a:uFillTx/>
                <a:latin typeface="Arial" panose="020B0604020202020204" pitchFamily="34" charset="0"/>
                <a:cs typeface="Arial" panose="020B0604020202020204" pitchFamily="34" charset="0"/>
                <a:sym typeface="Book Antiqua"/>
              </a:rPr>
              <a:t>(</a:t>
            </a:r>
            <a:r>
              <a:rPr kumimoji="0" lang="ar-JO" sz="2800" b="0" i="0" u="none" strike="noStrike" kern="0" cap="none" spc="0" normalizeH="0" baseline="0" noProof="0" dirty="0">
                <a:ln>
                  <a:noFill/>
                </a:ln>
                <a:solidFill>
                  <a:srgbClr val="FFFFFF"/>
                </a:solidFill>
                <a:effectLst>
                  <a:glow rad="228600">
                    <a:srgbClr val="000000">
                      <a:alpha val="68000"/>
                    </a:srgbClr>
                  </a:glow>
                </a:effectLst>
                <a:uLnTx/>
                <a:uFillTx/>
                <a:latin typeface="Arial" panose="020B0604020202020204" pitchFamily="34" charset="0"/>
                <a:cs typeface="Arial" panose="020B0604020202020204" pitchFamily="34" charset="0"/>
                <a:sym typeface="Book Antiqua"/>
              </a:rPr>
              <a:t>أدريان روجرز</a:t>
            </a:r>
            <a:r>
              <a:rPr kumimoji="0" lang="en-US" sz="2800" b="0" i="0" u="none" strike="noStrike" kern="0" cap="none" spc="0" normalizeH="0" baseline="0" noProof="0" dirty="0">
                <a:ln>
                  <a:noFill/>
                </a:ln>
                <a:solidFill>
                  <a:srgbClr val="FFFFFF"/>
                </a:solidFill>
                <a:effectLst>
                  <a:glow rad="228600">
                    <a:srgbClr val="000000">
                      <a:alpha val="68000"/>
                    </a:srgbClr>
                  </a:glow>
                </a:effectLst>
                <a:uLnTx/>
                <a:uFillTx/>
                <a:latin typeface="Arial" panose="020B0604020202020204" pitchFamily="34" charset="0"/>
                <a:cs typeface="Arial" panose="020B0604020202020204" pitchFamily="34" charset="0"/>
                <a:sym typeface="Book Antiqua"/>
              </a:rPr>
              <a:t>)</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5" name="Text Box 4"/>
          <p:cNvSpPr txBox="1"/>
          <p:nvPr/>
        </p:nvSpPr>
        <p:spPr>
          <a:xfrm>
            <a:off x="1785620" y="2222500"/>
            <a:ext cx="7147560" cy="3901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6000">
                <a:solidFill>
                  <a:schemeClr val="accent3">
                    <a:lumOff val="44000"/>
                  </a:schemeClr>
                </a:solidFill>
              </a:defRPr>
            </a:pPr>
            <a:r>
              <a:rPr lang="ar-JO" b="1" dirty="0">
                <a:latin typeface="Arial" panose="020B0604020202020204" pitchFamily="34" charset="0"/>
                <a:cs typeface="Arial" panose="020B0604020202020204" pitchFamily="34" charset="0"/>
              </a:rPr>
              <a:t>في السماء</a:t>
            </a:r>
            <a:endParaRPr b="1" dirty="0">
              <a:latin typeface="Arial" panose="020B0604020202020204" pitchFamily="34" charset="0"/>
              <a:cs typeface="Arial" panose="020B0604020202020204" pitchFamily="34" charset="0"/>
            </a:endParaRPr>
          </a:p>
          <a:p>
            <a:pPr algn="ctr">
              <a:spcBef>
                <a:spcPts val="2400"/>
              </a:spcBef>
              <a:defRPr sz="4000">
                <a:solidFill>
                  <a:schemeClr val="accent3">
                    <a:lumOff val="44000"/>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رؤيا 5</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7" name="Text Box 4"/>
          <p:cNvSpPr txBox="1"/>
          <p:nvPr/>
        </p:nvSpPr>
        <p:spPr>
          <a:xfrm>
            <a:off x="2039620" y="317500"/>
            <a:ext cx="7147560" cy="161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a:p>
        </p:txBody>
      </p:sp>
      <p:pic>
        <p:nvPicPr>
          <p:cNvPr id="1298" name="glorious-throne-of-god.jpg" descr="glorious-throne-of-god.jpg"/>
          <p:cNvPicPr>
            <a:picLocks noChangeAspect="1"/>
          </p:cNvPicPr>
          <p:nvPr/>
        </p:nvPicPr>
        <p:blipFill>
          <a:blip r:embed="rId2"/>
          <a:stretch>
            <a:fillRect/>
          </a:stretch>
        </p:blipFill>
        <p:spPr>
          <a:xfrm>
            <a:off x="0" y="-12700"/>
            <a:ext cx="9144001" cy="7311572"/>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00" name="Text Box 4"/>
          <p:cNvSpPr txBox="1"/>
          <p:nvPr/>
        </p:nvSpPr>
        <p:spPr>
          <a:xfrm>
            <a:off x="0" y="1414780"/>
            <a:ext cx="6520180" cy="4585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فإن سيرتنا نحن هي في السماوات، </a:t>
            </a: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التي منها أيضاً ننتظر مخلصاً</a:t>
            </a: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 هو الرب يسوع المسيح.</a:t>
            </a:r>
            <a:br>
              <a:rPr b="1" dirty="0">
                <a:latin typeface="Arial" panose="020B0604020202020204" pitchFamily="34" charset="0"/>
                <a:cs typeface="Arial" panose="020B0604020202020204" pitchFamily="34" charset="0"/>
              </a:rPr>
            </a:br>
            <a:br>
              <a:rPr b="1" dirty="0">
                <a:latin typeface="Arial" panose="020B0604020202020204" pitchFamily="34" charset="0"/>
                <a:cs typeface="Arial" panose="020B0604020202020204" pitchFamily="34" charset="0"/>
              </a:rPr>
            </a:br>
            <a:r>
              <a:rPr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فيلبي 3: 20</a:t>
            </a:r>
            <a:r>
              <a:rPr sz="3200"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Rectangle 2"/>
          <p:cNvSpPr txBox="1"/>
          <p:nvPr/>
        </p:nvSpPr>
        <p:spPr>
          <a:xfrm>
            <a:off x="350519" y="1113159"/>
            <a:ext cx="6145260" cy="3385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latin typeface="Rockwell"/>
                <a:ea typeface="Rockwell"/>
                <a:cs typeface="Rockwell"/>
                <a:sym typeface="Rockwell"/>
              </a:defRPr>
            </a:pPr>
            <a:r>
              <a:rPr lang="ar-JO" b="1" dirty="0">
                <a:latin typeface="Arial" panose="020B0604020202020204" pitchFamily="34" charset="0"/>
                <a:cs typeface="Arial" panose="020B0604020202020204" pitchFamily="34" charset="0"/>
              </a:rPr>
              <a:t>العبادات المتنافسة</a:t>
            </a: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r>
              <a:rPr lang="ar-JO" b="1" dirty="0">
                <a:latin typeface="Arial" panose="020B0604020202020204" pitchFamily="34" charset="0"/>
                <a:cs typeface="Arial" panose="020B0604020202020204" pitchFamily="34" charset="0"/>
              </a:rPr>
              <a:t>إن العائق الأكبر أمام العبادة ليس أننا أشخاص يبحثون عن المتعة، بل أننا مستعدون لقبول مثل هذه الملذات المثيرة للشفقة.</a:t>
            </a:r>
            <a:endParaRPr b="1" dirty="0">
              <a:latin typeface="Arial" panose="020B0604020202020204" pitchFamily="34" charset="0"/>
              <a:cs typeface="Arial" panose="020B0604020202020204" pitchFamily="34" charset="0"/>
            </a:endParaRPr>
          </a:p>
          <a:p>
            <a:pPr algn="ctr">
              <a:defRPr sz="1400">
                <a:latin typeface="Rockwell"/>
                <a:ea typeface="Rockwell"/>
                <a:cs typeface="Rockwell"/>
                <a:sym typeface="Rockwell"/>
              </a:defRPr>
            </a:pP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جون بايبر</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BREAKOUTS…"/>
          <p:cNvSpPr txBox="1">
            <a:spLocks noGrp="1"/>
          </p:cNvSpPr>
          <p:nvPr>
            <p:ph type="title"/>
          </p:nvPr>
        </p:nvSpPr>
        <p:spPr>
          <a:xfrm>
            <a:off x="1235075" y="393700"/>
            <a:ext cx="7337922" cy="2996259"/>
          </a:xfrm>
          <a:prstGeom prst="rect">
            <a:avLst/>
          </a:prstGeom>
        </p:spPr>
        <p:txBody>
          <a:bodyPr/>
          <a:lstStyle/>
          <a:p>
            <a:pPr algn="r" defTabSz="758951" rtl="1">
              <a:defRPr sz="2905" b="1">
                <a:effectLst>
                  <a:outerShdw blurRad="10541" dist="21082" dir="2700000" rotWithShape="0">
                    <a:srgbClr val="000000"/>
                  </a:outerShdw>
                </a:effectLst>
                <a:latin typeface="Bell MT"/>
                <a:ea typeface="Bell MT"/>
                <a:cs typeface="Bell MT"/>
                <a:sym typeface="Bell MT"/>
              </a:defRPr>
            </a:pPr>
            <a:r>
              <a:rPr lang="ar-JO" dirty="0"/>
              <a:t>ننقسم إلى مجموعات</a:t>
            </a:r>
            <a:endParaRPr dirty="0"/>
          </a:p>
          <a:p>
            <a:pPr algn="r" defTabSz="758951" rtl="1">
              <a:defRPr sz="2905" b="1">
                <a:effectLst>
                  <a:outerShdw blurRad="10541" dist="21082" dir="2700000" rotWithShape="0">
                    <a:srgbClr val="000000"/>
                  </a:outerShdw>
                </a:effectLst>
                <a:latin typeface="Bell MT"/>
                <a:ea typeface="Bell MT"/>
                <a:cs typeface="Bell MT"/>
                <a:sym typeface="Bell MT"/>
              </a:defRPr>
            </a:pPr>
            <a:r>
              <a:rPr lang="ar-JO" dirty="0"/>
              <a:t>ناقش هذه العبارة:</a:t>
            </a:r>
            <a:endParaRPr dirty="0"/>
          </a:p>
          <a:p>
            <a:pPr defTabSz="758951">
              <a:defRPr sz="2905" b="1">
                <a:effectLst>
                  <a:outerShdw blurRad="10541" dist="21082" dir="2700000" rotWithShape="0">
                    <a:srgbClr val="000000"/>
                  </a:outerShdw>
                </a:effectLst>
                <a:latin typeface="Bell MT"/>
                <a:ea typeface="Bell MT"/>
                <a:cs typeface="Bell MT"/>
                <a:sym typeface="Bell MT"/>
              </a:defRPr>
            </a:pPr>
            <a:endParaRPr dirty="0"/>
          </a:p>
          <a:p>
            <a:pPr algn="r" defTabSz="758951" rtl="1">
              <a:defRPr sz="2905" b="1">
                <a:effectLst>
                  <a:outerShdw blurRad="10541" dist="21082" dir="2700000" rotWithShape="0">
                    <a:srgbClr val="000000"/>
                  </a:outerShdw>
                </a:effectLst>
                <a:latin typeface="Bell MT"/>
                <a:ea typeface="Bell MT"/>
                <a:cs typeface="Bell MT"/>
                <a:sym typeface="Bell MT"/>
              </a:defRPr>
            </a:pPr>
            <a:r>
              <a:rPr lang="ar-JO" dirty="0"/>
              <a:t>العبادة هي النشاط المسيحي الوحيد الذي هو غاية في حد ذاته.</a:t>
            </a:r>
            <a:br>
              <a:rPr b="0" i="1" dirty="0"/>
            </a:br>
            <a:r>
              <a:rPr lang="en-US" sz="2241" dirty="0"/>
              <a:t>)</a:t>
            </a:r>
            <a:r>
              <a:rPr lang="ar-JO" sz="2241" dirty="0"/>
              <a:t>جون بايبر</a:t>
            </a:r>
            <a:r>
              <a:rPr lang="en-US" sz="2241" dirty="0"/>
              <a:t>(</a:t>
            </a:r>
            <a:endParaRPr sz="2241" dirty="0"/>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Worship is the only Christian activity which is an end in itself.” (John Piper)"/>
          <p:cNvSpPr txBox="1">
            <a:spLocks noGrp="1"/>
          </p:cNvSpPr>
          <p:nvPr>
            <p:ph type="title"/>
          </p:nvPr>
        </p:nvSpPr>
        <p:spPr>
          <a:xfrm>
            <a:off x="1235075" y="393700"/>
            <a:ext cx="7337922" cy="2442271"/>
          </a:xfrm>
          <a:prstGeom prst="rect">
            <a:avLst/>
          </a:prstGeom>
        </p:spPr>
        <p:txBody>
          <a:bodyPr/>
          <a:lstStyle/>
          <a:p>
            <a:pPr algn="r" rtl="1">
              <a:defRPr sz="3500" b="1">
                <a:effectLst>
                  <a:outerShdw blurRad="12700" dist="25400" dir="2700000" rotWithShape="0">
                    <a:srgbClr val="000000"/>
                  </a:outerShdw>
                </a:effectLst>
                <a:latin typeface="Bell MT"/>
                <a:ea typeface="Bell MT"/>
                <a:cs typeface="Bell MT"/>
                <a:sym typeface="Bell MT"/>
              </a:defRPr>
            </a:pPr>
            <a:r>
              <a:rPr kumimoji="0" lang="ar-JO" sz="2905" b="1" u="none" strike="noStrike" kern="0" cap="none" spc="0" normalizeH="0" baseline="0" noProof="0" dirty="0">
                <a:ln>
                  <a:noFill/>
                </a:ln>
                <a:solidFill>
                  <a:srgbClr val="8F8F8F">
                    <a:lumOff val="44000"/>
                  </a:srgbClr>
                </a:solidFill>
                <a:effectLst>
                  <a:outerShdw blurRad="10541" dist="21082" dir="2700000" rotWithShape="0">
                    <a:srgbClr val="000000"/>
                  </a:outerShdw>
                </a:effectLst>
                <a:uLnTx/>
                <a:uFillTx/>
                <a:latin typeface="Arial" panose="020B0604020202020204" pitchFamily="34" charset="0"/>
                <a:cs typeface="Arial" panose="020B0604020202020204" pitchFamily="34" charset="0"/>
                <a:sym typeface="Bell MT"/>
              </a:rPr>
              <a:t>العبادة هي النشاط المسيحي الوحيد الذي هو غاية في حد ذاته.</a:t>
            </a:r>
            <a:br>
              <a:rPr kumimoji="0" lang="ar-JO" sz="2905" b="1" u="none" strike="noStrike" kern="0" cap="none" spc="0" normalizeH="0" baseline="0" noProof="0" dirty="0">
                <a:ln>
                  <a:noFill/>
                </a:ln>
                <a:solidFill>
                  <a:srgbClr val="8F8F8F">
                    <a:lumOff val="44000"/>
                  </a:srgbClr>
                </a:solidFill>
                <a:effectLst>
                  <a:outerShdw blurRad="10541" dist="21082"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2241" b="1" u="none" strike="noStrike" kern="0" cap="none" spc="0" normalizeH="0" baseline="0" noProof="0" dirty="0">
                <a:ln>
                  <a:noFill/>
                </a:ln>
                <a:solidFill>
                  <a:srgbClr val="8F8F8F">
                    <a:lumOff val="44000"/>
                  </a:srgbClr>
                </a:solidFill>
                <a:effectLst>
                  <a:outerShdw blurRad="10541" dist="21082" dir="2700000" rotWithShape="0">
                    <a:srgbClr val="000000"/>
                  </a:outerShdw>
                </a:effectLst>
                <a:uLnTx/>
                <a:uFillTx/>
                <a:latin typeface="Arial" panose="020B0604020202020204" pitchFamily="34" charset="0"/>
                <a:cs typeface="Arial" panose="020B0604020202020204" pitchFamily="34" charset="0"/>
                <a:sym typeface="Bell MT"/>
              </a:rPr>
              <a:t>(جون بايبر)</a:t>
            </a:r>
            <a:endParaRPr sz="2700" b="1" dirty="0">
              <a:latin typeface="Arial" panose="020B0604020202020204" pitchFamily="34" charset="0"/>
              <a:cs typeface="Arial" panose="020B0604020202020204" pitchFamily="34" charset="0"/>
            </a:endParaRPr>
          </a:p>
        </p:txBody>
      </p:sp>
      <p:sp>
        <p:nvSpPr>
          <p:cNvPr id="1305" name="Evangelism activities:…"/>
          <p:cNvSpPr txBox="1">
            <a:spLocks noGrp="1"/>
          </p:cNvSpPr>
          <p:nvPr>
            <p:ph type="body" sz="half" idx="1"/>
          </p:nvPr>
        </p:nvSpPr>
        <p:spPr>
          <a:xfrm>
            <a:off x="2286000" y="3417243"/>
            <a:ext cx="5638800" cy="2578746"/>
          </a:xfrm>
          <a:prstGeom prst="rect">
            <a:avLst/>
          </a:prstGeom>
        </p:spPr>
        <p:txBody>
          <a:bodyPr/>
          <a:lstStyle/>
          <a:p>
            <a:pPr defTabSz="420623">
              <a:spcBef>
                <a:spcPts val="100"/>
              </a:spcBef>
              <a:defRPr sz="644"/>
            </a:pPr>
            <a:endParaRPr b="1" dirty="0">
              <a:latin typeface="Arial" panose="020B0604020202020204" pitchFamily="34" charset="0"/>
              <a:cs typeface="Arial" panose="020B0604020202020204" pitchFamily="34" charset="0"/>
            </a:endParaRPr>
          </a:p>
          <a:p>
            <a:pPr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النشاطات الكرازية:</a:t>
            </a:r>
            <a:endParaRPr b="1" dirty="0">
              <a:latin typeface="Arial" panose="020B0604020202020204" pitchFamily="34" charset="0"/>
              <a:cs typeface="Arial" panose="020B0604020202020204" pitchFamily="34" charset="0"/>
            </a:endParaRPr>
          </a:p>
          <a:p>
            <a:pPr marL="157734" indent="-157734"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عابدين أكثر</a:t>
            </a:r>
            <a:endParaRPr b="1" dirty="0">
              <a:latin typeface="Arial" panose="020B0604020202020204" pitchFamily="34" charset="0"/>
              <a:cs typeface="Arial" panose="020B0604020202020204" pitchFamily="34" charset="0"/>
            </a:endParaRPr>
          </a:p>
          <a:p>
            <a:pPr algn="r" defTabSz="420623">
              <a:spcBef>
                <a:spcPts val="100"/>
              </a:spcBef>
              <a:defRPr sz="2760">
                <a:latin typeface="Bell MT"/>
                <a:ea typeface="Bell MT"/>
                <a:cs typeface="Bell MT"/>
                <a:sym typeface="Bell MT"/>
              </a:defRPr>
            </a:pPr>
            <a:endParaRPr b="1" dirty="0">
              <a:latin typeface="Arial" panose="020B0604020202020204" pitchFamily="34" charset="0"/>
              <a:cs typeface="Arial" panose="020B0604020202020204" pitchFamily="34" charset="0"/>
            </a:endParaRPr>
          </a:p>
          <a:p>
            <a:pPr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النشاطات البنائية</a:t>
            </a:r>
            <a:endParaRPr b="1" dirty="0">
              <a:latin typeface="Arial" panose="020B0604020202020204" pitchFamily="34" charset="0"/>
              <a:cs typeface="Arial" panose="020B0604020202020204" pitchFamily="34" charset="0"/>
            </a:endParaRPr>
          </a:p>
          <a:p>
            <a:pPr marL="157734" indent="-157734"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عابدين أفضل</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126"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127" name="Great…"/>
          <p:cNvSpPr txBox="1"/>
          <p:nvPr/>
        </p:nvSpPr>
        <p:spPr>
          <a:xfrm>
            <a:off x="4617719" y="304800"/>
            <a:ext cx="4480561"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الوصية </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العظمى</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en-US" sz="40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 </a:t>
            </a:r>
            <a:r>
              <a:rPr kumimoji="0" lang="en-US"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lang="ar-JO"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متى 22: 35-38</a:t>
            </a:r>
            <a:r>
              <a:rPr kumimoji="0"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sz="40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 </a:t>
            </a:r>
          </a:p>
        </p:txBody>
      </p:sp>
      <p:sp>
        <p:nvSpPr>
          <p:cNvPr id="1128" name="Great…"/>
          <p:cNvSpPr txBox="1"/>
          <p:nvPr/>
        </p:nvSpPr>
        <p:spPr>
          <a:xfrm>
            <a:off x="45719" y="304800"/>
            <a:ext cx="4480562"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المأمورية</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العظمى</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lang="ar-JO"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متى 28: 18-20</a:t>
            </a:r>
            <a:r>
              <a:rPr kumimoji="0"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sz="40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 </a:t>
            </a:r>
          </a:p>
        </p:txBody>
      </p:sp>
      <p:sp>
        <p:nvSpPr>
          <p:cNvPr id="1129" name="man-focused…"/>
          <p:cNvSpPr txBox="1"/>
          <p:nvPr/>
        </p:nvSpPr>
        <p:spPr>
          <a:xfrm>
            <a:off x="731519" y="2895600"/>
            <a:ext cx="3337561"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CC3300"/>
                </a:solidFill>
              </a:defRPr>
            </a:pPr>
            <a:r>
              <a:rPr kumimoji="0" lang="ar-JO"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rPr>
              <a:t>مركزها الإنسان</a:t>
            </a:r>
            <a:endParaRPr kumimoji="0"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006600"/>
                </a:solidFill>
              </a:defRPr>
            </a:pPr>
            <a:r>
              <a:rPr kumimoji="0" lang="ar-JO"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rPr>
              <a:t>مؤقتة</a:t>
            </a:r>
            <a:endParaRPr kumimoji="0"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996633"/>
                </a:solidFill>
              </a:defRPr>
            </a:pPr>
            <a:r>
              <a:rPr kumimoji="0" lang="ar-JO"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rPr>
              <a:t>وسائل</a:t>
            </a:r>
            <a:endParaRPr kumimoji="0"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800080"/>
                </a:solidFill>
              </a:defRPr>
            </a:pPr>
            <a:r>
              <a:rPr kumimoji="0" lang="ar-JO"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rPr>
              <a:t>ثانوية</a:t>
            </a:r>
            <a:endParaRPr kumimoji="0"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endParaRPr>
          </a:p>
        </p:txBody>
      </p:sp>
      <p:sp>
        <p:nvSpPr>
          <p:cNvPr id="1130"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sz="3200">
                <a:solidFill>
                  <a:srgbClr val="8F8F8F">
                    <a:lumOff val="44000"/>
                  </a:srgbClr>
                </a:solidFill>
                <a:latin typeface="Arial"/>
                <a:ea typeface="Arial"/>
                <a:cs typeface="Arial"/>
                <a:sym typeface="Arial"/>
              </a:defRPr>
            </a:pP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131" name="God-focused…"/>
          <p:cNvSpPr txBox="1"/>
          <p:nvPr/>
        </p:nvSpPr>
        <p:spPr>
          <a:xfrm>
            <a:off x="5227320" y="2895600"/>
            <a:ext cx="3337560"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CC3300"/>
                </a:solidFill>
              </a:defRPr>
            </a:pPr>
            <a:r>
              <a:rPr kumimoji="0" lang="ar-JO"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rPr>
              <a:t>مركزها الله</a:t>
            </a:r>
            <a:endParaRPr kumimoji="0"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006600"/>
                </a:solidFill>
              </a:defRPr>
            </a:pPr>
            <a:r>
              <a:rPr kumimoji="0" lang="ar-JO"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rPr>
              <a:t>أبدية</a:t>
            </a:r>
            <a:endParaRPr kumimoji="0"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996633"/>
                </a:solidFill>
              </a:defRPr>
            </a:pPr>
            <a:r>
              <a:rPr kumimoji="0" lang="ar-JO"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rPr>
              <a:t>نهاية</a:t>
            </a:r>
            <a:endParaRPr kumimoji="0"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800080"/>
                </a:solidFill>
              </a:defRPr>
            </a:pPr>
            <a:r>
              <a:rPr kumimoji="0" lang="ar-JO"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rPr>
              <a:t>أساسية</a:t>
            </a:r>
            <a:endParaRPr kumimoji="0"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endParaRPr>
          </a:p>
        </p:txBody>
      </p:sp>
    </p:spTree>
    <p:extLst>
      <p:ext uri="{BB962C8B-B14F-4D97-AF65-F5344CB8AC3E}">
        <p14:creationId xmlns:p14="http://schemas.microsoft.com/office/powerpoint/2010/main" val="250756919"/>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Biblical Worship"/>
          <p:cNvSpPr txBox="1">
            <a:spLocks noGrp="1"/>
          </p:cNvSpPr>
          <p:nvPr>
            <p:ph type="body" idx="13"/>
          </p:nvPr>
        </p:nvSpPr>
        <p:spPr>
          <a:xfrm>
            <a:off x="357187" y="2330122"/>
            <a:ext cx="5063134" cy="626131"/>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rPr lang="ar-JO" b="1" dirty="0">
                <a:latin typeface="Arial" panose="020B0604020202020204" pitchFamily="34" charset="0"/>
                <a:cs typeface="Arial" panose="020B0604020202020204" pitchFamily="34" charset="0"/>
              </a:rPr>
              <a:t>العبادة الكتابية</a:t>
            </a:r>
            <a:endParaRPr b="1" dirty="0">
              <a:latin typeface="Arial" panose="020B0604020202020204" pitchFamily="34" charset="0"/>
              <a:cs typeface="Arial" panose="020B0604020202020204" pitchFamily="34" charset="0"/>
            </a:endParaRPr>
          </a:p>
        </p:txBody>
      </p:sp>
      <p:sp>
        <p:nvSpPr>
          <p:cNvPr id="1318" name="Unit 2"/>
          <p:cNvSpPr txBox="1">
            <a:spLocks noGrp="1"/>
          </p:cNvSpPr>
          <p:nvPr>
            <p:ph type="title"/>
          </p:nvPr>
        </p:nvSpPr>
        <p:spPr>
          <a:prstGeom prst="rect">
            <a:avLst/>
          </a:prstGeom>
        </p:spPr>
        <p:txBody>
          <a:bodyPr/>
          <a:lstStyle>
            <a:lvl1pPr>
              <a:defRPr>
                <a:solidFill>
                  <a:srgbClr val="46532E"/>
                </a:solidFill>
              </a:defRPr>
            </a:lvl1pPr>
          </a:lstStyle>
          <a:p>
            <a:r>
              <a:rPr lang="ar-JO" b="1" dirty="0">
                <a:latin typeface="Arial" panose="020B0604020202020204" pitchFamily="34" charset="0"/>
                <a:cs typeface="Arial" panose="020B0604020202020204" pitchFamily="34" charset="0"/>
              </a:rPr>
              <a:t>الوحدة 2</a:t>
            </a:r>
            <a:endParaRPr b="1" dirty="0">
              <a:latin typeface="Arial" panose="020B0604020202020204" pitchFamily="34" charset="0"/>
              <a:cs typeface="Arial" panose="020B0604020202020204" pitchFamily="34" charset="0"/>
            </a:endParaRPr>
          </a:p>
        </p:txBody>
      </p:sp>
      <p:sp>
        <p:nvSpPr>
          <p:cNvPr id="1319" name="THE CENTRALITY OF WORSHIP"/>
          <p:cNvSpPr txBox="1">
            <a:spLocks noGrp="1"/>
          </p:cNvSpPr>
          <p:nvPr>
            <p:ph type="body" sz="quarter" idx="1"/>
          </p:nvPr>
        </p:nvSpPr>
        <p:spPr>
          <a:xfrm>
            <a:off x="2862113" y="2802768"/>
            <a:ext cx="4586983" cy="1914576"/>
          </a:xfrm>
          <a:prstGeom prst="rect">
            <a:avLst/>
          </a:prstGeom>
        </p:spPr>
        <p:txBody>
          <a:bodyPr/>
          <a:lstStyle>
            <a:lvl1pPr algn="ctr" defTabSz="373796">
              <a:defRPr sz="4550"/>
            </a:lvl1pPr>
          </a:lstStyle>
          <a:p>
            <a:r>
              <a:rPr lang="ar-JO" b="1" dirty="0">
                <a:latin typeface="Arial" panose="020B0604020202020204" pitchFamily="34" charset="0"/>
                <a:cs typeface="Arial" panose="020B0604020202020204" pitchFamily="34" charset="0"/>
              </a:rPr>
              <a:t>مركزية</a:t>
            </a:r>
          </a:p>
          <a:p>
            <a:r>
              <a:rPr lang="ar-JO" b="1" dirty="0">
                <a:latin typeface="Arial" panose="020B0604020202020204" pitchFamily="34" charset="0"/>
                <a:cs typeface="Arial" panose="020B0604020202020204" pitchFamily="34" charset="0"/>
              </a:rPr>
              <a:t>العبادة</a:t>
            </a:r>
            <a:endParaRPr b="1" dirty="0">
              <a:latin typeface="Arial" panose="020B0604020202020204" pitchFamily="34" charset="0"/>
              <a:cs typeface="Arial" panose="020B0604020202020204" pitchFamily="34" charset="0"/>
            </a:endParaRPr>
          </a:p>
        </p:txBody>
      </p:sp>
      <p:grpSp>
        <p:nvGrpSpPr>
          <p:cNvPr id="1322" name="Image Gallery"/>
          <p:cNvGrpSpPr/>
          <p:nvPr/>
        </p:nvGrpSpPr>
        <p:grpSpPr>
          <a:xfrm>
            <a:off x="6392435" y="297796"/>
            <a:ext cx="2794001" cy="3018204"/>
            <a:chOff x="0" y="0"/>
            <a:chExt cx="2794000" cy="3018203"/>
          </a:xfrm>
        </p:grpSpPr>
        <p:pic>
          <p:nvPicPr>
            <p:cNvPr id="132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1321" name="Rectangle"/>
            <p:cNvSpPr/>
            <p:nvPr/>
          </p:nvSpPr>
          <p:spPr>
            <a:xfrm>
              <a:off x="0" y="2649903"/>
              <a:ext cx="279400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rPr b="1" dirty="0">
                  <a:latin typeface="Arial" panose="020B0604020202020204" pitchFamily="34" charset="0"/>
                  <a:cs typeface="Arial" panose="020B0604020202020204" pitchFamily="34" charset="0"/>
                </a:rPr>
                <a:t> </a:t>
              </a:r>
            </a:p>
          </p:txBody>
        </p:sp>
      </p:grpSp>
      <p:sp>
        <p:nvSpPr>
          <p:cNvPr id="1323" name="in Creation…"/>
          <p:cNvSpPr txBox="1"/>
          <p:nvPr/>
        </p:nvSpPr>
        <p:spPr>
          <a:xfrm>
            <a:off x="2070452" y="4837429"/>
            <a:ext cx="5262256" cy="2678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numCol="2" spcCol="263112"/>
          <a:lstStyle/>
          <a:p>
            <a:pPr marL="240631" indent="-240631" algn="r" rtl="1">
              <a:buSzPct val="100000"/>
              <a:buChar char="•"/>
            </a:pPr>
            <a:r>
              <a:rPr lang="ar-JO" b="1" dirty="0">
                <a:latin typeface="Arial" panose="020B0604020202020204" pitchFamily="34" charset="0"/>
                <a:cs typeface="Arial" panose="020B0604020202020204" pitchFamily="34" charset="0"/>
              </a:rPr>
              <a:t>في الخليقة</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السقوط</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الفداء</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الإنجيل</a:t>
            </a:r>
            <a:endParaRPr b="1" dirty="0">
              <a:latin typeface="Arial" panose="020B0604020202020204" pitchFamily="34" charset="0"/>
              <a:cs typeface="Arial" panose="020B0604020202020204" pitchFamily="34" charset="0"/>
            </a:endParaRPr>
          </a:p>
          <a:p>
            <a:pPr marL="240631" indent="-240631" algn="r" rtl="1">
              <a:buSzPct val="100000"/>
              <a:buChar char="•"/>
            </a:pPr>
            <a:endParaRPr b="1" dirty="0">
              <a:latin typeface="Arial" panose="020B0604020202020204" pitchFamily="34" charset="0"/>
              <a:cs typeface="Arial" panose="020B0604020202020204" pitchFamily="34" charset="0"/>
            </a:endParaRPr>
          </a:p>
          <a:p>
            <a:pPr marL="240631" indent="-240631" algn="r" rtl="1">
              <a:buSzPct val="100000"/>
              <a:buChar char="•"/>
            </a:pPr>
            <a:endParaRPr b="1" dirty="0">
              <a:latin typeface="Arial" panose="020B0604020202020204" pitchFamily="34" charset="0"/>
              <a:cs typeface="Arial" panose="020B0604020202020204" pitchFamily="34" charset="0"/>
            </a:endParaRPr>
          </a:p>
          <a:p>
            <a:pPr marL="240631" indent="-240631" algn="r" rtl="1">
              <a:buSzPct val="100000"/>
              <a:buChar char="•"/>
            </a:pP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الإرساليات</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كل الحياة</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السماء</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4"/>
            <a:ext cx="2678874" cy="2522151"/>
          </a:xfrm>
        </p:spPr>
        <p:txBody>
          <a:bodyPr/>
          <a:lstStyle/>
          <a:p>
            <a:pPr algn="r"/>
            <a:r>
              <a:rPr lang="en-US" dirty="0"/>
              <a:t>Black</a:t>
            </a:r>
          </a:p>
        </p:txBody>
      </p:sp>
    </p:spTree>
    <p:extLst>
      <p:ext uri="{BB962C8B-B14F-4D97-AF65-F5344CB8AC3E}">
        <p14:creationId xmlns:p14="http://schemas.microsoft.com/office/powerpoint/2010/main" val="231280587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2133</TotalTime>
  <Words>4318</Words>
  <Application>Microsoft Macintosh PowerPoint</Application>
  <PresentationFormat>On-screen Show (4:3)</PresentationFormat>
  <Paragraphs>578</Paragraphs>
  <Slides>95</Slides>
  <Notes>38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95</vt:i4>
      </vt:variant>
    </vt:vector>
  </HeadingPairs>
  <TitlesOfParts>
    <vt:vector size="110" baseType="lpstr">
      <vt:lpstr>ＭＳ Ｐゴシック</vt:lpstr>
      <vt:lpstr>Superclarendon Regular</vt:lpstr>
      <vt:lpstr>Arial</vt:lpstr>
      <vt:lpstr>Bodoni SvtyTwo ITC TT-Book</vt:lpstr>
      <vt:lpstr>Bodoni SvtyTwo ITC TT-BookIta</vt:lpstr>
      <vt:lpstr>Book Antiqua</vt:lpstr>
      <vt:lpstr>Calibri</vt:lpstr>
      <vt:lpstr>Garamond</vt:lpstr>
      <vt:lpstr>Helvetica Neue Bold Condensed</vt:lpstr>
      <vt:lpstr>Rockwell</vt:lpstr>
      <vt:lpstr>Times New Roman</vt:lpstr>
      <vt:lpstr>Wingdings</vt:lpstr>
      <vt:lpstr>Default Design</vt:lpstr>
      <vt:lpstr>1_Orbit</vt:lpstr>
      <vt:lpstr>1_Default Design</vt:lpstr>
      <vt:lpstr>الوحدة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الله الخالق</vt:lpstr>
      <vt:lpstr>شهادات العهد القديم              عن التمييز الساسي</vt:lpstr>
      <vt:lpstr>العبادة الحقيقية تفترض هذا التمييز الأساسي</vt:lpstr>
      <vt:lpstr>العبادة الحقيقية تفترض هذا التمييز الأساسي</vt:lpstr>
      <vt:lpstr> </vt:lpstr>
      <vt:lpstr>يتحدى السقوط هذا التمييز الأساسي:                             مجد الله الفريد</vt:lpstr>
      <vt:lpstr>يتحدى السقوط هذا التمييز الأساسي:                             مجد الله الفريد</vt:lpstr>
      <vt:lpstr>يتحدى السقوط هذا التمييز الأساسي:                             مجد الله الفريد</vt:lpstr>
      <vt:lpstr>آدم وحواء</vt:lpstr>
      <vt:lpstr>افتراض خاطئ      عبادة خاطئة  العبادة</vt:lpstr>
      <vt:lpstr> </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الحجاب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ننقسم إلى مجموعات ناقش هذه العبارة:  العبادة هي النشاط المسيحي الوحيد الذي هو غاية في حد ذاته. )جون بايبر(</vt:lpstr>
      <vt:lpstr>العبادة هي النشاط المسيحي الوحيد الذي هو غاية في حد ذاته. (جون بايبر)</vt:lpstr>
      <vt:lpstr>PowerPoint Presentation</vt:lpstr>
      <vt:lpstr>الوحدة 2</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55</cp:revision>
  <dcterms:modified xsi:type="dcterms:W3CDTF">2024-07-04T17:05:15Z</dcterms:modified>
</cp:coreProperties>
</file>