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Lst>
  <p:notesMasterIdLst>
    <p:notesMasterId r:id="rId107"/>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360"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61" r:id="rId62"/>
    <p:sldId id="362" r:id="rId63"/>
    <p:sldId id="315" r:id="rId64"/>
    <p:sldId id="318" r:id="rId65"/>
    <p:sldId id="319" r:id="rId66"/>
    <p:sldId id="320" r:id="rId67"/>
    <p:sldId id="321" r:id="rId68"/>
    <p:sldId id="322" r:id="rId69"/>
    <p:sldId id="323"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63" r:id="rId91"/>
    <p:sldId id="364" r:id="rId92"/>
    <p:sldId id="346" r:id="rId93"/>
    <p:sldId id="365" r:id="rId94"/>
    <p:sldId id="366" r:id="rId95"/>
    <p:sldId id="367" r:id="rId96"/>
    <p:sldId id="348" r:id="rId97"/>
    <p:sldId id="352" r:id="rId98"/>
    <p:sldId id="353" r:id="rId99"/>
    <p:sldId id="354" r:id="rId100"/>
    <p:sldId id="355" r:id="rId101"/>
    <p:sldId id="356" r:id="rId102"/>
    <p:sldId id="359" r:id="rId103"/>
    <p:sldId id="358" r:id="rId104"/>
    <p:sldId id="875" r:id="rId105"/>
    <p:sldId id="5471" r:id="rId10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663300"/>
    <a:srgbClr val="FAFAFA"/>
    <a:srgbClr val="E46C0B"/>
    <a:srgbClr val="604A7B"/>
    <a:srgbClr val="7893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298" autoAdjust="0"/>
    <p:restoredTop sz="92764" autoAdjust="0"/>
  </p:normalViewPr>
  <p:slideViewPr>
    <p:cSldViewPr snapToGrid="0" snapToObjects="1">
      <p:cViewPr varScale="1">
        <p:scale>
          <a:sx n="128" d="100"/>
          <a:sy n="128" d="100"/>
        </p:scale>
        <p:origin x="1080" y="176"/>
      </p:cViewPr>
      <p:guideLst/>
    </p:cSldViewPr>
  </p:slideViewPr>
  <p:outlineViewPr>
    <p:cViewPr>
      <p:scale>
        <a:sx n="33" d="100"/>
        <a:sy n="33" d="100"/>
      </p:scale>
      <p:origin x="0" y="-673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1143000" y="685800"/>
            <a:ext cx="4572000" cy="3429000"/>
          </a:xfrm>
          <a:prstGeom prst="rect">
            <a:avLst/>
          </a:prstGeom>
        </p:spPr>
        <p:txBody>
          <a:bodyPr/>
          <a:lstStyle/>
          <a:p>
            <a:endParaRPr/>
          </a:p>
        </p:txBody>
      </p:sp>
      <p:sp>
        <p:nvSpPr>
          <p:cNvPr id="807" name="Shape 8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Book Antiqua"/>
      </a:defRPr>
    </a:lvl1pPr>
    <a:lvl2pPr indent="228600" latinLnBrk="0">
      <a:spcBef>
        <a:spcPts val="400"/>
      </a:spcBef>
      <a:defRPr sz="1200">
        <a:latin typeface="+mn-lt"/>
        <a:ea typeface="+mn-ea"/>
        <a:cs typeface="+mn-cs"/>
        <a:sym typeface="Book Antiqua"/>
      </a:defRPr>
    </a:lvl2pPr>
    <a:lvl3pPr indent="457200" latinLnBrk="0">
      <a:spcBef>
        <a:spcPts val="400"/>
      </a:spcBef>
      <a:defRPr sz="1200">
        <a:latin typeface="+mn-lt"/>
        <a:ea typeface="+mn-ea"/>
        <a:cs typeface="+mn-cs"/>
        <a:sym typeface="Book Antiqua"/>
      </a:defRPr>
    </a:lvl3pPr>
    <a:lvl4pPr indent="685800" latinLnBrk="0">
      <a:spcBef>
        <a:spcPts val="400"/>
      </a:spcBef>
      <a:defRPr sz="1200">
        <a:latin typeface="+mn-lt"/>
        <a:ea typeface="+mn-ea"/>
        <a:cs typeface="+mn-cs"/>
        <a:sym typeface="Book Antiqua"/>
      </a:defRPr>
    </a:lvl4pPr>
    <a:lvl5pPr indent="914400" latinLnBrk="0">
      <a:spcBef>
        <a:spcPts val="400"/>
      </a:spcBef>
      <a:defRPr sz="1200">
        <a:latin typeface="+mn-lt"/>
        <a:ea typeface="+mn-ea"/>
        <a:cs typeface="+mn-cs"/>
        <a:sym typeface="Book Antiqua"/>
      </a:defRPr>
    </a:lvl5pPr>
    <a:lvl6pPr indent="1143000" latinLnBrk="0">
      <a:spcBef>
        <a:spcPts val="400"/>
      </a:spcBef>
      <a:defRPr sz="1200">
        <a:latin typeface="+mn-lt"/>
        <a:ea typeface="+mn-ea"/>
        <a:cs typeface="+mn-cs"/>
        <a:sym typeface="Book Antiqua"/>
      </a:defRPr>
    </a:lvl6pPr>
    <a:lvl7pPr indent="1371600" latinLnBrk="0">
      <a:spcBef>
        <a:spcPts val="400"/>
      </a:spcBef>
      <a:defRPr sz="1200">
        <a:latin typeface="+mn-lt"/>
        <a:ea typeface="+mn-ea"/>
        <a:cs typeface="+mn-cs"/>
        <a:sym typeface="Book Antiqua"/>
      </a:defRPr>
    </a:lvl7pPr>
    <a:lvl8pPr indent="1600200" latinLnBrk="0">
      <a:spcBef>
        <a:spcPts val="400"/>
      </a:spcBef>
      <a:defRPr sz="1200">
        <a:latin typeface="+mn-lt"/>
        <a:ea typeface="+mn-ea"/>
        <a:cs typeface="+mn-cs"/>
        <a:sym typeface="Book Antiqua"/>
      </a:defRPr>
    </a:lvl8pPr>
    <a:lvl9pPr indent="1828800" latinLnBrk="0">
      <a:spcBef>
        <a:spcPts val="400"/>
      </a:spcBef>
      <a:defRPr sz="1200">
        <a:latin typeface="+mn-lt"/>
        <a:ea typeface="+mn-ea"/>
        <a:cs typeface="+mn-cs"/>
        <a:sym typeface="Book Antiqu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dirty="0"/>
          </a:p>
        </p:txBody>
      </p:sp>
      <p:sp>
        <p:nvSpPr>
          <p:cNvPr id="864" name="Shape 864"/>
          <p:cNvSpPr>
            <a:spLocks noGrp="1"/>
          </p:cNvSpPr>
          <p:nvPr>
            <p:ph type="body" sz="quarter" idx="1"/>
          </p:nvPr>
        </p:nvSpPr>
        <p:spPr>
          <a:prstGeom prst="rect">
            <a:avLst/>
          </a:prstGeom>
        </p:spPr>
        <p:txBody>
          <a:bodyPr/>
          <a:lstStyle/>
          <a:p>
            <a:pPr marL="228600" indent="-228600">
              <a:buSzPct val="100000"/>
              <a:buAutoNum type="arabicPeriod"/>
            </a:pPr>
            <a:r>
              <a:rPr dirty="0"/>
              <a:t>Most basic truth we can learn about God</a:t>
            </a:r>
          </a:p>
          <a:p>
            <a:pPr marL="228600" indent="-228600">
              <a:buSzPct val="100000"/>
              <a:buAutoNum type="arabicPeriod"/>
            </a:pPr>
            <a:r>
              <a:rPr dirty="0"/>
              <a:t>FIRST truth we learn about God in the Bible</a:t>
            </a:r>
          </a:p>
          <a:p>
            <a:pPr marL="228600" indent="-228600">
              <a:buSzPct val="100000"/>
              <a:buAutoNum type="arabicPeriod"/>
            </a:pPr>
            <a:r>
              <a:rPr dirty="0"/>
              <a:t>Everything else which exists because He brought it into being; only He has no cause or beginning; everything has its cause, beginning and origin in Him</a:t>
            </a:r>
          </a:p>
          <a:p>
            <a:pPr marL="228600" indent="-228600">
              <a:buSzPct val="100000"/>
              <a:buAutoNum type="arabicPeriod"/>
            </a:pPr>
            <a:r>
              <a:rPr dirty="0"/>
              <a:t>Between the Creator and creation:</a:t>
            </a:r>
          </a:p>
          <a:p>
            <a:pPr marL="228600" indent="-228600"/>
            <a:r>
              <a:rPr dirty="0"/>
              <a:t>	a. God is completely separate, distinct, different from and above creation; UNIQUE</a:t>
            </a:r>
          </a:p>
          <a:p>
            <a:pPr marL="228600" indent="-228600"/>
            <a:r>
              <a:rPr dirty="0"/>
              <a:t>	b. “wholly other”; holiness– completely different and distinct from everything else which exists, because He MADE everything which exists</a:t>
            </a:r>
          </a:p>
          <a:p>
            <a:pPr marL="228600" indent="-228600"/>
            <a:r>
              <a:rPr dirty="0"/>
              <a:t>	c. why idolatry so terrible</a:t>
            </a:r>
          </a:p>
          <a:p>
            <a:pPr marL="228600" indent="-228600"/>
            <a:r>
              <a:rPr dirty="0"/>
              <a:t>	d. why people reject creation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spcBef>
                <a:spcPts val="1400"/>
              </a:spcBef>
              <a:buSzPct val="100000"/>
              <a:buChar char="à"/>
              <a:defRPr sz="2400"/>
            </a:pPr>
            <a:r>
              <a:t>HE answered correctly the question, “Whom will you worship? ” “Who is worthy of your worship?”</a:t>
            </a:r>
            <a:endParaRPr sz="2200"/>
          </a:p>
          <a:p>
            <a:pPr>
              <a:spcBef>
                <a:spcPts val="1400"/>
              </a:spcBef>
              <a:defRPr sz="2400"/>
            </a:pPr>
            <a:r>
              <a:t>	GOD, and God alone</a:t>
            </a:r>
          </a:p>
          <a:p>
            <a:pPr>
              <a:spcBef>
                <a:spcPts val="1400"/>
              </a:spcBef>
              <a:buSzPct val="100000"/>
              <a:buChar char="à"/>
              <a:defRPr sz="2400"/>
            </a:pPr>
            <a:r>
              <a:t> HE glorified God </a:t>
            </a:r>
            <a:r>
              <a:rPr i="1"/>
              <a:t>as God</a:t>
            </a:r>
            <a:r>
              <a:t>, acknowledging His uniqueness and glory.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As our heritage from the first Adam is that of God-belittling self-worship, so our legacy from the SECOND Adam is God-glorfiying worship. He came to set things right. He is our model – we are to worship the Lord our God, and serve Him ONLY.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rPr dirty="0"/>
              <a:t>And so Christ reverse all those effects of the fall we see in </a:t>
            </a:r>
            <a:r>
              <a:rPr b="1" dirty="0"/>
              <a:t>Romans 1</a:t>
            </a:r>
          </a:p>
          <a:p>
            <a:pPr>
              <a:defRPr b="1"/>
            </a:pPr>
            <a:endParaRPr b="1" dirty="0"/>
          </a:p>
          <a:p>
            <a:r>
              <a:rPr dirty="0"/>
              <a:t>1:16 the gospel is „the power of God for </a:t>
            </a:r>
            <a:r>
              <a:rPr dirty="0" err="1"/>
              <a:t>salavation</a:t>
            </a:r>
            <a:r>
              <a:rPr dirty="0"/>
              <a:t> to </a:t>
            </a:r>
            <a:r>
              <a:rPr dirty="0" err="1"/>
              <a:t>evryone</a:t>
            </a:r>
            <a:r>
              <a:rPr dirty="0"/>
              <a:t> who believes,“ and that power is seen in the reversal of all of these effects of the fall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If the issue in the fall was worship, and the issue in Christ‘s redemptive work was the restoration of true worship, then the GOSPEL is an invitation to trade in our false worship for true worship. And not only an invitation, but in Christ it is the POWER OF GOD unto salvation, including the power to reverse our descent into false worship and idolatry.</a:t>
            </a:r>
          </a:p>
          <a:p>
            <a:endParaRPr/>
          </a:p>
          <a:p>
            <a:r>
              <a:t>Acts 14: Paul &amp; Barnabas in Lystra: vain things = idols; also in context, people trying to worship THEM; turn to living God (not DEAD idols), to CREATOR</a:t>
            </a:r>
          </a:p>
          <a:p>
            <a:r>
              <a:t>1 Thess. 1: Thessalonians turned to God from idols, to serve the true God</a:t>
            </a:r>
          </a:p>
          <a:p>
            <a:r>
              <a:t>-</a:t>
            </a:r>
            <a:r>
              <a:rPr>
                <a:latin typeface="Wingdings"/>
                <a:ea typeface="Wingdings"/>
                <a:cs typeface="Wingdings"/>
                <a:sym typeface="Wingdings"/>
              </a:rPr>
              <a:t></a:t>
            </a:r>
            <a:r>
              <a:t>we see the themes from Roamsn 1: God is the Creator; turn away from idols, glorify Him as God– gospel has the power in Christ to enable us to turn away from false worship to true worship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To join in with Him in His purpose: to make His name and glory known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dirty="0"/>
          </a:p>
        </p:txBody>
      </p:sp>
      <p:sp>
        <p:nvSpPr>
          <p:cNvPr id="871" name="Shape 871"/>
          <p:cNvSpPr>
            <a:spLocks noGrp="1"/>
          </p:cNvSpPr>
          <p:nvPr>
            <p:ph type="body" sz="quarter" idx="1"/>
          </p:nvPr>
        </p:nvSpPr>
        <p:spPr>
          <a:prstGeom prst="rect">
            <a:avLst/>
          </a:prstGeom>
        </p:spPr>
        <p:txBody>
          <a:bodyPr/>
          <a:lstStyle/>
          <a:p>
            <a:r>
              <a:rPr dirty="0"/>
              <a:t>God of Israel is unique is attested again and again in OT– distinct from pagan gods, the One who created all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a:p>
        </p:txBody>
      </p:sp>
      <p:sp>
        <p:nvSpPr>
          <p:cNvPr id="1163" name="Shape 116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r>
              <a:t>Read 21-24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dirty="0"/>
          </a:p>
        </p:txBody>
      </p:sp>
      <p:sp>
        <p:nvSpPr>
          <p:cNvPr id="878" name="Shape 878"/>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t>Mt. Gerizim or Mt. Zion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Shape 1237"/>
          <p:cNvSpPr>
            <a:spLocks noGrp="1" noRot="1" noChangeAspect="1"/>
          </p:cNvSpPr>
          <p:nvPr>
            <p:ph type="sldImg"/>
          </p:nvPr>
        </p:nvSpPr>
        <p:spPr>
          <a:prstGeom prst="rect">
            <a:avLst/>
          </a:prstGeom>
        </p:spPr>
        <p:txBody>
          <a:bodyPr/>
          <a:lstStyle/>
          <a:p>
            <a:endParaRPr/>
          </a:p>
        </p:txBody>
      </p:sp>
      <p:sp>
        <p:nvSpPr>
          <p:cNvPr id="1238" name="Shape 1238"/>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25-26</a:t>
            </a:r>
          </a:p>
          <a:p>
            <a:endParaRPr/>
          </a:p>
          <a:p>
            <a:r>
              <a:t>Sams.: see 22</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549616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extLst>
      <p:ext uri="{BB962C8B-B14F-4D97-AF65-F5344CB8AC3E}">
        <p14:creationId xmlns:p14="http://schemas.microsoft.com/office/powerpoint/2010/main" val="1326225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dirty="0"/>
          </a:p>
        </p:txBody>
      </p:sp>
      <p:sp>
        <p:nvSpPr>
          <p:cNvPr id="885" name="Shape 885"/>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dirty="0"/>
          </a:p>
        </p:txBody>
      </p:sp>
      <p:sp>
        <p:nvSpPr>
          <p:cNvPr id="902" name="Shape 902"/>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dirty="0"/>
          </a:p>
        </p:txBody>
      </p:sp>
      <p:sp>
        <p:nvSpPr>
          <p:cNvPr id="910" name="Shape 91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dirty="0"/>
          </a:p>
        </p:txBody>
      </p:sp>
      <p:sp>
        <p:nvSpPr>
          <p:cNvPr id="920" name="Shape 92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dirty="0"/>
          </a:p>
        </p:txBody>
      </p:sp>
      <p:sp>
        <p:nvSpPr>
          <p:cNvPr id="928" name="Shape 928"/>
          <p:cNvSpPr>
            <a:spLocks noGrp="1"/>
          </p:cNvSpPr>
          <p:nvPr>
            <p:ph type="body" sz="quarter" idx="1"/>
          </p:nvPr>
        </p:nvSpPr>
        <p:spPr>
          <a:prstGeom prst="rect">
            <a:avLst/>
          </a:prstGeom>
        </p:spPr>
        <p:txBody>
          <a:bodyPr/>
          <a:lstStyle/>
          <a:p>
            <a:r>
              <a:rPr dirty="0"/>
              <a:t>False presupposition: God is NOT unique, not glorifying God AS GOD, not acknowledging and bowing before His unique glory</a:t>
            </a:r>
          </a:p>
          <a:p>
            <a:r>
              <a:rPr dirty="0"/>
              <a:t>Rejected the presupposition of true worship, could only result in false worship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dirty="0"/>
          </a:p>
        </p:txBody>
      </p:sp>
      <p:sp>
        <p:nvSpPr>
          <p:cNvPr id="936" name="Shape 936"/>
          <p:cNvSpPr>
            <a:spLocks noGrp="1"/>
          </p:cNvSpPr>
          <p:nvPr>
            <p:ph type="body" sz="quarter" idx="1"/>
          </p:nvPr>
        </p:nvSpPr>
        <p:spPr>
          <a:prstGeom prst="rect">
            <a:avLst/>
          </a:prstGeom>
        </p:spPr>
        <p:txBody>
          <a:bodyPr/>
          <a:lstStyle/>
          <a:p>
            <a:r>
              <a:rPr dirty="0"/>
              <a:t>Who is WORTHY of your worship?</a:t>
            </a:r>
          </a:p>
          <a:p>
            <a:r>
              <a:rPr dirty="0"/>
              <a:t>In the fall: man said: well, I am, and these idols, and all the things I pursue in place of God and give Him His rightful place in my life</a:t>
            </a:r>
          </a:p>
          <a:p>
            <a:r>
              <a:rPr dirty="0"/>
              <a:t>The clay said to the potter (to use the biblical image), I can handle things on my own, thank you very much.</a:t>
            </a:r>
          </a:p>
          <a:p>
            <a:r>
              <a:rPr dirty="0"/>
              <a:t>Did not </a:t>
            </a:r>
            <a:r>
              <a:rPr dirty="0" err="1"/>
              <a:t>glorfy</a:t>
            </a:r>
            <a:r>
              <a:rPr dirty="0"/>
              <a:t> God as God, or give thanks.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9286060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6926170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7569681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13558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1649422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8256883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156669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82523443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579087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32497820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41598754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756693124"/>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74.xml"/><Relationship Id="rId4" Type="http://schemas.openxmlformats.org/officeDocument/2006/relationships/image" Target="../media/image3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8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4.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Biblical Worship"/>
          <p:cNvSpPr txBox="1">
            <a:spLocks noGrp="1"/>
          </p:cNvSpPr>
          <p:nvPr>
            <p:ph type="body" idx="13"/>
          </p:nvPr>
        </p:nvSpPr>
        <p:spPr>
          <a:xfrm>
            <a:off x="901716"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812" name="Unit 2"/>
          <p:cNvSpPr txBox="1">
            <a:spLocks noGrp="1"/>
          </p:cNvSpPr>
          <p:nvPr>
            <p:ph type="title"/>
          </p:nvPr>
        </p:nvSpPr>
        <p:spPr>
          <a:xfrm>
            <a:off x="901716" y="2911078"/>
            <a:ext cx="5063134" cy="1696641"/>
          </a:xfrm>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813" name="THE CENTRALITY OF WORSHIP IN GOD’S PROGRAM"/>
          <p:cNvSpPr txBox="1">
            <a:spLocks noGrp="1"/>
          </p:cNvSpPr>
          <p:nvPr>
            <p:ph type="body" sz="quarter" idx="1"/>
          </p:nvPr>
        </p:nvSpPr>
        <p:spPr>
          <a:xfrm>
            <a:off x="3327503" y="3018668"/>
            <a:ext cx="4586983" cy="1914576"/>
          </a:xfrm>
          <a:prstGeom prst="rect">
            <a:avLst/>
          </a:prstGeom>
        </p:spPr>
        <p:txBody>
          <a:bodyPr/>
          <a:lstStyle>
            <a:lvl1pPr algn="ctr" defTabSz="328612">
              <a:defRPr sz="4000"/>
            </a:lvl1pPr>
          </a:lstStyle>
          <a:p>
            <a:r>
              <a:rPr lang="ar-JO" b="1" dirty="0">
                <a:latin typeface="Arial" panose="020B0604020202020204" pitchFamily="34" charset="0"/>
                <a:cs typeface="Arial" panose="020B0604020202020204" pitchFamily="34" charset="0"/>
              </a:rPr>
              <a:t>مركزية العبادة                  في برنامج الله</a:t>
            </a:r>
            <a:endParaRPr b="1" dirty="0">
              <a:latin typeface="Arial" panose="020B0604020202020204" pitchFamily="34" charset="0"/>
              <a:cs typeface="Arial" panose="020B0604020202020204" pitchFamily="34" charset="0"/>
            </a:endParaRPr>
          </a:p>
        </p:txBody>
      </p:sp>
      <p:grpSp>
        <p:nvGrpSpPr>
          <p:cNvPr id="816" name="Image Gallery"/>
          <p:cNvGrpSpPr/>
          <p:nvPr/>
        </p:nvGrpSpPr>
        <p:grpSpPr>
          <a:xfrm>
            <a:off x="6392435" y="297796"/>
            <a:ext cx="2794001" cy="3018204"/>
            <a:chOff x="0" y="0"/>
            <a:chExt cx="2794000" cy="3018203"/>
          </a:xfrm>
        </p:grpSpPr>
        <p:pic>
          <p:nvPicPr>
            <p:cNvPr id="81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815" name="Rectangle"/>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2" name="Rectangle 1">
            <a:extLst>
              <a:ext uri="{FF2B5EF4-FFF2-40B4-BE49-F238E27FC236}">
                <a16:creationId xmlns:a16="http://schemas.microsoft.com/office/drawing/2014/main" id="{B23F6FD6-6A54-FA51-AD2E-15762BFC031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3" name="Image" descr="Image"/>
          <p:cNvPicPr>
            <a:picLocks noChangeAspect="1"/>
          </p:cNvPicPr>
          <p:nvPr/>
        </p:nvPicPr>
        <p:blipFill>
          <a:blip r:embed="rId2"/>
          <a:stretch>
            <a:fillRect/>
          </a:stretch>
        </p:blipFill>
        <p:spPr>
          <a:xfrm>
            <a:off x="-469900" y="565150"/>
            <a:ext cx="9667576" cy="5438012"/>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Worship is the only Christian activity which is an end in itself.” (John Piper)"/>
          <p:cNvSpPr txBox="1">
            <a:spLocks noGrp="1"/>
          </p:cNvSpPr>
          <p:nvPr>
            <p:ph type="title"/>
          </p:nvPr>
        </p:nvSpPr>
        <p:spPr>
          <a:xfrm>
            <a:off x="1235075" y="393700"/>
            <a:ext cx="7337922" cy="2442271"/>
          </a:xfrm>
          <a:prstGeom prst="rect">
            <a:avLst/>
          </a:prstGeom>
        </p:spPr>
        <p:txBody>
          <a:bodyPr/>
          <a:lstStyle/>
          <a:p>
            <a:pPr algn="r" rtl="1">
              <a:defRPr sz="3500" b="1">
                <a:effectLst>
                  <a:outerShdw blurRad="12700" dist="25400" dir="2700000" rotWithShape="0">
                    <a:srgbClr val="000000"/>
                  </a:outerShdw>
                </a:effectLst>
                <a:latin typeface="Bell MT"/>
                <a:ea typeface="Bell MT"/>
                <a:cs typeface="Bell MT"/>
                <a:sym typeface="Bell MT"/>
              </a:defRPr>
            </a:pPr>
            <a: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العبادة هي النشاط المسيحي الوحيد الذي هو غاية في حد ذاته.</a:t>
            </a:r>
            <a:b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41"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(جون بايبر)</a:t>
            </a:r>
            <a:endParaRPr sz="2700" b="1" dirty="0">
              <a:latin typeface="Arial" panose="020B0604020202020204" pitchFamily="34" charset="0"/>
              <a:cs typeface="Arial" panose="020B0604020202020204" pitchFamily="34" charset="0"/>
            </a:endParaRPr>
          </a:p>
        </p:txBody>
      </p:sp>
      <p:sp>
        <p:nvSpPr>
          <p:cNvPr id="1305" name="Evangelism activities:…"/>
          <p:cNvSpPr txBox="1">
            <a:spLocks noGrp="1"/>
          </p:cNvSpPr>
          <p:nvPr>
            <p:ph type="body" sz="half" idx="1"/>
          </p:nvPr>
        </p:nvSpPr>
        <p:spPr>
          <a:xfrm>
            <a:off x="2286000" y="3417243"/>
            <a:ext cx="5638800" cy="2578746"/>
          </a:xfrm>
          <a:prstGeom prst="rect">
            <a:avLst/>
          </a:prstGeom>
        </p:spPr>
        <p:txBody>
          <a:bodyPr/>
          <a:lstStyle/>
          <a:p>
            <a:pPr defTabSz="420623">
              <a:spcBef>
                <a:spcPts val="100"/>
              </a:spcBef>
              <a:defRPr sz="644"/>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الكرازية: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أكثر</a:t>
            </a: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البنائية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أفضل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الوصية </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en-US"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r>
              <a:rPr kumimoji="0" lang="en-US"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22: 35-38</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8" name="Great…"/>
          <p:cNvSpPr txBox="1"/>
          <p:nvPr/>
        </p:nvSpPr>
        <p:spPr>
          <a:xfrm>
            <a:off x="45719" y="304800"/>
            <a:ext cx="4480562"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المأمورية</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28: 18-20</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الإنسان</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مؤقتة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وسائل</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ثانوية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sz="3200">
                <a:solidFill>
                  <a:srgbClr val="8F8F8F">
                    <a:lumOff val="44000"/>
                  </a:srgbClr>
                </a:solidFill>
                <a:latin typeface="Arial"/>
                <a:ea typeface="Arial"/>
                <a:cs typeface="Arial"/>
                <a:sym typeface="Aria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الله</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أبدية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نهاية</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أساسية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250756919"/>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Biblical Worship"/>
          <p:cNvSpPr txBox="1">
            <a:spLocks noGrp="1"/>
          </p:cNvSpPr>
          <p:nvPr>
            <p:ph type="body" idx="13"/>
          </p:nvPr>
        </p:nvSpPr>
        <p:spPr>
          <a:xfrm>
            <a:off x="357187"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1318" name="Unit 2"/>
          <p:cNvSpPr txBox="1">
            <a:spLocks noGrp="1"/>
          </p:cNvSpPr>
          <p:nvPr>
            <p:ph type="title"/>
          </p:nvPr>
        </p:nvSpPr>
        <p:spPr>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1319" name="THE CENTRALITY OF WORSHIP"/>
          <p:cNvSpPr txBox="1">
            <a:spLocks noGrp="1"/>
          </p:cNvSpPr>
          <p:nvPr>
            <p:ph type="body" sz="quarter" idx="1"/>
          </p:nvPr>
        </p:nvSpPr>
        <p:spPr>
          <a:xfrm>
            <a:off x="2862113" y="2802768"/>
            <a:ext cx="4586983" cy="1914576"/>
          </a:xfrm>
          <a:prstGeom prst="rect">
            <a:avLst/>
          </a:prstGeom>
        </p:spPr>
        <p:txBody>
          <a:bodyPr/>
          <a:lstStyle>
            <a:lvl1pPr algn="ctr" defTabSz="373796">
              <a:defRPr sz="4550"/>
            </a:lvl1pPr>
          </a:lstStyle>
          <a:p>
            <a:r>
              <a:rPr lang="ar-JO" b="1" dirty="0">
                <a:latin typeface="Arial" panose="020B0604020202020204" pitchFamily="34" charset="0"/>
                <a:cs typeface="Arial" panose="020B0604020202020204" pitchFamily="34" charset="0"/>
              </a:rPr>
              <a:t>مركزية</a:t>
            </a:r>
          </a:p>
          <a:p>
            <a:r>
              <a:rPr lang="ar-JO" b="1" dirty="0">
                <a:latin typeface="Arial" panose="020B0604020202020204" pitchFamily="34" charset="0"/>
                <a:cs typeface="Arial" panose="020B0604020202020204" pitchFamily="34" charset="0"/>
              </a:rPr>
              <a:t>العبادة</a:t>
            </a:r>
            <a:endParaRPr b="1" dirty="0">
              <a:latin typeface="Arial" panose="020B0604020202020204" pitchFamily="34" charset="0"/>
              <a:cs typeface="Arial" panose="020B0604020202020204" pitchFamily="34" charset="0"/>
            </a:endParaRPr>
          </a:p>
        </p:txBody>
      </p:sp>
      <p:grpSp>
        <p:nvGrpSpPr>
          <p:cNvPr id="1322" name="Image Gallery"/>
          <p:cNvGrpSpPr/>
          <p:nvPr/>
        </p:nvGrpSpPr>
        <p:grpSpPr>
          <a:xfrm>
            <a:off x="6392435" y="297796"/>
            <a:ext cx="2794001" cy="3018204"/>
            <a:chOff x="0" y="0"/>
            <a:chExt cx="2794000" cy="3018203"/>
          </a:xfrm>
        </p:grpSpPr>
        <p:pic>
          <p:nvPicPr>
            <p:cNvPr id="132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1321" name="Rectangle"/>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1323" name="in Creation…"/>
          <p:cNvSpPr txBox="1"/>
          <p:nvPr/>
        </p:nvSpPr>
        <p:spPr>
          <a:xfrm>
            <a:off x="2070452" y="4837429"/>
            <a:ext cx="5262256" cy="2678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263112"/>
          <a:lstStyle/>
          <a:p>
            <a:pPr marL="240631" indent="-240631" algn="r" rtl="1">
              <a:buSzPct val="100000"/>
              <a:buChar cha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الإرساليات</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5"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p:nvPr/>
        </p:nvSpPr>
        <p:spPr>
          <a:xfrm>
            <a:off x="274319" y="1474618"/>
            <a:ext cx="6145260" cy="2923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العبادة الصحيحة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أمامك شبع سرور</a:t>
            </a: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في يمينك نعم إلى الأبد</a:t>
            </a:r>
            <a:endParaRPr b="1" dirty="0">
              <a:latin typeface="Arial" panose="020B0604020202020204" pitchFamily="34" charset="0"/>
              <a:cs typeface="Arial" panose="020B0604020202020204" pitchFamily="34" charset="0"/>
            </a:endParaRPr>
          </a:p>
          <a:p>
            <a:pPr algn="ctr">
              <a:defRPr sz="1600">
                <a:latin typeface="Rockwell Italic"/>
                <a:ea typeface="Rockwell Italic"/>
                <a:cs typeface="Rockwell Italic"/>
                <a:sym typeface="Rockwell Italic"/>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مزمور 16: 11</a:t>
            </a:r>
            <a:r>
              <a:rPr b="1"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2"/>
          <p:cNvSpPr txBox="1"/>
          <p:nvPr/>
        </p:nvSpPr>
        <p:spPr>
          <a:xfrm>
            <a:off x="274319" y="1474618"/>
            <a:ext cx="6145260"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rPr lang="ar-JO" dirty="0"/>
              <a:t>مناقشة</a:t>
            </a:r>
            <a:endParaRPr dirty="0"/>
          </a:p>
          <a:p>
            <a:pPr algn="ctr">
              <a:defRPr sz="3200">
                <a:latin typeface="Rockwell"/>
                <a:ea typeface="Rockwell"/>
                <a:cs typeface="Rockwell"/>
                <a:sym typeface="Rockwell"/>
              </a:defRPr>
            </a:pPr>
            <a:endParaRPr dirty="0"/>
          </a:p>
          <a:p>
            <a:pPr algn="ctr">
              <a:defRPr sz="3200">
                <a:latin typeface="Rockwell"/>
                <a:ea typeface="Rockwell"/>
                <a:cs typeface="Rockwell"/>
                <a:sym typeface="Rockwell"/>
              </a:defRPr>
            </a:pPr>
            <a:r>
              <a:rPr lang="ar-JO" dirty="0"/>
              <a:t>العبادات المتنافسة</a:t>
            </a:r>
            <a:endParaRPr dirty="0"/>
          </a:p>
        </p:txBody>
      </p:sp>
      <p:pic>
        <p:nvPicPr>
          <p:cNvPr id="850"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Double-click to edit"/>
          <p:cNvSpPr txBox="1">
            <a:spLocks noGrp="1"/>
          </p:cNvSpPr>
          <p:nvPr>
            <p:ph type="title"/>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4" name="Text Box 4"/>
          <p:cNvSpPr txBox="1"/>
          <p:nvPr/>
        </p:nvSpPr>
        <p:spPr>
          <a:xfrm>
            <a:off x="2166620" y="1935479"/>
            <a:ext cx="6659328" cy="298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God the Creator"/>
          <p:cNvSpPr txBox="1">
            <a:spLocks noGrp="1"/>
          </p:cNvSpPr>
          <p:nvPr>
            <p:ph type="title"/>
          </p:nvPr>
        </p:nvSpPr>
        <p:spPr>
          <a:prstGeom prst="rect">
            <a:avLst/>
          </a:prstGeom>
        </p:spPr>
        <p:txBody>
          <a:bodyPr/>
          <a:lstStyle>
            <a:lvl1pPr algn="ctr">
              <a:spcBef>
                <a:spcPts val="2600"/>
              </a:spcBef>
              <a:defRPr sz="4400"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الله الخالق</a:t>
            </a:r>
            <a:endParaRPr dirty="0">
              <a:latin typeface="Arial" panose="020B0604020202020204" pitchFamily="34" charset="0"/>
              <a:cs typeface="Arial" panose="020B0604020202020204" pitchFamily="34" charset="0"/>
            </a:endParaRPr>
          </a:p>
        </p:txBody>
      </p:sp>
      <p:sp>
        <p:nvSpPr>
          <p:cNvPr id="857" name="Double-click to edit"/>
          <p:cNvSpPr txBox="1">
            <a:spLocks noGrp="1"/>
          </p:cNvSpPr>
          <p:nvPr>
            <p:ph type="body" sz="half" idx="1"/>
          </p:nvPr>
        </p:nvSpPr>
        <p:spPr>
          <a:xfrm>
            <a:off x="282618" y="2057400"/>
            <a:ext cx="3657601" cy="41402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8" name="Text Box 6"/>
          <p:cNvSpPr txBox="1"/>
          <p:nvPr/>
        </p:nvSpPr>
        <p:spPr>
          <a:xfrm>
            <a:off x="731519" y="-737648"/>
            <a:ext cx="7299961" cy="764541"/>
          </a:xfrm>
          <a:prstGeom prst="rect">
            <a:avLst/>
          </a:prstGeom>
          <a:ln w="12700">
            <a:miter lim="400000"/>
          </a:ln>
        </p:spPr>
        <p:txBody>
          <a:bodyPr lIns="45719" rIns="45719">
            <a:spAutoFit/>
          </a:bodyPr>
          <a:lstStyle/>
          <a:p>
            <a:pPr algn="ctr">
              <a:spcBef>
                <a:spcPts val="2600"/>
              </a:spcBef>
              <a:defRPr sz="4400" b="1"/>
            </a:pPr>
            <a:endParaRPr b="1" dirty="0">
              <a:latin typeface="Arial" panose="020B0604020202020204" pitchFamily="34" charset="0"/>
              <a:cs typeface="Arial" panose="020B0604020202020204" pitchFamily="34" charset="0"/>
            </a:endParaRPr>
          </a:p>
        </p:txBody>
      </p:sp>
      <p:sp>
        <p:nvSpPr>
          <p:cNvPr id="859" name="Text Box 7"/>
          <p:cNvSpPr txBox="1"/>
          <p:nvPr/>
        </p:nvSpPr>
        <p:spPr>
          <a:xfrm>
            <a:off x="855252" y="1910089"/>
            <a:ext cx="68427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57200" indent="-457200">
              <a:spcBef>
                <a:spcPts val="1600"/>
              </a:spcBef>
              <a:buSzPct val="100000"/>
              <a:buAutoNum type="arabicPeriod"/>
              <a:defRPr sz="2800" b="1"/>
            </a:lvl1pPr>
          </a:lstStyle>
          <a:p>
            <a:pPr marL="0" indent="0" algn="r" rtl="1">
              <a:buNone/>
            </a:pPr>
            <a:r>
              <a:rPr lang="ar-JO" dirty="0">
                <a:latin typeface="Arial" panose="020B0604020202020204" pitchFamily="34" charset="0"/>
                <a:cs typeface="Arial" panose="020B0604020202020204" pitchFamily="34" charset="0"/>
              </a:rPr>
              <a:t>1. أكثر حق أساسي عن الله</a:t>
            </a:r>
            <a:endParaRPr dirty="0">
              <a:latin typeface="Arial" panose="020B0604020202020204" pitchFamily="34" charset="0"/>
              <a:cs typeface="Arial" panose="020B0604020202020204" pitchFamily="34" charset="0"/>
            </a:endParaRPr>
          </a:p>
        </p:txBody>
      </p:sp>
      <p:sp>
        <p:nvSpPr>
          <p:cNvPr id="860" name="Text Box 8"/>
          <p:cNvSpPr txBox="1"/>
          <p:nvPr/>
        </p:nvSpPr>
        <p:spPr>
          <a:xfrm>
            <a:off x="817152" y="2530321"/>
            <a:ext cx="69189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57200" indent="-457200">
              <a:spcBef>
                <a:spcPts val="1600"/>
              </a:spcBef>
              <a:defRPr sz="2800" b="1"/>
            </a:lvl1pPr>
          </a:lstStyle>
          <a:p>
            <a:pPr algn="r" rtl="1"/>
            <a:r>
              <a:rPr lang="ar-JO" dirty="0">
                <a:latin typeface="Arial" panose="020B0604020202020204" pitchFamily="34" charset="0"/>
                <a:cs typeface="Arial" panose="020B0604020202020204" pitchFamily="34" charset="0"/>
              </a:rPr>
              <a:t>2. أول حق عن الله – تكوين 1: 1</a:t>
            </a:r>
            <a:endParaRPr dirty="0">
              <a:latin typeface="Arial" panose="020B0604020202020204" pitchFamily="34" charset="0"/>
              <a:cs typeface="Arial" panose="020B0604020202020204" pitchFamily="34" charset="0"/>
            </a:endParaRPr>
          </a:p>
        </p:txBody>
      </p:sp>
      <p:sp>
        <p:nvSpPr>
          <p:cNvPr id="861" name="Text Box 9"/>
          <p:cNvSpPr txBox="1"/>
          <p:nvPr/>
        </p:nvSpPr>
        <p:spPr>
          <a:xfrm>
            <a:off x="782319" y="3863198"/>
            <a:ext cx="6228081" cy="99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algn="ctr">
              <a:spcBef>
                <a:spcPts val="2600"/>
              </a:spcBef>
              <a:defRPr sz="44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pPr algn="r"/>
            <a:r>
              <a:rPr lang="ar-JO" sz="2800" dirty="0"/>
              <a:t>يخلق الله من محبته الكريمة كل ما ليس هو الله، حتى يملأه بمجده. (إن تي رايت)</a:t>
            </a:r>
            <a:endParaRPr sz="2800" dirty="0"/>
          </a:p>
        </p:txBody>
      </p:sp>
      <p:sp>
        <p:nvSpPr>
          <p:cNvPr id="862" name="Text Box 10"/>
          <p:cNvSpPr txBox="1"/>
          <p:nvPr/>
        </p:nvSpPr>
        <p:spPr>
          <a:xfrm>
            <a:off x="782319" y="5087939"/>
            <a:ext cx="691569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57200" indent="-457200" algn="r" rtl="1">
              <a:spcBef>
                <a:spcPts val="1600"/>
              </a:spcBef>
            </a:pPr>
            <a:r>
              <a:rPr lang="ar-JO" sz="2800" b="1" dirty="0">
                <a:latin typeface="Arial" panose="020B0604020202020204" pitchFamily="34" charset="0"/>
                <a:cs typeface="Arial" panose="020B0604020202020204" pitchFamily="34" charset="0"/>
              </a:rPr>
              <a:t>4. تمييز أساسي</a:t>
            </a:r>
            <a:endParaRPr sz="2800" b="1" dirty="0">
              <a:latin typeface="Arial" panose="020B0604020202020204" pitchFamily="34" charset="0"/>
              <a:cs typeface="Arial" panose="020B0604020202020204" pitchFamily="34" charset="0"/>
            </a:endParaRPr>
          </a:p>
        </p:txBody>
      </p:sp>
      <p:sp>
        <p:nvSpPr>
          <p:cNvPr id="2" name="Text Box 9">
            <a:extLst>
              <a:ext uri="{FF2B5EF4-FFF2-40B4-BE49-F238E27FC236}">
                <a16:creationId xmlns:a16="http://schemas.microsoft.com/office/drawing/2014/main" id="{ED899A4D-1A63-FEA6-52F7-1E7467CCFA97}"/>
              </a:ext>
            </a:extLst>
          </p:cNvPr>
          <p:cNvSpPr txBox="1"/>
          <p:nvPr/>
        </p:nvSpPr>
        <p:spPr>
          <a:xfrm>
            <a:off x="804452" y="3264852"/>
            <a:ext cx="68935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rtl="1">
              <a:spcBef>
                <a:spcPts val="1600"/>
              </a:spcBef>
              <a:buSzPct val="100000"/>
              <a:defRPr sz="2800" b="1"/>
            </a:pPr>
            <a:r>
              <a:rPr lang="ar-JO" b="1" dirty="0">
                <a:latin typeface="Arial" panose="020B0604020202020204" pitchFamily="34" charset="0"/>
                <a:cs typeface="Arial" panose="020B0604020202020204" pitchFamily="34" charset="0"/>
              </a:rPr>
              <a:t>3. كل ما هو ليس الله مخلوق منه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OT  Testimonies…"/>
          <p:cNvSpPr txBox="1">
            <a:spLocks noGrp="1"/>
          </p:cNvSpPr>
          <p:nvPr>
            <p:ph type="title"/>
          </p:nvPr>
        </p:nvSpPr>
        <p:spPr>
          <a:prstGeom prst="rect">
            <a:avLst/>
          </a:prstGeom>
        </p:spPr>
        <p:txBody>
          <a:bodyPr>
            <a:normAutofit/>
          </a:bodyPr>
          <a:lstStyle/>
          <a:p>
            <a:pPr algn="ctr" defTabSz="621791">
              <a:defRPr sz="2380"/>
            </a:pPr>
            <a:r>
              <a:rPr lang="ar-JO" b="1" dirty="0">
                <a:latin typeface="Arial" panose="020B0604020202020204" pitchFamily="34" charset="0"/>
                <a:cs typeface="Arial" panose="020B0604020202020204" pitchFamily="34" charset="0"/>
              </a:rPr>
              <a:t>شهادات العهد القديم              عن التمييز الساسي</a:t>
            </a:r>
            <a:endParaRPr b="1" dirty="0">
              <a:latin typeface="Arial" panose="020B0604020202020204" pitchFamily="34" charset="0"/>
              <a:cs typeface="Arial" panose="020B0604020202020204" pitchFamily="34" charset="0"/>
            </a:endParaRPr>
          </a:p>
        </p:txBody>
      </p:sp>
      <p:sp>
        <p:nvSpPr>
          <p:cNvPr id="869" name="Text Box 6"/>
          <p:cNvSpPr txBox="1"/>
          <p:nvPr/>
        </p:nvSpPr>
        <p:spPr>
          <a:xfrm>
            <a:off x="4174435" y="278296"/>
            <a:ext cx="4455037" cy="6093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500"/>
              </a:spcBef>
              <a:defRPr sz="2500" b="1"/>
            </a:pPr>
            <a:r>
              <a:rPr lang="ar-JO" sz="2500" b="1" dirty="0">
                <a:latin typeface="Arial" panose="020B0604020202020204" pitchFamily="34" charset="0"/>
                <a:cs typeface="Arial" panose="020B0604020202020204" pitchFamily="34" charset="0"/>
              </a:rPr>
              <a:t>يا الله من مثلك؟                          (مزمور 71: 19)</a:t>
            </a:r>
            <a:endParaRPr sz="2500" b="1" dirty="0">
              <a:latin typeface="Arial" panose="020B0604020202020204" pitchFamily="34" charset="0"/>
              <a:cs typeface="Arial" panose="020B0604020202020204" pitchFamily="34" charset="0"/>
            </a:endParaRPr>
          </a:p>
          <a:p>
            <a:pPr algn="ctr">
              <a:spcBef>
                <a:spcPts val="1500"/>
              </a:spcBef>
              <a:defRPr sz="2500" b="1"/>
            </a:pPr>
            <a:r>
              <a:rPr lang="ar-JO" sz="2500" b="1" dirty="0">
                <a:latin typeface="Arial" panose="020B0604020202020204" pitchFamily="34" charset="0"/>
                <a:cs typeface="Arial" panose="020B0604020202020204" pitchFamily="34" charset="0"/>
              </a:rPr>
              <a:t>يا رب ليس مثلك                                ولا إله غيرك                                     (1 أخبار 17: 20)</a:t>
            </a:r>
            <a:endParaRPr sz="2500" b="1" dirty="0">
              <a:latin typeface="Arial" panose="020B0604020202020204" pitchFamily="34" charset="0"/>
              <a:cs typeface="Arial" panose="020B0604020202020204" pitchFamily="34" charset="0"/>
            </a:endParaRPr>
          </a:p>
          <a:p>
            <a:pPr algn="ctr">
              <a:spcBef>
                <a:spcPts val="1500"/>
              </a:spcBef>
              <a:defRPr sz="2500" b="1"/>
            </a:pPr>
            <a:r>
              <a:rPr lang="ar-JO" b="1" dirty="0">
                <a:latin typeface="Arial" panose="020B0604020202020204" pitchFamily="34" charset="0"/>
                <a:cs typeface="Arial" panose="020B0604020202020204" pitchFamily="34" charset="0"/>
              </a:rPr>
              <a:t>ليس مثل الرب إلهنا                     (خروج 8: 10)</a:t>
            </a:r>
            <a:br>
              <a:rPr b="1" dirty="0">
                <a:latin typeface="Arial" panose="020B0604020202020204" pitchFamily="34" charset="0"/>
                <a:cs typeface="Arial" panose="020B0604020202020204" pitchFamily="34" charset="0"/>
              </a:rPr>
            </a:br>
            <a:endParaRPr sz="1600" b="1" dirty="0">
              <a:latin typeface="Arial" panose="020B0604020202020204" pitchFamily="34" charset="0"/>
              <a:cs typeface="Arial" panose="020B0604020202020204" pitchFamily="34" charset="0"/>
            </a:endParaRPr>
          </a:p>
          <a:p>
            <a:pPr algn="ctr">
              <a:defRPr sz="2500" b="1"/>
            </a:pPr>
            <a:r>
              <a:rPr lang="ar-JO" b="1" dirty="0">
                <a:latin typeface="Arial" panose="020B0604020202020204" pitchFamily="34" charset="0"/>
                <a:cs typeface="Arial" panose="020B0604020202020204" pitchFamily="34" charset="0"/>
              </a:rPr>
              <a:t>أنا الله وليس آخر                             الإله وليس مثلي                         (أشعياء 46: 9)</a:t>
            </a:r>
            <a:endParaRPr sz="2400" b="1" dirty="0">
              <a:latin typeface="Arial" panose="020B0604020202020204" pitchFamily="34" charset="0"/>
              <a:cs typeface="Arial" panose="020B0604020202020204" pitchFamily="34" charset="0"/>
            </a:endParaRPr>
          </a:p>
          <a:p>
            <a:pPr algn="ctr">
              <a:defRPr b="1"/>
            </a:pPr>
            <a:r>
              <a:rPr b="1" dirty="0">
                <a:latin typeface="Arial" panose="020B0604020202020204" pitchFamily="34" charset="0"/>
                <a:cs typeface="Arial" panose="020B0604020202020204" pitchFamily="34" charset="0"/>
              </a:rPr>
              <a:t> </a:t>
            </a:r>
          </a:p>
          <a:p>
            <a:pPr algn="ctr">
              <a:defRPr b="1"/>
            </a:pPr>
            <a:r>
              <a:rPr lang="ar-JO" sz="2500" b="1" dirty="0">
                <a:latin typeface="Arial" panose="020B0604020202020204" pitchFamily="34" charset="0"/>
                <a:cs typeface="Arial" panose="020B0604020202020204" pitchFamily="34" charset="0"/>
              </a:rPr>
              <a:t>أنا الرب هذا اسمي                        ومجدي لا أعطيه لآخر                 (أشعياء 42: 8)</a:t>
            </a:r>
            <a:endParaRPr sz="25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العبادة الحقيقية تفترض هذا</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التمييز الأساسي</a:t>
            </a:r>
            <a:endParaRPr b="1" dirty="0">
              <a:latin typeface="Arial" panose="020B0604020202020204" pitchFamily="34" charset="0"/>
              <a:cs typeface="Arial" panose="020B0604020202020204" pitchFamily="34" charset="0"/>
            </a:endParaRPr>
          </a:p>
        </p:txBody>
      </p:sp>
      <p:sp>
        <p:nvSpPr>
          <p:cNvPr id="874" name="Double-click to edit"/>
          <p:cNvSpPr txBox="1">
            <a:spLocks noGrp="1"/>
          </p:cNvSpPr>
          <p:nvPr>
            <p:ph type="body"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75" name="Text Box 6"/>
          <p:cNvSpPr txBox="1"/>
          <p:nvPr/>
        </p:nvSpPr>
        <p:spPr>
          <a:xfrm>
            <a:off x="502919" y="2590801"/>
            <a:ext cx="7985761" cy="2723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أنت مستحق أيها الرب أن تأخذ المجد والكرامة والقدرة، لأنك أنت خلقت كل الأشياء، وهي بإرادتك كائنة وخلقت                                                     (رؤيا 4: 11)</a:t>
            </a:r>
            <a:endParaRPr b="1" dirty="0">
              <a:latin typeface="Arial" panose="020B0604020202020204" pitchFamily="34" charset="0"/>
              <a:cs typeface="Arial" panose="020B0604020202020204" pitchFamily="34" charset="0"/>
            </a:endParaRPr>
          </a:p>
          <a:p>
            <a:pPr algn="ctr">
              <a:spcBef>
                <a:spcPts val="1400"/>
              </a:spcBef>
              <a:defRPr sz="800" b="1"/>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هلم نسجد ونركع ونجثو أمام الرب خالقنا                                             (مزمور 95: 6)</a:t>
            </a:r>
          </a:p>
        </p:txBody>
      </p:sp>
      <p:sp>
        <p:nvSpPr>
          <p:cNvPr id="876" name="Text Box 7"/>
          <p:cNvSpPr txBox="1"/>
          <p:nvPr/>
        </p:nvSpPr>
        <p:spPr>
          <a:xfrm>
            <a:off x="731519" y="1943418"/>
            <a:ext cx="768096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fontScale="92500" lnSpcReduction="10000"/>
          </a:bodyPr>
          <a:lstStyle>
            <a:lvl1pPr algn="ctr" defTabSz="365760">
              <a:spcBef>
                <a:spcPts val="800"/>
              </a:spcBef>
              <a:defRPr sz="30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sz="3600" dirty="0"/>
              <a:t>أنت الله وليس أنا</a:t>
            </a:r>
            <a:endParaRPr sz="3600"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العبادة الحقيقية تفترض هذا</a:t>
            </a:r>
            <a:b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b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التمييز الأساسي</a:t>
            </a:r>
            <a:endParaRPr b="1" dirty="0">
              <a:latin typeface="Arial" panose="020B0604020202020204" pitchFamily="34" charset="0"/>
              <a:cs typeface="Arial" panose="020B0604020202020204" pitchFamily="34" charset="0"/>
            </a:endParaRPr>
          </a:p>
        </p:txBody>
      </p:sp>
      <p:sp>
        <p:nvSpPr>
          <p:cNvPr id="881" name="Double-click to edit"/>
          <p:cNvSpPr txBox="1">
            <a:spLocks noGrp="1"/>
          </p:cNvSpPr>
          <p:nvPr>
            <p:ph type="body"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82" name="Text Box 6"/>
          <p:cNvSpPr txBox="1"/>
          <p:nvPr/>
        </p:nvSpPr>
        <p:spPr>
          <a:xfrm>
            <a:off x="502919" y="2590801"/>
            <a:ext cx="7985761" cy="2480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r>
              <a:rPr lang="ar-JO" b="1" dirty="0">
                <a:latin typeface="Arial" panose="020B0604020202020204" pitchFamily="34" charset="0"/>
                <a:cs typeface="Arial" panose="020B0604020202020204" pitchFamily="34" charset="0"/>
              </a:rPr>
              <a:t>وأنا يوحنا الذي كان ينظر ويسمع هذا، وحين سمعت ونظرت خررت لأسجد أمام رجلي الملاك الذي كان يريني هذا. فقال لي: انظر لا تفعل لأني عبد معك ومع إخوتك الأنبياء، والذين يحفظون أقوال هذا الكتاب. اسجد لله!</a:t>
            </a:r>
            <a:endParaRPr b="1" dirty="0">
              <a:latin typeface="Arial" panose="020B0604020202020204" pitchFamily="34" charset="0"/>
              <a:cs typeface="Arial" panose="020B0604020202020204" pitchFamily="34" charset="0"/>
            </a:endParaRPr>
          </a:p>
          <a:p>
            <a:pPr algn="ctr">
              <a:lnSpc>
                <a:spcPct val="110000"/>
              </a:lnSpc>
              <a:defRPr b="1"/>
            </a:pPr>
            <a:endParaRPr b="1" dirty="0">
              <a:latin typeface="Arial" panose="020B0604020202020204" pitchFamily="34" charset="0"/>
              <a:cs typeface="Arial" panose="020B0604020202020204" pitchFamily="34" charset="0"/>
            </a:endParaRPr>
          </a:p>
          <a:p>
            <a:pPr algn="ctr">
              <a:defRPr b="1"/>
            </a:pPr>
            <a:r>
              <a:rPr lang="ar-JO" b="1" dirty="0">
                <a:latin typeface="Arial" panose="020B0604020202020204" pitchFamily="34" charset="0"/>
                <a:cs typeface="Arial" panose="020B0604020202020204" pitchFamily="34" charset="0"/>
              </a:rPr>
              <a:t>(رؤيا 22: 8-9، قارن مع 19: 10)</a:t>
            </a:r>
            <a:endParaRPr b="1" dirty="0">
              <a:latin typeface="Arial" panose="020B0604020202020204" pitchFamily="34" charset="0"/>
              <a:cs typeface="Arial" panose="020B0604020202020204" pitchFamily="34" charset="0"/>
            </a:endParaRPr>
          </a:p>
        </p:txBody>
      </p:sp>
      <p:sp>
        <p:nvSpPr>
          <p:cNvPr id="883" name="Text Box 7"/>
          <p:cNvSpPr txBox="1"/>
          <p:nvPr/>
        </p:nvSpPr>
        <p:spPr>
          <a:xfrm>
            <a:off x="436156" y="1943418"/>
            <a:ext cx="768096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a:bodyPr>
          <a:lstStyle>
            <a:lvl1pPr algn="ctr" defTabSz="365760">
              <a:spcBef>
                <a:spcPts val="800"/>
              </a:spcBef>
              <a:defRPr sz="3000" b="1" kern="0">
                <a:uLnTx/>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sym typeface="Book Antiqua"/>
              </a:rPr>
              <a:t>أنت الله وليس أنا</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r>
              <a:rPr dirty="0"/>
              <a:t> </a:t>
            </a:r>
          </a:p>
        </p:txBody>
      </p:sp>
      <p:sp>
        <p:nvSpPr>
          <p:cNvPr id="888" name="Double-click to edit"/>
          <p:cNvSpPr txBox="1">
            <a:spLocks noGrp="1"/>
          </p:cNvSpPr>
          <p:nvPr>
            <p:ph type="body" sz="quarter" idx="1"/>
          </p:nvPr>
        </p:nvSpPr>
        <p:spPr>
          <a:prstGeom prst="rect">
            <a:avLst/>
          </a:prstGeom>
        </p:spPr>
        <p:txBody>
          <a:bodyPr/>
          <a:lstStyle/>
          <a:p>
            <a:r>
              <a:rPr dirty="0"/>
              <a:t> </a:t>
            </a:r>
          </a:p>
        </p:txBody>
      </p:sp>
      <p:sp>
        <p:nvSpPr>
          <p:cNvPr id="889" name="Text Box 4"/>
          <p:cNvSpPr txBox="1"/>
          <p:nvPr/>
        </p:nvSpPr>
        <p:spPr>
          <a:xfrm>
            <a:off x="1950720" y="2019301"/>
            <a:ext cx="7147560" cy="298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Box 1028"/>
          <p:cNvSpPr txBox="1"/>
          <p:nvPr/>
        </p:nvSpPr>
        <p:spPr>
          <a:xfrm>
            <a:off x="401320" y="419100"/>
            <a:ext cx="7985760" cy="4691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حسن هو الحمد للرب                                  والترنم لاسمك أيها العلي</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أن يخبر برحمتك في الغداة                           وأمانتك كل ليلة</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لأنك فرحتني يا رب بصنائعك                         بأعمال يديك أبتهج</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(مزمور 92: 1-2، 4)</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he Fall challenged this fundamental distinction:  God‘s unique glory"/>
          <p:cNvSpPr txBox="1">
            <a:spLocks noGrp="1"/>
          </p:cNvSpPr>
          <p:nvPr>
            <p:ph type="title"/>
          </p:nvPr>
        </p:nvSpPr>
        <p:spPr>
          <a:xfrm>
            <a:off x="504945" y="524621"/>
            <a:ext cx="7556314" cy="1116108"/>
          </a:xfrm>
          <a:prstGeom prst="rect">
            <a:avLst/>
          </a:prstGeom>
        </p:spPr>
        <p:txBody>
          <a:bodyPr>
            <a:normAutofit/>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2" name="Double-click to edit"/>
          <p:cNvSpPr txBox="1">
            <a:spLocks noGrp="1"/>
          </p:cNvSpPr>
          <p:nvPr>
            <p:ph type="body" sz="half"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93" name="Text Box 6"/>
          <p:cNvSpPr txBox="1"/>
          <p:nvPr/>
        </p:nvSpPr>
        <p:spPr>
          <a:xfrm>
            <a:off x="1391919" y="763905"/>
            <a:ext cx="7985761" cy="646331"/>
          </a:xfrm>
          <a:prstGeom prst="rect">
            <a:avLst/>
          </a:prstGeom>
          <a:ln w="12700">
            <a:miter lim="400000"/>
          </a:ln>
        </p:spPr>
        <p:txBody>
          <a:bodyPr lIns="45719" rIns="45719">
            <a:spAutoFit/>
          </a:bodyPr>
          <a:lstStyle/>
          <a:p>
            <a:pPr algn="ctr">
              <a:spcBef>
                <a:spcPts val="2100"/>
              </a:spcBef>
              <a:defRPr sz="3600" b="1"/>
            </a:pPr>
            <a:endParaRPr b="1" dirty="0">
              <a:latin typeface="Arial" panose="020B0604020202020204" pitchFamily="34" charset="0"/>
              <a:cs typeface="Arial" panose="020B0604020202020204" pitchFamily="34" charset="0"/>
            </a:endParaRPr>
          </a:p>
        </p:txBody>
      </p:sp>
      <p:sp>
        <p:nvSpPr>
          <p:cNvPr id="894" name="Text Box 8"/>
          <p:cNvSpPr txBox="1"/>
          <p:nvPr/>
        </p:nvSpPr>
        <p:spPr>
          <a:xfrm>
            <a:off x="541019" y="2921000"/>
            <a:ext cx="8061961" cy="1783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rmAutofit fontScale="92500" lnSpcReduction="20000"/>
          </a:bodyPr>
          <a:lstStyle>
            <a:lvl1pPr algn="ctr" defTabSz="850391">
              <a:spcBef>
                <a:spcPts val="2000"/>
              </a:spcBef>
              <a:defRPr sz="3348"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t>لوسيفر / الشيطان</a:t>
            </a:r>
            <a:endParaRPr dirty="0"/>
          </a:p>
          <a:p>
            <a:r>
              <a:rPr lang="ar-JO" dirty="0"/>
              <a:t>أصير مثل العلي</a:t>
            </a:r>
            <a:endParaRPr dirty="0"/>
          </a:p>
          <a:p>
            <a:r>
              <a:rPr dirty="0"/>
              <a:t>(</a:t>
            </a:r>
            <a:r>
              <a:rPr lang="ar-JO" dirty="0"/>
              <a:t>اشعياء 14: 14</a:t>
            </a:r>
            <a:r>
              <a:rPr dirty="0"/>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7" name="“I will make MYSELF like the Most High.”…"/>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أصير مثل العلي</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أشعياء 14: 14</a:t>
            </a:r>
            <a:r>
              <a:rPr b="1" dirty="0">
                <a:latin typeface="Arial" panose="020B0604020202020204" pitchFamily="34" charset="0"/>
                <a:cs typeface="Arial" panose="020B0604020202020204" pitchFamily="34" charset="0"/>
              </a:rPr>
              <a:t>)</a:t>
            </a:r>
          </a:p>
        </p:txBody>
      </p:sp>
      <p:sp>
        <p:nvSpPr>
          <p:cNvPr id="898"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99"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0" name="Text Box 7"/>
          <p:cNvSpPr txBox="1"/>
          <p:nvPr/>
        </p:nvSpPr>
        <p:spPr>
          <a:xfrm>
            <a:off x="0" y="3308733"/>
            <a:ext cx="415514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لوسيفر/ الشيطان</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905" name="[Satan said:] “YOU will be like God. ”…"/>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(قال الشيطان) :           تصيران كالله</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تكوين 3: 5</a:t>
            </a:r>
            <a:r>
              <a:rPr b="1" dirty="0">
                <a:latin typeface="Arial" panose="020B0604020202020204" pitchFamily="34" charset="0"/>
                <a:cs typeface="Arial" panose="020B0604020202020204" pitchFamily="34" charset="0"/>
              </a:rPr>
              <a:t>)</a:t>
            </a:r>
          </a:p>
        </p:txBody>
      </p:sp>
      <p:sp>
        <p:nvSpPr>
          <p:cNvPr id="906"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7"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8" name="Text Box 7"/>
          <p:cNvSpPr txBox="1"/>
          <p:nvPr/>
        </p:nvSpPr>
        <p:spPr>
          <a:xfrm>
            <a:off x="-1722844" y="3283333"/>
            <a:ext cx="768096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آدم وحواء</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Adam &amp; Eve"/>
          <p:cNvSpPr txBox="1">
            <a:spLocks noGrp="1"/>
          </p:cNvSpPr>
          <p:nvPr>
            <p:ph type="title"/>
          </p:nvPr>
        </p:nvSpPr>
        <p:spPr>
          <a:prstGeom prst="rect">
            <a:avLst/>
          </a:prstGeom>
        </p:spPr>
        <p:txBody>
          <a:bodyPr/>
          <a:lstStyle>
            <a:lvl1pPr algn="ctr">
              <a:spcBef>
                <a:spcPts val="1900"/>
              </a:spcBef>
              <a:defRPr sz="3200" b="1" i="1">
                <a:solidFill>
                  <a:srgbClr val="000000"/>
                </a:solidFill>
                <a:latin typeface="+mn-lt"/>
                <a:ea typeface="+mn-ea"/>
                <a:cs typeface="+mn-cs"/>
                <a:sym typeface="Book Antiqua"/>
              </a:defRPr>
            </a:lvl1pPr>
          </a:lstStyle>
          <a:p>
            <a:r>
              <a:rPr lang="ar-JO" i="0" dirty="0">
                <a:latin typeface="Arial" panose="020B0604020202020204" pitchFamily="34" charset="0"/>
                <a:cs typeface="Arial" panose="020B0604020202020204" pitchFamily="34" charset="0"/>
              </a:rPr>
              <a:t>آدم وحواء</a:t>
            </a:r>
            <a:endParaRPr i="0" dirty="0">
              <a:latin typeface="Arial" panose="020B0604020202020204" pitchFamily="34" charset="0"/>
              <a:cs typeface="Arial" panose="020B0604020202020204" pitchFamily="34" charset="0"/>
            </a:endParaRPr>
          </a:p>
        </p:txBody>
      </p:sp>
      <p:sp>
        <p:nvSpPr>
          <p:cNvPr id="913" name="Double-click to edit"/>
          <p:cNvSpPr txBox="1">
            <a:spLocks noGrp="1"/>
          </p:cNvSpPr>
          <p:nvPr>
            <p:ph type="body" sz="half" idx="1"/>
          </p:nvPr>
        </p:nvSpPr>
        <p:spPr>
          <a:prstGeom prst="rect">
            <a:avLst/>
          </a:prstGeom>
        </p:spPr>
        <p:txBody>
          <a:bodyPr/>
          <a:lstStyle>
            <a:lvl1pPr marL="0" indent="0" algn="ctr">
              <a:spcBef>
                <a:spcPts val="1400"/>
              </a:spcBef>
              <a:buClrTx/>
              <a:buSzTx/>
              <a:buNone/>
              <a:defRPr sz="2400" b="1">
                <a:solidFill>
                  <a:srgbClr val="000000"/>
                </a:solidFill>
                <a:latin typeface="+mn-lt"/>
                <a:ea typeface="+mn-ea"/>
                <a:cs typeface="+mn-cs"/>
                <a:sym typeface="Book Antiqua"/>
              </a:defRPr>
            </a:lvl1pPr>
          </a:lstStyle>
          <a:p>
            <a:r>
              <a:rPr dirty="0">
                <a:latin typeface="Arial" panose="020B0604020202020204" pitchFamily="34" charset="0"/>
                <a:cs typeface="Arial" panose="020B0604020202020204" pitchFamily="34" charset="0"/>
              </a:rPr>
              <a:t> </a:t>
            </a:r>
          </a:p>
        </p:txBody>
      </p:sp>
      <p:sp>
        <p:nvSpPr>
          <p:cNvPr id="914"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5"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6" name="Text Box 5"/>
          <p:cNvSpPr txBox="1"/>
          <p:nvPr/>
        </p:nvSpPr>
        <p:spPr>
          <a:xfrm>
            <a:off x="383320" y="2572133"/>
            <a:ext cx="3886042"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 أموره غير المنظورة ترى منذ خلق العالم مدركة بالمصنوعات قدرته السرمدية ولاهوته حتى إنهم بلا عذر</a:t>
            </a:r>
            <a:endParaRPr b="1" dirty="0">
              <a:latin typeface="Arial" panose="020B0604020202020204" pitchFamily="34" charset="0"/>
              <a:cs typeface="Arial" panose="020B0604020202020204" pitchFamily="34" charset="0"/>
            </a:endParaRPr>
          </a:p>
        </p:txBody>
      </p:sp>
      <p:sp>
        <p:nvSpPr>
          <p:cNvPr id="917" name="Text Box 7"/>
          <p:cNvSpPr txBox="1"/>
          <p:nvPr/>
        </p:nvSpPr>
        <p:spPr>
          <a:xfrm>
            <a:off x="731520" y="334756"/>
            <a:ext cx="7680960" cy="979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endParaRPr b="1" dirty="0">
              <a:latin typeface="Arial" panose="020B0604020202020204" pitchFamily="34" charset="0"/>
              <a:cs typeface="Arial" panose="020B0604020202020204" pitchFamily="34" charset="0"/>
            </a:endParaRPr>
          </a:p>
          <a:p>
            <a:pPr algn="ctr">
              <a:spcBef>
                <a:spcPts val="1400"/>
              </a:spcBef>
              <a:defRPr sz="1400" i="1"/>
            </a:pPr>
            <a:endParaRPr b="1" dirty="0">
              <a:latin typeface="Arial" panose="020B0604020202020204" pitchFamily="34" charset="0"/>
              <a:cs typeface="Arial" panose="020B0604020202020204" pitchFamily="34" charset="0"/>
            </a:endParaRPr>
          </a:p>
        </p:txBody>
      </p:sp>
      <p:sp>
        <p:nvSpPr>
          <p:cNvPr id="918" name="For even though they knew God, they did not honor [glorify] Him as God or give thanks.…"/>
          <p:cNvSpPr txBox="1"/>
          <p:nvPr/>
        </p:nvSpPr>
        <p:spPr>
          <a:xfrm>
            <a:off x="4417573" y="2760047"/>
            <a:ext cx="3622210" cy="1472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lang="ar-JO" b="1" dirty="0">
                <a:latin typeface="Arial" panose="020B0604020202020204" pitchFamily="34" charset="0"/>
                <a:ea typeface="Arial"/>
                <a:cs typeface="Arial" panose="020B0604020202020204" pitchFamily="34" charset="0"/>
                <a:sym typeface="Arial"/>
              </a:rPr>
              <a:t>لأنهم لما عرفوا الله لم يمجدوه أو يشكروه كإله</a:t>
            </a:r>
            <a:endParaRPr b="1" dirty="0">
              <a:latin typeface="Arial" panose="020B0604020202020204" pitchFamily="34" charset="0"/>
              <a:ea typeface="Arial"/>
              <a:cs typeface="Arial" panose="020B0604020202020204" pitchFamily="34" charset="0"/>
              <a:sym typeface="Arial"/>
            </a:endParaRPr>
          </a:p>
          <a:p>
            <a:pPr algn="ctr">
              <a:spcBef>
                <a:spcPts val="1400"/>
              </a:spcBef>
              <a:defRPr sz="2600" b="1"/>
            </a:pPr>
            <a:r>
              <a:rPr lang="ar-JO" b="1" dirty="0">
                <a:latin typeface="Arial" panose="020B0604020202020204" pitchFamily="34" charset="0"/>
                <a:cs typeface="Arial" panose="020B0604020202020204" pitchFamily="34" charset="0"/>
              </a:rPr>
              <a:t>(رومية 1: 20-21)</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False…"/>
          <p:cNvSpPr txBox="1">
            <a:spLocks noGrp="1"/>
          </p:cNvSpPr>
          <p:nvPr>
            <p:ph type="title"/>
          </p:nvPr>
        </p:nvSpPr>
        <p:spPr>
          <a:xfrm>
            <a:off x="380559" y="1800456"/>
            <a:ext cx="3255265" cy="2392364"/>
          </a:xfrm>
          <a:prstGeom prst="rect">
            <a:avLst/>
          </a:prstGeom>
        </p:spPr>
        <p:txBody>
          <a:bodyPr>
            <a:normAutofit fontScale="90000"/>
          </a:bodyPr>
          <a:lstStyle/>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افتراض</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    </a:t>
            </a:r>
            <a:r>
              <a:rPr dirty="0">
                <a:latin typeface="Arial" panose="020B0604020202020204" pitchFamily="34" charset="0"/>
                <a:cs typeface="Arial" panose="020B0604020202020204" pitchFamily="34" charset="0"/>
              </a:rPr>
              <a:t> </a:t>
            </a:r>
            <a:r>
              <a:rPr b="0" dirty="0">
                <a:latin typeface="Arial" panose="020B0604020202020204" pitchFamily="34" charset="0"/>
                <a:ea typeface="Wingdings"/>
                <a:cs typeface="Arial" panose="020B0604020202020204" pitchFamily="34" charset="0"/>
                <a:sym typeface="Wingdings"/>
              </a:rPr>
              <a:t></a:t>
            </a: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عبادة</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خاطئة</a:t>
            </a: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r>
              <a:rPr lang="ar-JO" dirty="0">
                <a:solidFill>
                  <a:schemeClr val="bg1"/>
                </a:solidFill>
                <a:latin typeface="Arial" panose="020B0604020202020204" pitchFamily="34" charset="0"/>
                <a:cs typeface="Arial" panose="020B0604020202020204" pitchFamily="34" charset="0"/>
              </a:rPr>
              <a:t>العبادة</a:t>
            </a:r>
            <a:endParaRPr dirty="0">
              <a:solidFill>
                <a:schemeClr val="bg1"/>
              </a:solidFill>
              <a:latin typeface="Arial" panose="020B0604020202020204" pitchFamily="34" charset="0"/>
              <a:cs typeface="Arial" panose="020B0604020202020204" pitchFamily="34" charset="0"/>
            </a:endParaRPr>
          </a:p>
        </p:txBody>
      </p:sp>
      <p:sp>
        <p:nvSpPr>
          <p:cNvPr id="924" name="Text Box 4"/>
          <p:cNvSpPr txBox="1"/>
          <p:nvPr/>
        </p:nvSpPr>
        <p:spPr>
          <a:xfrm>
            <a:off x="1036319" y="609601"/>
            <a:ext cx="7147561" cy="701041"/>
          </a:xfrm>
          <a:prstGeom prst="rect">
            <a:avLst/>
          </a:prstGeom>
          <a:ln w="12700">
            <a:miter lim="400000"/>
          </a:ln>
        </p:spPr>
        <p:txBody>
          <a:bodyPr lIns="45719" rIns="45719">
            <a:spAutoFit/>
          </a:bodyPr>
          <a:lstStyle/>
          <a:p>
            <a:pPr algn="ctr">
              <a:spcBef>
                <a:spcPts val="2400"/>
              </a:spcBef>
              <a:defRPr sz="4000" b="1"/>
            </a:pPr>
            <a:endParaRPr dirty="0">
              <a:latin typeface="Arial" panose="020B0604020202020204" pitchFamily="34" charset="0"/>
              <a:cs typeface="Arial" panose="020B0604020202020204" pitchFamily="34" charset="0"/>
            </a:endParaRPr>
          </a:p>
        </p:txBody>
      </p:sp>
      <p:sp>
        <p:nvSpPr>
          <p:cNvPr id="925" name="Text Box 5"/>
          <p:cNvSpPr txBox="1"/>
          <p:nvPr/>
        </p:nvSpPr>
        <p:spPr>
          <a:xfrm>
            <a:off x="4270380" y="291548"/>
            <a:ext cx="4236037" cy="2882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وبينما هم يزعمون أنهم حكماء صاروا جهلاء، وأبدلوا مجد الله الذي لا يفنى بشبه صورة الإنسان الذي يفنى، والطيور، والدواب، والزحافات.</a:t>
            </a:r>
          </a:p>
          <a:p>
            <a:pPr algn="ctr">
              <a:spcBef>
                <a:spcPts val="1600"/>
              </a:spcBef>
              <a:defRPr sz="2800" b="1"/>
            </a:pPr>
            <a:r>
              <a:rPr sz="24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رومية 1: 22-23</a:t>
            </a:r>
            <a:r>
              <a:rPr sz="2400" dirty="0">
                <a:latin typeface="Arial" panose="020B0604020202020204" pitchFamily="34" charset="0"/>
                <a:cs typeface="Arial" panose="020B0604020202020204" pitchFamily="34" charset="0"/>
              </a:rPr>
              <a:t>)</a:t>
            </a:r>
          </a:p>
        </p:txBody>
      </p:sp>
      <p:sp>
        <p:nvSpPr>
          <p:cNvPr id="926" name="Text Box 6"/>
          <p:cNvSpPr txBox="1"/>
          <p:nvPr/>
        </p:nvSpPr>
        <p:spPr>
          <a:xfrm>
            <a:off x="4270380" y="4229101"/>
            <a:ext cx="4134437" cy="1959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الذين استبدلوا حق الله بالكذب، واتقوا وعبدوا المخلوق دون الخالق.</a:t>
            </a:r>
          </a:p>
          <a:p>
            <a:pPr algn="ctr">
              <a:spcBef>
                <a:spcPts val="1600"/>
              </a:spcBef>
              <a:defRPr sz="2800" b="1"/>
            </a:pPr>
            <a:r>
              <a:rPr sz="2400" dirty="0">
                <a:latin typeface="Arial" panose="020B0604020202020204" pitchFamily="34" charset="0"/>
                <a:cs typeface="Arial" panose="020B0604020202020204" pitchFamily="34" charset="0"/>
              </a:rPr>
              <a:t>(</a:t>
            </a:r>
            <a:r>
              <a:rPr lang="ar-JO" sz="2400" dirty="0">
                <a:latin typeface="Arial" panose="020B0604020202020204" pitchFamily="34" charset="0"/>
                <a:cs typeface="Arial" panose="020B0604020202020204" pitchFamily="34" charset="0"/>
              </a:rPr>
              <a:t>رومية 1: 25</a:t>
            </a:r>
            <a:r>
              <a:rPr sz="2400"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Double-click to edit"/>
          <p:cNvSpPr txBox="1">
            <a:spLocks noGrp="1"/>
          </p:cNvSpPr>
          <p:nvPr>
            <p:ph type="title"/>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pic>
        <p:nvPicPr>
          <p:cNvPr id="931" name="Picture Placeholder 2" descr="Picture Placeholder 2"/>
          <p:cNvPicPr>
            <a:picLocks noGrp="1" noChangeAspect="1"/>
          </p:cNvPicPr>
          <p:nvPr>
            <p:ph type="pic" idx="13"/>
          </p:nvPr>
        </p:nvPicPr>
        <p:blipFill>
          <a:blip r:embed="rId3"/>
          <a:stretch>
            <a:fillRect/>
          </a:stretch>
        </p:blipFill>
        <p:spPr>
          <a:xfrm>
            <a:off x="277910" y="241300"/>
            <a:ext cx="6378390" cy="4187953"/>
          </a:xfrm>
          <a:prstGeom prst="rect">
            <a:avLst/>
          </a:prstGeom>
        </p:spPr>
      </p:pic>
      <p:sp>
        <p:nvSpPr>
          <p:cNvPr id="932" name="Double-click to edit"/>
          <p:cNvSpPr txBox="1">
            <a:spLocks noGrp="1"/>
          </p:cNvSpPr>
          <p:nvPr>
            <p:ph type="body" sz="quarter"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33" name="Text Box 4"/>
          <p:cNvSpPr txBox="1"/>
          <p:nvPr/>
        </p:nvSpPr>
        <p:spPr>
          <a:xfrm>
            <a:off x="807719" y="787400"/>
            <a:ext cx="531877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كانت العبادة هي القضية الرئيسية في السقوط</a:t>
            </a:r>
            <a:endParaRPr b="1" dirty="0">
              <a:latin typeface="Arial" panose="020B0604020202020204" pitchFamily="34" charset="0"/>
              <a:cs typeface="Arial" panose="020B0604020202020204" pitchFamily="34" charset="0"/>
            </a:endParaRPr>
          </a:p>
        </p:txBody>
      </p:sp>
      <p:sp>
        <p:nvSpPr>
          <p:cNvPr id="934" name="Text Box 5"/>
          <p:cNvSpPr txBox="1"/>
          <p:nvPr/>
        </p:nvSpPr>
        <p:spPr>
          <a:xfrm>
            <a:off x="45725" y="2988312"/>
            <a:ext cx="684276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100"/>
              </a:spcBef>
              <a:defRPr sz="3600" b="1">
                <a:latin typeface="Arial" panose="020B0604020202020204" pitchFamily="34" charset="0"/>
                <a:cs typeface="Arial" panose="020B0604020202020204" pitchFamily="34" charset="0"/>
              </a:defRPr>
            </a:lvl1pPr>
          </a:lstStyle>
          <a:p>
            <a:r>
              <a:rPr lang="ar-JO" dirty="0"/>
              <a:t>من ستعبد؟</a:t>
            </a:r>
            <a:endParaRP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Rectangle 2"/>
          <p:cNvSpPr txBox="1"/>
          <p:nvPr/>
        </p:nvSpPr>
        <p:spPr>
          <a:xfrm>
            <a:off x="168017" y="847435"/>
            <a:ext cx="6342815"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939" name="Rectangle 1"/>
          <p:cNvSpPr txBox="1"/>
          <p:nvPr/>
        </p:nvSpPr>
        <p:spPr>
          <a:xfrm>
            <a:off x="502919" y="2133600"/>
            <a:ext cx="554359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p>
        </p:txBody>
      </p:sp>
      <p:sp>
        <p:nvSpPr>
          <p:cNvPr id="940" name="Rectangle 2"/>
          <p:cNvSpPr txBox="1"/>
          <p:nvPr/>
        </p:nvSpPr>
        <p:spPr>
          <a:xfrm>
            <a:off x="1036319" y="3512403"/>
            <a:ext cx="44805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p>
        </p:txBody>
      </p:sp>
      <p:sp>
        <p:nvSpPr>
          <p:cNvPr id="941" name="Rectangle 3"/>
          <p:cNvSpPr txBox="1"/>
          <p:nvPr/>
        </p:nvSpPr>
        <p:spPr>
          <a:xfrm>
            <a:off x="1165200" y="4742726"/>
            <a:ext cx="44805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الأهم هو من تعبد</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fade">
                                      <p:cBhvr>
                                        <p:cTn id="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44"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45" name="Text Box 4"/>
          <p:cNvSpPr txBox="1"/>
          <p:nvPr/>
        </p:nvSpPr>
        <p:spPr>
          <a:xfrm>
            <a:off x="1828085" y="2162176"/>
            <a:ext cx="7147562"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3800"/>
            </a:pPr>
            <a:endParaRPr b="1" dirty="0">
              <a:latin typeface="Arial" panose="020B0604020202020204" pitchFamily="34" charset="0"/>
              <a:cs typeface="Arial" panose="020B0604020202020204" pitchFamily="34" charset="0"/>
            </a:endParaRPr>
          </a:p>
          <a:p>
            <a:pPr algn="ctr">
              <a:spcBef>
                <a:spcPts val="2400"/>
              </a:spcBef>
              <a:defRPr sz="38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chemeClr val="accent3">
                    <a:lumOff val="44000"/>
                  </a:schemeClr>
                </a:solidFill>
              </a:defRP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800px-High_mountain.jpg" descr="800px-High_mountain.jpg"/>
          <p:cNvPicPr>
            <a:picLocks noChangeAspect="1"/>
          </p:cNvPicPr>
          <p:nvPr/>
        </p:nvPicPr>
        <p:blipFill>
          <a:blip r:embed="rId3"/>
          <a:stretch>
            <a:fillRect/>
          </a:stretch>
        </p:blipFill>
        <p:spPr>
          <a:xfrm>
            <a:off x="-1309455" y="-1910465"/>
            <a:ext cx="11763003" cy="8822253"/>
          </a:xfrm>
          <a:prstGeom prst="rect">
            <a:avLst/>
          </a:prstGeom>
          <a:ln w="12700">
            <a:miter lim="400000"/>
          </a:ln>
        </p:spPr>
      </p:pic>
      <p:sp>
        <p:nvSpPr>
          <p:cNvPr id="948" name="Text Box 4"/>
          <p:cNvSpPr txBox="1"/>
          <p:nvPr/>
        </p:nvSpPr>
        <p:spPr>
          <a:xfrm>
            <a:off x="459483" y="395289"/>
            <a:ext cx="3985247"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2600" b="1"/>
            </a:lvl1pPr>
          </a:lstStyle>
          <a:p>
            <a:r>
              <a:rPr lang="ar-JO" sz="3600" dirty="0">
                <a:latin typeface="Arial" panose="020B0604020202020204" pitchFamily="34" charset="0"/>
                <a:cs typeface="Arial" panose="020B0604020202020204" pitchFamily="34" charset="0"/>
              </a:rPr>
              <a:t>آدم الثاني                             اختار بشكل مختلف</a:t>
            </a:r>
            <a:endParaRPr sz="3600" dirty="0">
              <a:latin typeface="Arial" panose="020B0604020202020204" pitchFamily="34" charset="0"/>
              <a:cs typeface="Arial" panose="020B0604020202020204" pitchFamily="34" charset="0"/>
            </a:endParaRPr>
          </a:p>
        </p:txBody>
      </p:sp>
      <p:sp>
        <p:nvSpPr>
          <p:cNvPr id="949" name="Text Box 6"/>
          <p:cNvSpPr txBox="1"/>
          <p:nvPr/>
        </p:nvSpPr>
        <p:spPr>
          <a:xfrm>
            <a:off x="3476883" y="2057222"/>
            <a:ext cx="5009503"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ثم أخذه أيضاً إبليس إلى جبل عال جداً، وأراه جميع ممالك العالم ومجدها، وقال له: أعطيك هذه جميعها إن خررت وسجدت لي.</a:t>
            </a:r>
          </a:p>
        </p:txBody>
      </p:sp>
      <p:sp>
        <p:nvSpPr>
          <p:cNvPr id="950" name="Text Box 7"/>
          <p:cNvSpPr txBox="1"/>
          <p:nvPr/>
        </p:nvSpPr>
        <p:spPr>
          <a:xfrm>
            <a:off x="3717993" y="4348758"/>
            <a:ext cx="4361945" cy="1287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حينئذ قال له يسوع: اذهب يا شيطان! لأنه مكتوب: للرب إلهك تسجد وإياه وحده تعبد».</a:t>
            </a:r>
            <a:endParaRPr b="1" dirty="0">
              <a:latin typeface="Arial" panose="020B0604020202020204" pitchFamily="34" charset="0"/>
              <a:cs typeface="Arial" panose="020B0604020202020204" pitchFamily="34" charset="0"/>
            </a:endParaRPr>
          </a:p>
          <a:p>
            <a:pPr algn="ctr">
              <a:spcBef>
                <a:spcPts val="1400"/>
              </a:spcBef>
              <a:defRPr sz="22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متى 4: 8-10</a:t>
            </a:r>
            <a:r>
              <a:rPr b="1" dirty="0">
                <a:latin typeface="Arial" panose="020B0604020202020204" pitchFamily="34" charset="0"/>
                <a:cs typeface="Arial" panose="020B0604020202020204" pitchFamily="34" charset="0"/>
              </a:rPr>
              <a:t>)</a:t>
            </a:r>
          </a:p>
        </p:txBody>
      </p:sp>
      <p:sp>
        <p:nvSpPr>
          <p:cNvPr id="951" name="Text"/>
          <p:cNvSpPr txBox="1"/>
          <p:nvPr/>
        </p:nvSpPr>
        <p:spPr>
          <a:xfrm>
            <a:off x="4535901" y="3115936"/>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
        <p:nvSpPr>
          <p:cNvPr id="952" name="Text"/>
          <p:cNvSpPr txBox="1"/>
          <p:nvPr/>
        </p:nvSpPr>
        <p:spPr>
          <a:xfrm>
            <a:off x="4625198" y="3205232"/>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57" name="Text Box 5"/>
          <p:cNvSpPr txBox="1"/>
          <p:nvPr/>
        </p:nvSpPr>
        <p:spPr>
          <a:xfrm>
            <a:off x="749617" y="930880"/>
            <a:ext cx="7644766" cy="49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لماذا جاء المسيح؟ لماذا حُبِلَ به؟                                                 لماذا وُلِدَ؟ لماذا صُلِبَ؟ لماذا قام ثانية؟                                       لماذا هو الآن عن يمين الآب؟</a:t>
            </a:r>
            <a:endParaRPr sz="3200" b="1" dirty="0">
              <a:solidFill>
                <a:schemeClr val="bg1"/>
              </a:solidFill>
              <a:latin typeface="Arial" panose="020B0604020202020204" pitchFamily="34" charset="0"/>
              <a:cs typeface="Arial" panose="020B0604020202020204" pitchFamily="34" charset="0"/>
            </a:endParaRPr>
          </a:p>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الإجابة على كل هذه الأسئلة هي:</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يصنع من</a:t>
            </a:r>
            <a:br>
              <a:rPr sz="3200" b="1" dirty="0">
                <a:solidFill>
                  <a:schemeClr val="bg1"/>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المتمردين عابدين</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يردنا مرة أخرى إلى مكان العبادة الذي عرفناه                        عندما خلقنا لأول مرة.</a:t>
            </a:r>
          </a:p>
          <a:p>
            <a:pPr algn="ctr">
              <a:spcBef>
                <a:spcPts val="1600"/>
              </a:spcBef>
              <a:defRPr sz="2600" b="1"/>
            </a:pPr>
            <a:r>
              <a:rPr sz="3200" b="1" dirty="0">
                <a:solidFill>
                  <a:schemeClr val="bg1"/>
                </a:solidFill>
                <a:latin typeface="Arial" panose="020B0604020202020204" pitchFamily="34" charset="0"/>
                <a:cs typeface="Arial" panose="020B0604020202020204" pitchFamily="34" charset="0"/>
              </a:rPr>
              <a:t>(</a:t>
            </a:r>
            <a:r>
              <a:rPr lang="ar-JO" sz="3200" b="1" dirty="0">
                <a:solidFill>
                  <a:schemeClr val="bg1"/>
                </a:solidFill>
                <a:latin typeface="Arial" panose="020B0604020202020204" pitchFamily="34" charset="0"/>
                <a:cs typeface="Arial" panose="020B0604020202020204" pitchFamily="34" charset="0"/>
              </a:rPr>
              <a:t>أ. و. توزر</a:t>
            </a:r>
            <a:r>
              <a:rPr sz="32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itle 2"/>
          <p:cNvSpPr txBox="1">
            <a:spLocks noGrp="1"/>
          </p:cNvSpPr>
          <p:nvPr>
            <p:ph type="title"/>
          </p:nvPr>
        </p:nvSpPr>
        <p:spPr>
          <a:prstGeom prst="rect">
            <a:avLst/>
          </a:prstGeom>
        </p:spPr>
        <p:txBody>
          <a:bodyPr/>
          <a:lstStyle/>
          <a:p>
            <a:endParaRPr dirty="0"/>
          </a:p>
        </p:txBody>
      </p:sp>
      <p:sp>
        <p:nvSpPr>
          <p:cNvPr id="819" name="Subtitle 1"/>
          <p:cNvSpPr txBox="1">
            <a:spLocks noGrp="1"/>
          </p:cNvSpPr>
          <p:nvPr>
            <p:ph type="body" sz="quarter" idx="1"/>
          </p:nvPr>
        </p:nvSpPr>
        <p:spPr>
          <a:prstGeom prst="rect">
            <a:avLst/>
          </a:prstGeom>
        </p:spPr>
        <p:txBody>
          <a:bodyPr/>
          <a:lstStyle/>
          <a:p>
            <a:endParaRPr dirty="0"/>
          </a:p>
        </p:txBody>
      </p:sp>
      <p:pic>
        <p:nvPicPr>
          <p:cNvPr id="820" name="Picture 3" descr="Picture 3"/>
          <p:cNvPicPr>
            <a:picLocks noChangeAspect="1"/>
          </p:cNvPicPr>
          <p:nvPr/>
        </p:nvPicPr>
        <p:blipFill>
          <a:blip r:embed="rId2"/>
          <a:stretch>
            <a:fillRect/>
          </a:stretch>
        </p:blipFill>
        <p:spPr>
          <a:xfrm>
            <a:off x="0" y="-2286000"/>
            <a:ext cx="9144000" cy="9144000"/>
          </a:xfrm>
          <a:prstGeom prst="rect">
            <a:avLst/>
          </a:prstGeom>
          <a:ln w="12700">
            <a:miter lim="400000"/>
          </a:ln>
        </p:spPr>
      </p:pic>
      <p:sp>
        <p:nvSpPr>
          <p:cNvPr id="821" name="TextBox 4"/>
          <p:cNvSpPr txBox="1"/>
          <p:nvPr/>
        </p:nvSpPr>
        <p:spPr>
          <a:xfrm>
            <a:off x="524695" y="-1735289"/>
            <a:ext cx="8094610" cy="967741"/>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dirty="0"/>
              <a:t>WORSHIP MATTERS</a:t>
            </a:r>
          </a:p>
        </p:txBody>
      </p:sp>
      <p:sp>
        <p:nvSpPr>
          <p:cNvPr id="822" name="Rectangle 6"/>
          <p:cNvSpPr txBox="1"/>
          <p:nvPr/>
        </p:nvSpPr>
        <p:spPr>
          <a:xfrm>
            <a:off x="2952490" y="2454164"/>
            <a:ext cx="3239026"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8800" dirty="0">
                <a:effectLst/>
                <a:latin typeface="Arial" panose="020B0604020202020204" pitchFamily="34" charset="0"/>
                <a:cs typeface="Arial" panose="020B0604020202020204" pitchFamily="34" charset="0"/>
              </a:rPr>
              <a:t>الكل يعبد</a:t>
            </a:r>
            <a:endParaRPr sz="8800" dirty="0">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ext Box 5"/>
          <p:cNvSpPr txBox="1"/>
          <p:nvPr/>
        </p:nvSpPr>
        <p:spPr>
          <a:xfrm>
            <a:off x="235527" y="1755139"/>
            <a:ext cx="8378386"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رومية 1</a:t>
            </a:r>
            <a:endParaRPr b="1" dirty="0">
              <a:latin typeface="Arial" panose="020B0604020202020204" pitchFamily="34" charset="0"/>
              <a:cs typeface="Arial" panose="020B0604020202020204" pitchFamily="34" charset="0"/>
            </a:endParaRP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21) تمكيننا من تمجيد الله وشكره كإله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23) تمكيننا من استبدال الصور لمجد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استبدال الكذب بحق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عبادة وخدمة الخالق دون المخلوق</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ext Box 5"/>
          <p:cNvSpPr txBox="1"/>
          <p:nvPr/>
        </p:nvSpPr>
        <p:spPr>
          <a:xfrm>
            <a:off x="318052" y="2207415"/>
            <a:ext cx="8505910"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630238" indent="-630238" algn="ctr">
              <a:spcBef>
                <a:spcPts val="1600"/>
              </a:spcBef>
              <a:defRPr sz="2600" b="1">
                <a:solidFill>
                  <a:schemeClr val="accent3">
                    <a:lumOff val="44000"/>
                  </a:schemeClr>
                </a:solidFill>
              </a:defRPr>
            </a:pPr>
            <a:r>
              <a:rPr lang="ar-JO" b="1" dirty="0">
                <a:latin typeface="Arial" panose="020B0604020202020204" pitchFamily="34" charset="0"/>
                <a:cs typeface="Arial" panose="020B0604020202020204" pitchFamily="34" charset="0"/>
              </a:rPr>
              <a:t>ولكن تأتي ساعة وهي الآن، حين الساجدون الحقيقيون                          يسجدون للآب بالروح والحق، ل                                                         أن الآب طالب مثل هؤلاء الساجدين له.</a:t>
            </a:r>
            <a:endParaRPr b="1" dirty="0">
              <a:latin typeface="Arial" panose="020B0604020202020204" pitchFamily="34" charset="0"/>
              <a:cs typeface="Arial" panose="020B0604020202020204" pitchFamily="34" charset="0"/>
            </a:endParaRPr>
          </a:p>
          <a:p>
            <a:pPr marL="630238" indent="-630238" algn="ctr">
              <a:spcBef>
                <a:spcPts val="1600"/>
              </a:spcBef>
              <a:defRPr sz="26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يوحنا 4: 23</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17F67A-F6A5-2F75-11F5-FB59AD111261}"/>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69"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0" name="Text Box 4"/>
          <p:cNvSpPr txBox="1"/>
          <p:nvPr/>
        </p:nvSpPr>
        <p:spPr>
          <a:xfrm>
            <a:off x="1640562" y="3099794"/>
            <a:ext cx="7147561" cy="202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3800" b="1">
                <a:solidFill>
                  <a:srgbClr val="3E4044"/>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rgbClr val="3E4044"/>
                </a:solidFill>
              </a:defRP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07F1E-6E37-AD83-BDCC-7F178252C805}"/>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2" name="Text Box 4"/>
          <p:cNvSpPr txBox="1"/>
          <p:nvPr/>
        </p:nvSpPr>
        <p:spPr>
          <a:xfrm>
            <a:off x="502919" y="380408"/>
            <a:ext cx="8138161" cy="1261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الإنجيل هو دعوة للتحول                                من العبادة الزائفة إلى العبادة الحقيقية</a:t>
            </a:r>
            <a:endParaRPr dirty="0">
              <a:latin typeface="Arial" panose="020B0604020202020204" pitchFamily="34" charset="0"/>
              <a:cs typeface="Arial" panose="020B0604020202020204" pitchFamily="34" charset="0"/>
            </a:endParaRPr>
          </a:p>
        </p:txBody>
      </p:sp>
      <p:sp>
        <p:nvSpPr>
          <p:cNvPr id="973" name="Text Box 6"/>
          <p:cNvSpPr txBox="1"/>
          <p:nvPr/>
        </p:nvSpPr>
        <p:spPr>
          <a:xfrm>
            <a:off x="274319" y="1905001"/>
            <a:ext cx="8595361" cy="2298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لأنهم هم يخبرون عنا، أي دخول كان لنا إليكم، وكيف رجعتم إلى الله من الأوثان، لتعبدوا الله الحي الحقيقي. (1 تسالونيكي 1: 9)</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أيها الرجال، لماذا تفعلون هذا؟ نحن أيضاً بشر تحت آلام مثلكم، نبشركم أن ترجعوا من هذه الأباطيل إلى الإله الحي الذي خلق السماء والأرض والبحر وكل ما فيها (أعمال 14: 15)</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5076D-AFFA-4D88-9141-B42949C9CE8D}"/>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7"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8"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79" name="Text Box 4"/>
          <p:cNvSpPr txBox="1"/>
          <p:nvPr/>
        </p:nvSpPr>
        <p:spPr>
          <a:xfrm>
            <a:off x="998219" y="381000"/>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0" name="Text Box 6"/>
          <p:cNvSpPr txBox="1"/>
          <p:nvPr/>
        </p:nvSpPr>
        <p:spPr>
          <a:xfrm>
            <a:off x="421958" y="1493046"/>
            <a:ext cx="8311226" cy="343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rtl="1">
              <a:spcBef>
                <a:spcPts val="1600"/>
              </a:spcBef>
              <a:defRPr sz="2600" b="1"/>
            </a:pPr>
            <a:r>
              <a:rPr lang="ar-JO" sz="3000" b="1" dirty="0">
                <a:latin typeface="Arial" panose="020B0604020202020204" pitchFamily="34" charset="0"/>
                <a:cs typeface="Arial" panose="020B0604020202020204" pitchFamily="34" charset="0"/>
              </a:rPr>
              <a:t>فإذ لنا أيها الإخوة </a:t>
            </a:r>
          </a:p>
          <a:p>
            <a:pPr algn="r" rtl="1">
              <a:spcBef>
                <a:spcPts val="1600"/>
              </a:spcBef>
              <a:defRPr sz="2600" b="1"/>
            </a:pPr>
            <a:r>
              <a:rPr lang="ar-JO" b="1" dirty="0">
                <a:latin typeface="Arial" panose="020B0604020202020204" pitchFamily="34" charset="0"/>
                <a:cs typeface="Arial" panose="020B0604020202020204" pitchFamily="34" charset="0"/>
              </a:rPr>
              <a:t>ثقة بالدخول إلى الأقداس بدم يسوع، طريقاً كرسه لنا حديثاً حياً، بالحجاب أي جسده وكاهن عظيم على بيت الله.</a:t>
            </a:r>
          </a:p>
          <a:p>
            <a:pPr algn="r" rtl="1">
              <a:spcBef>
                <a:spcPts val="1600"/>
              </a:spcBef>
              <a:defRPr sz="2600" b="1"/>
            </a:pPr>
            <a:r>
              <a:rPr lang="ar-JO" sz="3000" b="1" dirty="0">
                <a:latin typeface="Arial" panose="020B0604020202020204" pitchFamily="34" charset="0"/>
                <a:cs typeface="Arial" panose="020B0604020202020204" pitchFamily="34" charset="0"/>
              </a:rPr>
              <a:t>لنتقدم </a:t>
            </a:r>
          </a:p>
          <a:p>
            <a:pPr algn="r" rtl="1">
              <a:spcBef>
                <a:spcPts val="1600"/>
              </a:spcBef>
              <a:defRPr sz="2600" b="1"/>
            </a:pPr>
            <a:r>
              <a:rPr lang="ar-JO" b="1" dirty="0">
                <a:latin typeface="Arial" panose="020B0604020202020204" pitchFamily="34" charset="0"/>
                <a:cs typeface="Arial" panose="020B0604020202020204" pitchFamily="34" charset="0"/>
              </a:rPr>
              <a:t>بقلب صادق في يقين الإيمان.</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(عبرانيين 10: 19-22)</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57B13-D7F2-E866-B1B0-8F93CF6DDFC2}"/>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84"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85"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86" name="Text Box 4"/>
          <p:cNvSpPr txBox="1"/>
          <p:nvPr/>
        </p:nvSpPr>
        <p:spPr>
          <a:xfrm>
            <a:off x="998219" y="381000"/>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7" name="Text Box 6"/>
          <p:cNvSpPr txBox="1"/>
          <p:nvPr/>
        </p:nvSpPr>
        <p:spPr>
          <a:xfrm>
            <a:off x="312419" y="1468119"/>
            <a:ext cx="8519161" cy="2665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1733973">
              <a:lnSpc>
                <a:spcPct val="80000"/>
              </a:lnSpc>
              <a:defRPr sz="3500">
                <a:latin typeface="Bell MT"/>
                <a:ea typeface="Bell MT"/>
                <a:cs typeface="Bell MT"/>
                <a:sym typeface="Bell MT"/>
              </a:defRPr>
            </a:pPr>
            <a:r>
              <a:rPr lang="ar-JO" sz="3200" b="1" dirty="0">
                <a:latin typeface="Arial" panose="020B0604020202020204" pitchFamily="34" charset="0"/>
                <a:cs typeface="Arial" panose="020B0604020202020204" pitchFamily="34" charset="0"/>
              </a:rPr>
              <a:t>لقد أراد الله الثالوث منذ الأزل أن يبارك شعبه بأعظم عطية ممكنة، وأعظم عطية ممكنة يمكن أن يقدمها ليست سوى التمتع بشركته الأبدية المثمرة الخاصة، إن الشركة في حياة الإبن الأبدية المليئة بالمحبة والمجد والعطاء مع الآب في الروح تشكل البركة النهائية للإنجيل.</a:t>
            </a:r>
            <a:endParaRPr sz="3200" b="1" dirty="0">
              <a:latin typeface="Arial" panose="020B0604020202020204" pitchFamily="34" charset="0"/>
              <a:cs typeface="Arial" panose="020B0604020202020204" pitchFamily="34" charset="0"/>
            </a:endParaRPr>
          </a:p>
          <a:p>
            <a:pPr algn="ctr" defTabSz="1733973">
              <a:lnSpc>
                <a:spcPct val="80000"/>
              </a:lnSpc>
              <a:defRPr sz="1600">
                <a:latin typeface="Bell MT"/>
                <a:ea typeface="Bell MT"/>
                <a:cs typeface="Bell MT"/>
                <a:sym typeface="Bell MT"/>
              </a:defRPr>
            </a:pPr>
            <a:endParaRPr sz="1400" b="1" dirty="0">
              <a:latin typeface="Arial" panose="020B0604020202020204" pitchFamily="34" charset="0"/>
              <a:cs typeface="Arial" panose="020B0604020202020204" pitchFamily="34" charset="0"/>
            </a:endParaRPr>
          </a:p>
          <a:p>
            <a:pPr algn="ctr" defTabSz="1733973">
              <a:defRPr sz="3000">
                <a:latin typeface="Bell MT"/>
                <a:ea typeface="Bell MT"/>
                <a:cs typeface="Bell MT"/>
                <a:sym typeface="Bell MT"/>
              </a:defRPr>
            </a:pPr>
            <a:r>
              <a:rPr lang="ar-JO" sz="2800" b="1" dirty="0">
                <a:latin typeface="Arial" panose="020B0604020202020204" pitchFamily="34" charset="0"/>
                <a:cs typeface="Arial" panose="020B0604020202020204" pitchFamily="34" charset="0"/>
              </a:rPr>
              <a:t>(أندرياس كوستينبرجر وسكوت سوين)</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4BF92D-D352-0D05-0753-1AEDB588F5E0}"/>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1" name="Text Box 4"/>
          <p:cNvSpPr txBox="1"/>
          <p:nvPr/>
        </p:nvSpPr>
        <p:spPr>
          <a:xfrm>
            <a:off x="1036319" y="609600"/>
            <a:ext cx="7147562"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92" name="Text Box 5"/>
          <p:cNvSpPr txBox="1"/>
          <p:nvPr/>
        </p:nvSpPr>
        <p:spPr>
          <a:xfrm>
            <a:off x="2179319" y="1905000"/>
            <a:ext cx="6385561" cy="3848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000" b="1"/>
            </a:pPr>
            <a:r>
              <a:rPr lang="ar-JO" b="1" dirty="0">
                <a:latin typeface="Arial" panose="020B0604020202020204" pitchFamily="34" charset="0"/>
                <a:cs typeface="Arial" panose="020B0604020202020204" pitchFamily="34" charset="0"/>
              </a:rPr>
              <a:t>أن تأتي إلى الآب</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من خلال الإبن يسوع</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lang="ar-JO" b="1" dirty="0">
                <a:latin typeface="Arial" panose="020B0604020202020204" pitchFamily="34" charset="0"/>
                <a:cs typeface="Arial" panose="020B0604020202020204" pitchFamily="34" charset="0"/>
              </a:rPr>
              <a:t>وتعطيه المجد</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على الأمور العظيمة التي صنعها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5AFB8-D14A-5768-597C-1F6F25FEAF48}"/>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4" name="Text Box 5"/>
          <p:cNvSpPr txBox="1"/>
          <p:nvPr/>
        </p:nvSpPr>
        <p:spPr>
          <a:xfrm>
            <a:off x="998219" y="514946"/>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العبادة والإنجيل</a:t>
            </a:r>
            <a:endParaRPr dirty="0">
              <a:latin typeface="Arial" panose="020B0604020202020204" pitchFamily="34" charset="0"/>
              <a:cs typeface="Arial" panose="020B0604020202020204" pitchFamily="34" charset="0"/>
            </a:endParaRPr>
          </a:p>
        </p:txBody>
      </p:sp>
      <p:sp>
        <p:nvSpPr>
          <p:cNvPr id="995" name="Text Box 6"/>
          <p:cNvSpPr txBox="1"/>
          <p:nvPr/>
        </p:nvSpPr>
        <p:spPr>
          <a:xfrm>
            <a:off x="502919" y="1523999"/>
            <a:ext cx="8138161" cy="270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rtl="1">
              <a:spcBef>
                <a:spcPts val="1600"/>
              </a:spcBef>
              <a:buSzPct val="100000"/>
              <a:defRPr sz="2600" b="1"/>
            </a:pPr>
            <a:r>
              <a:rPr lang="ar-JO" b="1" dirty="0">
                <a:latin typeface="Arial" panose="020B0604020202020204" pitchFamily="34" charset="0"/>
                <a:cs typeface="Arial" panose="020B0604020202020204" pitchFamily="34" charset="0"/>
              </a:rPr>
              <a:t>1. الله هو الخالق، فريد في مجدخ وهو وحده مستحق العبادة.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2. لقد اغتصب السقوط مطالبة الله بالعبادة الحصرية.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3. جاء المسيح ليلغي تأثيرات السقوط ويجعل العبادة الصحيحة ممكنة.</a:t>
            </a:r>
            <a:endParaRPr b="1" dirty="0">
              <a:latin typeface="Arial" panose="020B0604020202020204" pitchFamily="34" charset="0"/>
              <a:cs typeface="Arial" panose="020B0604020202020204" pitchFamily="34" charset="0"/>
            </a:endParaRPr>
          </a:p>
          <a:p>
            <a:pPr marL="360000" indent="-360000" algn="r" rtl="1">
              <a:spcBef>
                <a:spcPts val="1600"/>
              </a:spcBef>
              <a:buSzPct val="100000"/>
              <a:defRPr sz="2600" b="1"/>
            </a:pPr>
            <a:r>
              <a:rPr lang="ar-JO" b="1" dirty="0">
                <a:latin typeface="Arial" panose="020B0604020202020204" pitchFamily="34" charset="0"/>
                <a:cs typeface="Arial" panose="020B0604020202020204" pitchFamily="34" charset="0"/>
              </a:rPr>
              <a:t>4. بذلك يكون الإنجيل دعوة لكل الجنس البشري أن يأتوا إلى الآب من خلال يسوع، دعوة إلى عبادة عالمية لمجد الله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998" name="Rectangle 3"/>
          <p:cNvSpPr txBox="1"/>
          <p:nvPr/>
        </p:nvSpPr>
        <p:spPr>
          <a:xfrm>
            <a:off x="1252219" y="3035300"/>
            <a:ext cx="8519161" cy="2072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b="1"/>
            </a:pPr>
            <a:r>
              <a:rPr lang="ar-JO" b="1" dirty="0">
                <a:effectLst>
                  <a:glow rad="228600">
                    <a:schemeClr val="bg1">
                      <a:alpha val="89326"/>
                    </a:schemeClr>
                  </a:glow>
                </a:effectLst>
                <a:latin typeface="Arial" panose="020B0604020202020204" pitchFamily="34" charset="0"/>
                <a:cs typeface="Arial" panose="020B0604020202020204" pitchFamily="34" charset="0"/>
              </a:rPr>
              <a:t>مركزية العبادة</a:t>
            </a:r>
            <a:endParaRPr b="1" dirty="0">
              <a:effectLst>
                <a:glow rad="228600">
                  <a:schemeClr val="bg1">
                    <a:alpha val="89326"/>
                  </a:schemeClr>
                </a:glow>
              </a:effectLst>
              <a:latin typeface="Arial" panose="020B0604020202020204" pitchFamily="34" charset="0"/>
              <a:cs typeface="Arial" panose="020B0604020202020204" pitchFamily="34" charset="0"/>
            </a:endParaRPr>
          </a:p>
          <a:p>
            <a:pPr algn="ctr">
              <a:spcBef>
                <a:spcPts val="3600"/>
              </a:spcBef>
              <a:defRPr sz="6000" b="1"/>
            </a:pPr>
            <a:r>
              <a:rPr lang="ar-JO" b="1" dirty="0">
                <a:effectLst>
                  <a:glow rad="228600">
                    <a:schemeClr val="bg1">
                      <a:alpha val="89326"/>
                    </a:schemeClr>
                  </a:glow>
                </a:effectLst>
                <a:latin typeface="Arial" panose="020B0604020202020204" pitchFamily="34" charset="0"/>
                <a:cs typeface="Arial" panose="020B0604020202020204" pitchFamily="34" charset="0"/>
              </a:rPr>
              <a:t>في الإرساليات</a:t>
            </a:r>
            <a:endParaRPr b="1" dirty="0">
              <a:effectLst>
                <a:glow rad="228600">
                  <a:schemeClr val="bg1">
                    <a:alpha val="89326"/>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1003" name="Rectangle 2"/>
          <p:cNvSpPr txBox="1"/>
          <p:nvPr/>
        </p:nvSpPr>
        <p:spPr>
          <a:xfrm>
            <a:off x="1645920" y="2832100"/>
            <a:ext cx="5547360" cy="2793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dirty="0"/>
              <a:t>التطبيق العالمي</a:t>
            </a:r>
            <a:endParaRPr dirty="0"/>
          </a:p>
          <a:p>
            <a:r>
              <a:rPr lang="ar-JO" dirty="0"/>
              <a:t>لدعوة الإنجيل</a:t>
            </a:r>
            <a:endParaRPr dirty="0"/>
          </a:p>
          <a:p>
            <a:r>
              <a:rPr lang="ar-JO" dirty="0"/>
              <a:t>للعبادة الصحيحة</a:t>
            </a:r>
            <a:endParaRPr dirty="0"/>
          </a:p>
          <a:p>
            <a:r>
              <a:rPr lang="ar-JO" dirty="0"/>
              <a:t>لمجد الله</a:t>
            </a:r>
            <a:endParaRPr dirty="0"/>
          </a:p>
        </p:txBody>
      </p:sp>
      <p:sp>
        <p:nvSpPr>
          <p:cNvPr id="1004" name="Rectangle 3"/>
          <p:cNvSpPr txBox="1"/>
          <p:nvPr/>
        </p:nvSpPr>
        <p:spPr>
          <a:xfrm>
            <a:off x="2701636" y="1524000"/>
            <a:ext cx="3186546"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sz="5400" dirty="0"/>
              <a:t>الإرساليات</a:t>
            </a:r>
            <a:endParaRPr sz="5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p:nvPr/>
        </p:nvSpPr>
        <p:spPr>
          <a:xfrm>
            <a:off x="168017" y="847435"/>
            <a:ext cx="6342815"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825" name="Rectangle 1"/>
          <p:cNvSpPr txBox="1"/>
          <p:nvPr/>
        </p:nvSpPr>
        <p:spPr>
          <a:xfrm>
            <a:off x="731519" y="2667000"/>
            <a:ext cx="554359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endParaRPr b="1" dirty="0">
              <a:latin typeface="Arial" panose="020B0604020202020204" pitchFamily="34" charset="0"/>
              <a:cs typeface="Arial" panose="020B0604020202020204" pitchFamily="34" charset="0"/>
            </a:endParaRPr>
          </a:p>
        </p:txBody>
      </p:sp>
      <p:sp>
        <p:nvSpPr>
          <p:cNvPr id="826" name="Rectangle 2"/>
          <p:cNvSpPr txBox="1"/>
          <p:nvPr/>
        </p:nvSpPr>
        <p:spPr>
          <a:xfrm>
            <a:off x="1264919" y="4346533"/>
            <a:ext cx="44805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fade">
                                      <p:cBhvr>
                                        <p:cTn id="7" dur="500"/>
                                        <p:tgtEl>
                                          <p:spTgt spid="8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26"/>
                                        </p:tgtEl>
                                        <p:attrNameLst>
                                          <p:attrName>style.visibility</p:attrName>
                                        </p:attrNameLst>
                                      </p:cBhvr>
                                      <p:to>
                                        <p:strVal val="visible"/>
                                      </p:to>
                                    </p:set>
                                    <p:animEffect transition="in" filter="fade">
                                      <p:cBhvr>
                                        <p:cTn id="12"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401782"/>
            <a:ext cx="79857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900"/>
              </a:spcBef>
              <a:defRPr sz="3200" b="1">
                <a:solidFill>
                  <a:schemeClr val="accent3">
                    <a:lumOff val="44000"/>
                  </a:schemeClr>
                </a:solidFill>
                <a:effectLst>
                  <a:glow rad="228600">
                    <a:schemeClr val="tx1">
                      <a:alpha val="85783"/>
                    </a:schemeClr>
                  </a:glow>
                </a:effectLst>
                <a:latin typeface="Arial" panose="020B0604020202020204" pitchFamily="34" charset="0"/>
                <a:ea typeface="Arial"/>
                <a:cs typeface="Arial" panose="020B0604020202020204" pitchFamily="34" charset="0"/>
              </a:defRPr>
            </a:lvl1pPr>
          </a:lstStyle>
          <a:p>
            <a:r>
              <a:rPr lang="ar-JO" sz="4800" dirty="0"/>
              <a:t>الإرساليات</a:t>
            </a:r>
            <a:endParaRPr sz="4800" dirty="0"/>
          </a:p>
        </p:txBody>
      </p:sp>
      <p:sp>
        <p:nvSpPr>
          <p:cNvPr id="1025" name="Text Box 5"/>
          <p:cNvSpPr txBox="1"/>
          <p:nvPr/>
        </p:nvSpPr>
        <p:spPr>
          <a:xfrm>
            <a:off x="289559" y="2057397"/>
            <a:ext cx="8564880" cy="2490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إن الدافع الإرسالي النهائي ليس ببساطة أن هناك أناساً يموتون دون أن يعرفوا المسيح، ولا أن الله قد أعطانا المأمورية العظمى بالخروج غلى العالم، بل هو أن هناك مناطق في العالم سواء كانت هنا أو في أقصى الأرض، حيث يتم سلب مجد الله.</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a:t>
            </a: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إريك ألكسندر </a:t>
            </a: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a:t>
            </a:r>
            <a:endParaRPr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57876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011" name="Picture 4" descr="Picture 4"/>
          <p:cNvPicPr>
            <a:picLocks noChangeAspect="1"/>
          </p:cNvPicPr>
          <p:nvPr/>
        </p:nvPicPr>
        <p:blipFill>
          <a:blip r:embed="rId3"/>
          <a:srcRect l="6667" t="7500" r="18333"/>
          <a:stretch>
            <a:fillRect/>
          </a:stretch>
        </p:blipFill>
        <p:spPr>
          <a:xfrm>
            <a:off x="4724400" y="0"/>
            <a:ext cx="4419601" cy="6858000"/>
          </a:xfrm>
          <a:prstGeom prst="rect">
            <a:avLst/>
          </a:prstGeom>
          <a:ln w="12700">
            <a:miter lim="400000"/>
          </a:ln>
        </p:spPr>
      </p:pic>
      <p:pic>
        <p:nvPicPr>
          <p:cNvPr id="1012" name="Picture 5" descr="Picture 5"/>
          <p:cNvPicPr>
            <a:picLocks noChangeAspect="1"/>
          </p:cNvPicPr>
          <p:nvPr/>
        </p:nvPicPr>
        <p:blipFill>
          <a:blip r:embed="rId4"/>
          <a:stretch>
            <a:fillRect/>
          </a:stretch>
        </p:blipFill>
        <p:spPr>
          <a:xfrm>
            <a:off x="0" y="0"/>
            <a:ext cx="47244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5" name="“Missions is not the ultimate goal of the church. Worship is. Missions exists because worship doesn’t. . . .…"/>
          <p:cNvSpPr txBox="1"/>
          <p:nvPr/>
        </p:nvSpPr>
        <p:spPr>
          <a:xfrm>
            <a:off x="1250105" y="335765"/>
            <a:ext cx="6643804" cy="6388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ليست الهدف النهائي للكنيسة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الهدف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موجود</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لكن العبادة غير موجودة</a:t>
            </a:r>
            <a:br>
              <a:rPr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الإرساليات هي ضرورة مؤقتة</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لكن العبادة تبقى للأبد</a:t>
            </a:r>
            <a:br>
              <a:rPr lang="en-US"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(جون بايبر، فلتفرح الأمم)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8" name="Worship is the GOAL of missions…"/>
          <p:cNvSpPr txBox="1"/>
          <p:nvPr/>
        </p:nvSpPr>
        <p:spPr>
          <a:xfrm>
            <a:off x="1165138" y="177800"/>
            <a:ext cx="6813723" cy="5924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هدف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هدف الإرساليات هو فرح الشعوب </a:t>
            </a: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بعظمة الله</a:t>
            </a:r>
            <a:endParaRPr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يحمدك الشعوب يا الله.</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يحمدك الشعوب كلهم.</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تفرح وتبتهج الأمم. </a:t>
            </a:r>
            <a:br>
              <a:rPr sz="3200" b="1" dirty="0">
                <a:solidFill>
                  <a:schemeClr val="accent3">
                    <a:lumOff val="44000"/>
                  </a:schemeClr>
                </a:solidFill>
                <a:latin typeface="Arial" panose="020B0604020202020204" pitchFamily="34" charset="0"/>
                <a:cs typeface="Arial" panose="020B0604020202020204" pitchFamily="34" charset="0"/>
              </a:rPr>
            </a:br>
            <a:r>
              <a:rPr sz="3200" b="1" dirty="0">
                <a:solidFill>
                  <a:schemeClr val="accent3">
                    <a:lumOff val="44000"/>
                  </a:schemeClr>
                </a:solidFill>
                <a:latin typeface="Arial" panose="020B0604020202020204" pitchFamily="34" charset="0"/>
                <a:cs typeface="Arial" panose="020B0604020202020204" pitchFamily="34" charset="0"/>
              </a:rPr>
              <a:t>(</a:t>
            </a:r>
            <a:r>
              <a:rPr lang="ar-JO" sz="3200" b="1" dirty="0">
                <a:solidFill>
                  <a:schemeClr val="accent3">
                    <a:lumOff val="44000"/>
                  </a:schemeClr>
                </a:solidFill>
                <a:latin typeface="Arial" panose="020B0604020202020204" pitchFamily="34" charset="0"/>
                <a:cs typeface="Arial" panose="020B0604020202020204" pitchFamily="34" charset="0"/>
              </a:rPr>
              <a:t>مزمور 67: 3-4</a:t>
            </a:r>
            <a:r>
              <a:rPr sz="3200" b="1" dirty="0">
                <a:solidFill>
                  <a:schemeClr val="accent3">
                    <a:lumOff val="44000"/>
                  </a:schemeClr>
                </a:solidFill>
                <a:latin typeface="Arial" panose="020B0604020202020204" pitchFamily="34" charset="0"/>
                <a:cs typeface="Arial" panose="020B0604020202020204" pitchFamily="34" charset="0"/>
              </a:rPr>
              <a:t>)</a:t>
            </a:r>
          </a:p>
          <a:p>
            <a:pPr algn="ctr">
              <a:spcBef>
                <a:spcPts val="1900"/>
              </a:spcBef>
              <a:defRPr sz="3200">
                <a:solidFill>
                  <a:schemeClr val="accent3">
                    <a:lumOff val="44000"/>
                  </a:schemeClr>
                </a:solidFill>
                <a:latin typeface="Garamond"/>
                <a:ea typeface="Garamond"/>
                <a:cs typeface="Garamond"/>
                <a:sym typeface="Garamond"/>
              </a:defRPr>
            </a:pPr>
            <a:r>
              <a:rPr sz="3200" b="1" dirty="0">
                <a:solidFill>
                  <a:schemeClr val="accent3">
                    <a:lumOff val="44000"/>
                  </a:schemeClr>
                </a:solidFill>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الإرساليات</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العبادة</a:t>
            </a:r>
            <a:endParaRPr b="1" dirty="0">
              <a:latin typeface="Arial" panose="020B0604020202020204" pitchFamily="34" charset="0"/>
              <a:cs typeface="Arial" panose="020B0604020202020204" pitchFamily="34" charset="0"/>
            </a:endParaRPr>
          </a:p>
        </p:txBody>
      </p:sp>
      <p:sp>
        <p:nvSpPr>
          <p:cNvPr id="1019" name="Arrow"/>
          <p:cNvSpPr/>
          <p:nvPr/>
        </p:nvSpPr>
        <p:spPr>
          <a:xfrm>
            <a:off x="4132400" y="6277579"/>
            <a:ext cx="1050033" cy="344201"/>
          </a:xfrm>
          <a:prstGeom prst="rightArrow">
            <a:avLst>
              <a:gd name="adj1" fmla="val 32000"/>
              <a:gd name="adj2" fmla="val 22155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Picture 2" descr="Picture 2"/>
          <p:cNvPicPr>
            <a:picLocks noChangeAspect="1"/>
          </p:cNvPicPr>
          <p:nvPr/>
        </p:nvPicPr>
        <p:blipFill>
          <a:blip r:embed="rId2"/>
          <a:stretch>
            <a:fillRect/>
          </a:stretch>
        </p:blipFill>
        <p:spPr>
          <a:xfrm>
            <a:off x="26987" y="0"/>
            <a:ext cx="9117013" cy="7123114"/>
          </a:xfrm>
          <a:prstGeom prst="rect">
            <a:avLst/>
          </a:prstGeom>
          <a:ln w="12700">
            <a:miter lim="400000"/>
          </a:ln>
        </p:spPr>
      </p:pic>
      <p:sp>
        <p:nvSpPr>
          <p:cNvPr id="1022" name="Right Arrow 3"/>
          <p:cNvSpPr/>
          <p:nvPr/>
        </p:nvSpPr>
        <p:spPr>
          <a:xfrm rot="7039445">
            <a:off x="7329486" y="955675"/>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914400"/>
            <a:ext cx="79857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b="1">
                <a:solidFill>
                  <a:schemeClr val="accent3">
                    <a:lumOff val="44000"/>
                  </a:schemeClr>
                </a:solidFill>
              </a:defRPr>
            </a:lvl1pPr>
          </a:lstStyle>
          <a:p>
            <a:r>
              <a:rPr lang="ar-JO" sz="4800" dirty="0">
                <a:effectLst>
                  <a:glow rad="228600">
                    <a:schemeClr val="tx1">
                      <a:alpha val="40000"/>
                    </a:schemeClr>
                  </a:glow>
                </a:effectLst>
                <a:latin typeface="Arial" panose="020B0604020202020204" pitchFamily="34" charset="0"/>
                <a:cs typeface="Arial" panose="020B0604020202020204" pitchFamily="34" charset="0"/>
              </a:rPr>
              <a:t>العبادة هي وقود الإرساليات</a:t>
            </a:r>
            <a:endParaRPr sz="4800" dirty="0">
              <a:effectLst>
                <a:glow rad="228600">
                  <a:schemeClr val="tx1">
                    <a:alpha val="40000"/>
                  </a:schemeClr>
                </a:glow>
              </a:effectLst>
              <a:latin typeface="Arial" panose="020B0604020202020204" pitchFamily="34" charset="0"/>
              <a:cs typeface="Arial" panose="020B0604020202020204" pitchFamily="34" charset="0"/>
            </a:endParaRPr>
          </a:p>
        </p:txBody>
      </p:sp>
      <p:sp>
        <p:nvSpPr>
          <p:cNvPr id="1025" name="Text Box 5"/>
          <p:cNvSpPr txBox="1"/>
          <p:nvPr/>
        </p:nvSpPr>
        <p:spPr>
          <a:xfrm>
            <a:off x="1569719" y="2514600"/>
            <a:ext cx="6004561"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a:solidFill>
                  <a:schemeClr val="accent3">
                    <a:lumOff val="44000"/>
                  </a:schemeClr>
                </a:solidFill>
              </a:defRPr>
            </a:pPr>
            <a:r>
              <a:rPr lang="ar-JO" sz="4000" b="1" dirty="0">
                <a:effectLst>
                  <a:glow rad="228600">
                    <a:schemeClr val="tx1">
                      <a:alpha val="40000"/>
                    </a:schemeClr>
                  </a:glow>
                </a:effectLst>
                <a:latin typeface="Arial" panose="020B0604020202020204" pitchFamily="34" charset="0"/>
                <a:ea typeface="Arial"/>
                <a:cs typeface="Arial" panose="020B0604020202020204" pitchFamily="34" charset="0"/>
                <a:sym typeface="Arial"/>
              </a:rPr>
              <a:t>إن الشغف بالله في العبادة                   يسبق تقديم الله في الوعظ.                      لا يمكنك أن تمدح ما لا تعتز به.</a:t>
            </a:r>
            <a:endParaRPr sz="4000" b="1" dirty="0">
              <a:effectLst>
                <a:glow rad="228600">
                  <a:schemeClr val="tx1">
                    <a:alpha val="40000"/>
                  </a:schemeClr>
                </a:glow>
              </a:effectLst>
              <a:latin typeface="Arial" panose="020B0604020202020204" pitchFamily="34" charset="0"/>
              <a:ea typeface="Arial"/>
              <a:cs typeface="Arial" panose="020B0604020202020204" pitchFamily="34" charset="0"/>
              <a:sym typeface="Aria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28" name="Worship is also the FUEL of missions…"/>
          <p:cNvSpPr txBox="1"/>
          <p:nvPr/>
        </p:nvSpPr>
        <p:spPr>
          <a:xfrm>
            <a:off x="459020" y="190500"/>
            <a:ext cx="8225968" cy="377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أيضاً وقود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endParaRPr sz="2000" b="1" dirty="0">
              <a:latin typeface="Arial" panose="020B0604020202020204" pitchFamily="34" charset="0"/>
              <a:cs typeface="Arial" panose="020B0604020202020204" pitchFamily="34" charset="0"/>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                إن الشغف بالله في العبادة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يسبق تقديم الله في الوعظ.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لا يمكنك أن تمدح ما لا تعتز به.</a:t>
            </a:r>
          </a:p>
        </p:txBody>
      </p:sp>
      <p:sp>
        <p:nvSpPr>
          <p:cNvPr id="1029" name="WORSHIP       MISSIONS"/>
          <p:cNvSpPr txBox="1"/>
          <p:nvPr/>
        </p:nvSpPr>
        <p:spPr>
          <a:xfrm>
            <a:off x="1324872" y="5946369"/>
            <a:ext cx="65444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1030"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3" name="Worship is also the FUEL of missions…"/>
          <p:cNvSpPr txBox="1"/>
          <p:nvPr/>
        </p:nvSpPr>
        <p:spPr>
          <a:xfrm>
            <a:off x="471841" y="190500"/>
            <a:ext cx="8200320" cy="518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ctr" defTabSz="914400" rtl="0" eaLnBrk="1" fontAlgn="auto" latinLnBrk="0" hangingPunct="0">
              <a:lnSpc>
                <a:spcPct val="100000"/>
              </a:lnSpc>
              <a:spcBef>
                <a:spcPts val="3600"/>
              </a:spcBef>
              <a:spcAft>
                <a:spcPts val="0"/>
              </a:spcAft>
              <a:buClrTx/>
              <a:buSzTx/>
              <a:buFontTx/>
              <a:buNone/>
              <a:tabLst/>
              <a:defRPr sz="6000">
                <a:solidFill>
                  <a:srgbClr val="8F8F8F">
                    <a:lumOff val="44000"/>
                  </a:srgbClr>
                </a:solidFill>
                <a:latin typeface="Garamond"/>
                <a:ea typeface="Garamond"/>
                <a:cs typeface="Garamond"/>
                <a:sym typeface="Garamond"/>
              </a:defRPr>
            </a:pPr>
            <a:r>
              <a:rPr kumimoji="0" lang="ar-JO" sz="6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العبادة هي أيضاً هدف الإرساليات</a:t>
            </a:r>
            <a:endParaRPr kumimoji="0" lang="ar-JO" sz="2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هدف الإرساليات هو فرح الشعوب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بعظمة الله</a:t>
            </a:r>
          </a:p>
          <a:p>
            <a:pPr algn="ctr">
              <a:spcBef>
                <a:spcPts val="1900"/>
              </a:spcBef>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يحمدك الشعوب يا الله.</a:t>
            </a:r>
            <a:endParaRPr lang="ar-JO" sz="3200" b="1" dirty="0">
              <a:solidFill>
                <a:srgbClr val="8F8F8F">
                  <a:lumOff val="44000"/>
                </a:srgbClr>
              </a:solidFill>
              <a:latin typeface="Arial" panose="020B0604020202020204" pitchFamily="34" charset="0"/>
              <a:cs typeface="Arial" panose="020B0604020202020204" pitchFamily="34" charset="0"/>
              <a:sym typeface="Garamond"/>
            </a:endParaRPr>
          </a:p>
          <a:p>
            <a:pPr algn="ctr">
              <a:spcBef>
                <a:spcPts val="1900"/>
              </a:spcBef>
              <a:defRPr sz="3200">
                <a:solidFill>
                  <a:srgbClr val="8F8F8F">
                    <a:lumOff val="44000"/>
                  </a:srgbClr>
                </a:solidFill>
                <a:latin typeface="Garamond"/>
                <a:ea typeface="Garamond"/>
                <a:cs typeface="Garamond"/>
                <a:sym typeface="Garamond"/>
              </a:defRPr>
            </a:pPr>
            <a:r>
              <a:rPr lang="ar-JO" sz="3200" b="1" dirty="0">
                <a:solidFill>
                  <a:srgbClr val="8F8F8F">
                    <a:lumOff val="44000"/>
                  </a:srgbClr>
                </a:solidFill>
                <a:latin typeface="Arial" panose="020B0604020202020204" pitchFamily="34" charset="0"/>
                <a:cs typeface="Arial" panose="020B0604020202020204" pitchFamily="34" charset="0"/>
                <a:sym typeface="Garamond"/>
              </a:rPr>
              <a:t> يحمدك الشعوب كلهم.</a:t>
            </a:r>
          </a:p>
          <a:p>
            <a:pPr algn="ctr">
              <a:spcBef>
                <a:spcPts val="1900"/>
              </a:spcBef>
              <a:defRPr sz="3200">
                <a:solidFill>
                  <a:srgbClr val="8F8F8F">
                    <a:lumOff val="44000"/>
                  </a:srgbClr>
                </a:solidFill>
                <a:latin typeface="Garamond"/>
                <a:ea typeface="Garamond"/>
                <a:cs typeface="Garamond"/>
                <a:sym typeface="Garamond"/>
              </a:defRPr>
            </a:pPr>
            <a:r>
              <a:rPr lang="ar-JO" sz="3200" b="1" dirty="0">
                <a:solidFill>
                  <a:srgbClr val="8F8F8F">
                    <a:lumOff val="44000"/>
                  </a:srgbClr>
                </a:solidFill>
                <a:latin typeface="Arial" panose="020B0604020202020204" pitchFamily="34" charset="0"/>
                <a:cs typeface="Arial" panose="020B0604020202020204" pitchFamily="34" charset="0"/>
                <a:sym typeface="Garamond"/>
              </a:rPr>
              <a:t> تفرح وتبتهج الأمم. </a:t>
            </a:r>
            <a:br>
              <a:rPr lang="ar-JO" sz="3200" b="1" dirty="0">
                <a:solidFill>
                  <a:srgbClr val="8F8F8F">
                    <a:lumOff val="44000"/>
                  </a:srgbClr>
                </a:solidFill>
                <a:latin typeface="Arial" panose="020B0604020202020204" pitchFamily="34" charset="0"/>
                <a:cs typeface="Arial" panose="020B0604020202020204" pitchFamily="34" charset="0"/>
                <a:sym typeface="Garamond"/>
              </a:rPr>
            </a:br>
            <a:r>
              <a:rPr lang="ar-JO" sz="3200" b="1" dirty="0">
                <a:solidFill>
                  <a:srgbClr val="8F8F8F">
                    <a:lumOff val="44000"/>
                  </a:srgbClr>
                </a:solidFill>
                <a:latin typeface="Arial" panose="020B0604020202020204" pitchFamily="34" charset="0"/>
                <a:cs typeface="Arial" panose="020B0604020202020204" pitchFamily="34" charset="0"/>
                <a:sym typeface="Garamond"/>
              </a:rPr>
              <a:t>(مزمور 67: 3-4)</a:t>
            </a:r>
          </a:p>
        </p:txBody>
      </p:sp>
      <p:sp>
        <p:nvSpPr>
          <p:cNvPr id="1035"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0535B66A-687C-6D4C-1431-BE26A436AA1A}"/>
              </a:ext>
            </a:extLst>
          </p:cNvPr>
          <p:cNvSpPr txBox="1"/>
          <p:nvPr/>
        </p:nvSpPr>
        <p:spPr>
          <a:xfrm>
            <a:off x="1324872" y="5946369"/>
            <a:ext cx="65444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8" name="Praise His name, we are called to…"/>
          <p:cNvSpPr txBox="1"/>
          <p:nvPr/>
        </p:nvSpPr>
        <p:spPr>
          <a:xfrm>
            <a:off x="1747028" y="876300"/>
            <a:ext cx="5649943" cy="5172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سبحوا اسمه، نحن مدعوون إلى</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الكرازة التمجيدية</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إذا لم نسبح اسمه</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فنحن لا نكرز بالإنجيل</a:t>
            </a:r>
            <a:endParaRPr b="1" dirty="0">
              <a:solidFill>
                <a:schemeClr val="bg1"/>
              </a:solidFill>
              <a:latin typeface="Arial" panose="020B0604020202020204" pitchFamily="34" charset="0"/>
              <a:cs typeface="Arial" panose="020B0604020202020204" pitchFamily="34" charset="0"/>
            </a:endParaRPr>
          </a:p>
          <a:p>
            <a:pPr algn="ctr" defTabSz="457200">
              <a:lnSpc>
                <a:spcPts val="10900"/>
              </a:lnSpc>
              <a:defRPr sz="4233">
                <a:latin typeface="Garamond"/>
                <a:ea typeface="Garamond"/>
                <a:cs typeface="Garamond"/>
                <a:sym typeface="Garamond"/>
              </a:defRPr>
            </a:pPr>
            <a:endParaRPr b="1" dirty="0">
              <a:solidFill>
                <a:srgbClr val="000000"/>
              </a:solidFill>
              <a:latin typeface="Arial" panose="020B0604020202020204" pitchFamily="34" charset="0"/>
              <a:cs typeface="Arial" panose="020B0604020202020204" pitchFamily="34" charset="0"/>
            </a:endParaRPr>
          </a:p>
          <a:p>
            <a:pPr algn="ctr" defTabSz="457200">
              <a:lnSpc>
                <a:spcPts val="9800"/>
              </a:lnSpc>
              <a:defRPr sz="4233">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(إدموند كلوني، أوربانا 1976)</a:t>
            </a:r>
            <a:endParaRPr b="1" dirty="0">
              <a:solidFill>
                <a:srgbClr val="000000"/>
              </a:solidFill>
              <a:latin typeface="Arial" panose="020B0604020202020204" pitchFamily="34" charset="0"/>
              <a:cs typeface="Arial" panose="020B0604020202020204" pitchFamily="34" charset="0"/>
            </a:endParaRP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B74ABC17-8A81-B6B3-4F6F-D2DFB6656A36}"/>
              </a:ext>
            </a:extLst>
          </p:cNvPr>
          <p:cNvSpPr txBox="1"/>
          <p:nvPr/>
        </p:nvSpPr>
        <p:spPr>
          <a:xfrm>
            <a:off x="1324872" y="5946369"/>
            <a:ext cx="65444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4339EFD-3D81-38CC-0992-A7ECD8995BD6}"/>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43" name="Arrow"/>
          <p:cNvSpPr/>
          <p:nvPr/>
        </p:nvSpPr>
        <p:spPr>
          <a:xfrm>
            <a:off x="4185215" y="6090954"/>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0A9DFF19-2B56-3E3A-874A-A7A557FF100A}"/>
              </a:ext>
            </a:extLst>
          </p:cNvPr>
          <p:cNvSpPr txBox="1"/>
          <p:nvPr/>
        </p:nvSpPr>
        <p:spPr>
          <a:xfrm>
            <a:off x="1324872" y="5946369"/>
            <a:ext cx="654441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4" name="Text Box 5">
            <a:extLst>
              <a:ext uri="{FF2B5EF4-FFF2-40B4-BE49-F238E27FC236}">
                <a16:creationId xmlns:a16="http://schemas.microsoft.com/office/drawing/2014/main" id="{4FA191E3-7D2E-D3B0-FA86-BB4EAA7C714D}"/>
              </a:ext>
            </a:extLst>
          </p:cNvPr>
          <p:cNvSpPr txBox="1"/>
          <p:nvPr/>
        </p:nvSpPr>
        <p:spPr>
          <a:xfrm>
            <a:off x="152400" y="1184560"/>
            <a:ext cx="8880764" cy="3408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العبادة والإرسالية مترابطتان بشدة في تدبير الله حتى أن بالفعل لا تستطيع امتلاك الواحدة دون الأخرى. </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لا يمكن لأحد أن يعبد الله حقاً وفي نفس الوقت يظهر لامبالاة تامة إن كان شخص آخر يعبده أم لا.</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تذهب كل من العبادة الصحيحة والإرسالية الصحيحة معاً طول الوقت.</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a:t>
            </a: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إريك ألكسندر، أوربانا، 1981</a:t>
            </a: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2" descr="Picture 2"/>
          <p:cNvPicPr>
            <a:picLocks noChangeAspect="1"/>
          </p:cNvPicPr>
          <p:nvPr/>
        </p:nvPicPr>
        <p:blipFill>
          <a:blip r:embed="rId2"/>
          <a:stretch>
            <a:fillRect/>
          </a:stretch>
        </p:blipFill>
        <p:spPr>
          <a:xfrm>
            <a:off x="0" y="2"/>
            <a:ext cx="9230722" cy="81238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Picture 1"/>
          <p:cNvPicPr>
            <a:picLocks noChangeAspect="1"/>
          </p:cNvPicPr>
          <p:nvPr/>
        </p:nvPicPr>
        <p:blipFill>
          <a:blip r:embed="rId2"/>
          <a:srcRect b="37560"/>
          <a:stretch>
            <a:fillRect/>
          </a:stretch>
        </p:blipFill>
        <p:spPr>
          <a:xfrm>
            <a:off x="0" y="0"/>
            <a:ext cx="9117014" cy="6858000"/>
          </a:xfrm>
          <a:prstGeom prst="rect">
            <a:avLst/>
          </a:prstGeom>
          <a:ln w="12700">
            <a:miter lim="400000"/>
          </a:ln>
        </p:spPr>
      </p:pic>
      <p:sp>
        <p:nvSpPr>
          <p:cNvPr id="1047" name="Right Arrow 2"/>
          <p:cNvSpPr/>
          <p:nvPr/>
        </p:nvSpPr>
        <p:spPr>
          <a:xfrm rot="18483702">
            <a:off x="4144962" y="787401"/>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0" name="Paul, the Gospel and the Nations in Romans"/>
          <p:cNvSpPr txBox="1"/>
          <p:nvPr/>
        </p:nvSpPr>
        <p:spPr>
          <a:xfrm>
            <a:off x="306244" y="195580"/>
            <a:ext cx="6995101" cy="646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lnSpc>
                <a:spcPts val="4600"/>
              </a:lnSpc>
              <a:defRPr sz="3833">
                <a:solidFill>
                  <a:schemeClr val="accent3">
                    <a:lumOff val="44000"/>
                  </a:schemeClr>
                </a:solidFill>
                <a:latin typeface="Garamond"/>
                <a:ea typeface="Garamond"/>
                <a:cs typeface="Garamond"/>
                <a:sym typeface="Garamond"/>
              </a:defRPr>
            </a:lvl1pPr>
          </a:lstStyle>
          <a:p>
            <a:r>
              <a:rPr lang="ar-JO" b="1" dirty="0">
                <a:latin typeface="Arial" panose="020B0604020202020204" pitchFamily="34" charset="0"/>
                <a:cs typeface="Arial" panose="020B0604020202020204" pitchFamily="34" charset="0"/>
              </a:rPr>
              <a:t>بولس، الإنجيل والأمم في رومية</a:t>
            </a:r>
            <a:endParaRPr b="1" dirty="0">
              <a:solidFill>
                <a:srgbClr val="000000"/>
              </a:solidFill>
              <a:latin typeface="Arial" panose="020B0604020202020204" pitchFamily="34" charset="0"/>
              <a:cs typeface="Arial" panose="020B0604020202020204" pitchFamily="34" charset="0"/>
            </a:endParaRPr>
          </a:p>
        </p:txBody>
      </p:sp>
      <p:sp>
        <p:nvSpPr>
          <p:cNvPr id="1051"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52" name="For I tell you that Christ has become a servant of the Jews  on behalf of God's truth, to confirm the promises made to the patriarchs so that the Gentiles may glorify God for His mercy.  (Romans 15:8-9a)…"/>
          <p:cNvSpPr txBox="1"/>
          <p:nvPr/>
        </p:nvSpPr>
        <p:spPr>
          <a:xfrm>
            <a:off x="306244" y="1463551"/>
            <a:ext cx="7147501" cy="4832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ts val="4600"/>
              </a:lnSpc>
              <a:defRPr sz="3833" b="1">
                <a:solidFill>
                  <a:schemeClr val="accent3">
                    <a:lumOff val="44000"/>
                  </a:schemeClr>
                </a:solidFill>
                <a:latin typeface="Arial" panose="020B0604020202020204" pitchFamily="34" charset="0"/>
                <a:ea typeface="Garamond"/>
                <a:cs typeface="Arial" panose="020B0604020202020204" pitchFamily="34" charset="0"/>
              </a:defRPr>
            </a:lvl1pPr>
          </a:lstStyle>
          <a:p>
            <a:pPr>
              <a:lnSpc>
                <a:spcPct val="100000"/>
              </a:lnSpc>
            </a:pPr>
            <a:r>
              <a:rPr lang="ar-JO" sz="2800" dirty="0"/>
              <a:t>وأقول: إن يسوع المسيح قد صار خادم الختان، من أجل صدق الله، حتى يثبت مواعيد الآباء.  وأما الأمم فمجدوا الله من أجل الرحمة.            (رومية 15: 8-9أ)</a:t>
            </a:r>
            <a:endParaRPr sz="2800" dirty="0"/>
          </a:p>
          <a:p>
            <a:pPr>
              <a:lnSpc>
                <a:spcPct val="100000"/>
              </a:lnSpc>
            </a:pPr>
            <a:br>
              <a:rPr sz="2800" dirty="0"/>
            </a:br>
            <a:r>
              <a:rPr lang="ar-JO" sz="2800" dirty="0"/>
              <a:t>كان الهدف هو العبادة. ملاحظة: لا يقتصر الأمر على أن الأمم قد ينالوا رحمة الله أو يختبروا رحمة الله فحسب، بل إنهم يمجدون الله من أجل رحمته. إن هدف الإنجيل بين الأمم لا يتمحور حول الإنسان. لا يقول بولس: صار المسيح خادماً لينال الأمم  الرحمة، بل يقول: صار المسيح خادماً لكي يمجد الأمم الله لأنهم نالوا الرحمة. إن الهدف النهائي للإنجيل هو تمجيد الله من أجل رحمته. (جون بايبر)</a:t>
            </a:r>
            <a:endParaRPr sz="2800"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5" name="God’s Goal for the Nations"/>
          <p:cNvSpPr txBox="1"/>
          <p:nvPr/>
        </p:nvSpPr>
        <p:spPr>
          <a:xfrm>
            <a:off x="-261795" y="551180"/>
            <a:ext cx="8531512" cy="969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lnSpc>
                <a:spcPts val="7300"/>
              </a:lnSpc>
              <a:defRPr sz="6000">
                <a:solidFill>
                  <a:schemeClr val="accent3">
                    <a:lumOff val="44000"/>
                  </a:schemeClr>
                </a:solidFill>
                <a:latin typeface="Garamond"/>
                <a:ea typeface="Garamond"/>
                <a:cs typeface="Garamond"/>
                <a:sym typeface="Garamond"/>
              </a:defRPr>
            </a:lvl1pPr>
          </a:lstStyle>
          <a:p>
            <a:r>
              <a:rPr lang="ar-JO" b="1" dirty="0">
                <a:latin typeface="Arial" panose="020B0604020202020204" pitchFamily="34" charset="0"/>
                <a:cs typeface="Arial" panose="020B0604020202020204" pitchFamily="34" charset="0"/>
              </a:rPr>
              <a:t>هدف الله للأمم</a:t>
            </a:r>
            <a:endParaRPr b="1" dirty="0">
              <a:solidFill>
                <a:srgbClr val="000000"/>
              </a:solidFill>
              <a:latin typeface="Arial" panose="020B0604020202020204" pitchFamily="34" charset="0"/>
              <a:cs typeface="Arial" panose="020B0604020202020204" pitchFamily="34" charset="0"/>
            </a:endParaRPr>
          </a:p>
        </p:txBody>
      </p:sp>
      <p:sp>
        <p:nvSpPr>
          <p:cNvPr id="1056"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57" name="God be gracious to us and bless us, And cause His face to shine upon us—…"/>
          <p:cNvSpPr txBox="1"/>
          <p:nvPr/>
        </p:nvSpPr>
        <p:spPr>
          <a:xfrm>
            <a:off x="908883" y="1821179"/>
            <a:ext cx="6190154"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br>
              <a:rPr sz="3200" dirty="0"/>
            </a:br>
            <a:r>
              <a:rPr lang="ar-JO" sz="3200" dirty="0"/>
              <a:t>ليتحنن الله علينا وليباركنا. لينر بوجهه علينا. </a:t>
            </a:r>
          </a:p>
          <a:p>
            <a:r>
              <a:rPr lang="ar-JO" sz="3200" dirty="0"/>
              <a:t>لكي يعرف في الأرض طريقك، وفي كل الأمم خلاصك.</a:t>
            </a:r>
          </a:p>
          <a:p>
            <a:r>
              <a:rPr lang="ar-JO" sz="3200" dirty="0"/>
              <a:t>يحمدك الشعوب يا الله. يحمدك الشعوب كلهم.</a:t>
            </a:r>
          </a:p>
          <a:p>
            <a:r>
              <a:rPr lang="ar-JO" sz="3200" dirty="0"/>
              <a:t>تفرح وتبتهج الأمم</a:t>
            </a:r>
            <a:endParaRPr sz="3200" dirty="0"/>
          </a:p>
          <a:p>
            <a:r>
              <a:rPr sz="3200" dirty="0"/>
              <a:t>(</a:t>
            </a:r>
            <a:r>
              <a:rPr lang="ar-JO" sz="3200" dirty="0"/>
              <a:t>مزمور 67: 1-4</a:t>
            </a:r>
            <a:r>
              <a:rPr sz="3200" dirty="0"/>
              <a:t>)</a:t>
            </a:r>
          </a:p>
          <a:p>
            <a:endParaRPr sz="3200"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0" name="God’s Sufficiency for the Nations"/>
          <p:cNvSpPr txBox="1"/>
          <p:nvPr/>
        </p:nvSpPr>
        <p:spPr>
          <a:xfrm>
            <a:off x="306244" y="195580"/>
            <a:ext cx="8531512" cy="194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كفاية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لكل الأمم</a:t>
            </a:r>
            <a:endParaRPr dirty="0">
              <a:solidFill>
                <a:schemeClr val="bg1"/>
              </a:solidFill>
            </a:endParaRPr>
          </a:p>
        </p:txBody>
      </p:sp>
      <p:sp>
        <p:nvSpPr>
          <p:cNvPr id="1061"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62" name="All the ends of the earth will remember and turn to the LORD, and all the families of the nations will worship before You.  (Psalm 22:27)…"/>
          <p:cNvSpPr txBox="1"/>
          <p:nvPr/>
        </p:nvSpPr>
        <p:spPr>
          <a:xfrm>
            <a:off x="1075372" y="2576254"/>
            <a:ext cx="6993258"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200" dirty="0"/>
              <a:t>تذكر وترجع إلى الرب </a:t>
            </a:r>
          </a:p>
          <a:p>
            <a:r>
              <a:rPr lang="ar-JO" sz="3200" dirty="0"/>
              <a:t>كل أقاصي الأرض. </a:t>
            </a:r>
          </a:p>
          <a:p>
            <a:r>
              <a:rPr lang="ar-JO" sz="3200" dirty="0"/>
              <a:t>وتسجد قدامك كل قبائل الأمم.</a:t>
            </a:r>
          </a:p>
          <a:p>
            <a:r>
              <a:rPr lang="ar-JO" sz="3200" dirty="0"/>
              <a:t>(مزمور 22: 27)</a:t>
            </a:r>
            <a:br>
              <a:rPr sz="3200" dirty="0"/>
            </a:br>
            <a:r>
              <a:rPr lang="ar-JO" sz="3200" dirty="0"/>
              <a:t>كفوا واعلموا أني أنا الله.</a:t>
            </a:r>
          </a:p>
          <a:p>
            <a:r>
              <a:rPr lang="ar-JO" sz="3200" dirty="0"/>
              <a:t> أتعالى بين الأمم،</a:t>
            </a:r>
          </a:p>
          <a:p>
            <a:r>
              <a:rPr lang="ar-JO" sz="3200" dirty="0"/>
              <a:t> أتعالى في الأرض.</a:t>
            </a:r>
          </a:p>
          <a:p>
            <a:r>
              <a:rPr lang="ar-JO" sz="3200" dirty="0"/>
              <a:t>(مزمور 46: 10)</a:t>
            </a:r>
            <a:endParaRPr sz="3200"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5" name="God’s Sufficiency for the Nations"/>
          <p:cNvSpPr txBox="1"/>
          <p:nvPr/>
        </p:nvSpPr>
        <p:spPr>
          <a:xfrm>
            <a:off x="306244" y="30480"/>
            <a:ext cx="8531512" cy="194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كفاية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لكل الأمم</a:t>
            </a:r>
          </a:p>
        </p:txBody>
      </p:sp>
      <p:sp>
        <p:nvSpPr>
          <p:cNvPr id="1066"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67" name="All the earth will worship You, And will sing praises to You.  (Psalm  66:4)   All nations whom You have made shall come and worship before You, O Lord, And they shall glorify Your name. (Psalm  86:9)…"/>
          <p:cNvSpPr txBox="1"/>
          <p:nvPr/>
        </p:nvSpPr>
        <p:spPr>
          <a:xfrm>
            <a:off x="1283113" y="2452936"/>
            <a:ext cx="6526785"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2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كل الأرض تسجد لك وترنم لك.</a:t>
            </a:r>
          </a:p>
          <a:p>
            <a:r>
              <a:rPr lang="ar-JO" dirty="0"/>
              <a:t> ترنم لاسمك (مزمور 66: 4)</a:t>
            </a:r>
            <a:br>
              <a:rPr dirty="0"/>
            </a:br>
            <a:r>
              <a:rPr lang="ar-JO" dirty="0"/>
              <a:t>كل الأمم الذين صنعتهم</a:t>
            </a:r>
          </a:p>
          <a:p>
            <a:r>
              <a:rPr lang="ar-JO" dirty="0"/>
              <a:t> يأتون ويسجدون أمامك يا رب، ويمجدون اسمك.</a:t>
            </a:r>
          </a:p>
          <a:p>
            <a:r>
              <a:rPr lang="ar-JO" dirty="0"/>
              <a:t>(مزمور 86: 9)</a:t>
            </a:r>
            <a:br>
              <a:rPr dirty="0"/>
            </a:br>
            <a:r>
              <a:rPr lang="ar-JO" dirty="0"/>
              <a:t>لأن الأرض تمتلئ من معرفة مجد الرب</a:t>
            </a:r>
          </a:p>
          <a:p>
            <a:r>
              <a:rPr lang="ar-JO" dirty="0"/>
              <a:t> كما تغطي المياه البحر.</a:t>
            </a:r>
          </a:p>
          <a:p>
            <a:r>
              <a:rPr dirty="0"/>
              <a:t>  (</a:t>
            </a:r>
            <a:r>
              <a:rPr lang="ar-JO" dirty="0"/>
              <a:t>حبقوق 2: 14</a:t>
            </a:r>
            <a:r>
              <a:rPr dirty="0"/>
              <a: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0" name="Text"/>
          <p:cNvSpPr txBox="1"/>
          <p:nvPr/>
        </p:nvSpPr>
        <p:spPr>
          <a:xfrm>
            <a:off x="187778" y="3065779"/>
            <a:ext cx="92396" cy="276999"/>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b="1" dirty="0">
              <a:latin typeface="Arial" panose="020B0604020202020204" pitchFamily="34" charset="0"/>
              <a:cs typeface="Arial" panose="020B0604020202020204" pitchFamily="34" charset="0"/>
            </a:endParaRPr>
          </a:p>
        </p:txBody>
      </p:sp>
      <p:sp>
        <p:nvSpPr>
          <p:cNvPr id="1071" name="“Probably the hardest thought of all for our natural egotism to entertain is that God does not need our help. We commonly represent Him as a busy, eager, somewhat frustrated Father hurrying about seeking help to carry out His benevolent plan to bring pea"/>
          <p:cNvSpPr txBox="1"/>
          <p:nvPr/>
        </p:nvSpPr>
        <p:spPr>
          <a:xfrm>
            <a:off x="1282167" y="1008380"/>
            <a:ext cx="6579684"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ربما تكون الفكرة الأصعب على الإطلاق التي يمكن</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أن تستوعبها الأنا الطبيعية فينا، هي أن الله لا يحتاج</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مساعدتنا. عادة نحن نتصوره كأب مشغول، متحمس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ومحبط نوعاً ما يسارع إلى طلب المساعدة لتنفيذ</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خطته الأخيرة لإحلال السلام والخلاص للعالم،</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 الله الذي يصنع كل شيء بالتأكيد لا يحتاج إلى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مساعدة ولا إلى مساعدين.</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4" name="Text"/>
          <p:cNvSpPr txBox="1"/>
          <p:nvPr/>
        </p:nvSpPr>
        <p:spPr>
          <a:xfrm>
            <a:off x="187778" y="3065779"/>
            <a:ext cx="383641" cy="269241"/>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a:p>
        </p:txBody>
      </p:sp>
      <p:sp>
        <p:nvSpPr>
          <p:cNvPr id="1075" name="Too many missionary appeals are based upon this fancied frustration of Almighty God. An effective speaker can easily excite pity in his hearers, not only for the heathen but for the God who has tried so hard and so long to save them and has failed for wa"/>
          <p:cNvSpPr txBox="1"/>
          <p:nvPr/>
        </p:nvSpPr>
        <p:spPr>
          <a:xfrm>
            <a:off x="733132" y="360680"/>
            <a:ext cx="7677742"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إن الكثير من النداءات التبشيرية تعتمد على هذا الإحباط</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الخيالي من الله القدير، يمكن للمتكلم الفعال أن يثير الشفقة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بسهولة في سامعيه، ليس فقط تجاه الوثنيين بل تجاه الإله</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الذي حاول كثيراً وطويلاً أن يخلصهم، وفشل بسبب نقص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الدعم. أخشى أن آلاف الشباب يدخلون الخدمة المسيحية ليس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لدافع أسمى، سوى المساعدة في إنقاذ الله من الموقف المحرج</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الذي أوقعته فيه محبته، كما يبدو أن قدراته المحدودة عاجزة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عن إخراجه منه (أ. و. توزر) </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8" name="God’s Goal for the Nations"/>
          <p:cNvSpPr txBox="1"/>
          <p:nvPr/>
        </p:nvSpPr>
        <p:spPr>
          <a:xfrm>
            <a:off x="223114" y="309880"/>
            <a:ext cx="8531512" cy="194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dirty="0"/>
              <a:t>هدف الله </a:t>
            </a:r>
          </a:p>
          <a:p>
            <a:pPr algn="ctr" defTabSz="457200">
              <a:lnSpc>
                <a:spcPts val="7300"/>
              </a:lnSpc>
              <a:defRPr sz="6000">
                <a:solidFill>
                  <a:schemeClr val="accent3">
                    <a:lumOff val="44000"/>
                  </a:schemeClr>
                </a:solidFill>
                <a:latin typeface="Garamond"/>
                <a:ea typeface="Garamond"/>
                <a:cs typeface="Garamond"/>
                <a:sym typeface="Garamond"/>
              </a:defRPr>
            </a:pPr>
            <a:r>
              <a:rPr lang="ar-JO" dirty="0"/>
              <a:t>للأمم</a:t>
            </a:r>
            <a:endParaRPr dirty="0">
              <a:solidFill>
                <a:srgbClr val="000000"/>
              </a:solidFill>
            </a:endParaRPr>
          </a:p>
        </p:txBody>
      </p:sp>
      <p:sp>
        <p:nvSpPr>
          <p:cNvPr id="1079"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80" name="God be gracious to us and bless us, And cause His face to shine upon us— That Your way may be known on the earth, Your salvation among all nations. Let the peoples praise You, O God; Let all the peoples praise You. Let the nations be glad and sing for jo"/>
          <p:cNvSpPr txBox="1"/>
          <p:nvPr/>
        </p:nvSpPr>
        <p:spPr>
          <a:xfrm>
            <a:off x="1340960" y="2227579"/>
            <a:ext cx="6295820"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br>
              <a:rPr lang="ar-JO" dirty="0"/>
            </a:br>
            <a:r>
              <a:rPr lang="ar-JO" dirty="0"/>
              <a:t>ليتحنن الله علينا وليباركنا. لينر بوجهه علينا. </a:t>
            </a:r>
          </a:p>
          <a:p>
            <a:r>
              <a:rPr lang="ar-JO" dirty="0"/>
              <a:t>لكي يعرف في الأرض طريقك، وفي كل الأمم خلاصك.</a:t>
            </a:r>
          </a:p>
          <a:p>
            <a:r>
              <a:rPr lang="ar-JO" dirty="0"/>
              <a:t>يحمدك الشعوب يا الله. يحمدك الشعوب كلهم.</a:t>
            </a:r>
          </a:p>
          <a:p>
            <a:r>
              <a:rPr lang="ar-JO" dirty="0"/>
              <a:t>تفرح وتبتهج الأمم</a:t>
            </a:r>
          </a:p>
          <a:p>
            <a:r>
              <a:rPr lang="ar-JO" dirty="0"/>
              <a:t>(مزمور 67: 1-4)</a:t>
            </a:r>
          </a:p>
          <a:p>
            <a:br>
              <a:rPr lang="ar-JO" dirty="0"/>
            </a:br>
            <a:endParaRPr lang="ar-JO"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3" name="God’s Goal for the Nations"/>
          <p:cNvSpPr txBox="1"/>
          <p:nvPr/>
        </p:nvSpPr>
        <p:spPr>
          <a:xfrm>
            <a:off x="306244" y="614680"/>
            <a:ext cx="8531512" cy="194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هدف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4"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85" name="“God is pursuing with omnipotent passion…"/>
          <p:cNvSpPr txBox="1"/>
          <p:nvPr/>
        </p:nvSpPr>
        <p:spPr>
          <a:xfrm>
            <a:off x="2199629" y="2913379"/>
            <a:ext cx="4513414"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إن الله يتابع بشغفٍ كلي القدرة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هدفاً عالمياً لجمع عابدين</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مبتهجين لنفسه من كل قبيلة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ولسان وشعب وأمة.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(جون بايبر)</a:t>
            </a:r>
            <a:br>
              <a:rPr sz="3600" b="1" dirty="0">
                <a:latin typeface="Arial" panose="020B0604020202020204" pitchFamily="34" charset="0"/>
                <a:cs typeface="Arial" panose="020B0604020202020204" pitchFamily="34" charset="0"/>
              </a:rPr>
            </a:br>
            <a:endParaRPr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8" name="God’s Call to the Nations"/>
          <p:cNvSpPr txBox="1"/>
          <p:nvPr/>
        </p:nvSpPr>
        <p:spPr>
          <a:xfrm>
            <a:off x="306244" y="411480"/>
            <a:ext cx="8531512" cy="194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دعوة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9"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90" name="Kings of the earth and all peoples;…"/>
          <p:cNvSpPr txBox="1"/>
          <p:nvPr/>
        </p:nvSpPr>
        <p:spPr>
          <a:xfrm>
            <a:off x="1802331" y="2684779"/>
            <a:ext cx="5539335"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ملوك الأرض وكل الشعوب</a:t>
            </a:r>
          </a:p>
          <a:p>
            <a:r>
              <a:rPr lang="ar-JO" dirty="0"/>
              <a:t> الرؤساء وكل قضاة الأرض</a:t>
            </a:r>
          </a:p>
          <a:p>
            <a:r>
              <a:rPr lang="ar-JO" dirty="0"/>
              <a:t> الأحداث والعذارى أيضاً، الشيوخ مع الفتيان</a:t>
            </a:r>
          </a:p>
          <a:p>
            <a:r>
              <a:rPr lang="ar-JO" dirty="0"/>
              <a:t> ليسبحوا اسم الرب</a:t>
            </a:r>
          </a:p>
          <a:p>
            <a:r>
              <a:rPr lang="ar-JO" dirty="0"/>
              <a:t> لأنه قد تعالى اسمه وحده. </a:t>
            </a:r>
          </a:p>
          <a:p>
            <a:r>
              <a:rPr lang="ar-JO" dirty="0"/>
              <a:t>مجده فوق الأرض والسماوات.</a:t>
            </a:r>
            <a:endParaRPr dirty="0"/>
          </a:p>
          <a:p>
            <a:endParaRPr dirty="0"/>
          </a:p>
          <a:p>
            <a:r>
              <a:rPr lang="ar-JO" dirty="0"/>
              <a:t>(مزمور 148: 11-13)</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3" descr="Picture 3"/>
          <p:cNvPicPr>
            <a:picLocks noChangeAspect="1"/>
          </p:cNvPicPr>
          <p:nvPr/>
        </p:nvPicPr>
        <p:blipFill>
          <a:blip r:embed="rId2"/>
          <a:stretch>
            <a:fillRect/>
          </a:stretch>
        </p:blipFill>
        <p:spPr>
          <a:xfrm>
            <a:off x="-3849" y="-9308"/>
            <a:ext cx="9151642" cy="8481185"/>
          </a:xfrm>
          <a:prstGeom prst="rect">
            <a:avLst/>
          </a:prstGeom>
          <a:ln w="12700">
            <a:miter lim="400000"/>
          </a:ln>
        </p:spPr>
      </p:pic>
      <p:sp>
        <p:nvSpPr>
          <p:cNvPr id="831" name="TextBox 2"/>
          <p:cNvSpPr txBox="1"/>
          <p:nvPr/>
        </p:nvSpPr>
        <p:spPr>
          <a:xfrm>
            <a:off x="3734061" y="4449040"/>
            <a:ext cx="41122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ماكس لوكادو:</a:t>
            </a:r>
          </a:p>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أنت لا تحتاج                    إلى ما وجدته دوروثي.</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0628F8-F5BC-1885-7307-297D3F189BBE}"/>
              </a:ext>
            </a:extLst>
          </p:cNvPr>
          <p:cNvGrpSpPr/>
          <p:nvPr/>
        </p:nvGrpSpPr>
        <p:grpSpPr>
          <a:xfrm>
            <a:off x="-215757" y="-215756"/>
            <a:ext cx="9575514" cy="7284376"/>
            <a:chOff x="0" y="0"/>
            <a:chExt cx="9144000" cy="6830291"/>
          </a:xfrm>
        </p:grpSpPr>
        <p:sp>
          <p:nvSpPr>
            <p:cNvPr id="3" name="Rectangle 2">
              <a:extLst>
                <a:ext uri="{FF2B5EF4-FFF2-40B4-BE49-F238E27FC236}">
                  <a16:creationId xmlns:a16="http://schemas.microsoft.com/office/drawing/2014/main" id="{2DC68843-6911-13A5-8D50-020DB24B47C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4" name="Rectangle 3">
              <a:extLst>
                <a:ext uri="{FF2B5EF4-FFF2-40B4-BE49-F238E27FC236}">
                  <a16:creationId xmlns:a16="http://schemas.microsoft.com/office/drawing/2014/main" id="{D43E5FF9-1082-2403-C364-F1D489766150}"/>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6" name="Rectangle 5">
              <a:extLst>
                <a:ext uri="{FF2B5EF4-FFF2-40B4-BE49-F238E27FC236}">
                  <a16:creationId xmlns:a16="http://schemas.microsoft.com/office/drawing/2014/main" id="{32B0E047-9297-2806-6DB5-232AC46F03A9}"/>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5" name="Rectangle 4">
              <a:extLst>
                <a:ext uri="{FF2B5EF4-FFF2-40B4-BE49-F238E27FC236}">
                  <a16:creationId xmlns:a16="http://schemas.microsoft.com/office/drawing/2014/main" id="{2ED9ACC4-661A-27FD-93D2-B1FAB7AE115C}"/>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1095" name="Global Consultation on Music and Missions…"/>
          <p:cNvSpPr txBox="1"/>
          <p:nvPr/>
        </p:nvSpPr>
        <p:spPr>
          <a:xfrm>
            <a:off x="582694" y="3682999"/>
            <a:ext cx="3073778"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المشورة العالمية بشأن الموسيقى والبعثات</a:t>
            </a:r>
          </a:p>
          <a:p>
            <a:r>
              <a:rPr lang="ar-JO" dirty="0"/>
              <a:t>كلية سنغافورة للكتاب المقدس 2010</a:t>
            </a:r>
            <a:endParaRPr dirty="0"/>
          </a:p>
        </p:txBody>
      </p:sp>
      <p:sp>
        <p:nvSpPr>
          <p:cNvPr id="2" name="Global Consultation on Music and Missions…">
            <a:extLst>
              <a:ext uri="{FF2B5EF4-FFF2-40B4-BE49-F238E27FC236}">
                <a16:creationId xmlns:a16="http://schemas.microsoft.com/office/drawing/2014/main" id="{647263B8-C701-FC9A-8764-8322ADA8D893}"/>
              </a:ext>
            </a:extLst>
          </p:cNvPr>
          <p:cNvSpPr txBox="1"/>
          <p:nvPr/>
        </p:nvSpPr>
        <p:spPr>
          <a:xfrm>
            <a:off x="951421" y="1172567"/>
            <a:ext cx="7056506" cy="1569660"/>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800" dirty="0"/>
              <a:t>الفنون الإبداعية، الإرساليات والعبادة</a:t>
            </a:r>
            <a:endParaRPr sz="4800" dirty="0"/>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4544291" y="4613564"/>
            <a:ext cx="4572001" cy="169277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000" dirty="0"/>
              <a:t>رون مان</a:t>
            </a:r>
            <a:endParaRPr lang="en-US" sz="4000" dirty="0"/>
          </a:p>
          <a:p>
            <a:r>
              <a:rPr lang="ar-JO" sz="3200" dirty="0"/>
              <a:t>موارد العبادة الدولية</a:t>
            </a:r>
            <a:endParaRPr lang="en-US" sz="3200" dirty="0"/>
          </a:p>
          <a:p>
            <a:r>
              <a:rPr lang="en-US" sz="3200" dirty="0"/>
              <a:t>www.worr.org</a:t>
            </a:r>
            <a:endParaRPr sz="3200" dirty="0"/>
          </a:p>
        </p:txBody>
      </p:sp>
    </p:spTree>
    <p:extLst>
      <p:ext uri="{BB962C8B-B14F-4D97-AF65-F5344CB8AC3E}">
        <p14:creationId xmlns:p14="http://schemas.microsoft.com/office/powerpoint/2010/main" val="407510912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C691FD-D300-35C5-1D45-710546FE797E}"/>
              </a:ext>
            </a:extLst>
          </p:cNvPr>
          <p:cNvGrpSpPr/>
          <p:nvPr/>
        </p:nvGrpSpPr>
        <p:grpSpPr>
          <a:xfrm>
            <a:off x="-215757" y="-215756"/>
            <a:ext cx="9575514" cy="7284376"/>
            <a:chOff x="0" y="0"/>
            <a:chExt cx="9144000" cy="6830291"/>
          </a:xfrm>
        </p:grpSpPr>
        <p:sp>
          <p:nvSpPr>
            <p:cNvPr id="12" name="Rectangle 11">
              <a:extLst>
                <a:ext uri="{FF2B5EF4-FFF2-40B4-BE49-F238E27FC236}">
                  <a16:creationId xmlns:a16="http://schemas.microsoft.com/office/drawing/2014/main" id="{4F611B02-0AEB-D62A-C48D-8C4634E8B73A}"/>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13" name="Rectangle 12">
              <a:extLst>
                <a:ext uri="{FF2B5EF4-FFF2-40B4-BE49-F238E27FC236}">
                  <a16:creationId xmlns:a16="http://schemas.microsoft.com/office/drawing/2014/main" id="{B801C0DE-7746-F346-202C-9845265A0955}"/>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4" name="Rectangle 13">
              <a:extLst>
                <a:ext uri="{FF2B5EF4-FFF2-40B4-BE49-F238E27FC236}">
                  <a16:creationId xmlns:a16="http://schemas.microsoft.com/office/drawing/2014/main" id="{2E711B63-3EC7-B1EB-53B2-340616151FEA}"/>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5" name="Rectangle 14">
              <a:extLst>
                <a:ext uri="{FF2B5EF4-FFF2-40B4-BE49-F238E27FC236}">
                  <a16:creationId xmlns:a16="http://schemas.microsoft.com/office/drawing/2014/main" id="{0BE0CC36-E96E-BD4C-9CA7-0C65EABBDD86}"/>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27708" y="196383"/>
            <a:ext cx="9116292" cy="83099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800" dirty="0"/>
              <a:t>لماذا؟</a:t>
            </a:r>
            <a:endParaRPr sz="4000" dirty="0"/>
          </a:p>
        </p:txBody>
      </p:sp>
      <p:sp>
        <p:nvSpPr>
          <p:cNvPr id="9" name="Global Consultation on Music and Missions…">
            <a:extLst>
              <a:ext uri="{FF2B5EF4-FFF2-40B4-BE49-F238E27FC236}">
                <a16:creationId xmlns:a16="http://schemas.microsoft.com/office/drawing/2014/main" id="{84962A12-1C09-DB48-D456-B6572369F834}"/>
              </a:ext>
            </a:extLst>
          </p:cNvPr>
          <p:cNvSpPr txBox="1"/>
          <p:nvPr/>
        </p:nvSpPr>
        <p:spPr>
          <a:xfrm>
            <a:off x="1" y="1083074"/>
            <a:ext cx="9116292" cy="113877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rtl="1"/>
            <a:r>
              <a:rPr lang="ar-JO" sz="3600" dirty="0"/>
              <a:t>لماذا يجب أن نستخدم الفنون الإبداعية؟</a:t>
            </a:r>
            <a:endParaRPr lang="en-US" sz="3600" dirty="0"/>
          </a:p>
          <a:p>
            <a:pPr algn="r"/>
            <a:r>
              <a:rPr lang="en-US" sz="3200" dirty="0"/>
              <a:t> </a:t>
            </a:r>
            <a:r>
              <a:rPr lang="ar-JO" sz="3200" dirty="0"/>
              <a:t> لوضع سياق والتركيز على رسالة الإرساليات </a:t>
            </a:r>
            <a:r>
              <a:rPr lang="en-US" sz="3200" dirty="0"/>
              <a:t>—</a:t>
            </a:r>
            <a:endParaRPr sz="2800" dirty="0"/>
          </a:p>
        </p:txBody>
      </p:sp>
      <p:sp>
        <p:nvSpPr>
          <p:cNvPr id="10" name="Global Consultation on Music and Missions…">
            <a:extLst>
              <a:ext uri="{FF2B5EF4-FFF2-40B4-BE49-F238E27FC236}">
                <a16:creationId xmlns:a16="http://schemas.microsoft.com/office/drawing/2014/main" id="{4C888445-6FBE-9394-C5AD-0869541D64E2}"/>
              </a:ext>
            </a:extLst>
          </p:cNvPr>
          <p:cNvSpPr txBox="1"/>
          <p:nvPr/>
        </p:nvSpPr>
        <p:spPr>
          <a:xfrm>
            <a:off x="1" y="2967290"/>
            <a:ext cx="9116292" cy="113877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a:r>
              <a:rPr lang="ar-JO" sz="3600" dirty="0"/>
              <a:t>لماذا يجب أن نقوم بالإرساليات؟</a:t>
            </a:r>
            <a:endParaRPr lang="en-US" sz="3600" dirty="0"/>
          </a:p>
          <a:p>
            <a:pPr algn="r"/>
            <a:r>
              <a:rPr lang="ar-JO" sz="3200" dirty="0"/>
              <a:t> حتى يحصل الله على العبادة من كل الشعوب</a:t>
            </a:r>
            <a:r>
              <a:rPr lang="en-US" sz="3200" dirty="0"/>
              <a:t>—</a:t>
            </a:r>
            <a:endParaRPr sz="2800" dirty="0"/>
          </a:p>
        </p:txBody>
      </p:sp>
      <p:sp>
        <p:nvSpPr>
          <p:cNvPr id="11" name="Global Consultation on Music and Missions…">
            <a:extLst>
              <a:ext uri="{FF2B5EF4-FFF2-40B4-BE49-F238E27FC236}">
                <a16:creationId xmlns:a16="http://schemas.microsoft.com/office/drawing/2014/main" id="{76306775-43B5-1E16-4C62-B9E75FE1CE71}"/>
              </a:ext>
            </a:extLst>
          </p:cNvPr>
          <p:cNvSpPr txBox="1"/>
          <p:nvPr/>
        </p:nvSpPr>
        <p:spPr>
          <a:xfrm>
            <a:off x="1" y="5045475"/>
            <a:ext cx="9116292" cy="113877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a:r>
              <a:rPr lang="ar-JO" sz="3600" dirty="0"/>
              <a:t>لماذا يجب أن يعبد الناس الله؟</a:t>
            </a:r>
            <a:endParaRPr lang="en-US" sz="3600" dirty="0"/>
          </a:p>
          <a:p>
            <a:pPr algn="r"/>
            <a:r>
              <a:rPr lang="ar-JO" sz="3200" dirty="0"/>
              <a:t> لأنه مستحق كل التسبيح</a:t>
            </a:r>
            <a:r>
              <a:rPr lang="en-US" sz="3200" dirty="0"/>
              <a:t>—</a:t>
            </a:r>
            <a:endParaRPr sz="2800" dirty="0"/>
          </a:p>
        </p:txBody>
      </p:sp>
    </p:spTree>
    <p:extLst>
      <p:ext uri="{BB962C8B-B14F-4D97-AF65-F5344CB8AC3E}">
        <p14:creationId xmlns:p14="http://schemas.microsoft.com/office/powerpoint/2010/main" val="2819304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792E27-C153-BD6C-304C-CBF71A84E4E6}"/>
              </a:ext>
            </a:extLst>
          </p:cNvPr>
          <p:cNvGrpSpPr/>
          <p:nvPr/>
        </p:nvGrpSpPr>
        <p:grpSpPr>
          <a:xfrm>
            <a:off x="-215757" y="-215756"/>
            <a:ext cx="9575514" cy="7284376"/>
            <a:chOff x="0" y="0"/>
            <a:chExt cx="9144000" cy="6830291"/>
          </a:xfrm>
        </p:grpSpPr>
        <p:sp>
          <p:nvSpPr>
            <p:cNvPr id="9" name="Rectangle 8">
              <a:extLst>
                <a:ext uri="{FF2B5EF4-FFF2-40B4-BE49-F238E27FC236}">
                  <a16:creationId xmlns:a16="http://schemas.microsoft.com/office/drawing/2014/main" id="{54DAE17B-2341-6726-7394-E46FF2161E9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10" name="Rectangle 9">
              <a:extLst>
                <a:ext uri="{FF2B5EF4-FFF2-40B4-BE49-F238E27FC236}">
                  <a16:creationId xmlns:a16="http://schemas.microsoft.com/office/drawing/2014/main" id="{12764F09-177B-0235-BDA8-08B43D8D1714}"/>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1" name="Rectangle 10">
              <a:extLst>
                <a:ext uri="{FF2B5EF4-FFF2-40B4-BE49-F238E27FC236}">
                  <a16:creationId xmlns:a16="http://schemas.microsoft.com/office/drawing/2014/main" id="{7A15D735-C8C6-9FEF-C824-5F6E013874ED}"/>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2" name="Rectangle 11">
              <a:extLst>
                <a:ext uri="{FF2B5EF4-FFF2-40B4-BE49-F238E27FC236}">
                  <a16:creationId xmlns:a16="http://schemas.microsoft.com/office/drawing/2014/main" id="{C15501F4-4D3D-4DA8-8425-E6642F6F971B}"/>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3" name="Triangle 12">
            <a:extLst>
              <a:ext uri="{FF2B5EF4-FFF2-40B4-BE49-F238E27FC236}">
                <a16:creationId xmlns:a16="http://schemas.microsoft.com/office/drawing/2014/main" id="{7C3277D6-D367-112E-23C3-FDDE0568DE9B}"/>
              </a:ext>
            </a:extLst>
          </p:cNvPr>
          <p:cNvSpPr/>
          <p:nvPr/>
        </p:nvSpPr>
        <p:spPr>
          <a:xfrm flipV="1">
            <a:off x="533399" y="318655"/>
            <a:ext cx="8222674" cy="6639645"/>
          </a:xfrm>
          <a:prstGeom prst="triangle">
            <a:avLst/>
          </a:prstGeom>
          <a:gradFill>
            <a:gsLst>
              <a:gs pos="0">
                <a:schemeClr val="tx1"/>
              </a:gs>
              <a:gs pos="100000">
                <a:srgbClr val="002060"/>
              </a:gs>
            </a:gsLst>
            <a:path path="circle">
              <a:fillToRect l="50000" t="-80000" r="50000" b="180000"/>
            </a:path>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Book Antiqua"/>
            </a:endParaRPr>
          </a:p>
        </p:txBody>
      </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86590" y="405405"/>
            <a:ext cx="9116292" cy="132343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8000" dirty="0"/>
              <a:t>الله</a:t>
            </a:r>
            <a:endParaRPr sz="6600" dirty="0"/>
          </a:p>
        </p:txBody>
      </p:sp>
      <p:sp>
        <p:nvSpPr>
          <p:cNvPr id="14" name="Global Consultation on Music and Missions…">
            <a:extLst>
              <a:ext uri="{FF2B5EF4-FFF2-40B4-BE49-F238E27FC236}">
                <a16:creationId xmlns:a16="http://schemas.microsoft.com/office/drawing/2014/main" id="{BEA3DB41-5A6C-521D-3EC8-E0BB4B966B9E}"/>
              </a:ext>
            </a:extLst>
          </p:cNvPr>
          <p:cNvSpPr txBox="1"/>
          <p:nvPr/>
        </p:nvSpPr>
        <p:spPr>
          <a:xfrm>
            <a:off x="114300" y="1638462"/>
            <a:ext cx="9116292" cy="92333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5400" dirty="0"/>
              <a:t>العبادة</a:t>
            </a:r>
            <a:endParaRPr sz="4000" dirty="0"/>
          </a:p>
        </p:txBody>
      </p:sp>
      <p:sp>
        <p:nvSpPr>
          <p:cNvPr id="15" name="Global Consultation on Music and Missions…">
            <a:extLst>
              <a:ext uri="{FF2B5EF4-FFF2-40B4-BE49-F238E27FC236}">
                <a16:creationId xmlns:a16="http://schemas.microsoft.com/office/drawing/2014/main" id="{042DCC4D-7E35-0EF7-2518-0471B3AD9919}"/>
              </a:ext>
            </a:extLst>
          </p:cNvPr>
          <p:cNvSpPr txBox="1"/>
          <p:nvPr/>
        </p:nvSpPr>
        <p:spPr>
          <a:xfrm>
            <a:off x="128154" y="2691407"/>
            <a:ext cx="9116292" cy="70788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000" dirty="0"/>
              <a:t>الإرساليات</a:t>
            </a:r>
            <a:endParaRPr sz="3600" dirty="0"/>
          </a:p>
        </p:txBody>
      </p:sp>
      <p:sp>
        <p:nvSpPr>
          <p:cNvPr id="16" name="Global Consultation on Music and Missions…">
            <a:extLst>
              <a:ext uri="{FF2B5EF4-FFF2-40B4-BE49-F238E27FC236}">
                <a16:creationId xmlns:a16="http://schemas.microsoft.com/office/drawing/2014/main" id="{AC71DB2E-F8A0-9163-2EEF-852C07111D84}"/>
              </a:ext>
            </a:extLst>
          </p:cNvPr>
          <p:cNvSpPr txBox="1"/>
          <p:nvPr/>
        </p:nvSpPr>
        <p:spPr>
          <a:xfrm>
            <a:off x="2693884" y="3601051"/>
            <a:ext cx="1973621" cy="52322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2800" dirty="0"/>
              <a:t>الكرازة</a:t>
            </a:r>
            <a:endParaRPr sz="2000" dirty="0"/>
          </a:p>
        </p:txBody>
      </p:sp>
      <p:sp>
        <p:nvSpPr>
          <p:cNvPr id="17" name="Global Consultation on Music and Missions…">
            <a:extLst>
              <a:ext uri="{FF2B5EF4-FFF2-40B4-BE49-F238E27FC236}">
                <a16:creationId xmlns:a16="http://schemas.microsoft.com/office/drawing/2014/main" id="{215DF9DD-AC0F-62C3-EAFA-AB42BE7220B8}"/>
              </a:ext>
            </a:extLst>
          </p:cNvPr>
          <p:cNvSpPr txBox="1"/>
          <p:nvPr/>
        </p:nvSpPr>
        <p:spPr>
          <a:xfrm>
            <a:off x="4675084" y="3601051"/>
            <a:ext cx="1968173" cy="52322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2800" dirty="0"/>
              <a:t>التلمذة</a:t>
            </a:r>
            <a:endParaRPr sz="2000" dirty="0"/>
          </a:p>
        </p:txBody>
      </p:sp>
      <p:sp>
        <p:nvSpPr>
          <p:cNvPr id="18" name="Global Consultation on Music and Missions…">
            <a:extLst>
              <a:ext uri="{FF2B5EF4-FFF2-40B4-BE49-F238E27FC236}">
                <a16:creationId xmlns:a16="http://schemas.microsoft.com/office/drawing/2014/main" id="{50FBECBC-EC57-1BE1-86F0-0429FDEE999A}"/>
              </a:ext>
            </a:extLst>
          </p:cNvPr>
          <p:cNvSpPr txBox="1"/>
          <p:nvPr/>
        </p:nvSpPr>
        <p:spPr>
          <a:xfrm>
            <a:off x="142009" y="4755735"/>
            <a:ext cx="9116292" cy="12003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الفنون</a:t>
            </a:r>
          </a:p>
          <a:p>
            <a:r>
              <a:rPr lang="ar-JO" sz="3600" dirty="0"/>
              <a:t>الإبداعية</a:t>
            </a:r>
            <a:endParaRPr sz="4000" dirty="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2"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3" name="Picture 3" descr="Picture 3"/>
          <p:cNvPicPr>
            <a:picLocks noChangeAspect="1"/>
          </p:cNvPicPr>
          <p:nvPr/>
        </p:nvPicPr>
        <p:blipFill>
          <a:blip r:embed="rId2"/>
          <a:stretch>
            <a:fillRect/>
          </a:stretch>
        </p:blipFill>
        <p:spPr>
          <a:xfrm>
            <a:off x="-2" y="4"/>
            <a:ext cx="9142415" cy="6858000"/>
          </a:xfrm>
          <a:prstGeom prst="rect">
            <a:avLst/>
          </a:prstGeom>
          <a:ln w="12700">
            <a:miter lim="400000"/>
          </a:ln>
        </p:spPr>
      </p:pic>
      <p:sp>
        <p:nvSpPr>
          <p:cNvPr id="1104" name="TextBox 4"/>
          <p:cNvSpPr txBox="1"/>
          <p:nvPr/>
        </p:nvSpPr>
        <p:spPr>
          <a:xfrm>
            <a:off x="524695" y="789176"/>
            <a:ext cx="8094610" cy="923330"/>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سؤال عبر العصور</a:t>
            </a:r>
            <a:endParaRPr b="1" dirty="0">
              <a:latin typeface="Arial" panose="020B0604020202020204" pitchFamily="34" charset="0"/>
              <a:cs typeface="Arial" panose="020B0604020202020204" pitchFamily="34" charset="0"/>
            </a:endParaRPr>
          </a:p>
        </p:txBody>
      </p:sp>
      <p:sp>
        <p:nvSpPr>
          <p:cNvPr id="1105" name="Rectangle 6"/>
          <p:cNvSpPr txBox="1"/>
          <p:nvPr/>
        </p:nvSpPr>
        <p:spPr>
          <a:xfrm>
            <a:off x="2921813" y="2716652"/>
            <a:ext cx="327108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rPr lang="ar-JO" sz="7200" b="1" dirty="0">
                <a:latin typeface="Arial" panose="020B0604020202020204" pitchFamily="34" charset="0"/>
                <a:cs typeface="Arial" panose="020B0604020202020204" pitchFamily="34" charset="0"/>
              </a:rPr>
              <a:t>من ستعبد؟</a:t>
            </a:r>
            <a:endParaRPr sz="72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8"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0" name="TextBox 4"/>
          <p:cNvSpPr txBox="1"/>
          <p:nvPr/>
        </p:nvSpPr>
        <p:spPr>
          <a:xfrm>
            <a:off x="458603" y="758199"/>
            <a:ext cx="8313530" cy="923330"/>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رسالة إلى الأمم</a:t>
            </a:r>
            <a:endParaRPr b="1" dirty="0">
              <a:latin typeface="Arial" panose="020B0604020202020204" pitchFamily="34" charset="0"/>
              <a:cs typeface="Arial" panose="020B0604020202020204" pitchFamily="34" charset="0"/>
            </a:endParaRPr>
          </a:p>
        </p:txBody>
      </p:sp>
      <p:sp>
        <p:nvSpPr>
          <p:cNvPr id="1111" name="Rectangle 6"/>
          <p:cNvSpPr txBox="1"/>
          <p:nvPr/>
        </p:nvSpPr>
        <p:spPr>
          <a:xfrm>
            <a:off x="3268749" y="3006292"/>
            <a:ext cx="240065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7200" dirty="0">
                <a:latin typeface="Arial" panose="020B0604020202020204" pitchFamily="34" charset="0"/>
                <a:cs typeface="Arial" panose="020B0604020202020204" pitchFamily="34" charset="0"/>
              </a:rPr>
              <a:t>اعبد الله</a:t>
            </a:r>
            <a:endParaRPr sz="72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mult3.jpg" descr="mult3.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301"/>
                    </a14:imgEffect>
                    <a14:imgEffect>
                      <a14:saturation sat="126000"/>
                    </a14:imgEffect>
                    <a14:imgEffect>
                      <a14:brightnessContrast bright="-50000"/>
                    </a14:imgEffect>
                  </a14:imgLayer>
                </a14:imgProps>
              </a:ext>
            </a:extLst>
          </a:blip>
          <a:stretch>
            <a:fillRect/>
          </a:stretch>
        </p:blipFill>
        <p:spPr>
          <a:xfrm>
            <a:off x="0" y="0"/>
            <a:ext cx="12176069" cy="6849038"/>
          </a:xfrm>
          <a:prstGeom prst="rect">
            <a:avLst/>
          </a:prstGeom>
          <a:ln w="12700">
            <a:miter lim="400000"/>
          </a:ln>
        </p:spPr>
      </p:pic>
      <p:sp>
        <p:nvSpPr>
          <p:cNvPr id="1114" name="Text Box 3"/>
          <p:cNvSpPr txBox="1"/>
          <p:nvPr/>
        </p:nvSpPr>
        <p:spPr>
          <a:xfrm>
            <a:off x="1974582" y="952504"/>
            <a:ext cx="5194836"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6000">
                <a:solidFill>
                  <a:srgbClr val="AC052C"/>
                </a:solidFill>
                <a:latin typeface="Garamond"/>
                <a:ea typeface="Garamond"/>
                <a:cs typeface="Garamond"/>
                <a:sym typeface="Garamond"/>
              </a:defRPr>
            </a:lvl1pPr>
          </a:lstStyle>
          <a:p>
            <a:r>
              <a:rPr lang="ar-JO" b="1" dirty="0">
                <a:solidFill>
                  <a:schemeClr val="bg1"/>
                </a:solidFill>
                <a:latin typeface="Arial" panose="020B0604020202020204" pitchFamily="34" charset="0"/>
                <a:cs typeface="Arial" panose="020B0604020202020204" pitchFamily="34" charset="0"/>
              </a:rPr>
              <a:t>دورنا</a:t>
            </a:r>
            <a:endParaRPr b="1" dirty="0">
              <a:solidFill>
                <a:schemeClr val="bg1"/>
              </a:solidFill>
              <a:latin typeface="Arial" panose="020B0604020202020204" pitchFamily="34" charset="0"/>
              <a:cs typeface="Arial" panose="020B0604020202020204" pitchFamily="34" charset="0"/>
            </a:endParaRPr>
          </a:p>
        </p:txBody>
      </p:sp>
      <p:sp>
        <p:nvSpPr>
          <p:cNvPr id="1115" name="Text Box 3"/>
          <p:cNvSpPr txBox="1"/>
          <p:nvPr/>
        </p:nvSpPr>
        <p:spPr>
          <a:xfrm>
            <a:off x="1974582" y="2697930"/>
            <a:ext cx="5194836" cy="4090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500">
                <a:solidFill>
                  <a:srgbClr val="AC052C"/>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أن ننادي:</a:t>
            </a:r>
            <a:br>
              <a:rPr b="1" dirty="0">
                <a:solidFill>
                  <a:schemeClr val="bg1"/>
                </a:solidFill>
                <a:latin typeface="Arial" panose="020B0604020202020204" pitchFamily="34" charset="0"/>
                <a:cs typeface="Arial" panose="020B0604020202020204" pitchFamily="34" charset="0"/>
              </a:rPr>
            </a:br>
            <a:br>
              <a:rPr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سبحوا الرب يا كل الأمم.        حمدوه يا كل الشعوب.</a:t>
            </a:r>
          </a:p>
          <a:p>
            <a:pPr algn="ctr">
              <a:spcBef>
                <a:spcPts val="2100"/>
              </a:spcBef>
              <a:defRPr sz="3500">
                <a:solidFill>
                  <a:srgbClr val="AC052C"/>
                </a:solidFill>
                <a:latin typeface="Garamond"/>
                <a:ea typeface="Garamond"/>
                <a:cs typeface="Garamond"/>
                <a:sym typeface="Garamond"/>
              </a:defRPr>
            </a:pPr>
            <a:r>
              <a:rPr b="1" dirty="0">
                <a:solidFill>
                  <a:schemeClr val="bg1"/>
                </a:solidFill>
                <a:latin typeface="Arial" panose="020B0604020202020204" pitchFamily="34" charset="0"/>
                <a:cs typeface="Arial" panose="020B0604020202020204" pitchFamily="34" charset="0"/>
              </a:rPr>
              <a:t>(</a:t>
            </a:r>
            <a:r>
              <a:rPr lang="ar-JO" b="1" dirty="0">
                <a:solidFill>
                  <a:schemeClr val="bg1"/>
                </a:solidFill>
                <a:latin typeface="Arial" panose="020B0604020202020204" pitchFamily="34" charset="0"/>
                <a:cs typeface="Arial" panose="020B0604020202020204" pitchFamily="34" charset="0"/>
              </a:rPr>
              <a:t>مزمور 117: 1</a:t>
            </a:r>
            <a:r>
              <a:rPr b="1" dirty="0">
                <a:solidFill>
                  <a:schemeClr val="bg1"/>
                </a:solidFill>
                <a:latin typeface="Arial" panose="020B0604020202020204" pitchFamily="34" charset="0"/>
                <a:cs typeface="Arial" panose="020B0604020202020204" pitchFamily="34" charset="0"/>
              </a:rPr>
              <a:t>) </a:t>
            </a: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1200">
                <a:latin typeface="Garamond"/>
                <a:ea typeface="Garamond"/>
                <a:cs typeface="Garamond"/>
                <a:sym typeface="Garamond"/>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20" name="Text"/>
          <p:cNvSpPr txBox="1"/>
          <p:nvPr/>
        </p:nvSpPr>
        <p:spPr>
          <a:xfrm>
            <a:off x="187778" y="3065779"/>
            <a:ext cx="14648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200">
                <a:latin typeface="+mj-lt"/>
                <a:ea typeface="+mj-ea"/>
                <a:cs typeface="+mj-cs"/>
                <a:sym typeface="Helvetica"/>
              </a:defRPr>
            </a:lvl1pPr>
          </a:lstStyle>
          <a:p>
            <a:r>
              <a:t> </a:t>
            </a:r>
          </a:p>
        </p:txBody>
      </p:sp>
      <p:sp>
        <p:nvSpPr>
          <p:cNvPr id="1121" name="Sing to the LORD a new song; Sing to the LORD, all the earth. Sing to the LORD, bless His name; Proclaim good tidings of His salvation from day to day.…"/>
          <p:cNvSpPr txBox="1"/>
          <p:nvPr/>
        </p:nvSpPr>
        <p:spPr>
          <a:xfrm>
            <a:off x="1" y="405095"/>
            <a:ext cx="9144000" cy="5586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رنموا للرب ترنيمة جديدة. </a:t>
            </a:r>
          </a:p>
          <a:p>
            <a:r>
              <a:rPr lang="ar-JO" dirty="0"/>
              <a:t>رنمي للرب يا كل الأرض.</a:t>
            </a:r>
          </a:p>
          <a:p>
            <a:r>
              <a:rPr lang="ar-JO" dirty="0"/>
              <a:t> رنموا للرب، باركوا اسمه،</a:t>
            </a:r>
          </a:p>
          <a:p>
            <a:r>
              <a:rPr lang="ar-JO" dirty="0"/>
              <a:t> بشروا من يوم إلى يوم بخلاصه.</a:t>
            </a:r>
          </a:p>
          <a:p>
            <a:r>
              <a:rPr lang="ar-JO" dirty="0"/>
              <a:t>حدثوا بين الأمم بمجده،</a:t>
            </a:r>
          </a:p>
          <a:p>
            <a:r>
              <a:rPr lang="ar-JO" dirty="0"/>
              <a:t> بين جميع الشعوب بعجائبه.</a:t>
            </a:r>
          </a:p>
          <a:p>
            <a:endParaRPr lang="ar-JO" dirty="0"/>
          </a:p>
          <a:p>
            <a:r>
              <a:rPr lang="ar-JO" dirty="0"/>
              <a:t> لأن الرب عظيم وحميد جداً</a:t>
            </a:r>
          </a:p>
          <a:p>
            <a:r>
              <a:rPr lang="ar-JO" dirty="0"/>
              <a:t> مهوب هو على كل الآلهة.</a:t>
            </a:r>
          </a:p>
          <a:p>
            <a:r>
              <a:rPr lang="ar-JO" dirty="0"/>
              <a:t> لأن كل آلهة الشعوب أصنام،</a:t>
            </a:r>
          </a:p>
          <a:p>
            <a:r>
              <a:rPr lang="ar-JO" dirty="0"/>
              <a:t> أما الرب فقد صنع السماوات.</a:t>
            </a:r>
            <a:endParaRPr dirty="0"/>
          </a:p>
          <a:p>
            <a:r>
              <a:rPr dirty="0"/>
              <a:t>(</a:t>
            </a:r>
            <a:r>
              <a:rPr lang="ar-JO" dirty="0"/>
              <a:t>مزمور 96: 1-5</a:t>
            </a:r>
            <a:r>
              <a:rPr dirty="0"/>
              <a: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A469CC7B-8EC3-F0E5-2AED-16592045287C}"/>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 name="TextBox 4">
            <a:extLst>
              <a:ext uri="{FF2B5EF4-FFF2-40B4-BE49-F238E27FC236}">
                <a16:creationId xmlns:a16="http://schemas.microsoft.com/office/drawing/2014/main" id="{39935BA6-00D4-2389-DE19-297EEDFFFBD3}"/>
              </a:ext>
            </a:extLst>
          </p:cNvPr>
          <p:cNvSpPr txBox="1"/>
          <p:nvPr/>
        </p:nvSpPr>
        <p:spPr>
          <a:xfrm>
            <a:off x="458603" y="758199"/>
            <a:ext cx="831353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dirty="0">
                <a:latin typeface="Arial" panose="020B0604020202020204" pitchFamily="34" charset="0"/>
                <a:cs typeface="Arial" panose="020B0604020202020204" pitchFamily="34" charset="0"/>
              </a:rPr>
              <a:t>نقاش</a:t>
            </a:r>
            <a:endParaRPr dirty="0">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AD52982F-2DAC-32F4-1D90-EB01C862168C}"/>
              </a:ext>
            </a:extLst>
          </p:cNvPr>
          <p:cNvSpPr txBox="1"/>
          <p:nvPr/>
        </p:nvSpPr>
        <p:spPr>
          <a:xfrm>
            <a:off x="458603" y="2439728"/>
            <a:ext cx="8313530" cy="2123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4400" dirty="0">
                <a:latin typeface="Arial" panose="020B0604020202020204" pitchFamily="34" charset="0"/>
                <a:cs typeface="Arial" panose="020B0604020202020204" pitchFamily="34" charset="0"/>
              </a:rPr>
              <a:t>كيف يجب أن/سوف يؤثر هذا الفهم للعلاقة بين العبادة والإرساليات على مساعينا التبشيرية؟</a:t>
            </a:r>
            <a:endParaRPr sz="4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الوصية </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lang="en-US" sz="44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22: 35-38</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8" name="Great…"/>
          <p:cNvSpPr txBox="1"/>
          <p:nvPr/>
        </p:nvSpPr>
        <p:spPr>
          <a:xfrm>
            <a:off x="45719" y="304800"/>
            <a:ext cx="4480562"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المأمورية</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28: 18-20</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الإنسان</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مؤقتة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وسائل</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ثانوية</a:t>
            </a:r>
            <a:endParaRPr b="1" dirty="0">
              <a:latin typeface="Arial" panose="020B0604020202020204" pitchFamily="34" charset="0"/>
              <a:cs typeface="Arial" panose="020B0604020202020204" pitchFamily="34" charset="0"/>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الله</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أبدية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نهاية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أساسية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138" name="Picture 3" descr="Picture 3"/>
          <p:cNvPicPr>
            <a:picLocks noChangeAspect="1"/>
          </p:cNvPicPr>
          <p:nvPr/>
        </p:nvPicPr>
        <p:blipFill>
          <a:blip r:embed="rId2"/>
          <a:srcRect t="16667" b="4666"/>
          <a:stretch>
            <a:fillRect/>
          </a:stretch>
        </p:blipFill>
        <p:spPr>
          <a:xfrm>
            <a:off x="0" y="-18257"/>
            <a:ext cx="9144000" cy="6894515"/>
          </a:xfrm>
          <a:prstGeom prst="rect">
            <a:avLst/>
          </a:prstGeom>
          <a:ln w="12700">
            <a:miter lim="400000"/>
          </a:ln>
        </p:spPr>
      </p:pic>
      <p:sp>
        <p:nvSpPr>
          <p:cNvPr id="1139" name="Text Box 4"/>
          <p:cNvSpPr txBox="1"/>
          <p:nvPr/>
        </p:nvSpPr>
        <p:spPr>
          <a:xfrm>
            <a:off x="2217420" y="1536700"/>
            <a:ext cx="7147560" cy="4726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800"/>
              </a:spcBef>
              <a:defRPr sz="4800">
                <a:solidFill>
                  <a:srgbClr val="663300"/>
                </a:solidFill>
              </a:defRPr>
            </a:pPr>
            <a:r>
              <a:rPr lang="ar-JO" sz="4000" b="1" dirty="0">
                <a:latin typeface="Arial" panose="020B0604020202020204" pitchFamily="34" charset="0"/>
                <a:cs typeface="Arial" panose="020B0604020202020204" pitchFamily="34" charset="0"/>
              </a:rPr>
              <a:t>مركزية العبادة</a:t>
            </a:r>
            <a:endParaRPr sz="4000" b="1" dirty="0">
              <a:latin typeface="Arial" panose="020B0604020202020204" pitchFamily="34" charset="0"/>
              <a:cs typeface="Arial" panose="020B0604020202020204" pitchFamily="34" charset="0"/>
            </a:endParaRPr>
          </a:p>
          <a:p>
            <a:pPr algn="ctr">
              <a:spcBef>
                <a:spcPts val="3600"/>
              </a:spcBef>
              <a:defRPr sz="6000">
                <a:solidFill>
                  <a:srgbClr val="663300"/>
                </a:solidFill>
              </a:defRP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algn="ctr">
              <a:spcBef>
                <a:spcPts val="400"/>
              </a:spcBef>
              <a:defRPr sz="4800">
                <a:solidFill>
                  <a:srgbClr val="663300"/>
                </a:solidFill>
              </a:defRPr>
            </a:pPr>
            <a:r>
              <a:rPr sz="3600" b="1" dirty="0">
                <a:latin typeface="Arial" panose="020B0604020202020204" pitchFamily="34" charset="0"/>
                <a:cs typeface="Arial" panose="020B0604020202020204" pitchFamily="34" charset="0"/>
              </a:rPr>
              <a:t> </a:t>
            </a:r>
            <a:r>
              <a:rPr sz="2900" b="1" dirty="0">
                <a:latin typeface="Arial" panose="020B0604020202020204" pitchFamily="34" charset="0"/>
                <a:cs typeface="Arial" panose="020B0604020202020204" pitchFamily="34" charset="0"/>
              </a:rPr>
              <a:t>   </a:t>
            </a:r>
            <a:br>
              <a:rPr sz="2900" b="1" dirty="0">
                <a:latin typeface="Arial" panose="020B0604020202020204" pitchFamily="34" charset="0"/>
                <a:cs typeface="Arial" panose="020B0604020202020204" pitchFamily="34" charset="0"/>
              </a:rPr>
            </a:br>
            <a:r>
              <a:rPr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يوحنا 4: 19-24</a:t>
            </a:r>
            <a:r>
              <a:rPr sz="36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100"/>
              </a:spcBef>
              <a:defRPr sz="4800" i="1">
                <a:solidFill>
                  <a:srgbClr val="663300"/>
                </a:solidFill>
              </a:defRPr>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33" name="money.jpeg" descr="money.jpeg"/>
          <p:cNvPicPr>
            <a:picLocks noChangeAspect="1"/>
          </p:cNvPicPr>
          <p:nvPr/>
        </p:nvPicPr>
        <p:blipFill>
          <a:blip r:embed="rId2"/>
          <a:stretch>
            <a:fillRect/>
          </a:stretch>
        </p:blipFill>
        <p:spPr>
          <a:xfrm>
            <a:off x="-826306" y="3553562"/>
            <a:ext cx="7058708" cy="4905906"/>
          </a:xfrm>
          <a:prstGeom prst="rect">
            <a:avLst/>
          </a:prstGeom>
          <a:ln w="12700">
            <a:miter lim="400000"/>
          </a:ln>
        </p:spPr>
      </p:pic>
      <p:pic>
        <p:nvPicPr>
          <p:cNvPr id="834" name="800px-Quetzalcoatl.svg.png" descr="800px-Quetzalcoatl.svg.png"/>
          <p:cNvPicPr>
            <a:picLocks noChangeAspect="1"/>
          </p:cNvPicPr>
          <p:nvPr/>
        </p:nvPicPr>
        <p:blipFill>
          <a:blip r:embed="rId3"/>
          <a:stretch>
            <a:fillRect/>
          </a:stretch>
        </p:blipFill>
        <p:spPr>
          <a:xfrm>
            <a:off x="6205949" y="52035"/>
            <a:ext cx="2444313" cy="3513700"/>
          </a:xfrm>
          <a:prstGeom prst="rect">
            <a:avLst/>
          </a:prstGeom>
          <a:ln w="12700">
            <a:miter lim="400000"/>
          </a:ln>
        </p:spPr>
      </p:pic>
      <p:pic>
        <p:nvPicPr>
          <p:cNvPr id="835" name="liquor.jpeg" descr="liquor.jpeg"/>
          <p:cNvPicPr>
            <a:picLocks noChangeAspect="1"/>
          </p:cNvPicPr>
          <p:nvPr/>
        </p:nvPicPr>
        <p:blipFill>
          <a:blip r:embed="rId4"/>
          <a:stretch>
            <a:fillRect/>
          </a:stretch>
        </p:blipFill>
        <p:spPr>
          <a:xfrm>
            <a:off x="-567631" y="-325305"/>
            <a:ext cx="6362802" cy="4268380"/>
          </a:xfrm>
          <a:prstGeom prst="rect">
            <a:avLst/>
          </a:prstGeom>
          <a:ln w="12700">
            <a:miter lim="400000"/>
          </a:ln>
        </p:spPr>
      </p:pic>
      <p:pic>
        <p:nvPicPr>
          <p:cNvPr id="836" name="mall.jpg" descr="mall.jpg"/>
          <p:cNvPicPr>
            <a:picLocks noChangeAspect="1"/>
          </p:cNvPicPr>
          <p:nvPr/>
        </p:nvPicPr>
        <p:blipFill>
          <a:blip r:embed="rId5"/>
          <a:stretch>
            <a:fillRect/>
          </a:stretch>
        </p:blipFill>
        <p:spPr>
          <a:xfrm>
            <a:off x="5778149" y="3702065"/>
            <a:ext cx="4214314" cy="3160736"/>
          </a:xfrm>
          <a:prstGeom prst="rect">
            <a:avLst/>
          </a:prstGeom>
          <a:ln w="12700">
            <a:miter lim="400000"/>
          </a:ln>
        </p:spPr>
      </p:pic>
      <p:sp>
        <p:nvSpPr>
          <p:cNvPr id="837" name="TextBox 6"/>
          <p:cNvSpPr txBox="1"/>
          <p:nvPr/>
        </p:nvSpPr>
        <p:spPr>
          <a:xfrm>
            <a:off x="838200" y="3021329"/>
            <a:ext cx="5715000" cy="954107"/>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a:latin typeface="Garamond"/>
                <a:ea typeface="Garamond"/>
                <a:cs typeface="Garamond"/>
                <a:sym typeface="Garamond"/>
              </a:defRPr>
            </a:pPr>
            <a:r>
              <a:rPr lang="ar-JO" b="1" dirty="0">
                <a:latin typeface="Arial" panose="020B0604020202020204" pitchFamily="34" charset="0"/>
                <a:cs typeface="Arial" panose="020B0604020202020204" pitchFamily="34" charset="0"/>
              </a:rPr>
              <a:t>لست بحاجة إلى أن تحمل عبء إله أقل، أو إله على الرف، أو إله في صندوق، أو إله في زجاجة.</a:t>
            </a:r>
            <a:endParaRPr sz="2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pic>
        <p:nvPicPr>
          <p:cNvPr id="1142" name="Picture Placeholder 2" descr="Picture Placeholder 2"/>
          <p:cNvPicPr>
            <a:picLocks noGrp="1" noChangeAspect="1"/>
          </p:cNvPicPr>
          <p:nvPr>
            <p:ph type="pic" idx="13"/>
          </p:nvPr>
        </p:nvPicPr>
        <p:blipFill>
          <a:blip r:embed="rId2"/>
          <a:stretch>
            <a:fillRect/>
          </a:stretch>
        </p:blipFill>
        <p:spPr>
          <a:prstGeom prst="rect">
            <a:avLst/>
          </a:prstGeom>
        </p:spPr>
      </p:pic>
      <p:sp>
        <p:nvSpPr>
          <p:cNvPr id="114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pic>
        <p:nvPicPr>
          <p:cNvPr id="1144" name="tab2.jpg" descr="tab2.jpg"/>
          <p:cNvPicPr>
            <a:picLocks noChangeAspect="1"/>
          </p:cNvPicPr>
          <p:nvPr/>
        </p:nvPicPr>
        <p:blipFill>
          <a:blip r:embed="rId3"/>
          <a:stretch>
            <a:fillRect/>
          </a:stretch>
        </p:blipFill>
        <p:spPr>
          <a:xfrm>
            <a:off x="1784484" y="604697"/>
            <a:ext cx="5502008" cy="4179006"/>
          </a:xfrm>
          <a:prstGeom prst="rect">
            <a:avLst/>
          </a:prstGeom>
          <a:ln w="12700">
            <a:miter lim="400000"/>
          </a:ln>
        </p:spPr>
      </p:pic>
      <p:sp>
        <p:nvSpPr>
          <p:cNvPr id="1145" name="Text Box 6"/>
          <p:cNvSpPr txBox="1"/>
          <p:nvPr/>
        </p:nvSpPr>
        <p:spPr>
          <a:xfrm>
            <a:off x="390208" y="5106832"/>
            <a:ext cx="8290561" cy="1320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a:pPr>
            <a:r>
              <a:rPr lang="ar-JO" b="1" dirty="0">
                <a:latin typeface="Arial" panose="020B0604020202020204" pitchFamily="34" charset="0"/>
                <a:cs typeface="Arial" panose="020B0604020202020204" pitchFamily="34" charset="0"/>
              </a:rPr>
              <a:t>الحواجز بين الإنسان والله</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تحت العهد القديم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 name="veil.jpg" descr="veil.jpg"/>
          <p:cNvPicPr>
            <a:picLocks noChangeAspect="1"/>
          </p:cNvPicPr>
          <p:nvPr/>
        </p:nvPicPr>
        <p:blipFill>
          <a:blip r:embed="rId2"/>
          <a:stretch>
            <a:fillRect/>
          </a:stretch>
        </p:blipFill>
        <p:spPr>
          <a:xfrm>
            <a:off x="0" y="209550"/>
            <a:ext cx="9144000" cy="6438900"/>
          </a:xfrm>
          <a:prstGeom prst="rect">
            <a:avLst/>
          </a:prstGeom>
          <a:ln w="12700">
            <a:miter lim="400000"/>
          </a:ln>
        </p:spPr>
      </p:pic>
      <p:sp>
        <p:nvSpPr>
          <p:cNvPr id="1147" name="Double-click to edit"/>
          <p:cNvSpPr txBox="1">
            <a:spLocks noGrp="1"/>
          </p:cNvSpPr>
          <p:nvPr>
            <p:ph type="title"/>
          </p:nvPr>
        </p:nvSpPr>
        <p:spPr>
          <a:xfrm>
            <a:off x="318655" y="457203"/>
            <a:ext cx="3491345" cy="1143000"/>
          </a:xfrm>
          <a:prstGeom prst="rect">
            <a:avLst/>
          </a:prstGeom>
          <a:solidFill>
            <a:srgbClr val="FAFAFA"/>
          </a:solidFill>
        </p:spPr>
        <p:txBody>
          <a:bodyPr>
            <a:normAutofit/>
          </a:bodyPr>
          <a:lstStyle/>
          <a:p>
            <a:r>
              <a:rPr lang="ar-JO" sz="6000" dirty="0">
                <a:solidFill>
                  <a:schemeClr val="tx1"/>
                </a:solidFill>
                <a:latin typeface="Arial" panose="020B0604020202020204" pitchFamily="34" charset="0"/>
                <a:cs typeface="Arial" panose="020B0604020202020204" pitchFamily="34" charset="0"/>
              </a:rPr>
              <a:t>الحجاب</a:t>
            </a:r>
            <a:endParaRPr sz="6000" dirty="0">
              <a:solidFill>
                <a:schemeClr val="tx1"/>
              </a:solidFill>
              <a:latin typeface="Arial" panose="020B0604020202020204" pitchFamily="34" charset="0"/>
              <a:cs typeface="Arial" panose="020B0604020202020204" pitchFamily="34" charset="0"/>
            </a:endParaRPr>
          </a:p>
        </p:txBody>
      </p:sp>
      <p:sp>
        <p:nvSpPr>
          <p:cNvPr id="2" name="Double-click to edit">
            <a:extLst>
              <a:ext uri="{FF2B5EF4-FFF2-40B4-BE49-F238E27FC236}">
                <a16:creationId xmlns:a16="http://schemas.microsoft.com/office/drawing/2014/main" id="{F9326DDC-90CC-F773-9EFC-B42DD6F81A9D}"/>
              </a:ext>
            </a:extLst>
          </p:cNvPr>
          <p:cNvSpPr txBox="1">
            <a:spLocks/>
          </p:cNvSpPr>
          <p:nvPr/>
        </p:nvSpPr>
        <p:spPr>
          <a:xfrm>
            <a:off x="4807527" y="457203"/>
            <a:ext cx="4017818" cy="1143000"/>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6000" dirty="0">
                <a:solidFill>
                  <a:schemeClr val="tx1"/>
                </a:solidFill>
                <a:latin typeface="Arial" panose="020B0604020202020204" pitchFamily="34" charset="0"/>
                <a:cs typeface="Arial" panose="020B0604020202020204" pitchFamily="34" charset="0"/>
              </a:rPr>
              <a:t>قد انشق</a:t>
            </a:r>
            <a:endParaRPr lang="en-US" sz="6000" dirty="0">
              <a:solidFill>
                <a:schemeClr val="tx1"/>
              </a:solidFill>
              <a:latin typeface="Arial" panose="020B0604020202020204" pitchFamily="34" charset="0"/>
              <a:cs typeface="Arial" panose="020B0604020202020204" pitchFamily="34" charset="0"/>
            </a:endParaRPr>
          </a:p>
        </p:txBody>
      </p:sp>
      <p:sp>
        <p:nvSpPr>
          <p:cNvPr id="3" name="Double-click to edit">
            <a:extLst>
              <a:ext uri="{FF2B5EF4-FFF2-40B4-BE49-F238E27FC236}">
                <a16:creationId xmlns:a16="http://schemas.microsoft.com/office/drawing/2014/main" id="{4258C201-1787-3C8B-61F2-50086DA96740}"/>
              </a:ext>
            </a:extLst>
          </p:cNvPr>
          <p:cNvSpPr txBox="1">
            <a:spLocks/>
          </p:cNvSpPr>
          <p:nvPr/>
        </p:nvSpPr>
        <p:spPr>
          <a:xfrm>
            <a:off x="5029199" y="1690257"/>
            <a:ext cx="3809999" cy="3754579"/>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3200" b="1" u="sng" dirty="0">
                <a:solidFill>
                  <a:schemeClr val="tx1"/>
                </a:solidFill>
                <a:latin typeface="Arial" panose="020B0604020202020204" pitchFamily="34" charset="0"/>
                <a:cs typeface="Arial" panose="020B0604020202020204" pitchFamily="34" charset="0"/>
              </a:rPr>
              <a:t>متى 27: 51</a:t>
            </a:r>
            <a:endParaRPr lang="en-US" sz="3200" b="1" u="sng" dirty="0">
              <a:solidFill>
                <a:schemeClr val="tx1"/>
              </a:solidFill>
              <a:latin typeface="Arial" panose="020B0604020202020204" pitchFamily="34" charset="0"/>
              <a:cs typeface="Arial" panose="020B0604020202020204" pitchFamily="34" charset="0"/>
            </a:endParaRPr>
          </a:p>
          <a:p>
            <a:pPr hangingPunct="1"/>
            <a:r>
              <a:rPr lang="ar-JO" sz="2800" dirty="0">
                <a:solidFill>
                  <a:schemeClr val="tx1"/>
                </a:solidFill>
                <a:latin typeface="Arial" panose="020B0604020202020204" pitchFamily="34" charset="0"/>
                <a:cs typeface="Arial" panose="020B0604020202020204" pitchFamily="34" charset="0"/>
              </a:rPr>
              <a:t>وإذا حجاب الهيكل قد انشق إلى اثنين، من فوق إلى أسفل. والأرض تزلزلت، والصخور تشققت.</a:t>
            </a:r>
            <a:endParaRPr lang="en-US" sz="2800" dirty="0">
              <a:solidFill>
                <a:schemeClr val="tx1"/>
              </a:solidFill>
              <a:latin typeface="Arial" panose="020B0604020202020204" pitchFamily="34" charset="0"/>
              <a:cs typeface="Arial" panose="020B0604020202020204" pitchFamily="34" charset="0"/>
            </a:endParaRPr>
          </a:p>
        </p:txBody>
      </p:sp>
      <p:sp>
        <p:nvSpPr>
          <p:cNvPr id="4" name="Double-click to edit">
            <a:extLst>
              <a:ext uri="{FF2B5EF4-FFF2-40B4-BE49-F238E27FC236}">
                <a16:creationId xmlns:a16="http://schemas.microsoft.com/office/drawing/2014/main" id="{6B5F6616-D4FD-B14B-3607-4E6E15FA821C}"/>
              </a:ext>
            </a:extLst>
          </p:cNvPr>
          <p:cNvSpPr txBox="1">
            <a:spLocks/>
          </p:cNvSpPr>
          <p:nvPr/>
        </p:nvSpPr>
        <p:spPr>
          <a:xfrm>
            <a:off x="166255" y="1690257"/>
            <a:ext cx="3726872" cy="3477488"/>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3200" b="1" u="sng" dirty="0">
                <a:solidFill>
                  <a:schemeClr val="tx1"/>
                </a:solidFill>
                <a:latin typeface="Arial" panose="020B0604020202020204" pitchFamily="34" charset="0"/>
                <a:cs typeface="Arial" panose="020B0604020202020204" pitchFamily="34" charset="0"/>
              </a:rPr>
              <a:t>خروج 26: 33</a:t>
            </a:r>
            <a:endParaRPr lang="en-US" sz="3200" b="1" u="sng" dirty="0">
              <a:solidFill>
                <a:schemeClr val="tx1"/>
              </a:solidFill>
              <a:latin typeface="Arial" panose="020B0604020202020204" pitchFamily="34" charset="0"/>
              <a:cs typeface="Arial" panose="020B0604020202020204" pitchFamily="34" charset="0"/>
            </a:endParaRPr>
          </a:p>
          <a:p>
            <a:pPr hangingPunct="1"/>
            <a:r>
              <a:rPr lang="ar-JO" sz="2400" dirty="0">
                <a:solidFill>
                  <a:schemeClr val="tx1"/>
                </a:solidFill>
                <a:latin typeface="Arial" panose="020B0604020202020204" pitchFamily="34" charset="0"/>
                <a:cs typeface="Arial" panose="020B0604020202020204" pitchFamily="34" charset="0"/>
              </a:rPr>
              <a:t>وتجعل الحجاب تحت الأشظة، وتدخل إلى هناك داخل الحجاب تابوت الشهادة، فيفصل لكم الحجاب بين القدس وقدس الأقداس.</a:t>
            </a:r>
            <a:endParaRPr lang="en-US" sz="2400" dirty="0">
              <a:solidFill>
                <a:schemeClr val="tx1"/>
              </a:solidFill>
              <a:latin typeface="Arial" panose="020B0604020202020204" pitchFamily="34" charset="0"/>
              <a:cs typeface="Arial" panose="020B0604020202020204" pitchFamily="34" charset="0"/>
            </a:endParaRPr>
          </a:p>
        </p:txBody>
      </p:sp>
      <p:sp>
        <p:nvSpPr>
          <p:cNvPr id="5" name="Double-click to edit">
            <a:extLst>
              <a:ext uri="{FF2B5EF4-FFF2-40B4-BE49-F238E27FC236}">
                <a16:creationId xmlns:a16="http://schemas.microsoft.com/office/drawing/2014/main" id="{2A075E6E-CA0B-6356-BE8B-A76175681264}"/>
              </a:ext>
            </a:extLst>
          </p:cNvPr>
          <p:cNvSpPr txBox="1">
            <a:spLocks/>
          </p:cNvSpPr>
          <p:nvPr/>
        </p:nvSpPr>
        <p:spPr>
          <a:xfrm>
            <a:off x="318654" y="5735788"/>
            <a:ext cx="3117273" cy="443347"/>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2400" dirty="0">
                <a:solidFill>
                  <a:schemeClr val="tx1"/>
                </a:solidFill>
                <a:latin typeface="Arial" panose="020B0604020202020204" pitchFamily="34" charset="0"/>
                <a:cs typeface="Arial" panose="020B0604020202020204" pitchFamily="34" charset="0"/>
              </a:rPr>
              <a:t>في العهد الجديد</a:t>
            </a:r>
            <a:endParaRPr lang="en-US" sz="2400" dirty="0">
              <a:solidFill>
                <a:schemeClr val="tx1"/>
              </a:solidFill>
              <a:latin typeface="Arial" panose="020B0604020202020204" pitchFamily="34" charset="0"/>
              <a:cs typeface="Arial" panose="020B0604020202020204" pitchFamily="34" charset="0"/>
            </a:endParaRPr>
          </a:p>
        </p:txBody>
      </p:sp>
      <p:sp>
        <p:nvSpPr>
          <p:cNvPr id="6" name="Double-click to edit">
            <a:extLst>
              <a:ext uri="{FF2B5EF4-FFF2-40B4-BE49-F238E27FC236}">
                <a16:creationId xmlns:a16="http://schemas.microsoft.com/office/drawing/2014/main" id="{735FB0E0-D169-86F7-0105-6D85F4E7B09F}"/>
              </a:ext>
            </a:extLst>
          </p:cNvPr>
          <p:cNvSpPr txBox="1">
            <a:spLocks/>
          </p:cNvSpPr>
          <p:nvPr/>
        </p:nvSpPr>
        <p:spPr>
          <a:xfrm>
            <a:off x="4391890" y="5735788"/>
            <a:ext cx="4558145" cy="443347"/>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2400" dirty="0">
                <a:solidFill>
                  <a:schemeClr val="tx1"/>
                </a:solidFill>
                <a:latin typeface="Arial" panose="020B0604020202020204" pitchFamily="34" charset="0"/>
                <a:cs typeface="Arial" panose="020B0604020202020204" pitchFamily="34" charset="0"/>
              </a:rPr>
              <a:t>لديك دخول مباشر إلى الله</a:t>
            </a:r>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Double-click to edit"/>
          <p:cNvSpPr txBox="1">
            <a:spLocks noGrp="1"/>
          </p:cNvSpPr>
          <p:nvPr>
            <p:ph type="title"/>
          </p:nvPr>
        </p:nvSpPr>
        <p:spPr>
          <a:prstGeom prst="rect">
            <a:avLst/>
          </a:prstGeom>
        </p:spPr>
        <p:txBody>
          <a:bodyPr/>
          <a:lstStyle/>
          <a:p>
            <a:endParaRPr dirty="0"/>
          </a:p>
        </p:txBody>
      </p:sp>
      <p:sp>
        <p:nvSpPr>
          <p:cNvPr id="1152" name="Double-click to edit"/>
          <p:cNvSpPr txBox="1">
            <a:spLocks noGrp="1"/>
          </p:cNvSpPr>
          <p:nvPr>
            <p:ph type="body" idx="1"/>
          </p:nvPr>
        </p:nvSpPr>
        <p:spPr>
          <a:prstGeom prst="rect">
            <a:avLst/>
          </a:prstGeom>
        </p:spPr>
        <p:txBody>
          <a:bodyPr/>
          <a:lstStyle/>
          <a:p>
            <a:endParaRPr/>
          </a:p>
        </p:txBody>
      </p:sp>
      <p:pic>
        <p:nvPicPr>
          <p:cNvPr id="1153" name="Rending_of_the_veil_by_William_Bell_Scott_(1869,_priv.coll).jpg" descr="Rending_of_the_veil_by_William_Bell_Scott_(1869,_priv.coll).jpg"/>
          <p:cNvPicPr>
            <a:picLocks noChangeAspect="1"/>
          </p:cNvPicPr>
          <p:nvPr/>
        </p:nvPicPr>
        <p:blipFill>
          <a:blip r:embed="rId2"/>
          <a:stretch>
            <a:fillRect/>
          </a:stretch>
        </p:blipFill>
        <p:spPr>
          <a:xfrm>
            <a:off x="-6350" y="0"/>
            <a:ext cx="9156700" cy="7424352"/>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Double-click to edit"/>
          <p:cNvSpPr txBox="1">
            <a:spLocks noGrp="1"/>
          </p:cNvSpPr>
          <p:nvPr>
            <p:ph type="title"/>
          </p:nvPr>
        </p:nvSpPr>
        <p:spPr>
          <a:xfrm>
            <a:off x="101600" y="139700"/>
            <a:ext cx="7772400" cy="1143000"/>
          </a:xfrm>
          <a:prstGeom prst="rect">
            <a:avLst/>
          </a:prstGeom>
        </p:spPr>
        <p:txBody>
          <a:bodyPr/>
          <a:lstStyle/>
          <a:p>
            <a:endParaRPr dirty="0"/>
          </a:p>
        </p:txBody>
      </p:sp>
      <p:sp>
        <p:nvSpPr>
          <p:cNvPr id="1156" name="Double-click to edit"/>
          <p:cNvSpPr txBox="1">
            <a:spLocks noGrp="1"/>
          </p:cNvSpPr>
          <p:nvPr>
            <p:ph type="body" idx="1"/>
          </p:nvPr>
        </p:nvSpPr>
        <p:spPr>
          <a:prstGeom prst="rect">
            <a:avLst/>
          </a:prstGeom>
        </p:spPr>
        <p:txBody>
          <a:bodyPr/>
          <a:lstStyle/>
          <a:p>
            <a:endParaRPr/>
          </a:p>
        </p:txBody>
      </p:sp>
      <p:pic>
        <p:nvPicPr>
          <p:cNvPr id="1157" name="CBzL-kAVIAEz-ca.jpeg" descr="CBzL-kAVIAEz-ca.jpeg"/>
          <p:cNvPicPr>
            <a:picLocks noChangeAspect="1"/>
          </p:cNvPicPr>
          <p:nvPr/>
        </p:nvPicPr>
        <p:blipFill>
          <a:blip r:embed="rId2"/>
          <a:stretch>
            <a:fillRect/>
          </a:stretch>
        </p:blipFill>
        <p:spPr>
          <a:xfrm>
            <a:off x="-1955800" y="6350"/>
            <a:ext cx="12153535" cy="68453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16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1" name="Text Box 4"/>
          <p:cNvSpPr txBox="1"/>
          <p:nvPr/>
        </p:nvSpPr>
        <p:spPr>
          <a:xfrm>
            <a:off x="3474719" y="348915"/>
            <a:ext cx="6537961" cy="3585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800" dirty="0"/>
              <a:t>أزال يسوع</a:t>
            </a:r>
            <a:endParaRPr sz="4800" dirty="0"/>
          </a:p>
          <a:p>
            <a:r>
              <a:rPr lang="ar-JO" sz="4800" dirty="0"/>
              <a:t>الحواجز</a:t>
            </a:r>
          </a:p>
          <a:p>
            <a:r>
              <a:rPr lang="ar-JO" sz="4800" dirty="0"/>
              <a:t>الجغرافية</a:t>
            </a:r>
            <a:endParaRPr sz="4800" dirty="0"/>
          </a:p>
          <a:p>
            <a:r>
              <a:rPr sz="4800" dirty="0"/>
              <a:t>(</a:t>
            </a:r>
            <a:r>
              <a:rPr lang="ar-JO" sz="4800" dirty="0"/>
              <a:t>4: 3-4</a:t>
            </a:r>
            <a:r>
              <a:rPr sz="4800" dirty="0"/>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Text Box 2"/>
          <p:cNvSpPr txBox="1"/>
          <p:nvPr/>
        </p:nvSpPr>
        <p:spPr>
          <a:xfrm>
            <a:off x="1112519" y="1371600"/>
            <a:ext cx="67665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a:latin typeface="Bell MT"/>
                <a:ea typeface="Bell MT"/>
                <a:cs typeface="Bell MT"/>
                <a:sym typeface="Bell MT"/>
              </a:defRPr>
            </a:lvl1pPr>
          </a:lstStyle>
          <a:p>
            <a:r>
              <a:rPr b="1" dirty="0">
                <a:latin typeface="Arial" panose="020B0604020202020204" pitchFamily="34" charset="0"/>
                <a:cs typeface="Arial" panose="020B0604020202020204" pitchFamily="34" charset="0"/>
              </a:rPr>
              <a:t>WORSHIP: </a:t>
            </a:r>
          </a:p>
        </p:txBody>
      </p:sp>
      <p:pic>
        <p:nvPicPr>
          <p:cNvPr id="116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7" name="Text Box 4"/>
          <p:cNvSpPr txBox="1"/>
          <p:nvPr/>
        </p:nvSpPr>
        <p:spPr>
          <a:xfrm>
            <a:off x="1493520" y="207179"/>
            <a:ext cx="6537961" cy="162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400" dirty="0">
                <a:solidFill>
                  <a:srgbClr val="663300"/>
                </a:solidFill>
              </a:rPr>
              <a:t>السامريون</a:t>
            </a:r>
          </a:p>
          <a:p>
            <a:r>
              <a:rPr lang="ar-JO" sz="4400" dirty="0">
                <a:solidFill>
                  <a:srgbClr val="663300"/>
                </a:solidFill>
              </a:rPr>
              <a:t>مكروهون من قبل اليهود</a:t>
            </a:r>
            <a:endParaRPr lang="en-US" sz="4400" dirty="0">
              <a:solidFill>
                <a:srgbClr val="663300"/>
              </a:solidFill>
            </a:endParaRPr>
          </a:p>
        </p:txBody>
      </p:sp>
      <p:sp>
        <p:nvSpPr>
          <p:cNvPr id="1168" name="Text Box 5"/>
          <p:cNvSpPr txBox="1"/>
          <p:nvPr/>
        </p:nvSpPr>
        <p:spPr>
          <a:xfrm>
            <a:off x="1341119" y="2743200"/>
            <a:ext cx="6614161" cy="1869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جنس مختلط</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رفضوا أغلب العهد القديم</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عبدوا على جبل جرزيم</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AutoShape 4"/>
          <p:cNvSpPr/>
          <p:nvPr/>
        </p:nvSpPr>
        <p:spPr>
          <a:xfrm>
            <a:off x="6282447" y="1451043"/>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3" name="AutoShape 5"/>
          <p:cNvSpPr/>
          <p:nvPr/>
        </p:nvSpPr>
        <p:spPr>
          <a:xfrm rot="10800000">
            <a:off x="1748064" y="1296915"/>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4" name="Mount Gerizim worship"/>
          <p:cNvSpPr txBox="1"/>
          <p:nvPr/>
        </p:nvSpPr>
        <p:spPr>
          <a:xfrm>
            <a:off x="2167163" y="2755957"/>
            <a:ext cx="227311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a:lvl1pPr>
          </a:lstStyle>
          <a:p>
            <a:r>
              <a:rPr lang="ar-JO" dirty="0">
                <a:latin typeface="Arial" panose="020B0604020202020204" pitchFamily="34" charset="0"/>
                <a:cs typeface="Arial" panose="020B0604020202020204" pitchFamily="34" charset="0"/>
              </a:rPr>
              <a:t>عبادة</a:t>
            </a:r>
          </a:p>
          <a:p>
            <a:r>
              <a:rPr lang="ar-JO" dirty="0">
                <a:latin typeface="Arial" panose="020B0604020202020204" pitchFamily="34" charset="0"/>
                <a:cs typeface="Arial" panose="020B0604020202020204" pitchFamily="34" charset="0"/>
              </a:rPr>
              <a:t>جبل</a:t>
            </a:r>
          </a:p>
          <a:p>
            <a:r>
              <a:rPr lang="ar-JO" dirty="0">
                <a:latin typeface="Arial" panose="020B0604020202020204" pitchFamily="34" charset="0"/>
                <a:cs typeface="Arial" panose="020B0604020202020204" pitchFamily="34" charset="0"/>
              </a:rPr>
              <a:t>جرزيم</a:t>
            </a:r>
            <a:endParaRPr dirty="0">
              <a:latin typeface="Arial" panose="020B0604020202020204" pitchFamily="34" charset="0"/>
              <a:cs typeface="Arial" panose="020B0604020202020204" pitchFamily="34" charset="0"/>
            </a:endParaRPr>
          </a:p>
        </p:txBody>
      </p:sp>
      <p:sp>
        <p:nvSpPr>
          <p:cNvPr id="1175" name="“you worship what you do not know” (4:22)"/>
          <p:cNvSpPr txBox="1"/>
          <p:nvPr/>
        </p:nvSpPr>
        <p:spPr>
          <a:xfrm>
            <a:off x="4262200" y="2569405"/>
            <a:ext cx="2714636"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i="1"/>
            </a:lvl1pPr>
          </a:lstStyle>
          <a:p>
            <a:r>
              <a:rPr lang="ar-JO" i="0" dirty="0">
                <a:latin typeface="Arial" panose="020B0604020202020204" pitchFamily="34" charset="0"/>
                <a:cs typeface="Arial" panose="020B0604020202020204" pitchFamily="34" charset="0"/>
              </a:rPr>
              <a:t>أنتم تعبدون              ما لا تعلمون</a:t>
            </a:r>
          </a:p>
          <a:p>
            <a:r>
              <a:rPr i="0" dirty="0">
                <a:latin typeface="Arial" panose="020B0604020202020204" pitchFamily="34" charset="0"/>
                <a:cs typeface="Arial" panose="020B0604020202020204" pitchFamily="34" charset="0"/>
              </a:rPr>
              <a:t>(</a:t>
            </a:r>
            <a:r>
              <a:rPr lang="ar-JO" i="0" dirty="0">
                <a:latin typeface="Arial" panose="020B0604020202020204" pitchFamily="34" charset="0"/>
                <a:cs typeface="Arial" panose="020B0604020202020204" pitchFamily="34" charset="0"/>
              </a:rPr>
              <a:t>4: 22</a:t>
            </a:r>
            <a:r>
              <a:rPr i="0"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Box 4"/>
          <p:cNvSpPr txBox="1"/>
          <p:nvPr/>
        </p:nvSpPr>
        <p:spPr>
          <a:xfrm>
            <a:off x="1341119" y="990600"/>
            <a:ext cx="6537961" cy="467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0"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1" name="Freeform 25"/>
          <p:cNvSpPr/>
          <p:nvPr/>
        </p:nvSpPr>
        <p:spPr>
          <a:xfrm>
            <a:off x="4495800" y="2743200"/>
            <a:ext cx="789309" cy="1905000"/>
          </a:xfrm>
          <a:custGeom>
            <a:avLst/>
            <a:gdLst/>
            <a:ahLst/>
            <a:cxnLst>
              <a:cxn ang="0">
                <a:pos x="wd2" y="hd2"/>
              </a:cxn>
              <a:cxn ang="5400000">
                <a:pos x="wd2" y="hd2"/>
              </a:cxn>
              <a:cxn ang="10800000">
                <a:pos x="wd2" y="hd2"/>
              </a:cxn>
              <a:cxn ang="16200000">
                <a:pos x="wd2" y="hd2"/>
              </a:cxn>
            </a:cxnLst>
            <a:rect l="0" t="0" r="r" b="b"/>
            <a:pathLst>
              <a:path w="20340" h="21600" extrusionOk="0">
                <a:moveTo>
                  <a:pt x="0" y="21600"/>
                </a:moveTo>
                <a:cubicBezTo>
                  <a:pt x="9421" y="17460"/>
                  <a:pt x="18843" y="13320"/>
                  <a:pt x="20221" y="9720"/>
                </a:cubicBezTo>
                <a:cubicBezTo>
                  <a:pt x="21600" y="6120"/>
                  <a:pt x="10570" y="1440"/>
                  <a:pt x="8272" y="0"/>
                </a:cubicBezTo>
              </a:path>
            </a:pathLst>
          </a:custGeom>
          <a:ln w="76200">
            <a:solidFill>
              <a:srgbClr val="000000"/>
            </a:solidFill>
          </a:ln>
        </p:spPr>
        <p:txBody>
          <a:bodyPr lIns="45719" rIns="45719"/>
          <a:lstStyle/>
          <a:p>
            <a:endParaRPr/>
          </a:p>
        </p:txBody>
      </p:sp>
      <p:sp>
        <p:nvSpPr>
          <p:cNvPr id="1182" name="Line 27"/>
          <p:cNvSpPr/>
          <p:nvPr/>
        </p:nvSpPr>
        <p:spPr>
          <a:xfrm>
            <a:off x="4800600" y="2743200"/>
            <a:ext cx="457200" cy="0"/>
          </a:xfrm>
          <a:prstGeom prst="line">
            <a:avLst/>
          </a:prstGeom>
          <a:ln w="76200">
            <a:solidFill>
              <a:srgbClr val="000000"/>
            </a:solidFill>
          </a:ln>
        </p:spPr>
        <p:txBody>
          <a:bodyPr lIns="45719" rIns="45719"/>
          <a:lstStyle/>
          <a:p>
            <a:endParaRPr/>
          </a:p>
        </p:txBody>
      </p:sp>
      <p:sp>
        <p:nvSpPr>
          <p:cNvPr id="1183" name="Line 26"/>
          <p:cNvSpPr/>
          <p:nvPr/>
        </p:nvSpPr>
        <p:spPr>
          <a:xfrm flipH="1">
            <a:off x="4724399" y="2743199"/>
            <a:ext cx="76202" cy="381002"/>
          </a:xfrm>
          <a:prstGeom prst="line">
            <a:avLst/>
          </a:prstGeom>
          <a:ln w="76200">
            <a:solidFill>
              <a:srgbClr val="000000"/>
            </a:solidFill>
          </a:ln>
        </p:spPr>
        <p:txBody>
          <a:bodyPr lIns="45719" rIns="45719"/>
          <a:lstStyle/>
          <a:p>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Box 4"/>
          <p:cNvSpPr txBox="1"/>
          <p:nvPr/>
        </p:nvSpPr>
        <p:spPr>
          <a:xfrm>
            <a:off x="1341119" y="990600"/>
            <a:ext cx="6537961" cy="467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8"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9" name="Line 4"/>
          <p:cNvSpPr/>
          <p:nvPr/>
        </p:nvSpPr>
        <p:spPr>
          <a:xfrm flipV="1">
            <a:off x="3810000" y="2057399"/>
            <a:ext cx="457200" cy="2743202"/>
          </a:xfrm>
          <a:prstGeom prst="line">
            <a:avLst/>
          </a:prstGeom>
          <a:ln w="76200">
            <a:solidFill>
              <a:srgbClr val="000000"/>
            </a:solidFill>
            <a:tailEnd type="triangle"/>
          </a:ln>
        </p:spPr>
        <p:txBody>
          <a:bodyPr lIns="45719" rIns="45719"/>
          <a:lstStyle/>
          <a:p>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19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95" name="Text Box 4"/>
          <p:cNvSpPr txBox="1"/>
          <p:nvPr/>
        </p:nvSpPr>
        <p:spPr>
          <a:xfrm>
            <a:off x="1341119" y="990599"/>
            <a:ext cx="6537961" cy="506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rPr lang="ar-JO" b="1" dirty="0"/>
              <a:t>أزال يسوع</a:t>
            </a:r>
          </a:p>
          <a:p>
            <a:pPr algn="ctr">
              <a:spcBef>
                <a:spcPts val="1100"/>
              </a:spcBef>
              <a:defRPr sz="4800">
                <a:solidFill>
                  <a:srgbClr val="663300"/>
                </a:solidFill>
              </a:defRPr>
            </a:pPr>
            <a:r>
              <a:rPr lang="ar-JO" b="1" dirty="0"/>
              <a:t>العوائق</a:t>
            </a:r>
          </a:p>
          <a:p>
            <a:pPr algn="ctr">
              <a:spcBef>
                <a:spcPts val="1100"/>
              </a:spcBef>
              <a:defRPr sz="4800">
                <a:solidFill>
                  <a:srgbClr val="663300"/>
                </a:solidFill>
              </a:defRPr>
            </a:pPr>
            <a:r>
              <a:rPr lang="ar-JO" b="1" dirty="0"/>
              <a:t>العرقية والإجتماعية</a:t>
            </a:r>
            <a:endParaRPr b="1" dirty="0"/>
          </a:p>
          <a:p>
            <a:pPr algn="ctr">
              <a:spcBef>
                <a:spcPts val="1100"/>
              </a:spcBef>
              <a:defRPr sz="4800">
                <a:solidFill>
                  <a:srgbClr val="663300"/>
                </a:solidFill>
              </a:defRPr>
            </a:pPr>
            <a:r>
              <a:rPr b="1" dirty="0"/>
              <a:t>(</a:t>
            </a:r>
            <a:r>
              <a:rPr lang="ar-JO" b="1" dirty="0"/>
              <a:t>4: 5-9</a:t>
            </a:r>
            <a:r>
              <a:rPr b="1" dirty="0"/>
              <a:t>)</a:t>
            </a:r>
            <a:endParaRPr sz="4000" b="1" dirty="0"/>
          </a:p>
          <a:p>
            <a:pPr algn="ctr">
              <a:spcBef>
                <a:spcPts val="1400"/>
              </a:spcBef>
              <a:defRPr sz="4000" b="1"/>
            </a:pPr>
            <a:endParaRPr sz="4000" b="1" dirty="0"/>
          </a:p>
          <a:p>
            <a:pPr algn="ctr">
              <a:spcBef>
                <a:spcPts val="1400"/>
              </a:spcBef>
              <a:defRPr sz="4000"/>
            </a:pPr>
            <a:endParaRPr sz="4000" b="1"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Image" descr="Image"/>
          <p:cNvPicPr>
            <a:picLocks noChangeAspect="1"/>
          </p:cNvPicPr>
          <p:nvPr/>
        </p:nvPicPr>
        <p:blipFill>
          <a:blip r:embed="rId2"/>
          <a:stretch>
            <a:fillRect/>
          </a:stretch>
        </p:blipFill>
        <p:spPr>
          <a:xfrm>
            <a:off x="-1453445" y="-44450"/>
            <a:ext cx="12304890" cy="6921500"/>
          </a:xfrm>
          <a:prstGeom prst="rect">
            <a:avLst/>
          </a:prstGeom>
          <a:ln w="12700">
            <a:miter lim="400000"/>
          </a:ln>
        </p:spPr>
      </p:pic>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1" name="Text Box 4"/>
          <p:cNvSpPr txBox="1"/>
          <p:nvPr/>
        </p:nvSpPr>
        <p:spPr>
          <a:xfrm>
            <a:off x="1341119" y="990599"/>
            <a:ext cx="6537961" cy="506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الروحية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10-15</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7" name="Text Box 4"/>
          <p:cNvSpPr txBox="1"/>
          <p:nvPr/>
        </p:nvSpPr>
        <p:spPr>
          <a:xfrm>
            <a:off x="1341119" y="990599"/>
            <a:ext cx="6537961" cy="5060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الدينية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16-26</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2" name="Picture 3" descr="Picture 3"/>
          <p:cNvPicPr>
            <a:picLocks noChangeAspect="1"/>
          </p:cNvPicPr>
          <p:nvPr/>
        </p:nvPicPr>
        <p:blipFill>
          <a:blip r:embed="rId3"/>
          <a:srcRect t="16667" b="4666"/>
          <a:stretch>
            <a:fillRect/>
          </a:stretch>
        </p:blipFill>
        <p:spPr>
          <a:xfrm>
            <a:off x="0" y="1"/>
            <a:ext cx="9144000" cy="6894515"/>
          </a:xfrm>
          <a:prstGeom prst="rect">
            <a:avLst/>
          </a:prstGeom>
          <a:ln w="12700">
            <a:miter lim="400000"/>
          </a:ln>
        </p:spPr>
      </p:pic>
      <p:sp>
        <p:nvSpPr>
          <p:cNvPr id="1213" name="Text Box 4"/>
          <p:cNvSpPr txBox="1"/>
          <p:nvPr/>
        </p:nvSpPr>
        <p:spPr>
          <a:xfrm>
            <a:off x="1264919" y="1676400"/>
            <a:ext cx="6537961" cy="3221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سؤال حول العبادة</a:t>
            </a: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الأعداد 19-20</a:t>
            </a:r>
            <a:r>
              <a:rPr b="1" dirty="0">
                <a:latin typeface="Arial" panose="020B0604020202020204" pitchFamily="34" charset="0"/>
                <a:cs typeface="Arial" panose="020B0604020202020204" pitchFamily="34" charset="0"/>
              </a:rPr>
              <a:t>)</a:t>
            </a: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19" name="Text Box 4"/>
          <p:cNvSpPr txBox="1"/>
          <p:nvPr/>
        </p:nvSpPr>
        <p:spPr>
          <a:xfrm>
            <a:off x="236219" y="257785"/>
            <a:ext cx="8519160" cy="6227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غيَّر يسوع القواعد (الأعداد 21، 23)</a:t>
            </a:r>
            <a:endParaRPr b="1" dirty="0">
              <a:latin typeface="Arial" panose="020B0604020202020204" pitchFamily="34" charset="0"/>
              <a:cs typeface="Arial" panose="020B0604020202020204" pitchFamily="34" charset="0"/>
            </a:endParaRPr>
          </a:p>
          <a:p>
            <a:pPr algn="ctr">
              <a:spcBef>
                <a:spcPts val="1400"/>
              </a:spcBef>
              <a:defRPr sz="32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لا في هذا الجبل</a:t>
            </a: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ولا في أورشليم</a:t>
            </a:r>
            <a:endParaRPr b="1" dirty="0">
              <a:latin typeface="Arial" panose="020B0604020202020204" pitchFamily="34" charset="0"/>
              <a:cs typeface="Arial" panose="020B0604020202020204" pitchFamily="34" charset="0"/>
            </a:endParaRPr>
          </a:p>
          <a:p>
            <a:pPr algn="ctr">
              <a:spcBef>
                <a:spcPts val="1400"/>
              </a:spcBef>
              <a:defRPr sz="20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solidFill>
                  <a:schemeClr val="bg1"/>
                </a:solidFill>
                <a:latin typeface="Arial" panose="020B0604020202020204" pitchFamily="34" charset="0"/>
                <a:cs typeface="Arial" panose="020B0604020202020204" pitchFamily="34" charset="0"/>
              </a:rPr>
              <a:t>لكن بالروح والحق</a:t>
            </a:r>
            <a:endParaRPr b="1" dirty="0">
              <a:solidFill>
                <a:schemeClr val="bg1"/>
              </a:solidFill>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4"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25" name="Text Box 4"/>
          <p:cNvSpPr txBox="1"/>
          <p:nvPr/>
        </p:nvSpPr>
        <p:spPr>
          <a:xfrm>
            <a:off x="2892681" y="92405"/>
            <a:ext cx="7833361"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لم يعد أمراً مهماً</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أبن أو متى تعبد</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لكن</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كيف تعبد</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9" name="Text Box 4"/>
          <p:cNvSpPr txBox="1"/>
          <p:nvPr/>
        </p:nvSpPr>
        <p:spPr>
          <a:xfrm>
            <a:off x="2453638" y="228600"/>
            <a:ext cx="653796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بالروح</a:t>
            </a:r>
            <a:endParaRPr b="1" dirty="0">
              <a:latin typeface="Arial" panose="020B0604020202020204" pitchFamily="34" charset="0"/>
              <a:cs typeface="Arial" panose="020B0604020202020204" pitchFamily="34" charset="0"/>
            </a:endParaRPr>
          </a:p>
        </p:txBody>
      </p:sp>
      <p:sp>
        <p:nvSpPr>
          <p:cNvPr id="1230" name="Text Box 5"/>
          <p:cNvSpPr txBox="1"/>
          <p:nvPr/>
        </p:nvSpPr>
        <p:spPr>
          <a:xfrm>
            <a:off x="2072638" y="2133601"/>
            <a:ext cx="72237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r>
              <a:rPr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بعكس اليهود</a:t>
            </a:r>
            <a:r>
              <a:rPr sz="3600" b="1"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35"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36" name="“Beware of practicing your righteousness before other people in order to be seen by them, for then you will have no reward from your Father who is in heaven. Thus, when you give to the needy, sound no trumpet before you, as the hypocrites do in the synag"/>
          <p:cNvSpPr txBox="1"/>
          <p:nvPr/>
        </p:nvSpPr>
        <p:spPr>
          <a:xfrm>
            <a:off x="551155" y="47200"/>
            <a:ext cx="8041690" cy="3108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احترزوا من أن تصنعوا صدقتكم قدام الناس لكي ينظروكم، وإلا فليس لكم أجر عند أبيكم الذي في السماوات. فمتى صنعت صدقة فلا تصوت قدامك بالبوق، كما يفعل المراؤون في المجامع وفي الأزقة، لكي يمجدوا من الناس..... ومتى صليت فلا تكن كالمرائين، فإنهم يحبون أن يصلوا قائمين في المجامع وفي زوايا الشوارع، لكي يظهروا للناس. (متى 6: 1-2، 5)</a:t>
            </a:r>
            <a:endParaRPr sz="2800" b="1" dirty="0">
              <a:latin typeface="Arial" panose="020B0604020202020204" pitchFamily="34" charset="0"/>
              <a:cs typeface="Arial" panose="020B0604020202020204" pitchFamily="34" charset="0"/>
            </a:endParaRPr>
          </a:p>
        </p:txBody>
      </p:sp>
      <p:sp>
        <p:nvSpPr>
          <p:cNvPr id="2" name="“Beware of practicing your righteousness before other people in order to be seen by them, for then you will have no reward from your Father who is in heaven. Thus, when you give to the needy, sound no trumpet before you, as the hypocrites do in the synag">
            <a:extLst>
              <a:ext uri="{FF2B5EF4-FFF2-40B4-BE49-F238E27FC236}">
                <a16:creationId xmlns:a16="http://schemas.microsoft.com/office/drawing/2014/main" id="{6C3BD75B-4E13-4F3C-0FD8-02DD28EFB3F4}"/>
              </a:ext>
            </a:extLst>
          </p:cNvPr>
          <p:cNvSpPr txBox="1"/>
          <p:nvPr/>
        </p:nvSpPr>
        <p:spPr>
          <a:xfrm>
            <a:off x="474954" y="4360173"/>
            <a:ext cx="8041690"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sz="2800" b="1" dirty="0">
              <a:solidFill>
                <a:schemeClr val="bg1"/>
              </a:solidFill>
              <a:latin typeface="Arial" panose="020B0604020202020204" pitchFamily="34" charset="0"/>
              <a:cs typeface="Arial" panose="020B0604020202020204" pitchFamily="34" charset="0"/>
            </a:endParaRPr>
          </a:p>
          <a:p>
            <a:pPr algn="ctr"/>
            <a:r>
              <a:rPr lang="ar-JO" sz="2800" b="1" dirty="0">
                <a:solidFill>
                  <a:schemeClr val="bg1"/>
                </a:solidFill>
                <a:latin typeface="Arial" panose="020B0604020202020204" pitchFamily="34" charset="0"/>
                <a:cs typeface="Arial" panose="020B0604020202020204" pitchFamily="34" charset="0"/>
              </a:rPr>
              <a:t>يا مراؤون! حسناً تنبأ عنكم إشعياء قائلاً: يقترب إليَّ هذا الشعب بفمه، ويكرمني بشفتيه، وأما قلبه فمبتعد عني بعيداً. وباطلاً يعبدونني وهم يعلمون تعاليم هي وصايا الناس. (متى 15: 7-9)</a:t>
            </a:r>
            <a:endParaRPr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41"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2" name="“Woe to you, scribes and Pharisees, hypocrites! For you tithe mint and dill and cumin, and have neglected the weightier matters of the law: justice and mercy and faithfulness. These you ought to have done, without neglecting the others.…"/>
          <p:cNvSpPr txBox="1"/>
          <p:nvPr/>
        </p:nvSpPr>
        <p:spPr>
          <a:xfrm>
            <a:off x="175098" y="0"/>
            <a:ext cx="8735438"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lang="ar-JO" sz="2800" b="1" dirty="0">
                <a:latin typeface="Arial" panose="020B0604020202020204" pitchFamily="34" charset="0"/>
                <a:cs typeface="Arial" panose="020B0604020202020204" pitchFamily="34" charset="0"/>
              </a:rPr>
              <a:t>ويل لكم أيها الكتبة والفريسيون المراؤون! لأنكم تعشرون النعنع والشبث والكمون، وتركتم أثقل الناموس: الحق والرحمة والإيمان. كان ينبغي أن تعملوا هذه ولا تتركوا تلك. ويل لكم أيها الكتبة والفريسيون المراؤون! لأنكم تنقون خارج الكأس والصحفة، وهما من داخل مملوآن اختطافاً ودعارة.... ويل لكم أيها الكتبة والفريسيون المراؤون! لأنكم تشبهون قبوراً مبيضة تظهر من خارج جميلة، وهي من داخل مملوءة عظام أموات وكل نجاسة. هكذا أنتم أيضاً: من خارج تظهرون للناس أبراراً، ولكنكم من داخل مشحونون رياء وإثماً.</a:t>
            </a:r>
          </a:p>
          <a:p>
            <a:pPr algn="ctr"/>
            <a:r>
              <a:rPr lang="ar-JO" sz="2800" b="1" dirty="0">
                <a:latin typeface="Arial" panose="020B0604020202020204" pitchFamily="34" charset="0"/>
                <a:cs typeface="Arial" panose="020B0604020202020204" pitchFamily="34" charset="0"/>
              </a:rPr>
              <a:t>(متى 23: 23، 25، 27-28)</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47"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8" name="Text Box 4"/>
          <p:cNvSpPr txBox="1"/>
          <p:nvPr/>
        </p:nvSpPr>
        <p:spPr>
          <a:xfrm>
            <a:off x="1303019" y="317024"/>
            <a:ext cx="653796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بالحق</a:t>
            </a:r>
            <a:endParaRPr b="1" dirty="0">
              <a:latin typeface="Arial" panose="020B0604020202020204" pitchFamily="34" charset="0"/>
              <a:cs typeface="Arial" panose="020B0604020202020204" pitchFamily="34" charset="0"/>
            </a:endParaRPr>
          </a:p>
        </p:txBody>
      </p:sp>
      <p:sp>
        <p:nvSpPr>
          <p:cNvPr id="1249" name="Text Box 5"/>
          <p:cNvSpPr txBox="1"/>
          <p:nvPr/>
        </p:nvSpPr>
        <p:spPr>
          <a:xfrm>
            <a:off x="883918" y="3990729"/>
            <a:ext cx="72237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r>
              <a:rPr sz="4000" b="1" dirty="0">
                <a:solidFill>
                  <a:schemeClr val="bg1"/>
                </a:solidFill>
                <a:latin typeface="Arial" panose="020B0604020202020204" pitchFamily="34" charset="0"/>
                <a:cs typeface="Arial" panose="020B0604020202020204" pitchFamily="34" charset="0"/>
              </a:rPr>
              <a:t>(</a:t>
            </a:r>
            <a:r>
              <a:rPr lang="ar-JO" sz="4000" b="1" dirty="0">
                <a:solidFill>
                  <a:schemeClr val="bg1"/>
                </a:solidFill>
                <a:latin typeface="Arial" panose="020B0604020202020204" pitchFamily="34" charset="0"/>
                <a:cs typeface="Arial" panose="020B0604020202020204" pitchFamily="34" charset="0"/>
              </a:rPr>
              <a:t>بعكس السامريين</a:t>
            </a:r>
            <a:r>
              <a:rPr sz="40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AutoShape 4"/>
          <p:cNvSpPr/>
          <p:nvPr/>
        </p:nvSpPr>
        <p:spPr>
          <a:xfrm>
            <a:off x="6282447" y="1451043"/>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3" name="AutoShape 5"/>
          <p:cNvSpPr/>
          <p:nvPr/>
        </p:nvSpPr>
        <p:spPr>
          <a:xfrm rot="10800000">
            <a:off x="1748064" y="1296915"/>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4" name="Mount Gerizim worship"/>
          <p:cNvSpPr txBox="1"/>
          <p:nvPr/>
        </p:nvSpPr>
        <p:spPr>
          <a:xfrm>
            <a:off x="2167163" y="2755957"/>
            <a:ext cx="227311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a:lvl1pPr>
          </a:lstStyle>
          <a:p>
            <a:r>
              <a:rPr lang="ar-JO" dirty="0">
                <a:latin typeface="Arial" panose="020B0604020202020204" pitchFamily="34" charset="0"/>
                <a:cs typeface="Arial" panose="020B0604020202020204" pitchFamily="34" charset="0"/>
              </a:rPr>
              <a:t>عبادة</a:t>
            </a:r>
          </a:p>
          <a:p>
            <a:r>
              <a:rPr lang="ar-JO" dirty="0">
                <a:latin typeface="Arial" panose="020B0604020202020204" pitchFamily="34" charset="0"/>
                <a:cs typeface="Arial" panose="020B0604020202020204" pitchFamily="34" charset="0"/>
              </a:rPr>
              <a:t>جبل</a:t>
            </a:r>
          </a:p>
          <a:p>
            <a:r>
              <a:rPr lang="ar-JO" dirty="0">
                <a:latin typeface="Arial" panose="020B0604020202020204" pitchFamily="34" charset="0"/>
                <a:cs typeface="Arial" panose="020B0604020202020204" pitchFamily="34" charset="0"/>
              </a:rPr>
              <a:t>جرزيم</a:t>
            </a:r>
            <a:endParaRPr dirty="0">
              <a:latin typeface="Arial" panose="020B0604020202020204" pitchFamily="34" charset="0"/>
              <a:cs typeface="Arial" panose="020B0604020202020204" pitchFamily="34" charset="0"/>
            </a:endParaRPr>
          </a:p>
        </p:txBody>
      </p:sp>
      <p:sp>
        <p:nvSpPr>
          <p:cNvPr id="1175" name="“you worship what you do not know” (4:22)"/>
          <p:cNvSpPr txBox="1"/>
          <p:nvPr/>
        </p:nvSpPr>
        <p:spPr>
          <a:xfrm>
            <a:off x="4262200" y="2569405"/>
            <a:ext cx="2714636"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i="1"/>
            </a:lvl1pPr>
          </a:lstStyle>
          <a:p>
            <a:r>
              <a:rPr lang="ar-JO" i="0" dirty="0">
                <a:latin typeface="Arial" panose="020B0604020202020204" pitchFamily="34" charset="0"/>
                <a:cs typeface="Arial" panose="020B0604020202020204" pitchFamily="34" charset="0"/>
              </a:rPr>
              <a:t>أنتم تعبدون              ما لا تعلمون</a:t>
            </a:r>
          </a:p>
          <a:p>
            <a:r>
              <a:rPr i="0" dirty="0">
                <a:latin typeface="Arial" panose="020B0604020202020204" pitchFamily="34" charset="0"/>
                <a:cs typeface="Arial" panose="020B0604020202020204" pitchFamily="34" charset="0"/>
              </a:rPr>
              <a:t>(</a:t>
            </a:r>
            <a:r>
              <a:rPr lang="ar-JO" i="0" dirty="0">
                <a:latin typeface="Arial" panose="020B0604020202020204" pitchFamily="34" charset="0"/>
                <a:cs typeface="Arial" panose="020B0604020202020204" pitchFamily="34" charset="0"/>
              </a:rPr>
              <a:t>4: 22</a:t>
            </a:r>
            <a:r>
              <a:rPr i="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38887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Rectangle 2"/>
          <p:cNvSpPr txBox="1"/>
          <p:nvPr/>
        </p:nvSpPr>
        <p:spPr>
          <a:xfrm>
            <a:off x="350519" y="1113159"/>
            <a:ext cx="6145260" cy="3385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lang="ar-JO" b="1" dirty="0">
                <a:latin typeface="Arial" panose="020B0604020202020204" pitchFamily="34" charset="0"/>
                <a:cs typeface="Arial" panose="020B0604020202020204" pitchFamily="34" charset="0"/>
              </a:rPr>
              <a:t>إن العائق الأكبر أمام العبادة ليس أننا أشخاص يبحثون عن المتعة، بل أننا مستعدون لقبول مثل هذه الملذات المثيرة للشفقة.</a:t>
            </a:r>
            <a:endParaRPr b="1" dirty="0">
              <a:latin typeface="Arial" panose="020B0604020202020204" pitchFamily="34" charset="0"/>
              <a:cs typeface="Arial" panose="020B0604020202020204" pitchFamily="34" charset="0"/>
            </a:endParaRPr>
          </a:p>
          <a:p>
            <a:pPr algn="ctr">
              <a:defRPr sz="14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جون بايبر</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303019" y="770475"/>
            <a:ext cx="65379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الروح والحق</a:t>
            </a:r>
            <a:endParaRPr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69965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a:t>
            </a:r>
            <a:br>
              <a:rPr lang="en-US"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قلوبنا</a:t>
            </a:r>
            <a:endParaRPr sz="4800" b="1" dirty="0">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5AE07C89-8A19-51DE-5A97-F56E8C00FB6C}"/>
              </a:ext>
            </a:extLst>
          </p:cNvPr>
          <p:cNvSpPr txBox="1"/>
          <p:nvPr/>
        </p:nvSpPr>
        <p:spPr>
          <a:xfrm>
            <a:off x="883918" y="3990729"/>
            <a:ext cx="72237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r>
              <a:rPr lang="ar-JO" sz="4000" b="1" dirty="0">
                <a:solidFill>
                  <a:schemeClr val="bg1"/>
                </a:solidFill>
                <a:latin typeface="Arial" panose="020B0604020202020204" pitchFamily="34" charset="0"/>
                <a:cs typeface="Arial" panose="020B0604020202020204" pitchFamily="34" charset="0"/>
              </a:rPr>
              <a:t>العبادة بالروح</a:t>
            </a:r>
            <a:endParaRPr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117338"/>
            <a:ext cx="8138161"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رو 12: 1  فأطلب إليكم أيها الإخوة برأفة الله أن تقدموا أجسادكم ذبيحة حية مقدسة مرضية عند الله، عبادتكم العقلية.</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حياتنا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كل الحياة عبادة</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16446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793749"/>
            <a:ext cx="8138161"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1 كو 10: 31 فإذا كنتم تأكلون أو تشربون أو تفعلون شيئاً، فافعلوا كل شيء لمجد الله.</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حياتنا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حياة ونمط حياة العبادة</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34516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3567772"/>
            <a:ext cx="8777268"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ولكن تأتي ساعة وهي الآن، حين الساجدون الحقيقيون يسجدون للآب بالروح والحق، لأن الآب طالب مثل هؤلاء الساجدين له.</a:t>
            </a:r>
            <a:endParaRPr lang="en-US" dirty="0">
              <a:solidFill>
                <a:schemeClr val="bg1"/>
              </a:solidFill>
              <a:latin typeface="Arial" panose="020B0604020202020204" pitchFamily="34" charset="0"/>
              <a:cs typeface="Arial" panose="020B0604020202020204" pitchFamily="34" charset="0"/>
            </a:endParaRPr>
          </a:p>
          <a:p>
            <a:r>
              <a:rPr lang="ar-JO" dirty="0">
                <a:solidFill>
                  <a:schemeClr val="bg1"/>
                </a:solidFill>
                <a:latin typeface="Arial" panose="020B0604020202020204" pitchFamily="34" charset="0"/>
                <a:cs typeface="Arial" panose="020B0604020202020204" pitchFamily="34" charset="0"/>
              </a:rPr>
              <a:t>يوحنا 4: 23</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عبادتنا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إنه يطلب عابدين</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79464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107165" y="1831343"/>
            <a:ext cx="8806290" cy="3313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r>
              <a:rPr lang="ar-JO" dirty="0">
                <a:latin typeface="Arial" panose="020B0604020202020204" pitchFamily="34" charset="0"/>
                <a:cs typeface="Arial" panose="020B0604020202020204" pitchFamily="34" charset="0"/>
              </a:rPr>
              <a:t>إن الآب يسعى إلى أن يشترك معك في العبادة، إنه لا يبحث عن أموالك، أو مجدك، أو قوتك. إنه يبحث عن قلبك ... إذا كنت لا تعبد الله، بل تخدمه (أو هكذا تعتقد)، فأنت ترتكب خطأً كبيراً، فالصلاة بدون عبادة هي استهزاء، الترنيم بدون عبادة هو صوت النحاس، العمل بدون عبادة هو إهانة لله، والتعليم بدون عبادة هو جهل، الخدمة بدون عبادة هي نفاق، والشهادة بدون عبادة هي شهادة الزور، الله يريد عبادتك.</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عبادتنا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225785"/>
            <a:ext cx="81381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أدريان روجرز</a:t>
            </a:r>
            <a:r>
              <a:rPr lang="en-US"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5" name="Text Box 4"/>
          <p:cNvSpPr txBox="1"/>
          <p:nvPr/>
        </p:nvSpPr>
        <p:spPr>
          <a:xfrm>
            <a:off x="1785620" y="2222500"/>
            <a:ext cx="7147560" cy="390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a:solidFill>
                  <a:schemeClr val="accent3">
                    <a:lumOff val="44000"/>
                  </a:schemeClr>
                </a:solidFill>
              </a:defRP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رؤيا 5</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7" name="Text Box 4"/>
          <p:cNvSpPr txBox="1"/>
          <p:nvPr/>
        </p:nvSpPr>
        <p:spPr>
          <a:xfrm>
            <a:off x="2039620" y="317500"/>
            <a:ext cx="7147560"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p:txBody>
      </p:sp>
      <p:pic>
        <p:nvPicPr>
          <p:cNvPr id="1298" name="glorious-throne-of-god.jpg" descr="glorious-throne-of-god.jpg"/>
          <p:cNvPicPr>
            <a:picLocks noChangeAspect="1"/>
          </p:cNvPicPr>
          <p:nvPr/>
        </p:nvPicPr>
        <p:blipFill>
          <a:blip r:embed="rId2"/>
          <a:stretch>
            <a:fillRect/>
          </a:stretch>
        </p:blipFill>
        <p:spPr>
          <a:xfrm>
            <a:off x="0" y="-12700"/>
            <a:ext cx="9144001" cy="7311572"/>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0" name="Text Box 4"/>
          <p:cNvSpPr txBox="1"/>
          <p:nvPr/>
        </p:nvSpPr>
        <p:spPr>
          <a:xfrm>
            <a:off x="0" y="1414780"/>
            <a:ext cx="6520180" cy="4585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فإن سيرتنا نحن هي في السماوات، </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التي منها أيضاً ننتظر مخلصاً</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 هو الرب يسوع المسيح.</a:t>
            </a:r>
            <a:br>
              <a:rPr b="1" dirty="0">
                <a:latin typeface="Arial" panose="020B0604020202020204" pitchFamily="34" charset="0"/>
                <a:cs typeface="Arial" panose="020B0604020202020204" pitchFamily="34" charset="0"/>
              </a:rPr>
            </a:br>
            <a:br>
              <a:rPr b="1" dirty="0">
                <a:latin typeface="Arial" panose="020B0604020202020204" pitchFamily="34" charset="0"/>
                <a:cs typeface="Arial" panose="020B0604020202020204" pitchFamily="34" charset="0"/>
              </a:rPr>
            </a:br>
            <a:r>
              <a:rPr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فيلبي 3: 20</a:t>
            </a:r>
            <a:r>
              <a:rPr sz="3200"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BREAKOUTS…"/>
          <p:cNvSpPr txBox="1">
            <a:spLocks noGrp="1"/>
          </p:cNvSpPr>
          <p:nvPr>
            <p:ph type="title"/>
          </p:nvPr>
        </p:nvSpPr>
        <p:spPr>
          <a:xfrm>
            <a:off x="1235075" y="393700"/>
            <a:ext cx="7337922" cy="2996259"/>
          </a:xfrm>
          <a:prstGeom prst="rect">
            <a:avLst/>
          </a:prstGeom>
        </p:spPr>
        <p:txBody>
          <a:bodyPr/>
          <a:lstStyle/>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ننقسم إلى مجموعات</a:t>
            </a: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ناقش هذه العبارة:</a:t>
            </a:r>
            <a:endParaRPr dirty="0"/>
          </a:p>
          <a:p>
            <a:pPr defTabSz="758951">
              <a:defRPr sz="2905" b="1">
                <a:effectLst>
                  <a:outerShdw blurRad="10541" dist="21082" dir="2700000" rotWithShape="0">
                    <a:srgbClr val="000000"/>
                  </a:outerShdw>
                </a:effectLst>
                <a:latin typeface="Bell MT"/>
                <a:ea typeface="Bell MT"/>
                <a:cs typeface="Bell MT"/>
                <a:sym typeface="Bell MT"/>
              </a:defRPr>
            </a:pP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العبادة هي النشاط المسيحي الوحيد الذي هو غاية في حد ذاته.</a:t>
            </a:r>
            <a:br>
              <a:rPr b="0" i="1" dirty="0"/>
            </a:br>
            <a:r>
              <a:rPr lang="en-US" sz="2241" dirty="0"/>
              <a:t>)</a:t>
            </a:r>
            <a:r>
              <a:rPr lang="ar-JO" sz="2241" dirty="0"/>
              <a:t>جون بايبر</a:t>
            </a:r>
            <a:r>
              <a:rPr lang="en-US" sz="2241" dirty="0"/>
              <a:t>(</a:t>
            </a:r>
            <a:endParaRPr sz="2241" dirty="0"/>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556</TotalTime>
  <Words>4782</Words>
  <Application>Microsoft Macintosh PowerPoint</Application>
  <PresentationFormat>On-screen Show (4:3)</PresentationFormat>
  <Paragraphs>613</Paragraphs>
  <Slides>104</Slides>
  <Notes>37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104</vt:i4>
      </vt:variant>
    </vt:vector>
  </HeadingPairs>
  <TitlesOfParts>
    <vt:vector size="117" baseType="lpstr">
      <vt:lpstr>ＭＳ Ｐゴシック</vt:lpstr>
      <vt:lpstr>Superclarendon Regular</vt:lpstr>
      <vt:lpstr>Arial</vt:lpstr>
      <vt:lpstr>Bodoni SvtyTwo ITC TT-Book</vt:lpstr>
      <vt:lpstr>Bodoni SvtyTwo ITC TT-BookIta</vt:lpstr>
      <vt:lpstr>Book Antiqua</vt:lpstr>
      <vt:lpstr>Calibri</vt:lpstr>
      <vt:lpstr>Helvetica Neue Bold Condensed</vt:lpstr>
      <vt:lpstr>Rockwell</vt:lpstr>
      <vt:lpstr>Times New Roman</vt:lpstr>
      <vt:lpstr>Wingdings</vt:lpstr>
      <vt:lpstr>Default Design</vt:lpstr>
      <vt:lpstr>1_Orbit</vt:lpstr>
      <vt:lpstr>الوحدة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الله الخالق</vt:lpstr>
      <vt:lpstr>شهادات العهد القديم              عن التمييز الساسي</vt:lpstr>
      <vt:lpstr>العبادة الحقيقية تفترض هذا التمييز الأساسي</vt:lpstr>
      <vt:lpstr>العبادة الحقيقية تفترض هذا التمييز الأساسي</vt:lpstr>
      <vt:lpstr> </vt:lpstr>
      <vt:lpstr>يتحدى السقوط هذا التمييز الأساسي:                             مجد الله الفريد</vt:lpstr>
      <vt:lpstr>يتحدى السقوط هذا التمييز الأساسي:                             مجد الله الفريد</vt:lpstr>
      <vt:lpstr>يتحدى السقوط هذا التمييز الأساسي:                             مجد الله الفريد</vt:lpstr>
      <vt:lpstr>آدم وحواء</vt:lpstr>
      <vt:lpstr>افتراض خاطئ      عبادة خاطئة  العبادة</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الحجاب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ننقسم إلى مجموعات ناقش هذه العبارة:  العبادة هي النشاط المسيحي الوحيد الذي هو غاية في حد ذاته. )جون بايبر(</vt:lpstr>
      <vt:lpstr>العبادة هي النشاط المسيحي الوحيد الذي هو غاية في حد ذاته. (جون بايبر)</vt:lpstr>
      <vt:lpstr>PowerPoint Presentation</vt:lpstr>
      <vt:lpstr>الوحدة 2</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39</cp:revision>
  <dcterms:modified xsi:type="dcterms:W3CDTF">2024-04-22T14:08:04Z</dcterms:modified>
</cp:coreProperties>
</file>