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875" r:id="rId31"/>
    <p:sldId id="5471" r:id="rId3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CADBFF"/>
        </a:fontRef>
        <a:srgbClr val="CADB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5F8FF"/>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CADBFF"/>
        </a:fontRef>
        <a:srgbClr val="CADBFF"/>
      </a:tcTxStyle>
      <a:tcStyle>
        <a:tcBdr>
          <a:left>
            <a:ln w="12700" cap="flat">
              <a:noFill/>
              <a:miter lim="400000"/>
            </a:ln>
          </a:left>
          <a:right>
            <a:ln w="12700" cap="flat">
              <a:noFill/>
              <a:miter lim="400000"/>
            </a:ln>
          </a:right>
          <a:top>
            <a:ln w="50800" cap="flat">
              <a:solidFill>
                <a:srgbClr val="CADBFF"/>
              </a:solidFill>
              <a:prstDash val="solid"/>
              <a:round/>
            </a:ln>
          </a:top>
          <a:bottom>
            <a:ln w="25400" cap="flat">
              <a:solidFill>
                <a:srgbClr val="CADB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CADBFF"/>
              </a:solidFill>
              <a:prstDash val="solid"/>
              <a:round/>
            </a:ln>
          </a:top>
          <a:bottom>
            <a:ln w="25400" cap="flat">
              <a:solidFill>
                <a:srgbClr val="CADB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F1FF"/>
          </a:solidFill>
        </a:fill>
      </a:tcStyle>
    </a:wholeTbl>
    <a:band2H>
      <a:tcTxStyle/>
      <a:tcStyle>
        <a:tcBdr/>
        <a:fill>
          <a:solidFill>
            <a:srgbClr val="F5F8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FF"/>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FF"/>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FF"/>
          </a:solidFill>
        </a:fill>
      </a:tcStyle>
    </a:firstRow>
  </a:tblStyle>
  <a:tblStyle styleId="{2708684C-4D16-4618-839F-0558EEFCDFE6}" styleName="">
    <a:tblBg/>
    <a:wholeTbl>
      <a:tcTxStyle b="off"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12700" cap="flat">
              <a:solidFill>
                <a:srgbClr val="CADBFF"/>
              </a:solidFill>
              <a:prstDash val="solid"/>
              <a:round/>
            </a:ln>
          </a:top>
          <a:bottom>
            <a:ln w="127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solidFill>
            <a:srgbClr val="CADBFF">
              <a:alpha val="20000"/>
            </a:srgbClr>
          </a:solidFill>
        </a:fill>
      </a:tcStyle>
    </a:wholeTbl>
    <a:band2H>
      <a:tcTxStyle/>
      <a:tcStyle>
        <a:tcBdr/>
        <a:fill>
          <a:solidFill>
            <a:srgbClr val="FFFFFF"/>
          </a:solidFill>
        </a:fill>
      </a:tcStyle>
    </a:band2H>
    <a:firstCol>
      <a:tcTxStyle b="on"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12700" cap="flat">
              <a:solidFill>
                <a:srgbClr val="CADBFF"/>
              </a:solidFill>
              <a:prstDash val="solid"/>
              <a:round/>
            </a:ln>
          </a:top>
          <a:bottom>
            <a:ln w="127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solidFill>
            <a:srgbClr val="CADBFF">
              <a:alpha val="20000"/>
            </a:srgbClr>
          </a:solidFill>
        </a:fill>
      </a:tcStyle>
    </a:firstCol>
    <a:lastRow>
      <a:tcTxStyle b="on"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50800" cap="flat">
              <a:solidFill>
                <a:srgbClr val="CADBFF"/>
              </a:solidFill>
              <a:prstDash val="solid"/>
              <a:round/>
            </a:ln>
          </a:top>
          <a:bottom>
            <a:ln w="127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noFill/>
        </a:fill>
      </a:tcStyle>
    </a:lastRow>
    <a:firstRow>
      <a:tcTxStyle b="on"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12700" cap="flat">
              <a:solidFill>
                <a:srgbClr val="CADBFF"/>
              </a:solidFill>
              <a:prstDash val="solid"/>
              <a:round/>
            </a:ln>
          </a:top>
          <a:bottom>
            <a:ln w="254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85"/>
    <p:restoredTop sz="94687"/>
  </p:normalViewPr>
  <p:slideViewPr>
    <p:cSldViewPr snapToGrid="0" snapToObjects="1">
      <p:cViewPr varScale="1">
        <p:scale>
          <a:sx n="120" d="100"/>
          <a:sy n="120" d="100"/>
        </p:scale>
        <p:origin x="1432"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Garamond"/>
      </a:defRPr>
    </a:lvl1pPr>
    <a:lvl2pPr indent="228600" latinLnBrk="0">
      <a:spcBef>
        <a:spcPts val="400"/>
      </a:spcBef>
      <a:defRPr sz="1200">
        <a:latin typeface="+mn-lt"/>
        <a:ea typeface="+mn-ea"/>
        <a:cs typeface="+mn-cs"/>
        <a:sym typeface="Garamond"/>
      </a:defRPr>
    </a:lvl2pPr>
    <a:lvl3pPr indent="457200" latinLnBrk="0">
      <a:spcBef>
        <a:spcPts val="400"/>
      </a:spcBef>
      <a:defRPr sz="1200">
        <a:latin typeface="+mn-lt"/>
        <a:ea typeface="+mn-ea"/>
        <a:cs typeface="+mn-cs"/>
        <a:sym typeface="Garamond"/>
      </a:defRPr>
    </a:lvl3pPr>
    <a:lvl4pPr indent="685800" latinLnBrk="0">
      <a:spcBef>
        <a:spcPts val="400"/>
      </a:spcBef>
      <a:defRPr sz="1200">
        <a:latin typeface="+mn-lt"/>
        <a:ea typeface="+mn-ea"/>
        <a:cs typeface="+mn-cs"/>
        <a:sym typeface="Garamond"/>
      </a:defRPr>
    </a:lvl4pPr>
    <a:lvl5pPr indent="914400" latinLnBrk="0">
      <a:spcBef>
        <a:spcPts val="400"/>
      </a:spcBef>
      <a:defRPr sz="1200">
        <a:latin typeface="+mn-lt"/>
        <a:ea typeface="+mn-ea"/>
        <a:cs typeface="+mn-cs"/>
        <a:sym typeface="Garamond"/>
      </a:defRPr>
    </a:lvl5pPr>
    <a:lvl6pPr indent="1143000" latinLnBrk="0">
      <a:spcBef>
        <a:spcPts val="400"/>
      </a:spcBef>
      <a:defRPr sz="1200">
        <a:latin typeface="+mn-lt"/>
        <a:ea typeface="+mn-ea"/>
        <a:cs typeface="+mn-cs"/>
        <a:sym typeface="Garamond"/>
      </a:defRPr>
    </a:lvl6pPr>
    <a:lvl7pPr indent="1371600" latinLnBrk="0">
      <a:spcBef>
        <a:spcPts val="400"/>
      </a:spcBef>
      <a:defRPr sz="1200">
        <a:latin typeface="+mn-lt"/>
        <a:ea typeface="+mn-ea"/>
        <a:cs typeface="+mn-cs"/>
        <a:sym typeface="Garamond"/>
      </a:defRPr>
    </a:lvl7pPr>
    <a:lvl8pPr indent="1600200" latinLnBrk="0">
      <a:spcBef>
        <a:spcPts val="400"/>
      </a:spcBef>
      <a:defRPr sz="1200">
        <a:latin typeface="+mn-lt"/>
        <a:ea typeface="+mn-ea"/>
        <a:cs typeface="+mn-cs"/>
        <a:sym typeface="Garamond"/>
      </a:defRPr>
    </a:lvl8pPr>
    <a:lvl9pPr indent="1828800" latinLnBrk="0">
      <a:spcBef>
        <a:spcPts val="400"/>
      </a:spcBef>
      <a:defRPr sz="1200">
        <a:latin typeface="+mn-lt"/>
        <a:ea typeface="+mn-ea"/>
        <a:cs typeface="+mn-cs"/>
        <a:sym typeface="Garamond"/>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pPr>
              <a:defRPr>
                <a:latin typeface="Arial"/>
                <a:ea typeface="Arial"/>
                <a:cs typeface="Arial"/>
                <a:sym typeface="Arial"/>
              </a:defRPr>
            </a:pPr>
            <a:r>
              <a:t>worship Him as He really is, as He wants to be worshiped</a:t>
            </a:r>
          </a:p>
          <a:p>
            <a:pPr>
              <a:defRPr>
                <a:latin typeface="Arial"/>
                <a:ea typeface="Arial"/>
                <a:cs typeface="Arial"/>
                <a:sym typeface="Arial"/>
              </a:defRPr>
            </a:pPr>
            <a:endParaRPr/>
          </a:p>
          <a:p>
            <a:pPr>
              <a:defRPr>
                <a:latin typeface="Arial"/>
                <a:ea typeface="Arial"/>
                <a:cs typeface="Arial"/>
                <a:sym typeface="Arial"/>
              </a:defRPr>
            </a:pPr>
            <a:r>
              <a:t>Order is important: God always initiates</a:t>
            </a:r>
          </a:p>
          <a:p>
            <a:pPr>
              <a:defRPr>
                <a:latin typeface="Arial"/>
                <a:ea typeface="Arial"/>
                <a:cs typeface="Arial"/>
                <a:sym typeface="Arial"/>
              </a:defRPr>
            </a:pPr>
            <a:endParaRPr/>
          </a:p>
          <a:p>
            <a:pPr>
              <a:defRPr>
                <a:latin typeface="Arial"/>
                <a:ea typeface="Arial"/>
                <a:cs typeface="Arial"/>
                <a:sym typeface="Arial"/>
              </a:defRPr>
            </a:pPr>
            <a:r>
              <a:t>Rom. 11:33-36  eleven chapters of doctrine, then Paul bursts out in praise: „Oh, the depth of the riches </a:t>
            </a:r>
            <a:r>
              <a:rPr baseline="30000"/>
              <a:t>1</a:t>
            </a:r>
            <a:r>
              <a:t>both of the wisdom and knowledge of God!”</a:t>
            </a:r>
          </a:p>
          <a:p>
            <a:pPr>
              <a:defRPr>
                <a:latin typeface="Arial"/>
                <a:ea typeface="Arial"/>
                <a:cs typeface="Arial"/>
                <a:sym typeface="Arial"/>
              </a:defRPr>
            </a:pPr>
            <a:r>
              <a:t>Worship services to be a dialogue betw, God and man, a dialogue of revel. &amp; response</a:t>
            </a:r>
          </a:p>
          <a:p>
            <a:pPr>
              <a:defRPr>
                <a:latin typeface="Arial"/>
                <a:ea typeface="Arial"/>
                <a:cs typeface="Arial"/>
                <a:sym typeface="Arial"/>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t>And finally, God‘s glory is the ultimate and final theme and focus and delight of heaven. His absolute worthiness is the refrain of all creation as they gather around the throne to offer Him the worship of which he alone is worthy.</a:t>
            </a:r>
          </a:p>
          <a:p>
            <a:endParaRPr/>
          </a:p>
          <a:p>
            <a:endParaRPr/>
          </a:p>
          <a:p>
            <a:r>
              <a:t>[Consummation of history  „The earth will be filled with the knowledgr of the glory of the Lord, as the waters cover the sea.“ (Habakkuk 2:14)9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Source </a:t>
            </a:r>
          </a:p>
          <a:p>
            <a:r>
              <a:t>Means</a:t>
            </a:r>
          </a:p>
          <a:p>
            <a:r>
              <a:t>Goal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Why we were created (Rom. 1); Piper: „The menaing of the universe is God going public for the glory of God.“</a:t>
            </a:r>
          </a:p>
          <a:p>
            <a:endParaRPr/>
          </a:p>
          <a:p>
            <a:r>
              <a:t>David Martyn Lloyd-Jones: </a:t>
            </a:r>
            <a:r>
              <a:rPr>
                <a:latin typeface="Times New Roman"/>
                <a:ea typeface="Times New Roman"/>
                <a:cs typeface="Times New Roman"/>
                <a:sym typeface="Times New Roman"/>
              </a:rPr>
              <a:t>“If I were to ask you,” he said, “what was the greatest activity in which the people of God could ever engage; if I were to ask you what was the highest ambition that any man or woman created by God could ever have; if I were to ask you what would remain when every other activity in this world has fallen away-- what would you say?”</a:t>
            </a:r>
          </a:p>
          <a:p>
            <a:pPr>
              <a:defRPr>
                <a:latin typeface="Times New Roman"/>
                <a:ea typeface="Times New Roman"/>
                <a:cs typeface="Times New Roman"/>
                <a:sym typeface="Times New Roman"/>
              </a:defRPr>
            </a:pPr>
            <a:r>
              <a:t>And He proposed a considerable list of answers to is question which were manifestly not the right one, and then came ultimately to the answer. “The answer,” he says, “is this: it is to offer to God acceptable worship. This,” he said, “is why God has formed the universe and created human beings. This is why God has sent His Son to redeem a people. This why God is sanctifying and purifying the Church of Jesus Christ and preparing them for glory. It is in order that He might have a people who will bring Him acceptable worship. And when you focus it down to your own life, this is why God has made you. This is why God has given you a tongue and lips and a voice; this why God has created every faculty of your being, that it might be engaged in the proper worship of Almighty God.”</a:t>
            </a:r>
          </a:p>
          <a:p>
            <a:endParaRPr>
              <a:latin typeface="Times New Roman"/>
              <a:ea typeface="Times New Roman"/>
              <a:cs typeface="Times New Roman"/>
              <a:sym typeface="Times New Roman"/>
            </a:endParaRPr>
          </a:p>
          <a:p>
            <a:r>
              <a:t>What we refused to do in the Fall; what Christ came to restore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a:t>
            </a:r>
            <a:r>
              <a:rPr>
                <a:latin typeface="Arial"/>
                <a:ea typeface="Arial"/>
                <a:cs typeface="Arial"/>
                <a:sym typeface="Arial"/>
              </a:rPr>
              <a:t>Oh, the depth of the riches </a:t>
            </a:r>
            <a:r>
              <a:rPr baseline="30000">
                <a:latin typeface="Arial"/>
                <a:ea typeface="Arial"/>
                <a:cs typeface="Arial"/>
                <a:sym typeface="Arial"/>
              </a:rPr>
              <a:t>1</a:t>
            </a:r>
            <a:r>
              <a:rPr>
                <a:latin typeface="Arial"/>
                <a:ea typeface="Arial"/>
                <a:cs typeface="Arial"/>
                <a:sym typeface="Arial"/>
              </a:rP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We reflect back to Him His glory, we acknowledge and celebrate His glory; Scr. Important because we must worship Him </a:t>
            </a:r>
            <a:r>
              <a:rPr i="1"/>
              <a:t>as He really is</a:t>
            </a:r>
            <a:r>
              <a:t>. God‘s glory is the SUBJECT of our worship.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IN worship we give Him glory, glorify Him; we glorify Him AS GOD, as we proclaim, „O Lord, there is none like You.“</a:t>
            </a:r>
          </a:p>
          <a:p>
            <a:endParaRPr/>
          </a:p>
          <a:p>
            <a:r>
              <a:t>God‘s glory is the OBJECT of our worship, the motivation, the goal.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That‘s worship!!</a:t>
            </a:r>
          </a:p>
          <a:p>
            <a:r>
              <a:t>In worship we‘re simply alighning ourselves with God‘s own purpose: to display and further His own glory!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Source </a:t>
            </a:r>
          </a:p>
          <a:p>
            <a:r>
              <a:t>Means</a:t>
            </a:r>
          </a:p>
          <a:p>
            <a:r>
              <a:t>Goal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81744600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75382690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0907811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57300191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27" hangingPunct="1">
              <a:defRPr/>
            </a:pPr>
            <a:fld id="{AC0D556E-1B47-E145-B343-9708077C202E}" type="slidenum">
              <a:rPr lang="en-US" kern="1200" smtClean="0"/>
              <a:pPr defTabSz="457127" hangingPunct="1">
                <a:defRPr/>
              </a:pPr>
              <a:t>‹#›</a:t>
            </a:fld>
            <a:endParaRPr lang="en-US" kern="1200" dirty="0"/>
          </a:p>
        </p:txBody>
      </p:sp>
    </p:spTree>
    <p:extLst>
      <p:ext uri="{BB962C8B-B14F-4D97-AF65-F5344CB8AC3E}">
        <p14:creationId xmlns:p14="http://schemas.microsoft.com/office/powerpoint/2010/main" val="18354696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6E4405"/>
        </a:solidFill>
        <a:effectLst/>
      </p:bgPr>
    </p:bg>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solidFill>
                  <a:srgbClr val="000000"/>
                </a:solidFill>
                <a:latin typeface="+mj-lt"/>
                <a:ea typeface="+mj-ea"/>
                <a:cs typeface="+mj-cs"/>
                <a:sym typeface="Helvetica"/>
              </a:defRPr>
            </a:pPr>
            <a:endParaRPr/>
          </a:p>
        </p:txBody>
      </p:sp>
      <p:sp>
        <p:nvSpPr>
          <p:cNvPr id="27"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solidFill>
                  <a:srgbClr val="000000"/>
                </a:solidFill>
                <a:latin typeface="+mj-lt"/>
                <a:ea typeface="+mj-ea"/>
                <a:cs typeface="+mj-cs"/>
                <a:sym typeface="Helvetica"/>
              </a:defRPr>
            </a:pPr>
            <a:endParaRPr/>
          </a:p>
        </p:txBody>
      </p:sp>
      <p:sp>
        <p:nvSpPr>
          <p:cNvPr id="28"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solidFill>
                  <a:srgbClr val="000000"/>
                </a:solidFill>
                <a:latin typeface="+mj-lt"/>
                <a:ea typeface="+mj-ea"/>
                <a:cs typeface="+mj-cs"/>
                <a:sym typeface="Helvetica"/>
              </a:defRPr>
            </a:pPr>
            <a:endParaRPr/>
          </a:p>
        </p:txBody>
      </p:sp>
      <p:sp>
        <p:nvSpPr>
          <p:cNvPr id="29"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30" name="Title Text"/>
          <p:cNvSpPr txBox="1">
            <a:spLocks noGrp="1"/>
          </p:cNvSpPr>
          <p:nvPr>
            <p:ph type="title"/>
          </p:nvPr>
        </p:nvSpPr>
        <p:spPr>
          <a:xfrm>
            <a:off x="357187" y="2911078"/>
            <a:ext cx="5063134" cy="1696641"/>
          </a:xfrm>
          <a:prstGeom prst="rect">
            <a:avLst/>
          </a:prstGeom>
        </p:spPr>
        <p:txBody>
          <a:bodyPr lIns="35718" tIns="35718" rIns="35718" bIns="35718">
            <a:normAutofit/>
          </a:bodyPr>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31"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6710044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2341483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7336621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63467629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7290385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60082863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png" descr="image.png"/>
          <p:cNvPicPr>
            <a:picLocks noChangeAspect="1"/>
          </p:cNvPicPr>
          <p:nvPr/>
        </p:nvPicPr>
        <p:blipFill>
          <a:blip r:embed="rId5"/>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87372" y="6248400"/>
            <a:ext cx="270829" cy="294640"/>
          </a:xfrm>
          <a:prstGeom prst="rect">
            <a:avLst/>
          </a:prstGeom>
          <a:ln w="12700">
            <a:miter lim="400000"/>
          </a:ln>
        </p:spPr>
        <p:txBody>
          <a:bodyPr wrap="none" lIns="45719" rIns="45719">
            <a:spAutoFit/>
          </a:bodyPr>
          <a:lstStyle>
            <a:lvl1pPr algn="r" defTabSz="457200">
              <a:defRPr sz="1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dirty="0"/>
          </a:p>
        </p:txBody>
      </p:sp>
    </p:spTree>
    <p:extLst>
      <p:ext uri="{BB962C8B-B14F-4D97-AF65-F5344CB8AC3E}">
        <p14:creationId xmlns:p14="http://schemas.microsoft.com/office/powerpoint/2010/main" val="2325334454"/>
      </p:ext>
    </p:extLst>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iblical Worship"/>
          <p:cNvSpPr txBox="1">
            <a:spLocks noGrp="1"/>
          </p:cNvSpPr>
          <p:nvPr>
            <p:ph type="body" idx="13"/>
          </p:nvPr>
        </p:nvSpPr>
        <p:spPr>
          <a:xfrm>
            <a:off x="388010" y="1857993"/>
            <a:ext cx="5063134" cy="626131"/>
          </a:xfrm>
          <a:prstGeom prst="rect">
            <a:avLst/>
          </a:prstGeom>
        </p:spPr>
        <p:txBody>
          <a:bodyPr/>
          <a:lstStyle>
            <a:lvl1pPr>
              <a:lnSpc>
                <a:spcPct val="90000"/>
              </a:lnSpc>
              <a:spcBef>
                <a:spcPts val="1100"/>
              </a:spcBef>
              <a:defRPr sz="4000">
                <a:solidFill>
                  <a:srgbClr val="D93E2B"/>
                </a:solidFill>
                <a:latin typeface="Bodoni SvtyTwo ITC TT-Book"/>
                <a:ea typeface="Bodoni SvtyTwo ITC TT-Book"/>
                <a:cs typeface="Bodoni SvtyTwo ITC TT-Book"/>
                <a:sym typeface="Bodoni SvtyTwo ITC TT-Book"/>
              </a:defRPr>
            </a:lvl1pPr>
          </a:lstStyle>
          <a:p>
            <a:r>
              <a:rPr lang="ar-JO" dirty="0">
                <a:latin typeface="Arial" panose="020B0604020202020204" pitchFamily="34" charset="0"/>
                <a:cs typeface="Arial" panose="020B0604020202020204" pitchFamily="34" charset="0"/>
              </a:rPr>
              <a:t>العبادة الكتابية</a:t>
            </a:r>
            <a:endParaRPr dirty="0">
              <a:latin typeface="Arial" panose="020B0604020202020204" pitchFamily="34" charset="0"/>
              <a:cs typeface="Arial" panose="020B0604020202020204" pitchFamily="34" charset="0"/>
            </a:endParaRPr>
          </a:p>
        </p:txBody>
      </p:sp>
      <p:sp>
        <p:nvSpPr>
          <p:cNvPr id="42" name="Unit 1"/>
          <p:cNvSpPr txBox="1">
            <a:spLocks noGrp="1"/>
          </p:cNvSpPr>
          <p:nvPr>
            <p:ph type="title"/>
          </p:nvPr>
        </p:nvSpPr>
        <p:spPr>
          <a:xfrm>
            <a:off x="219999" y="3166088"/>
            <a:ext cx="5063134" cy="1696641"/>
          </a:xfrm>
          <a:prstGeom prst="rect">
            <a:avLst/>
          </a:prstGeom>
        </p:spPr>
        <p:txBody>
          <a:bodyPr/>
          <a:lstStyle>
            <a:lvl1pPr>
              <a:defRPr>
                <a:solidFill>
                  <a:srgbClr val="46532E"/>
                </a:solidFill>
              </a:defRPr>
            </a:lvl1pPr>
          </a:lstStyle>
          <a:p>
            <a:r>
              <a:rPr lang="ar-JO" dirty="0">
                <a:latin typeface="Arial" panose="020B0604020202020204" pitchFamily="34" charset="0"/>
                <a:cs typeface="Arial" panose="020B0604020202020204" pitchFamily="34" charset="0"/>
              </a:rPr>
              <a:t>الوحدة 1</a:t>
            </a:r>
            <a:endParaRPr dirty="0">
              <a:latin typeface="Arial" panose="020B0604020202020204" pitchFamily="34" charset="0"/>
              <a:cs typeface="Arial" panose="020B0604020202020204" pitchFamily="34" charset="0"/>
            </a:endParaRPr>
          </a:p>
        </p:txBody>
      </p:sp>
      <p:sp>
        <p:nvSpPr>
          <p:cNvPr id="43" name="THE GOD WE WORSHIP"/>
          <p:cNvSpPr txBox="1">
            <a:spLocks noGrp="1"/>
          </p:cNvSpPr>
          <p:nvPr>
            <p:ph type="body" sz="quarter" idx="1"/>
          </p:nvPr>
        </p:nvSpPr>
        <p:spPr>
          <a:xfrm>
            <a:off x="3287762" y="2903889"/>
            <a:ext cx="3751610" cy="1696642"/>
          </a:xfrm>
          <a:prstGeom prst="rect">
            <a:avLst/>
          </a:prstGeom>
        </p:spPr>
        <p:txBody>
          <a:bodyPr/>
          <a:lstStyle>
            <a:lvl1pPr algn="ctr" defTabSz="406657">
              <a:defRPr sz="4950"/>
            </a:lvl1pPr>
          </a:lstStyle>
          <a:p>
            <a:r>
              <a:rPr lang="ar-JO" dirty="0">
                <a:latin typeface="Arial" panose="020B0604020202020204" pitchFamily="34" charset="0"/>
                <a:cs typeface="Arial" panose="020B0604020202020204" pitchFamily="34" charset="0"/>
              </a:rPr>
              <a:t>الإله</a:t>
            </a:r>
          </a:p>
          <a:p>
            <a:r>
              <a:rPr lang="ar-JO" dirty="0">
                <a:latin typeface="Arial" panose="020B0604020202020204" pitchFamily="34" charset="0"/>
                <a:cs typeface="Arial" panose="020B0604020202020204" pitchFamily="34" charset="0"/>
              </a:rPr>
              <a:t>الذي نعبده</a:t>
            </a:r>
            <a:endParaRPr dirty="0">
              <a:latin typeface="Arial" panose="020B0604020202020204" pitchFamily="34" charset="0"/>
              <a:cs typeface="Arial" panose="020B0604020202020204" pitchFamily="34" charset="0"/>
            </a:endParaRPr>
          </a:p>
        </p:txBody>
      </p:sp>
      <p:grpSp>
        <p:nvGrpSpPr>
          <p:cNvPr id="46" name="Image Gallery"/>
          <p:cNvGrpSpPr/>
          <p:nvPr/>
        </p:nvGrpSpPr>
        <p:grpSpPr>
          <a:xfrm>
            <a:off x="6392435" y="297796"/>
            <a:ext cx="2794001" cy="3018204"/>
            <a:chOff x="0" y="0"/>
            <a:chExt cx="2794000" cy="3018203"/>
          </a:xfrm>
        </p:grpSpPr>
        <p:pic>
          <p:nvPicPr>
            <p:cNvPr id="44"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45" name="Type to enter a caption."/>
            <p:cNvSpPr/>
            <p:nvPr/>
          </p:nvSpPr>
          <p:spPr>
            <a:xfrm>
              <a:off x="0" y="2649903"/>
              <a:ext cx="2794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endParaRPr dirty="0">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C180FB7F-DF6A-5380-F106-97B27A786267}"/>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584200" rtl="1" eaLnBrk="1" fontAlgn="auto" latinLnBrk="0" hangingPunct="0">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تعليمد. رون مان دكتور الخدمات الطلابية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تحميل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الملفات بعدة لغات للتنزيل المجاني على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lion.jpg" descr="lion.jpg"/>
          <p:cNvPicPr>
            <a:picLocks noChangeAspect="1"/>
          </p:cNvPicPr>
          <p:nvPr/>
        </p:nvPicPr>
        <p:blipFill>
          <a:blip r:embed="rId2">
            <a:alphaModFix amt="16279"/>
          </a:blip>
          <a:stretch>
            <a:fillRect/>
          </a:stretch>
        </p:blipFill>
        <p:spPr>
          <a:xfrm>
            <a:off x="-208392" y="-2647728"/>
            <a:ext cx="9352694" cy="10201630"/>
          </a:xfrm>
          <a:prstGeom prst="rect">
            <a:avLst/>
          </a:prstGeom>
          <a:ln w="12700">
            <a:miter lim="400000"/>
          </a:ln>
        </p:spPr>
      </p:pic>
      <p:sp>
        <p:nvSpPr>
          <p:cNvPr id="90" name="And the Word became flesh, and dwelt among us, and we beheld His glory, glory as of the only begotten from the Father, full of grace and truth.…"/>
          <p:cNvSpPr txBox="1"/>
          <p:nvPr/>
        </p:nvSpPr>
        <p:spPr>
          <a:xfrm>
            <a:off x="249236" y="1168400"/>
            <a:ext cx="8823327" cy="2891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والكلمة صار جسداً وحل بيننا، ورأينا مجده، مجداً كما لوحيد من الآب، مملوءاً نعمة وحقاً.</a:t>
            </a:r>
            <a:endParaRPr dirty="0">
              <a:latin typeface="Arial" panose="020B0604020202020204" pitchFamily="34" charset="0"/>
              <a:cs typeface="Arial" panose="020B0604020202020204" pitchFamily="34" charset="0"/>
            </a:endParaRPr>
          </a:p>
          <a:p>
            <a:pPr marL="342900" indent="-342900" algn="ctr">
              <a:spcBef>
                <a:spcPts val="600"/>
              </a:spcBef>
              <a:defRPr sz="2800" b="1">
                <a:solidFill>
                  <a:srgbClr val="FF93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يوحنا 1: 14</a:t>
            </a:r>
            <a:r>
              <a:rPr dirty="0">
                <a:latin typeface="Arial" panose="020B0604020202020204" pitchFamily="34" charset="0"/>
                <a:cs typeface="Arial" panose="020B0604020202020204" pitchFamily="34" charset="0"/>
              </a:rPr>
              <a:t>)</a:t>
            </a:r>
          </a:p>
          <a:p>
            <a:pPr marL="342900" indent="-342900" algn="ctr">
              <a:spcBef>
                <a:spcPts val="700"/>
              </a:spcBef>
              <a:defRPr sz="1400" b="1">
                <a:solidFill>
                  <a:srgbClr val="FF9300"/>
                </a:solidFill>
                <a:latin typeface="Bell MT"/>
                <a:ea typeface="Bell MT"/>
                <a:cs typeface="Bell MT"/>
                <a:sym typeface="Bell MT"/>
              </a:defRPr>
            </a:pP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الله ... كلمنا في ابنه ... الذي هو بهاء مجده ورسم جوهره</a:t>
            </a:r>
            <a:endParaRPr dirty="0">
              <a:latin typeface="Arial" panose="020B0604020202020204" pitchFamily="34" charset="0"/>
              <a:cs typeface="Arial" panose="020B0604020202020204" pitchFamily="34" charset="0"/>
            </a:endParaRPr>
          </a:p>
          <a:p>
            <a:pPr marL="342900" indent="-342900" algn="ctr">
              <a:spcBef>
                <a:spcPts val="600"/>
              </a:spcBef>
              <a:defRPr sz="2800" b="1">
                <a:solidFill>
                  <a:srgbClr val="FF93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عبرانيين 1: 1-3</a:t>
            </a:r>
            <a:r>
              <a:rPr dirty="0">
                <a:latin typeface="Arial" panose="020B0604020202020204" pitchFamily="34" charset="0"/>
                <a:cs typeface="Arial" panose="020B0604020202020204" pitchFamily="34" charset="0"/>
              </a:rPr>
              <a:t>)</a:t>
            </a:r>
          </a:p>
        </p:txBody>
      </p:sp>
      <p:sp>
        <p:nvSpPr>
          <p:cNvPr id="91" name="in Jesus Christ"/>
          <p:cNvSpPr txBox="1"/>
          <p:nvPr/>
        </p:nvSpPr>
        <p:spPr>
          <a:xfrm>
            <a:off x="579119" y="368300"/>
            <a:ext cx="79857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FF93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يسوع المسيح</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lion.jpg" descr="lion.jpg"/>
          <p:cNvPicPr>
            <a:picLocks noChangeAspect="1"/>
          </p:cNvPicPr>
          <p:nvPr/>
        </p:nvPicPr>
        <p:blipFill>
          <a:blip r:embed="rId2">
            <a:alphaModFix amt="16279"/>
          </a:blip>
          <a:stretch>
            <a:fillRect/>
          </a:stretch>
        </p:blipFill>
        <p:spPr>
          <a:xfrm>
            <a:off x="-208392" y="-2647728"/>
            <a:ext cx="9352694" cy="10201630"/>
          </a:xfrm>
          <a:prstGeom prst="rect">
            <a:avLst/>
          </a:prstGeom>
          <a:ln w="12700">
            <a:miter lim="400000"/>
          </a:ln>
        </p:spPr>
      </p:pic>
      <p:sp>
        <p:nvSpPr>
          <p:cNvPr id="94" name="John 17:5…"/>
          <p:cNvSpPr txBox="1"/>
          <p:nvPr/>
        </p:nvSpPr>
        <p:spPr>
          <a:xfrm>
            <a:off x="160337" y="1028700"/>
            <a:ext cx="8823326" cy="5553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يوحنا 17: 5</a:t>
            </a: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يوحنا 12: 41</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يوحنا 1: 14</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يوحنا 2: 11</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عبرانيين 2: 9</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1 بطرس 1: 21</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1 تيموثاوس 3: 16</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يوحنا 17: 5</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2 تسالونيكي 1: 9-10</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رؤيا 5: 13</a:t>
            </a:r>
            <a:endParaRPr lang="en-US"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endParaRPr dirty="0">
              <a:latin typeface="Arial" panose="020B0604020202020204" pitchFamily="34" charset="0"/>
              <a:cs typeface="Arial" panose="020B0604020202020204" pitchFamily="34" charset="0"/>
            </a:endParaRPr>
          </a:p>
        </p:txBody>
      </p:sp>
      <p:sp>
        <p:nvSpPr>
          <p:cNvPr id="95" name="in Jesus Christ"/>
          <p:cNvSpPr txBox="1"/>
          <p:nvPr/>
        </p:nvSpPr>
        <p:spPr>
          <a:xfrm>
            <a:off x="579119" y="292100"/>
            <a:ext cx="79857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FF93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يسوع المسيح</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lion.jpg" descr="lion.jpg"/>
          <p:cNvPicPr>
            <a:picLocks noChangeAspect="1"/>
          </p:cNvPicPr>
          <p:nvPr/>
        </p:nvPicPr>
        <p:blipFill>
          <a:blip r:embed="rId2">
            <a:alphaModFix amt="16279"/>
          </a:blip>
          <a:stretch>
            <a:fillRect/>
          </a:stretch>
        </p:blipFill>
        <p:spPr>
          <a:xfrm>
            <a:off x="-208694" y="-2286220"/>
            <a:ext cx="9352694" cy="10201630"/>
          </a:xfrm>
          <a:prstGeom prst="rect">
            <a:avLst/>
          </a:prstGeom>
          <a:ln w="12700">
            <a:miter lim="400000"/>
          </a:ln>
        </p:spPr>
      </p:pic>
      <p:sp>
        <p:nvSpPr>
          <p:cNvPr id="98" name="in Jesus Christ"/>
          <p:cNvSpPr txBox="1"/>
          <p:nvPr/>
        </p:nvSpPr>
        <p:spPr>
          <a:xfrm>
            <a:off x="579119" y="368300"/>
            <a:ext cx="79857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FF93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يسوع المسيح</a:t>
            </a:r>
            <a:endParaRPr i="0" dirty="0">
              <a:latin typeface="Arial" panose="020B0604020202020204" pitchFamily="34" charset="0"/>
              <a:cs typeface="Arial" panose="020B0604020202020204" pitchFamily="34" charset="0"/>
            </a:endParaRPr>
          </a:p>
        </p:txBody>
      </p:sp>
      <p:sp>
        <p:nvSpPr>
          <p:cNvPr id="99" name="His Preincarnate Glory…"/>
          <p:cNvSpPr txBox="1"/>
          <p:nvPr/>
        </p:nvSpPr>
        <p:spPr>
          <a:xfrm>
            <a:off x="2736232" y="1626317"/>
            <a:ext cx="3463447" cy="517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مجده قبل التجسد</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التنبؤ بمجد تجسده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تجسده</a:t>
            </a:r>
            <a:endParaRPr lang="en-US"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خدمته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آلامه وموته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قيامته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صعوده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تمجيده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مجيئه الثاني</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في السماء</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ross3.jpg" descr="cross3.jpg"/>
          <p:cNvPicPr>
            <a:picLocks noChangeAspect="1"/>
          </p:cNvPicPr>
          <p:nvPr/>
        </p:nvPicPr>
        <p:blipFill>
          <a:blip r:embed="rId2"/>
          <a:stretch>
            <a:fillRect/>
          </a:stretch>
        </p:blipFill>
        <p:spPr>
          <a:xfrm>
            <a:off x="1" y="0"/>
            <a:ext cx="9144000" cy="6858000"/>
          </a:xfrm>
          <a:prstGeom prst="rect">
            <a:avLst/>
          </a:prstGeom>
          <a:ln w="12700">
            <a:miter lim="400000"/>
          </a:ln>
        </p:spPr>
      </p:pic>
      <p:sp>
        <p:nvSpPr>
          <p:cNvPr id="102" name="He predestined us to adoption as sons through Jesus Christ to Himself, according to the kind intention of His will, to the praise of the glory of His grace . . . to the end that we who were the first to hope in Christ would be to the praise of His glory "/>
          <p:cNvSpPr txBox="1"/>
          <p:nvPr/>
        </p:nvSpPr>
        <p:spPr>
          <a:xfrm>
            <a:off x="2780778" y="1234684"/>
            <a:ext cx="6363221" cy="2337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a:spAutoFit/>
          </a:bodyPr>
          <a:lstStyle/>
          <a:p>
            <a:pPr marL="342900" indent="-342900" algn="ctr">
              <a:spcBef>
                <a:spcPts val="700"/>
              </a:spcBef>
              <a:defRPr sz="3200">
                <a:solidFill>
                  <a:srgbClr val="003366"/>
                </a:solidFill>
              </a:defRPr>
            </a:pPr>
            <a:r>
              <a:rPr lang="ar-JO" sz="2800" b="1" dirty="0">
                <a:solidFill>
                  <a:srgbClr val="002060"/>
                </a:solidFill>
                <a:latin typeface="Arial" panose="020B0604020202020204" pitchFamily="34" charset="0"/>
                <a:cs typeface="Arial" panose="020B0604020202020204" pitchFamily="34" charset="0"/>
              </a:rPr>
              <a:t>إذ سبق فعيننا للتبني بيسوع المسيح لنفسه، حسب مسرة مشيئته، لمدح مجد نعمته ... نحن الذين قد سبق رجاؤنا في المسيح. الذي هو عربون ميراثنا، لفداء المقتنى، لمدح مجده.</a:t>
            </a:r>
          </a:p>
          <a:p>
            <a:pPr marL="342900" indent="-342900" algn="ctr">
              <a:spcBef>
                <a:spcPts val="700"/>
              </a:spcBef>
              <a:defRPr sz="3200">
                <a:solidFill>
                  <a:srgbClr val="003366"/>
                </a:solidFill>
              </a:defRPr>
            </a:pPr>
            <a:r>
              <a:rPr lang="ar-JO" sz="2800" b="1" dirty="0">
                <a:solidFill>
                  <a:srgbClr val="002060"/>
                </a:solidFill>
                <a:latin typeface="Arial" panose="020B0604020202020204" pitchFamily="34" charset="0"/>
                <a:cs typeface="Arial" panose="020B0604020202020204" pitchFamily="34" charset="0"/>
              </a:rPr>
              <a:t>(أفسس 1: 5-6، 12، 14)</a:t>
            </a:r>
            <a:endParaRPr sz="2800" b="1" dirty="0">
              <a:solidFill>
                <a:srgbClr val="002060"/>
              </a:solidFill>
              <a:latin typeface="Arial" panose="020B0604020202020204" pitchFamily="34" charset="0"/>
              <a:cs typeface="Arial" panose="020B0604020202020204" pitchFamily="34" charset="0"/>
            </a:endParaRPr>
          </a:p>
        </p:txBody>
      </p:sp>
      <p:sp>
        <p:nvSpPr>
          <p:cNvPr id="103" name="in Redemption"/>
          <p:cNvSpPr txBox="1"/>
          <p:nvPr/>
        </p:nvSpPr>
        <p:spPr>
          <a:xfrm>
            <a:off x="1" y="294884"/>
            <a:ext cx="914400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2600"/>
              </a:spcBef>
              <a:defRPr sz="4400" b="1" i="1">
                <a:solidFill>
                  <a:schemeClr val="accent4">
                    <a:satOff val="-1335"/>
                    <a:lumOff val="-10274"/>
                  </a:schemeClr>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الفداء</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ross3.jpg" descr="cross3.jpg">
            <a:extLst>
              <a:ext uri="{FF2B5EF4-FFF2-40B4-BE49-F238E27FC236}">
                <a16:creationId xmlns:a16="http://schemas.microsoft.com/office/drawing/2014/main" id="{594156BD-DE73-CF46-A3CF-EB5870F08CB2}"/>
              </a:ext>
            </a:extLst>
          </p:cNvPr>
          <p:cNvPicPr>
            <a:picLocks noChangeAspect="1"/>
          </p:cNvPicPr>
          <p:nvPr/>
        </p:nvPicPr>
        <p:blipFill rotWithShape="1">
          <a:blip r:embed="rId2"/>
          <a:srcRect/>
          <a:stretch/>
        </p:blipFill>
        <p:spPr>
          <a:xfrm>
            <a:off x="1" y="0"/>
            <a:ext cx="9144000" cy="6858000"/>
          </a:xfrm>
          <a:prstGeom prst="rect">
            <a:avLst/>
          </a:prstGeom>
          <a:ln w="12700">
            <a:miter lim="400000"/>
          </a:ln>
        </p:spPr>
      </p:pic>
      <p:sp>
        <p:nvSpPr>
          <p:cNvPr id="106" name="For I tell you that Christ became a servant to the circumcised to show God’s truthfulness, in order to confirm the promises given to the patriarchs, and in order that the Gentiles might glorify God for His mercy.…"/>
          <p:cNvSpPr txBox="1"/>
          <p:nvPr/>
        </p:nvSpPr>
        <p:spPr>
          <a:xfrm>
            <a:off x="3935896" y="1778000"/>
            <a:ext cx="5208105" cy="2995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a:spAutoFit/>
          </a:bodyPr>
          <a:lstStyle/>
          <a:p>
            <a:pPr marL="342900" indent="-342900" algn="ctr">
              <a:lnSpc>
                <a:spcPct val="90000"/>
              </a:lnSpc>
              <a:spcBef>
                <a:spcPts val="700"/>
              </a:spcBef>
              <a:defRPr sz="3200">
                <a:solidFill>
                  <a:schemeClr val="accent4">
                    <a:satOff val="-1335"/>
                    <a:lumOff val="-10274"/>
                  </a:schemeClr>
                </a:solidFill>
              </a:defRPr>
            </a:pPr>
            <a:r>
              <a:rPr lang="ar-JO" dirty="0">
                <a:latin typeface="Arial" panose="020B0604020202020204" pitchFamily="34" charset="0"/>
                <a:cs typeface="Arial" panose="020B0604020202020204" pitchFamily="34" charset="0"/>
              </a:rPr>
              <a:t>وأقول: إن يسوع المسيح قد صار خادم الختان، من أجل صدق الله، حتى يثبت مواعيد الآباء. وأما الأمم فمجدوا الله من أجل الرحمة.</a:t>
            </a:r>
            <a:endParaRPr dirty="0">
              <a:latin typeface="Arial" panose="020B0604020202020204" pitchFamily="34" charset="0"/>
              <a:cs typeface="Arial" panose="020B0604020202020204" pitchFamily="34" charset="0"/>
            </a:endParaRPr>
          </a:p>
          <a:p>
            <a:pPr algn="ctr">
              <a:lnSpc>
                <a:spcPct val="90000"/>
              </a:lnSpc>
              <a:spcBef>
                <a:spcPts val="700"/>
              </a:spcBef>
              <a:defRPr sz="800" b="1">
                <a:solidFill>
                  <a:schemeClr val="accent4">
                    <a:satOff val="-1335"/>
                    <a:lumOff val="-10274"/>
                  </a:schemeClr>
                </a:solidFill>
              </a:defRPr>
            </a:pPr>
            <a:endParaRPr dirty="0">
              <a:latin typeface="Arial" panose="020B0604020202020204" pitchFamily="34" charset="0"/>
              <a:cs typeface="Arial" panose="020B0604020202020204" pitchFamily="34" charset="0"/>
            </a:endParaRPr>
          </a:p>
          <a:p>
            <a:pPr algn="ctr">
              <a:lnSpc>
                <a:spcPct val="90000"/>
              </a:lnSpc>
              <a:spcBef>
                <a:spcPts val="600"/>
              </a:spcBef>
              <a:defRPr sz="2800" b="1">
                <a:solidFill>
                  <a:schemeClr val="accent4">
                    <a:satOff val="-1335"/>
                    <a:lumOff val="-10274"/>
                  </a:schemeClr>
                </a:solidFill>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رومية 15: 8-9</a:t>
            </a:r>
            <a:r>
              <a:rPr dirty="0">
                <a:latin typeface="Arial" panose="020B0604020202020204" pitchFamily="34" charset="0"/>
                <a:cs typeface="Arial" panose="020B0604020202020204" pitchFamily="34" charset="0"/>
              </a:rPr>
              <a:t>)</a:t>
            </a:r>
          </a:p>
          <a:p>
            <a:pPr marL="342900" indent="-342900" algn="ctr">
              <a:lnSpc>
                <a:spcPct val="90000"/>
              </a:lnSpc>
              <a:spcBef>
                <a:spcPts val="600"/>
              </a:spcBef>
              <a:defRPr sz="2800" b="1">
                <a:solidFill>
                  <a:schemeClr val="accent4">
                    <a:satOff val="-1335"/>
                    <a:lumOff val="-10274"/>
                  </a:schemeClr>
                </a:solidFill>
              </a:defRPr>
            </a:pPr>
            <a:endParaRPr dirty="0">
              <a:latin typeface="Arial" panose="020B0604020202020204" pitchFamily="34" charset="0"/>
              <a:cs typeface="Arial" panose="020B0604020202020204" pitchFamily="34" charset="0"/>
            </a:endParaRPr>
          </a:p>
        </p:txBody>
      </p:sp>
      <p:sp>
        <p:nvSpPr>
          <p:cNvPr id="107" name="in Redemption"/>
          <p:cNvSpPr txBox="1"/>
          <p:nvPr/>
        </p:nvSpPr>
        <p:spPr>
          <a:xfrm>
            <a:off x="0" y="469900"/>
            <a:ext cx="914399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2600"/>
              </a:spcBef>
              <a:defRPr sz="4400" b="1" i="1">
                <a:solidFill>
                  <a:schemeClr val="accent4">
                    <a:satOff val="-1335"/>
                    <a:lumOff val="-10274"/>
                  </a:schemeClr>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الفداء</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1CB291-BC34-5347-95D9-1BF442B7A327}"/>
              </a:ext>
            </a:extLst>
          </p:cNvPr>
          <p:cNvPicPr>
            <a:picLocks noChangeAspect="1"/>
          </p:cNvPicPr>
          <p:nvPr/>
        </p:nvPicPr>
        <p:blipFill>
          <a:blip r:embed="rId2"/>
          <a:stretch>
            <a:fillRect/>
          </a:stretch>
        </p:blipFill>
        <p:spPr>
          <a:xfrm>
            <a:off x="0" y="0"/>
            <a:ext cx="9144000" cy="6858000"/>
          </a:xfrm>
          <a:prstGeom prst="rect">
            <a:avLst/>
          </a:prstGeom>
        </p:spPr>
      </p:pic>
      <p:sp>
        <p:nvSpPr>
          <p:cNvPr id="110" name="Christ redeemed us that we might:…"/>
          <p:cNvSpPr txBox="1"/>
          <p:nvPr/>
        </p:nvSpPr>
        <p:spPr>
          <a:xfrm>
            <a:off x="2893512" y="1714500"/>
            <a:ext cx="6250488" cy="3714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a:spAutoFit/>
          </a:bodyPr>
          <a:lstStyle/>
          <a:p>
            <a:pPr marL="273050" indent="-223838" algn="ctr">
              <a:spcBef>
                <a:spcPts val="700"/>
              </a:spcBef>
              <a:defRPr sz="3200">
                <a:solidFill>
                  <a:schemeClr val="accent4">
                    <a:satOff val="-1335"/>
                    <a:lumOff val="-10274"/>
                  </a:schemeClr>
                </a:solidFill>
              </a:defRPr>
            </a:pPr>
            <a:r>
              <a:rPr lang="ar-JO" sz="3400" dirty="0">
                <a:latin typeface="Arial" panose="020B0604020202020204" pitchFamily="34" charset="0"/>
                <a:cs typeface="Arial" panose="020B0604020202020204" pitchFamily="34" charset="0"/>
              </a:rPr>
              <a:t>افتدانا المسيح حتى</a:t>
            </a:r>
            <a:br>
              <a:rPr sz="3400" dirty="0">
                <a:latin typeface="Arial" panose="020B0604020202020204" pitchFamily="34" charset="0"/>
                <a:cs typeface="Arial" panose="020B0604020202020204" pitchFamily="34" charset="0"/>
              </a:rPr>
            </a:br>
            <a:endParaRPr sz="3400" dirty="0">
              <a:latin typeface="Arial" panose="020B0604020202020204" pitchFamily="34" charset="0"/>
              <a:cs typeface="Arial" panose="020B0604020202020204" pitchFamily="34" charset="0"/>
            </a:endParaRPr>
          </a:p>
          <a:p>
            <a:pPr marL="273050" lvl="3" indent="-223838" algn="r" rtl="1">
              <a:spcBef>
                <a:spcPts val="700"/>
              </a:spcBef>
              <a:buSzPct val="100000"/>
              <a:buChar char="•"/>
              <a:defRPr sz="2900" b="1">
                <a:solidFill>
                  <a:schemeClr val="accent4">
                    <a:satOff val="-1335"/>
                    <a:lumOff val="-10274"/>
                  </a:schemeClr>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نمجد الله كإله ونعطيه الشكر</a:t>
            </a:r>
            <a:endParaRPr dirty="0">
              <a:latin typeface="Arial" panose="020B0604020202020204" pitchFamily="34" charset="0"/>
              <a:cs typeface="Arial" panose="020B0604020202020204" pitchFamily="34" charset="0"/>
            </a:endParaRPr>
          </a:p>
          <a:p>
            <a:pPr marL="273050" lvl="3" indent="-223838" algn="r" rtl="1">
              <a:spcBef>
                <a:spcPts val="700"/>
              </a:spcBef>
              <a:buSzPct val="100000"/>
              <a:buChar char="•"/>
              <a:defRPr sz="2900" b="1">
                <a:solidFill>
                  <a:schemeClr val="accent4">
                    <a:satOff val="-1335"/>
                    <a:lumOff val="-10274"/>
                  </a:schemeClr>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نستبدل صورة الإنسان بمجد الله الذي لا يفنى</a:t>
            </a:r>
          </a:p>
          <a:p>
            <a:pPr marL="273050" lvl="3" indent="-223838" algn="r" rtl="1">
              <a:spcBef>
                <a:spcPts val="700"/>
              </a:spcBef>
              <a:buSzPct val="100000"/>
              <a:buChar char="•"/>
              <a:defRPr sz="2900" b="1">
                <a:solidFill>
                  <a:schemeClr val="accent4">
                    <a:satOff val="-1335"/>
                    <a:lumOff val="-10274"/>
                  </a:schemeClr>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نستبدل الكذب بحق الله</a:t>
            </a:r>
            <a:endParaRPr dirty="0">
              <a:latin typeface="Arial" panose="020B0604020202020204" pitchFamily="34" charset="0"/>
              <a:cs typeface="Arial" panose="020B0604020202020204" pitchFamily="34" charset="0"/>
            </a:endParaRPr>
          </a:p>
          <a:p>
            <a:pPr marL="273050" lvl="3" indent="-223838" algn="r" rtl="1">
              <a:spcBef>
                <a:spcPts val="700"/>
              </a:spcBef>
              <a:buSzPct val="100000"/>
              <a:buChar char="•"/>
              <a:defRPr sz="2900" b="1">
                <a:solidFill>
                  <a:schemeClr val="accent4">
                    <a:satOff val="-1335"/>
                    <a:lumOff val="-10274"/>
                  </a:schemeClr>
                </a:solidFill>
                <a:latin typeface="Bell MT"/>
                <a:ea typeface="Bell MT"/>
                <a:cs typeface="Bell MT"/>
                <a:sym typeface="Bell MT"/>
              </a:defRPr>
            </a:pPr>
            <a:r>
              <a:rPr lang="ar-JO" sz="2900" dirty="0">
                <a:latin typeface="Arial" panose="020B0604020202020204" pitchFamily="34" charset="0"/>
                <a:cs typeface="Arial" panose="020B0604020202020204" pitchFamily="34" charset="0"/>
              </a:rPr>
              <a:t>نعبد ونخدم الخالق دون المخلوق </a:t>
            </a:r>
            <a:r>
              <a:rPr lang="ar-JO" sz="2300" dirty="0">
                <a:latin typeface="Arial" panose="020B0604020202020204" pitchFamily="34" charset="0"/>
                <a:cs typeface="Arial" panose="020B0604020202020204" pitchFamily="34" charset="0"/>
              </a:rPr>
              <a:t>(رومية 1)</a:t>
            </a:r>
            <a:endParaRPr sz="2300" dirty="0">
              <a:latin typeface="Arial" panose="020B0604020202020204" pitchFamily="34" charset="0"/>
              <a:cs typeface="Arial" panose="020B0604020202020204" pitchFamily="34" charset="0"/>
            </a:endParaRPr>
          </a:p>
          <a:p>
            <a:pPr marL="273050" indent="-223838" algn="ctr">
              <a:spcBef>
                <a:spcPts val="600"/>
              </a:spcBef>
              <a:defRPr sz="2800" b="1">
                <a:solidFill>
                  <a:schemeClr val="accent4">
                    <a:satOff val="-1335"/>
                    <a:lumOff val="-10274"/>
                  </a:schemeClr>
                </a:solidFill>
              </a:defRPr>
            </a:pPr>
            <a:endParaRPr sz="2300" dirty="0">
              <a:latin typeface="Arial" panose="020B0604020202020204" pitchFamily="34" charset="0"/>
              <a:cs typeface="Arial" panose="020B0604020202020204" pitchFamily="34" charset="0"/>
            </a:endParaRPr>
          </a:p>
        </p:txBody>
      </p:sp>
      <p:sp>
        <p:nvSpPr>
          <p:cNvPr id="111" name="in Redemption"/>
          <p:cNvSpPr txBox="1"/>
          <p:nvPr/>
        </p:nvSpPr>
        <p:spPr>
          <a:xfrm>
            <a:off x="0" y="444500"/>
            <a:ext cx="914400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2600"/>
              </a:spcBef>
              <a:defRPr sz="4400" b="1" i="1">
                <a:solidFill>
                  <a:schemeClr val="accent4">
                    <a:satOff val="-1335"/>
                    <a:lumOff val="-10274"/>
                  </a:schemeClr>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الفداء</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3" name="vine.jpg" descr="vine.jpg"/>
          <p:cNvPicPr>
            <a:picLocks noChangeAspect="1"/>
          </p:cNvPicPr>
          <p:nvPr/>
        </p:nvPicPr>
        <p:blipFill>
          <a:blip r:embed="rId2">
            <a:alphaModFix amt="52718"/>
          </a:blip>
          <a:stretch>
            <a:fillRect/>
          </a:stretch>
        </p:blipFill>
        <p:spPr>
          <a:xfrm>
            <a:off x="-30239" y="-32386"/>
            <a:ext cx="13186231" cy="6922772"/>
          </a:xfrm>
          <a:prstGeom prst="rect">
            <a:avLst/>
          </a:prstGeom>
          <a:ln w="12700">
            <a:miter lim="400000"/>
          </a:ln>
        </p:spPr>
      </p:pic>
      <p:sp>
        <p:nvSpPr>
          <p:cNvPr id="114" name="Whether, then, you eat or drink or whatever you do, do all to the glory of God. (1 Cor. 10:31)…"/>
          <p:cNvSpPr txBox="1"/>
          <p:nvPr/>
        </p:nvSpPr>
        <p:spPr>
          <a:xfrm>
            <a:off x="596349" y="1465580"/>
            <a:ext cx="8159032" cy="3867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rtl="1">
              <a:lnSpc>
                <a:spcPct val="80000"/>
              </a:lnSpc>
              <a:spcBef>
                <a:spcPts val="1600"/>
              </a:spcBef>
              <a:buSzPct val="100000"/>
              <a:buChar char="•"/>
              <a:defRPr sz="3000" b="1">
                <a:solidFill>
                  <a:srgbClr val="FFFFFF"/>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فإذا كنتم تأكلون أو تشربون أو تفعلون شيئاً فافعلوا كل شيء لمجد الله (1 كو 10: 31)</a:t>
            </a:r>
          </a:p>
          <a:p>
            <a:pPr algn="r" rtl="1">
              <a:lnSpc>
                <a:spcPct val="80000"/>
              </a:lnSpc>
              <a:spcBef>
                <a:spcPts val="1600"/>
              </a:spcBef>
              <a:buSzPct val="100000"/>
              <a:defRPr sz="3000" b="1">
                <a:solidFill>
                  <a:srgbClr val="FFFFFF"/>
                </a:solidFill>
                <a:latin typeface="Bell MT"/>
                <a:ea typeface="Bell MT"/>
                <a:cs typeface="Bell MT"/>
                <a:sym typeface="Bell MT"/>
              </a:defRPr>
            </a:pPr>
            <a:endParaRPr dirty="0">
              <a:latin typeface="Arial" panose="020B0604020202020204" pitchFamily="34" charset="0"/>
              <a:cs typeface="Arial" panose="020B0604020202020204" pitchFamily="34" charset="0"/>
            </a:endParaRPr>
          </a:p>
          <a:p>
            <a:pPr algn="r" rtl="1">
              <a:lnSpc>
                <a:spcPct val="80000"/>
              </a:lnSpc>
              <a:spcBef>
                <a:spcPts val="1600"/>
              </a:spcBef>
              <a:buSzPct val="100000"/>
              <a:buChar char="•"/>
              <a:defRPr sz="3000" b="1">
                <a:solidFill>
                  <a:srgbClr val="FFFFFF"/>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بهذا يتمجد أبي: أن تأتوا بثمر كثير فتكونون تلاميذي (يو 15: 8)</a:t>
            </a:r>
          </a:p>
          <a:p>
            <a:pPr algn="r" rtl="1">
              <a:lnSpc>
                <a:spcPct val="80000"/>
              </a:lnSpc>
              <a:spcBef>
                <a:spcPts val="1600"/>
              </a:spcBef>
              <a:buSzPct val="100000"/>
              <a:defRPr sz="3000" b="1">
                <a:solidFill>
                  <a:srgbClr val="FFFFFF"/>
                </a:solidFill>
                <a:latin typeface="Bell MT"/>
                <a:ea typeface="Bell MT"/>
                <a:cs typeface="Bell MT"/>
                <a:sym typeface="Bell MT"/>
              </a:defRPr>
            </a:pPr>
            <a:endParaRPr dirty="0">
              <a:latin typeface="Arial" panose="020B0604020202020204" pitchFamily="34" charset="0"/>
              <a:cs typeface="Arial" panose="020B0604020202020204" pitchFamily="34" charset="0"/>
            </a:endParaRPr>
          </a:p>
          <a:p>
            <a:pPr algn="r" rtl="1">
              <a:lnSpc>
                <a:spcPct val="80000"/>
              </a:lnSpc>
              <a:spcBef>
                <a:spcPts val="1600"/>
              </a:spcBef>
              <a:buSzPct val="100000"/>
              <a:buChar char="•"/>
              <a:defRPr sz="3000" b="1">
                <a:solidFill>
                  <a:srgbClr val="FFFFFF"/>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وإن كان يخدم أحد فكأنه من قوة يمنحها الله لكي يتمجد الله في كل شيء بيسوع المسيح (1 بط 4: 11)</a:t>
            </a:r>
            <a:endParaRPr dirty="0">
              <a:latin typeface="Arial" panose="020B0604020202020204" pitchFamily="34" charset="0"/>
              <a:cs typeface="Arial" panose="020B0604020202020204" pitchFamily="34" charset="0"/>
            </a:endParaRPr>
          </a:p>
        </p:txBody>
      </p:sp>
      <p:sp>
        <p:nvSpPr>
          <p:cNvPr id="115" name="in Sanctification"/>
          <p:cNvSpPr txBox="1"/>
          <p:nvPr/>
        </p:nvSpPr>
        <p:spPr>
          <a:xfrm>
            <a:off x="998219" y="355600"/>
            <a:ext cx="71475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solidFill>
                  <a:srgbClr val="FFFFFF"/>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التقديس</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7" name="19fa22Part1f_800.jpg" descr="19fa22Part1f_800.jpg"/>
          <p:cNvPicPr>
            <a:picLocks noChangeAspect="1"/>
          </p:cNvPicPr>
          <p:nvPr/>
        </p:nvPicPr>
        <p:blipFill rotWithShape="1">
          <a:blip r:embed="rId2"/>
          <a:srcRect l="11778" r="-269"/>
          <a:stretch/>
        </p:blipFill>
        <p:spPr>
          <a:xfrm>
            <a:off x="-1" y="-8037"/>
            <a:ext cx="9732723" cy="6874074"/>
          </a:xfrm>
          <a:prstGeom prst="rect">
            <a:avLst/>
          </a:prstGeom>
          <a:ln w="12700">
            <a:miter lim="400000"/>
          </a:ln>
        </p:spPr>
      </p:pic>
      <p:sp>
        <p:nvSpPr>
          <p:cNvPr id="118" name="To Him be glory in the church and in Christ Jesus throughout all generations, forever and ever. Amen.…"/>
          <p:cNvSpPr txBox="1"/>
          <p:nvPr/>
        </p:nvSpPr>
        <p:spPr>
          <a:xfrm>
            <a:off x="579120" y="2037079"/>
            <a:ext cx="7985760" cy="1405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80000"/>
              </a:lnSpc>
              <a:spcBef>
                <a:spcPts val="1600"/>
              </a:spcBef>
              <a:defRPr sz="30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له المجد في الكنيسة في المسيح يسوع إلى جميع أجيال دهر الدهور. آمين.</a:t>
            </a:r>
          </a:p>
          <a:p>
            <a:pPr algn="ctr">
              <a:lnSpc>
                <a:spcPct val="80000"/>
              </a:lnSpc>
              <a:spcBef>
                <a:spcPts val="1600"/>
              </a:spcBef>
              <a:defRPr sz="3000" b="1">
                <a:solidFill>
                  <a:srgbClr val="0000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أفسس 3: 21</a:t>
            </a:r>
            <a:r>
              <a:rPr dirty="0">
                <a:latin typeface="Arial" panose="020B0604020202020204" pitchFamily="34" charset="0"/>
                <a:cs typeface="Arial" panose="020B0604020202020204" pitchFamily="34" charset="0"/>
              </a:rPr>
              <a:t>)</a:t>
            </a:r>
          </a:p>
        </p:txBody>
      </p:sp>
      <p:sp>
        <p:nvSpPr>
          <p:cNvPr id="119" name="in the Church"/>
          <p:cNvSpPr txBox="1"/>
          <p:nvPr/>
        </p:nvSpPr>
        <p:spPr>
          <a:xfrm>
            <a:off x="998220" y="393700"/>
            <a:ext cx="714756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solidFill>
                  <a:srgbClr val="0000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الكنيسة</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heaven.jpg" descr="heaven.jpg"/>
          <p:cNvPicPr>
            <a:picLocks noChangeAspect="1"/>
          </p:cNvPicPr>
          <p:nvPr/>
        </p:nvPicPr>
        <p:blipFill>
          <a:blip r:embed="rId3">
            <a:alphaModFix amt="39781"/>
          </a:blip>
          <a:stretch>
            <a:fillRect/>
          </a:stretch>
        </p:blipFill>
        <p:spPr>
          <a:xfrm>
            <a:off x="-1418894" y="3764"/>
            <a:ext cx="12159588" cy="6850472"/>
          </a:xfrm>
          <a:prstGeom prst="rect">
            <a:avLst/>
          </a:prstGeom>
          <a:ln w="12700">
            <a:miter lim="400000"/>
          </a:ln>
        </p:spPr>
      </p:pic>
      <p:sp>
        <p:nvSpPr>
          <p:cNvPr id="122" name="And the city has no need of the sun or of the moon to shine on it, for the glory of God has illumined it, and its lamp is the Lamb.  (Revel. 21:23)…"/>
          <p:cNvSpPr txBox="1"/>
          <p:nvPr/>
        </p:nvSpPr>
        <p:spPr>
          <a:xfrm>
            <a:off x="689113" y="1828800"/>
            <a:ext cx="7774167" cy="2305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11150" indent="-311150" algn="r" rtl="1">
              <a:spcBef>
                <a:spcPts val="1900"/>
              </a:spcBef>
              <a:buSzPct val="100000"/>
              <a:buChar char="•"/>
              <a:defRPr sz="3200">
                <a:solidFill>
                  <a:srgbClr val="FFFFFF"/>
                </a:solidFill>
              </a:defRPr>
            </a:pPr>
            <a:r>
              <a:rPr lang="ar-JO" dirty="0">
                <a:latin typeface="Arial" panose="020B0604020202020204" pitchFamily="34" charset="0"/>
                <a:cs typeface="Arial" panose="020B0604020202020204" pitchFamily="34" charset="0"/>
              </a:rPr>
              <a:t>والمدينة لا تحتاج إلى الشمس ولا إلى القمر ليضيئا فيها، لأن مجد الله قد أنارها والخروف سراجها.(رؤيا 21: 23</a:t>
            </a:r>
            <a:r>
              <a:rPr lang="en-US"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marL="311150" indent="-311150" algn="r" rtl="1">
              <a:spcBef>
                <a:spcPts val="1900"/>
              </a:spcBef>
              <a:buSzPct val="100000"/>
              <a:buChar char="•"/>
              <a:defRPr sz="3200">
                <a:solidFill>
                  <a:srgbClr val="FFFFFF"/>
                </a:solidFill>
              </a:defRPr>
            </a:pPr>
            <a:r>
              <a:rPr lang="ar-JO" dirty="0">
                <a:latin typeface="Arial" panose="020B0604020202020204" pitchFamily="34" charset="0"/>
                <a:cs typeface="Arial" panose="020B0604020202020204" pitchFamily="34" charset="0"/>
              </a:rPr>
              <a:t>للجالس على العرش وللخروف البركة والكرامة والمجد والسلطان إلى أبد الآبدين. (رؤيا 5: 13)</a:t>
            </a:r>
            <a:endParaRPr dirty="0">
              <a:latin typeface="Arial" panose="020B0604020202020204" pitchFamily="34" charset="0"/>
              <a:cs typeface="Arial" panose="020B0604020202020204" pitchFamily="34" charset="0"/>
            </a:endParaRPr>
          </a:p>
        </p:txBody>
      </p:sp>
      <p:sp>
        <p:nvSpPr>
          <p:cNvPr id="123" name="in Heaven"/>
          <p:cNvSpPr txBox="1"/>
          <p:nvPr/>
        </p:nvSpPr>
        <p:spPr>
          <a:xfrm>
            <a:off x="1493519" y="457200"/>
            <a:ext cx="608076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solidFill>
                  <a:srgbClr val="FFFFFF"/>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السماء</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For from Him…"/>
          <p:cNvSpPr txBox="1"/>
          <p:nvPr/>
        </p:nvSpPr>
        <p:spPr>
          <a:xfrm>
            <a:off x="1150619" y="863599"/>
            <a:ext cx="6842761" cy="5308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لأن منه </a:t>
            </a:r>
          </a:p>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وبه </a:t>
            </a:r>
          </a:p>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وله </a:t>
            </a:r>
          </a:p>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كل الأشياء. </a:t>
            </a:r>
          </a:p>
          <a:p>
            <a:pPr algn="ctr">
              <a:lnSpc>
                <a:spcPct val="70000"/>
              </a:lnSpc>
              <a:spcBef>
                <a:spcPts val="2100"/>
              </a:spcBef>
              <a:defRPr sz="3600">
                <a:solidFill>
                  <a:srgbClr val="FFFB00"/>
                </a:solidFill>
              </a:defRPr>
            </a:pPr>
            <a:endParaRPr lang="ar-JO" b="1" dirty="0">
              <a:latin typeface="Arial" panose="020B0604020202020204" pitchFamily="34" charset="0"/>
              <a:cs typeface="Arial" panose="020B0604020202020204" pitchFamily="34" charset="0"/>
            </a:endParaRPr>
          </a:p>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له المجد إلى الأبد. </a:t>
            </a:r>
          </a:p>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آمين.</a:t>
            </a:r>
            <a:endParaRPr b="1" dirty="0">
              <a:latin typeface="Arial" panose="020B0604020202020204" pitchFamily="34" charset="0"/>
              <a:cs typeface="Arial" panose="020B0604020202020204" pitchFamily="34" charset="0"/>
            </a:endParaRPr>
          </a:p>
          <a:p>
            <a:pPr algn="ctr">
              <a:lnSpc>
                <a:spcPct val="70000"/>
              </a:lnSpc>
              <a:spcBef>
                <a:spcPts val="1900"/>
              </a:spcBef>
              <a:defRPr sz="1200">
                <a:solidFill>
                  <a:srgbClr val="FFFB00"/>
                </a:solidFill>
              </a:defRPr>
            </a:pPr>
            <a:endParaRPr b="1" dirty="0">
              <a:latin typeface="Arial" panose="020B0604020202020204" pitchFamily="34" charset="0"/>
              <a:cs typeface="Arial" panose="020B0604020202020204" pitchFamily="34" charset="0"/>
            </a:endParaRPr>
          </a:p>
          <a:p>
            <a:pPr algn="ctr">
              <a:lnSpc>
                <a:spcPct val="70000"/>
              </a:lnSpc>
              <a:spcBef>
                <a:spcPts val="1600"/>
              </a:spcBef>
              <a:defRPr sz="2800">
                <a:solidFill>
                  <a:srgbClr val="FFFB00"/>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رومية 11: 36</a:t>
            </a:r>
            <a:r>
              <a:rPr b="1" dirty="0">
                <a:latin typeface="Arial" panose="020B0604020202020204" pitchFamily="34" charset="0"/>
                <a:cs typeface="Arial" panose="020B0604020202020204" pitchFamily="34" charset="0"/>
              </a:rPr>
              <a:t>)</a:t>
            </a:r>
          </a:p>
        </p:txBody>
      </p:sp>
      <p:sp>
        <p:nvSpPr>
          <p:cNvPr id="128" name="The Story of His Glory"/>
          <p:cNvSpPr txBox="1"/>
          <p:nvPr/>
        </p:nvSpPr>
        <p:spPr>
          <a:xfrm>
            <a:off x="807718" y="86359"/>
            <a:ext cx="752856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800"/>
              </a:spcBef>
              <a:defRPr sz="4800"/>
            </a:lvl1pPr>
          </a:lstStyle>
          <a:p>
            <a:r>
              <a:rPr lang="ar-JO" b="1" dirty="0">
                <a:latin typeface="Arial" panose="020B0604020202020204" pitchFamily="34" charset="0"/>
                <a:cs typeface="Arial" panose="020B0604020202020204" pitchFamily="34" charset="0"/>
              </a:rPr>
              <a:t>قصة مجده</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228B"/>
        </a:solidFill>
        <a:effectLst/>
      </p:bgPr>
    </p:bg>
    <p:spTree>
      <p:nvGrpSpPr>
        <p:cNvPr id="1" name=""/>
        <p:cNvGrpSpPr/>
        <p:nvPr/>
      </p:nvGrpSpPr>
      <p:grpSpPr>
        <a:xfrm>
          <a:off x="0" y="0"/>
          <a:ext cx="0" cy="0"/>
          <a:chOff x="0" y="0"/>
          <a:chExt cx="0" cy="0"/>
        </a:xfrm>
      </p:grpSpPr>
      <p:sp>
        <p:nvSpPr>
          <p:cNvPr id="48" name="Revelation…"/>
          <p:cNvSpPr txBox="1"/>
          <p:nvPr/>
        </p:nvSpPr>
        <p:spPr>
          <a:xfrm>
            <a:off x="1066800" y="5105400"/>
            <a:ext cx="2971800" cy="1200329"/>
          </a:xfrm>
          <a:prstGeom prst="rect">
            <a:avLst/>
          </a:prstGeom>
          <a:solidFill>
            <a:srgbClr val="CC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600">
                <a:solidFill>
                  <a:srgbClr val="191919"/>
                </a:solidFill>
                <a:latin typeface="Maiandra GD"/>
                <a:ea typeface="Maiandra GD"/>
                <a:cs typeface="Maiandra GD"/>
                <a:sym typeface="Maiandra GD"/>
              </a:defRPr>
            </a:pPr>
            <a:r>
              <a:rPr lang="ar-JO" dirty="0">
                <a:latin typeface="Arial" panose="020B0604020202020204" pitchFamily="34" charset="0"/>
                <a:cs typeface="Arial" panose="020B0604020202020204" pitchFamily="34" charset="0"/>
              </a:rPr>
              <a:t>الإعلان</a:t>
            </a:r>
            <a:endParaRPr dirty="0">
              <a:latin typeface="Arial" panose="020B0604020202020204" pitchFamily="34" charset="0"/>
              <a:cs typeface="Arial" panose="020B0604020202020204" pitchFamily="34" charset="0"/>
            </a:endParaRPr>
          </a:p>
          <a:p>
            <a:pPr algn="ctr">
              <a:defRPr sz="3600">
                <a:solidFill>
                  <a:srgbClr val="FFFF99"/>
                </a:solidFill>
                <a:latin typeface="Maiandra GD"/>
                <a:ea typeface="Maiandra GD"/>
                <a:cs typeface="Maiandra GD"/>
                <a:sym typeface="Maiandra GD"/>
              </a:defRPr>
            </a:pPr>
            <a:r>
              <a:rPr lang="ar-JO" dirty="0">
                <a:solidFill>
                  <a:schemeClr val="tx1">
                    <a:lumMod val="50000"/>
                  </a:schemeClr>
                </a:solidFill>
                <a:latin typeface="Arial" panose="020B0604020202020204" pitchFamily="34" charset="0"/>
                <a:cs typeface="Arial" panose="020B0604020202020204" pitchFamily="34" charset="0"/>
              </a:rPr>
              <a:t>اللاهوت</a:t>
            </a:r>
            <a:endParaRPr dirty="0">
              <a:latin typeface="Arial" panose="020B0604020202020204" pitchFamily="34" charset="0"/>
              <a:cs typeface="Arial" panose="020B0604020202020204" pitchFamily="34" charset="0"/>
            </a:endParaRPr>
          </a:p>
        </p:txBody>
      </p:sp>
      <p:sp>
        <p:nvSpPr>
          <p:cNvPr id="49" name="Response…"/>
          <p:cNvSpPr txBox="1"/>
          <p:nvPr/>
        </p:nvSpPr>
        <p:spPr>
          <a:xfrm>
            <a:off x="5257800" y="5105400"/>
            <a:ext cx="2819400" cy="1200329"/>
          </a:xfrm>
          <a:prstGeom prst="rect">
            <a:avLst/>
          </a:prstGeom>
          <a:solidFill>
            <a:srgbClr val="CC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600">
                <a:solidFill>
                  <a:srgbClr val="171717"/>
                </a:solidFill>
                <a:latin typeface="Maiandra GD"/>
                <a:ea typeface="Maiandra GD"/>
                <a:cs typeface="Maiandra GD"/>
                <a:sym typeface="Maiandra GD"/>
              </a:defRPr>
            </a:pPr>
            <a:r>
              <a:rPr lang="ar-JO" dirty="0">
                <a:latin typeface="Arial" panose="020B0604020202020204" pitchFamily="34" charset="0"/>
                <a:cs typeface="Arial" panose="020B0604020202020204" pitchFamily="34" charset="0"/>
              </a:rPr>
              <a:t>التجاوب</a:t>
            </a:r>
            <a:endParaRPr dirty="0">
              <a:latin typeface="Arial" panose="020B0604020202020204" pitchFamily="34" charset="0"/>
              <a:cs typeface="Arial" panose="020B0604020202020204" pitchFamily="34" charset="0"/>
            </a:endParaRPr>
          </a:p>
          <a:p>
            <a:pPr algn="ctr">
              <a:defRPr sz="3600">
                <a:solidFill>
                  <a:srgbClr val="FFFF99"/>
                </a:solidFill>
                <a:latin typeface="Maiandra GD"/>
                <a:ea typeface="Maiandra GD"/>
                <a:cs typeface="Maiandra GD"/>
                <a:sym typeface="Maiandra GD"/>
              </a:defRPr>
            </a:pPr>
            <a:r>
              <a:rPr lang="ar-JO" dirty="0">
                <a:solidFill>
                  <a:schemeClr val="tx1">
                    <a:lumMod val="50000"/>
                  </a:schemeClr>
                </a:solidFill>
                <a:latin typeface="Arial" panose="020B0604020202020204" pitchFamily="34" charset="0"/>
                <a:cs typeface="Arial" panose="020B0604020202020204" pitchFamily="34" charset="0"/>
              </a:rPr>
              <a:t>التمجيد</a:t>
            </a:r>
            <a:endParaRPr dirty="0">
              <a:solidFill>
                <a:schemeClr val="tx1">
                  <a:lumMod val="50000"/>
                </a:schemeClr>
              </a:solidFill>
              <a:latin typeface="Arial" panose="020B0604020202020204" pitchFamily="34" charset="0"/>
              <a:cs typeface="Arial" panose="020B0604020202020204" pitchFamily="34" charset="0"/>
            </a:endParaRPr>
          </a:p>
        </p:txBody>
      </p:sp>
      <p:sp>
        <p:nvSpPr>
          <p:cNvPr id="50" name="Shape"/>
          <p:cNvSpPr/>
          <p:nvPr/>
        </p:nvSpPr>
        <p:spPr>
          <a:xfrm>
            <a:off x="2133600" y="457199"/>
            <a:ext cx="838200" cy="45720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CADBFF"/>
            </a:solidFill>
          </a:ln>
        </p:spPr>
        <p:txBody>
          <a:bodyPr lIns="45719" rIns="45719" anchor="ctr"/>
          <a:lstStyle/>
          <a:p>
            <a:pPr>
              <a:defRPr sz="1800">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51" name="Shape"/>
          <p:cNvSpPr/>
          <p:nvPr/>
        </p:nvSpPr>
        <p:spPr>
          <a:xfrm rot="10800000">
            <a:off x="6172200" y="457199"/>
            <a:ext cx="838200" cy="45720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CADBFF"/>
            </a:solidFill>
          </a:ln>
        </p:spPr>
        <p:txBody>
          <a:bodyPr lIns="45719" rIns="45719" anchor="ctr"/>
          <a:lstStyle/>
          <a:p>
            <a:pPr>
              <a:defRPr sz="1800">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52" name="the biblical pattern…"/>
          <p:cNvSpPr txBox="1"/>
          <p:nvPr/>
        </p:nvSpPr>
        <p:spPr>
          <a:xfrm>
            <a:off x="2743200" y="1981200"/>
            <a:ext cx="3647552" cy="2123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2600"/>
              </a:spcBef>
              <a:defRPr sz="4400">
                <a:solidFill>
                  <a:srgbClr val="FFFF99"/>
                </a:solidFill>
                <a:latin typeface="Maiandra GD"/>
                <a:ea typeface="Maiandra GD"/>
                <a:cs typeface="Maiandra GD"/>
                <a:sym typeface="Maiandra GD"/>
              </a:defRPr>
            </a:pPr>
            <a:r>
              <a:rPr lang="ar-JO" dirty="0">
                <a:latin typeface="Arial" panose="020B0604020202020204" pitchFamily="34" charset="0"/>
                <a:cs typeface="Arial" panose="020B0604020202020204" pitchFamily="34" charset="0"/>
              </a:rPr>
              <a:t>نمط            العبادة         الكتابي</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it’s not about us…"/>
          <p:cNvSpPr txBox="1"/>
          <p:nvPr/>
        </p:nvSpPr>
        <p:spPr>
          <a:xfrm>
            <a:off x="3028143" y="2044700"/>
            <a:ext cx="2859115"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4000">
                <a:solidFill>
                  <a:srgbClr val="FFFB00"/>
                </a:solidFill>
              </a:defRPr>
            </a:pPr>
            <a:r>
              <a:rPr lang="ar-JO" dirty="0">
                <a:latin typeface="Arial" panose="020B0604020202020204" pitchFamily="34" charset="0"/>
                <a:cs typeface="Arial" panose="020B0604020202020204" pitchFamily="34" charset="0"/>
              </a:rPr>
              <a:t>لا يتعلق الأمر بنا</a:t>
            </a:r>
            <a:endParaRPr dirty="0">
              <a:latin typeface="Arial" panose="020B0604020202020204" pitchFamily="34" charset="0"/>
              <a:cs typeface="Arial" panose="020B0604020202020204" pitchFamily="34" charset="0"/>
            </a:endParaRPr>
          </a:p>
          <a:p>
            <a:pPr algn="ctr">
              <a:defRPr sz="4000">
                <a:solidFill>
                  <a:srgbClr val="FFFB00"/>
                </a:solidFill>
              </a:defRPr>
            </a:pPr>
            <a:endParaRPr dirty="0">
              <a:latin typeface="Arial" panose="020B0604020202020204" pitchFamily="34" charset="0"/>
              <a:cs typeface="Arial" panose="020B0604020202020204" pitchFamily="34" charset="0"/>
            </a:endParaRPr>
          </a:p>
          <a:p>
            <a:pPr algn="ctr">
              <a:defRPr sz="4000">
                <a:solidFill>
                  <a:srgbClr val="FFFB00"/>
                </a:solidFill>
              </a:defRPr>
            </a:pPr>
            <a:r>
              <a:rPr lang="ar-JO" dirty="0">
                <a:latin typeface="Arial" panose="020B0604020202020204" pitchFamily="34" charset="0"/>
                <a:cs typeface="Arial" panose="020B0604020202020204" pitchFamily="34" charset="0"/>
              </a:rPr>
              <a:t>بل بالله ومجده</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png" descr="image.png"/>
          <p:cNvPicPr>
            <a:picLocks noChangeAspect="1"/>
          </p:cNvPicPr>
          <p:nvPr/>
        </p:nvPicPr>
        <p:blipFill>
          <a:blip r:embed="rId2"/>
          <a:stretch>
            <a:fillRect/>
          </a:stretch>
        </p:blipFill>
        <p:spPr>
          <a:xfrm>
            <a:off x="0" y="0"/>
            <a:ext cx="9144000" cy="684053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36" name="is our response to the Glory of God  all that we are  responding to all that He is"/>
          <p:cNvSpPr txBox="1"/>
          <p:nvPr/>
        </p:nvSpPr>
        <p:spPr>
          <a:xfrm>
            <a:off x="1264919" y="1981200"/>
            <a:ext cx="6614161" cy="3939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5400"/>
            </a:pPr>
            <a:r>
              <a:rPr lang="ar-JO" dirty="0">
                <a:latin typeface="Arial" panose="020B0604020202020204" pitchFamily="34" charset="0"/>
                <a:cs typeface="Arial" panose="020B0604020202020204" pitchFamily="34" charset="0"/>
              </a:rPr>
              <a:t>هي تجاوبنا</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مع مجد الله</a:t>
            </a:r>
            <a:br>
              <a:rPr dirty="0">
                <a:latin typeface="Arial" panose="020B0604020202020204" pitchFamily="34" charset="0"/>
                <a:cs typeface="Arial" panose="020B0604020202020204" pitchFamily="34" charset="0"/>
              </a:rPr>
            </a:br>
            <a:br>
              <a:rPr dirty="0">
                <a:latin typeface="Arial" panose="020B0604020202020204" pitchFamily="34" charset="0"/>
                <a:cs typeface="Arial" panose="020B0604020202020204" pitchFamily="34" charset="0"/>
              </a:rPr>
            </a:br>
            <a:r>
              <a:rPr lang="ar-JO" sz="4400" dirty="0">
                <a:latin typeface="Arial" panose="020B0604020202020204" pitchFamily="34" charset="0"/>
                <a:cs typeface="Arial" panose="020B0604020202020204" pitchFamily="34" charset="0"/>
              </a:rPr>
              <a:t>كل ما نحن عليه</a:t>
            </a:r>
          </a:p>
          <a:p>
            <a:pPr algn="ctr">
              <a:defRPr sz="5400"/>
            </a:pPr>
            <a:r>
              <a:rPr lang="ar-JO" sz="4400" dirty="0">
                <a:latin typeface="Arial" panose="020B0604020202020204" pitchFamily="34" charset="0"/>
                <a:cs typeface="Arial" panose="020B0604020202020204" pitchFamily="34" charset="0"/>
              </a:rPr>
              <a:t> هو استجابة لكل ما هو عليه</a:t>
            </a:r>
            <a:endParaRPr sz="4400" dirty="0">
              <a:latin typeface="Arial" panose="020B0604020202020204" pitchFamily="34" charset="0"/>
              <a:cs typeface="Arial" panose="020B0604020202020204" pitchFamily="34" charset="0"/>
            </a:endParaRPr>
          </a:p>
        </p:txBody>
      </p:sp>
      <p:sp>
        <p:nvSpPr>
          <p:cNvPr id="137" name="WORSHIP"/>
          <p:cNvSpPr txBox="1"/>
          <p:nvPr/>
        </p:nvSpPr>
        <p:spPr>
          <a:xfrm>
            <a:off x="1493519" y="609600"/>
            <a:ext cx="6080762"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900"/>
              </a:spcBef>
              <a:defRPr sz="6600"/>
            </a:lvl1pPr>
          </a:lstStyle>
          <a:p>
            <a:r>
              <a:rPr lang="ar-JO" dirty="0">
                <a:latin typeface="Arial" panose="020B0604020202020204" pitchFamily="34" charset="0"/>
                <a:cs typeface="Arial" panose="020B0604020202020204" pitchFamily="34" charset="0"/>
              </a:rPr>
              <a:t>العبادة</a:t>
            </a:r>
            <a:endParaRPr dirty="0">
              <a:latin typeface="Arial" panose="020B0604020202020204" pitchFamily="34" charset="0"/>
              <a:cs typeface="Arial" panose="020B0604020202020204" pitchFamily="34" charset="0"/>
            </a:endParaRPr>
          </a:p>
        </p:txBody>
      </p:sp>
      <p:sp>
        <p:nvSpPr>
          <p:cNvPr id="138" name="Rectangle"/>
          <p:cNvSpPr/>
          <p:nvPr/>
        </p:nvSpPr>
        <p:spPr>
          <a:xfrm>
            <a:off x="2286000" y="685800"/>
            <a:ext cx="4495800" cy="914400"/>
          </a:xfrm>
          <a:prstGeom prst="rect">
            <a:avLst/>
          </a:prstGeom>
          <a:ln w="57150">
            <a:solidFill>
              <a:srgbClr val="CADBFF"/>
            </a:solidFill>
          </a:ln>
        </p:spPr>
        <p:txBody>
          <a:bodyPr lIns="45719" rIns="45719" anchor="ctr"/>
          <a:lstStyle/>
          <a:p>
            <a:endParaRPr>
              <a:latin typeface="Arial" panose="020B0604020202020204" pitchFamily="34" charset="0"/>
              <a:cs typeface="Arial" panose="020B0604020202020204"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42" name="WORSHIP…"/>
          <p:cNvSpPr txBox="1"/>
          <p:nvPr/>
        </p:nvSpPr>
        <p:spPr>
          <a:xfrm>
            <a:off x="426719" y="533400"/>
            <a:ext cx="8290561" cy="4751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73050" indent="-223838" algn="ctr">
              <a:defRPr sz="4400"/>
            </a:pPr>
            <a:r>
              <a:rPr lang="ar-JO" dirty="0">
                <a:latin typeface="Arial" panose="020B0604020202020204" pitchFamily="34" charset="0"/>
                <a:cs typeface="Arial" panose="020B0604020202020204" pitchFamily="34" charset="0"/>
              </a:rPr>
              <a:t>العبادة</a:t>
            </a:r>
            <a:endParaRPr sz="3200" dirty="0">
              <a:solidFill>
                <a:srgbClr val="000000"/>
              </a:solidFill>
              <a:latin typeface="Arial" panose="020B0604020202020204" pitchFamily="34" charset="0"/>
              <a:cs typeface="Arial" panose="020B0604020202020204" pitchFamily="34" charset="0"/>
            </a:endParaRPr>
          </a:p>
          <a:p>
            <a:pPr marL="273050" indent="-223838" algn="ctr">
              <a:defRPr sz="3200"/>
            </a:pPr>
            <a:r>
              <a:rPr lang="ar-JO" dirty="0">
                <a:latin typeface="Arial" panose="020B0604020202020204" pitchFamily="34" charset="0"/>
                <a:cs typeface="Arial" panose="020B0604020202020204" pitchFamily="34" charset="0"/>
              </a:rPr>
              <a:t>هي تجاوبنا</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مع مجد الله</a:t>
            </a:r>
            <a:br>
              <a:rPr dirty="0">
                <a:latin typeface="Arial" panose="020B0604020202020204" pitchFamily="34" charset="0"/>
                <a:cs typeface="Arial" panose="020B0604020202020204" pitchFamily="34" charset="0"/>
              </a:rPr>
            </a:br>
            <a:endParaRPr dirty="0">
              <a:solidFill>
                <a:srgbClr val="000000"/>
              </a:solidFill>
              <a:latin typeface="Arial" panose="020B0604020202020204" pitchFamily="34" charset="0"/>
              <a:cs typeface="Arial" panose="020B0604020202020204" pitchFamily="34" charset="0"/>
            </a:endParaRPr>
          </a:p>
          <a:p>
            <a:pPr marL="273050" indent="-223838" algn="r" rtl="1">
              <a:buSzPct val="100000"/>
              <a:buChar char="•"/>
              <a:defRPr sz="3200">
                <a:latin typeface="Bell MT"/>
                <a:ea typeface="Bell MT"/>
                <a:cs typeface="Bell MT"/>
                <a:sym typeface="Bell MT"/>
              </a:defRPr>
            </a:pPr>
            <a:r>
              <a:rPr lang="ar-JO" dirty="0">
                <a:latin typeface="Arial" panose="020B0604020202020204" pitchFamily="34" charset="0"/>
                <a:cs typeface="Arial" panose="020B0604020202020204" pitchFamily="34" charset="0"/>
              </a:rPr>
              <a:t>إدراك مجد الله بعقولنا</a:t>
            </a:r>
            <a:endParaRPr dirty="0">
              <a:latin typeface="Arial" panose="020B0604020202020204" pitchFamily="34" charset="0"/>
              <a:cs typeface="Arial" panose="020B0604020202020204" pitchFamily="34" charset="0"/>
            </a:endParaRPr>
          </a:p>
          <a:p>
            <a:pPr marL="273050" indent="-223838" algn="r" rtl="1">
              <a:lnSpc>
                <a:spcPct val="120000"/>
              </a:lnSpc>
              <a:spcBef>
                <a:spcPts val="700"/>
              </a:spcBef>
              <a:buSzPct val="100000"/>
              <a:buChar char="•"/>
              <a:defRPr sz="3200">
                <a:latin typeface="Bell MT"/>
                <a:ea typeface="Bell MT"/>
                <a:cs typeface="Bell MT"/>
                <a:sym typeface="Bell MT"/>
              </a:defRPr>
            </a:pPr>
            <a:r>
              <a:rPr lang="ar-JO" dirty="0">
                <a:latin typeface="Arial" panose="020B0604020202020204" pitchFamily="34" charset="0"/>
                <a:cs typeface="Arial" panose="020B0604020202020204" pitchFamily="34" charset="0"/>
              </a:rPr>
              <a:t>الإفتخار بمجد الله بقلوبنا</a:t>
            </a:r>
            <a:endParaRPr dirty="0">
              <a:latin typeface="Arial" panose="020B0604020202020204" pitchFamily="34" charset="0"/>
              <a:cs typeface="Arial" panose="020B0604020202020204" pitchFamily="34" charset="0"/>
            </a:endParaRPr>
          </a:p>
          <a:p>
            <a:pPr marL="273050" indent="-223838" algn="r" rtl="1">
              <a:lnSpc>
                <a:spcPct val="120000"/>
              </a:lnSpc>
              <a:spcBef>
                <a:spcPts val="700"/>
              </a:spcBef>
              <a:buSzPct val="100000"/>
              <a:buChar char="•"/>
              <a:defRPr sz="3200">
                <a:latin typeface="Bell MT"/>
                <a:ea typeface="Bell MT"/>
                <a:cs typeface="Bell MT"/>
                <a:sym typeface="Bell MT"/>
              </a:defRPr>
            </a:pPr>
            <a:r>
              <a:rPr lang="ar-JO" dirty="0">
                <a:latin typeface="Arial" panose="020B0604020202020204" pitchFamily="34" charset="0"/>
                <a:cs typeface="Arial" panose="020B0604020202020204" pitchFamily="34" charset="0"/>
              </a:rPr>
              <a:t>إعلان مجد الله بأفواهنا</a:t>
            </a:r>
            <a:endParaRPr dirty="0">
              <a:latin typeface="Arial" panose="020B0604020202020204" pitchFamily="34" charset="0"/>
              <a:cs typeface="Arial" panose="020B0604020202020204" pitchFamily="34" charset="0"/>
            </a:endParaRPr>
          </a:p>
          <a:p>
            <a:pPr marL="273050" indent="-223838" algn="r" rtl="1">
              <a:lnSpc>
                <a:spcPct val="120000"/>
              </a:lnSpc>
              <a:spcBef>
                <a:spcPts val="700"/>
              </a:spcBef>
              <a:buSzPct val="100000"/>
              <a:buChar char="•"/>
              <a:defRPr sz="3200">
                <a:latin typeface="Bell MT"/>
                <a:ea typeface="Bell MT"/>
                <a:cs typeface="Bell MT"/>
                <a:sym typeface="Bell MT"/>
              </a:defRPr>
            </a:pPr>
            <a:r>
              <a:rPr lang="ar-JO" dirty="0">
                <a:latin typeface="Arial" panose="020B0604020202020204" pitchFamily="34" charset="0"/>
                <a:cs typeface="Arial" panose="020B0604020202020204" pitchFamily="34" charset="0"/>
              </a:rPr>
              <a:t>الإحتفال بمجد الله بكل حياتنا</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44" name="Revelation"/>
          <p:cNvSpPr txBox="1"/>
          <p:nvPr/>
        </p:nvSpPr>
        <p:spPr>
          <a:xfrm>
            <a:off x="4230162" y="4961858"/>
            <a:ext cx="288036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a:lvl1pPr>
          </a:lstStyle>
          <a:p>
            <a:r>
              <a:rPr lang="ar-JO" dirty="0">
                <a:latin typeface="Arial" panose="020B0604020202020204" pitchFamily="34" charset="0"/>
                <a:cs typeface="Arial" panose="020B0604020202020204" pitchFamily="34" charset="0"/>
              </a:rPr>
              <a:t>الإعلان</a:t>
            </a:r>
            <a:endParaRPr dirty="0">
              <a:latin typeface="Arial" panose="020B0604020202020204" pitchFamily="34" charset="0"/>
              <a:cs typeface="Arial" panose="020B0604020202020204" pitchFamily="34" charset="0"/>
            </a:endParaRPr>
          </a:p>
        </p:txBody>
      </p:sp>
      <p:sp>
        <p:nvSpPr>
          <p:cNvPr id="145" name="Response"/>
          <p:cNvSpPr txBox="1"/>
          <p:nvPr/>
        </p:nvSpPr>
        <p:spPr>
          <a:xfrm>
            <a:off x="2390197" y="4947679"/>
            <a:ext cx="272796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a:lvl1pPr>
          </a:lstStyle>
          <a:p>
            <a:r>
              <a:rPr lang="ar-JO" dirty="0">
                <a:latin typeface="Arial" panose="020B0604020202020204" pitchFamily="34" charset="0"/>
                <a:cs typeface="Arial" panose="020B0604020202020204" pitchFamily="34" charset="0"/>
              </a:rPr>
              <a:t>التجاوب</a:t>
            </a:r>
            <a:endParaRPr dirty="0">
              <a:latin typeface="Arial" panose="020B0604020202020204" pitchFamily="34" charset="0"/>
              <a:cs typeface="Arial" panose="020B0604020202020204" pitchFamily="34" charset="0"/>
            </a:endParaRPr>
          </a:p>
        </p:txBody>
      </p:sp>
      <p:sp>
        <p:nvSpPr>
          <p:cNvPr id="146" name="Shape"/>
          <p:cNvSpPr/>
          <p:nvPr/>
        </p:nvSpPr>
        <p:spPr>
          <a:xfrm>
            <a:off x="5251243" y="912628"/>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4">
              <a:lumOff val="12156"/>
            </a:schemeClr>
          </a:solidFill>
          <a:ln>
            <a:solidFill>
              <a:srgbClr val="CADBFF"/>
            </a:solidFill>
          </a:ln>
        </p:spPr>
        <p:txBody>
          <a:bodyPr lIns="45719" rIns="45719" anchor="ctr"/>
          <a:lstStyle/>
          <a:p>
            <a:pPr>
              <a:defRPr>
                <a:solidFill>
                  <a:schemeClr val="accent4">
                    <a:lumOff val="24313"/>
                  </a:schemeClr>
                </a:solidFill>
              </a:defRPr>
            </a:pPr>
            <a:endParaRPr>
              <a:latin typeface="Arial" panose="020B0604020202020204" pitchFamily="34" charset="0"/>
              <a:cs typeface="Arial" panose="020B0604020202020204" pitchFamily="34" charset="0"/>
            </a:endParaRPr>
          </a:p>
        </p:txBody>
      </p:sp>
      <p:sp>
        <p:nvSpPr>
          <p:cNvPr id="147" name="Shape"/>
          <p:cNvSpPr/>
          <p:nvPr/>
        </p:nvSpPr>
        <p:spPr>
          <a:xfrm rot="10800000">
            <a:off x="3335079" y="8382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4">
              <a:lumOff val="12156"/>
            </a:schemeClr>
          </a:solidFill>
          <a:ln>
            <a:solidFill>
              <a:srgbClr val="CADBFF"/>
            </a:solidFill>
          </a:ln>
        </p:spPr>
        <p:txBody>
          <a:bodyPr lIns="45719" rIns="45719" anchor="ctr"/>
          <a:lstStyle/>
          <a:p>
            <a:endParaRPr>
              <a:latin typeface="Arial" panose="020B0604020202020204" pitchFamily="34" charset="0"/>
              <a:cs typeface="Arial" panose="020B0604020202020204" pitchFamily="34"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51" name="Worship is about God (about His Glory)"/>
          <p:cNvSpPr txBox="1"/>
          <p:nvPr/>
        </p:nvSpPr>
        <p:spPr>
          <a:xfrm>
            <a:off x="920432" y="381000"/>
            <a:ext cx="7303136"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6000"/>
            </a:pPr>
            <a:r>
              <a:rPr lang="ar-JO" dirty="0">
                <a:latin typeface="Arial" panose="020B0604020202020204" pitchFamily="34" charset="0"/>
                <a:cs typeface="Arial" panose="020B0604020202020204" pitchFamily="34" charset="0"/>
              </a:rPr>
              <a:t>العبادة عن الله</a:t>
            </a:r>
            <a:br>
              <a:rPr dirty="0">
                <a:latin typeface="Arial" panose="020B0604020202020204" pitchFamily="34" charset="0"/>
                <a:cs typeface="Arial" panose="020B0604020202020204" pitchFamily="34" charset="0"/>
              </a:rPr>
            </a:br>
            <a:r>
              <a:rPr sz="3600" dirty="0">
                <a:latin typeface="Arial" panose="020B0604020202020204" pitchFamily="34" charset="0"/>
                <a:cs typeface="Arial" panose="020B0604020202020204" pitchFamily="34" charset="0"/>
              </a:rPr>
              <a:t>(</a:t>
            </a:r>
            <a:r>
              <a:rPr lang="ar-JO" sz="3600" dirty="0">
                <a:latin typeface="Arial" panose="020B0604020202020204" pitchFamily="34" charset="0"/>
                <a:cs typeface="Arial" panose="020B0604020202020204" pitchFamily="34" charset="0"/>
              </a:rPr>
              <a:t>عن مجده</a:t>
            </a:r>
            <a:r>
              <a:rPr sz="3600" dirty="0">
                <a:latin typeface="Arial" panose="020B0604020202020204" pitchFamily="34" charset="0"/>
                <a:cs typeface="Arial" panose="020B0604020202020204" pitchFamily="34" charset="0"/>
              </a:rPr>
              <a:t>)</a:t>
            </a:r>
          </a:p>
        </p:txBody>
      </p:sp>
      <p:sp>
        <p:nvSpPr>
          <p:cNvPr id="152" name="But you are a chosen race, a royal priesthood, a holy nation, a people for God's own possession, so that you may proclaim the excellencies of Him who has called you out of darkness into His marvelous light.      (1 Peter 2:9)"/>
          <p:cNvSpPr txBox="1"/>
          <p:nvPr/>
        </p:nvSpPr>
        <p:spPr>
          <a:xfrm>
            <a:off x="312420" y="4724400"/>
            <a:ext cx="8519160"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pPr>
            <a:r>
              <a:rPr lang="ar-JO" dirty="0">
                <a:latin typeface="Arial" panose="020B0604020202020204" pitchFamily="34" charset="0"/>
                <a:cs typeface="Arial" panose="020B0604020202020204" pitchFamily="34" charset="0"/>
              </a:rPr>
              <a:t>وأما أنتم فجنس مختار، وكهنوت ملوكي، أمة مقدسة، شعب اقتناء، لكي تخبروا بفضائل الذي دعاكم من الظلمة إلى نوره العجيب. (1 بطرس 2: 9)</a:t>
            </a:r>
            <a:endParaRPr dirty="0">
              <a:latin typeface="Arial" panose="020B0604020202020204" pitchFamily="34" charset="0"/>
              <a:cs typeface="Arial" panose="020B0604020202020204" pitchFamily="34" charset="0"/>
            </a:endParaRPr>
          </a:p>
        </p:txBody>
      </p:sp>
      <p:sp>
        <p:nvSpPr>
          <p:cNvPr id="153" name="Praise Him according to His excellent greatness.  (Psalm 150:2)"/>
          <p:cNvSpPr txBox="1"/>
          <p:nvPr/>
        </p:nvSpPr>
        <p:spPr>
          <a:xfrm>
            <a:off x="274320" y="3886200"/>
            <a:ext cx="859536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pPr>
            <a:r>
              <a:rPr lang="ar-JO" dirty="0">
                <a:latin typeface="Arial" panose="020B0604020202020204" pitchFamily="34" charset="0"/>
                <a:cs typeface="Arial" panose="020B0604020202020204" pitchFamily="34" charset="0"/>
              </a:rPr>
              <a:t>سبحوه حسب كثرة عظمته (مزمور 150: 2)</a:t>
            </a:r>
            <a:endParaRPr dirty="0">
              <a:latin typeface="Arial" panose="020B0604020202020204" pitchFamily="34" charset="0"/>
              <a:cs typeface="Arial" panose="020B0604020202020204" pitchFamily="34" charset="0"/>
            </a:endParaRPr>
          </a:p>
        </p:txBody>
      </p:sp>
      <p:sp>
        <p:nvSpPr>
          <p:cNvPr id="154" name="Ascribe to the LORD, O mighty ones, ascribe to the LORD glory and strength. Ascribe to the LORD the glory due His name; worship the LORD in the splendor of His holiness.  (Psalm 29:1-2)"/>
          <p:cNvSpPr txBox="1"/>
          <p:nvPr/>
        </p:nvSpPr>
        <p:spPr>
          <a:xfrm>
            <a:off x="274320" y="2241550"/>
            <a:ext cx="8595360"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lvl1pPr>
          </a:lstStyle>
          <a:p>
            <a:r>
              <a:rPr lang="ar-JO" dirty="0">
                <a:latin typeface="Arial" panose="020B0604020202020204" pitchFamily="34" charset="0"/>
                <a:cs typeface="Arial" panose="020B0604020202020204" pitchFamily="34" charset="0"/>
              </a:rPr>
              <a:t>قدموا للرب يا أبناء الله، قدموا للرب مجداً وعزاً.                                         قدموا للرب مجد اسمه. اسجدوا للرب في زينة مقدسة.                                (مزمور 29: 1-2)</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58" name="Worship is for God (for His Glory)"/>
          <p:cNvSpPr txBox="1"/>
          <p:nvPr/>
        </p:nvSpPr>
        <p:spPr>
          <a:xfrm>
            <a:off x="920432" y="304800"/>
            <a:ext cx="7303136"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6000"/>
            </a:pPr>
            <a:r>
              <a:rPr lang="ar-JO" dirty="0">
                <a:latin typeface="Arial" panose="020B0604020202020204" pitchFamily="34" charset="0"/>
                <a:cs typeface="Arial" panose="020B0604020202020204" pitchFamily="34" charset="0"/>
              </a:rPr>
              <a:t>العبادة لله</a:t>
            </a:r>
            <a:br>
              <a:rPr dirty="0">
                <a:latin typeface="Arial" panose="020B0604020202020204" pitchFamily="34" charset="0"/>
                <a:cs typeface="Arial" panose="020B0604020202020204" pitchFamily="34" charset="0"/>
              </a:rPr>
            </a:br>
            <a:r>
              <a:rPr sz="3600" dirty="0">
                <a:latin typeface="Arial" panose="020B0604020202020204" pitchFamily="34" charset="0"/>
                <a:cs typeface="Arial" panose="020B0604020202020204" pitchFamily="34" charset="0"/>
              </a:rPr>
              <a:t>(</a:t>
            </a:r>
            <a:r>
              <a:rPr lang="ar-JO" sz="3600" dirty="0">
                <a:latin typeface="Arial" panose="020B0604020202020204" pitchFamily="34" charset="0"/>
                <a:cs typeface="Arial" panose="020B0604020202020204" pitchFamily="34" charset="0"/>
              </a:rPr>
              <a:t>لمجده</a:t>
            </a:r>
            <a:r>
              <a:rPr sz="3600" dirty="0">
                <a:latin typeface="Arial" panose="020B0604020202020204" pitchFamily="34" charset="0"/>
                <a:cs typeface="Arial" panose="020B0604020202020204" pitchFamily="34" charset="0"/>
              </a:rPr>
              <a:t>)</a:t>
            </a:r>
          </a:p>
        </p:txBody>
      </p:sp>
      <p:sp>
        <p:nvSpPr>
          <p:cNvPr id="159" name="Fear God, and give Him glory . . . ; worship Him who made the heavens and the earth and sea and springs of waters.  (Revelation 14:7)"/>
          <p:cNvSpPr txBox="1"/>
          <p:nvPr/>
        </p:nvSpPr>
        <p:spPr>
          <a:xfrm>
            <a:off x="274320" y="4823792"/>
            <a:ext cx="8557260"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1400"/>
              </a:spcBef>
            </a:lvl1pPr>
          </a:lstStyle>
          <a:p>
            <a:r>
              <a:rPr lang="ar-JO" dirty="0">
                <a:latin typeface="Arial" panose="020B0604020202020204" pitchFamily="34" charset="0"/>
                <a:cs typeface="Arial" panose="020B0604020202020204" pitchFamily="34" charset="0"/>
              </a:rPr>
              <a:t>خافوا الله وأعطوه مجداً ... واسجدوا لصانع السماء والأرض والبحر وينابيع المياه   (رؤيا 14: 7)</a:t>
            </a:r>
          </a:p>
        </p:txBody>
      </p:sp>
      <p:sp>
        <p:nvSpPr>
          <p:cNvPr id="160" name="I will give thanks to You, O Lord my God, with all my heart, And will glorify Your name forever. (Psalm 86:12)"/>
          <p:cNvSpPr txBox="1"/>
          <p:nvPr/>
        </p:nvSpPr>
        <p:spPr>
          <a:xfrm>
            <a:off x="274320" y="2057400"/>
            <a:ext cx="8595360"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lvl1pPr>
          </a:lstStyle>
          <a:p>
            <a:r>
              <a:rPr lang="ar-JO" dirty="0">
                <a:latin typeface="Arial" panose="020B0604020202020204" pitchFamily="34" charset="0"/>
                <a:cs typeface="Arial" panose="020B0604020202020204" pitchFamily="34" charset="0"/>
              </a:rPr>
              <a:t>أحمدك يا رب إلهي من كل قلبي، وأمجد اسمك إلى الدهر.                                  (مزمور 86: 12)</a:t>
            </a:r>
            <a:endParaRPr dirty="0">
              <a:latin typeface="Arial" panose="020B0604020202020204" pitchFamily="34" charset="0"/>
              <a:cs typeface="Arial" panose="020B0604020202020204" pitchFamily="34" charset="0"/>
            </a:endParaRPr>
          </a:p>
        </p:txBody>
      </p:sp>
      <p:sp>
        <p:nvSpPr>
          <p:cNvPr id="161" name="Now may the God who gives perseverance and encouragement grant you to be of the same mind with one another according to Christ Jesus, so that with one accord you may with one voice glorify the God and Father of our Lord Jesus Christ.  (Romans 15:5-6)"/>
          <p:cNvSpPr txBox="1"/>
          <p:nvPr/>
        </p:nvSpPr>
        <p:spPr>
          <a:xfrm>
            <a:off x="388620" y="3200400"/>
            <a:ext cx="8366760"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lvl1pPr>
          </a:lstStyle>
          <a:p>
            <a:r>
              <a:rPr lang="ar-JO" dirty="0">
                <a:latin typeface="Arial" panose="020B0604020202020204" pitchFamily="34" charset="0"/>
                <a:cs typeface="Arial" panose="020B0604020202020204" pitchFamily="34" charset="0"/>
              </a:rPr>
              <a:t>وليعطكم إله الصبر والتعزية أن تهتموا اهتماماً واحداً فيما بينكم، بحسب المسيح يسوع، لكي تمجدوا الله أبا ربنا يسوع المسيح.                                                (رومية 15: 5-6)</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65" name="There is only one end for which God created and formed the world and made us, and that is for His own exclusive glory and honor. There is only one end for which our Lord redeemed His people, and that was to bring Him a revenue of glory. And when you and "/>
          <p:cNvSpPr txBox="1"/>
          <p:nvPr/>
        </p:nvSpPr>
        <p:spPr>
          <a:xfrm>
            <a:off x="464819" y="1251098"/>
            <a:ext cx="8214361" cy="3662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a:pPr>
            <a:r>
              <a:rPr lang="ar-JO" dirty="0">
                <a:latin typeface="Arial" panose="020B0604020202020204" pitchFamily="34" charset="0"/>
                <a:cs typeface="Arial" panose="020B0604020202020204" pitchFamily="34" charset="0"/>
              </a:rPr>
              <a:t>هناك غاية واحدة فقط خلق الله وشكل العالم وخلقنا من أجلها، وهي لمجده وكرامته الحصريين، هناك غاية واحدة فقط من أجلها فدى ربنا شعبه، وهي أن يجلب له ثمر المجد، وعندما نجد أنا وأنت العطش الذي يزرعه الله في نفوسنا، فإنه لن يشبع إلا عندما تتجه نفوسنا إلى نفس الشوق الذي لدى الله نفسه: إلى مجده وكرامته.</a:t>
            </a:r>
            <a:br>
              <a:rPr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a:p>
            <a:pPr algn="ct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إريك ألكسندر</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69" name="For from Him…"/>
          <p:cNvSpPr txBox="1"/>
          <p:nvPr/>
        </p:nvSpPr>
        <p:spPr>
          <a:xfrm>
            <a:off x="1150620" y="723900"/>
            <a:ext cx="6842760" cy="541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لأن منه </a:t>
            </a:r>
          </a:p>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وبه </a:t>
            </a:r>
          </a:p>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وله </a:t>
            </a:r>
          </a:p>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كل الأشياء. </a:t>
            </a:r>
          </a:p>
          <a:p>
            <a:pPr algn="ctr">
              <a:lnSpc>
                <a:spcPct val="70000"/>
              </a:lnSpc>
              <a:spcBef>
                <a:spcPts val="2100"/>
              </a:spcBef>
              <a:defRPr sz="3600">
                <a:solidFill>
                  <a:srgbClr val="FFFB00"/>
                </a:solidFill>
              </a:defRPr>
            </a:pPr>
            <a:endParaRPr lang="ar-JO" b="1" dirty="0">
              <a:solidFill>
                <a:srgbClr val="FFFFFF"/>
              </a:solidFill>
              <a:latin typeface="Arial" panose="020B0604020202020204" pitchFamily="34" charset="0"/>
              <a:cs typeface="Arial" panose="020B0604020202020204" pitchFamily="34" charset="0"/>
            </a:endParaRPr>
          </a:p>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له المجد إلى الأبد. </a:t>
            </a:r>
          </a:p>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آمين.</a:t>
            </a:r>
          </a:p>
          <a:p>
            <a:pPr algn="ctr">
              <a:lnSpc>
                <a:spcPct val="70000"/>
              </a:lnSpc>
              <a:spcBef>
                <a:spcPts val="1900"/>
              </a:spcBef>
              <a:defRPr sz="1200">
                <a:solidFill>
                  <a:srgbClr val="FFFB00"/>
                </a:solidFill>
              </a:defRPr>
            </a:pPr>
            <a:endParaRPr lang="ar-JO" b="1" dirty="0">
              <a:solidFill>
                <a:srgbClr val="FFFFFF"/>
              </a:solidFill>
              <a:latin typeface="Arial" panose="020B0604020202020204" pitchFamily="34" charset="0"/>
              <a:cs typeface="Arial" panose="020B0604020202020204" pitchFamily="34" charset="0"/>
            </a:endParaRPr>
          </a:p>
          <a:p>
            <a:pPr algn="ctr">
              <a:lnSpc>
                <a:spcPct val="70000"/>
              </a:lnSpc>
              <a:spcBef>
                <a:spcPts val="1600"/>
              </a:spcBef>
              <a:defRPr sz="2800">
                <a:solidFill>
                  <a:srgbClr val="FFFB00"/>
                </a:solidFill>
              </a:defRPr>
            </a:pPr>
            <a:r>
              <a:rPr lang="ar-JO" b="1" dirty="0">
                <a:solidFill>
                  <a:srgbClr val="FFFFFF"/>
                </a:solidFill>
                <a:latin typeface="Arial" panose="020B0604020202020204" pitchFamily="34" charset="0"/>
                <a:cs typeface="Arial" panose="020B0604020202020204" pitchFamily="34" charset="0"/>
              </a:rPr>
              <a:t>(رومية 11: 36)</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4"/>
            <a:ext cx="2678874" cy="2522151"/>
          </a:xfrm>
        </p:spPr>
        <p:txBody>
          <a:bodyPr/>
          <a:lstStyle/>
          <a:p>
            <a:pPr algn="r"/>
            <a:r>
              <a:rPr lang="en-US" dirty="0"/>
              <a:t>Black</a:t>
            </a:r>
          </a:p>
        </p:txBody>
      </p:sp>
    </p:spTree>
    <p:extLst>
      <p:ext uri="{BB962C8B-B14F-4D97-AF65-F5344CB8AC3E}">
        <p14:creationId xmlns:p14="http://schemas.microsoft.com/office/powerpoint/2010/main" val="23128058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hoto)"/>
          <p:cNvSpPr txBox="1"/>
          <p:nvPr/>
        </p:nvSpPr>
        <p:spPr>
          <a:xfrm>
            <a:off x="3446229" y="2819400"/>
            <a:ext cx="1764264"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defRPr sz="4800"/>
            </a:lvl1pPr>
          </a:lstStyle>
          <a:p>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صورة</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en-US" sz="2400" dirty="0">
                <a:solidFill>
                  <a:srgbClr val="FFFFFF"/>
                </a:solidFill>
                <a:ea typeface="ＭＳ Ｐゴシック" charset="0"/>
                <a:cs typeface="Arial" panose="020B0604020202020204" pitchFamily="34" charset="0"/>
              </a:rPr>
              <a:t>  • BibleStudyDownloads.org </a:t>
            </a:r>
            <a:r>
              <a:rPr lang="ar-SA" sz="4000" dirty="0">
                <a:solidFill>
                  <a:srgbClr val="FFFFFF"/>
                </a:solidFill>
                <a:ea typeface="ＭＳ Ｐゴシック" charset="0"/>
                <a:cs typeface="Arial" panose="020B0604020202020204" pitchFamily="34" charset="0"/>
              </a:rPr>
              <a:t>لاهوت العبادة وممارسته</a:t>
            </a:r>
            <a:endParaRPr lang="en-US" sz="32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53" rtl="1" eaLnBrk="1" fontAlgn="base" hangingPunct="1">
              <a:spcBef>
                <a:spcPct val="0"/>
              </a:spcBef>
              <a:spcAft>
                <a:spcPct val="0"/>
              </a:spcAft>
              <a:defRPr/>
            </a:pPr>
            <a:r>
              <a:rPr lang="ar-JO" sz="4000" b="1" kern="1200" dirty="0">
                <a:solidFill>
                  <a:srgbClr val="FFFFFF"/>
                </a:solidFill>
                <a:latin typeface="Arial" panose="020B0604020202020204" pitchFamily="34" charset="0"/>
                <a:cs typeface="Arial" panose="020B0604020202020204" pitchFamily="34" charset="0"/>
                <a:sym typeface="Bodoni SvtyTwo ITC TT-Book"/>
              </a:rPr>
              <a:t>أحصل على هذا العرض التقديمي مجاناً</a:t>
            </a:r>
            <a:endParaRPr lang="en-US" sz="1400" b="1" kern="1200" dirty="0">
              <a:solidFill>
                <a:srgbClr val="FFFFFF"/>
              </a:solidFill>
              <a:latin typeface="Arial" panose="020B0604020202020204" pitchFamily="34" charset="0"/>
              <a:cs typeface="Arial" panose="020B0604020202020204" pitchFamily="34"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HE GLORY OF GOD"/>
          <p:cNvSpPr txBox="1"/>
          <p:nvPr/>
        </p:nvSpPr>
        <p:spPr>
          <a:xfrm>
            <a:off x="883919" y="201929"/>
            <a:ext cx="729996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200"/>
              </a:spcBef>
              <a:defRPr sz="5400"/>
            </a:lvl1pPr>
          </a:lstStyle>
          <a:p>
            <a:r>
              <a:rPr lang="ar-JO" dirty="0">
                <a:latin typeface="Arial" panose="020B0604020202020204" pitchFamily="34" charset="0"/>
                <a:cs typeface="Arial" panose="020B0604020202020204" pitchFamily="34" charset="0"/>
              </a:rPr>
              <a:t>مجد الله</a:t>
            </a:r>
            <a:endParaRPr dirty="0">
              <a:latin typeface="Arial" panose="020B0604020202020204" pitchFamily="34" charset="0"/>
              <a:cs typeface="Arial" panose="020B0604020202020204" pitchFamily="34" charset="0"/>
            </a:endParaRPr>
          </a:p>
        </p:txBody>
      </p:sp>
      <p:sp>
        <p:nvSpPr>
          <p:cNvPr id="59" name="The greatest subject of all!"/>
          <p:cNvSpPr txBox="1"/>
          <p:nvPr/>
        </p:nvSpPr>
        <p:spPr>
          <a:xfrm>
            <a:off x="1125219" y="4419600"/>
            <a:ext cx="72999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lvl1pPr>
          </a:lstStyle>
          <a:p>
            <a:r>
              <a:rPr lang="ar-JO" dirty="0">
                <a:latin typeface="Arial" panose="020B0604020202020204" pitchFamily="34" charset="0"/>
                <a:cs typeface="Arial" panose="020B0604020202020204" pitchFamily="34" charset="0"/>
              </a:rPr>
              <a:t>أعظم موضوع على الإطلاق</a:t>
            </a:r>
            <a:endParaRPr dirty="0">
              <a:latin typeface="Arial" panose="020B0604020202020204" pitchFamily="34" charset="0"/>
              <a:cs typeface="Arial" panose="020B0604020202020204" pitchFamily="34" charset="0"/>
            </a:endParaRPr>
          </a:p>
        </p:txBody>
      </p:sp>
      <p:sp>
        <p:nvSpPr>
          <p:cNvPr id="60" name="Not an attribute; but rather the sum  total of ALL His attributes, all His perfections"/>
          <p:cNvSpPr txBox="1"/>
          <p:nvPr/>
        </p:nvSpPr>
        <p:spPr>
          <a:xfrm>
            <a:off x="0" y="1267746"/>
            <a:ext cx="6736080"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ليس مجرد صفة؛                                                              بل مجموع كل صفاته                                           وكمالاته</a:t>
            </a:r>
            <a:endParaRPr dirty="0">
              <a:latin typeface="Arial" panose="020B0604020202020204" pitchFamily="34" charset="0"/>
              <a:cs typeface="Arial" panose="020B0604020202020204" pitchFamily="34" charset="0"/>
            </a:endParaRPr>
          </a:p>
        </p:txBody>
      </p:sp>
      <p:sp>
        <p:nvSpPr>
          <p:cNvPr id="61" name="His complete and utter perfection  in every way"/>
          <p:cNvSpPr txBox="1"/>
          <p:nvPr/>
        </p:nvSpPr>
        <p:spPr>
          <a:xfrm>
            <a:off x="706119" y="3436302"/>
            <a:ext cx="714756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كماله الكامل والمطلق                                                  في كل شيء</a:t>
            </a:r>
            <a:endParaRPr dirty="0">
              <a:latin typeface="Arial" panose="020B0604020202020204" pitchFamily="34" charset="0"/>
              <a:cs typeface="Arial" panose="020B0604020202020204" pitchFamily="34" charset="0"/>
            </a:endParaRPr>
          </a:p>
        </p:txBody>
      </p:sp>
      <p:sp>
        <p:nvSpPr>
          <p:cNvPr id="62" name="All that makes Him God"/>
          <p:cNvSpPr txBox="1"/>
          <p:nvPr/>
        </p:nvSpPr>
        <p:spPr>
          <a:xfrm>
            <a:off x="0" y="2747644"/>
            <a:ext cx="673608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1600"/>
              </a:spcBef>
              <a:defRPr sz="2800" b="1"/>
            </a:lvl1pPr>
          </a:lstStyle>
          <a:p>
            <a:r>
              <a:rPr lang="ar-JO" dirty="0">
                <a:latin typeface="Arial" panose="020B0604020202020204" pitchFamily="34" charset="0"/>
                <a:cs typeface="Arial" panose="020B0604020202020204" pitchFamily="34" charset="0"/>
              </a:rPr>
              <a:t>كل ذلك يجعله الله</a:t>
            </a:r>
            <a:endParaRPr dirty="0">
              <a:latin typeface="Arial" panose="020B0604020202020204" pitchFamily="34" charset="0"/>
              <a:cs typeface="Arial" panose="020B0604020202020204" pitchFamily="34" charset="0"/>
            </a:endParaRPr>
          </a:p>
        </p:txBody>
      </p:sp>
      <p:sp>
        <p:nvSpPr>
          <p:cNvPr id="63" name="Rectangle"/>
          <p:cNvSpPr/>
          <p:nvPr/>
        </p:nvSpPr>
        <p:spPr>
          <a:xfrm>
            <a:off x="838199" y="254000"/>
            <a:ext cx="7391401" cy="762000"/>
          </a:xfrm>
          <a:prstGeom prst="rect">
            <a:avLst/>
          </a:prstGeom>
          <a:ln w="57150">
            <a:solidFill>
              <a:srgbClr val="CADBFF"/>
            </a:solidFill>
          </a:ln>
        </p:spPr>
        <p:txBody>
          <a:bodyPr lIns="45719" rIns="45719" anchor="ctr"/>
          <a:lstStyle/>
          <a:p>
            <a:endParaRPr>
              <a:latin typeface="Arial" panose="020B0604020202020204" pitchFamily="34" charset="0"/>
              <a:cs typeface="Arial" panose="020B0604020202020204" pitchFamily="34" charset="0"/>
            </a:endParaRPr>
          </a:p>
        </p:txBody>
      </p:sp>
      <p:sp>
        <p:nvSpPr>
          <p:cNvPr id="64" name="“The beauty of God’s manifold perfections”…"/>
          <p:cNvSpPr txBox="1"/>
          <p:nvPr/>
        </p:nvSpPr>
        <p:spPr>
          <a:xfrm>
            <a:off x="7619" y="5207317"/>
            <a:ext cx="9052562" cy="1159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جمال كمالات الله المتعددة</a:t>
            </a:r>
            <a:endParaRPr dirty="0">
              <a:latin typeface="Arial" panose="020B0604020202020204" pitchFamily="34" charset="0"/>
              <a:cs typeface="Arial" panose="020B0604020202020204" pitchFamily="34" charset="0"/>
            </a:endParaRPr>
          </a:p>
          <a:p>
            <a:pPr algn="ctr">
              <a:spcBef>
                <a:spcPts val="1600"/>
              </a:spcBef>
              <a:defRPr sz="2800" b="1"/>
            </a:pPr>
            <a:r>
              <a:rPr lang="ar-JO" dirty="0">
                <a:latin typeface="Arial" panose="020B0604020202020204" pitchFamily="34" charset="0"/>
                <a:cs typeface="Arial" panose="020B0604020202020204" pitchFamily="34" charset="0"/>
              </a:rPr>
              <a:t>مجد الله هو عظمته وجماله وقيمته الظاهرة. (جون بايبر)</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62">
                                            <p:bg/>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6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iterate>
                                    <p:tmAbs val="0"/>
                                  </p:iterate>
                                  <p:childTnLst>
                                    <p:set>
                                      <p:cBhvr>
                                        <p:cTn id="18" fill="hold"/>
                                        <p:tgtEl>
                                          <p:spTgt spid="61">
                                            <p:bg/>
                                          </p:spTgt>
                                        </p:tgtEl>
                                        <p:attrNameLst>
                                          <p:attrName>style.visibility</p:attrName>
                                        </p:attrNameLst>
                                      </p:cBhvr>
                                      <p:to>
                                        <p:strVal val="visible"/>
                                      </p:to>
                                    </p:set>
                                  </p:childTnLst>
                                </p:cTn>
                              </p:par>
                              <p:par>
                                <p:cTn id="19" presetID="1" presetClass="entr" presetSubtype="0" fill="hold" grpId="3" nodeType="withEffect">
                                  <p:stCondLst>
                                    <p:cond delay="0"/>
                                  </p:stCondLst>
                                  <p:iterate>
                                    <p:tmAbs val="0"/>
                                  </p:iterate>
                                  <p:childTnLst>
                                    <p:set>
                                      <p:cBhvr>
                                        <p:cTn id="20" fill="hold"/>
                                        <p:tgtEl>
                                          <p:spTgt spid="6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p:tmAbs val="0"/>
                                  </p:iterate>
                                  <p:childTnLst>
                                    <p:set>
                                      <p:cBhvr>
                                        <p:cTn id="24" fill="hold"/>
                                        <p:tgtEl>
                                          <p:spTgt spid="59">
                                            <p:bg/>
                                          </p:spTgt>
                                        </p:tgtEl>
                                        <p:attrNameLst>
                                          <p:attrName>style.visibility</p:attrName>
                                        </p:attrNameLst>
                                      </p:cBhvr>
                                      <p:to>
                                        <p:strVal val="visible"/>
                                      </p:to>
                                    </p:set>
                                  </p:childTnLst>
                                </p:cTn>
                              </p:par>
                              <p:par>
                                <p:cTn id="25" presetID="1" presetClass="entr" presetSubtype="0" fill="hold" grpId="4" nodeType="withEffect">
                                  <p:stCondLst>
                                    <p:cond delay="0"/>
                                  </p:stCondLst>
                                  <p:iterate>
                                    <p:tmAbs val="0"/>
                                  </p:iterate>
                                  <p:childTnLst>
                                    <p:set>
                                      <p:cBhvr>
                                        <p:cTn id="26" fill="hold"/>
                                        <p:tgtEl>
                                          <p:spTgt spid="5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5" nodeType="clickEffect">
                                  <p:stCondLst>
                                    <p:cond delay="0"/>
                                  </p:stCondLst>
                                  <p:iterate>
                                    <p:tmAbs val="0"/>
                                  </p:iterate>
                                  <p:childTnLst>
                                    <p:set>
                                      <p:cBhvr>
                                        <p:cTn id="30" fill="hold"/>
                                        <p:tgtEl>
                                          <p:spTgt spid="64">
                                            <p:bg/>
                                          </p:spTgt>
                                        </p:tgtEl>
                                        <p:attrNameLst>
                                          <p:attrName>style.visibility</p:attrName>
                                        </p:attrNameLst>
                                      </p:cBhvr>
                                      <p:to>
                                        <p:strVal val="visible"/>
                                      </p:to>
                                    </p:set>
                                  </p:childTnLst>
                                </p:cTn>
                              </p:par>
                              <p:par>
                                <p:cTn id="31" presetID="1" presetClass="entr" presetSubtype="0" fill="hold" grpId="5" nodeType="withEffect">
                                  <p:stCondLst>
                                    <p:cond delay="0"/>
                                  </p:stCondLst>
                                  <p:iterate>
                                    <p:tmAbs val="0"/>
                                  </p:iterate>
                                  <p:childTnLst>
                                    <p:set>
                                      <p:cBhvr>
                                        <p:cTn id="32" fill="hold"/>
                                        <p:tgtEl>
                                          <p:spTgt spid="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4" build="p" bldLvl="5" animBg="1" advAuto="0"/>
      <p:bldP spid="60" grpId="1" build="p" bldLvl="5" animBg="1" advAuto="0"/>
      <p:bldP spid="61" grpId="3" build="p" bldLvl="5" animBg="1" advAuto="0"/>
      <p:bldP spid="62" grpId="2" build="p" bldLvl="5" animBg="1" advAuto="0"/>
      <p:bldP spid="64" grpId="5"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he Bible is the Story of His Glory"/>
          <p:cNvSpPr txBox="1"/>
          <p:nvPr/>
        </p:nvSpPr>
        <p:spPr>
          <a:xfrm>
            <a:off x="0" y="190500"/>
            <a:ext cx="6723380"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2800"/>
              </a:spcBef>
              <a:defRPr sz="4800"/>
            </a:pPr>
            <a:r>
              <a:rPr lang="ar-JO" dirty="0">
                <a:latin typeface="Arial" panose="020B0604020202020204" pitchFamily="34" charset="0"/>
                <a:cs typeface="Arial" panose="020B0604020202020204" pitchFamily="34" charset="0"/>
              </a:rPr>
              <a:t>الكتاب المقدس                       هو قصة مجده</a:t>
            </a:r>
            <a:endParaRPr dirty="0">
              <a:latin typeface="Arial" panose="020B0604020202020204" pitchFamily="34" charset="0"/>
              <a:cs typeface="Arial" panose="020B0604020202020204" pitchFamily="34" charset="0"/>
            </a:endParaRPr>
          </a:p>
        </p:txBody>
      </p:sp>
      <p:sp>
        <p:nvSpPr>
          <p:cNvPr id="67" name="in CREATION…"/>
          <p:cNvSpPr txBox="1"/>
          <p:nvPr/>
        </p:nvSpPr>
        <p:spPr>
          <a:xfrm>
            <a:off x="1874520" y="1954212"/>
            <a:ext cx="5394960" cy="4249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الخليقة</a:t>
            </a:r>
            <a:endParaRPr dirty="0">
              <a:latin typeface="Arial" panose="020B0604020202020204" pitchFamily="34" charset="0"/>
              <a:cs typeface="Arial" panose="020B0604020202020204" pitchFamily="34" charset="0"/>
            </a:endParaRPr>
          </a:p>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السقوط</a:t>
            </a:r>
            <a:endParaRPr dirty="0">
              <a:latin typeface="Arial" panose="020B0604020202020204" pitchFamily="34" charset="0"/>
              <a:cs typeface="Arial" panose="020B0604020202020204" pitchFamily="34" charset="0"/>
            </a:endParaRPr>
          </a:p>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يسوع المسيح</a:t>
            </a:r>
            <a:endParaRPr dirty="0">
              <a:latin typeface="Arial" panose="020B0604020202020204" pitchFamily="34" charset="0"/>
              <a:cs typeface="Arial" panose="020B0604020202020204" pitchFamily="34" charset="0"/>
            </a:endParaRPr>
          </a:p>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الفداء</a:t>
            </a:r>
            <a:endParaRPr dirty="0">
              <a:latin typeface="Arial" panose="020B0604020202020204" pitchFamily="34" charset="0"/>
              <a:cs typeface="Arial" panose="020B0604020202020204" pitchFamily="34" charset="0"/>
            </a:endParaRPr>
          </a:p>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التقديس</a:t>
            </a:r>
            <a:endParaRPr dirty="0">
              <a:latin typeface="Arial" panose="020B0604020202020204" pitchFamily="34" charset="0"/>
              <a:cs typeface="Arial" panose="020B0604020202020204" pitchFamily="34" charset="0"/>
            </a:endParaRPr>
          </a:p>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السماء</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world" descr="world"/>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70" name="The heavens are telling of the glory of God.…"/>
          <p:cNvSpPr txBox="1"/>
          <p:nvPr/>
        </p:nvSpPr>
        <p:spPr>
          <a:xfrm>
            <a:off x="160337" y="2057400"/>
            <a:ext cx="8823326" cy="4181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200">
                <a:latin typeface="Bell MT"/>
                <a:ea typeface="Bell MT"/>
                <a:cs typeface="Bell MT"/>
                <a:sym typeface="Bell MT"/>
              </a:defRPr>
            </a:pPr>
            <a:r>
              <a:rPr>
                <a:latin typeface="Arial" panose="020B0604020202020204" pitchFamily="34" charset="0"/>
                <a:cs typeface="Arial" panose="020B0604020202020204" pitchFamily="34" charset="0"/>
              </a:rPr>
              <a:t>The heavens are telling of the glory of God.</a:t>
            </a:r>
          </a:p>
          <a:p>
            <a:pPr marL="342900" indent="-342900" algn="ctr">
              <a:spcBef>
                <a:spcPts val="600"/>
              </a:spcBef>
              <a:defRPr sz="2800">
                <a:latin typeface="Bell MT"/>
                <a:ea typeface="Bell MT"/>
                <a:cs typeface="Bell MT"/>
                <a:sym typeface="Bell MT"/>
              </a:defRPr>
            </a:pPr>
            <a:r>
              <a:rPr>
                <a:latin typeface="Arial" panose="020B0604020202020204" pitchFamily="34" charset="0"/>
                <a:cs typeface="Arial" panose="020B0604020202020204" pitchFamily="34" charset="0"/>
              </a:rPr>
              <a:t>(Psalm 19:1)</a:t>
            </a:r>
          </a:p>
          <a:p>
            <a:pPr marL="342900" indent="-342900" algn="ctr">
              <a:spcBef>
                <a:spcPts val="700"/>
              </a:spcBef>
              <a:defRPr sz="2800">
                <a:latin typeface="Bell MT"/>
                <a:ea typeface="Bell MT"/>
                <a:cs typeface="Bell MT"/>
                <a:sym typeface="Bell MT"/>
              </a:defRPr>
            </a:pPr>
            <a:endParaRPr>
              <a:latin typeface="Arial" panose="020B0604020202020204" pitchFamily="34" charset="0"/>
              <a:cs typeface="Arial" panose="020B0604020202020204" pitchFamily="34" charset="0"/>
            </a:endParaRPr>
          </a:p>
          <a:p>
            <a:pPr marL="342900" indent="-342900" algn="ctr">
              <a:spcBef>
                <a:spcPts val="700"/>
              </a:spcBef>
              <a:defRPr sz="3200">
                <a:latin typeface="Bell MT"/>
                <a:ea typeface="Bell MT"/>
                <a:cs typeface="Bell MT"/>
                <a:sym typeface="Bell MT"/>
              </a:defRPr>
            </a:pPr>
            <a:r>
              <a:rPr>
                <a:latin typeface="Arial" panose="020B0604020202020204" pitchFamily="34" charset="0"/>
                <a:cs typeface="Arial" panose="020B0604020202020204" pitchFamily="34" charset="0"/>
              </a:rPr>
              <a:t>Bring My sons from afar and My daughters from the ends of the earth, everyone who is called by My name, and whom I have created for My glory.</a:t>
            </a:r>
          </a:p>
          <a:p>
            <a:pPr marL="342900" indent="-342900" algn="ctr">
              <a:spcBef>
                <a:spcPts val="600"/>
              </a:spcBef>
              <a:defRPr sz="2800">
                <a:latin typeface="Bell MT"/>
                <a:ea typeface="Bell MT"/>
                <a:cs typeface="Bell MT"/>
                <a:sym typeface="Bell MT"/>
              </a:defRPr>
            </a:pPr>
            <a:r>
              <a:rPr>
                <a:latin typeface="Arial" panose="020B0604020202020204" pitchFamily="34" charset="0"/>
                <a:cs typeface="Arial" panose="020B0604020202020204" pitchFamily="34" charset="0"/>
              </a:rPr>
              <a:t>(Isaiah 43:6-7)</a:t>
            </a:r>
          </a:p>
        </p:txBody>
      </p:sp>
      <p:sp>
        <p:nvSpPr>
          <p:cNvPr id="71" name="in Creation"/>
          <p:cNvSpPr txBox="1"/>
          <p:nvPr/>
        </p:nvSpPr>
        <p:spPr>
          <a:xfrm>
            <a:off x="579119" y="609600"/>
            <a:ext cx="79857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lvl1pPr>
          </a:lstStyle>
          <a:p>
            <a:r>
              <a:rPr>
                <a:latin typeface="Arial" panose="020B0604020202020204" pitchFamily="34" charset="0"/>
                <a:cs typeface="Arial" panose="020B0604020202020204" pitchFamily="34" charset="0"/>
              </a:rPr>
              <a:t>in Creation</a:t>
            </a:r>
          </a:p>
        </p:txBody>
      </p:sp>
      <p:pic>
        <p:nvPicPr>
          <p:cNvPr id="72" name="morton-milky-way" descr="morton-milky-way"/>
          <p:cNvPicPr>
            <a:picLocks noChangeAspect="1"/>
          </p:cNvPicPr>
          <p:nvPr/>
        </p:nvPicPr>
        <p:blipFill>
          <a:blip r:embed="rId3"/>
          <a:srcRect l="2499" r="5000" b="4444"/>
          <a:stretch>
            <a:fillRect/>
          </a:stretch>
        </p:blipFill>
        <p:spPr>
          <a:xfrm>
            <a:off x="-1739900" y="-1435101"/>
            <a:ext cx="11059081" cy="8294312"/>
          </a:xfrm>
          <a:prstGeom prst="rect">
            <a:avLst/>
          </a:prstGeom>
          <a:ln w="12700">
            <a:miter lim="400000"/>
          </a:ln>
        </p:spPr>
      </p:pic>
      <p:sp>
        <p:nvSpPr>
          <p:cNvPr id="73" name="The heavens are telling of the glory of God.(Psalm 19:1)…"/>
          <p:cNvSpPr txBox="1"/>
          <p:nvPr/>
        </p:nvSpPr>
        <p:spPr>
          <a:xfrm>
            <a:off x="-1099929" y="2398078"/>
            <a:ext cx="9817210" cy="23955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2300"/>
              </a:spcBef>
              <a:defRPr sz="3200" b="1">
                <a:solidFill>
                  <a:srgbClr val="FFFB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السماوات تحدث بمجد الله                                                     </a:t>
            </a: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مزمور 19: 1</a:t>
            </a:r>
            <a:r>
              <a:rPr dirty="0">
                <a:latin typeface="Arial" panose="020B0604020202020204" pitchFamily="34" charset="0"/>
                <a:cs typeface="Arial" panose="020B0604020202020204" pitchFamily="34" charset="0"/>
              </a:rPr>
              <a:t>)</a:t>
            </a:r>
          </a:p>
          <a:p>
            <a:pPr algn="ctr">
              <a:spcBef>
                <a:spcPts val="2600"/>
              </a:spcBef>
              <a:defRPr sz="3200" b="1">
                <a:solidFill>
                  <a:srgbClr val="FFFB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ايت ببني من بعيد، وببناتي من أقصى الأرض، بكل من دعي باسمي ولمجدي خلقته وجبلته وصنعته (أشعياء 43: 6-7)</a:t>
            </a:r>
            <a:endParaRPr dirty="0">
              <a:latin typeface="Arial" panose="020B0604020202020204" pitchFamily="34" charset="0"/>
              <a:cs typeface="Arial" panose="020B0604020202020204" pitchFamily="34" charset="0"/>
            </a:endParaRPr>
          </a:p>
        </p:txBody>
      </p:sp>
      <p:sp>
        <p:nvSpPr>
          <p:cNvPr id="74" name="in Creation"/>
          <p:cNvSpPr txBox="1"/>
          <p:nvPr/>
        </p:nvSpPr>
        <p:spPr>
          <a:xfrm>
            <a:off x="3114357" y="685800"/>
            <a:ext cx="1999904"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i="1">
                <a:solidFill>
                  <a:srgbClr val="FFFB00"/>
                </a:solidFill>
                <a:latin typeface="Georgia"/>
                <a:ea typeface="Georgia"/>
                <a:cs typeface="Georgia"/>
                <a:sym typeface="Georgia"/>
              </a:defRPr>
            </a:lvl1pPr>
          </a:lstStyle>
          <a:p>
            <a:r>
              <a:rPr lang="ar-JO" b="1" i="0" dirty="0">
                <a:latin typeface="Arial" panose="020B0604020202020204" pitchFamily="34" charset="0"/>
                <a:cs typeface="Arial" panose="020B0604020202020204" pitchFamily="34" charset="0"/>
              </a:rPr>
              <a:t>في الخليقة</a:t>
            </a:r>
            <a:endParaRPr b="1"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76" name="apple.jpg" descr="apple.jpg"/>
          <p:cNvPicPr>
            <a:picLocks noChangeAspect="1"/>
          </p:cNvPicPr>
          <p:nvPr/>
        </p:nvPicPr>
        <p:blipFill>
          <a:blip r:embed="rId2">
            <a:alphaModFix amt="23429"/>
          </a:blip>
          <a:stretch>
            <a:fillRect/>
          </a:stretch>
        </p:blipFill>
        <p:spPr>
          <a:xfrm>
            <a:off x="16457" y="-1264998"/>
            <a:ext cx="10182011" cy="15171198"/>
          </a:xfrm>
          <a:prstGeom prst="rect">
            <a:avLst/>
          </a:prstGeom>
          <a:ln w="12700">
            <a:miter lim="400000"/>
          </a:ln>
        </p:spPr>
      </p:pic>
      <p:sp>
        <p:nvSpPr>
          <p:cNvPr id="77" name="Text"/>
          <p:cNvSpPr txBox="1"/>
          <p:nvPr/>
        </p:nvSpPr>
        <p:spPr>
          <a:xfrm>
            <a:off x="960119" y="762000"/>
            <a:ext cx="69951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  </a:t>
            </a:r>
          </a:p>
        </p:txBody>
      </p:sp>
      <p:sp>
        <p:nvSpPr>
          <p:cNvPr id="78" name="Even though they knew God, they did not glorify Him as God or give thanks . . .…"/>
          <p:cNvSpPr txBox="1"/>
          <p:nvPr/>
        </p:nvSpPr>
        <p:spPr>
          <a:xfrm>
            <a:off x="160337" y="1219200"/>
            <a:ext cx="8823326" cy="25705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defRPr sz="32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لأنهم لما عرفوا الله لم يمجدوه أو يشكروه كإله ... وبينما هم يزعمون أنهم حكماء صاروا جهلاء، وأبدلوا مجد الله الذي لا يفنى بشبه صورة الإنسان ... الذين استبدلوا حق الله بالكذب، واتقوا وعبدوا المخلوق دون الخالق.</a:t>
            </a:r>
            <a:endParaRPr lang="en-US" dirty="0">
              <a:latin typeface="Arial" panose="020B0604020202020204" pitchFamily="34" charset="0"/>
              <a:cs typeface="Arial" panose="020B0604020202020204" pitchFamily="34" charset="0"/>
            </a:endParaRPr>
          </a:p>
          <a:p>
            <a:pPr marL="342900" indent="-342900" algn="ctr">
              <a:spcBef>
                <a:spcPts val="600"/>
              </a:spcBef>
              <a:defRPr sz="28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(رومية 1: 21، 22-23، 25)</a:t>
            </a:r>
            <a:endParaRPr dirty="0">
              <a:latin typeface="Arial" panose="020B0604020202020204" pitchFamily="34" charset="0"/>
              <a:cs typeface="Arial" panose="020B0604020202020204" pitchFamily="34" charset="0"/>
            </a:endParaRPr>
          </a:p>
        </p:txBody>
      </p:sp>
      <p:sp>
        <p:nvSpPr>
          <p:cNvPr id="79" name="in the Fall"/>
          <p:cNvSpPr txBox="1"/>
          <p:nvPr/>
        </p:nvSpPr>
        <p:spPr>
          <a:xfrm>
            <a:off x="579119" y="317500"/>
            <a:ext cx="79857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0000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السقوط</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81" name="apple.jpg" descr="apple.jpg"/>
          <p:cNvPicPr>
            <a:picLocks noChangeAspect="1"/>
          </p:cNvPicPr>
          <p:nvPr/>
        </p:nvPicPr>
        <p:blipFill>
          <a:blip r:embed="rId2">
            <a:alphaModFix amt="23429"/>
          </a:blip>
          <a:stretch>
            <a:fillRect/>
          </a:stretch>
        </p:blipFill>
        <p:spPr>
          <a:xfrm>
            <a:off x="16457" y="-1252298"/>
            <a:ext cx="10182011" cy="15171198"/>
          </a:xfrm>
          <a:prstGeom prst="rect">
            <a:avLst/>
          </a:prstGeom>
          <a:ln w="12700">
            <a:miter lim="400000"/>
          </a:ln>
        </p:spPr>
      </p:pic>
      <p:sp>
        <p:nvSpPr>
          <p:cNvPr id="82" name="For all have sinned and fall short…"/>
          <p:cNvSpPr txBox="1"/>
          <p:nvPr/>
        </p:nvSpPr>
        <p:spPr>
          <a:xfrm>
            <a:off x="46036" y="1981200"/>
            <a:ext cx="9051928" cy="35759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3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لأن الجميع أخطأوا</a:t>
            </a:r>
          </a:p>
          <a:p>
            <a:pPr marL="342900" indent="-342900" algn="ctr">
              <a:spcBef>
                <a:spcPts val="700"/>
              </a:spcBef>
              <a:defRPr sz="33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وأعوزهم مجد الله</a:t>
            </a:r>
            <a:endParaRPr dirty="0">
              <a:latin typeface="Arial" panose="020B0604020202020204" pitchFamily="34" charset="0"/>
              <a:cs typeface="Arial" panose="020B0604020202020204" pitchFamily="34" charset="0"/>
            </a:endParaRPr>
          </a:p>
          <a:p>
            <a:pPr marL="342900" indent="-342900" algn="ctr">
              <a:spcBef>
                <a:spcPts val="600"/>
              </a:spcBef>
              <a:defRPr sz="3300" b="1">
                <a:solidFill>
                  <a:srgbClr val="0000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رومية 3: 23</a:t>
            </a:r>
            <a:r>
              <a:rPr dirty="0">
                <a:latin typeface="Arial" panose="020B0604020202020204" pitchFamily="34" charset="0"/>
                <a:cs typeface="Arial" panose="020B0604020202020204" pitchFamily="34" charset="0"/>
              </a:rPr>
              <a:t>)</a:t>
            </a:r>
          </a:p>
          <a:p>
            <a:pPr marL="342900" indent="-342900" algn="ctr">
              <a:spcBef>
                <a:spcPts val="700"/>
              </a:spcBef>
              <a:defRPr sz="3300" b="1">
                <a:solidFill>
                  <a:srgbClr val="000000"/>
                </a:solidFill>
                <a:latin typeface="Bell MT"/>
                <a:ea typeface="Bell MT"/>
                <a:cs typeface="Bell MT"/>
                <a:sym typeface="Bell MT"/>
              </a:defRPr>
            </a:pPr>
            <a:endParaRPr dirty="0">
              <a:latin typeface="Arial" panose="020B0604020202020204" pitchFamily="34" charset="0"/>
              <a:cs typeface="Arial" panose="020B0604020202020204" pitchFamily="34" charset="0"/>
            </a:endParaRPr>
          </a:p>
          <a:p>
            <a:pPr marL="342900" indent="-342900" algn="ctr">
              <a:spcBef>
                <a:spcPts val="700"/>
              </a:spcBef>
              <a:defRPr sz="33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إن جوهر الخطية هو التقليل من مجد الله.</a:t>
            </a:r>
          </a:p>
          <a:p>
            <a:pPr marL="342900" indent="-342900" algn="ctr">
              <a:spcBef>
                <a:spcPts val="700"/>
              </a:spcBef>
              <a:defRPr sz="3300" b="1">
                <a:solidFill>
                  <a:srgbClr val="0000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جون بايبر</a:t>
            </a:r>
            <a:r>
              <a:rPr dirty="0">
                <a:latin typeface="Arial" panose="020B0604020202020204" pitchFamily="34" charset="0"/>
                <a:cs typeface="Arial" panose="020B0604020202020204" pitchFamily="34" charset="0"/>
              </a:rPr>
              <a:t>)</a:t>
            </a:r>
          </a:p>
        </p:txBody>
      </p:sp>
      <p:sp>
        <p:nvSpPr>
          <p:cNvPr id="83" name="in the Fall"/>
          <p:cNvSpPr txBox="1"/>
          <p:nvPr/>
        </p:nvSpPr>
        <p:spPr>
          <a:xfrm>
            <a:off x="579120" y="355600"/>
            <a:ext cx="7985760"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600" b="1" i="1">
                <a:solidFill>
                  <a:srgbClr val="0000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السقوط</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85" name="bible-archeology-red-sea-crossing.jpg" descr="bible-archeology-red-sea-crossing.jpg"/>
          <p:cNvPicPr>
            <a:picLocks noChangeAspect="1"/>
          </p:cNvPicPr>
          <p:nvPr/>
        </p:nvPicPr>
        <p:blipFill>
          <a:blip r:embed="rId2">
            <a:alphaModFix amt="30078"/>
          </a:blip>
          <a:stretch>
            <a:fillRect/>
          </a:stretch>
        </p:blipFill>
        <p:spPr>
          <a:xfrm>
            <a:off x="-1164878" y="-1439"/>
            <a:ext cx="10898146" cy="6860878"/>
          </a:xfrm>
          <a:prstGeom prst="rect">
            <a:avLst/>
          </a:prstGeom>
          <a:ln w="12700">
            <a:miter lim="400000"/>
          </a:ln>
        </p:spPr>
      </p:pic>
      <p:sp>
        <p:nvSpPr>
          <p:cNvPr id="86" name="“You are my servant,…"/>
          <p:cNvSpPr txBox="1"/>
          <p:nvPr/>
        </p:nvSpPr>
        <p:spPr>
          <a:xfrm>
            <a:off x="46036" y="1981200"/>
            <a:ext cx="9051928" cy="1796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3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أنت عبدي</a:t>
            </a:r>
            <a:endParaRPr dirty="0">
              <a:latin typeface="Arial" panose="020B0604020202020204" pitchFamily="34" charset="0"/>
              <a:cs typeface="Arial" panose="020B0604020202020204" pitchFamily="34" charset="0"/>
            </a:endParaRPr>
          </a:p>
          <a:p>
            <a:pPr marL="342900" indent="-342900" algn="ctr">
              <a:spcBef>
                <a:spcPts val="700"/>
              </a:spcBef>
              <a:defRPr sz="33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إسرائيل الي به أتمجد</a:t>
            </a:r>
            <a:endParaRPr dirty="0">
              <a:latin typeface="Arial" panose="020B0604020202020204" pitchFamily="34" charset="0"/>
              <a:cs typeface="Arial" panose="020B0604020202020204" pitchFamily="34" charset="0"/>
            </a:endParaRPr>
          </a:p>
          <a:p>
            <a:pPr marL="342900" indent="-342900" algn="ctr">
              <a:spcBef>
                <a:spcPts val="700"/>
              </a:spcBef>
              <a:defRPr sz="3300" b="1">
                <a:solidFill>
                  <a:srgbClr val="0000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اشعياء 49: 3</a:t>
            </a:r>
            <a:r>
              <a:rPr dirty="0">
                <a:latin typeface="Arial" panose="020B0604020202020204" pitchFamily="34" charset="0"/>
                <a:cs typeface="Arial" panose="020B0604020202020204" pitchFamily="34" charset="0"/>
              </a:rPr>
              <a:t>)</a:t>
            </a:r>
          </a:p>
        </p:txBody>
      </p:sp>
      <p:sp>
        <p:nvSpPr>
          <p:cNvPr id="87" name="in Israel"/>
          <p:cNvSpPr txBox="1"/>
          <p:nvPr/>
        </p:nvSpPr>
        <p:spPr>
          <a:xfrm>
            <a:off x="579120" y="596900"/>
            <a:ext cx="7985760"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600" b="1" i="1">
                <a:solidFill>
                  <a:srgbClr val="0000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إسرائيل</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theme/theme1.xml><?xml version="1.0" encoding="utf-8"?>
<a:theme xmlns:a="http://schemas.openxmlformats.org/drawingml/2006/main" name="Default Design">
  <a:themeElements>
    <a:clrScheme name="Default Design">
      <a:dk1>
        <a:srgbClr val="6E4405"/>
      </a:dk1>
      <a:lt1>
        <a:srgbClr val="CADB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Garamond"/>
        <a:ea typeface="Garamond"/>
        <a:cs typeface="Garamond"/>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Garamond"/>
        <a:ea typeface="Garamond"/>
        <a:cs typeface="Garamond"/>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186</TotalTime>
  <Words>1711</Words>
  <Application>Microsoft Macintosh PowerPoint</Application>
  <PresentationFormat>On-screen Show (4:3)</PresentationFormat>
  <Paragraphs>186</Paragraphs>
  <Slides>30</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ＭＳ Ｐゴシック</vt:lpstr>
      <vt:lpstr>Arial</vt:lpstr>
      <vt:lpstr>Bodoni SvtyTwo ITC TT-Book</vt:lpstr>
      <vt:lpstr>Bodoni SvtyTwo ITC TT-BookIta</vt:lpstr>
      <vt:lpstr>Garamond</vt:lpstr>
      <vt:lpstr>Times New Roman</vt:lpstr>
      <vt:lpstr>Wingdings</vt:lpstr>
      <vt:lpstr>Default Design</vt:lpstr>
      <vt:lpstr>1_Orbit</vt:lpstr>
      <vt:lpstr>الوحدة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  • BibleStudyDownloads.org لاهوت العبادة وممارسته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dc:title>
  <cp:lastModifiedBy>Ron Man</cp:lastModifiedBy>
  <cp:revision>16</cp:revision>
  <dcterms:modified xsi:type="dcterms:W3CDTF">2024-06-04T09:25:44Z</dcterms:modified>
</cp:coreProperties>
</file>