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79"/>
  </p:notesMasterIdLst>
  <p:sldIdLst>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56"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875" r:id="rId77"/>
    <p:sldId id="5471" r:id="rId7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14141"/>
        </a:fontRef>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Ref idx="minor">
          <a:srgbClr val="414141"/>
        </a:fontRef>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14141"/>
        </a:fontRef>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Ref idx="minor">
          <a:srgbClr val="414141"/>
        </a:fontRef>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Ref idx="minor">
          <a:srgbClr val="414141"/>
        </a:fontRef>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Ref idx="minor">
          <a:srgbClr val="414141"/>
        </a:fontRef>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Ref idx="minor">
          <a:srgbClr val="414141"/>
        </a:fontRef>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Ref idx="minor">
          <a:srgbClr val="414141"/>
        </a:fontRef>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22"/>
    <p:restoredTop sz="94687"/>
  </p:normalViewPr>
  <p:slideViewPr>
    <p:cSldViewPr snapToGrid="0" snapToObjects="1">
      <p:cViewPr varScale="1">
        <p:scale>
          <a:sx n="90" d="100"/>
          <a:sy n="90" d="100"/>
        </p:scale>
        <p:origin x="1648" y="20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1143000" y="685800"/>
            <a:ext cx="4572000" cy="3429000"/>
          </a:xfrm>
          <a:prstGeom prst="rect">
            <a:avLst/>
          </a:prstGeom>
        </p:spPr>
        <p:txBody>
          <a:bodyPr/>
          <a:lstStyle/>
          <a:p>
            <a:endParaRPr/>
          </a:p>
        </p:txBody>
      </p:sp>
      <p:sp>
        <p:nvSpPr>
          <p:cNvPr id="216" name="Shape 21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Adam &amp; Eve, Moses, David, Saul/Paul, Jesus calling disciples, </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worship Him as He really is, as He wants to be worshiped</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a:p>
        </p:txBody>
      </p:sp>
      <p:sp>
        <p:nvSpPr>
          <p:cNvPr id="454" name="Shape 45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worship Him as He really is, as He wants to be worshiped</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a:p>
        </p:txBody>
      </p:sp>
      <p:sp>
        <p:nvSpPr>
          <p:cNvPr id="500" name="Shape 500"/>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a:spLocks noGrp="1" noRot="1" noChangeAspect="1"/>
          </p:cNvSpPr>
          <p:nvPr>
            <p:ph type="sldImg"/>
          </p:nvPr>
        </p:nvSpPr>
        <p:spPr>
          <a:prstGeom prst="rect">
            <a:avLst/>
          </a:prstGeom>
        </p:spPr>
        <p:txBody>
          <a:bodyPr/>
          <a:lstStyle/>
          <a:p>
            <a:endParaRPr/>
          </a:p>
        </p:txBody>
      </p:sp>
      <p:sp>
        <p:nvSpPr>
          <p:cNvPr id="511" name="Shape 51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endParaRPr/>
          </a:p>
        </p:txBody>
      </p:sp>
      <p:sp>
        <p:nvSpPr>
          <p:cNvPr id="529" name="Shape 52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noRot="1" noChangeAspect="1"/>
          </p:cNvSpPr>
          <p:nvPr>
            <p:ph type="sldImg"/>
          </p:nvPr>
        </p:nvSpPr>
        <p:spPr>
          <a:prstGeom prst="rect">
            <a:avLst/>
          </a:prstGeom>
        </p:spPr>
        <p:txBody>
          <a:bodyPr/>
          <a:lstStyle/>
          <a:p>
            <a:endParaRPr/>
          </a:p>
        </p:txBody>
      </p:sp>
      <p:sp>
        <p:nvSpPr>
          <p:cNvPr id="539" name="Shape 53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Shape 548"/>
          <p:cNvSpPr>
            <a:spLocks noGrp="1" noRot="1" noChangeAspect="1"/>
          </p:cNvSpPr>
          <p:nvPr>
            <p:ph type="sldImg"/>
          </p:nvPr>
        </p:nvSpPr>
        <p:spPr>
          <a:prstGeom prst="rect">
            <a:avLst/>
          </a:prstGeom>
        </p:spPr>
        <p:txBody>
          <a:bodyPr/>
          <a:lstStyle/>
          <a:p>
            <a:endParaRPr/>
          </a:p>
        </p:txBody>
      </p:sp>
      <p:sp>
        <p:nvSpPr>
          <p:cNvPr id="549" name="Shape 54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a:spLocks noGrp="1" noRot="1" noChangeAspect="1"/>
          </p:cNvSpPr>
          <p:nvPr>
            <p:ph type="sldImg"/>
          </p:nvPr>
        </p:nvSpPr>
        <p:spPr>
          <a:prstGeom prst="rect">
            <a:avLst/>
          </a:prstGeom>
        </p:spPr>
        <p:txBody>
          <a:bodyPr/>
          <a:lstStyle/>
          <a:p>
            <a:endParaRPr/>
          </a:p>
        </p:txBody>
      </p:sp>
      <p:sp>
        <p:nvSpPr>
          <p:cNvPr id="558" name="Shape 55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prstGeom prst="rect">
            <a:avLst/>
          </a:prstGeom>
        </p:spPr>
        <p:txBody>
          <a:bodyPr/>
          <a:lstStyle/>
          <a:p>
            <a:endParaRPr/>
          </a:p>
        </p:txBody>
      </p:sp>
      <p:sp>
        <p:nvSpPr>
          <p:cNvPr id="569" name="Shape 56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599"/>
          <p:cNvSpPr>
            <a:spLocks noGrp="1" noRot="1" noChangeAspect="1"/>
          </p:cNvSpPr>
          <p:nvPr>
            <p:ph type="sldImg"/>
          </p:nvPr>
        </p:nvSpPr>
        <p:spPr>
          <a:prstGeom prst="rect">
            <a:avLst/>
          </a:prstGeom>
        </p:spPr>
        <p:txBody>
          <a:bodyPr/>
          <a:lstStyle/>
          <a:p>
            <a:endParaRPr/>
          </a:p>
        </p:txBody>
      </p:sp>
      <p:sp>
        <p:nvSpPr>
          <p:cNvPr id="600" name="Shape 600"/>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prstGeom prst="rect">
            <a:avLst/>
          </a:prstGeom>
        </p:spPr>
        <p:txBody>
          <a:bodyPr/>
          <a:lstStyle/>
          <a:p>
            <a:endParaRPr/>
          </a:p>
        </p:txBody>
      </p:sp>
      <p:sp>
        <p:nvSpPr>
          <p:cNvPr id="608" name="Shape 60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worship Him as He really is, as He wants to be worshiped</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a:spLocks noGrp="1" noRot="1" noChangeAspect="1"/>
          </p:cNvSpPr>
          <p:nvPr>
            <p:ph type="sldImg"/>
          </p:nvPr>
        </p:nvSpPr>
        <p:spPr>
          <a:prstGeom prst="rect">
            <a:avLst/>
          </a:prstGeom>
        </p:spPr>
        <p:txBody>
          <a:bodyPr/>
          <a:lstStyle/>
          <a:p>
            <a:endParaRPr/>
          </a:p>
        </p:txBody>
      </p:sp>
      <p:sp>
        <p:nvSpPr>
          <p:cNvPr id="618" name="Shape 61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prstGeom prst="rect">
            <a:avLst/>
          </a:prstGeom>
        </p:spPr>
        <p:txBody>
          <a:bodyPr/>
          <a:lstStyle/>
          <a:p>
            <a:endParaRPr/>
          </a:p>
        </p:txBody>
      </p:sp>
      <p:sp>
        <p:nvSpPr>
          <p:cNvPr id="628" name="Shape 62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noRot="1" noChangeAspect="1"/>
          </p:cNvSpPr>
          <p:nvPr>
            <p:ph type="sldImg"/>
          </p:nvPr>
        </p:nvSpPr>
        <p:spPr>
          <a:prstGeom prst="rect">
            <a:avLst/>
          </a:prstGeom>
        </p:spPr>
        <p:txBody>
          <a:bodyPr/>
          <a:lstStyle/>
          <a:p>
            <a:endParaRPr/>
          </a:p>
        </p:txBody>
      </p:sp>
      <p:sp>
        <p:nvSpPr>
          <p:cNvPr id="640" name="Shape 640"/>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noRot="1" noChangeAspect="1"/>
          </p:cNvSpPr>
          <p:nvPr>
            <p:ph type="sldImg"/>
          </p:nvPr>
        </p:nvSpPr>
        <p:spPr>
          <a:prstGeom prst="rect">
            <a:avLst/>
          </a:prstGeom>
        </p:spPr>
        <p:txBody>
          <a:bodyPr/>
          <a:lstStyle/>
          <a:p>
            <a:endParaRPr/>
          </a:p>
        </p:txBody>
      </p:sp>
      <p:sp>
        <p:nvSpPr>
          <p:cNvPr id="646" name="Shape 646"/>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hape 651"/>
          <p:cNvSpPr>
            <a:spLocks noGrp="1" noRot="1" noChangeAspect="1"/>
          </p:cNvSpPr>
          <p:nvPr>
            <p:ph type="sldImg"/>
          </p:nvPr>
        </p:nvSpPr>
        <p:spPr>
          <a:prstGeom prst="rect">
            <a:avLst/>
          </a:prstGeom>
        </p:spPr>
        <p:txBody>
          <a:bodyPr/>
          <a:lstStyle/>
          <a:p>
            <a:endParaRPr/>
          </a:p>
        </p:txBody>
      </p:sp>
      <p:sp>
        <p:nvSpPr>
          <p:cNvPr id="652" name="Shape 652"/>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a:spLocks noGrp="1" noRot="1" noChangeAspect="1"/>
          </p:cNvSpPr>
          <p:nvPr>
            <p:ph type="sldImg"/>
          </p:nvPr>
        </p:nvSpPr>
        <p:spPr>
          <a:prstGeom prst="rect">
            <a:avLst/>
          </a:prstGeom>
        </p:spPr>
        <p:txBody>
          <a:bodyPr/>
          <a:lstStyle/>
          <a:p>
            <a:endParaRPr/>
          </a:p>
        </p:txBody>
      </p:sp>
      <p:sp>
        <p:nvSpPr>
          <p:cNvPr id="663" name="Shape 663"/>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noRot="1" noChangeAspect="1"/>
          </p:cNvSpPr>
          <p:nvPr>
            <p:ph type="sldImg"/>
          </p:nvPr>
        </p:nvSpPr>
        <p:spPr>
          <a:prstGeom prst="rect">
            <a:avLst/>
          </a:prstGeom>
        </p:spPr>
        <p:txBody>
          <a:bodyPr/>
          <a:lstStyle/>
          <a:p>
            <a:endParaRPr/>
          </a:p>
        </p:txBody>
      </p:sp>
      <p:sp>
        <p:nvSpPr>
          <p:cNvPr id="681" name="Shape 68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r>
              <a:rPr>
                <a:latin typeface="Arial"/>
                <a:ea typeface="Arial"/>
                <a:cs typeface="Arial"/>
                <a:sym typeface="Arial"/>
              </a:rPr>
              <a:t>”</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 been in many churches where first first of Scr. Is when preacher gets up– means 30 minutes of response w/o anything to respond to!!</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hape 693"/>
          <p:cNvSpPr>
            <a:spLocks noGrp="1" noRot="1" noChangeAspect="1"/>
          </p:cNvSpPr>
          <p:nvPr>
            <p:ph type="sldImg"/>
          </p:nvPr>
        </p:nvSpPr>
        <p:spPr>
          <a:prstGeom prst="rect">
            <a:avLst/>
          </a:prstGeom>
        </p:spPr>
        <p:txBody>
          <a:bodyPr/>
          <a:lstStyle/>
          <a:p>
            <a:endParaRPr/>
          </a:p>
        </p:txBody>
      </p:sp>
      <p:sp>
        <p:nvSpPr>
          <p:cNvPr id="694" name="Shape 69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Shape 697"/>
          <p:cNvSpPr>
            <a:spLocks noGrp="1" noRot="1" noChangeAspect="1"/>
          </p:cNvSpPr>
          <p:nvPr>
            <p:ph type="sldImg"/>
          </p:nvPr>
        </p:nvSpPr>
        <p:spPr>
          <a:prstGeom prst="rect">
            <a:avLst/>
          </a:prstGeom>
        </p:spPr>
        <p:txBody>
          <a:bodyPr/>
          <a:lstStyle/>
          <a:p>
            <a:endParaRPr/>
          </a:p>
        </p:txBody>
      </p:sp>
      <p:sp>
        <p:nvSpPr>
          <p:cNvPr id="698" name="Shape 69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Shape 703"/>
          <p:cNvSpPr>
            <a:spLocks noGrp="1" noRot="1" noChangeAspect="1"/>
          </p:cNvSpPr>
          <p:nvPr>
            <p:ph type="sldImg"/>
          </p:nvPr>
        </p:nvSpPr>
        <p:spPr>
          <a:prstGeom prst="rect">
            <a:avLst/>
          </a:prstGeom>
        </p:spPr>
        <p:txBody>
          <a:bodyPr/>
          <a:lstStyle/>
          <a:p>
            <a:endParaRPr/>
          </a:p>
        </p:txBody>
      </p:sp>
      <p:sp>
        <p:nvSpPr>
          <p:cNvPr id="704" name="Shape 70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 been in many churches where first first of Scr. Is when preacher gets up– means 30 minutes of response w/o anything to respond to!!</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hape 719"/>
          <p:cNvSpPr>
            <a:spLocks noGrp="1" noRot="1" noChangeAspect="1"/>
          </p:cNvSpPr>
          <p:nvPr>
            <p:ph type="sldImg"/>
          </p:nvPr>
        </p:nvSpPr>
        <p:spPr>
          <a:prstGeom prst="rect">
            <a:avLst/>
          </a:prstGeom>
        </p:spPr>
        <p:txBody>
          <a:bodyPr/>
          <a:lstStyle/>
          <a:p>
            <a:endParaRPr/>
          </a:p>
        </p:txBody>
      </p:sp>
      <p:sp>
        <p:nvSpPr>
          <p:cNvPr id="720" name="Shape 720"/>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prstGeom prst="rect">
            <a:avLst/>
          </a:prstGeom>
        </p:spPr>
        <p:txBody>
          <a:bodyPr/>
          <a:lstStyle/>
          <a:p>
            <a:endParaRPr/>
          </a:p>
        </p:txBody>
      </p:sp>
      <p:sp>
        <p:nvSpPr>
          <p:cNvPr id="726" name="Shape 726"/>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a:spLocks noGrp="1" noRot="1" noChangeAspect="1"/>
          </p:cNvSpPr>
          <p:nvPr>
            <p:ph type="sldImg"/>
          </p:nvPr>
        </p:nvSpPr>
        <p:spPr>
          <a:prstGeom prst="rect">
            <a:avLst/>
          </a:prstGeom>
        </p:spPr>
        <p:txBody>
          <a:bodyPr/>
          <a:lstStyle/>
          <a:p>
            <a:endParaRPr/>
          </a:p>
        </p:txBody>
      </p:sp>
      <p:sp>
        <p:nvSpPr>
          <p:cNvPr id="742" name="Shape 742"/>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prstGeom prst="rect">
            <a:avLst/>
          </a:prstGeom>
        </p:spPr>
        <p:txBody>
          <a:bodyPr/>
          <a:lstStyle/>
          <a:p>
            <a:endParaRPr/>
          </a:p>
        </p:txBody>
      </p:sp>
      <p:sp>
        <p:nvSpPr>
          <p:cNvPr id="369" name="Shape 36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a:spLocks noGrp="1" noRot="1" noChangeAspect="1"/>
          </p:cNvSpPr>
          <p:nvPr>
            <p:ph type="sldImg"/>
          </p:nvPr>
        </p:nvSpPr>
        <p:spPr>
          <a:prstGeom prst="rect">
            <a:avLst/>
          </a:prstGeom>
        </p:spPr>
        <p:txBody>
          <a:bodyPr/>
          <a:lstStyle/>
          <a:p>
            <a:endParaRPr/>
          </a:p>
        </p:txBody>
      </p:sp>
      <p:sp>
        <p:nvSpPr>
          <p:cNvPr id="748" name="Shape 74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prstGeom prst="rect">
            <a:avLst/>
          </a:prstGeom>
        </p:spPr>
        <p:txBody>
          <a:bodyPr/>
          <a:lstStyle/>
          <a:p>
            <a:endParaRPr/>
          </a:p>
        </p:txBody>
      </p:sp>
      <p:sp>
        <p:nvSpPr>
          <p:cNvPr id="628" name="Shape 62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64521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hape 763"/>
          <p:cNvSpPr>
            <a:spLocks noGrp="1" noRot="1" noChangeAspect="1"/>
          </p:cNvSpPr>
          <p:nvPr>
            <p:ph type="sldImg"/>
          </p:nvPr>
        </p:nvSpPr>
        <p:spPr>
          <a:prstGeom prst="rect">
            <a:avLst/>
          </a:prstGeom>
        </p:spPr>
        <p:txBody>
          <a:bodyPr/>
          <a:lstStyle/>
          <a:p>
            <a:endParaRPr/>
          </a:p>
        </p:txBody>
      </p:sp>
      <p:sp>
        <p:nvSpPr>
          <p:cNvPr id="764" name="Shape 76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worship Him as He really is, as He wants to be worshiped</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Shape 771"/>
          <p:cNvSpPr>
            <a:spLocks noGrp="1" noRot="1" noChangeAspect="1"/>
          </p:cNvSpPr>
          <p:nvPr>
            <p:ph type="sldImg"/>
          </p:nvPr>
        </p:nvSpPr>
        <p:spPr>
          <a:prstGeom prst="rect">
            <a:avLst/>
          </a:prstGeom>
        </p:spPr>
        <p:txBody>
          <a:bodyPr/>
          <a:lstStyle/>
          <a:p>
            <a:endParaRPr/>
          </a:p>
        </p:txBody>
      </p:sp>
      <p:sp>
        <p:nvSpPr>
          <p:cNvPr id="772" name="Shape 772"/>
          <p:cNvSpPr>
            <a:spLocks noGrp="1"/>
          </p:cNvSpPr>
          <p:nvPr>
            <p:ph type="body" sz="quarter" idx="1"/>
          </p:nvPr>
        </p:nvSpPr>
        <p:spPr>
          <a:prstGeom prst="rect">
            <a:avLst/>
          </a:prstGeom>
        </p:spPr>
        <p:txBody>
          <a:bodyPr/>
          <a:lstStyle>
            <a:lvl1pPr defTabSz="914400">
              <a:lnSpc>
                <a:spcPct val="100000"/>
              </a:lnSpc>
              <a:spcBef>
                <a:spcPts val="400"/>
              </a:spcBef>
              <a:defRPr sz="1200">
                <a:latin typeface="Maiandra GD"/>
                <a:ea typeface="Maiandra GD"/>
                <a:cs typeface="Maiandra GD"/>
                <a:sym typeface="Maiandra GD"/>
              </a:defRPr>
            </a:lvl1pPr>
          </a:lstStyle>
          <a:p>
            <a:r>
              <a:t>John Armstrong: thank you for ministering the Word . .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hape 778"/>
          <p:cNvSpPr>
            <a:spLocks noGrp="1" noRot="1" noChangeAspect="1"/>
          </p:cNvSpPr>
          <p:nvPr>
            <p:ph type="sldImg"/>
          </p:nvPr>
        </p:nvSpPr>
        <p:spPr>
          <a:prstGeom prst="rect">
            <a:avLst/>
          </a:prstGeom>
        </p:spPr>
        <p:txBody>
          <a:bodyPr/>
          <a:lstStyle/>
          <a:p>
            <a:endParaRPr/>
          </a:p>
        </p:txBody>
      </p:sp>
      <p:sp>
        <p:nvSpPr>
          <p:cNvPr id="779" name="Shape 77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Shape 797"/>
          <p:cNvSpPr>
            <a:spLocks noGrp="1" noRot="1" noChangeAspect="1"/>
          </p:cNvSpPr>
          <p:nvPr>
            <p:ph type="sldImg"/>
          </p:nvPr>
        </p:nvSpPr>
        <p:spPr>
          <a:prstGeom prst="rect">
            <a:avLst/>
          </a:prstGeom>
        </p:spPr>
        <p:txBody>
          <a:bodyPr/>
          <a:lstStyle/>
          <a:p>
            <a:endParaRPr/>
          </a:p>
        </p:txBody>
      </p:sp>
      <p:sp>
        <p:nvSpPr>
          <p:cNvPr id="798" name="Shape 79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noRot="1" noChangeAspect="1"/>
          </p:cNvSpPr>
          <p:nvPr>
            <p:ph type="sldImg"/>
          </p:nvPr>
        </p:nvSpPr>
        <p:spPr>
          <a:prstGeom prst="rect">
            <a:avLst/>
          </a:prstGeom>
        </p:spPr>
        <p:txBody>
          <a:bodyPr/>
          <a:lstStyle/>
          <a:p>
            <a:endParaRPr/>
          </a:p>
        </p:txBody>
      </p:sp>
      <p:sp>
        <p:nvSpPr>
          <p:cNvPr id="808" name="Shape 80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Shape 815"/>
          <p:cNvSpPr>
            <a:spLocks noGrp="1" noRot="1" noChangeAspect="1"/>
          </p:cNvSpPr>
          <p:nvPr>
            <p:ph type="sldImg"/>
          </p:nvPr>
        </p:nvSpPr>
        <p:spPr>
          <a:prstGeom prst="rect">
            <a:avLst/>
          </a:prstGeom>
        </p:spPr>
        <p:txBody>
          <a:bodyPr/>
          <a:lstStyle/>
          <a:p>
            <a:endParaRPr/>
          </a:p>
        </p:txBody>
      </p:sp>
      <p:sp>
        <p:nvSpPr>
          <p:cNvPr id="816" name="Shape 816"/>
          <p:cNvSpPr>
            <a:spLocks noGrp="1"/>
          </p:cNvSpPr>
          <p:nvPr>
            <p:ph type="body" sz="quarter" idx="1"/>
          </p:nvPr>
        </p:nvSpPr>
        <p:spPr>
          <a:prstGeom prst="rect">
            <a:avLst/>
          </a:prstGeom>
        </p:spPr>
        <p:txBody>
          <a:bodyPr/>
          <a:lstStyle>
            <a:lvl1pPr defTabSz="914400">
              <a:lnSpc>
                <a:spcPct val="100000"/>
              </a:lnSpc>
              <a:spcBef>
                <a:spcPts val="500"/>
              </a:spcBef>
              <a:defRPr sz="1600">
                <a:latin typeface="Maiandra GD"/>
                <a:ea typeface="Maiandra GD"/>
                <a:cs typeface="Maiandra GD"/>
                <a:sym typeface="Maiandra GD"/>
              </a:defRPr>
            </a:lvl1pPr>
          </a:lstStyle>
          <a:p>
            <a:r>
              <a:t>“It should always happen in this house of God that the Lord speaks to us through His holy Word, and that we then speak to Him with our prayers and songs of praise.” Luther’s testimony to the Revelation-Response pattern of worship!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Shape 822"/>
          <p:cNvSpPr>
            <a:spLocks noGrp="1" noRot="1" noChangeAspect="1"/>
          </p:cNvSpPr>
          <p:nvPr>
            <p:ph type="sldImg"/>
          </p:nvPr>
        </p:nvSpPr>
        <p:spPr>
          <a:prstGeom prst="rect">
            <a:avLst/>
          </a:prstGeom>
        </p:spPr>
        <p:txBody>
          <a:bodyPr/>
          <a:lstStyle/>
          <a:p>
            <a:endParaRPr/>
          </a:p>
        </p:txBody>
      </p:sp>
      <p:sp>
        <p:nvSpPr>
          <p:cNvPr id="823" name="Shape 823"/>
          <p:cNvSpPr>
            <a:spLocks noGrp="1"/>
          </p:cNvSpPr>
          <p:nvPr>
            <p:ph type="body" sz="quarter" idx="1"/>
          </p:nvPr>
        </p:nvSpPr>
        <p:spPr>
          <a:prstGeom prst="rect">
            <a:avLst/>
          </a:prstGeom>
        </p:spPr>
        <p:txBody>
          <a:bodyPr/>
          <a:lstStyle>
            <a:lvl1pPr defTabSz="914400">
              <a:lnSpc>
                <a:spcPct val="100000"/>
              </a:lnSpc>
              <a:spcBef>
                <a:spcPts val="500"/>
              </a:spcBef>
              <a:defRPr sz="1600">
                <a:latin typeface="Maiandra GD"/>
                <a:ea typeface="Maiandra GD"/>
                <a:cs typeface="Maiandra GD"/>
                <a:sym typeface="Maiandra GD"/>
              </a:defRPr>
            </a:lvl1pPr>
          </a:lstStyle>
          <a:p>
            <a:r>
              <a:t>Luther’s testimony to the Revelation-Response pattern of worship!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Shape 826"/>
          <p:cNvSpPr>
            <a:spLocks noGrp="1" noRot="1" noChangeAspect="1"/>
          </p:cNvSpPr>
          <p:nvPr>
            <p:ph type="sldImg"/>
          </p:nvPr>
        </p:nvSpPr>
        <p:spPr>
          <a:prstGeom prst="rect">
            <a:avLst/>
          </a:prstGeom>
        </p:spPr>
        <p:txBody>
          <a:bodyPr/>
          <a:lstStyle/>
          <a:p>
            <a:endParaRPr/>
          </a:p>
        </p:txBody>
      </p:sp>
      <p:sp>
        <p:nvSpPr>
          <p:cNvPr id="827" name="Shape 827"/>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prstGeom prst="rect">
            <a:avLst/>
          </a:prstGeom>
        </p:spPr>
        <p:txBody>
          <a:bodyPr/>
          <a:lstStyle/>
          <a:p>
            <a:endParaRPr/>
          </a:p>
        </p:txBody>
      </p:sp>
      <p:sp>
        <p:nvSpPr>
          <p:cNvPr id="833" name="Shape 833"/>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noRot="1" noChangeAspect="1"/>
          </p:cNvSpPr>
          <p:nvPr>
            <p:ph type="sldImg"/>
          </p:nvPr>
        </p:nvSpPr>
        <p:spPr>
          <a:prstGeom prst="rect">
            <a:avLst/>
          </a:prstGeom>
        </p:spPr>
        <p:txBody>
          <a:bodyPr/>
          <a:lstStyle/>
          <a:p>
            <a:endParaRPr/>
          </a:p>
        </p:txBody>
      </p:sp>
      <p:sp>
        <p:nvSpPr>
          <p:cNvPr id="843" name="Shape 843"/>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a:latin typeface="Bodoni SvtyTwo ITC TT-BookIta"/>
                <a:ea typeface="Bodoni SvtyTwo ITC TT-BookIta"/>
                <a:cs typeface="Bodoni SvtyTwo ITC TT-BookIta"/>
                <a:sym typeface="Bodoni SvtyTwo ITC TT-BookIta"/>
              </a:defRPr>
            </a:lvl1pPr>
          </a:lstStyle>
          <a:p>
            <a:r>
              <a:t>Lorem Ipsum Dolor</a:t>
            </a:r>
          </a:p>
        </p:txBody>
      </p:sp>
      <p:sp>
        <p:nvSpPr>
          <p:cNvPr id="31" name="Image"/>
          <p:cNvSpPr>
            <a:spLocks noGrp="1"/>
          </p:cNvSpPr>
          <p:nvPr>
            <p:ph type="pic" idx="14"/>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20056374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9"/>
            <a:ext cx="11054080" cy="1937173"/>
          </a:xfrm>
        </p:spPr>
        <p:txBody>
          <a:bodyPr anchor="t"/>
          <a:lstStyle>
            <a:lvl1pPr algn="l">
              <a:defRPr sz="5689"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b="1" i="0">
                <a:latin typeface="Arial" panose="020B0604020202020204" pitchFamily="34" charset="0"/>
              </a:defRPr>
            </a:lvl1pPr>
            <a:lvl2pPr marL="650159" indent="0">
              <a:buNone/>
              <a:defRPr sz="2560"/>
            </a:lvl2pPr>
            <a:lvl3pPr marL="1300317" indent="0">
              <a:buNone/>
              <a:defRPr sz="2276"/>
            </a:lvl3pPr>
            <a:lvl4pPr marL="1950476" indent="0">
              <a:buNone/>
              <a:defRPr sz="1991"/>
            </a:lvl4pPr>
            <a:lvl5pPr marL="2600635" indent="0">
              <a:buNone/>
              <a:defRPr sz="1991"/>
            </a:lvl5pPr>
            <a:lvl6pPr marL="3250794" indent="0">
              <a:buNone/>
              <a:defRPr sz="1991"/>
            </a:lvl6pPr>
            <a:lvl7pPr marL="3900951" indent="0">
              <a:buNone/>
              <a:defRPr sz="1991"/>
            </a:lvl7pPr>
            <a:lvl8pPr marL="4551107" indent="0">
              <a:buNone/>
              <a:defRPr sz="1991"/>
            </a:lvl8pPr>
            <a:lvl9pPr marL="5201268" indent="0">
              <a:buNone/>
              <a:defRPr sz="1991"/>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6165755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50240" y="2275848"/>
            <a:ext cx="5743787" cy="6443698"/>
          </a:xfrm>
        </p:spPr>
        <p:txBody>
          <a:bodyPr/>
          <a:lstStyle>
            <a:lvl1pPr>
              <a:defRPr sz="3982" b="1" i="0">
                <a:latin typeface="Arial" panose="020B0604020202020204" pitchFamily="34" charset="0"/>
              </a:defRPr>
            </a:lvl1pPr>
            <a:lvl2pPr>
              <a:defRPr sz="3413" b="1" i="0">
                <a:latin typeface="Arial" panose="020B0604020202020204" pitchFamily="34" charset="0"/>
              </a:defRPr>
            </a:lvl2pPr>
            <a:lvl3pPr>
              <a:defRPr sz="2844" b="1" i="0">
                <a:latin typeface="Arial" panose="020B0604020202020204" pitchFamily="34" charset="0"/>
              </a:defRPr>
            </a:lvl3pPr>
            <a:lvl4pPr>
              <a:defRPr sz="2560" b="1" i="0">
                <a:latin typeface="Arial" panose="020B0604020202020204" pitchFamily="34" charset="0"/>
              </a:defRPr>
            </a:lvl4pPr>
            <a:lvl5pPr>
              <a:defRPr sz="2560" b="1" i="0">
                <a:latin typeface="Arial" panose="020B0604020202020204" pitchFamily="34" charset="0"/>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10773" y="2275848"/>
            <a:ext cx="5743787" cy="6443698"/>
          </a:xfrm>
        </p:spPr>
        <p:txBody>
          <a:bodyPr/>
          <a:lstStyle>
            <a:lvl1pPr>
              <a:defRPr sz="3982" b="1" i="0">
                <a:latin typeface="Arial" panose="020B0604020202020204" pitchFamily="34" charset="0"/>
              </a:defRPr>
            </a:lvl1pPr>
            <a:lvl2pPr>
              <a:defRPr sz="3413" b="1" i="0">
                <a:latin typeface="Arial" panose="020B0604020202020204" pitchFamily="34" charset="0"/>
              </a:defRPr>
            </a:lvl2pPr>
            <a:lvl3pPr>
              <a:defRPr sz="2844" b="1" i="0">
                <a:latin typeface="Arial" panose="020B0604020202020204" pitchFamily="34" charset="0"/>
              </a:defRPr>
            </a:lvl3pPr>
            <a:lvl4pPr>
              <a:defRPr sz="2560" b="1" i="0">
                <a:latin typeface="Arial" panose="020B0604020202020204" pitchFamily="34" charset="0"/>
              </a:defRPr>
            </a:lvl4pPr>
            <a:lvl5pPr>
              <a:defRPr sz="2560" b="1" i="0">
                <a:latin typeface="Arial" panose="020B0604020202020204" pitchFamily="34" charset="0"/>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21497579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i="0">
                <a:latin typeface="Arial" panose="020B0604020202020204" pitchFamily="34" charset="0"/>
              </a:defRPr>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dirty="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b="1" i="0">
                <a:latin typeface="Arial" panose="020B0604020202020204" pitchFamily="34" charset="0"/>
              </a:defRPr>
            </a:lvl1pPr>
            <a:lvl2pPr>
              <a:defRPr sz="2844" b="1" i="0">
                <a:latin typeface="Arial" panose="020B0604020202020204" pitchFamily="34" charset="0"/>
              </a:defRPr>
            </a:lvl2pPr>
            <a:lvl3pPr>
              <a:defRPr sz="2560" b="1" i="0">
                <a:latin typeface="Arial" panose="020B0604020202020204" pitchFamily="34" charset="0"/>
              </a:defRPr>
            </a:lvl3pPr>
            <a:lvl4pPr>
              <a:defRPr sz="2276" b="1" i="0">
                <a:latin typeface="Arial" panose="020B0604020202020204" pitchFamily="34" charset="0"/>
              </a:defRPr>
            </a:lvl4pPr>
            <a:lvl5pPr>
              <a:defRPr sz="2276" b="1" i="0">
                <a:latin typeface="Arial" panose="020B0604020202020204" pitchFamily="34" charset="0"/>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06266" y="2183272"/>
            <a:ext cx="5748302" cy="909884"/>
          </a:xfrm>
        </p:spPr>
        <p:txBody>
          <a:bodyPr anchor="b"/>
          <a:lstStyle>
            <a:lvl1pPr marL="0" indent="0">
              <a:buNone/>
              <a:defRPr sz="3413" b="1" i="0">
                <a:latin typeface="Arial" panose="020B0604020202020204" pitchFamily="34" charset="0"/>
              </a:defRPr>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dirty="0"/>
              <a:t>Click to edit Master text styles</a:t>
            </a:r>
          </a:p>
        </p:txBody>
      </p:sp>
      <p:sp>
        <p:nvSpPr>
          <p:cNvPr id="6" name="Content Placeholder 5"/>
          <p:cNvSpPr>
            <a:spLocks noGrp="1"/>
          </p:cNvSpPr>
          <p:nvPr>
            <p:ph sz="quarter" idx="4"/>
          </p:nvPr>
        </p:nvSpPr>
        <p:spPr>
          <a:xfrm>
            <a:off x="6606266" y="3093155"/>
            <a:ext cx="5748302" cy="5619610"/>
          </a:xfrm>
        </p:spPr>
        <p:txBody>
          <a:bodyPr/>
          <a:lstStyle>
            <a:lvl1pPr>
              <a:defRPr sz="3413" b="1" i="0">
                <a:latin typeface="Arial" panose="020B0604020202020204" pitchFamily="34" charset="0"/>
              </a:defRPr>
            </a:lvl1pPr>
            <a:lvl2pPr>
              <a:defRPr sz="2844" b="1" i="0">
                <a:latin typeface="Arial" panose="020B0604020202020204" pitchFamily="34" charset="0"/>
              </a:defRPr>
            </a:lvl2pPr>
            <a:lvl3pPr>
              <a:defRPr sz="2560" b="1" i="0">
                <a:latin typeface="Arial" panose="020B0604020202020204" pitchFamily="34" charset="0"/>
              </a:defRPr>
            </a:lvl3pPr>
            <a:lvl4pPr>
              <a:defRPr sz="2276" b="1" i="0">
                <a:latin typeface="Arial" panose="020B0604020202020204" pitchFamily="34" charset="0"/>
              </a:defRPr>
            </a:lvl4pPr>
            <a:lvl5pPr>
              <a:defRPr sz="2276" b="1" i="0">
                <a:latin typeface="Arial" panose="020B0604020202020204" pitchFamily="34" charset="0"/>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40176580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16822463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12663608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084516" y="388346"/>
            <a:ext cx="7270044" cy="8324427"/>
          </a:xfrm>
        </p:spPr>
        <p:txBody>
          <a:bodyPr/>
          <a:lstStyle>
            <a:lvl1pPr>
              <a:defRPr sz="4551" b="1" i="0">
                <a:latin typeface="Arial" panose="020B0604020202020204" pitchFamily="34" charset="0"/>
              </a:defRPr>
            </a:lvl1pPr>
            <a:lvl2pPr>
              <a:defRPr sz="3982" b="1" i="0">
                <a:latin typeface="Arial" panose="020B0604020202020204" pitchFamily="34" charset="0"/>
              </a:defRPr>
            </a:lvl2pPr>
            <a:lvl3pPr>
              <a:defRPr sz="3413" b="1" i="0">
                <a:latin typeface="Arial" panose="020B0604020202020204" pitchFamily="34" charset="0"/>
              </a:defRPr>
            </a:lvl3pPr>
            <a:lvl4pPr>
              <a:defRPr sz="2844" b="1" i="0">
                <a:latin typeface="Arial" panose="020B0604020202020204" pitchFamily="34" charset="0"/>
              </a:defRPr>
            </a:lvl4pPr>
            <a:lvl5pPr>
              <a:defRPr sz="2844" b="1" i="0">
                <a:latin typeface="Arial" panose="020B0604020202020204" pitchFamily="34" charset="0"/>
              </a:defRPr>
            </a:lvl5pPr>
            <a:lvl6pPr>
              <a:defRPr sz="2844"/>
            </a:lvl6pPr>
            <a:lvl7pPr>
              <a:defRPr sz="2844"/>
            </a:lvl7pPr>
            <a:lvl8pPr>
              <a:defRPr sz="2844"/>
            </a:lvl8pPr>
            <a:lvl9pPr>
              <a:defRPr sz="2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50241" y="2041036"/>
            <a:ext cx="4278490" cy="6671734"/>
          </a:xfrm>
        </p:spPr>
        <p:txBody>
          <a:bodyPr/>
          <a:lstStyle>
            <a:lvl1pPr marL="0" indent="0">
              <a:buNone/>
              <a:defRPr sz="1991" b="1" i="0">
                <a:latin typeface="Arial" panose="020B0604020202020204" pitchFamily="34" charset="0"/>
              </a:defRPr>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19970945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b="1" i="0">
                <a:latin typeface="Arial" panose="020B0604020202020204" pitchFamily="34" charset="0"/>
              </a:defRPr>
            </a:lvl1pPr>
            <a:lvl2pPr marL="650159" indent="0">
              <a:buNone/>
              <a:defRPr sz="3982"/>
            </a:lvl2pPr>
            <a:lvl3pPr marL="1300317" indent="0">
              <a:buNone/>
              <a:defRPr sz="3413"/>
            </a:lvl3pPr>
            <a:lvl4pPr marL="1950476" indent="0">
              <a:buNone/>
              <a:defRPr sz="2844"/>
            </a:lvl4pPr>
            <a:lvl5pPr marL="2600635" indent="0">
              <a:buNone/>
              <a:defRPr sz="2844"/>
            </a:lvl5pPr>
            <a:lvl6pPr marL="3250794" indent="0">
              <a:buNone/>
              <a:defRPr sz="2844"/>
            </a:lvl6pPr>
            <a:lvl7pPr marL="3900951" indent="0">
              <a:buNone/>
              <a:defRPr sz="2844"/>
            </a:lvl7pPr>
            <a:lvl8pPr marL="4551107" indent="0">
              <a:buNone/>
              <a:defRPr sz="2844"/>
            </a:lvl8pPr>
            <a:lvl9pPr marL="5201268" indent="0">
              <a:buNone/>
              <a:defRPr sz="2844"/>
            </a:lvl9pPr>
          </a:lstStyle>
          <a:p>
            <a:pPr lvl="0"/>
            <a:endParaRPr lang="en-US" noProof="0"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b="1" i="0">
                <a:latin typeface="Arial" panose="020B0604020202020204" pitchFamily="34" charset="0"/>
              </a:defRPr>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31891846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41681513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5112"/>
            <a:ext cx="2926080" cy="8324426"/>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50240" y="395112"/>
            <a:ext cx="8561493" cy="8324426"/>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21582285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a:latin typeface="Bodoni SvtyTwo ITC TT-BookIta"/>
                <a:ea typeface="Bodoni SvtyTwo ITC TT-BookIta"/>
                <a:cs typeface="Bodoni SvtyTwo ITC TT-BookIta"/>
                <a:sym typeface="Bodoni SvtyTwo ITC TT-BookIta"/>
              </a:defRPr>
            </a:lvl1pPr>
          </a:lstStyle>
          <a:p>
            <a:r>
              <a:t>Lorem Ipsum Dolor</a:t>
            </a:r>
          </a:p>
        </p:txBody>
      </p:sp>
      <p:sp>
        <p:nvSpPr>
          <p:cNvPr id="52" name="Image"/>
          <p:cNvSpPr>
            <a:spLocks noGrp="1"/>
          </p:cNvSpPr>
          <p:nvPr>
            <p:ph type="pic" sz="half" idx="14"/>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6"/>
            <a:ext cx="11054080" cy="2090702"/>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b="1" i="0">
                <a:latin typeface="Arial" panose="020B0604020202020204" pitchFamily="34" charset="0"/>
              </a:defRPr>
            </a:lvl1pPr>
            <a:lvl2pPr marL="650159" indent="0" algn="ctr">
              <a:buNone/>
              <a:defRPr/>
            </a:lvl2pPr>
            <a:lvl3pPr marL="1300317" indent="0" algn="ctr">
              <a:buNone/>
              <a:defRPr/>
            </a:lvl3pPr>
            <a:lvl4pPr marL="1950476" indent="0" algn="ctr">
              <a:buNone/>
              <a:defRPr/>
            </a:lvl4pPr>
            <a:lvl5pPr marL="2600635" indent="0" algn="ctr">
              <a:buNone/>
              <a:defRPr/>
            </a:lvl5pPr>
            <a:lvl6pPr marL="3250794" indent="0" algn="ctr">
              <a:buNone/>
              <a:defRPr/>
            </a:lvl6pPr>
            <a:lvl7pPr marL="3900951" indent="0" algn="ctr">
              <a:buNone/>
              <a:defRPr/>
            </a:lvl7pPr>
            <a:lvl8pPr marL="4551107" indent="0" algn="ctr">
              <a:buNone/>
              <a:defRPr/>
            </a:lvl8pPr>
            <a:lvl9pPr marL="5201268"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lgn="l" defTabSz="650159" hangingPunct="1">
              <a:defRPr/>
            </a:pPr>
            <a:endParaRPr lang="en-US" kern="1200"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650159" hangingPunct="1">
              <a:defRPr/>
            </a:pPr>
            <a:endParaRPr lang="en-US" kern="1200"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650159" hangingPunct="1">
              <a:defRPr/>
            </a:pPr>
            <a:fld id="{AC0D556E-1B47-E145-B343-9708077C202E}" type="slidenum">
              <a:rPr lang="en-US" kern="1200" smtClean="0"/>
              <a:pPr defTabSz="650159" hangingPunct="1">
                <a:defRPr/>
              </a:pPr>
              <a:t>‹#›</a:t>
            </a:fld>
            <a:endParaRPr lang="en-US" kern="1200" dirty="0"/>
          </a:p>
        </p:txBody>
      </p:sp>
    </p:spTree>
    <p:extLst>
      <p:ext uri="{BB962C8B-B14F-4D97-AF65-F5344CB8AC3E}">
        <p14:creationId xmlns:p14="http://schemas.microsoft.com/office/powerpoint/2010/main" val="2426346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14"/>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15"/>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a:latin typeface="Bodoni SvtyTwo ITC TT-BookIta"/>
                <a:ea typeface="Bodoni SvtyTwo ITC TT-BookIta"/>
                <a:cs typeface="Bodoni SvtyTwo ITC TT-BookIta"/>
                <a:sym typeface="Bodoni SvtyTwo ITC TT-BookIta"/>
              </a:defRPr>
            </a:lvl1pPr>
          </a:lstStyle>
          <a:p>
            <a:r>
              <a:t>–Johnny Appleseed</a:t>
            </a:r>
          </a:p>
        </p:txBody>
      </p:sp>
      <p:sp>
        <p:nvSpPr>
          <p:cNvPr id="108"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901700" y="-127000"/>
            <a:ext cx="14211300" cy="9997255"/>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BBE0E3"/>
        </a:solidFill>
        <a:effectLst/>
      </p:bgPr>
    </p:bg>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xfrm>
            <a:off x="11957539" y="8882098"/>
            <a:ext cx="397021" cy="389270"/>
          </a:xfrm>
          <a:prstGeom prst="rect">
            <a:avLst/>
          </a:prstGeom>
        </p:spPr>
        <p:txBody>
          <a:bodyPr lIns="65023" tIns="65023" rIns="65023" bIns="65023"/>
          <a:lstStyle>
            <a:lvl1pPr algn="r" defTabSz="650240">
              <a:defRPr>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208" name="Group"/>
          <p:cNvGrpSpPr/>
          <p:nvPr/>
        </p:nvGrpSpPr>
        <p:grpSpPr>
          <a:xfrm>
            <a:off x="2257" y="-1"/>
            <a:ext cx="13011575" cy="9744571"/>
            <a:chOff x="0" y="0"/>
            <a:chExt cx="13011573" cy="9744569"/>
          </a:xfrm>
        </p:grpSpPr>
        <p:sp>
          <p:nvSpPr>
            <p:cNvPr id="172" name="Shape"/>
            <p:cNvSpPr/>
            <p:nvPr/>
          </p:nvSpPr>
          <p:spPr>
            <a:xfrm>
              <a:off x="11388231" y="5928924"/>
              <a:ext cx="1623343" cy="3815646"/>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3" name="Shape"/>
            <p:cNvSpPr/>
            <p:nvPr/>
          </p:nvSpPr>
          <p:spPr>
            <a:xfrm>
              <a:off x="12158133" y="8566008"/>
              <a:ext cx="853441" cy="11785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4" name="Shape"/>
            <p:cNvSpPr/>
            <p:nvPr/>
          </p:nvSpPr>
          <p:spPr>
            <a:xfrm>
              <a:off x="12821920" y="9514275"/>
              <a:ext cx="189654" cy="230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nvGrpSpPr>
            <p:cNvPr id="188" name="Group"/>
            <p:cNvGrpSpPr/>
            <p:nvPr/>
          </p:nvGrpSpPr>
          <p:grpSpPr>
            <a:xfrm>
              <a:off x="647982" y="0"/>
              <a:ext cx="11510152" cy="9744569"/>
              <a:chOff x="0" y="0"/>
              <a:chExt cx="11510151" cy="9744568"/>
            </a:xfrm>
          </p:grpSpPr>
          <p:sp>
            <p:nvSpPr>
              <p:cNvPr id="175" name="Shape"/>
              <p:cNvSpPr/>
              <p:nvPr/>
            </p:nvSpPr>
            <p:spPr>
              <a:xfrm>
                <a:off x="5646702" y="0"/>
                <a:ext cx="162561" cy="97445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6" name="Shape"/>
              <p:cNvSpPr/>
              <p:nvPr/>
            </p:nvSpPr>
            <p:spPr>
              <a:xfrm>
                <a:off x="6324035" y="0"/>
                <a:ext cx="392855" cy="974457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7" name="Shape"/>
              <p:cNvSpPr/>
              <p:nvPr/>
            </p:nvSpPr>
            <p:spPr>
              <a:xfrm>
                <a:off x="6931377" y="0"/>
                <a:ext cx="760872" cy="974457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8" name="Shape"/>
              <p:cNvSpPr/>
              <p:nvPr/>
            </p:nvSpPr>
            <p:spPr>
              <a:xfrm>
                <a:off x="7649350" y="0"/>
                <a:ext cx="964073" cy="974457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9" name="Shape"/>
              <p:cNvSpPr/>
              <p:nvPr/>
            </p:nvSpPr>
            <p:spPr>
              <a:xfrm>
                <a:off x="8258951" y="0"/>
                <a:ext cx="1259841" cy="974457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0" name="Shape"/>
              <p:cNvSpPr/>
              <p:nvPr/>
            </p:nvSpPr>
            <p:spPr>
              <a:xfrm>
                <a:off x="8936284" y="0"/>
                <a:ext cx="1557868" cy="974457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1" name="Shape"/>
              <p:cNvSpPr/>
              <p:nvPr/>
            </p:nvSpPr>
            <p:spPr>
              <a:xfrm>
                <a:off x="9559431" y="0"/>
                <a:ext cx="1950721" cy="974457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2" name="Shape"/>
              <p:cNvSpPr/>
              <p:nvPr/>
            </p:nvSpPr>
            <p:spPr>
              <a:xfrm>
                <a:off x="4766169" y="0"/>
                <a:ext cx="338667" cy="974457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3" name="Shape"/>
              <p:cNvSpPr/>
              <p:nvPr/>
            </p:nvSpPr>
            <p:spPr>
              <a:xfrm>
                <a:off x="3790808" y="0"/>
                <a:ext cx="677335" cy="974457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4" name="Shape"/>
              <p:cNvSpPr/>
              <p:nvPr/>
            </p:nvSpPr>
            <p:spPr>
              <a:xfrm>
                <a:off x="2885440" y="0"/>
                <a:ext cx="959556" cy="97445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5" name="Shape"/>
              <p:cNvSpPr/>
              <p:nvPr/>
            </p:nvSpPr>
            <p:spPr>
              <a:xfrm>
                <a:off x="1896533" y="0"/>
                <a:ext cx="1298223" cy="974457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6" name="Shape"/>
              <p:cNvSpPr/>
              <p:nvPr/>
            </p:nvSpPr>
            <p:spPr>
              <a:xfrm>
                <a:off x="934719" y="0"/>
                <a:ext cx="1663984" cy="974457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7" name="Shape"/>
              <p:cNvSpPr/>
              <p:nvPr/>
            </p:nvSpPr>
            <p:spPr>
              <a:xfrm>
                <a:off x="0" y="0"/>
                <a:ext cx="1896534" cy="974457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sp>
          <p:nvSpPr>
            <p:cNvPr id="189" name="Shape"/>
            <p:cNvSpPr/>
            <p:nvPr/>
          </p:nvSpPr>
          <p:spPr>
            <a:xfrm>
              <a:off x="11288" y="6549813"/>
              <a:ext cx="1368215" cy="3194757"/>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0" name="Shape"/>
            <p:cNvSpPr/>
            <p:nvPr/>
          </p:nvSpPr>
          <p:spPr>
            <a:xfrm>
              <a:off x="11288" y="8782755"/>
              <a:ext cx="514775" cy="961814"/>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1" name="Shape"/>
            <p:cNvSpPr/>
            <p:nvPr/>
          </p:nvSpPr>
          <p:spPr>
            <a:xfrm>
              <a:off x="10780889" y="0"/>
              <a:ext cx="2221654" cy="40323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2" name="Shape"/>
            <p:cNvSpPr/>
            <p:nvPr/>
          </p:nvSpPr>
          <p:spPr>
            <a:xfrm>
              <a:off x="11379200" y="0"/>
              <a:ext cx="1623343" cy="19078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3" name="Shape"/>
            <p:cNvSpPr/>
            <p:nvPr/>
          </p:nvSpPr>
          <p:spPr>
            <a:xfrm>
              <a:off x="12081369" y="0"/>
              <a:ext cx="921174" cy="934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4" name="Shape"/>
            <p:cNvSpPr/>
            <p:nvPr/>
          </p:nvSpPr>
          <p:spPr>
            <a:xfrm>
              <a:off x="11288" y="0"/>
              <a:ext cx="1937175" cy="3181209"/>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5" name="Shape"/>
            <p:cNvSpPr/>
            <p:nvPr/>
          </p:nvSpPr>
          <p:spPr>
            <a:xfrm>
              <a:off x="11288" y="0"/>
              <a:ext cx="1327575" cy="13524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6" name="Shape"/>
            <p:cNvSpPr/>
            <p:nvPr/>
          </p:nvSpPr>
          <p:spPr>
            <a:xfrm>
              <a:off x="11288" y="0"/>
              <a:ext cx="609601" cy="5689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7" name="Line"/>
            <p:cNvSpPr/>
            <p:nvPr/>
          </p:nvSpPr>
          <p:spPr>
            <a:xfrm>
              <a:off x="0" y="6206631"/>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8" name="Line"/>
            <p:cNvSpPr/>
            <p:nvPr/>
          </p:nvSpPr>
          <p:spPr>
            <a:xfrm>
              <a:off x="0" y="5319324"/>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9" name="Line"/>
            <p:cNvSpPr/>
            <p:nvPr/>
          </p:nvSpPr>
          <p:spPr>
            <a:xfrm>
              <a:off x="0" y="7093938"/>
              <a:ext cx="13000285" cy="1"/>
            </a:xfrm>
            <a:prstGeom prst="line">
              <a:avLst/>
            </a:prstGeom>
            <a:noFill/>
            <a:ln w="12700" cap="flat">
              <a:solidFill>
                <a:srgbClr val="6221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nvGrpSpPr>
            <p:cNvPr id="205" name="Group"/>
            <p:cNvGrpSpPr/>
            <p:nvPr/>
          </p:nvGrpSpPr>
          <p:grpSpPr>
            <a:xfrm>
              <a:off x="-1" y="885048"/>
              <a:ext cx="13000286" cy="3546971"/>
              <a:chOff x="0" y="0"/>
              <a:chExt cx="13000284" cy="3546969"/>
            </a:xfrm>
          </p:grpSpPr>
          <p:sp>
            <p:nvSpPr>
              <p:cNvPr id="200" name="Line"/>
              <p:cNvSpPr/>
              <p:nvPr/>
            </p:nvSpPr>
            <p:spPr>
              <a:xfrm>
                <a:off x="0" y="885048"/>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1" name="Line"/>
              <p:cNvSpPr/>
              <p:nvPr/>
            </p:nvSpPr>
            <p:spPr>
              <a:xfrm>
                <a:off x="0" y="3546969"/>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2" name="Line"/>
              <p:cNvSpPr/>
              <p:nvPr/>
            </p:nvSpPr>
            <p:spPr>
              <a:xfrm>
                <a:off x="0" y="2659662"/>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3" name="Line"/>
              <p:cNvSpPr/>
              <p:nvPr/>
            </p:nvSpPr>
            <p:spPr>
              <a:xfrm>
                <a:off x="0" y="1772355"/>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4" name="Line"/>
              <p:cNvSpPr/>
              <p:nvPr/>
            </p:nvSpPr>
            <p:spPr>
              <a:xfrm>
                <a:off x="0" y="0"/>
                <a:ext cx="13000285" cy="0"/>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sp>
          <p:nvSpPr>
            <p:cNvPr id="206" name="Line"/>
            <p:cNvSpPr/>
            <p:nvPr/>
          </p:nvSpPr>
          <p:spPr>
            <a:xfrm>
              <a:off x="0" y="8868551"/>
              <a:ext cx="13000285" cy="1"/>
            </a:xfrm>
            <a:prstGeom prst="line">
              <a:avLst/>
            </a:prstGeom>
            <a:noFill/>
            <a:ln w="12700" cap="flat">
              <a:solidFill>
                <a:srgbClr val="6221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7" name="Line"/>
            <p:cNvSpPr/>
            <p:nvPr/>
          </p:nvSpPr>
          <p:spPr>
            <a:xfrm>
              <a:off x="0" y="7981244"/>
              <a:ext cx="13000285" cy="1"/>
            </a:xfrm>
            <a:prstGeom prst="line">
              <a:avLst/>
            </a:prstGeom>
            <a:noFill/>
            <a:ln w="12700" cap="flat">
              <a:solidFill>
                <a:srgbClr val="6221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sp>
        <p:nvSpPr>
          <p:cNvPr id="209" name="Slide Number"/>
          <p:cNvSpPr txBox="1">
            <a:spLocks noGrp="1"/>
          </p:cNvSpPr>
          <p:nvPr>
            <p:ph type="sldNum" sz="quarter" idx="2"/>
          </p:nvPr>
        </p:nvSpPr>
        <p:spPr>
          <a:xfrm>
            <a:off x="12036529" y="8879840"/>
            <a:ext cx="318031" cy="333249"/>
          </a:xfrm>
          <a:prstGeom prst="rect">
            <a:avLst/>
          </a:prstGeom>
        </p:spPr>
        <p:txBody>
          <a:bodyPr lIns="65023" tIns="65023" rIns="65023" bIns="65023"/>
          <a:lstStyle>
            <a:lvl1pPr algn="r" defTabSz="650240">
              <a:defRPr sz="1400">
                <a:solidFill>
                  <a:srgbClr val="FFFFFF"/>
                </a:solidFill>
                <a:effectLst>
                  <a:outerShdw blurRad="12700" dist="25400" dir="2700000" rotWithShape="0">
                    <a:srgbClr val="000000"/>
                  </a:outerShdw>
                </a:effectLst>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17056" y="9258300"/>
            <a:ext cx="357988" cy="3810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6" r:id="rId4"/>
    <p:sldLayoutId id="2147483657" r:id="rId5"/>
    <p:sldLayoutId id="2147483658" r:id="rId6"/>
    <p:sldLayoutId id="2147483659" r:id="rId7"/>
    <p:sldLayoutId id="2147483665" r:id="rId8"/>
    <p:sldLayoutId id="2147483666" r:id="rId9"/>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5549626"/>
            <a:ext cx="4836160" cy="419495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50240" y="395120"/>
            <a:ext cx="11704320" cy="1621084"/>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650240" y="2275848"/>
            <a:ext cx="11704320" cy="644369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650240"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22"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300317"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4443307" y="8886613"/>
            <a:ext cx="4118187"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22"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300317"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9320107"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22"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1300317" fontAlgn="base">
              <a:spcBef>
                <a:spcPct val="0"/>
              </a:spcBef>
              <a:spcAft>
                <a:spcPct val="0"/>
              </a:spcAft>
              <a:defRPr/>
            </a:pPr>
            <a:fld id="{61F442D0-A11F-2640-8129-5D1BEF7A3C1E}" type="slidenum">
              <a:rPr lang="en-US" smtClean="0"/>
              <a:pPr defTabSz="1300317" fontAlgn="base">
                <a:spcBef>
                  <a:spcPct val="0"/>
                </a:spcBef>
                <a:spcAft>
                  <a:spcPct val="0"/>
                </a:spcAft>
                <a:defRPr/>
              </a:pPr>
              <a:t>‹#›</a:t>
            </a:fld>
            <a:endParaRPr lang="en-US" dirty="0"/>
          </a:p>
        </p:txBody>
      </p:sp>
    </p:spTree>
    <p:extLst>
      <p:ext uri="{BB962C8B-B14F-4D97-AF65-F5344CB8AC3E}">
        <p14:creationId xmlns:p14="http://schemas.microsoft.com/office/powerpoint/2010/main" val="240532743"/>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xStyles>
    <p:titleStyle>
      <a:lvl1pPr algn="ctr" rtl="0" eaLnBrk="0" fontAlgn="base" hangingPunct="0">
        <a:spcBef>
          <a:spcPct val="0"/>
        </a:spcBef>
        <a:spcAft>
          <a:spcPct val="0"/>
        </a:spcAft>
        <a:defRPr sz="6258"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50159"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6pPr>
      <a:lvl7pPr marL="1300317"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7pPr>
      <a:lvl8pPr marL="1950476"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8pPr>
      <a:lvl9pPr marL="2600635"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9pPr>
    </p:titleStyle>
    <p:bodyStyle>
      <a:lvl1pPr marL="487618" indent="-487618" algn="l" rtl="0" eaLnBrk="0" fontAlgn="base" hangingPunct="0">
        <a:spcBef>
          <a:spcPct val="20000"/>
        </a:spcBef>
        <a:spcAft>
          <a:spcPct val="0"/>
        </a:spcAft>
        <a:buClr>
          <a:schemeClr val="hlink"/>
        </a:buClr>
        <a:buSzPct val="75000"/>
        <a:buFont typeface="Wingdings" charset="0"/>
        <a:buChar char="l"/>
        <a:defRPr sz="4551"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1056508" indent="-406351" algn="l" rtl="0" eaLnBrk="0" fontAlgn="base" hangingPunct="0">
        <a:spcBef>
          <a:spcPct val="20000"/>
        </a:spcBef>
        <a:spcAft>
          <a:spcPct val="0"/>
        </a:spcAft>
        <a:buClr>
          <a:schemeClr val="tx2"/>
        </a:buClr>
        <a:buSzPct val="75000"/>
        <a:buFont typeface="Wingdings" charset="0"/>
        <a:buChar char="l"/>
        <a:defRPr sz="3982"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625397" indent="-325079" algn="l" rtl="0" eaLnBrk="0" fontAlgn="base" hangingPunct="0">
        <a:spcBef>
          <a:spcPct val="20000"/>
        </a:spcBef>
        <a:spcAft>
          <a:spcPct val="0"/>
        </a:spcAft>
        <a:buClr>
          <a:schemeClr val="accent2"/>
        </a:buClr>
        <a:buSzPct val="75000"/>
        <a:buFont typeface="Wingdings" charset="0"/>
        <a:buChar char="l"/>
        <a:defRPr sz="3413"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2275556" indent="-325079" algn="l" rtl="0" eaLnBrk="0" fontAlgn="base" hangingPunct="0">
        <a:spcBef>
          <a:spcPct val="20000"/>
        </a:spcBef>
        <a:spcAft>
          <a:spcPct val="0"/>
        </a:spcAft>
        <a:buClr>
          <a:schemeClr val="folHlink"/>
        </a:buClr>
        <a:buSzPct val="75000"/>
        <a:buFont typeface="Wingdings" charset="0"/>
        <a:buChar char="l"/>
        <a:defRPr sz="2844"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925714" indent="-325079" algn="l" rtl="0" eaLnBrk="0" fontAlgn="base" hangingPunct="0">
        <a:spcBef>
          <a:spcPct val="20000"/>
        </a:spcBef>
        <a:spcAft>
          <a:spcPct val="0"/>
        </a:spcAft>
        <a:buClr>
          <a:schemeClr val="tx1"/>
        </a:buClr>
        <a:buSzPct val="75000"/>
        <a:buFont typeface="Wingdings" charset="0"/>
        <a:buChar char="l"/>
        <a:defRPr sz="2844"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3575873"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6pPr>
      <a:lvl7pPr marL="4226030"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7pPr>
      <a:lvl8pPr marL="4876188"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8pPr>
      <a:lvl9pPr marL="5526345"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50159" rtl="0" eaLnBrk="1" latinLnBrk="0" hangingPunct="1">
        <a:defRPr sz="2560" kern="1200">
          <a:solidFill>
            <a:schemeClr val="tx1"/>
          </a:solidFill>
          <a:latin typeface="+mn-lt"/>
          <a:ea typeface="+mn-ea"/>
          <a:cs typeface="+mn-cs"/>
        </a:defRPr>
      </a:lvl1pPr>
      <a:lvl2pPr marL="650159" algn="l" defTabSz="650159" rtl="0" eaLnBrk="1" latinLnBrk="0" hangingPunct="1">
        <a:defRPr sz="2560" kern="1200">
          <a:solidFill>
            <a:schemeClr val="tx1"/>
          </a:solidFill>
          <a:latin typeface="+mn-lt"/>
          <a:ea typeface="+mn-ea"/>
          <a:cs typeface="+mn-cs"/>
        </a:defRPr>
      </a:lvl2pPr>
      <a:lvl3pPr marL="1300317" algn="l" defTabSz="650159" rtl="0" eaLnBrk="1" latinLnBrk="0" hangingPunct="1">
        <a:defRPr sz="2560" kern="1200">
          <a:solidFill>
            <a:schemeClr val="tx1"/>
          </a:solidFill>
          <a:latin typeface="+mn-lt"/>
          <a:ea typeface="+mn-ea"/>
          <a:cs typeface="+mn-cs"/>
        </a:defRPr>
      </a:lvl3pPr>
      <a:lvl4pPr marL="1950476" algn="l" defTabSz="650159" rtl="0" eaLnBrk="1" latinLnBrk="0" hangingPunct="1">
        <a:defRPr sz="2560" kern="1200">
          <a:solidFill>
            <a:schemeClr val="tx1"/>
          </a:solidFill>
          <a:latin typeface="+mn-lt"/>
          <a:ea typeface="+mn-ea"/>
          <a:cs typeface="+mn-cs"/>
        </a:defRPr>
      </a:lvl4pPr>
      <a:lvl5pPr marL="2600635" algn="l" defTabSz="650159" rtl="0" eaLnBrk="1" latinLnBrk="0" hangingPunct="1">
        <a:defRPr sz="2560" kern="1200">
          <a:solidFill>
            <a:schemeClr val="tx1"/>
          </a:solidFill>
          <a:latin typeface="+mn-lt"/>
          <a:ea typeface="+mn-ea"/>
          <a:cs typeface="+mn-cs"/>
        </a:defRPr>
      </a:lvl5pPr>
      <a:lvl6pPr marL="3250794" algn="l" defTabSz="650159" rtl="0" eaLnBrk="1" latinLnBrk="0" hangingPunct="1">
        <a:defRPr sz="2560" kern="1200">
          <a:solidFill>
            <a:schemeClr val="tx1"/>
          </a:solidFill>
          <a:latin typeface="+mn-lt"/>
          <a:ea typeface="+mn-ea"/>
          <a:cs typeface="+mn-cs"/>
        </a:defRPr>
      </a:lvl6pPr>
      <a:lvl7pPr marL="3900951" algn="l" defTabSz="650159" rtl="0" eaLnBrk="1" latinLnBrk="0" hangingPunct="1">
        <a:defRPr sz="2560" kern="1200">
          <a:solidFill>
            <a:schemeClr val="tx1"/>
          </a:solidFill>
          <a:latin typeface="+mn-lt"/>
          <a:ea typeface="+mn-ea"/>
          <a:cs typeface="+mn-cs"/>
        </a:defRPr>
      </a:lvl7pPr>
      <a:lvl8pPr marL="4551107" algn="l" defTabSz="650159" rtl="0" eaLnBrk="1" latinLnBrk="0" hangingPunct="1">
        <a:defRPr sz="2560" kern="1200">
          <a:solidFill>
            <a:schemeClr val="tx1"/>
          </a:solidFill>
          <a:latin typeface="+mn-lt"/>
          <a:ea typeface="+mn-ea"/>
          <a:cs typeface="+mn-cs"/>
        </a:defRPr>
      </a:lvl8pPr>
      <a:lvl9pPr marL="5201268" algn="l" defTabSz="650159"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41"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42" name="REVELATION AND…"/>
          <p:cNvSpPr txBox="1"/>
          <p:nvPr/>
        </p:nvSpPr>
        <p:spPr>
          <a:xfrm>
            <a:off x="1365503" y="1625599"/>
            <a:ext cx="10273794" cy="3419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56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spcBef>
                <a:spcPts val="1900"/>
              </a:spcBef>
              <a:defRPr sz="7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الإعلان والتجاوب</a:t>
            </a:r>
            <a:endParaRPr dirty="0">
              <a:latin typeface="Arial" panose="020B0604020202020204" pitchFamily="34" charset="0"/>
              <a:cs typeface="Arial" panose="020B0604020202020204" pitchFamily="34" charset="0"/>
            </a:endParaRPr>
          </a:p>
          <a:p>
            <a:pPr defTabSz="1300480">
              <a:spcBef>
                <a:spcPts val="1900"/>
              </a:spcBef>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نمط العبادة الصحيحة</a:t>
            </a:r>
            <a:endParaRP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817F78E-C1F6-9E93-A6E5-4F42B7047060}"/>
              </a:ext>
            </a:extLst>
          </p:cNvPr>
          <p:cNvSpPr>
            <a:spLocks noChangeArrowheads="1"/>
          </p:cNvSpPr>
          <p:nvPr/>
        </p:nvSpPr>
        <p:spPr bwMode="auto">
          <a:xfrm>
            <a:off x="0" y="8554287"/>
            <a:ext cx="130048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rtl="1">
              <a:spcBef>
                <a:spcPct val="20000"/>
              </a:spcBef>
              <a:buClr>
                <a:srgbClr val="FFCC00"/>
              </a:buClr>
              <a:buSzPct val="70000"/>
              <a:buFont typeface="Wingdings" charset="0"/>
              <a:buNone/>
              <a:defRPr/>
            </a:pPr>
            <a:r>
              <a:rPr lang="ar-JO"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تعليمد. رون مان دكتور الخدمات الطلابية</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تحميل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الملفات بعدة لغات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399"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400"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401"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402" name="Examples in the Bible?"/>
          <p:cNvSpPr txBox="1"/>
          <p:nvPr/>
        </p:nvSpPr>
        <p:spPr>
          <a:xfrm>
            <a:off x="1148757" y="2817706"/>
            <a:ext cx="10598913"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700"/>
              </a:spcBef>
              <a:defRPr sz="62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أمثلة في الكتاب المقدس</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p:cNvSpPr/>
          <p:nvPr/>
        </p:nvSpPr>
        <p:spPr>
          <a:xfrm rot="10800000">
            <a:off x="8886613" y="162559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07" name="Shape"/>
          <p:cNvSpPr/>
          <p:nvPr/>
        </p:nvSpPr>
        <p:spPr>
          <a:xfrm>
            <a:off x="3034453" y="162559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grpSp>
        <p:nvGrpSpPr>
          <p:cNvPr id="410" name="the biblical pattern . . . of REDEMPTION"/>
          <p:cNvGrpSpPr/>
          <p:nvPr/>
        </p:nvGrpSpPr>
        <p:grpSpPr>
          <a:xfrm>
            <a:off x="1275192" y="3370183"/>
            <a:ext cx="10505218" cy="2564820"/>
            <a:chOff x="-129822" y="-1"/>
            <a:chExt cx="10505216" cy="2564818"/>
          </a:xfrm>
        </p:grpSpPr>
        <p:sp>
          <p:nvSpPr>
            <p:cNvPr id="409" name="the biblical pattern . . . of REDEMPTION"/>
            <p:cNvSpPr txBox="1"/>
            <p:nvPr/>
          </p:nvSpPr>
          <p:spPr>
            <a:xfrm>
              <a:off x="50800" y="50799"/>
              <a:ext cx="10273793" cy="2514018"/>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numCol="1" anchor="t">
              <a:spAutoFit/>
            </a:bodyPr>
            <a:lstStyle/>
            <a:p>
              <a:pPr defTabSz="1300480">
                <a:spcBef>
                  <a:spcPts val="3700"/>
                </a:spcBef>
                <a:defRPr sz="6200">
                  <a:solidFill>
                    <a:srgbClr val="535353"/>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النمط الكتابي</a:t>
              </a:r>
            </a:p>
            <a:p>
              <a:pPr defTabSz="1300480">
                <a:spcBef>
                  <a:spcPts val="3700"/>
                </a:spcBef>
                <a:defRPr sz="6200">
                  <a:solidFill>
                    <a:srgbClr val="535353"/>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للفداء</a:t>
              </a:r>
              <a:endParaRPr dirty="0">
                <a:latin typeface="Arial" panose="020B0604020202020204" pitchFamily="34" charset="0"/>
                <a:cs typeface="Arial" panose="020B0604020202020204" pitchFamily="34" charset="0"/>
              </a:endParaRPr>
            </a:p>
          </p:txBody>
        </p:sp>
        <p:pic>
          <p:nvPicPr>
            <p:cNvPr id="408" name="the biblical pattern . . . of REDEMPTION the biblical pattern . . . of REDEMPTION" descr="the biblical pattern . . . of REDEMPTION the biblical pattern . . . of REDEMPTION"/>
            <p:cNvPicPr>
              <a:picLocks/>
            </p:cNvPicPr>
            <p:nvPr/>
          </p:nvPicPr>
          <p:blipFill>
            <a:blip r:embed="rId3">
              <a:alphaModFix amt="97836"/>
            </a:blip>
            <a:stretch>
              <a:fillRect/>
            </a:stretch>
          </p:blipFill>
          <p:spPr>
            <a:xfrm>
              <a:off x="-129822" y="-1"/>
              <a:ext cx="10505216" cy="2564818"/>
            </a:xfrm>
            <a:prstGeom prst="rect">
              <a:avLst/>
            </a:prstGeom>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415"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416"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17"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18" name="OLD COVENANT"/>
          <p:cNvSpPr txBox="1"/>
          <p:nvPr/>
        </p:nvSpPr>
        <p:spPr>
          <a:xfrm>
            <a:off x="3966464" y="216746"/>
            <a:ext cx="507187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العهد القديم</a:t>
            </a:r>
            <a:endParaRPr dirty="0">
              <a:latin typeface="Arial" panose="020B0604020202020204" pitchFamily="34" charset="0"/>
              <a:cs typeface="Arial" panose="020B0604020202020204" pitchFamily="34" charset="0"/>
            </a:endParaRPr>
          </a:p>
        </p:txBody>
      </p:sp>
      <p:sp>
        <p:nvSpPr>
          <p:cNvPr id="419" name="God’s promises to Abraham"/>
          <p:cNvSpPr txBox="1"/>
          <p:nvPr/>
        </p:nvSpPr>
        <p:spPr>
          <a:xfrm>
            <a:off x="2015744" y="3142826"/>
            <a:ext cx="3446272" cy="71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وعد الله لإبراهيم</a:t>
            </a:r>
            <a:endParaRPr dirty="0">
              <a:latin typeface="Arial" panose="020B0604020202020204" pitchFamily="34" charset="0"/>
              <a:cs typeface="Arial" panose="020B0604020202020204" pitchFamily="34" charset="0"/>
            </a:endParaRPr>
          </a:p>
        </p:txBody>
      </p:sp>
      <p:sp>
        <p:nvSpPr>
          <p:cNvPr id="420" name="Abraham “believed the Lord, and He counted to him as…"/>
          <p:cNvSpPr txBox="1"/>
          <p:nvPr/>
        </p:nvSpPr>
        <p:spPr>
          <a:xfrm>
            <a:off x="7651157" y="2492586"/>
            <a:ext cx="3446273" cy="21318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آمن غبراهيم بالله فحسب له براً</a:t>
            </a:r>
            <a:endParaRPr dirty="0">
              <a:latin typeface="Arial" panose="020B0604020202020204" pitchFamily="34" charset="0"/>
              <a:cs typeface="Arial" panose="020B0604020202020204" pitchFamily="34" charset="0"/>
            </a:endParaRPr>
          </a:p>
          <a:p>
            <a:pPr defTabSz="1300480">
              <a:defRPr sz="16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تكوين 15: 6</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edemp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الفداء</a:t>
            </a:r>
            <a:endParaRPr dirty="0">
              <a:latin typeface="Arial" panose="020B0604020202020204" pitchFamily="34" charset="0"/>
              <a:cs typeface="Arial" panose="020B0604020202020204" pitchFamily="34" charset="0"/>
            </a:endParaRPr>
          </a:p>
        </p:txBody>
      </p:sp>
      <p:sp>
        <p:nvSpPr>
          <p:cNvPr id="425"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426"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27"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28" name="OLD COVENANT"/>
          <p:cNvSpPr txBox="1"/>
          <p:nvPr/>
        </p:nvSpPr>
        <p:spPr>
          <a:xfrm>
            <a:off x="3966464" y="216746"/>
            <a:ext cx="507187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العهد القديم</a:t>
            </a:r>
            <a:endParaRPr dirty="0">
              <a:latin typeface="Arial" panose="020B0604020202020204" pitchFamily="34" charset="0"/>
              <a:cs typeface="Arial" panose="020B0604020202020204" pitchFamily="34" charset="0"/>
            </a:endParaRPr>
          </a:p>
        </p:txBody>
      </p:sp>
      <p:sp>
        <p:nvSpPr>
          <p:cNvPr id="429" name="Redemption…"/>
          <p:cNvSpPr txBox="1"/>
          <p:nvPr/>
        </p:nvSpPr>
        <p:spPr>
          <a:xfrm>
            <a:off x="2015744" y="3142826"/>
            <a:ext cx="3446272" cy="71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الفداء من مصر</a:t>
            </a:r>
            <a:endParaRPr dirty="0">
              <a:latin typeface="Arial" panose="020B0604020202020204" pitchFamily="34" charset="0"/>
              <a:cs typeface="Arial" panose="020B0604020202020204" pitchFamily="34" charset="0"/>
            </a:endParaRPr>
          </a:p>
        </p:txBody>
      </p:sp>
      <p:sp>
        <p:nvSpPr>
          <p:cNvPr id="430" name="Sacrificial system"/>
          <p:cNvSpPr txBox="1"/>
          <p:nvPr/>
        </p:nvSpPr>
        <p:spPr>
          <a:xfrm>
            <a:off x="7651157" y="3142826"/>
            <a:ext cx="3446273" cy="71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نظام الذبائح</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Redemp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الفداء</a:t>
            </a:r>
            <a:endParaRPr dirty="0">
              <a:latin typeface="Arial" panose="020B0604020202020204" pitchFamily="34" charset="0"/>
              <a:cs typeface="Arial" panose="020B0604020202020204" pitchFamily="34" charset="0"/>
            </a:endParaRPr>
          </a:p>
        </p:txBody>
      </p:sp>
      <p:sp>
        <p:nvSpPr>
          <p:cNvPr id="435"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436"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37"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38" name="THE LAW"/>
          <p:cNvSpPr txBox="1"/>
          <p:nvPr/>
        </p:nvSpPr>
        <p:spPr>
          <a:xfrm>
            <a:off x="1907370" y="433493"/>
            <a:ext cx="9731926"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الناموس</a:t>
            </a:r>
            <a:endParaRPr dirty="0">
              <a:latin typeface="Arial" panose="020B0604020202020204" pitchFamily="34" charset="0"/>
              <a:cs typeface="Arial" panose="020B0604020202020204" pitchFamily="34" charset="0"/>
            </a:endParaRPr>
          </a:p>
        </p:txBody>
      </p:sp>
      <p:sp>
        <p:nvSpPr>
          <p:cNvPr id="439" name="“I am the LORD your God, who brought you out of the land of Egypt, out of the house of slavery.”…"/>
          <p:cNvSpPr txBox="1"/>
          <p:nvPr/>
        </p:nvSpPr>
        <p:spPr>
          <a:xfrm>
            <a:off x="1582250" y="1733973"/>
            <a:ext cx="4204887" cy="2665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300"/>
              </a:spcBef>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أنا الرب إلهك الذي أخرجك من أرض مصر من بيت العبودية</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خروج 20: 2</a:t>
            </a:r>
            <a:r>
              <a:rPr dirty="0">
                <a:latin typeface="Arial" panose="020B0604020202020204" pitchFamily="34" charset="0"/>
                <a:cs typeface="Arial" panose="020B0604020202020204" pitchFamily="34" charset="0"/>
              </a:rPr>
              <a:t>)</a:t>
            </a:r>
            <a:r>
              <a:rPr sz="2400" dirty="0">
                <a:latin typeface="Arial" panose="020B0604020202020204" pitchFamily="34" charset="0"/>
                <a:cs typeface="Arial" panose="020B0604020202020204" pitchFamily="34" charset="0"/>
              </a:rPr>
              <a:t> </a:t>
            </a:r>
          </a:p>
        </p:txBody>
      </p:sp>
      <p:sp>
        <p:nvSpPr>
          <p:cNvPr id="440" name="“You shall have no other gods before Me.”…"/>
          <p:cNvSpPr txBox="1"/>
          <p:nvPr/>
        </p:nvSpPr>
        <p:spPr>
          <a:xfrm>
            <a:off x="7651157" y="1733973"/>
            <a:ext cx="3446273" cy="3380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يكن لك آلهة أخرى أمامي ... الخ</a:t>
            </a:r>
            <a:r>
              <a:rPr sz="5000" dirty="0">
                <a:latin typeface="Arial" panose="020B0604020202020204" pitchFamily="34" charset="0"/>
                <a:cs typeface="Arial" panose="020B0604020202020204" pitchFamily="34" charset="0"/>
              </a:rPr>
              <a:t> </a:t>
            </a:r>
          </a:p>
          <a:p>
            <a:pPr defTabSz="1300480">
              <a:spcBef>
                <a:spcPts val="2700"/>
              </a:spcBef>
              <a:defRPr sz="500">
                <a:solidFill>
                  <a:srgbClr val="000000"/>
                </a:solidFill>
                <a:latin typeface="Maiandra GD"/>
                <a:ea typeface="Maiandra GD"/>
                <a:cs typeface="Maiandra GD"/>
                <a:sym typeface="Maiandra GD"/>
              </a:defRPr>
            </a:pPr>
            <a:endParaRPr sz="5000"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خروج 20: 3-17</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p:cNvSpPr/>
          <p:nvPr/>
        </p:nvSpPr>
        <p:spPr>
          <a:xfrm>
            <a:off x="3034453" y="1733973"/>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45" name="Shape"/>
          <p:cNvSpPr/>
          <p:nvPr/>
        </p:nvSpPr>
        <p:spPr>
          <a:xfrm rot="10800000">
            <a:off x="8886613" y="1733973"/>
            <a:ext cx="1192108"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46" name="“The commandments were not a ladder to get to God, but showed an already redeemed people how to live as God's people.”…"/>
          <p:cNvSpPr txBox="1"/>
          <p:nvPr/>
        </p:nvSpPr>
        <p:spPr>
          <a:xfrm>
            <a:off x="1202943" y="1300479"/>
            <a:ext cx="10598913" cy="4694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700"/>
              </a:spcBef>
              <a:defRPr sz="62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الوصايا ليست سلماً للوصول إلى الله، لكنها تظهر كيف يعيش شعب مفدي  كشعب الله</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(أودري ناش، قصة العهد القديم: رؤية العهد القديم ككل، ٣١)</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p:cNvSpPr/>
          <p:nvPr/>
        </p:nvSpPr>
        <p:spPr>
          <a:xfrm>
            <a:off x="3034453" y="1733973"/>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51" name="Shape"/>
          <p:cNvSpPr/>
          <p:nvPr/>
        </p:nvSpPr>
        <p:spPr>
          <a:xfrm rot="10800000">
            <a:off x="8886613" y="1733973"/>
            <a:ext cx="1192108"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52" name="“The indicatives of grace always precede the imperatives of law.”…"/>
          <p:cNvSpPr txBox="1"/>
          <p:nvPr/>
        </p:nvSpPr>
        <p:spPr>
          <a:xfrm>
            <a:off x="1202943" y="1083733"/>
            <a:ext cx="10598913" cy="6245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700"/>
              </a:spcBef>
              <a:defRPr sz="62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إن مؤشرات النعمة تسبق دائماً     متطلبات الناموس</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جيمس تورانس</a:t>
            </a:r>
            <a:r>
              <a:rPr dirty="0">
                <a:latin typeface="Arial" panose="020B0604020202020204" pitchFamily="34" charset="0"/>
                <a:cs typeface="Arial" panose="020B0604020202020204" pitchFamily="34" charset="0"/>
              </a:rPr>
              <a:t>)</a:t>
            </a:r>
          </a:p>
          <a:p>
            <a:pPr defTabSz="1300480">
              <a:spcBef>
                <a:spcPts val="2700"/>
              </a:spcBef>
              <a:defRPr sz="44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spcBef>
                <a:spcPts val="3400"/>
              </a:spcBef>
              <a:defRPr sz="5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الله: لقد فعلت هذا من أجلك                 والآن افعل هذا</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Redemp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الفداء</a:t>
            </a:r>
            <a:endParaRPr dirty="0">
              <a:latin typeface="Arial" panose="020B0604020202020204" pitchFamily="34" charset="0"/>
              <a:cs typeface="Arial" panose="020B0604020202020204" pitchFamily="34" charset="0"/>
            </a:endParaRPr>
          </a:p>
        </p:txBody>
      </p:sp>
      <p:sp>
        <p:nvSpPr>
          <p:cNvPr id="457"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458"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59"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60" name="THE LAW"/>
          <p:cNvSpPr txBox="1"/>
          <p:nvPr/>
        </p:nvSpPr>
        <p:spPr>
          <a:xfrm>
            <a:off x="1907370" y="433493"/>
            <a:ext cx="9731926"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الناموس</a:t>
            </a:r>
            <a:endParaRPr dirty="0">
              <a:latin typeface="Arial" panose="020B0604020202020204" pitchFamily="34" charset="0"/>
              <a:cs typeface="Arial" panose="020B0604020202020204" pitchFamily="34" charset="0"/>
            </a:endParaRPr>
          </a:p>
        </p:txBody>
      </p:sp>
      <p:sp>
        <p:nvSpPr>
          <p:cNvPr id="461" name="“Hear, O Israel: The LORD our God, the LORD is one.”…"/>
          <p:cNvSpPr txBox="1"/>
          <p:nvPr/>
        </p:nvSpPr>
        <p:spPr>
          <a:xfrm>
            <a:off x="1907370" y="2167466"/>
            <a:ext cx="3554647" cy="2080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300"/>
              </a:spcBef>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اسمع يا إسرائيل الرب إلهنا رب واحد</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تث 6: 4</a:t>
            </a:r>
            <a:r>
              <a:rPr dirty="0">
                <a:latin typeface="Arial" panose="020B0604020202020204" pitchFamily="34" charset="0"/>
                <a:cs typeface="Arial" panose="020B0604020202020204" pitchFamily="34" charset="0"/>
              </a:rPr>
              <a:t>)</a:t>
            </a:r>
            <a:r>
              <a:rPr sz="2400" dirty="0">
                <a:latin typeface="Arial" panose="020B0604020202020204" pitchFamily="34" charset="0"/>
                <a:cs typeface="Arial" panose="020B0604020202020204" pitchFamily="34" charset="0"/>
              </a:rPr>
              <a:t> </a:t>
            </a:r>
          </a:p>
        </p:txBody>
      </p:sp>
      <p:sp>
        <p:nvSpPr>
          <p:cNvPr id="462" name="“You shall love the LORD your God with all your heart and with all your soul and with all your might.”…"/>
          <p:cNvSpPr txBox="1"/>
          <p:nvPr/>
        </p:nvSpPr>
        <p:spPr>
          <a:xfrm>
            <a:off x="7651157" y="1408853"/>
            <a:ext cx="3446273" cy="2665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فتحب الرب إلهك من كل قلبك ومن كل نفسك ومن كل قدرتك</a:t>
            </a:r>
            <a:endParaRPr dirty="0">
              <a:latin typeface="Arial" panose="020B0604020202020204" pitchFamily="34" charset="0"/>
              <a:cs typeface="Arial" panose="020B0604020202020204" pitchFamily="34" charset="0"/>
            </a:endParaRPr>
          </a:p>
          <a:p>
            <a:pPr defTabSz="1300480">
              <a:spcBef>
                <a:spcPts val="2000"/>
              </a:spcBef>
              <a:defRPr sz="3400">
                <a:solidFill>
                  <a:srgbClr val="FFFF99"/>
                </a:solidFill>
                <a:latin typeface="Maiandra GD"/>
                <a:ea typeface="Maiandra GD"/>
                <a:cs typeface="Maiandra GD"/>
                <a:sym typeface="Maiandra GD"/>
              </a:defRPr>
            </a:pPr>
            <a:r>
              <a:rPr dirty="0">
                <a:solidFill>
                  <a:srgbClr val="000000"/>
                </a:solidFill>
                <a:latin typeface="Arial" panose="020B0604020202020204" pitchFamily="34" charset="0"/>
                <a:cs typeface="Arial" panose="020B0604020202020204" pitchFamily="34" charset="0"/>
              </a:rPr>
              <a:t>(</a:t>
            </a:r>
            <a:r>
              <a:rPr lang="ar-JO" dirty="0">
                <a:solidFill>
                  <a:srgbClr val="000000"/>
                </a:solidFill>
                <a:latin typeface="Arial" panose="020B0604020202020204" pitchFamily="34" charset="0"/>
                <a:cs typeface="Arial" panose="020B0604020202020204" pitchFamily="34" charset="0"/>
              </a:rPr>
              <a:t>تث 6: 5</a:t>
            </a:r>
            <a:r>
              <a:rPr dirty="0">
                <a:solidFill>
                  <a:srgbClr val="000000"/>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Redemp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الفداء</a:t>
            </a:r>
            <a:endParaRPr dirty="0">
              <a:latin typeface="Arial" panose="020B0604020202020204" pitchFamily="34" charset="0"/>
              <a:cs typeface="Arial" panose="020B0604020202020204" pitchFamily="34" charset="0"/>
            </a:endParaRPr>
          </a:p>
        </p:txBody>
      </p:sp>
      <p:sp>
        <p:nvSpPr>
          <p:cNvPr id="467"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468"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69"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70" name="NEW COVENANT"/>
          <p:cNvSpPr txBox="1"/>
          <p:nvPr/>
        </p:nvSpPr>
        <p:spPr>
          <a:xfrm>
            <a:off x="3966464" y="216746"/>
            <a:ext cx="507187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العهد الجديد</a:t>
            </a:r>
            <a:endParaRPr dirty="0">
              <a:latin typeface="Arial" panose="020B0604020202020204" pitchFamily="34" charset="0"/>
              <a:cs typeface="Arial" panose="020B0604020202020204" pitchFamily="34" charset="0"/>
            </a:endParaRPr>
          </a:p>
        </p:txBody>
      </p:sp>
      <p:sp>
        <p:nvSpPr>
          <p:cNvPr id="471" name="Salvation by grace through faith…"/>
          <p:cNvSpPr txBox="1"/>
          <p:nvPr/>
        </p:nvSpPr>
        <p:spPr>
          <a:xfrm>
            <a:off x="2015744" y="3034453"/>
            <a:ext cx="3446272" cy="1885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solidFill>
                  <a:srgbClr val="000000"/>
                </a:solidFill>
                <a:latin typeface="Arial" panose="020B0604020202020204" pitchFamily="34" charset="0"/>
                <a:cs typeface="Arial" panose="020B0604020202020204" pitchFamily="34" charset="0"/>
              </a:rPr>
              <a:t>الخلاص بالنعمة بالإيمان</a:t>
            </a:r>
            <a:endParaRPr dirty="0">
              <a:solidFill>
                <a:srgbClr val="000000"/>
              </a:solidFill>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أف 2: 8-9</a:t>
            </a:r>
            <a:r>
              <a:rPr dirty="0">
                <a:latin typeface="Arial" panose="020B0604020202020204" pitchFamily="34" charset="0"/>
                <a:cs typeface="Arial" panose="020B0604020202020204" pitchFamily="34" charset="0"/>
              </a:rPr>
              <a:t>)</a:t>
            </a:r>
          </a:p>
        </p:txBody>
      </p:sp>
      <p:sp>
        <p:nvSpPr>
          <p:cNvPr id="472" name="Response of works…"/>
          <p:cNvSpPr txBox="1"/>
          <p:nvPr/>
        </p:nvSpPr>
        <p:spPr>
          <a:xfrm>
            <a:off x="7651157" y="3034453"/>
            <a:ext cx="3446273" cy="1885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solidFill>
                  <a:srgbClr val="000000"/>
                </a:solidFill>
                <a:latin typeface="Arial" panose="020B0604020202020204" pitchFamily="34" charset="0"/>
                <a:cs typeface="Arial" panose="020B0604020202020204" pitchFamily="34" charset="0"/>
              </a:rPr>
              <a:t>التجاوب بالأعمال</a:t>
            </a:r>
            <a:endParaRPr dirty="0">
              <a:solidFill>
                <a:srgbClr val="000000"/>
              </a:solidFill>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(أف 2: 10،         1 كو 6: 20)</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p:cNvSpPr/>
          <p:nvPr/>
        </p:nvSpPr>
        <p:spPr>
          <a:xfrm rot="10800000">
            <a:off x="8886613" y="162559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77" name="Shape"/>
          <p:cNvSpPr/>
          <p:nvPr/>
        </p:nvSpPr>
        <p:spPr>
          <a:xfrm>
            <a:off x="3034453" y="162559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grpSp>
        <p:nvGrpSpPr>
          <p:cNvPr id="480" name="the biblical pattern . . . of WORSHIP"/>
          <p:cNvGrpSpPr/>
          <p:nvPr/>
        </p:nvGrpSpPr>
        <p:grpSpPr>
          <a:xfrm>
            <a:off x="1455814" y="3370182"/>
            <a:ext cx="10324595" cy="2782967"/>
            <a:chOff x="50800" y="-2"/>
            <a:chExt cx="10324593" cy="2782965"/>
          </a:xfrm>
        </p:grpSpPr>
        <p:sp>
          <p:nvSpPr>
            <p:cNvPr id="479" name="the biblical pattern . . . of WORSHIP"/>
            <p:cNvSpPr txBox="1"/>
            <p:nvPr/>
          </p:nvSpPr>
          <p:spPr>
            <a:xfrm>
              <a:off x="50800" y="50799"/>
              <a:ext cx="10273793" cy="2514018"/>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numCol="1" anchor="t">
              <a:spAutoFit/>
            </a:bodyPr>
            <a:lstStyle/>
            <a:p>
              <a:pPr defTabSz="1300480">
                <a:spcBef>
                  <a:spcPts val="3700"/>
                </a:spcBef>
                <a:defRPr sz="6200">
                  <a:solidFill>
                    <a:srgbClr val="535353"/>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النمط الكتابي</a:t>
              </a:r>
            </a:p>
            <a:p>
              <a:pPr defTabSz="1300480">
                <a:spcBef>
                  <a:spcPts val="3700"/>
                </a:spcBef>
                <a:defRPr sz="6200">
                  <a:solidFill>
                    <a:srgbClr val="535353"/>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في العبادة</a:t>
              </a:r>
              <a:endParaRPr dirty="0">
                <a:latin typeface="Arial" panose="020B0604020202020204" pitchFamily="34" charset="0"/>
                <a:cs typeface="Arial" panose="020B0604020202020204" pitchFamily="34" charset="0"/>
              </a:endParaRPr>
            </a:p>
          </p:txBody>
        </p:sp>
        <p:pic>
          <p:nvPicPr>
            <p:cNvPr id="478" name="the biblical pattern . . . of WORSHIP the biblical pattern . . . of WORSHIP" descr="the biblical pattern . . . of WORSHIP the biblical pattern . . . of WORSHIP"/>
            <p:cNvPicPr>
              <a:picLocks/>
            </p:cNvPicPr>
            <p:nvPr/>
          </p:nvPicPr>
          <p:blipFill>
            <a:blip r:embed="rId3">
              <a:alphaModFix amt="97836"/>
            </a:blip>
            <a:stretch>
              <a:fillRect/>
            </a:stretch>
          </p:blipFill>
          <p:spPr>
            <a:xfrm>
              <a:off x="652386" y="-2"/>
              <a:ext cx="9723007" cy="2782965"/>
            </a:xfrm>
            <a:prstGeom prst="rect">
              <a:avLst/>
            </a:prstGeom>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347"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348" name="REVELATION"/>
          <p:cNvSpPr txBox="1"/>
          <p:nvPr/>
        </p:nvSpPr>
        <p:spPr>
          <a:xfrm>
            <a:off x="173397" y="3901440"/>
            <a:ext cx="6589099"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349" name="RESPONSE"/>
          <p:cNvSpPr txBox="1"/>
          <p:nvPr/>
        </p:nvSpPr>
        <p:spPr>
          <a:xfrm>
            <a:off x="6892544" y="3901440"/>
            <a:ext cx="5288620"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p:cNvSpPr/>
          <p:nvPr/>
        </p:nvSpPr>
        <p:spPr>
          <a:xfrm>
            <a:off x="3034453" y="173397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85"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86" name="“God needs to be known before He can be worshiped.”…"/>
          <p:cNvSpPr txBox="1"/>
          <p:nvPr/>
        </p:nvSpPr>
        <p:spPr>
          <a:xfrm>
            <a:off x="1148757" y="3576320"/>
            <a:ext cx="10598913" cy="1588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يحتاج الله أن يكون معروفاً قبل أن يكون معبوداً</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إريك ألكسندر</a:t>
            </a:r>
            <a:r>
              <a:rPr dirty="0">
                <a:latin typeface="Arial" panose="020B0604020202020204" pitchFamily="34" charset="0"/>
                <a:cs typeface="Arial" panose="020B0604020202020204" pitchFamily="34" charset="0"/>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91"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92" name="“Acceptable worship does not start with human intuition or inventiveness, but with the action of God.”…"/>
          <p:cNvSpPr txBox="1"/>
          <p:nvPr/>
        </p:nvSpPr>
        <p:spPr>
          <a:xfrm>
            <a:off x="1257130" y="2926079"/>
            <a:ext cx="10598913" cy="2265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تبدأ العبادة المقبولة بحدس الإنسان أو اختراعه،         بل بعمل الله</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(ديفيد بيترسون، التعامل مع الله، ٢٦)</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97"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98" name="“The basic pattern of biblical worship . . . is that it is God who initiates the encounter, not the worshiper.”…"/>
          <p:cNvSpPr txBox="1"/>
          <p:nvPr/>
        </p:nvSpPr>
        <p:spPr>
          <a:xfrm>
            <a:off x="1257130" y="2926079"/>
            <a:ext cx="10598913" cy="2265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t>النمط الأساسي للعبادة الكتابية هو أن الله هو من يبادر للمقابلة ... وليس العابد</a:t>
            </a:r>
            <a:endParaRPr dirty="0"/>
          </a:p>
          <a:p>
            <a:pPr defTabSz="1300480">
              <a:spcBef>
                <a:spcPts val="2000"/>
              </a:spcBef>
              <a:defRPr sz="3400">
                <a:solidFill>
                  <a:srgbClr val="000000"/>
                </a:solidFill>
                <a:latin typeface="Maiandra GD"/>
                <a:ea typeface="Maiandra GD"/>
                <a:cs typeface="Maiandra GD"/>
                <a:sym typeface="Maiandra GD"/>
              </a:defRPr>
            </a:pPr>
            <a:r>
              <a:rPr lang="ar-JO" dirty="0"/>
              <a:t>(روبي كاسلمان، العبادة على شكل قصة، ٣٧)</a:t>
            </a:r>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Line"/>
          <p:cNvSpPr/>
          <p:nvPr/>
        </p:nvSpPr>
        <p:spPr>
          <a:xfrm flipH="1">
            <a:off x="7369386" y="2384213"/>
            <a:ext cx="4009814" cy="3684694"/>
          </a:xfrm>
          <a:prstGeom prst="line">
            <a:avLst/>
          </a:prstGeom>
          <a:ln w="533400">
            <a:solidFill>
              <a:srgbClr val="008582"/>
            </a:solidFill>
          </a:ln>
        </p:spPr>
        <p:txBody>
          <a:bodyPr lIns="65023" tIns="65023" rIns="65023" bIns="65023"/>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503" name="Line"/>
          <p:cNvSpPr/>
          <p:nvPr/>
        </p:nvSpPr>
        <p:spPr>
          <a:xfrm>
            <a:off x="7477759" y="2384213"/>
            <a:ext cx="4118189" cy="3684694"/>
          </a:xfrm>
          <a:prstGeom prst="line">
            <a:avLst/>
          </a:prstGeom>
          <a:ln w="533400">
            <a:solidFill>
              <a:srgbClr val="008582"/>
            </a:solidFill>
          </a:ln>
        </p:spPr>
        <p:txBody>
          <a:bodyPr lIns="65023" tIns="65023" rIns="65023" bIns="65023"/>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504"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05"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506"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07" name="THE FALL…"/>
          <p:cNvSpPr txBox="1"/>
          <p:nvPr/>
        </p:nvSpPr>
        <p:spPr>
          <a:xfrm>
            <a:off x="3966464" y="-1"/>
            <a:ext cx="5071872" cy="1553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600"/>
              </a:spcBef>
              <a:defRPr sz="5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السقوط</a:t>
            </a:r>
            <a:endParaRPr dirty="0">
              <a:latin typeface="Arial" panose="020B0604020202020204" pitchFamily="34" charset="0"/>
              <a:cs typeface="Arial" panose="020B0604020202020204" pitchFamily="34" charset="0"/>
            </a:endParaRPr>
          </a:p>
          <a:p>
            <a:pPr defTabSz="1300480">
              <a:spcBef>
                <a:spcPts val="4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رومية 1</a:t>
            </a:r>
            <a:endParaRPr dirty="0">
              <a:latin typeface="Arial" panose="020B0604020202020204" pitchFamily="34" charset="0"/>
              <a:cs typeface="Arial" panose="020B0604020202020204" pitchFamily="34" charset="0"/>
            </a:endParaRPr>
          </a:p>
        </p:txBody>
      </p:sp>
      <p:sp>
        <p:nvSpPr>
          <p:cNvPr id="508" name="His invisible attributes, His eternal power and divine nature, have been clearly seen, being understood through what has been made…"/>
          <p:cNvSpPr txBox="1"/>
          <p:nvPr/>
        </p:nvSpPr>
        <p:spPr>
          <a:xfrm>
            <a:off x="1798997" y="1733973"/>
            <a:ext cx="3554646" cy="3270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لأن أموره غير المنظورة ترى منذ خلق العالم مدركة بالمصنوعات، قدرته السرمدية ولاهوته، حتى إنهم بلا عذر.</a:t>
            </a:r>
            <a:endParaRPr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ع 20</a:t>
            </a:r>
            <a:r>
              <a:rPr dirty="0">
                <a:latin typeface="Arial" panose="020B0604020202020204" pitchFamily="34" charset="0"/>
                <a:cs typeface="Arial" panose="020B0604020202020204" pitchFamily="34" charset="0"/>
              </a:rPr>
              <a:t>)</a:t>
            </a:r>
          </a:p>
        </p:txBody>
      </p:sp>
      <p:sp>
        <p:nvSpPr>
          <p:cNvPr id="509" name="For even though they knew God, they did not honor Him as God or give thanks (v. 21)…"/>
          <p:cNvSpPr txBox="1"/>
          <p:nvPr/>
        </p:nvSpPr>
        <p:spPr>
          <a:xfrm>
            <a:off x="7326037" y="1733973"/>
            <a:ext cx="3879766" cy="2916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لأنهم لما عرفوا الله لم يمجدوه أو يشكروه كإله</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ع 21</a:t>
            </a:r>
            <a:r>
              <a:rPr dirty="0">
                <a:latin typeface="Arial" panose="020B0604020202020204" pitchFamily="34" charset="0"/>
                <a:cs typeface="Arial" panose="020B0604020202020204" pitchFamily="34" charset="0"/>
              </a:rPr>
              <a:t>)</a:t>
            </a: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عبدوا المخلوق دون الخالق</a:t>
            </a:r>
          </a:p>
          <a:p>
            <a:pPr defTabSz="1300480">
              <a:defRPr sz="3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ع 25</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p:cNvSpPr/>
          <p:nvPr/>
        </p:nvSpPr>
        <p:spPr>
          <a:xfrm>
            <a:off x="8778240"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14" name="Shape"/>
          <p:cNvSpPr/>
          <p:nvPr/>
        </p:nvSpPr>
        <p:spPr>
          <a:xfrm rot="10800000">
            <a:off x="3034453"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15" name="CANAANITE ALTARS"/>
          <p:cNvSpPr txBox="1"/>
          <p:nvPr/>
        </p:nvSpPr>
        <p:spPr>
          <a:xfrm>
            <a:off x="2611797" y="361244"/>
            <a:ext cx="7781207" cy="2470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المذابح             الكنعانية</a:t>
            </a:r>
            <a:endParaRPr dirty="0">
              <a:latin typeface="Arial" panose="020B0604020202020204" pitchFamily="34" charset="0"/>
              <a:cs typeface="Arial" panose="020B0604020202020204" pitchFamily="34" charset="0"/>
            </a:endParaRPr>
          </a:p>
        </p:txBody>
      </p:sp>
      <p:sp>
        <p:nvSpPr>
          <p:cNvPr id="516" name="built to:…"/>
          <p:cNvSpPr txBox="1"/>
          <p:nvPr/>
        </p:nvSpPr>
        <p:spPr>
          <a:xfrm>
            <a:off x="2093680" y="3034453"/>
            <a:ext cx="2987867" cy="3578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بنيت لأجل:</a:t>
            </a:r>
            <a:endParaRPr dirty="0">
              <a:latin typeface="Arial" panose="020B0604020202020204" pitchFamily="34" charset="0"/>
              <a:cs typeface="Arial" panose="020B0604020202020204" pitchFamily="34" charset="0"/>
            </a:endParaRPr>
          </a:p>
          <a:p>
            <a:pPr defTabSz="1300480">
              <a:defRPr>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الإستحضار   </a:t>
            </a:r>
          </a:p>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التهدئة </a:t>
            </a:r>
          </a:p>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الإسترضاء</a:t>
            </a:r>
            <a:endParaRPr dirty="0">
              <a:latin typeface="Arial" panose="020B0604020202020204" pitchFamily="34" charset="0"/>
              <a:cs typeface="Arial" panose="020B0604020202020204" pitchFamily="34" charset="0"/>
            </a:endParaRPr>
          </a:p>
        </p:txBody>
      </p:sp>
      <p:sp>
        <p:nvSpPr>
          <p:cNvPr id="517" name="hoped for:…"/>
          <p:cNvSpPr txBox="1"/>
          <p:nvPr/>
        </p:nvSpPr>
        <p:spPr>
          <a:xfrm>
            <a:off x="7976277" y="2926079"/>
            <a:ext cx="2796033" cy="2808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ترجو:</a:t>
            </a:r>
            <a:endParaRPr dirty="0">
              <a:latin typeface="Arial" panose="020B0604020202020204" pitchFamily="34" charset="0"/>
              <a:cs typeface="Arial" panose="020B0604020202020204" pitchFamily="34" charset="0"/>
            </a:endParaRPr>
          </a:p>
          <a:p>
            <a:pPr defTabSz="1300480">
              <a:defRPr>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الرحمة البركة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Shape"/>
          <p:cNvSpPr/>
          <p:nvPr/>
        </p:nvSpPr>
        <p:spPr>
          <a:xfrm>
            <a:off x="3034453" y="238421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22" name="Shape"/>
          <p:cNvSpPr/>
          <p:nvPr/>
        </p:nvSpPr>
        <p:spPr>
          <a:xfrm rot="10800000">
            <a:off x="8778240"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23" name="ALTARS IN GENESIS…"/>
          <p:cNvSpPr txBox="1"/>
          <p:nvPr/>
        </p:nvSpPr>
        <p:spPr>
          <a:xfrm>
            <a:off x="3230738" y="650239"/>
            <a:ext cx="6543328" cy="1739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defTabSz="1300480">
              <a:spcBef>
                <a:spcPts val="4000"/>
              </a:spcBef>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المذابح في سفر التكوين</a:t>
            </a:r>
            <a:endParaRPr dirty="0">
              <a:latin typeface="Arial" panose="020B0604020202020204" pitchFamily="34" charset="0"/>
              <a:cs typeface="Arial" panose="020B0604020202020204" pitchFamily="34" charset="0"/>
            </a:endParaRPr>
          </a:p>
          <a:p>
            <a:pPr defTabSz="1300480">
              <a:spcBef>
                <a:spcPts val="1500"/>
              </a:spcBef>
              <a:defRPr>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روبي كاسلمان، 37</a:t>
            </a:r>
            <a:r>
              <a:rPr dirty="0">
                <a:latin typeface="Arial" panose="020B0604020202020204" pitchFamily="34" charset="0"/>
                <a:cs typeface="Arial" panose="020B0604020202020204" pitchFamily="34" charset="0"/>
              </a:rPr>
              <a:t>)</a:t>
            </a:r>
          </a:p>
        </p:txBody>
      </p:sp>
      <p:sp>
        <p:nvSpPr>
          <p:cNvPr id="524" name="Noah  (8:20)…"/>
          <p:cNvSpPr txBox="1"/>
          <p:nvPr/>
        </p:nvSpPr>
        <p:spPr>
          <a:xfrm>
            <a:off x="6076950" y="3142826"/>
            <a:ext cx="6862827" cy="4193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p>
            <a:pPr marL="471487" indent="-471487" algn="r" defTabSz="65024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نوح (8: 20)</a:t>
            </a:r>
            <a:endParaRPr dirty="0">
              <a:latin typeface="Arial" panose="020B0604020202020204" pitchFamily="34" charset="0"/>
              <a:cs typeface="Arial" panose="020B0604020202020204" pitchFamily="34" charset="0"/>
            </a:endParaRPr>
          </a:p>
          <a:p>
            <a:pPr marL="471487" indent="-471487" algn="r" defTabSz="65024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أبرام (12: 7-8، 13: 3-4، 13: 18، 22: 9)</a:t>
            </a:r>
            <a:r>
              <a:rP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471487" indent="-471487" algn="r" defTabSz="65024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إسحق (26: 25)</a:t>
            </a:r>
          </a:p>
          <a:p>
            <a:pPr marL="471487" indent="-471487" algn="r" defTabSz="65024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يعقوب (28: 18، 33: 20، 35: 7)</a:t>
            </a:r>
            <a:r>
              <a:rPr sz="3400" dirty="0">
                <a:latin typeface="Arial" panose="020B0604020202020204" pitchFamily="34" charset="0"/>
                <a:cs typeface="Arial" panose="020B0604020202020204" pitchFamily="34" charset="0"/>
              </a:rPr>
              <a:t>         </a:t>
            </a:r>
          </a:p>
        </p:txBody>
      </p:sp>
      <p:sp>
        <p:nvSpPr>
          <p:cNvPr id="525" name="God spoke, revealed Himself"/>
          <p:cNvSpPr txBox="1"/>
          <p:nvPr/>
        </p:nvSpPr>
        <p:spPr>
          <a:xfrm>
            <a:off x="2232490" y="3235395"/>
            <a:ext cx="2904406" cy="1670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50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تكلم الله،  أعلن نفسه</a:t>
            </a:r>
            <a:endParaRPr dirty="0">
              <a:latin typeface="Arial" panose="020B0604020202020204" pitchFamily="34" charset="0"/>
              <a:cs typeface="Arial" panose="020B0604020202020204" pitchFamily="34" charset="0"/>
            </a:endParaRPr>
          </a:p>
        </p:txBody>
      </p:sp>
      <p:sp>
        <p:nvSpPr>
          <p:cNvPr id="526" name="Revelation"/>
          <p:cNvSpPr txBox="1"/>
          <p:nvPr/>
        </p:nvSpPr>
        <p:spPr>
          <a:xfrm>
            <a:off x="1517226" y="8299591"/>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27" name="Response"/>
          <p:cNvSpPr txBox="1"/>
          <p:nvPr/>
        </p:nvSpPr>
        <p:spPr>
          <a:xfrm>
            <a:off x="7261013" y="8344746"/>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32"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533"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34"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35" name="ABRAHAM"/>
          <p:cNvSpPr txBox="1"/>
          <p:nvPr/>
        </p:nvSpPr>
        <p:spPr>
          <a:xfrm>
            <a:off x="3966464" y="216746"/>
            <a:ext cx="507187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p:txBody>
      </p:sp>
      <p:sp>
        <p:nvSpPr>
          <p:cNvPr id="536" name="Covenantal…"/>
          <p:cNvSpPr txBox="1"/>
          <p:nvPr/>
        </p:nvSpPr>
        <p:spPr>
          <a:xfrm>
            <a:off x="2015744" y="1733973"/>
            <a:ext cx="3446272" cy="3424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r" defTabSz="1300480" rtl="1">
              <a:buClr>
                <a:srgbClr val="000000"/>
              </a:buClr>
              <a:buSzPct val="100000"/>
              <a:buChar char="•"/>
              <a:defRPr sz="3800">
                <a:solidFill>
                  <a:srgbClr val="FFFF99"/>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solidFill>
                  <a:srgbClr val="000000"/>
                </a:solidFill>
                <a:latin typeface="Arial" panose="020B0604020202020204" pitchFamily="34" charset="0"/>
                <a:cs typeface="Arial" panose="020B0604020202020204" pitchFamily="34" charset="0"/>
              </a:rPr>
              <a:t>الوعود العهدية</a:t>
            </a:r>
            <a:endParaRPr dirty="0">
              <a:solidFill>
                <a:schemeClr val="tx1">
                  <a:lumMod val="50000"/>
                </a:schemeClr>
              </a:solidFill>
              <a:latin typeface="Arial" panose="020B0604020202020204" pitchFamily="34" charset="0"/>
              <a:cs typeface="Arial" panose="020B0604020202020204" pitchFamily="34" charset="0"/>
            </a:endParaRPr>
          </a:p>
          <a:p>
            <a:pPr algn="r" defTabSz="1300480">
              <a:buClr>
                <a:srgbClr val="000000"/>
              </a:buClr>
              <a:buSzPct val="100000"/>
              <a:buChar char="•"/>
              <a:defRPr sz="3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r" defTabSz="1300480" rtl="1">
              <a:buClr>
                <a:srgbClr val="000000"/>
              </a:buClr>
              <a:buSzPct val="100000"/>
              <a:buChar char="•"/>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أسماء الله</a:t>
            </a:r>
            <a:endParaRPr dirty="0">
              <a:latin typeface="Arial" panose="020B0604020202020204" pitchFamily="34" charset="0"/>
              <a:cs typeface="Arial" panose="020B0604020202020204" pitchFamily="34" charset="0"/>
            </a:endParaRPr>
          </a:p>
          <a:p>
            <a:pPr algn="r" defTabSz="1300480">
              <a:buClr>
                <a:srgbClr val="000000"/>
              </a:buClr>
              <a:buSzPct val="100000"/>
              <a:buChar char="•"/>
              <a:defRPr sz="3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r" defTabSz="1300480" rtl="1">
              <a:buClr>
                <a:srgbClr val="000000"/>
              </a:buClr>
              <a:buSzPct val="100000"/>
              <a:buChar char="•"/>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الظهورات</a:t>
            </a:r>
            <a:r>
              <a:rPr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	</a:t>
            </a:r>
          </a:p>
        </p:txBody>
      </p:sp>
      <p:sp>
        <p:nvSpPr>
          <p:cNvPr id="537" name="Builds altars…"/>
          <p:cNvSpPr txBox="1"/>
          <p:nvPr/>
        </p:nvSpPr>
        <p:spPr>
          <a:xfrm>
            <a:off x="7759531" y="2626246"/>
            <a:ext cx="3446272" cy="1885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r" defTabSz="1300480" rtl="1">
              <a:buClr>
                <a:srgbClr val="000000"/>
              </a:buClr>
              <a:buSzPct val="100000"/>
              <a:buChar char="•"/>
              <a:defRPr sz="3800">
                <a:solidFill>
                  <a:srgbClr val="FFFF99"/>
                </a:solidFill>
                <a:latin typeface="Maiandra GD"/>
                <a:ea typeface="Maiandra GD"/>
                <a:cs typeface="Maiandra GD"/>
                <a:sym typeface="Maiandra GD"/>
              </a:defRPr>
            </a:pPr>
            <a:r>
              <a:rPr dirty="0">
                <a:solidFill>
                  <a:srgbClr val="000000"/>
                </a:solidFill>
                <a:latin typeface="Arial" panose="020B0604020202020204" pitchFamily="34" charset="0"/>
                <a:cs typeface="Arial" panose="020B0604020202020204" pitchFamily="34" charset="0"/>
              </a:rPr>
              <a:t> </a:t>
            </a:r>
            <a:r>
              <a:rPr lang="ar-JO" dirty="0">
                <a:solidFill>
                  <a:srgbClr val="000000"/>
                </a:solidFill>
                <a:latin typeface="Arial" panose="020B0604020202020204" pitchFamily="34" charset="0"/>
                <a:cs typeface="Arial" panose="020B0604020202020204" pitchFamily="34" charset="0"/>
              </a:rPr>
              <a:t>بناء المذابح</a:t>
            </a:r>
            <a:endParaRPr dirty="0">
              <a:solidFill>
                <a:srgbClr val="000000"/>
              </a:solidFill>
              <a:latin typeface="Arial" panose="020B0604020202020204" pitchFamily="34" charset="0"/>
              <a:cs typeface="Arial" panose="020B0604020202020204" pitchFamily="34" charset="0"/>
            </a:endParaRPr>
          </a:p>
          <a:p>
            <a:pPr algn="r" defTabSz="1300480">
              <a:buClr>
                <a:srgbClr val="000000"/>
              </a:buClr>
              <a:buSzPct val="100000"/>
              <a:buChar char="•"/>
              <a:defRPr sz="3800">
                <a:solidFill>
                  <a:srgbClr val="000000"/>
                </a:solidFill>
                <a:latin typeface="Maiandra GD"/>
                <a:ea typeface="Maiandra GD"/>
                <a:cs typeface="Maiandra GD"/>
                <a:sym typeface="Maiandra GD"/>
              </a:defRPr>
            </a:pPr>
            <a:endParaRPr dirty="0">
              <a:solidFill>
                <a:srgbClr val="000000"/>
              </a:solidFill>
              <a:latin typeface="Arial" panose="020B0604020202020204" pitchFamily="34" charset="0"/>
              <a:cs typeface="Arial" panose="020B0604020202020204" pitchFamily="34" charset="0"/>
            </a:endParaRPr>
          </a:p>
          <a:p>
            <a:pPr algn="r" defTabSz="1300480" rtl="1">
              <a:buClr>
                <a:srgbClr val="000000"/>
              </a:buClr>
              <a:buSzPct val="100000"/>
              <a:buChar char="•"/>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الدعاء باسم الرب</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42"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543"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44"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45" name="THE MOSAIC LAW"/>
          <p:cNvSpPr txBox="1"/>
          <p:nvPr/>
        </p:nvSpPr>
        <p:spPr>
          <a:xfrm>
            <a:off x="3966464" y="216746"/>
            <a:ext cx="507187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الناموس الموسوي</a:t>
            </a:r>
            <a:endParaRPr dirty="0">
              <a:latin typeface="Arial" panose="020B0604020202020204" pitchFamily="34" charset="0"/>
              <a:cs typeface="Arial" panose="020B0604020202020204" pitchFamily="34" charset="0"/>
            </a:endParaRPr>
          </a:p>
        </p:txBody>
      </p:sp>
      <p:sp>
        <p:nvSpPr>
          <p:cNvPr id="546" name="“Hear, O Israel: The LORD our God, the LORD is one.”…"/>
          <p:cNvSpPr txBox="1"/>
          <p:nvPr/>
        </p:nvSpPr>
        <p:spPr>
          <a:xfrm>
            <a:off x="1907370" y="1860408"/>
            <a:ext cx="3446273" cy="2470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اسمع يا إسرائيل الرب إلهنا رب واحد</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(تث 6: 4)</a:t>
            </a: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	</a:t>
            </a:r>
          </a:p>
        </p:txBody>
      </p:sp>
      <p:sp>
        <p:nvSpPr>
          <p:cNvPr id="547" name="“You shall love the LORD your God with all your heart and with all your soul and with all your might.”…"/>
          <p:cNvSpPr txBox="1"/>
          <p:nvPr/>
        </p:nvSpPr>
        <p:spPr>
          <a:xfrm>
            <a:off x="7759531" y="1614762"/>
            <a:ext cx="3446272" cy="2470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rPr lang="ar-JO" dirty="0">
                <a:solidFill>
                  <a:srgbClr val="000000"/>
                </a:solidFill>
                <a:latin typeface="Arial" panose="020B0604020202020204" pitchFamily="34" charset="0"/>
                <a:cs typeface="Arial" panose="020B0604020202020204" pitchFamily="34" charset="0"/>
              </a:rPr>
              <a:t>فتحب الرب إلهك من كل قلبك ومن كل نفسك ومن كل قدرتك</a:t>
            </a:r>
          </a:p>
          <a:p>
            <a:pPr defTabSz="1300480">
              <a:defRPr sz="3800">
                <a:solidFill>
                  <a:srgbClr val="FFFF99"/>
                </a:solidFill>
                <a:latin typeface="Maiandra GD"/>
                <a:ea typeface="Maiandra GD"/>
                <a:cs typeface="Maiandra GD"/>
                <a:sym typeface="Maiandra GD"/>
              </a:defRPr>
            </a:pPr>
            <a:r>
              <a:rPr lang="ar-JO" dirty="0">
                <a:solidFill>
                  <a:srgbClr val="000000"/>
                </a:solidFill>
                <a:latin typeface="Arial" panose="020B0604020202020204" pitchFamily="34" charset="0"/>
                <a:cs typeface="Arial" panose="020B0604020202020204" pitchFamily="34" charset="0"/>
              </a:rPr>
              <a:t>(تث 6: 5)</a:t>
            </a:r>
            <a:endParaRPr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Revelation"/>
          <p:cNvSpPr txBox="1"/>
          <p:nvPr/>
        </p:nvSpPr>
        <p:spPr>
          <a:xfrm>
            <a:off x="3793066" y="8019626"/>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52" name="Response"/>
          <p:cNvSpPr txBox="1"/>
          <p:nvPr/>
        </p:nvSpPr>
        <p:spPr>
          <a:xfrm>
            <a:off x="8669866" y="8019626"/>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553" name="Shape"/>
          <p:cNvSpPr/>
          <p:nvPr/>
        </p:nvSpPr>
        <p:spPr>
          <a:xfrm>
            <a:off x="5310293"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554" name="Shape"/>
          <p:cNvSpPr/>
          <p:nvPr/>
        </p:nvSpPr>
        <p:spPr>
          <a:xfrm rot="10800000">
            <a:off x="10078720"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555" name="48:10      “As is Your Name, O God . . .    so is Your                                     praise to the                   ends of the earth.”…"/>
          <p:cNvSpPr txBox="1"/>
          <p:nvPr/>
        </p:nvSpPr>
        <p:spPr>
          <a:xfrm>
            <a:off x="227583" y="2452741"/>
            <a:ext cx="12658007" cy="3547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sz="1800">
                <a:solidFill>
                  <a:srgbClr val="FFFF99"/>
                </a:solidFill>
                <a:latin typeface="Maiandra GD"/>
                <a:ea typeface="Maiandra GD"/>
                <a:cs typeface="Maiandra GD"/>
                <a:sym typeface="Maiandra GD"/>
              </a:defRPr>
            </a:pPr>
            <a:endParaRPr kumimoji="0" lang="ar-JO" sz="1800" b="1"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Maiandra GD"/>
            </a:endParaRPr>
          </a:p>
          <a:p>
            <a:pPr marL="0" marR="0" lvl="0" indent="0" algn="l" defTabSz="1300480" rtl="0" eaLnBrk="1" fontAlgn="auto" latinLnBrk="0" hangingPunct="0">
              <a:lnSpc>
                <a:spcPct val="100000"/>
              </a:lnSpc>
              <a:spcBef>
                <a:spcPts val="0"/>
              </a:spcBef>
              <a:spcAft>
                <a:spcPts val="0"/>
              </a:spcAft>
              <a:buClrTx/>
              <a:buSzTx/>
              <a:buFontTx/>
              <a:buNone/>
              <a:tabLst/>
              <a:defRPr sz="1800">
                <a:solidFill>
                  <a:srgbClr val="FFFF99"/>
                </a:solidFill>
                <a:latin typeface="Maiandra GD"/>
                <a:ea typeface="Maiandra GD"/>
                <a:cs typeface="Maiandra GD"/>
                <a:sym typeface="Maiandra GD"/>
              </a:defRPr>
            </a:pPr>
            <a:endParaRPr kumimoji="0" lang="ar-JO" sz="1800" b="1"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Maiandra GD"/>
            </a:endParaRPr>
          </a:p>
          <a:p>
            <a:pPr marL="0" marR="0" lvl="0" indent="0" algn="ctr" defTabSz="1300480" rtl="1" eaLnBrk="1" fontAlgn="auto" latinLnBrk="0" hangingPunct="0">
              <a:lnSpc>
                <a:spcPct val="100000"/>
              </a:lnSpc>
              <a:spcBef>
                <a:spcPts val="0"/>
              </a:spcBef>
              <a:spcAft>
                <a:spcPts val="0"/>
              </a:spcAft>
              <a:buClrTx/>
              <a:buSzTx/>
              <a:buFontTx/>
              <a:buNone/>
              <a:tabLst/>
              <a:defRPr sz="3800">
                <a:solidFill>
                  <a:srgbClr val="000000"/>
                </a:solidFill>
                <a:latin typeface="Maiandra GD"/>
                <a:ea typeface="Maiandra GD"/>
                <a:cs typeface="Maiandra GD"/>
                <a:sym typeface="Maiandra GD"/>
              </a:defRPr>
            </a:pPr>
            <a:r>
              <a:rPr kumimoji="0" lang="ar-JO" sz="3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iandra GD"/>
              </a:rPr>
              <a:t>تسبيحك إلى أقاصي الأرض             نظير اسمك يا الله                  48: 10</a:t>
            </a:r>
          </a:p>
          <a:p>
            <a:pPr marL="0" marR="0" lvl="0" indent="0" algn="l" defTabSz="1300480" rtl="0" eaLnBrk="1" fontAlgn="auto" latinLnBrk="0" hangingPunct="0">
              <a:lnSpc>
                <a:spcPct val="100000"/>
              </a:lnSpc>
              <a:spcBef>
                <a:spcPts val="0"/>
              </a:spcBef>
              <a:spcAft>
                <a:spcPts val="0"/>
              </a:spcAft>
              <a:buClrTx/>
              <a:buSzTx/>
              <a:buFontTx/>
              <a:buNone/>
              <a:tabLst/>
              <a:defRPr sz="1800">
                <a:solidFill>
                  <a:srgbClr val="000000"/>
                </a:solidFill>
                <a:latin typeface="Maiandra GD"/>
                <a:ea typeface="Maiandra GD"/>
                <a:cs typeface="Maiandra GD"/>
                <a:sym typeface="Maiandra GD"/>
              </a:defRPr>
            </a:pPr>
            <a:endParaRPr kumimoji="0" lang="ar-JO"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iandra GD"/>
            </a:endParaRPr>
          </a:p>
          <a:p>
            <a:pPr marL="0" marR="0" lvl="0" indent="0" algn="l" defTabSz="1300480" rtl="0" eaLnBrk="1" fontAlgn="auto" latinLnBrk="0" hangingPunct="0">
              <a:lnSpc>
                <a:spcPct val="100000"/>
              </a:lnSpc>
              <a:spcBef>
                <a:spcPts val="0"/>
              </a:spcBef>
              <a:spcAft>
                <a:spcPts val="0"/>
              </a:spcAft>
              <a:buClrTx/>
              <a:buSzTx/>
              <a:buFontTx/>
              <a:buNone/>
              <a:tabLst/>
              <a:defRPr sz="1800">
                <a:solidFill>
                  <a:srgbClr val="000000"/>
                </a:solidFill>
                <a:latin typeface="Maiandra GD"/>
                <a:ea typeface="Maiandra GD"/>
                <a:cs typeface="Maiandra GD"/>
                <a:sym typeface="Maiandra GD"/>
              </a:defRPr>
            </a:pPr>
            <a:endParaRPr kumimoji="0" lang="ar-JO"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iandra GD"/>
            </a:endParaRPr>
          </a:p>
          <a:p>
            <a:pPr marL="0" marR="0" lvl="0" indent="0" algn="ctr" defTabSz="1300480" rtl="0" eaLnBrk="1" fontAlgn="auto" latinLnBrk="0" hangingPunct="0">
              <a:lnSpc>
                <a:spcPct val="100000"/>
              </a:lnSpc>
              <a:spcBef>
                <a:spcPts val="0"/>
              </a:spcBef>
              <a:spcAft>
                <a:spcPts val="0"/>
              </a:spcAft>
              <a:buClrTx/>
              <a:buSzTx/>
              <a:buFontTx/>
              <a:buNone/>
              <a:tabLst/>
              <a:defRPr sz="3800">
                <a:solidFill>
                  <a:srgbClr val="000000"/>
                </a:solidFill>
                <a:latin typeface="Maiandra GD"/>
                <a:ea typeface="Maiandra GD"/>
                <a:cs typeface="Maiandra GD"/>
                <a:sym typeface="Maiandra GD"/>
              </a:defRPr>
            </a:pPr>
            <a:r>
              <a:rPr kumimoji="0" lang="ar-JO" sz="3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iandra GD"/>
              </a:rPr>
              <a:t>وحميد جداً                             لأن الرب عظيم                          96: 4 </a:t>
            </a:r>
          </a:p>
          <a:p>
            <a:pPr marL="0" marR="0" lvl="0" indent="0" algn="l" defTabSz="1300480" rtl="0" eaLnBrk="1" fontAlgn="auto" latinLnBrk="0" hangingPunct="0">
              <a:lnSpc>
                <a:spcPct val="100000"/>
              </a:lnSpc>
              <a:spcBef>
                <a:spcPts val="0"/>
              </a:spcBef>
              <a:spcAft>
                <a:spcPts val="0"/>
              </a:spcAft>
              <a:buClrTx/>
              <a:buSzTx/>
              <a:buFontTx/>
              <a:buNone/>
              <a:tabLst/>
              <a:defRPr sz="1800">
                <a:solidFill>
                  <a:srgbClr val="000000"/>
                </a:solidFill>
                <a:latin typeface="Maiandra GD"/>
                <a:ea typeface="Maiandra GD"/>
                <a:cs typeface="Maiandra GD"/>
                <a:sym typeface="Maiandra GD"/>
              </a:defRPr>
            </a:pPr>
            <a:endParaRPr kumimoji="0" lang="ar-JO"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iandra GD"/>
            </a:endParaRPr>
          </a:p>
          <a:p>
            <a:pPr marL="0" marR="0" lvl="0" indent="0" algn="l" defTabSz="1300480" rtl="0" eaLnBrk="1" fontAlgn="auto" latinLnBrk="0" hangingPunct="0">
              <a:lnSpc>
                <a:spcPct val="100000"/>
              </a:lnSpc>
              <a:spcBef>
                <a:spcPts val="0"/>
              </a:spcBef>
              <a:spcAft>
                <a:spcPts val="0"/>
              </a:spcAft>
              <a:buClrTx/>
              <a:buSzTx/>
              <a:buFontTx/>
              <a:buNone/>
              <a:tabLst/>
              <a:defRPr sz="1800">
                <a:solidFill>
                  <a:srgbClr val="000000"/>
                </a:solidFill>
                <a:latin typeface="Maiandra GD"/>
                <a:ea typeface="Maiandra GD"/>
                <a:cs typeface="Maiandra GD"/>
                <a:sym typeface="Maiandra GD"/>
              </a:defRPr>
            </a:pPr>
            <a:endParaRPr kumimoji="0" lang="ar-JO"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iandra GD"/>
            </a:endParaRPr>
          </a:p>
          <a:p>
            <a:pPr marL="0" marR="0" lvl="0" indent="0" algn="ctr" defTabSz="1300480" rtl="0" eaLnBrk="1" fontAlgn="auto" latinLnBrk="0" hangingPunct="0">
              <a:lnSpc>
                <a:spcPct val="100000"/>
              </a:lnSpc>
              <a:spcBef>
                <a:spcPts val="0"/>
              </a:spcBef>
              <a:spcAft>
                <a:spcPts val="0"/>
              </a:spcAft>
              <a:buClrTx/>
              <a:buSzTx/>
              <a:buFontTx/>
              <a:buNone/>
              <a:tabLst/>
              <a:defRPr sz="3800">
                <a:solidFill>
                  <a:srgbClr val="000000"/>
                </a:solidFill>
                <a:latin typeface="Maiandra GD"/>
                <a:ea typeface="Maiandra GD"/>
                <a:cs typeface="Maiandra GD"/>
                <a:sym typeface="Maiandra GD"/>
              </a:defRPr>
            </a:pPr>
            <a:r>
              <a:rPr kumimoji="0" lang="ar-JO" sz="3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iandra GD"/>
              </a:rPr>
              <a:t>سبحوه                               على قواته                              150: 2</a:t>
            </a:r>
          </a:p>
        </p:txBody>
      </p:sp>
      <p:sp>
        <p:nvSpPr>
          <p:cNvPr id="556" name="PSALMS"/>
          <p:cNvSpPr txBox="1"/>
          <p:nvPr/>
        </p:nvSpPr>
        <p:spPr>
          <a:xfrm>
            <a:off x="4074837" y="85795"/>
            <a:ext cx="4963499"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المزامير</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Revelation"/>
          <p:cNvSpPr txBox="1"/>
          <p:nvPr/>
        </p:nvSpPr>
        <p:spPr>
          <a:xfrm>
            <a:off x="3793066" y="7802880"/>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61" name="Response"/>
          <p:cNvSpPr txBox="1"/>
          <p:nvPr/>
        </p:nvSpPr>
        <p:spPr>
          <a:xfrm>
            <a:off x="8669866"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562" name="Shape"/>
          <p:cNvSpPr/>
          <p:nvPr/>
        </p:nvSpPr>
        <p:spPr>
          <a:xfrm>
            <a:off x="5310293"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63" name="Shape"/>
          <p:cNvSpPr/>
          <p:nvPr/>
        </p:nvSpPr>
        <p:spPr>
          <a:xfrm rot="10800000">
            <a:off x="10078720"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64" name="ROMANS 12:1"/>
          <p:cNvSpPr txBox="1"/>
          <p:nvPr/>
        </p:nvSpPr>
        <p:spPr>
          <a:xfrm>
            <a:off x="2991104" y="650239"/>
            <a:ext cx="702259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رومية 12: 1</a:t>
            </a:r>
            <a:endParaRPr dirty="0">
              <a:latin typeface="Arial" panose="020B0604020202020204" pitchFamily="34" charset="0"/>
              <a:cs typeface="Arial" panose="020B0604020202020204" pitchFamily="34" charset="0"/>
            </a:endParaRPr>
          </a:p>
        </p:txBody>
      </p:sp>
      <p:sp>
        <p:nvSpPr>
          <p:cNvPr id="565" name="by the mercies of God…"/>
          <p:cNvSpPr txBox="1"/>
          <p:nvPr/>
        </p:nvSpPr>
        <p:spPr>
          <a:xfrm>
            <a:off x="4183210" y="2926079"/>
            <a:ext cx="3474890" cy="1390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p>
            <a:pPr defTabSz="1300480">
              <a:spcBef>
                <a:spcPts val="2300"/>
              </a:spcBef>
              <a:defRPr sz="3800">
                <a:solidFill>
                  <a:srgbClr val="FFFF99"/>
                </a:solidFill>
                <a:latin typeface="Maiandra GD"/>
                <a:ea typeface="Maiandra GD"/>
                <a:cs typeface="Maiandra GD"/>
                <a:sym typeface="Maiandra GD"/>
              </a:defRPr>
            </a:pPr>
            <a:r>
              <a:rPr lang="ar-JO" dirty="0">
                <a:solidFill>
                  <a:schemeClr val="tx1"/>
                </a:solidFill>
                <a:latin typeface="Arial" panose="020B0604020202020204" pitchFamily="34" charset="0"/>
                <a:cs typeface="Arial" panose="020B0604020202020204" pitchFamily="34" charset="0"/>
              </a:rPr>
              <a:t>برأفة الله</a:t>
            </a:r>
            <a:endParaRPr dirty="0">
              <a:solidFill>
                <a:schemeClr val="tx1"/>
              </a:solidFill>
              <a:latin typeface="Arial" panose="020B0604020202020204" pitchFamily="34" charset="0"/>
              <a:cs typeface="Arial" panose="020B0604020202020204" pitchFamily="34" charset="0"/>
            </a:endParaRPr>
          </a:p>
          <a:p>
            <a:pPr defTabSz="1300480">
              <a:spcBef>
                <a:spcPts val="700"/>
              </a:spcBef>
              <a:defRPr sz="3800">
                <a:solidFill>
                  <a:srgbClr val="000000"/>
                </a:solidFill>
                <a:latin typeface="Maiandra GD"/>
                <a:ea typeface="Maiandra GD"/>
                <a:cs typeface="Maiandra GD"/>
                <a:sym typeface="Maiandra GD"/>
              </a:defRPr>
            </a:pPr>
            <a:r>
              <a:rPr dirty="0">
                <a:solidFill>
                  <a:schemeClr val="tx1"/>
                </a:solidFill>
                <a:latin typeface="Arial" panose="020B0604020202020204" pitchFamily="34" charset="0"/>
                <a:cs typeface="Arial" panose="020B0604020202020204" pitchFamily="34" charset="0"/>
              </a:rPr>
              <a:t>(</a:t>
            </a:r>
            <a:r>
              <a:rPr lang="ar-JO" dirty="0">
                <a:solidFill>
                  <a:schemeClr val="tx1"/>
                </a:solidFill>
                <a:latin typeface="Arial" panose="020B0604020202020204" pitchFamily="34" charset="0"/>
                <a:cs typeface="Arial" panose="020B0604020202020204" pitchFamily="34" charset="0"/>
              </a:rPr>
              <a:t>الإصحاحات 1-11</a:t>
            </a:r>
            <a:r>
              <a:rPr dirty="0">
                <a:solidFill>
                  <a:schemeClr val="tx1"/>
                </a:solidFill>
                <a:latin typeface="Arial" panose="020B0604020202020204" pitchFamily="34" charset="0"/>
                <a:cs typeface="Arial" panose="020B0604020202020204" pitchFamily="34" charset="0"/>
              </a:rPr>
              <a:t>) </a:t>
            </a:r>
          </a:p>
        </p:txBody>
      </p:sp>
      <p:sp>
        <p:nvSpPr>
          <p:cNvPr id="566" name="THEREFORE I urge you, brethren,"/>
          <p:cNvSpPr txBox="1"/>
          <p:nvPr/>
        </p:nvSpPr>
        <p:spPr>
          <a:xfrm>
            <a:off x="281770" y="3034453"/>
            <a:ext cx="312115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فأطلب إليكم      أيها الإخوة</a:t>
            </a:r>
            <a:endParaRPr dirty="0">
              <a:latin typeface="Arial" panose="020B0604020202020204" pitchFamily="34" charset="0"/>
              <a:cs typeface="Arial" panose="020B0604020202020204" pitchFamily="34" charset="0"/>
            </a:endParaRPr>
          </a:p>
        </p:txBody>
      </p:sp>
      <p:sp>
        <p:nvSpPr>
          <p:cNvPr id="567" name="to present your bodies a living and holy sacrifice"/>
          <p:cNvSpPr txBox="1"/>
          <p:nvPr/>
        </p:nvSpPr>
        <p:spPr>
          <a:xfrm>
            <a:off x="9060010" y="2926079"/>
            <a:ext cx="3012780"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أن تقدموا أجسادكم ذبيحة حية مقدسة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354"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355" name="Rectangle"/>
          <p:cNvSpPr/>
          <p:nvPr/>
        </p:nvSpPr>
        <p:spPr>
          <a:xfrm>
            <a:off x="2709333" y="3632312"/>
            <a:ext cx="7802881" cy="1192108"/>
          </a:xfrm>
          <a:prstGeom prst="rect">
            <a:avLst/>
          </a:prstGeom>
          <a:ln w="76200">
            <a:solidFill>
              <a:srgbClr val="8064A2"/>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356" name="A Crucial Order!"/>
          <p:cNvSpPr txBox="1"/>
          <p:nvPr/>
        </p:nvSpPr>
        <p:spPr>
          <a:xfrm>
            <a:off x="1473877" y="3576320"/>
            <a:ext cx="10273793" cy="1300867"/>
          </a:xfrm>
          <a:prstGeom prst="rect">
            <a:avLst/>
          </a:prstGeom>
          <a:solidFill>
            <a:srgbClr val="BBE0E3"/>
          </a:solidFill>
          <a:ln w="88900">
            <a:solidFill>
              <a:srgbClr val="66508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665082"/>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ترتيب حاسم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72"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573"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74"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75" name="2 CORINTHIANS 1:20"/>
          <p:cNvSpPr txBox="1"/>
          <p:nvPr/>
        </p:nvSpPr>
        <p:spPr>
          <a:xfrm>
            <a:off x="3262037" y="541866"/>
            <a:ext cx="6480726"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2 كورنثوس 1: 20</a:t>
            </a:r>
            <a:endParaRPr dirty="0">
              <a:latin typeface="Arial" panose="020B0604020202020204" pitchFamily="34" charset="0"/>
              <a:cs typeface="Arial" panose="020B0604020202020204" pitchFamily="34" charset="0"/>
            </a:endParaRPr>
          </a:p>
        </p:txBody>
      </p:sp>
      <p:sp>
        <p:nvSpPr>
          <p:cNvPr id="576" name="For as many as are the promises of God,…"/>
          <p:cNvSpPr txBox="1"/>
          <p:nvPr/>
        </p:nvSpPr>
        <p:spPr>
          <a:xfrm>
            <a:off x="2015744" y="2709333"/>
            <a:ext cx="3446272" cy="1885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لأن مهما كانت مواعيد الله فهو فيه النعم</a:t>
            </a:r>
            <a:endParaRPr dirty="0">
              <a:solidFill>
                <a:srgbClr val="000000"/>
              </a:solidFill>
              <a:latin typeface="Arial" panose="020B0604020202020204" pitchFamily="34" charset="0"/>
              <a:cs typeface="Arial" panose="020B0604020202020204" pitchFamily="34" charset="0"/>
            </a:endParaRPr>
          </a:p>
        </p:txBody>
      </p:sp>
      <p:sp>
        <p:nvSpPr>
          <p:cNvPr id="577" name="therefore also through Him is our AMEN to the glory of God through us."/>
          <p:cNvSpPr txBox="1"/>
          <p:nvPr/>
        </p:nvSpPr>
        <p:spPr>
          <a:xfrm>
            <a:off x="7651157" y="2709333"/>
            <a:ext cx="344627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وفيه الآمين لمجد الله بواسطتنا</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Revelation"/>
          <p:cNvSpPr txBox="1"/>
          <p:nvPr/>
        </p:nvSpPr>
        <p:spPr>
          <a:xfrm>
            <a:off x="1517226" y="7694507"/>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82" name="Response"/>
          <p:cNvSpPr txBox="1"/>
          <p:nvPr/>
        </p:nvSpPr>
        <p:spPr>
          <a:xfrm>
            <a:off x="7369386" y="7694507"/>
            <a:ext cx="4009814"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583"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84"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85" name="HEBREWS 2:12"/>
          <p:cNvSpPr txBox="1"/>
          <p:nvPr/>
        </p:nvSpPr>
        <p:spPr>
          <a:xfrm>
            <a:off x="3099477" y="866986"/>
            <a:ext cx="6805846"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عبرانيين 2: 12</a:t>
            </a:r>
            <a:endParaRPr dirty="0">
              <a:latin typeface="Arial" panose="020B0604020202020204" pitchFamily="34" charset="0"/>
              <a:cs typeface="Arial" panose="020B0604020202020204" pitchFamily="34" charset="0"/>
            </a:endParaRPr>
          </a:p>
        </p:txBody>
      </p:sp>
      <p:sp>
        <p:nvSpPr>
          <p:cNvPr id="586" name="I will proclaim Your Name to my brethren . . ."/>
          <p:cNvSpPr txBox="1"/>
          <p:nvPr/>
        </p:nvSpPr>
        <p:spPr>
          <a:xfrm>
            <a:off x="1798997" y="3034453"/>
            <a:ext cx="3771393" cy="71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أخبر باسمك إخوتي</a:t>
            </a:r>
            <a:endParaRPr dirty="0">
              <a:latin typeface="Arial" panose="020B0604020202020204" pitchFamily="34" charset="0"/>
              <a:cs typeface="Arial" panose="020B0604020202020204" pitchFamily="34" charset="0"/>
            </a:endParaRPr>
          </a:p>
        </p:txBody>
      </p:sp>
      <p:sp>
        <p:nvSpPr>
          <p:cNvPr id="587" name="and in the midst of the congregation I will sing Your praise."/>
          <p:cNvSpPr txBox="1"/>
          <p:nvPr/>
        </p:nvSpPr>
        <p:spPr>
          <a:xfrm>
            <a:off x="7434410" y="2817706"/>
            <a:ext cx="377139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300"/>
              </a:spcBef>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وفي وسط الكنيسة أسبحك</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Revelation"/>
          <p:cNvSpPr txBox="1"/>
          <p:nvPr/>
        </p:nvSpPr>
        <p:spPr>
          <a:xfrm>
            <a:off x="3793066" y="7802880"/>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592" name="Response"/>
          <p:cNvSpPr txBox="1"/>
          <p:nvPr/>
        </p:nvSpPr>
        <p:spPr>
          <a:xfrm>
            <a:off x="8669866"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593" name="Shape"/>
          <p:cNvSpPr/>
          <p:nvPr/>
        </p:nvSpPr>
        <p:spPr>
          <a:xfrm>
            <a:off x="5310293"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94" name="Shape"/>
          <p:cNvSpPr/>
          <p:nvPr/>
        </p:nvSpPr>
        <p:spPr>
          <a:xfrm rot="10800000">
            <a:off x="10078720"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595" name="HEBREWS 10:19-22"/>
          <p:cNvSpPr txBox="1"/>
          <p:nvPr/>
        </p:nvSpPr>
        <p:spPr>
          <a:xfrm>
            <a:off x="3207850" y="866986"/>
            <a:ext cx="6589100"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عبرانيين 10: 19-22</a:t>
            </a:r>
            <a:endParaRPr dirty="0">
              <a:latin typeface="Arial" panose="020B0604020202020204" pitchFamily="34" charset="0"/>
              <a:cs typeface="Arial" panose="020B0604020202020204" pitchFamily="34" charset="0"/>
            </a:endParaRPr>
          </a:p>
        </p:txBody>
      </p:sp>
      <p:sp>
        <p:nvSpPr>
          <p:cNvPr id="596" name="since we have confidence to enter by the blood of Jesus…"/>
          <p:cNvSpPr txBox="1"/>
          <p:nvPr/>
        </p:nvSpPr>
        <p:spPr>
          <a:xfrm>
            <a:off x="3749717" y="2709333"/>
            <a:ext cx="4204886" cy="2765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661736" indent="-381000" defTabSz="1300480" rtl="1">
              <a:spcBef>
                <a:spcPts val="2300"/>
              </a:spcBef>
              <a:buClr>
                <a:srgbClr val="000000"/>
              </a:buClr>
              <a:buSzPct val="100000"/>
              <a:buChar char="•"/>
              <a:defRPr sz="3800">
                <a:solidFill>
                  <a:srgbClr val="FFFF99"/>
                </a:solidFill>
                <a:latin typeface="Maiandra GD"/>
                <a:ea typeface="Maiandra GD"/>
                <a:cs typeface="Maiandra GD"/>
                <a:sym typeface="Maiandra GD"/>
              </a:defRPr>
            </a:pPr>
            <a:r>
              <a:rPr lang="ar-JO" dirty="0">
                <a:solidFill>
                  <a:srgbClr val="000000"/>
                </a:solidFill>
                <a:latin typeface="Arial" panose="020B0604020202020204" pitchFamily="34" charset="0"/>
                <a:cs typeface="Arial" panose="020B0604020202020204" pitchFamily="34" charset="0"/>
              </a:rPr>
              <a:t>فإذ لنا ثقة بالدخول إلى الأقداس بدم يسوع</a:t>
            </a:r>
            <a:endParaRPr dirty="0">
              <a:solidFill>
                <a:srgbClr val="000000"/>
              </a:solidFill>
              <a:latin typeface="Arial" panose="020B0604020202020204" pitchFamily="34" charset="0"/>
              <a:cs typeface="Arial" panose="020B0604020202020204" pitchFamily="34" charset="0"/>
            </a:endParaRPr>
          </a:p>
          <a:p>
            <a:pPr defTabSz="1300480" rtl="1">
              <a:spcBef>
                <a:spcPts val="2300"/>
              </a:spcBef>
              <a:buSzPct val="100000"/>
              <a:buChar char="•"/>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فإذ لنا كاهن عظيم على بيت الله</a:t>
            </a:r>
            <a:r>
              <a:rPr dirty="0">
                <a:latin typeface="Arial" panose="020B0604020202020204" pitchFamily="34" charset="0"/>
                <a:cs typeface="Arial" panose="020B0604020202020204" pitchFamily="34" charset="0"/>
              </a:rPr>
              <a:t> </a:t>
            </a:r>
          </a:p>
        </p:txBody>
      </p:sp>
      <p:sp>
        <p:nvSpPr>
          <p:cNvPr id="597" name="THEREFORE, brethren,"/>
          <p:cNvSpPr txBox="1"/>
          <p:nvPr/>
        </p:nvSpPr>
        <p:spPr>
          <a:xfrm>
            <a:off x="281770" y="2772551"/>
            <a:ext cx="3121153" cy="71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فإذ لنا ايها الإخوة</a:t>
            </a:r>
            <a:endParaRPr dirty="0">
              <a:latin typeface="Arial" panose="020B0604020202020204" pitchFamily="34" charset="0"/>
              <a:cs typeface="Arial" panose="020B0604020202020204" pitchFamily="34" charset="0"/>
            </a:endParaRPr>
          </a:p>
        </p:txBody>
      </p:sp>
      <p:sp>
        <p:nvSpPr>
          <p:cNvPr id="598" name="LET US DRAW NEAR"/>
          <p:cNvSpPr txBox="1"/>
          <p:nvPr/>
        </p:nvSpPr>
        <p:spPr>
          <a:xfrm>
            <a:off x="9168384" y="3251200"/>
            <a:ext cx="3012780"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فلنقترب</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Revelation…"/>
          <p:cNvSpPr txBox="1"/>
          <p:nvPr/>
        </p:nvSpPr>
        <p:spPr>
          <a:xfrm>
            <a:off x="1517226" y="7261013"/>
            <a:ext cx="4226561" cy="1654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19191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a:p>
            <a:pPr defTabSz="1300480">
              <a:defRPr sz="50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اللاهوت</a:t>
            </a:r>
            <a:endParaRPr dirty="0">
              <a:latin typeface="Arial" panose="020B0604020202020204" pitchFamily="34" charset="0"/>
              <a:cs typeface="Arial" panose="020B0604020202020204" pitchFamily="34" charset="0"/>
            </a:endParaRPr>
          </a:p>
        </p:txBody>
      </p:sp>
      <p:sp>
        <p:nvSpPr>
          <p:cNvPr id="603" name="Response…"/>
          <p:cNvSpPr txBox="1"/>
          <p:nvPr/>
        </p:nvSpPr>
        <p:spPr>
          <a:xfrm>
            <a:off x="7477759" y="7261013"/>
            <a:ext cx="4009815" cy="1654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171717"/>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a:p>
            <a:pPr defTabSz="1300480">
              <a:defRPr sz="50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التمجيد</a:t>
            </a:r>
            <a:endParaRPr dirty="0">
              <a:latin typeface="Arial" panose="020B0604020202020204" pitchFamily="34" charset="0"/>
              <a:cs typeface="Arial" panose="020B0604020202020204" pitchFamily="34" charset="0"/>
            </a:endParaRPr>
          </a:p>
        </p:txBody>
      </p:sp>
      <p:sp>
        <p:nvSpPr>
          <p:cNvPr id="604" name="Shape"/>
          <p:cNvSpPr/>
          <p:nvPr/>
        </p:nvSpPr>
        <p:spPr>
          <a:xfrm>
            <a:off x="3034453" y="65023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05" name="Shape"/>
          <p:cNvSpPr/>
          <p:nvPr/>
        </p:nvSpPr>
        <p:spPr>
          <a:xfrm rot="10800000">
            <a:off x="8778240" y="65023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06" name="the biblical pattern…"/>
          <p:cNvSpPr txBox="1"/>
          <p:nvPr/>
        </p:nvSpPr>
        <p:spPr>
          <a:xfrm>
            <a:off x="1148757" y="2817706"/>
            <a:ext cx="10598913"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700"/>
              </a:spcBef>
              <a:defRPr sz="6200">
                <a:solidFill>
                  <a:srgbClr val="535353"/>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النمط الكتابي للعبادة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611"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612"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13"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14" name="ROMANS 1–11"/>
          <p:cNvSpPr txBox="1"/>
          <p:nvPr/>
        </p:nvSpPr>
        <p:spPr>
          <a:xfrm>
            <a:off x="3966464" y="216746"/>
            <a:ext cx="507187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رومية 1-11</a:t>
            </a:r>
            <a:endParaRPr dirty="0">
              <a:latin typeface="Arial" panose="020B0604020202020204" pitchFamily="34" charset="0"/>
              <a:cs typeface="Arial" panose="020B0604020202020204" pitchFamily="34" charset="0"/>
            </a:endParaRPr>
          </a:p>
        </p:txBody>
      </p:sp>
      <p:sp>
        <p:nvSpPr>
          <p:cNvPr id="615" name="Theology"/>
          <p:cNvSpPr txBox="1"/>
          <p:nvPr/>
        </p:nvSpPr>
        <p:spPr>
          <a:xfrm>
            <a:off x="2124117" y="3576320"/>
            <a:ext cx="3121153" cy="892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اللاهوت</a:t>
            </a:r>
            <a:endParaRPr dirty="0">
              <a:latin typeface="Arial" panose="020B0604020202020204" pitchFamily="34" charset="0"/>
              <a:cs typeface="Arial" panose="020B0604020202020204" pitchFamily="34" charset="0"/>
            </a:endParaRPr>
          </a:p>
        </p:txBody>
      </p:sp>
      <p:sp>
        <p:nvSpPr>
          <p:cNvPr id="616" name="Doxology…"/>
          <p:cNvSpPr txBox="1"/>
          <p:nvPr/>
        </p:nvSpPr>
        <p:spPr>
          <a:xfrm>
            <a:off x="7759531" y="3142826"/>
            <a:ext cx="3121153" cy="1924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000"/>
              </a:spcBef>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التمجيد</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11: 33-36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Oh, the depth of the riches and wisdom and knowledge of God!…"/>
          <p:cNvSpPr txBox="1"/>
          <p:nvPr/>
        </p:nvSpPr>
        <p:spPr>
          <a:xfrm>
            <a:off x="932010" y="866986"/>
            <a:ext cx="11140780" cy="4224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يا لعمق غنى الله وحكمته وعلمه                                             ما أبعد أحكامه عن الفحص وطرقه عن الإستقصاء</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لأن من عرف فكر الرب؟ أو من صار له مشيراً؟</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أو من سبق فأعطاه فيكافأ؟</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لأن منه وبه وله كل الأشياء، له المجد إلى الأبد. آمين.</a:t>
            </a: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(رومية 11: 33-36)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Acceptable worship does not start with human intuition or inventiveness,…"/>
          <p:cNvSpPr txBox="1"/>
          <p:nvPr/>
        </p:nvSpPr>
        <p:spPr>
          <a:xfrm>
            <a:off x="932010" y="1616286"/>
            <a:ext cx="11140780" cy="391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تبدأ العبادة المقبولة بحدس الإنسان أو اختراعه،</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بل بعمل الله.</a:t>
            </a:r>
            <a:endParaRPr lang="en-US" dirty="0">
              <a:latin typeface="Arial" panose="020B0604020202020204" pitchFamily="34" charset="0"/>
              <a:cs typeface="Arial" panose="020B0604020202020204" pitchFamily="34" charset="0"/>
            </a:endParaRPr>
          </a:p>
          <a:p>
            <a:pPr defTabSz="1300480">
              <a:defRPr sz="2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(ديفيد بيترسون، الإرتباط مع الله، 26)</a:t>
            </a: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كل عبادتنا ما هي إلا استجابتنا </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لبذل الله ذاته في الإعلان والفداء.</a:t>
            </a:r>
            <a:br>
              <a:rPr sz="2100" dirty="0">
                <a:latin typeface="Arial" panose="020B0604020202020204" pitchFamily="34" charset="0"/>
                <a:cs typeface="Arial" panose="020B0604020202020204" pitchFamily="34" charset="0"/>
              </a:rPr>
            </a:br>
            <a:r>
              <a:rPr lang="ar-JO" sz="2800" dirty="0">
                <a:latin typeface="Arial" panose="020B0604020202020204" pitchFamily="34" charset="0"/>
                <a:cs typeface="Arial" panose="020B0604020202020204" pitchFamily="34" charset="0"/>
              </a:rPr>
              <a:t>(نيكولز، سلم يعقوب: معنى العبادة، ٥٣)</a:t>
            </a:r>
            <a:endParaRPr sz="28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p:cNvSpPr/>
          <p:nvPr/>
        </p:nvSpPr>
        <p:spPr>
          <a:xfrm>
            <a:off x="10210800" y="1842346"/>
            <a:ext cx="971549"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25" name="Shape"/>
          <p:cNvSpPr/>
          <p:nvPr/>
        </p:nvSpPr>
        <p:spPr>
          <a:xfrm rot="10800000">
            <a:off x="1401628" y="1842344"/>
            <a:ext cx="971550"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26" name="“The purpose of…"/>
          <p:cNvSpPr txBox="1"/>
          <p:nvPr/>
        </p:nvSpPr>
        <p:spPr>
          <a:xfrm>
            <a:off x="1401628" y="2359026"/>
            <a:ext cx="10598913" cy="4504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القصد من</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solidFill>
                  <a:srgbClr val="FF2600"/>
                </a:solidFill>
                <a:latin typeface="Arial" panose="020B0604020202020204" pitchFamily="34" charset="0"/>
                <a:cs typeface="Arial" panose="020B0604020202020204" pitchFamily="34" charset="0"/>
              </a:rPr>
              <a:t>التمجيد</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هو</a:t>
            </a:r>
            <a:r>
              <a:rPr dirty="0">
                <a:latin typeface="Arial" panose="020B0604020202020204" pitchFamily="34" charset="0"/>
                <a:cs typeface="Arial" panose="020B0604020202020204" pitchFamily="34" charset="0"/>
              </a:rPr>
              <a:t>      </a:t>
            </a:r>
            <a:r>
              <a:rPr lang="ar-JO" dirty="0">
                <a:solidFill>
                  <a:srgbClr val="FF2600"/>
                </a:solidFill>
                <a:latin typeface="Arial" panose="020B0604020202020204" pitchFamily="34" charset="0"/>
                <a:cs typeface="Arial" panose="020B0604020202020204" pitchFamily="34" charset="0"/>
              </a:rPr>
              <a:t>اللاهوت</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نحن ندرس حتى نسبح</a:t>
            </a:r>
            <a:endParaRPr dirty="0">
              <a:latin typeface="Arial" panose="020B0604020202020204" pitchFamily="34" charset="0"/>
              <a:cs typeface="Arial" panose="020B0604020202020204" pitchFamily="34" charset="0"/>
            </a:endParaRPr>
          </a:p>
          <a:p>
            <a:pPr defTabSz="1300480">
              <a:spcBef>
                <a:spcPts val="2700"/>
              </a:spcBef>
              <a:defRPr sz="3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(ج. ل. باكر)</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Shape"/>
          <p:cNvSpPr/>
          <p:nvPr/>
        </p:nvSpPr>
        <p:spPr>
          <a:xfrm>
            <a:off x="303445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31" name="Shape"/>
          <p:cNvSpPr/>
          <p:nvPr/>
        </p:nvSpPr>
        <p:spPr>
          <a:xfrm rot="10800000">
            <a:off x="8778240"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32" name="NO DOXOLOGY…"/>
          <p:cNvSpPr txBox="1"/>
          <p:nvPr/>
        </p:nvSpPr>
        <p:spPr>
          <a:xfrm>
            <a:off x="606890" y="866986"/>
            <a:ext cx="11899393" cy="459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000000"/>
                </a:solidFill>
                <a:latin typeface="Maiandra GD"/>
                <a:ea typeface="Maiandra GD"/>
                <a:cs typeface="Maiandra GD"/>
                <a:sym typeface="Maiandra GD"/>
              </a:defRPr>
            </a:pPr>
            <a:r>
              <a:rPr lang="ar-JO" dirty="0">
                <a:solidFill>
                  <a:schemeClr val="tx1"/>
                </a:solidFill>
                <a:latin typeface="Arial" panose="020B0604020202020204" pitchFamily="34" charset="0"/>
                <a:cs typeface="Arial" panose="020B0604020202020204" pitchFamily="34" charset="0"/>
              </a:rPr>
              <a:t>لا يوجد تمجيد</a:t>
            </a:r>
          </a:p>
          <a:p>
            <a:pPr defTabSz="1300480">
              <a:defRPr sz="5000">
                <a:solidFill>
                  <a:srgbClr val="000000"/>
                </a:solidFill>
                <a:latin typeface="Maiandra GD"/>
                <a:ea typeface="Maiandra GD"/>
                <a:cs typeface="Maiandra GD"/>
                <a:sym typeface="Maiandra GD"/>
              </a:defRPr>
            </a:pPr>
            <a:r>
              <a:rPr lang="ar-JO" dirty="0">
                <a:solidFill>
                  <a:schemeClr val="tx1"/>
                </a:solidFill>
                <a:latin typeface="Arial" panose="020B0604020202020204" pitchFamily="34" charset="0"/>
                <a:cs typeface="Arial" panose="020B0604020202020204" pitchFamily="34" charset="0"/>
              </a:rPr>
              <a:t>بدون لاهوت</a:t>
            </a:r>
            <a:endParaRPr dirty="0">
              <a:solidFill>
                <a:schemeClr val="tx1"/>
              </a:solidFill>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solidFill>
                <a:schemeClr val="tx1"/>
              </a:solidFill>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r>
              <a:rPr lang="ar-JO" dirty="0">
                <a:solidFill>
                  <a:schemeClr val="tx1"/>
                </a:solidFill>
                <a:latin typeface="Arial" panose="020B0604020202020204" pitchFamily="34" charset="0"/>
                <a:cs typeface="Arial" panose="020B0604020202020204" pitchFamily="34" charset="0"/>
              </a:rPr>
              <a:t>لا يمكن أن يكون هناك تمجيد بدون لاهوت، كل العبادة الحقيقية هي استجابة لإعلان الله عن نفسه في المسيح والكتاب المقدس، وتنشأ من تفكيرنا فيمن هو وماذا فعل.</a:t>
            </a:r>
          </a:p>
          <a:p>
            <a:pPr defTabSz="1300480">
              <a:defRPr sz="3800">
                <a:solidFill>
                  <a:srgbClr val="FFFF99"/>
                </a:solidFill>
                <a:latin typeface="Maiandra GD"/>
                <a:ea typeface="Maiandra GD"/>
                <a:cs typeface="Maiandra GD"/>
                <a:sym typeface="Maiandra GD"/>
              </a:defRPr>
            </a:pPr>
            <a:r>
              <a:rPr lang="en-US" dirty="0">
                <a:solidFill>
                  <a:schemeClr val="tx1"/>
                </a:solidFill>
                <a:latin typeface="Arial" panose="020B0604020202020204" pitchFamily="34" charset="0"/>
                <a:cs typeface="Arial" panose="020B0604020202020204" pitchFamily="34" charset="0"/>
              </a:rPr>
              <a:t>(</a:t>
            </a:r>
            <a:r>
              <a:rPr lang="ar-JO" dirty="0">
                <a:solidFill>
                  <a:schemeClr val="tx1"/>
                </a:solidFill>
                <a:latin typeface="Arial" panose="020B0604020202020204" pitchFamily="34" charset="0"/>
                <a:cs typeface="Arial" panose="020B0604020202020204" pitchFamily="34" charset="0"/>
              </a:rPr>
              <a:t>جون ستوت</a:t>
            </a:r>
            <a:r>
              <a:rPr lang="en-US" dirty="0">
                <a:solidFill>
                  <a:schemeClr val="tx1"/>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p:cNvSpPr/>
          <p:nvPr/>
        </p:nvSpPr>
        <p:spPr>
          <a:xfrm>
            <a:off x="3034453" y="173397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37"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38" name="“God needs to be known before He can be worshiped.”…"/>
          <p:cNvSpPr txBox="1"/>
          <p:nvPr/>
        </p:nvSpPr>
        <p:spPr>
          <a:xfrm>
            <a:off x="1455814" y="3128376"/>
            <a:ext cx="10598913" cy="1588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يحتاج الله أن يكون معروفاً قبل أن يكون معبوداً</a:t>
            </a: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(إريك ألكسندر، العبادة: نمط العهد القديم، عظة)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361" name="“Long ago, at many times and in many ways, God spoke to our fathers by the prophets, but in these last days HE HAS SPOKEN to us by His Son.”…"/>
          <p:cNvSpPr txBox="1"/>
          <p:nvPr/>
        </p:nvSpPr>
        <p:spPr>
          <a:xfrm>
            <a:off x="1257130" y="2926079"/>
            <a:ext cx="10598913" cy="2265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الله بعد ما كلم الآباء بالأنبياء قديماً بأنواع وطرق كثيرة، كلمنا في هذه الأيام الأخيرة في ابنه.</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عبرانيين 1: 1-2</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p:cNvSpPr/>
          <p:nvPr/>
        </p:nvSpPr>
        <p:spPr>
          <a:xfrm>
            <a:off x="303445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43" name="Shape"/>
          <p:cNvSpPr/>
          <p:nvPr/>
        </p:nvSpPr>
        <p:spPr>
          <a:xfrm rot="10800000">
            <a:off x="8778240"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44" name="NO DOXOLOGY                          WITHOUT         THEOLOGY…"/>
          <p:cNvSpPr txBox="1"/>
          <p:nvPr/>
        </p:nvSpPr>
        <p:spPr>
          <a:xfrm>
            <a:off x="552703" y="1047608"/>
            <a:ext cx="11899394" cy="6117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l" defTabSz="1300480">
              <a:defRPr sz="50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لا تمجيد</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بدون</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لاهوت</a:t>
            </a:r>
            <a:endParaRPr dirty="0">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dirty="0">
                <a:solidFill>
                  <a:srgbClr val="FFFF99"/>
                </a:solidFill>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سبحوه</a:t>
            </a:r>
            <a:endParaRPr dirty="0">
              <a:latin typeface="Arial" panose="020B0604020202020204" pitchFamily="34" charset="0"/>
              <a:cs typeface="Arial" panose="020B0604020202020204" pitchFamily="34" charset="0"/>
            </a:endParaRPr>
          </a:p>
          <a:p>
            <a:pPr algn="l" defTabSz="1300480">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بحسب</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قدرته الفائقة</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جون ستوت</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p:cNvSpPr/>
          <p:nvPr/>
        </p:nvSpPr>
        <p:spPr>
          <a:xfrm>
            <a:off x="2926079" y="2600960"/>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49" name="Shape"/>
          <p:cNvSpPr/>
          <p:nvPr/>
        </p:nvSpPr>
        <p:spPr>
          <a:xfrm rot="10800000">
            <a:off x="8778240" y="249258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50" name="NO THEOLOGY…"/>
          <p:cNvSpPr txBox="1"/>
          <p:nvPr/>
        </p:nvSpPr>
        <p:spPr>
          <a:xfrm>
            <a:off x="498517" y="758613"/>
            <a:ext cx="12116139" cy="5373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لاهوت</a:t>
            </a:r>
          </a:p>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بدون تمجيد</a:t>
            </a:r>
            <a:endParaRPr dirty="0">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ينبغي أن يكون هناك لاهوت بدون تمجيد، هناك شيء معيب بشكل أساسي في الإهتمام الأكاديمي البحت بالله، لا، إن المعرفة الحقيقية لله ستقودنا دائماً إلى السجود كما فعل بولس، مكاننا على وجوهنا أمامه في سجود.</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(جون ستوت، رومية: بشرى الله للعالم، 311-12)</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p:cNvSpPr/>
          <p:nvPr/>
        </p:nvSpPr>
        <p:spPr>
          <a:xfrm>
            <a:off x="5310293"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55" name="Shape"/>
          <p:cNvSpPr/>
          <p:nvPr/>
        </p:nvSpPr>
        <p:spPr>
          <a:xfrm rot="10800000">
            <a:off x="10078720"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56" name="ROMANS 12:1"/>
          <p:cNvSpPr txBox="1"/>
          <p:nvPr/>
        </p:nvSpPr>
        <p:spPr>
          <a:xfrm>
            <a:off x="2991104" y="650239"/>
            <a:ext cx="702259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رومية 12: 1</a:t>
            </a:r>
            <a:endParaRPr dirty="0">
              <a:latin typeface="Arial" panose="020B0604020202020204" pitchFamily="34" charset="0"/>
              <a:cs typeface="Arial" panose="020B0604020202020204" pitchFamily="34" charset="0"/>
            </a:endParaRPr>
          </a:p>
        </p:txBody>
      </p:sp>
      <p:sp>
        <p:nvSpPr>
          <p:cNvPr id="657" name="by the mercies of God…"/>
          <p:cNvSpPr txBox="1"/>
          <p:nvPr/>
        </p:nvSpPr>
        <p:spPr>
          <a:xfrm>
            <a:off x="4183210" y="2926079"/>
            <a:ext cx="3493940" cy="1390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p>
            <a:pPr defTabSz="1300480">
              <a:spcBef>
                <a:spcPts val="2300"/>
              </a:spcBef>
              <a:defRPr sz="3800">
                <a:solidFill>
                  <a:srgbClr val="FFFF99"/>
                </a:solidFill>
                <a:latin typeface="Maiandra GD"/>
                <a:ea typeface="Maiandra GD"/>
                <a:cs typeface="Maiandra GD"/>
                <a:sym typeface="Maiandra GD"/>
              </a:defRPr>
            </a:pPr>
            <a:r>
              <a:rPr lang="ar-JO" dirty="0">
                <a:solidFill>
                  <a:schemeClr val="tx1"/>
                </a:solidFill>
                <a:latin typeface="Arial" panose="020B0604020202020204" pitchFamily="34" charset="0"/>
                <a:cs typeface="Arial" panose="020B0604020202020204" pitchFamily="34" charset="0"/>
              </a:rPr>
              <a:t>برأفة الله</a:t>
            </a:r>
            <a:endParaRPr dirty="0">
              <a:solidFill>
                <a:schemeClr val="tx1"/>
              </a:solidFill>
              <a:latin typeface="Arial" panose="020B0604020202020204" pitchFamily="34" charset="0"/>
              <a:cs typeface="Arial" panose="020B0604020202020204" pitchFamily="34" charset="0"/>
            </a:endParaRPr>
          </a:p>
          <a:p>
            <a:pPr defTabSz="1300480">
              <a:spcBef>
                <a:spcPts val="700"/>
              </a:spcBef>
              <a:defRPr sz="3800">
                <a:solidFill>
                  <a:srgbClr val="000000"/>
                </a:solidFill>
                <a:latin typeface="Maiandra GD"/>
                <a:ea typeface="Maiandra GD"/>
                <a:cs typeface="Maiandra GD"/>
                <a:sym typeface="Maiandra GD"/>
              </a:defRPr>
            </a:pPr>
            <a:r>
              <a:rPr dirty="0">
                <a:solidFill>
                  <a:schemeClr val="tx1"/>
                </a:solidFill>
                <a:latin typeface="Arial" panose="020B0604020202020204" pitchFamily="34" charset="0"/>
                <a:cs typeface="Arial" panose="020B0604020202020204" pitchFamily="34" charset="0"/>
              </a:rPr>
              <a:t>(</a:t>
            </a:r>
            <a:r>
              <a:rPr lang="ar-JO" dirty="0">
                <a:solidFill>
                  <a:schemeClr val="tx1"/>
                </a:solidFill>
                <a:latin typeface="Arial" panose="020B0604020202020204" pitchFamily="34" charset="0"/>
                <a:cs typeface="Arial" panose="020B0604020202020204" pitchFamily="34" charset="0"/>
              </a:rPr>
              <a:t>الإصحاحات 1-11</a:t>
            </a:r>
            <a:r>
              <a:rPr dirty="0">
                <a:solidFill>
                  <a:schemeClr val="tx1"/>
                </a:solidFill>
                <a:latin typeface="Arial" panose="020B0604020202020204" pitchFamily="34" charset="0"/>
                <a:cs typeface="Arial" panose="020B0604020202020204" pitchFamily="34" charset="0"/>
              </a:rPr>
              <a:t>) </a:t>
            </a:r>
          </a:p>
        </p:txBody>
      </p:sp>
      <p:sp>
        <p:nvSpPr>
          <p:cNvPr id="658" name="THEREFORE I urge you, brethren,"/>
          <p:cNvSpPr txBox="1"/>
          <p:nvPr/>
        </p:nvSpPr>
        <p:spPr>
          <a:xfrm>
            <a:off x="281770" y="3034453"/>
            <a:ext cx="312115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فأطلب إليكم      أيها الإخوة</a:t>
            </a:r>
            <a:endParaRPr dirty="0">
              <a:latin typeface="Arial" panose="020B0604020202020204" pitchFamily="34" charset="0"/>
              <a:cs typeface="Arial" panose="020B0604020202020204" pitchFamily="34" charset="0"/>
            </a:endParaRPr>
          </a:p>
        </p:txBody>
      </p:sp>
      <p:sp>
        <p:nvSpPr>
          <p:cNvPr id="659" name="to present your bodies a living and holy sacrifice"/>
          <p:cNvSpPr txBox="1"/>
          <p:nvPr/>
        </p:nvSpPr>
        <p:spPr>
          <a:xfrm>
            <a:off x="9060010" y="2926079"/>
            <a:ext cx="3012780"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أن تقدموا أجسادكم ذبيحة حية مقدسة</a:t>
            </a:r>
            <a:endParaRPr dirty="0">
              <a:latin typeface="Arial" panose="020B0604020202020204" pitchFamily="34" charset="0"/>
              <a:cs typeface="Arial" panose="020B0604020202020204" pitchFamily="34" charset="0"/>
            </a:endParaRPr>
          </a:p>
        </p:txBody>
      </p:sp>
      <p:sp>
        <p:nvSpPr>
          <p:cNvPr id="660" name="Theology"/>
          <p:cNvSpPr txBox="1"/>
          <p:nvPr/>
        </p:nvSpPr>
        <p:spPr>
          <a:xfrm>
            <a:off x="3793066" y="7802880"/>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اللاهوت</a:t>
            </a:r>
            <a:endParaRPr dirty="0">
              <a:latin typeface="Arial" panose="020B0604020202020204" pitchFamily="34" charset="0"/>
              <a:cs typeface="Arial" panose="020B0604020202020204" pitchFamily="34" charset="0"/>
            </a:endParaRPr>
          </a:p>
        </p:txBody>
      </p:sp>
      <p:sp>
        <p:nvSpPr>
          <p:cNvPr id="661" name="Doxology"/>
          <p:cNvSpPr txBox="1"/>
          <p:nvPr/>
        </p:nvSpPr>
        <p:spPr>
          <a:xfrm>
            <a:off x="8146062" y="7802880"/>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التمجيد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p:cNvSpPr/>
          <p:nvPr/>
        </p:nvSpPr>
        <p:spPr>
          <a:xfrm>
            <a:off x="43349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66" name="O Lord, my God,…"/>
          <p:cNvSpPr txBox="1"/>
          <p:nvPr/>
        </p:nvSpPr>
        <p:spPr>
          <a:xfrm>
            <a:off x="2016715" y="975359"/>
            <a:ext cx="7687873" cy="3947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يا سيدي لما أرى نجومك </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وكل ما يدور في الأفلاك</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أسمع صوت الرعد في غيومك</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وكلها قد صنعت يداك</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hape"/>
          <p:cNvSpPr/>
          <p:nvPr/>
        </p:nvSpPr>
        <p:spPr>
          <a:xfrm rot="10800000">
            <a:off x="11054080" y="227583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sz="4800">
                <a:solidFill>
                  <a:srgbClr val="000000"/>
                </a:solidFill>
                <a:latin typeface="Maiandra GD"/>
                <a:ea typeface="Maiandra GD"/>
                <a:cs typeface="Maiandra GD"/>
                <a:sym typeface="Maiandra GD"/>
              </a:defRPr>
            </a:pPr>
            <a:endParaRPr/>
          </a:p>
        </p:txBody>
      </p:sp>
      <p:sp>
        <p:nvSpPr>
          <p:cNvPr id="669" name="Then sings my soul,…"/>
          <p:cNvSpPr txBox="1"/>
          <p:nvPr/>
        </p:nvSpPr>
        <p:spPr>
          <a:xfrm>
            <a:off x="1698006" y="1192106"/>
            <a:ext cx="5894112" cy="3947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نفسي تغني يا مخلصي </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ما أعظمك ما أعظمك</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نفسي تغني يا مخلصي </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ما أعظمك ما أعظمك</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p:cNvSpPr/>
          <p:nvPr/>
        </p:nvSpPr>
        <p:spPr>
          <a:xfrm>
            <a:off x="43349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72" name="And when I think that God,…"/>
          <p:cNvSpPr txBox="1"/>
          <p:nvPr/>
        </p:nvSpPr>
        <p:spPr>
          <a:xfrm>
            <a:off x="2665983" y="1216942"/>
            <a:ext cx="6080060" cy="3947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وكلما ذكرت كيف ربي </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قد بذل ابنه عن الخطاة</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بموته أزال كل ذنبي</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وردني للسير في رضاه</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p:cNvSpPr/>
          <p:nvPr/>
        </p:nvSpPr>
        <p:spPr>
          <a:xfrm rot="10800000">
            <a:off x="11054080" y="227583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sz="4800">
                <a:solidFill>
                  <a:srgbClr val="000000"/>
                </a:solidFill>
                <a:latin typeface="Maiandra GD"/>
                <a:ea typeface="Maiandra GD"/>
                <a:cs typeface="Maiandra GD"/>
                <a:sym typeface="Maiandra GD"/>
              </a:defRPr>
            </a:pPr>
            <a:endParaRPr/>
          </a:p>
        </p:txBody>
      </p:sp>
      <p:sp>
        <p:nvSpPr>
          <p:cNvPr id="675" name="Then sings my soul,…"/>
          <p:cNvSpPr txBox="1"/>
          <p:nvPr/>
        </p:nvSpPr>
        <p:spPr>
          <a:xfrm>
            <a:off x="3857427" y="1192106"/>
            <a:ext cx="5894112" cy="3947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marL="0" marR="0" lvl="0" indent="0" algn="r" defTabSz="1300480" rtl="0" eaLnBrk="1" fontAlgn="auto" latinLnBrk="0" hangingPunct="0">
              <a:lnSpc>
                <a:spcPct val="100000"/>
              </a:lnSpc>
              <a:spcBef>
                <a:spcPts val="0"/>
              </a:spcBef>
              <a:spcAft>
                <a:spcPts val="0"/>
              </a:spcAft>
              <a:buClrTx/>
              <a:buSzTx/>
              <a:buFontTx/>
              <a:buNone/>
              <a:tabLst/>
              <a:defRPr sz="6200">
                <a:solidFill>
                  <a:srgbClr val="000000"/>
                </a:solidFill>
                <a:latin typeface="GentiumAlt Regular"/>
                <a:ea typeface="GentiumAlt Regular"/>
                <a:cs typeface="GentiumAlt Regular"/>
                <a:sym typeface="GentiumAlt Regular"/>
              </a:defRPr>
            </a:pPr>
            <a:r>
              <a:rPr kumimoji="0" lang="ar-JO" sz="6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entiumAlt Regular"/>
              </a:rPr>
              <a:t>نفسي تغني يا مخلصي </a:t>
            </a:r>
          </a:p>
          <a:p>
            <a:pPr marL="0" marR="0" lvl="0" indent="0" algn="r" defTabSz="1300480" rtl="0" eaLnBrk="1" fontAlgn="auto" latinLnBrk="0" hangingPunct="0">
              <a:lnSpc>
                <a:spcPct val="100000"/>
              </a:lnSpc>
              <a:spcBef>
                <a:spcPts val="0"/>
              </a:spcBef>
              <a:spcAft>
                <a:spcPts val="0"/>
              </a:spcAft>
              <a:buClrTx/>
              <a:buSzTx/>
              <a:buFontTx/>
              <a:buNone/>
              <a:tabLst/>
              <a:defRPr sz="6200">
                <a:solidFill>
                  <a:srgbClr val="000000"/>
                </a:solidFill>
                <a:latin typeface="GentiumAlt Regular"/>
                <a:ea typeface="GentiumAlt Regular"/>
                <a:cs typeface="GentiumAlt Regular"/>
                <a:sym typeface="GentiumAlt Regular"/>
              </a:defRPr>
            </a:pPr>
            <a:r>
              <a:rPr kumimoji="0" lang="ar-JO" sz="6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entiumAlt Regular"/>
              </a:rPr>
              <a:t>ما أعظمك ما أعظمك</a:t>
            </a:r>
          </a:p>
          <a:p>
            <a:pPr marL="0" marR="0" lvl="0" indent="0" algn="r" defTabSz="1300480" rtl="0" eaLnBrk="1" fontAlgn="auto" latinLnBrk="0" hangingPunct="0">
              <a:lnSpc>
                <a:spcPct val="100000"/>
              </a:lnSpc>
              <a:spcBef>
                <a:spcPts val="0"/>
              </a:spcBef>
              <a:spcAft>
                <a:spcPts val="0"/>
              </a:spcAft>
              <a:buClrTx/>
              <a:buSzTx/>
              <a:buFontTx/>
              <a:buNone/>
              <a:tabLst/>
              <a:defRPr sz="6200">
                <a:solidFill>
                  <a:srgbClr val="000000"/>
                </a:solidFill>
                <a:latin typeface="GentiumAlt Regular"/>
                <a:ea typeface="GentiumAlt Regular"/>
                <a:cs typeface="GentiumAlt Regular"/>
                <a:sym typeface="GentiumAlt Regular"/>
              </a:defRPr>
            </a:pPr>
            <a:r>
              <a:rPr kumimoji="0" lang="ar-JO" sz="6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entiumAlt Regular"/>
              </a:rPr>
              <a:t>نفسي تغني يا مخلصي </a:t>
            </a:r>
          </a:p>
          <a:p>
            <a:pPr marL="0" marR="0" lvl="0" indent="0" algn="r" defTabSz="1300480" rtl="0" eaLnBrk="1" fontAlgn="auto" latinLnBrk="0" hangingPunct="0">
              <a:lnSpc>
                <a:spcPct val="100000"/>
              </a:lnSpc>
              <a:spcBef>
                <a:spcPts val="0"/>
              </a:spcBef>
              <a:spcAft>
                <a:spcPts val="0"/>
              </a:spcAft>
              <a:buClrTx/>
              <a:buSzTx/>
              <a:buFontTx/>
              <a:buNone/>
              <a:tabLst/>
              <a:defRPr sz="6200">
                <a:solidFill>
                  <a:srgbClr val="000000"/>
                </a:solidFill>
                <a:latin typeface="GentiumAlt Regular"/>
                <a:ea typeface="GentiumAlt Regular"/>
                <a:cs typeface="GentiumAlt Regular"/>
                <a:sym typeface="GentiumAlt Regular"/>
              </a:defRPr>
            </a:pPr>
            <a:r>
              <a:rPr kumimoji="0" lang="ar-JO" sz="6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entiumAlt Regular"/>
              </a:rPr>
              <a:t>ما أعظمك ما أعظمك</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a:solidFill>
                  <a:srgbClr val="000000"/>
                </a:solidFill>
                <a:latin typeface="Arial"/>
                <a:ea typeface="Arial"/>
                <a:cs typeface="Arial"/>
                <a:sym typeface="Arial"/>
              </a:defRPr>
            </a:pPr>
            <a:endParaRPr/>
          </a:p>
        </p:txBody>
      </p:sp>
      <p:sp>
        <p:nvSpPr>
          <p:cNvPr id="678"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a:solidFill>
                  <a:srgbClr val="000000"/>
                </a:solidFill>
                <a:latin typeface="Arial"/>
                <a:ea typeface="Arial"/>
                <a:cs typeface="Arial"/>
                <a:sym typeface="Arial"/>
              </a:defRPr>
            </a:pPr>
            <a:endParaRPr/>
          </a:p>
        </p:txBody>
      </p:sp>
      <p:sp>
        <p:nvSpPr>
          <p:cNvPr id="679" name="PRACTICAL IMPLICATIONS FOR                       CORPORATE WORSHIP"/>
          <p:cNvSpPr txBox="1"/>
          <p:nvPr/>
        </p:nvSpPr>
        <p:spPr>
          <a:xfrm>
            <a:off x="1365503" y="2817706"/>
            <a:ext cx="10273794" cy="2039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spcBef>
                <a:spcPts val="3700"/>
              </a:spcBef>
              <a:defRPr sz="62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الآثار العملية                          للعبادة الجماعية</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hape"/>
          <p:cNvSpPr/>
          <p:nvPr/>
        </p:nvSpPr>
        <p:spPr>
          <a:xfrm>
            <a:off x="3142826" y="249258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84" name="Shape"/>
          <p:cNvSpPr/>
          <p:nvPr/>
        </p:nvSpPr>
        <p:spPr>
          <a:xfrm rot="10800000">
            <a:off x="8778240" y="249258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85" name="1. The Word in Worship"/>
          <p:cNvSpPr txBox="1"/>
          <p:nvPr/>
        </p:nvSpPr>
        <p:spPr>
          <a:xfrm>
            <a:off x="1257130" y="866986"/>
            <a:ext cx="1059891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1. الكلمة في العبادة</a:t>
            </a:r>
            <a:endParaRPr dirty="0">
              <a:latin typeface="Arial" panose="020B0604020202020204" pitchFamily="34" charset="0"/>
              <a:cs typeface="Arial" panose="020B0604020202020204" pitchFamily="34" charset="0"/>
            </a:endParaRPr>
          </a:p>
        </p:txBody>
      </p:sp>
      <p:sp>
        <p:nvSpPr>
          <p:cNvPr id="686" name="We must recognize “the indispensable place of Scripture in both public and private devotion. It is the Word of God which calls forth the worship of God.” (Stott, 311-12)…"/>
          <p:cNvSpPr txBox="1"/>
          <p:nvPr/>
        </p:nvSpPr>
        <p:spPr>
          <a:xfrm>
            <a:off x="1257130" y="3034453"/>
            <a:ext cx="10598913" cy="523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يجب علينا أن ندرك المكانة التي لا غنى عنها للكتاب المقدس، في كل من العبادة العامة والخاصة، إنها كلمة الله التي تدعو إلى عبادة الله.</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 (جون ستوت)</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مزيد من الكلمة</a:t>
            </a:r>
          </a:p>
          <a:p>
            <a:pPr defTabSz="1300480">
              <a:spcBef>
                <a:spcPts val="2700"/>
              </a:spcBef>
              <a:defRPr sz="44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91"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92" name="The Foundation of Foundations for Worship:…"/>
          <p:cNvSpPr txBox="1"/>
          <p:nvPr/>
        </p:nvSpPr>
        <p:spPr>
          <a:xfrm>
            <a:off x="1365503" y="325119"/>
            <a:ext cx="10273794" cy="8518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أساس</a:t>
            </a:r>
          </a:p>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أساسات العبادة</a:t>
            </a:r>
          </a:p>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هي كلمة الله</a:t>
            </a:r>
          </a:p>
          <a:p>
            <a:pPr defTabSz="1300480">
              <a:defRPr sz="68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وعظها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الإيمان بها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قراءتها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ترنيمها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الصلاة بها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تكريمها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العمل بها</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366"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367" name="“Our worship is our answer to God who has first addressed us. . . . Man worships the God who has made Himself known. . . . All our worship is but our response to the self-giving of God in revelation and  redemption.”…"/>
          <p:cNvSpPr txBox="1"/>
          <p:nvPr/>
        </p:nvSpPr>
        <p:spPr>
          <a:xfrm>
            <a:off x="1202943" y="2059093"/>
            <a:ext cx="10598913" cy="2942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عبادتنا هي تجاوبنا نحو الله الذي خاطبنا أولاً ... يعبد الإنسان الإله الذي جعل نفسه معروفاً ... كل عبادتنا ما هي إلا تجاوبنا مع الله المضحي في الإعلان والفداء </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(وليام نيكولز، سلم يعقوب: معنى العبادة، 37، 53)</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Let the Word of Christ dwell richly among you.”…"/>
          <p:cNvSpPr txBox="1"/>
          <p:nvPr/>
        </p:nvSpPr>
        <p:spPr>
          <a:xfrm>
            <a:off x="1365503" y="2384213"/>
            <a:ext cx="10273794" cy="3270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لتسكن فيكم كلمة المسيح بغنى</a:t>
            </a:r>
            <a:endParaRPr dirty="0">
              <a:latin typeface="Arial" panose="020B0604020202020204" pitchFamily="34" charset="0"/>
              <a:cs typeface="Arial" panose="020B0604020202020204" pitchFamily="34" charset="0"/>
            </a:endParaRPr>
          </a:p>
          <a:p>
            <a:pPr defTabSz="1300480">
              <a:defRPr sz="6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كولوسي 3: 16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Shape"/>
          <p:cNvSpPr/>
          <p:nvPr/>
        </p:nvSpPr>
        <p:spPr>
          <a:xfrm>
            <a:off x="3142826"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01" name="Shape"/>
          <p:cNvSpPr/>
          <p:nvPr/>
        </p:nvSpPr>
        <p:spPr>
          <a:xfrm rot="10800000">
            <a:off x="8778240"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02" name="“It is the Word that calls us to worship, addresses us in worship, teaches us how to worship and enables us to praise God and encourage one another.”…"/>
          <p:cNvSpPr txBox="1"/>
          <p:nvPr/>
        </p:nvSpPr>
        <p:spPr>
          <a:xfrm>
            <a:off x="335956" y="2275839"/>
            <a:ext cx="12332888" cy="2508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إنها الكلمة التي تدعونا إلى العبادة، وتخاطبنا في العبادة، وتعلمنا كيف نعبد، وتمكننا من تسبيح الله وتشجيع بعضنا البعض.</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(إدموند ب. كلاوني، الكنيسة، 199)</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Text"/>
          <p:cNvSpPr txBox="1"/>
          <p:nvPr/>
        </p:nvSpPr>
        <p:spPr>
          <a:xfrm>
            <a:off x="932010" y="1300479"/>
            <a:ext cx="11140780" cy="71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FFFF99"/>
                </a:solidFill>
                <a:latin typeface="Maiandra GD"/>
                <a:ea typeface="Maiandra GD"/>
                <a:cs typeface="Maiandra GD"/>
                <a:sym typeface="Maiandra GD"/>
              </a:defRPr>
            </a:lvl1pPr>
          </a:lstStyle>
          <a:p>
            <a:r>
              <a:t>	</a:t>
            </a:r>
          </a:p>
        </p:txBody>
      </p:sp>
      <p:sp>
        <p:nvSpPr>
          <p:cNvPr id="707" name="THE PROBLEM…"/>
          <p:cNvSpPr txBox="1"/>
          <p:nvPr/>
        </p:nvSpPr>
        <p:spPr>
          <a:xfrm>
            <a:off x="606890" y="1300479"/>
            <a:ext cx="11845207" cy="459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المشكلة</a:t>
            </a: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l"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لماذا كثيرون ممن يدعون أنهم ورثة الإصلاح، أو على الأقل الذين يطلقون على أنفسهم المؤمنين بالكتاب المقدس، لا يملكون إلا القليل من الكتاب المقدس في خدمات عبادتهم العامة؟</a:t>
            </a:r>
          </a:p>
          <a:p>
            <a:pPr algn="l" defTabSz="1300480">
              <a:defRPr sz="16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l" defTabSz="1300480">
              <a:defRPr sz="16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(دوغلاس سميث، الكتاب المقدس فقط وتخطيط الخدمة)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ext"/>
          <p:cNvSpPr txBox="1"/>
          <p:nvPr/>
        </p:nvSpPr>
        <p:spPr>
          <a:xfrm>
            <a:off x="932010" y="866986"/>
            <a:ext cx="11140780" cy="71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FFFF99"/>
                </a:solidFill>
                <a:latin typeface="Maiandra GD"/>
                <a:ea typeface="Maiandra GD"/>
                <a:cs typeface="Maiandra GD"/>
                <a:sym typeface="Maiandra GD"/>
              </a:defRPr>
            </a:lvl1pPr>
          </a:lstStyle>
          <a:p>
            <a:r>
              <a:rPr>
                <a:latin typeface="Arial" panose="020B0604020202020204" pitchFamily="34" charset="0"/>
                <a:cs typeface="Arial" panose="020B0604020202020204" pitchFamily="34" charset="0"/>
              </a:rPr>
              <a:t>	</a:t>
            </a:r>
          </a:p>
        </p:txBody>
      </p:sp>
      <p:sp>
        <p:nvSpPr>
          <p:cNvPr id="710" name="WHAT’S AT STAKE…"/>
          <p:cNvSpPr txBox="1"/>
          <p:nvPr/>
        </p:nvSpPr>
        <p:spPr>
          <a:xfrm>
            <a:off x="552703" y="1408853"/>
            <a:ext cx="11899394" cy="6871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ماذا يوجد على المحك؟</a:t>
            </a:r>
          </a:p>
          <a:p>
            <a:pPr defTabSz="1300480">
              <a:defRPr sz="44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عندما يكون دور الكتاب المقدس في العبادة ضئيلاً، وعندما يُستخدم الكتاب المقدس فقط لإطلاق عظة، فإن ما يتم توصيله هو أن الكتاب المقدس هامشي في الحياة المسيحية أيضاً، إن استخدامنا للكتاب المقدس أو فشلنا في استخدامه في عبادتنا يقول الكثير عن التلمذة المسيحية أكثر مما قد ندرك.</a:t>
            </a:r>
          </a:p>
          <a:p>
            <a:pPr algn="l" defTabSz="1300480">
              <a:defRPr sz="12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l" defTabSz="1300480">
              <a:defRPr sz="12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l" defTabSz="1300480">
              <a:defRPr sz="2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(جيمس ف. وايت، جعل عبادتنا كتابية أكثر، مجلة بيركنز 34 (خريف 1980): 38)</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ext"/>
          <p:cNvSpPr txBox="1"/>
          <p:nvPr/>
        </p:nvSpPr>
        <p:spPr>
          <a:xfrm>
            <a:off x="932010" y="866986"/>
            <a:ext cx="11140780" cy="71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FFFF99"/>
                </a:solidFill>
                <a:latin typeface="Maiandra GD"/>
                <a:ea typeface="Maiandra GD"/>
                <a:cs typeface="Maiandra GD"/>
                <a:sym typeface="Maiandra GD"/>
              </a:defRPr>
            </a:lvl1pPr>
          </a:lstStyle>
          <a:p>
            <a:r>
              <a:rPr>
                <a:latin typeface="Arial" panose="020B0604020202020204" pitchFamily="34" charset="0"/>
                <a:cs typeface="Arial" panose="020B0604020202020204" pitchFamily="34" charset="0"/>
              </a:rPr>
              <a:t>	</a:t>
            </a:r>
          </a:p>
        </p:txBody>
      </p:sp>
      <p:sp>
        <p:nvSpPr>
          <p:cNvPr id="713" name="THE COMMAND…"/>
          <p:cNvSpPr txBox="1"/>
          <p:nvPr/>
        </p:nvSpPr>
        <p:spPr>
          <a:xfrm>
            <a:off x="606890" y="609599"/>
            <a:ext cx="11845207" cy="6040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5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الوصية</a:t>
            </a:r>
            <a:endParaRPr sz="3800" dirty="0">
              <a:latin typeface="Arial" panose="020B0604020202020204" pitchFamily="34" charset="0"/>
              <a:cs typeface="Arial" panose="020B0604020202020204" pitchFamily="34" charset="0"/>
            </a:endParaRPr>
          </a:p>
          <a:p>
            <a:pPr defTabSz="1300480">
              <a:defRPr sz="200">
                <a:solidFill>
                  <a:srgbClr val="000000"/>
                </a:solidFill>
                <a:latin typeface="Maiandra GD"/>
                <a:ea typeface="Maiandra GD"/>
                <a:cs typeface="Maiandra GD"/>
                <a:sym typeface="Maiandra GD"/>
              </a:defRPr>
            </a:pPr>
            <a:endParaRPr sz="3800"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endParaRPr sz="3800"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endParaRPr sz="3800"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اعكف على القراءة</a:t>
            </a: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1 تي 4: 13</a:t>
            </a:r>
            <a:r>
              <a:rPr dirty="0">
                <a:latin typeface="Arial" panose="020B0604020202020204" pitchFamily="34" charset="0"/>
                <a:cs typeface="Arial" panose="020B0604020202020204" pitchFamily="34" charset="0"/>
              </a:rPr>
              <a:t>)</a:t>
            </a:r>
          </a:p>
          <a:p>
            <a:pPr algn="l" defTabSz="1300480">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Shape"/>
          <p:cNvSpPr/>
          <p:nvPr/>
        </p:nvSpPr>
        <p:spPr>
          <a:xfrm>
            <a:off x="3142826" y="249258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16" name="Shape"/>
          <p:cNvSpPr/>
          <p:nvPr/>
        </p:nvSpPr>
        <p:spPr>
          <a:xfrm rot="10800000">
            <a:off x="8778240" y="249258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17" name="More of the Word"/>
          <p:cNvSpPr txBox="1"/>
          <p:nvPr/>
        </p:nvSpPr>
        <p:spPr>
          <a:xfrm>
            <a:off x="1202943" y="1300479"/>
            <a:ext cx="10598913" cy="80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marL="628650" indent="-628650" defTabSz="1300480">
              <a:spcBef>
                <a:spcPts val="2700"/>
              </a:spcBef>
              <a:buSzPct val="100000"/>
              <a:buFont typeface="Arial"/>
              <a:buChar char="•"/>
              <a:defRPr sz="4400">
                <a:solidFill>
                  <a:srgbClr val="000000"/>
                </a:solidFill>
                <a:latin typeface="Maiandra GD"/>
                <a:ea typeface="Maiandra GD"/>
                <a:cs typeface="Maiandra GD"/>
                <a:sym typeface="Maiandra GD"/>
              </a:defRPr>
            </a:lvl1pPr>
          </a:lstStyle>
          <a:p>
            <a:pPr rtl="1"/>
            <a:r>
              <a:rPr lang="ar-JO" dirty="0">
                <a:latin typeface="Arial" panose="020B0604020202020204" pitchFamily="34" charset="0"/>
                <a:cs typeface="Arial" panose="020B0604020202020204" pitchFamily="34" charset="0"/>
              </a:rPr>
              <a:t>مزيد من الكلمة</a:t>
            </a:r>
            <a:endParaRPr dirty="0">
              <a:latin typeface="Arial" panose="020B0604020202020204" pitchFamily="34" charset="0"/>
              <a:cs typeface="Arial" panose="020B0604020202020204" pitchFamily="34" charset="0"/>
            </a:endParaRPr>
          </a:p>
        </p:txBody>
      </p:sp>
      <p:sp>
        <p:nvSpPr>
          <p:cNvPr id="718" name="Scriptural evaluation of songs…"/>
          <p:cNvSpPr txBox="1"/>
          <p:nvPr/>
        </p:nvSpPr>
        <p:spPr>
          <a:xfrm>
            <a:off x="1094570" y="2492586"/>
            <a:ext cx="10815659" cy="8318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381000" indent="-381000" defTabSz="1300480">
              <a:buSzPct val="100000"/>
              <a:buFont typeface="Arial"/>
              <a:buChar char="•"/>
              <a:defRPr>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392906" indent="-392906" defTabSz="130048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التقييم الكتابي للترانيم</a:t>
            </a:r>
            <a:endParaRPr dirty="0">
              <a:latin typeface="Arial" panose="020B0604020202020204" pitchFamily="34" charset="0"/>
              <a:cs typeface="Arial" panose="020B0604020202020204" pitchFamily="34" charset="0"/>
            </a:endParaRPr>
          </a:p>
          <a:p>
            <a:pPr marL="392906" indent="-392906" defTabSz="1300480">
              <a:buSzPct val="100000"/>
              <a:buFont typeface="Arial"/>
              <a:buChar char="•"/>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392906" indent="-392906" defTabSz="130048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اختيار الترانيم التي تتماشى مع النص الكتابي، وليس النصوص الكتابية التي تتماشى مع الترانيم</a:t>
            </a:r>
            <a:endParaRPr dirty="0">
              <a:latin typeface="Arial" panose="020B0604020202020204" pitchFamily="34" charset="0"/>
              <a:cs typeface="Arial" panose="020B0604020202020204" pitchFamily="34" charset="0"/>
            </a:endParaRPr>
          </a:p>
          <a:p>
            <a:pPr marL="381000" indent="-381000" defTabSz="1300480">
              <a:buSzPct val="100000"/>
              <a:buFont typeface="Arial"/>
              <a:buChar char="•"/>
              <a:defRPr>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392906" indent="-392906" defTabSz="130048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دع النص الكتابي يعطي شكلاً لعبادتنا                                   (العبادة الموضوعية)</a:t>
            </a:r>
            <a:endParaRPr dirty="0">
              <a:latin typeface="Arial" panose="020B0604020202020204" pitchFamily="34" charset="0"/>
              <a:cs typeface="Arial" panose="020B0604020202020204" pitchFamily="34" charset="0"/>
            </a:endParaRPr>
          </a:p>
          <a:p>
            <a:pPr defTabSz="1300480">
              <a:buSzPct val="100000"/>
              <a:defRPr sz="4400">
                <a:solidFill>
                  <a:srgbClr val="000000"/>
                </a:solidFill>
                <a:latin typeface="Maiandra GD"/>
                <a:ea typeface="Maiandra GD"/>
                <a:cs typeface="Maiandra GD"/>
                <a:sym typeface="Maiandra GD"/>
              </a:defRPr>
            </a:pPr>
            <a:endParaRPr lang="en-US" dirty="0">
              <a:latin typeface="Arial" panose="020B0604020202020204" pitchFamily="34" charset="0"/>
              <a:cs typeface="Arial" panose="020B0604020202020204" pitchFamily="34" charset="0"/>
            </a:endParaRPr>
          </a:p>
          <a:p>
            <a:pPr marL="392906" indent="-392906" defTabSz="130048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دع الله يتكلم أولاً (دعوته)</a:t>
            </a:r>
            <a:endParaRPr dirty="0">
              <a:latin typeface="Arial" panose="020B0604020202020204" pitchFamily="34" charset="0"/>
              <a:cs typeface="Arial" panose="020B0604020202020204" pitchFamily="34" charset="0"/>
            </a:endParaRPr>
          </a:p>
          <a:p>
            <a:pPr marL="392906" indent="-392906" defTabSz="1300480">
              <a:buSzPct val="100000"/>
              <a:buFont typeface="Arial"/>
              <a:buChar char="•"/>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406400" indent="-406400"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406400" indent="-406400"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hape"/>
          <p:cNvSpPr/>
          <p:nvPr/>
        </p:nvSpPr>
        <p:spPr>
          <a:xfrm>
            <a:off x="3034453" y="119210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23" name="Shape"/>
          <p:cNvSpPr/>
          <p:nvPr/>
        </p:nvSpPr>
        <p:spPr>
          <a:xfrm rot="10800000">
            <a:off x="8886613" y="1192106"/>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24" name="CALL TO WORSHIP…"/>
          <p:cNvSpPr txBox="1"/>
          <p:nvPr/>
        </p:nvSpPr>
        <p:spPr>
          <a:xfrm>
            <a:off x="1473877" y="1733973"/>
            <a:ext cx="9840299" cy="6040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400">
                <a:solidFill>
                  <a:srgbClr val="000000"/>
                </a:solidFill>
                <a:latin typeface="Maiandra GD"/>
                <a:ea typeface="Maiandra GD"/>
                <a:cs typeface="Maiandra GD"/>
                <a:sym typeface="Maiandra GD"/>
              </a:defRPr>
            </a:pPr>
            <a:r>
              <a:rPr lang="ar-JO" sz="6800" dirty="0">
                <a:latin typeface="Arial" panose="020B0604020202020204" pitchFamily="34" charset="0"/>
                <a:cs typeface="Arial" panose="020B0604020202020204" pitchFamily="34" charset="0"/>
              </a:rPr>
              <a:t>الدعوة للعبادة</a:t>
            </a:r>
          </a:p>
          <a:p>
            <a:pPr defTabSz="1300480">
              <a:defRPr sz="3400">
                <a:solidFill>
                  <a:srgbClr val="000000"/>
                </a:solidFill>
                <a:latin typeface="Maiandra GD"/>
                <a:ea typeface="Maiandra GD"/>
                <a:cs typeface="Maiandra GD"/>
                <a:sym typeface="Maiandra GD"/>
              </a:defRPr>
            </a:pPr>
            <a:r>
              <a:rPr lang="ar-JO" sz="4400" dirty="0">
                <a:latin typeface="Arial" panose="020B0604020202020204" pitchFamily="34" charset="0"/>
                <a:cs typeface="Arial" panose="020B0604020202020204" pitchFamily="34" charset="0"/>
              </a:rPr>
              <a:t>(الدعوة الكتابية)</a:t>
            </a:r>
          </a:p>
          <a:p>
            <a:pPr defTabSz="1300480">
              <a:defRPr sz="34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مستضيف خدمة العبادة هو الله</a:t>
            </a: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نحن لا ندعوه ليكون حاضراً، بل هو من يدعونا  </a:t>
            </a: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هو يبادر، ونحن نتجاوب</a:t>
            </a:r>
            <a:br>
              <a:rPr lang="ar-JO" dirty="0">
                <a:latin typeface="Arial" panose="020B0604020202020204" pitchFamily="34" charset="0"/>
                <a:cs typeface="Arial" panose="020B0604020202020204" pitchFamily="34" charset="0"/>
              </a:rPr>
            </a:br>
            <a:endParaRPr lang="ar-JO"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 </a:t>
            </a: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(برايان تشابل، عبادة مركزها المسيح، 160)</a:t>
            </a:r>
          </a:p>
          <a:p>
            <a:pPr defTabSz="1300480">
              <a:defRPr sz="3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29"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30" name="“Our worship is our answer to God who has first addressed us. . . . Man worships the God who has made Himself known.”…"/>
          <p:cNvSpPr txBox="1"/>
          <p:nvPr/>
        </p:nvSpPr>
        <p:spPr>
          <a:xfrm>
            <a:off x="1257130" y="2167466"/>
            <a:ext cx="10598913" cy="2265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t>إن عبادتنا هي استجابتنا لله الذي خاطبنا أولاً ... يعبد الإنسان الله الذي جعل نفسه معروفاً</a:t>
            </a:r>
            <a:endParaRPr dirty="0"/>
          </a:p>
          <a:p>
            <a:pPr defTabSz="1300480">
              <a:spcBef>
                <a:spcPts val="2000"/>
              </a:spcBef>
              <a:defRPr sz="3400">
                <a:solidFill>
                  <a:srgbClr val="000000"/>
                </a:solidFill>
                <a:latin typeface="Maiandra GD"/>
                <a:ea typeface="Maiandra GD"/>
                <a:cs typeface="Maiandra GD"/>
                <a:sym typeface="Maiandra GD"/>
              </a:defRPr>
            </a:pPr>
            <a:r>
              <a:rPr lang="ar-JO" dirty="0"/>
              <a:t>(نيكولز، سلم يعقوب، 37)</a:t>
            </a:r>
            <a:endParaRPr dirty="0"/>
          </a:p>
        </p:txBody>
      </p:sp>
      <p:sp>
        <p:nvSpPr>
          <p:cNvPr id="731" name="We have nothing…"/>
          <p:cNvSpPr txBox="1"/>
          <p:nvPr/>
        </p:nvSpPr>
        <p:spPr>
          <a:xfrm>
            <a:off x="2503423" y="6610773"/>
            <a:ext cx="7997954" cy="1485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t>ليس لدينا ما نقوله له                        حتى يتكلم هو</a:t>
            </a:r>
            <a:endParaRPr dirty="0"/>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Revelation"/>
          <p:cNvSpPr txBox="1"/>
          <p:nvPr/>
        </p:nvSpPr>
        <p:spPr>
          <a:xfrm>
            <a:off x="1517226" y="7694507"/>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736" name="Response"/>
          <p:cNvSpPr txBox="1"/>
          <p:nvPr/>
        </p:nvSpPr>
        <p:spPr>
          <a:xfrm>
            <a:off x="7369386" y="7694507"/>
            <a:ext cx="4009814"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737"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38"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39" name="WORD"/>
          <p:cNvSpPr txBox="1"/>
          <p:nvPr/>
        </p:nvSpPr>
        <p:spPr>
          <a:xfrm>
            <a:off x="1798997" y="2600960"/>
            <a:ext cx="3771393" cy="1177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000"/>
              </a:spcBef>
              <a:defRPr sz="6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الكلمة</a:t>
            </a:r>
            <a:endParaRPr dirty="0">
              <a:latin typeface="Arial" panose="020B0604020202020204" pitchFamily="34" charset="0"/>
              <a:cs typeface="Arial" panose="020B0604020202020204" pitchFamily="34" charset="0"/>
            </a:endParaRPr>
          </a:p>
        </p:txBody>
      </p:sp>
      <p:sp>
        <p:nvSpPr>
          <p:cNvPr id="740" name="TABLE"/>
          <p:cNvSpPr txBox="1"/>
          <p:nvPr/>
        </p:nvSpPr>
        <p:spPr>
          <a:xfrm>
            <a:off x="7434410" y="2600960"/>
            <a:ext cx="3771393" cy="1177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000"/>
              </a:spcBef>
              <a:defRPr sz="6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الطاولة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Shape"/>
          <p:cNvSpPr/>
          <p:nvPr/>
        </p:nvSpPr>
        <p:spPr>
          <a:xfrm>
            <a:off x="3034453" y="119210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45" name="Shape"/>
          <p:cNvSpPr/>
          <p:nvPr/>
        </p:nvSpPr>
        <p:spPr>
          <a:xfrm rot="10800000">
            <a:off x="8886613" y="1192106"/>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46" name="2. Complete the cycle"/>
          <p:cNvSpPr txBox="1"/>
          <p:nvPr/>
        </p:nvSpPr>
        <p:spPr>
          <a:xfrm>
            <a:off x="1365503" y="2384213"/>
            <a:ext cx="1059891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2. أكمل الدائرة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p:cNvSpPr/>
          <p:nvPr/>
        </p:nvSpPr>
        <p:spPr>
          <a:xfrm>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2" name="Shape"/>
          <p:cNvSpPr/>
          <p:nvPr/>
        </p:nvSpPr>
        <p:spPr>
          <a:xfrm rot="10800000">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3" name="religion / Pelagianism:…"/>
          <p:cNvSpPr txBox="1"/>
          <p:nvPr/>
        </p:nvSpPr>
        <p:spPr>
          <a:xfrm>
            <a:off x="2665983" y="3251200"/>
            <a:ext cx="7672833" cy="2567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الدين / البيلاجية</a:t>
            </a:r>
            <a:endParaRPr dirty="0">
              <a:latin typeface="Arial" panose="020B0604020202020204" pitchFamily="34" charset="0"/>
              <a:cs typeface="Arial" panose="020B0604020202020204" pitchFamily="34" charset="0"/>
            </a:endParaRPr>
          </a:p>
          <a:p>
            <a:pPr defTabSz="1300480">
              <a:spcBef>
                <a:spcPts val="4600"/>
              </a:spcBef>
              <a:defRPr sz="7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مبادرة الإنسان</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p:cNvSpPr/>
          <p:nvPr/>
        </p:nvSpPr>
        <p:spPr>
          <a:xfrm>
            <a:off x="10210800" y="1842346"/>
            <a:ext cx="971549"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25" name="Shape"/>
          <p:cNvSpPr/>
          <p:nvPr/>
        </p:nvSpPr>
        <p:spPr>
          <a:xfrm rot="10800000">
            <a:off x="1401628" y="1842344"/>
            <a:ext cx="971550"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26" name="“The purpose of…"/>
          <p:cNvSpPr txBox="1"/>
          <p:nvPr/>
        </p:nvSpPr>
        <p:spPr>
          <a:xfrm>
            <a:off x="1401628" y="2359026"/>
            <a:ext cx="10598913" cy="4504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القصد من</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solidFill>
                  <a:srgbClr val="FF2600"/>
                </a:solidFill>
                <a:latin typeface="Arial" panose="020B0604020202020204" pitchFamily="34" charset="0"/>
                <a:cs typeface="Arial" panose="020B0604020202020204" pitchFamily="34" charset="0"/>
              </a:rPr>
              <a:t>التمجيد</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هو</a:t>
            </a:r>
            <a:r>
              <a:rPr dirty="0">
                <a:latin typeface="Arial" panose="020B0604020202020204" pitchFamily="34" charset="0"/>
                <a:cs typeface="Arial" panose="020B0604020202020204" pitchFamily="34" charset="0"/>
              </a:rPr>
              <a:t>      </a:t>
            </a:r>
            <a:r>
              <a:rPr lang="ar-JO" dirty="0">
                <a:solidFill>
                  <a:srgbClr val="FF2600"/>
                </a:solidFill>
                <a:latin typeface="Arial" panose="020B0604020202020204" pitchFamily="34" charset="0"/>
                <a:cs typeface="Arial" panose="020B0604020202020204" pitchFamily="34" charset="0"/>
              </a:rPr>
              <a:t>اللاهوت</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نحن ندرس حتى نسبح</a:t>
            </a:r>
            <a:endParaRPr dirty="0">
              <a:latin typeface="Arial" panose="020B0604020202020204" pitchFamily="34" charset="0"/>
              <a:cs typeface="Arial" panose="020B0604020202020204" pitchFamily="34" charset="0"/>
            </a:endParaRPr>
          </a:p>
          <a:p>
            <a:pPr defTabSz="1300480">
              <a:spcBef>
                <a:spcPts val="2700"/>
              </a:spcBef>
              <a:defRPr sz="3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(ج. ل. باكر)</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999318"/>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Theology"/>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t>اللاهوت</a:t>
            </a:r>
            <a:endParaRPr dirty="0"/>
          </a:p>
        </p:txBody>
      </p:sp>
      <p:sp>
        <p:nvSpPr>
          <p:cNvPr id="757" name="Doxology"/>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t>التمجيد</a:t>
            </a:r>
            <a:endParaRPr dirty="0"/>
          </a:p>
        </p:txBody>
      </p:sp>
      <p:sp>
        <p:nvSpPr>
          <p:cNvPr id="758"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59"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60" name="the Word"/>
          <p:cNvSpPr txBox="1"/>
          <p:nvPr/>
        </p:nvSpPr>
        <p:spPr>
          <a:xfrm>
            <a:off x="2124117" y="3684693"/>
            <a:ext cx="2904406"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700"/>
              </a:spcBef>
              <a:defRPr sz="6200">
                <a:solidFill>
                  <a:srgbClr val="000000"/>
                </a:solidFill>
                <a:latin typeface="Maiandra GD"/>
                <a:ea typeface="Maiandra GD"/>
                <a:cs typeface="Maiandra GD"/>
                <a:sym typeface="Maiandra GD"/>
              </a:defRPr>
            </a:lvl1pPr>
          </a:lstStyle>
          <a:p>
            <a:r>
              <a:rPr lang="ar-JO" dirty="0"/>
              <a:t>الكلمة</a:t>
            </a:r>
            <a:endParaRPr dirty="0"/>
          </a:p>
        </p:txBody>
      </p:sp>
      <p:sp>
        <p:nvSpPr>
          <p:cNvPr id="761" name="quiet time…"/>
          <p:cNvSpPr txBox="1"/>
          <p:nvPr/>
        </p:nvSpPr>
        <p:spPr>
          <a:xfrm>
            <a:off x="4833450" y="1517226"/>
            <a:ext cx="3663020" cy="1700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400">
                <a:solidFill>
                  <a:srgbClr val="000000"/>
                </a:solidFill>
                <a:latin typeface="Maiandra GD"/>
                <a:ea typeface="Maiandra GD"/>
                <a:cs typeface="Maiandra GD"/>
                <a:sym typeface="Maiandra GD"/>
              </a:defRPr>
            </a:pPr>
            <a:r>
              <a:rPr lang="ar-JO" dirty="0"/>
              <a:t>وقت الخلوة</a:t>
            </a:r>
            <a:endParaRPr dirty="0"/>
          </a:p>
          <a:p>
            <a:pPr defTabSz="1300480">
              <a:defRPr sz="3400">
                <a:solidFill>
                  <a:srgbClr val="000000"/>
                </a:solidFill>
                <a:latin typeface="Maiandra GD"/>
                <a:ea typeface="Maiandra GD"/>
                <a:cs typeface="Maiandra GD"/>
                <a:sym typeface="Maiandra GD"/>
              </a:defRPr>
            </a:pPr>
            <a:endParaRPr dirty="0"/>
          </a:p>
          <a:p>
            <a:pPr defTabSz="1300480">
              <a:defRPr sz="3400">
                <a:solidFill>
                  <a:srgbClr val="000000"/>
                </a:solidFill>
                <a:latin typeface="Maiandra GD"/>
                <a:ea typeface="Maiandra GD"/>
                <a:cs typeface="Maiandra GD"/>
                <a:sym typeface="Maiandra GD"/>
              </a:defRPr>
            </a:pPr>
            <a:r>
              <a:rPr lang="ar-JO" dirty="0"/>
              <a:t>العبادة الجماعية</a:t>
            </a:r>
            <a:endParaRPr dirty="0"/>
          </a:p>
        </p:txBody>
      </p:sp>
      <p:sp>
        <p:nvSpPr>
          <p:cNvPr id="762" name="our…"/>
          <p:cNvSpPr txBox="1"/>
          <p:nvPr/>
        </p:nvSpPr>
        <p:spPr>
          <a:xfrm>
            <a:off x="6133930" y="3686950"/>
            <a:ext cx="6372353"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200">
                <a:solidFill>
                  <a:srgbClr val="000000"/>
                </a:solidFill>
                <a:latin typeface="Maiandra GD"/>
                <a:ea typeface="Maiandra GD"/>
                <a:cs typeface="Maiandra GD"/>
                <a:sym typeface="Maiandra GD"/>
              </a:defRPr>
            </a:pPr>
            <a:r>
              <a:rPr lang="ar-JO" dirty="0"/>
              <a:t>تجاوبنا</a:t>
            </a:r>
            <a:endParaRPr dirty="0"/>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p:cNvSpPr/>
          <p:nvPr/>
        </p:nvSpPr>
        <p:spPr>
          <a:xfrm>
            <a:off x="3034453" y="216746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67"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68" name="Scripture as lead-in to singing"/>
          <p:cNvSpPr txBox="1"/>
          <p:nvPr/>
        </p:nvSpPr>
        <p:spPr>
          <a:xfrm>
            <a:off x="823637" y="1408853"/>
            <a:ext cx="11032406" cy="80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44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الكتاب المقدس كمقدمة للترنيم</a:t>
            </a:r>
            <a:endParaRPr dirty="0">
              <a:latin typeface="Arial" panose="020B0604020202020204" pitchFamily="34" charset="0"/>
              <a:cs typeface="Arial" panose="020B0604020202020204" pitchFamily="34" charset="0"/>
            </a:endParaRPr>
          </a:p>
        </p:txBody>
      </p:sp>
      <p:sp>
        <p:nvSpPr>
          <p:cNvPr id="769" name="The entire service is worship…"/>
          <p:cNvSpPr txBox="1"/>
          <p:nvPr/>
        </p:nvSpPr>
        <p:spPr>
          <a:xfrm>
            <a:off x="877823" y="5093546"/>
            <a:ext cx="11249153" cy="2839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الخدمة كلها عبادة</a:t>
            </a: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الكلمة والتجاوب</a:t>
            </a:r>
            <a:r>
              <a:rPr dirty="0">
                <a:latin typeface="Arial" panose="020B0604020202020204" pitchFamily="34" charset="0"/>
                <a:cs typeface="Arial" panose="020B0604020202020204" pitchFamily="34" charset="0"/>
              </a:rPr>
              <a:t>)</a:t>
            </a:r>
          </a:p>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العبادة الموضوعية</a:t>
            </a:r>
            <a:endParaRPr dirty="0">
              <a:latin typeface="Arial" panose="020B0604020202020204" pitchFamily="34" charset="0"/>
              <a:cs typeface="Arial" panose="020B0604020202020204" pitchFamily="34" charset="0"/>
            </a:endParaRPr>
          </a:p>
        </p:txBody>
      </p:sp>
      <p:sp>
        <p:nvSpPr>
          <p:cNvPr id="770" name="Significant response after preaching"/>
          <p:cNvSpPr txBox="1"/>
          <p:nvPr/>
        </p:nvSpPr>
        <p:spPr>
          <a:xfrm>
            <a:off x="2665983" y="2926079"/>
            <a:ext cx="7672833" cy="80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700"/>
              </a:spcBef>
              <a:defRPr sz="44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تجاوب مهم بعد الوعظ</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p:cNvSpPr/>
          <p:nvPr/>
        </p:nvSpPr>
        <p:spPr>
          <a:xfrm>
            <a:off x="3034453"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75"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76" name="3. Worship as a dialogue"/>
          <p:cNvSpPr txBox="1"/>
          <p:nvPr/>
        </p:nvSpPr>
        <p:spPr>
          <a:xfrm>
            <a:off x="606890" y="650239"/>
            <a:ext cx="1157427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3. العبادة كحوار</a:t>
            </a:r>
            <a:endParaRPr dirty="0">
              <a:latin typeface="Arial" panose="020B0604020202020204" pitchFamily="34" charset="0"/>
              <a:cs typeface="Arial" panose="020B0604020202020204" pitchFamily="34" charset="0"/>
            </a:endParaRPr>
          </a:p>
        </p:txBody>
      </p:sp>
      <p:sp>
        <p:nvSpPr>
          <p:cNvPr id="777" name="A conversation between God and His people!…"/>
          <p:cNvSpPr txBox="1"/>
          <p:nvPr/>
        </p:nvSpPr>
        <p:spPr>
          <a:xfrm>
            <a:off x="4130495" y="3684693"/>
            <a:ext cx="4741552" cy="2839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محادثة بين الله وشعبه</a:t>
            </a: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الإعلان والتجاوب المنتظم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Shape"/>
          <p:cNvSpPr/>
          <p:nvPr/>
        </p:nvSpPr>
        <p:spPr>
          <a:xfrm rot="10800000">
            <a:off x="9970346"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2" name="Shape"/>
          <p:cNvSpPr/>
          <p:nvPr/>
        </p:nvSpPr>
        <p:spPr>
          <a:xfrm rot="10800000">
            <a:off x="6827519"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3" name="Shape"/>
          <p:cNvSpPr/>
          <p:nvPr/>
        </p:nvSpPr>
        <p:spPr>
          <a:xfrm>
            <a:off x="8453119"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4" name="Shape"/>
          <p:cNvSpPr/>
          <p:nvPr/>
        </p:nvSpPr>
        <p:spPr>
          <a:xfrm>
            <a:off x="4985173"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5" name="Shape"/>
          <p:cNvSpPr/>
          <p:nvPr/>
        </p:nvSpPr>
        <p:spPr>
          <a:xfrm>
            <a:off x="1914595"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6" name="Shape"/>
          <p:cNvSpPr/>
          <p:nvPr/>
        </p:nvSpPr>
        <p:spPr>
          <a:xfrm rot="10800000">
            <a:off x="3449884"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Shape"/>
          <p:cNvSpPr/>
          <p:nvPr/>
        </p:nvSpPr>
        <p:spPr>
          <a:xfrm>
            <a:off x="3034453" y="119210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91" name="Shape"/>
          <p:cNvSpPr/>
          <p:nvPr/>
        </p:nvSpPr>
        <p:spPr>
          <a:xfrm rot="10800000">
            <a:off x="8886613" y="1192106"/>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92" name="Worship as a dialogue"/>
          <p:cNvSpPr txBox="1"/>
          <p:nvPr/>
        </p:nvSpPr>
        <p:spPr>
          <a:xfrm>
            <a:off x="1202943" y="216746"/>
            <a:ext cx="1059891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العبادة كحوار</a:t>
            </a:r>
            <a:endParaRPr dirty="0">
              <a:latin typeface="Arial" panose="020B0604020202020204" pitchFamily="34" charset="0"/>
              <a:cs typeface="Arial" panose="020B0604020202020204" pitchFamily="34" charset="0"/>
            </a:endParaRPr>
          </a:p>
        </p:txBody>
      </p:sp>
      <p:sp>
        <p:nvSpPr>
          <p:cNvPr id="793" name="Call to worship…"/>
          <p:cNvSpPr txBox="1"/>
          <p:nvPr/>
        </p:nvSpPr>
        <p:spPr>
          <a:xfrm>
            <a:off x="1257130" y="1584960"/>
            <a:ext cx="4638380" cy="5578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دعوة للعبادة</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قراءة الكتاب المقدس</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الوعظ</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الترانيم الكتابية</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ترانيم عن شخصية وأعمال الله</a:t>
            </a:r>
          </a:p>
        </p:txBody>
      </p:sp>
      <p:sp>
        <p:nvSpPr>
          <p:cNvPr id="794" name="Songs of praise, lament, etc.…"/>
          <p:cNvSpPr txBox="1"/>
          <p:nvPr/>
        </p:nvSpPr>
        <p:spPr>
          <a:xfrm>
            <a:off x="6762750" y="1517226"/>
            <a:ext cx="5201667" cy="6104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ترانيم التسبيح، الرثاء ... الخ</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الصلاة</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الإعتراف</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التأمل</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عشاء الرب</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التكريس</a:t>
            </a:r>
          </a:p>
        </p:txBody>
      </p:sp>
      <p:sp>
        <p:nvSpPr>
          <p:cNvPr id="795" name="listening"/>
          <p:cNvSpPr txBox="1"/>
          <p:nvPr/>
        </p:nvSpPr>
        <p:spPr>
          <a:xfrm>
            <a:off x="1625600" y="8272498"/>
            <a:ext cx="4118187" cy="803149"/>
          </a:xfrm>
          <a:prstGeom prst="rect">
            <a:avLst/>
          </a:prstGeom>
          <a:solidFill>
            <a:srgbClr val="FFFF99"/>
          </a:solidFill>
          <a:ln w="12700">
            <a:solidFill>
              <a:srgbClr val="80808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4400">
                <a:solidFill>
                  <a:srgbClr val="19191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الإستماع</a:t>
            </a:r>
            <a:endParaRPr dirty="0">
              <a:latin typeface="Arial" panose="020B0604020202020204" pitchFamily="34" charset="0"/>
              <a:cs typeface="Arial" panose="020B0604020202020204" pitchFamily="34" charset="0"/>
            </a:endParaRPr>
          </a:p>
        </p:txBody>
      </p:sp>
      <p:sp>
        <p:nvSpPr>
          <p:cNvPr id="796" name="responding"/>
          <p:cNvSpPr txBox="1"/>
          <p:nvPr/>
        </p:nvSpPr>
        <p:spPr>
          <a:xfrm>
            <a:off x="7261013" y="8272498"/>
            <a:ext cx="4226561" cy="808424"/>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4400">
                <a:solidFill>
                  <a:srgbClr val="171717"/>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 grpId="1" animBg="1" advAuto="0"/>
      <p:bldP spid="794" grpId="2"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p:cNvSpPr/>
          <p:nvPr/>
        </p:nvSpPr>
        <p:spPr>
          <a:xfrm rot="10800000">
            <a:off x="9988408"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1" name="Shape"/>
          <p:cNvSpPr/>
          <p:nvPr/>
        </p:nvSpPr>
        <p:spPr>
          <a:xfrm rot="10800000">
            <a:off x="6719146"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2" name="Shape"/>
          <p:cNvSpPr/>
          <p:nvPr/>
        </p:nvSpPr>
        <p:spPr>
          <a:xfrm>
            <a:off x="8344746"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3" name="Shape"/>
          <p:cNvSpPr/>
          <p:nvPr/>
        </p:nvSpPr>
        <p:spPr>
          <a:xfrm>
            <a:off x="4985173" y="10049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4" name="Shape"/>
          <p:cNvSpPr/>
          <p:nvPr/>
        </p:nvSpPr>
        <p:spPr>
          <a:xfrm>
            <a:off x="1914595"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5" name="Shape"/>
          <p:cNvSpPr/>
          <p:nvPr/>
        </p:nvSpPr>
        <p:spPr>
          <a:xfrm rot="10800000">
            <a:off x="3449884"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6" name="BREAKOUT…"/>
          <p:cNvSpPr txBox="1"/>
          <p:nvPr/>
        </p:nvSpPr>
        <p:spPr>
          <a:xfrm>
            <a:off x="3258113" y="7275056"/>
            <a:ext cx="628537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ar-JO" dirty="0">
                <a:latin typeface="Arial" panose="020B0604020202020204" pitchFamily="34" charset="0"/>
                <a:cs typeface="Arial" panose="020B0604020202020204" pitchFamily="34" charset="0"/>
              </a:rPr>
              <a:t>تقدم</a:t>
            </a:r>
            <a:endParaRPr dirty="0">
              <a:latin typeface="Arial" panose="020B0604020202020204" pitchFamily="34" charset="0"/>
              <a:cs typeface="Arial" panose="020B0604020202020204" pitchFamily="34" charset="0"/>
            </a:endParaRPr>
          </a:p>
          <a:p>
            <a:pPr algn="r">
              <a:buSzPct val="100000"/>
            </a:pPr>
            <a:r>
              <a:rPr lang="ar-JO" dirty="0">
                <a:latin typeface="Arial" panose="020B0604020202020204" pitchFamily="34" charset="0"/>
                <a:cs typeface="Arial" panose="020B0604020202020204" pitchFamily="34" charset="0"/>
              </a:rPr>
              <a:t>1. كيف هو وضع التوازن في خدمات كنيستك؟</a:t>
            </a:r>
          </a:p>
          <a:p>
            <a:pPr algn="r">
              <a:buSzPct val="100000"/>
            </a:pPr>
            <a:r>
              <a:rPr lang="ar-JO" dirty="0">
                <a:latin typeface="Arial" panose="020B0604020202020204" pitchFamily="34" charset="0"/>
                <a:cs typeface="Arial" panose="020B0604020202020204" pitchFamily="34" charset="0"/>
              </a:rPr>
              <a:t>2. ما هي الطرق التي يمكنك تضمينها من كلمة الله في خدماتك؟</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10" name="image.jpeg" descr="image.jpeg"/>
          <p:cNvPicPr>
            <a:picLocks noChangeAspect="1"/>
          </p:cNvPicPr>
          <p:nvPr/>
        </p:nvPicPr>
        <p:blipFill>
          <a:blip r:embed="rId2"/>
          <a:stretch>
            <a:fillRect/>
          </a:stretch>
        </p:blipFill>
        <p:spPr>
          <a:xfrm rot="5400000">
            <a:off x="939235" y="1228231"/>
            <a:ext cx="9825850" cy="7369387"/>
          </a:xfrm>
          <a:prstGeom prst="rect">
            <a:avLst/>
          </a:prstGeom>
          <a:ln w="12700">
            <a:miter lim="400000"/>
          </a:ln>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 name="image.jpeg" descr="image.jpeg"/>
          <p:cNvPicPr>
            <a:picLocks noChangeAspect="1"/>
          </p:cNvPicPr>
          <p:nvPr/>
        </p:nvPicPr>
        <p:blipFill>
          <a:blip r:embed="rId2"/>
          <a:stretch>
            <a:fillRect/>
          </a:stretch>
        </p:blipFill>
        <p:spPr>
          <a:xfrm>
            <a:off x="-1" y="-1"/>
            <a:ext cx="13004801" cy="9753601"/>
          </a:xfrm>
          <a:prstGeom prst="rect">
            <a:avLst/>
          </a:prstGeom>
          <a:ln w="12700">
            <a:miter lim="400000"/>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 name="image.jpeg" descr="image.jpeg"/>
          <p:cNvPicPr>
            <a:picLocks noChangeAspect="1"/>
          </p:cNvPicPr>
          <p:nvPr/>
        </p:nvPicPr>
        <p:blipFill>
          <a:blip r:embed="rId3"/>
          <a:stretch>
            <a:fillRect/>
          </a:stretch>
        </p:blipFill>
        <p:spPr>
          <a:xfrm>
            <a:off x="-1" y="-38383"/>
            <a:ext cx="13113175" cy="983036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8"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9" name="Christianity /Augustinianism:…"/>
          <p:cNvSpPr txBox="1"/>
          <p:nvPr/>
        </p:nvSpPr>
        <p:spPr>
          <a:xfrm>
            <a:off x="2665983" y="3251200"/>
            <a:ext cx="7672833" cy="2567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المسيحية / الأوغسطينية</a:t>
            </a:r>
            <a:endParaRPr dirty="0">
              <a:latin typeface="Arial" panose="020B0604020202020204" pitchFamily="34" charset="0"/>
              <a:cs typeface="Arial" panose="020B0604020202020204" pitchFamily="34" charset="0"/>
            </a:endParaRPr>
          </a:p>
          <a:p>
            <a:pPr defTabSz="1300480">
              <a:spcBef>
                <a:spcPts val="4600"/>
              </a:spcBef>
              <a:defRPr sz="7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مبادرة الله</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 name="image.jpeg" descr="image.jpeg"/>
          <p:cNvPicPr>
            <a:picLocks noChangeAspect="1"/>
          </p:cNvPicPr>
          <p:nvPr/>
        </p:nvPicPr>
        <p:blipFill>
          <a:blip r:embed="rId3"/>
          <a:stretch>
            <a:fillRect/>
          </a:stretch>
        </p:blipFill>
        <p:spPr>
          <a:xfrm>
            <a:off x="64804" y="-38383"/>
            <a:ext cx="13113175" cy="9830365"/>
          </a:xfrm>
          <a:prstGeom prst="rect">
            <a:avLst/>
          </a:prstGeom>
          <a:ln w="12700">
            <a:miter lim="400000"/>
          </a:ln>
        </p:spPr>
      </p:pic>
      <p:sp>
        <p:nvSpPr>
          <p:cNvPr id="819" name="“It should always happen in this house of God that the Lord speaks to us through His holy Word,  and that we then speak to Him with our prayers and songs of praise.”"/>
          <p:cNvSpPr txBox="1"/>
          <p:nvPr/>
        </p:nvSpPr>
        <p:spPr>
          <a:xfrm>
            <a:off x="1346270" y="2221652"/>
            <a:ext cx="10312260" cy="4193967"/>
          </a:xfrm>
          <a:prstGeom prst="rect">
            <a:avLst/>
          </a:prstGeom>
          <a:solidFill>
            <a:srgbClr val="B3B3B3">
              <a:alpha val="27842"/>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يجب أن يحدث هذا دائمًا في بيت الله </a:t>
            </a:r>
          </a:p>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أن الرب يتحدث إلينا </a:t>
            </a:r>
          </a:p>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من خلال كلمته المقدسة</a:t>
            </a:r>
          </a:p>
          <a:p>
            <a:pPr defTabSz="1300480">
              <a:defRPr sz="4400">
                <a:solidFill>
                  <a:srgbClr val="000000"/>
                </a:solidFill>
                <a:latin typeface="Maiandra GD"/>
                <a:ea typeface="Maiandra GD"/>
                <a:cs typeface="Maiandra GD"/>
                <a:sym typeface="Maiandra GD"/>
              </a:defRPr>
            </a:pPr>
            <a:endParaRPr lang="ar-JO" dirty="0">
              <a:solidFill>
                <a:srgbClr val="FFFB00"/>
              </a:solidFill>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ثم نتحدث إليه بصلواتنا </a:t>
            </a:r>
          </a:p>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وأغاني التسبيح.</a:t>
            </a:r>
          </a:p>
        </p:txBody>
      </p:sp>
      <p:sp>
        <p:nvSpPr>
          <p:cNvPr id="820" name="Shape"/>
          <p:cNvSpPr/>
          <p:nvPr/>
        </p:nvSpPr>
        <p:spPr>
          <a:xfrm>
            <a:off x="10728959" y="3900311"/>
            <a:ext cx="600994" cy="124812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21" name="Shape"/>
          <p:cNvSpPr/>
          <p:nvPr/>
        </p:nvSpPr>
        <p:spPr>
          <a:xfrm rot="10800000">
            <a:off x="10728959" y="5999409"/>
            <a:ext cx="600994" cy="139029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NO DOXOLOGY WITHOUT THEOLOGY!…"/>
          <p:cNvSpPr txBox="1"/>
          <p:nvPr/>
        </p:nvSpPr>
        <p:spPr>
          <a:xfrm>
            <a:off x="1365503" y="1950719"/>
            <a:ext cx="10273794" cy="5363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665082"/>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يوجد تمجيد</a:t>
            </a:r>
          </a:p>
          <a:p>
            <a:pPr defTabSz="1300480">
              <a:defRPr sz="6800">
                <a:solidFill>
                  <a:srgbClr val="665082"/>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بدون لاهوت</a:t>
            </a:r>
          </a:p>
          <a:p>
            <a:pPr defTabSz="1300480">
              <a:defRPr sz="6800">
                <a:solidFill>
                  <a:srgbClr val="665082"/>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6800">
                <a:solidFill>
                  <a:srgbClr val="665082"/>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يوجد لاهوت</a:t>
            </a:r>
          </a:p>
          <a:p>
            <a:pPr defTabSz="1300480">
              <a:defRPr sz="6800">
                <a:solidFill>
                  <a:srgbClr val="665082"/>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بدون تمجيد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AutoShape 5"/>
          <p:cNvSpPr/>
          <p:nvPr/>
        </p:nvSpPr>
        <p:spPr>
          <a:xfrm rot="10800000">
            <a:off x="8607213" y="35703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2">
              <a:hueOff val="597264"/>
              <a:satOff val="5158"/>
              <a:lumOff val="-17289"/>
            </a:schemeClr>
          </a:solidFill>
          <a:ln w="12700">
            <a:solidFill>
              <a:srgbClr val="000000"/>
            </a:solidFill>
            <a:miter/>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830" name="The Foundation of Foundations for Worship:…"/>
          <p:cNvSpPr txBox="1"/>
          <p:nvPr/>
        </p:nvSpPr>
        <p:spPr>
          <a:xfrm>
            <a:off x="3532837" y="277108"/>
            <a:ext cx="5939125" cy="7827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300480">
              <a:defRPr sz="3200">
                <a:solidFill>
                  <a:schemeClr val="accent6">
                    <a:hueOff val="36663"/>
                    <a:satOff val="1899"/>
                    <a:lumOff val="-23748"/>
                  </a:schemeClr>
                </a:solidFill>
                <a:latin typeface="Maiandra GD"/>
                <a:ea typeface="Maiandra GD"/>
                <a:cs typeface="Maiandra GD"/>
                <a:sym typeface="Maiandra GD"/>
              </a:defRPr>
            </a:pPr>
            <a:endParaRPr dirty="0"/>
          </a:p>
          <a:p>
            <a:pPr defTabSz="1300480">
              <a:defRPr sz="6800">
                <a:solidFill>
                  <a:schemeClr val="accent6">
                    <a:hueOff val="36663"/>
                    <a:satOff val="1899"/>
                    <a:lumOff val="-23748"/>
                  </a:schemeClr>
                </a:solidFill>
                <a:latin typeface="Maiandra GD"/>
                <a:ea typeface="Maiandra GD"/>
                <a:cs typeface="Maiandra GD"/>
                <a:sym typeface="Maiandra GD"/>
              </a:defRPr>
            </a:pPr>
            <a:r>
              <a:rPr lang="ar-JO" dirty="0"/>
              <a:t>أساس أساسات العبادة</a:t>
            </a:r>
            <a:endParaRPr sz="3400" dirty="0"/>
          </a:p>
          <a:p>
            <a:pPr defTabSz="1300480">
              <a:defRPr sz="6800">
                <a:solidFill>
                  <a:schemeClr val="accent6">
                    <a:hueOff val="36663"/>
                    <a:satOff val="1899"/>
                    <a:lumOff val="-23748"/>
                  </a:schemeClr>
                </a:solidFill>
                <a:latin typeface="Maiandra GD"/>
                <a:ea typeface="Maiandra GD"/>
                <a:cs typeface="Maiandra GD"/>
                <a:sym typeface="Maiandra GD"/>
              </a:defRPr>
            </a:pPr>
            <a:r>
              <a:rPr lang="ar-JO" dirty="0"/>
              <a:t>كلمة الله</a:t>
            </a: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وعظها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الإيمان بها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قراءتها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ترنيمها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الصلاة بها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تكريمها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العمل بها</a:t>
            </a:r>
          </a:p>
        </p:txBody>
      </p:sp>
      <p:sp>
        <p:nvSpPr>
          <p:cNvPr id="831" name="AutoShape 4"/>
          <p:cNvSpPr/>
          <p:nvPr/>
        </p:nvSpPr>
        <p:spPr>
          <a:xfrm>
            <a:off x="2766908" y="3560446"/>
            <a:ext cx="1300481"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5709"/>
                </a:moveTo>
                <a:lnTo>
                  <a:pt x="5400" y="15709"/>
                </a:lnTo>
                <a:lnTo>
                  <a:pt x="5400" y="0"/>
                </a:lnTo>
                <a:lnTo>
                  <a:pt x="16200" y="0"/>
                </a:lnTo>
                <a:lnTo>
                  <a:pt x="16200" y="15709"/>
                </a:lnTo>
                <a:lnTo>
                  <a:pt x="21600" y="15709"/>
                </a:lnTo>
                <a:lnTo>
                  <a:pt x="10800" y="21600"/>
                </a:lnTo>
                <a:close/>
              </a:path>
            </a:pathLst>
          </a:custGeom>
          <a:solidFill>
            <a:schemeClr val="accent2">
              <a:hueOff val="597264"/>
              <a:satOff val="5158"/>
              <a:lumOff val="-17289"/>
            </a:schemeClr>
          </a:solidFill>
          <a:ln w="12700">
            <a:solidFill>
              <a:srgbClr val="000000"/>
            </a:solidFill>
            <a:miter/>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hence:…"/>
          <p:cNvSpPr txBox="1"/>
          <p:nvPr/>
        </p:nvSpPr>
        <p:spPr>
          <a:xfrm>
            <a:off x="4360369" y="2455912"/>
            <a:ext cx="3877665"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300480">
              <a:defRPr sz="3200">
                <a:solidFill>
                  <a:schemeClr val="accent6">
                    <a:hueOff val="36663"/>
                    <a:satOff val="1899"/>
                    <a:lumOff val="-23748"/>
                  </a:schemeClr>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6800">
                <a:solidFill>
                  <a:schemeClr val="accent6">
                    <a:hueOff val="36663"/>
                    <a:satOff val="1899"/>
                    <a:lumOff val="-23748"/>
                  </a:schemeClr>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لذلك:</a:t>
            </a:r>
            <a:endParaRPr dirty="0">
              <a:latin typeface="Arial" panose="020B0604020202020204" pitchFamily="34" charset="0"/>
              <a:cs typeface="Arial" panose="020B0604020202020204" pitchFamily="34" charset="0"/>
            </a:endParaRPr>
          </a:p>
          <a:p>
            <a:pPr defTabSz="1300480">
              <a:defRPr sz="6800">
                <a:solidFill>
                  <a:schemeClr val="accent6">
                    <a:hueOff val="36663"/>
                    <a:satOff val="1899"/>
                    <a:lumOff val="-23748"/>
                  </a:schemeClr>
                </a:solidFill>
                <a:latin typeface="Maiandra GD"/>
                <a:ea typeface="Maiandra GD"/>
                <a:cs typeface="Maiandra GD"/>
                <a:sym typeface="Maiandra GD"/>
              </a:defRPr>
            </a:pPr>
            <a:r>
              <a:rPr lang="ar-JO" dirty="0">
                <a:latin typeface="Arial" panose="020B0604020202020204" pitchFamily="34" charset="0"/>
                <a:ea typeface="Bell MT"/>
                <a:cs typeface="Arial" panose="020B0604020202020204" pitchFamily="34" charset="0"/>
                <a:sym typeface="Bell MT"/>
              </a:rPr>
              <a:t>العبادة الكتابية</a:t>
            </a:r>
            <a:endParaRPr sz="3400" dirty="0">
              <a:latin typeface="Arial" panose="020B0604020202020204" pitchFamily="34" charset="0"/>
              <a:cs typeface="Arial" panose="020B0604020202020204" pitchFamily="34" charset="0"/>
            </a:endParaRPr>
          </a:p>
          <a:p>
            <a:pPr defTabSz="1300480">
              <a:defRPr sz="6800">
                <a:solidFill>
                  <a:schemeClr val="accent6">
                    <a:hueOff val="36663"/>
                    <a:satOff val="1899"/>
                    <a:lumOff val="-23748"/>
                  </a:schemeClr>
                </a:solidFill>
                <a:latin typeface="Maiandra GD"/>
                <a:ea typeface="Maiandra GD"/>
                <a:cs typeface="Maiandra GD"/>
                <a:sym typeface="Maiandra GD"/>
              </a:defRPr>
            </a:pPr>
            <a:endParaRPr sz="3400" dirty="0">
              <a:latin typeface="Arial" panose="020B0604020202020204" pitchFamily="34" charset="0"/>
              <a:cs typeface="Arial" panose="020B0604020202020204" pitchFamily="34" charset="0"/>
            </a:endParaRPr>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latin typeface="Arial" panose="020B0604020202020204" pitchFamily="34" charset="0"/>
              <a:cs typeface="Arial" panose="020B0604020202020204" pitchFamily="34" charset="0"/>
            </a:endParaRPr>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840"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841" name="REVELATION AND…"/>
          <p:cNvSpPr txBox="1"/>
          <p:nvPr/>
        </p:nvSpPr>
        <p:spPr>
          <a:xfrm>
            <a:off x="1365503" y="1625599"/>
            <a:ext cx="10273794" cy="3419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56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spcBef>
                <a:spcPts val="1900"/>
              </a:spcBef>
              <a:defRPr sz="7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الإعلان والتجاوب</a:t>
            </a:r>
            <a:endParaRPr dirty="0">
              <a:latin typeface="Arial" panose="020B0604020202020204" pitchFamily="34" charset="0"/>
              <a:cs typeface="Arial" panose="020B0604020202020204" pitchFamily="34" charset="0"/>
            </a:endParaRPr>
          </a:p>
          <a:p>
            <a:pPr defTabSz="1300480">
              <a:spcBef>
                <a:spcPts val="1900"/>
              </a:spcBef>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نمط العبادة الصحيحة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800" y="2016204"/>
            <a:ext cx="3809954" cy="3587059"/>
          </a:xfrm>
        </p:spPr>
        <p:txBody>
          <a:bodyPr/>
          <a:lstStyle/>
          <a:p>
            <a:pPr algn="r"/>
            <a:r>
              <a:rPr lang="en-US" dirty="0"/>
              <a:t>Black</a:t>
            </a:r>
          </a:p>
        </p:txBody>
      </p:sp>
    </p:spTree>
    <p:extLst>
      <p:ext uri="{BB962C8B-B14F-4D97-AF65-F5344CB8AC3E}">
        <p14:creationId xmlns:p14="http://schemas.microsoft.com/office/powerpoint/2010/main" val="231280587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8778240"/>
            <a:ext cx="13004800" cy="975360"/>
          </a:xfrm>
        </p:spPr>
        <p:txBody>
          <a:bodyPr/>
          <a:lstStyle/>
          <a:p>
            <a:pPr rtl="1" eaLnBrk="1" hangingPunct="1">
              <a:defRPr/>
            </a:pPr>
            <a:r>
              <a:rPr lang="en-US" sz="3413" dirty="0">
                <a:solidFill>
                  <a:srgbClr val="FFFFFF"/>
                </a:solidFill>
                <a:ea typeface="ＭＳ Ｐゴシック" charset="0"/>
                <a:cs typeface="Arial" panose="020B0604020202020204" pitchFamily="34" charset="0"/>
              </a:rPr>
              <a:t>  • BibleStudyDownloads.org </a:t>
            </a:r>
            <a:r>
              <a:rPr lang="ar-SA" sz="5689" dirty="0">
                <a:solidFill>
                  <a:srgbClr val="FFFFFF"/>
                </a:solidFill>
                <a:ea typeface="ＭＳ Ｐゴシック" charset="0"/>
                <a:cs typeface="Arial" panose="020B0604020202020204" pitchFamily="34" charset="0"/>
              </a:rPr>
              <a:t>لاهوت العبادة وممارسته</a:t>
            </a:r>
            <a:endParaRPr lang="en-US" sz="4551"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3004800" cy="975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30034" tIns="65017" rIns="130034" bIns="650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300317" rtl="1" eaLnBrk="1" fontAlgn="base" latinLnBrk="0" hangingPunct="1">
              <a:lnSpc>
                <a:spcPct val="100000"/>
              </a:lnSpc>
              <a:spcBef>
                <a:spcPct val="0"/>
              </a:spcBef>
              <a:spcAft>
                <a:spcPct val="0"/>
              </a:spcAft>
              <a:buClrTx/>
              <a:buSzTx/>
              <a:buFontTx/>
              <a:buNone/>
              <a:tabLst/>
              <a:defRPr/>
            </a:pPr>
            <a:r>
              <a:rPr kumimoji="0" lang="ar-JO" sz="5689"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rPr>
              <a:t>أحصل على هذا العرض التقديمي مجاناً</a:t>
            </a:r>
            <a:endParaRPr kumimoji="0" lang="en-US" sz="1991"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62820" y="905930"/>
            <a:ext cx="13130449" cy="803562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939" y="3160661"/>
            <a:ext cx="8751235" cy="4954445"/>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p:cNvSpPr/>
          <p:nvPr/>
        </p:nvSpPr>
        <p:spPr>
          <a:xfrm>
            <a:off x="3034453" y="162559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84" name="Shape"/>
          <p:cNvSpPr/>
          <p:nvPr/>
        </p:nvSpPr>
        <p:spPr>
          <a:xfrm rot="10800000">
            <a:off x="8778240" y="1733973"/>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85" name="1 John 4:19"/>
          <p:cNvSpPr txBox="1"/>
          <p:nvPr/>
        </p:nvSpPr>
        <p:spPr>
          <a:xfrm>
            <a:off x="3966464" y="650239"/>
            <a:ext cx="507187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1 يوحنا 4: 19</a:t>
            </a:r>
            <a:endParaRPr dirty="0">
              <a:latin typeface="Arial" panose="020B0604020202020204" pitchFamily="34" charset="0"/>
              <a:cs typeface="Arial" panose="020B0604020202020204" pitchFamily="34" charset="0"/>
            </a:endParaRPr>
          </a:p>
        </p:txBody>
      </p:sp>
      <p:sp>
        <p:nvSpPr>
          <p:cNvPr id="386" name="because He first loved us."/>
          <p:cNvSpPr txBox="1"/>
          <p:nvPr/>
        </p:nvSpPr>
        <p:spPr>
          <a:xfrm>
            <a:off x="1907370" y="3901440"/>
            <a:ext cx="3446273"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sz="5600" dirty="0">
                <a:latin typeface="Arial" panose="020B0604020202020204" pitchFamily="34" charset="0"/>
                <a:cs typeface="Arial" panose="020B0604020202020204" pitchFamily="34" charset="0"/>
              </a:rPr>
              <a:t>لأنه أحبنا أولاً</a:t>
            </a:r>
            <a:endParaRPr sz="5600" dirty="0">
              <a:latin typeface="Arial" panose="020B0604020202020204" pitchFamily="34" charset="0"/>
              <a:cs typeface="Arial" panose="020B0604020202020204" pitchFamily="34" charset="0"/>
            </a:endParaRPr>
          </a:p>
        </p:txBody>
      </p:sp>
      <p:sp>
        <p:nvSpPr>
          <p:cNvPr id="387" name="We love..."/>
          <p:cNvSpPr txBox="1"/>
          <p:nvPr/>
        </p:nvSpPr>
        <p:spPr>
          <a:xfrm>
            <a:off x="7434410" y="2059093"/>
            <a:ext cx="3879767"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sz="5600" dirty="0">
                <a:latin typeface="Arial" panose="020B0604020202020204" pitchFamily="34" charset="0"/>
                <a:cs typeface="Arial" panose="020B0604020202020204" pitchFamily="34" charset="0"/>
              </a:rPr>
              <a:t>نحبه ...</a:t>
            </a:r>
            <a:endParaRPr sz="5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92"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93" name="Rectangle"/>
          <p:cNvSpPr/>
          <p:nvPr/>
        </p:nvSpPr>
        <p:spPr>
          <a:xfrm>
            <a:off x="2709333" y="3684693"/>
            <a:ext cx="7802881" cy="1192107"/>
          </a:xfrm>
          <a:prstGeom prst="rect">
            <a:avLst/>
          </a:prstGeom>
          <a:ln w="76200">
            <a:solidFill>
              <a:srgbClr val="FFFF99"/>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94" name="A Biblical Pattern"/>
          <p:cNvSpPr txBox="1"/>
          <p:nvPr/>
        </p:nvSpPr>
        <p:spPr>
          <a:xfrm>
            <a:off x="1473877" y="3628700"/>
            <a:ext cx="10273793" cy="1300867"/>
          </a:xfrm>
          <a:prstGeom prst="rect">
            <a:avLst/>
          </a:prstGeom>
          <a:solidFill>
            <a:srgbClr val="BBE0E3"/>
          </a:solidFill>
          <a:ln w="88900">
            <a:solidFill>
              <a:srgbClr val="66508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665082"/>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نمط كتابي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153</TotalTime>
  <Words>8727</Words>
  <Application>Microsoft Macintosh PowerPoint</Application>
  <PresentationFormat>Custom</PresentationFormat>
  <Paragraphs>787</Paragraphs>
  <Slides>76</Slides>
  <Notes>64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76</vt:i4>
      </vt:variant>
    </vt:vector>
  </HeadingPairs>
  <TitlesOfParts>
    <vt:vector size="88" baseType="lpstr">
      <vt:lpstr>ＭＳ Ｐゴシック</vt:lpstr>
      <vt:lpstr>Zapf Dingbats</vt:lpstr>
      <vt:lpstr>Arial</vt:lpstr>
      <vt:lpstr>Bodoni SvtyTwo ITC TT-Book</vt:lpstr>
      <vt:lpstr>Bodoni SvtyTwo ITC TT-BookIta</vt:lpstr>
      <vt:lpstr>Helvetica</vt:lpstr>
      <vt:lpstr>Helvetica Neue</vt:lpstr>
      <vt:lpstr>Maiandra GD</vt:lpstr>
      <vt:lpstr>Times New Roman</vt:lpstr>
      <vt:lpstr>Wingdings</vt:lpstr>
      <vt:lpstr>New_Template4</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  • BibleStudyDownloads.org لاهوت العبادة وممارسته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Worship</dc:title>
  <cp:lastModifiedBy>Rick Griffith</cp:lastModifiedBy>
  <cp:revision>8</cp:revision>
  <dcterms:modified xsi:type="dcterms:W3CDTF">2024-04-20T13:03:42Z</dcterms:modified>
</cp:coreProperties>
</file>