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 id="2147483714" r:id="rId3"/>
  </p:sldMasterIdLst>
  <p:notesMasterIdLst>
    <p:notesMasterId r:id="rId51"/>
  </p:notesMasterIdLst>
  <p:sldIdLst>
    <p:sldId id="256" r:id="rId4"/>
    <p:sldId id="257" r:id="rId5"/>
    <p:sldId id="319" r:id="rId6"/>
    <p:sldId id="320" r:id="rId7"/>
    <p:sldId id="266" r:id="rId8"/>
    <p:sldId id="269" r:id="rId9"/>
    <p:sldId id="321" r:id="rId10"/>
    <p:sldId id="274" r:id="rId11"/>
    <p:sldId id="275" r:id="rId12"/>
    <p:sldId id="276" r:id="rId13"/>
    <p:sldId id="277" r:id="rId14"/>
    <p:sldId id="278" r:id="rId15"/>
    <p:sldId id="296" r:id="rId16"/>
    <p:sldId id="283" r:id="rId17"/>
    <p:sldId id="284" r:id="rId18"/>
    <p:sldId id="322" r:id="rId19"/>
    <p:sldId id="280" r:id="rId20"/>
    <p:sldId id="282" r:id="rId21"/>
    <p:sldId id="323" r:id="rId22"/>
    <p:sldId id="281" r:id="rId23"/>
    <p:sldId id="324" r:id="rId24"/>
    <p:sldId id="291" r:id="rId25"/>
    <p:sldId id="292" r:id="rId26"/>
    <p:sldId id="293" r:id="rId27"/>
    <p:sldId id="294" r:id="rId28"/>
    <p:sldId id="290" r:id="rId29"/>
    <p:sldId id="295" r:id="rId30"/>
    <p:sldId id="325" r:id="rId31"/>
    <p:sldId id="270" r:id="rId32"/>
    <p:sldId id="262" r:id="rId33"/>
    <p:sldId id="268" r:id="rId34"/>
    <p:sldId id="271" r:id="rId35"/>
    <p:sldId id="273" r:id="rId36"/>
    <p:sldId id="299" r:id="rId37"/>
    <p:sldId id="272" r:id="rId38"/>
    <p:sldId id="303" r:id="rId39"/>
    <p:sldId id="5368" r:id="rId40"/>
    <p:sldId id="308" r:id="rId41"/>
    <p:sldId id="302" r:id="rId42"/>
    <p:sldId id="306" r:id="rId43"/>
    <p:sldId id="301" r:id="rId44"/>
    <p:sldId id="309" r:id="rId45"/>
    <p:sldId id="310" r:id="rId46"/>
    <p:sldId id="326" r:id="rId47"/>
    <p:sldId id="327" r:id="rId48"/>
    <p:sldId id="5366" r:id="rId49"/>
    <p:sldId id="43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2C6"/>
    <a:srgbClr val="000000"/>
    <a:srgbClr val="272727"/>
    <a:srgbClr val="E2E7E8"/>
    <a:srgbClr val="212224"/>
    <a:srgbClr val="D4D2C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55B48-5C0D-4630-833B-27DF5A724931}" v="627" dt="2022-03-13T08:22:54.283"/>
    <p1510:client id="{8EF41190-8CA3-483F-88ED-7A73B86ECF2D}" v="18" dt="2022-03-13T13:20:59.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123" autoAdjust="0"/>
    <p:restoredTop sz="88031" autoAdjust="0"/>
  </p:normalViewPr>
  <p:slideViewPr>
    <p:cSldViewPr snapToGrid="0">
      <p:cViewPr varScale="1">
        <p:scale>
          <a:sx n="104" d="100"/>
          <a:sy n="104" d="100"/>
        </p:scale>
        <p:origin x="216" y="928"/>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5/10/relationships/revisionInfo" Target="revisionInfo.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ABC95-5378-412F-8877-83ED68EF528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B9F875A8-B02D-4E02-A4C7-49AAEB5E1D10}">
      <dgm:prSet/>
      <dgm:spPr/>
      <dgm:t>
        <a:bodyPr/>
        <a:lstStyle/>
        <a:p>
          <a:pPr algn="r"/>
          <a:r>
            <a:rPr lang="ar-JO" dirty="0"/>
            <a:t>البيض: القشرة/البياض/الصفار</a:t>
          </a:r>
          <a:endParaRPr lang="en-US" dirty="0"/>
        </a:p>
      </dgm:t>
    </dgm:pt>
    <dgm:pt modelId="{E0D0D8BE-05F9-4143-A9A4-F2D5EC74A9B4}" type="parTrans" cxnId="{1E84E8CD-92FA-4DA6-B3B3-7F02BB49F142}">
      <dgm:prSet/>
      <dgm:spPr/>
      <dgm:t>
        <a:bodyPr/>
        <a:lstStyle/>
        <a:p>
          <a:endParaRPr lang="en-US"/>
        </a:p>
      </dgm:t>
    </dgm:pt>
    <dgm:pt modelId="{14068432-4FB0-4A77-AC77-AD40E2EE2878}" type="sibTrans" cxnId="{1E84E8CD-92FA-4DA6-B3B3-7F02BB49F142}">
      <dgm:prSet/>
      <dgm:spPr/>
      <dgm:t>
        <a:bodyPr/>
        <a:lstStyle/>
        <a:p>
          <a:endParaRPr lang="en-US"/>
        </a:p>
      </dgm:t>
    </dgm:pt>
    <dgm:pt modelId="{66DE5B24-FEF3-4B69-8968-1C9615032133}">
      <dgm:prSet/>
      <dgm:spPr/>
      <dgm:t>
        <a:bodyPr/>
        <a:lstStyle/>
        <a:p>
          <a:pPr algn="r"/>
          <a:r>
            <a:rPr lang="ar-JO" dirty="0"/>
            <a:t>الماء: سائل/صلب/غاز</a:t>
          </a:r>
          <a:endParaRPr lang="en-US" dirty="0"/>
        </a:p>
      </dgm:t>
    </dgm:pt>
    <dgm:pt modelId="{AAC8A06A-33EF-4A93-A370-39AB36F17809}" type="parTrans" cxnId="{A33E6871-7282-40A9-87D0-766A7E4E6B9B}">
      <dgm:prSet/>
      <dgm:spPr/>
      <dgm:t>
        <a:bodyPr/>
        <a:lstStyle/>
        <a:p>
          <a:endParaRPr lang="en-US"/>
        </a:p>
      </dgm:t>
    </dgm:pt>
    <dgm:pt modelId="{5679279C-4183-4593-ADDE-B6EBCB984622}" type="sibTrans" cxnId="{A33E6871-7282-40A9-87D0-766A7E4E6B9B}">
      <dgm:prSet/>
      <dgm:spPr/>
      <dgm:t>
        <a:bodyPr/>
        <a:lstStyle/>
        <a:p>
          <a:endParaRPr lang="en-US"/>
        </a:p>
      </dgm:t>
    </dgm:pt>
    <dgm:pt modelId="{ABCDF0BD-0C0F-4B57-97FE-71427E9DD7ED}">
      <dgm:prSet/>
      <dgm:spPr/>
      <dgm:t>
        <a:bodyPr/>
        <a:lstStyle/>
        <a:p>
          <a:pPr algn="r"/>
          <a:r>
            <a:rPr lang="ar-JO" dirty="0"/>
            <a:t>الرياضيات: 1*1*1 = 1</a:t>
          </a:r>
          <a:endParaRPr lang="en-US" dirty="0"/>
        </a:p>
      </dgm:t>
    </dgm:pt>
    <dgm:pt modelId="{75D6EF61-89F3-4467-BFAE-20DC88A1DBEA}" type="parTrans" cxnId="{A555D7D9-D8A6-4DB0-9962-C3375121BD97}">
      <dgm:prSet/>
      <dgm:spPr/>
      <dgm:t>
        <a:bodyPr/>
        <a:lstStyle/>
        <a:p>
          <a:endParaRPr lang="en-US"/>
        </a:p>
      </dgm:t>
    </dgm:pt>
    <dgm:pt modelId="{645AE49D-507F-47A9-BE32-538E06B54521}" type="sibTrans" cxnId="{A555D7D9-D8A6-4DB0-9962-C3375121BD97}">
      <dgm:prSet/>
      <dgm:spPr/>
      <dgm:t>
        <a:bodyPr/>
        <a:lstStyle/>
        <a:p>
          <a:endParaRPr lang="en-US"/>
        </a:p>
      </dgm:t>
    </dgm:pt>
    <dgm:pt modelId="{1DF0D024-CDAD-42C6-8A89-B7A35FFAD5C9}">
      <dgm:prSet/>
      <dgm:spPr/>
      <dgm:t>
        <a:bodyPr/>
        <a:lstStyle/>
        <a:p>
          <a:pPr algn="r"/>
          <a:r>
            <a:rPr lang="ar-JO" dirty="0"/>
            <a:t>الشمس: الشمس نفسها/النور/الحرارة</a:t>
          </a:r>
          <a:endParaRPr lang="en-US" dirty="0"/>
        </a:p>
      </dgm:t>
    </dgm:pt>
    <dgm:pt modelId="{352CB729-5511-48AC-9CD4-75E74EB75B87}" type="parTrans" cxnId="{9C1D9AE4-D6EA-4656-B9CA-69C9ED1AE68E}">
      <dgm:prSet/>
      <dgm:spPr/>
      <dgm:t>
        <a:bodyPr/>
        <a:lstStyle/>
        <a:p>
          <a:endParaRPr lang="en-US"/>
        </a:p>
      </dgm:t>
    </dgm:pt>
    <dgm:pt modelId="{8C230128-2BEC-4DD9-A94D-64AADC5208E3}" type="sibTrans" cxnId="{9C1D9AE4-D6EA-4656-B9CA-69C9ED1AE68E}">
      <dgm:prSet/>
      <dgm:spPr/>
      <dgm:t>
        <a:bodyPr/>
        <a:lstStyle/>
        <a:p>
          <a:endParaRPr lang="en-US"/>
        </a:p>
      </dgm:t>
    </dgm:pt>
    <dgm:pt modelId="{B6EBF6B5-A7D4-434B-A8DC-A73EA951E417}">
      <dgm:prSet/>
      <dgm:spPr/>
      <dgm:t>
        <a:bodyPr/>
        <a:lstStyle/>
        <a:p>
          <a:pPr algn="r"/>
          <a:r>
            <a:rPr lang="ar-JO" dirty="0"/>
            <a:t>الأشخاص: بطرس/بولس/يوحنا</a:t>
          </a:r>
          <a:endParaRPr lang="en-US" dirty="0"/>
        </a:p>
      </dgm:t>
    </dgm:pt>
    <dgm:pt modelId="{0C74B913-7FC7-498C-9D16-11032A863E35}" type="parTrans" cxnId="{8ACEB62F-32E7-4502-B9CC-F7C8B136A813}">
      <dgm:prSet/>
      <dgm:spPr/>
      <dgm:t>
        <a:bodyPr/>
        <a:lstStyle/>
        <a:p>
          <a:endParaRPr lang="en-US"/>
        </a:p>
      </dgm:t>
    </dgm:pt>
    <dgm:pt modelId="{C2529394-54C7-4E5E-A52A-6CC726293B23}" type="sibTrans" cxnId="{8ACEB62F-32E7-4502-B9CC-F7C8B136A813}">
      <dgm:prSet/>
      <dgm:spPr/>
      <dgm:t>
        <a:bodyPr/>
        <a:lstStyle/>
        <a:p>
          <a:endParaRPr lang="en-US"/>
        </a:p>
      </dgm:t>
    </dgm:pt>
    <dgm:pt modelId="{41214DD3-2A9D-4381-9E8D-F8D3E247CFFD}">
      <dgm:prSet/>
      <dgm:spPr/>
      <dgm:t>
        <a:bodyPr/>
        <a:lstStyle/>
        <a:p>
          <a:pPr algn="r"/>
          <a:r>
            <a:rPr lang="ar-JO" dirty="0"/>
            <a:t>تكوين الشخص: النفس/الروح/الجسد</a:t>
          </a:r>
          <a:endParaRPr lang="en-US" dirty="0"/>
        </a:p>
      </dgm:t>
    </dgm:pt>
    <dgm:pt modelId="{229AFC5E-438E-43B5-8683-7716D84F2782}" type="parTrans" cxnId="{33433C0D-67C3-4781-946F-26420A9C619F}">
      <dgm:prSet/>
      <dgm:spPr/>
      <dgm:t>
        <a:bodyPr/>
        <a:lstStyle/>
        <a:p>
          <a:endParaRPr lang="en-US"/>
        </a:p>
      </dgm:t>
    </dgm:pt>
    <dgm:pt modelId="{B30C7763-6F8A-4051-A7F5-E3BABBB53177}" type="sibTrans" cxnId="{33433C0D-67C3-4781-946F-26420A9C619F}">
      <dgm:prSet/>
      <dgm:spPr/>
      <dgm:t>
        <a:bodyPr/>
        <a:lstStyle/>
        <a:p>
          <a:endParaRPr lang="en-US"/>
        </a:p>
      </dgm:t>
    </dgm:pt>
    <dgm:pt modelId="{D6CAA039-A253-4E07-B7F8-0595AA1DC8B2}" type="pres">
      <dgm:prSet presAssocID="{7F4ABC95-5378-412F-8877-83ED68EF5281}" presName="vert0" presStyleCnt="0">
        <dgm:presLayoutVars>
          <dgm:dir/>
          <dgm:animOne val="branch"/>
          <dgm:animLvl val="lvl"/>
        </dgm:presLayoutVars>
      </dgm:prSet>
      <dgm:spPr/>
    </dgm:pt>
    <dgm:pt modelId="{139448B1-3A69-4931-9F41-0CC39827693D}" type="pres">
      <dgm:prSet presAssocID="{B9F875A8-B02D-4E02-A4C7-49AAEB5E1D10}" presName="thickLine" presStyleLbl="alignNode1" presStyleIdx="0" presStyleCnt="6"/>
      <dgm:spPr/>
    </dgm:pt>
    <dgm:pt modelId="{F3E84C08-9CAE-4B5F-92A3-0B18FAA76514}" type="pres">
      <dgm:prSet presAssocID="{B9F875A8-B02D-4E02-A4C7-49AAEB5E1D10}" presName="horz1" presStyleCnt="0"/>
      <dgm:spPr/>
    </dgm:pt>
    <dgm:pt modelId="{C623A625-A872-4417-9ED9-CD4226169E4A}" type="pres">
      <dgm:prSet presAssocID="{B9F875A8-B02D-4E02-A4C7-49AAEB5E1D10}" presName="tx1" presStyleLbl="revTx" presStyleIdx="0" presStyleCnt="6"/>
      <dgm:spPr/>
    </dgm:pt>
    <dgm:pt modelId="{4768C92C-10FD-4496-A426-ECD3D3C3E0A0}" type="pres">
      <dgm:prSet presAssocID="{B9F875A8-B02D-4E02-A4C7-49AAEB5E1D10}" presName="vert1" presStyleCnt="0"/>
      <dgm:spPr/>
    </dgm:pt>
    <dgm:pt modelId="{FA1363AB-0DD1-4759-B903-9214B3F7967F}" type="pres">
      <dgm:prSet presAssocID="{66DE5B24-FEF3-4B69-8968-1C9615032133}" presName="thickLine" presStyleLbl="alignNode1" presStyleIdx="1" presStyleCnt="6"/>
      <dgm:spPr/>
    </dgm:pt>
    <dgm:pt modelId="{DC76D6F9-CF60-443A-95DF-957BBAE3C4FA}" type="pres">
      <dgm:prSet presAssocID="{66DE5B24-FEF3-4B69-8968-1C9615032133}" presName="horz1" presStyleCnt="0"/>
      <dgm:spPr/>
    </dgm:pt>
    <dgm:pt modelId="{955E35B2-62AD-4955-83CD-33BFB4F10B56}" type="pres">
      <dgm:prSet presAssocID="{66DE5B24-FEF3-4B69-8968-1C9615032133}" presName="tx1" presStyleLbl="revTx" presStyleIdx="1" presStyleCnt="6"/>
      <dgm:spPr/>
    </dgm:pt>
    <dgm:pt modelId="{A78A4D2E-2523-4BA1-B1E0-0DC1AB360397}" type="pres">
      <dgm:prSet presAssocID="{66DE5B24-FEF3-4B69-8968-1C9615032133}" presName="vert1" presStyleCnt="0"/>
      <dgm:spPr/>
    </dgm:pt>
    <dgm:pt modelId="{CD9B9D2E-B42E-4A1F-AB2A-8D8D674233CA}" type="pres">
      <dgm:prSet presAssocID="{ABCDF0BD-0C0F-4B57-97FE-71427E9DD7ED}" presName="thickLine" presStyleLbl="alignNode1" presStyleIdx="2" presStyleCnt="6"/>
      <dgm:spPr/>
    </dgm:pt>
    <dgm:pt modelId="{A0744CB4-51D4-4E16-8B2C-894BAA363C5B}" type="pres">
      <dgm:prSet presAssocID="{ABCDF0BD-0C0F-4B57-97FE-71427E9DD7ED}" presName="horz1" presStyleCnt="0"/>
      <dgm:spPr/>
    </dgm:pt>
    <dgm:pt modelId="{4FC1DA2E-B46D-490F-BCF8-03DDC3A3427A}" type="pres">
      <dgm:prSet presAssocID="{ABCDF0BD-0C0F-4B57-97FE-71427E9DD7ED}" presName="tx1" presStyleLbl="revTx" presStyleIdx="2" presStyleCnt="6"/>
      <dgm:spPr/>
    </dgm:pt>
    <dgm:pt modelId="{3E1F2F43-3CA6-4593-9D07-DFEAB46EEEF6}" type="pres">
      <dgm:prSet presAssocID="{ABCDF0BD-0C0F-4B57-97FE-71427E9DD7ED}" presName="vert1" presStyleCnt="0"/>
      <dgm:spPr/>
    </dgm:pt>
    <dgm:pt modelId="{A6245EC4-40A5-413E-8C6F-97CB2B093321}" type="pres">
      <dgm:prSet presAssocID="{1DF0D024-CDAD-42C6-8A89-B7A35FFAD5C9}" presName="thickLine" presStyleLbl="alignNode1" presStyleIdx="3" presStyleCnt="6"/>
      <dgm:spPr/>
    </dgm:pt>
    <dgm:pt modelId="{0CC7B8FA-171F-441D-BAB2-63AC17157D7E}" type="pres">
      <dgm:prSet presAssocID="{1DF0D024-CDAD-42C6-8A89-B7A35FFAD5C9}" presName="horz1" presStyleCnt="0"/>
      <dgm:spPr/>
    </dgm:pt>
    <dgm:pt modelId="{AFF13383-9783-4B01-9115-67C45AE76088}" type="pres">
      <dgm:prSet presAssocID="{1DF0D024-CDAD-42C6-8A89-B7A35FFAD5C9}" presName="tx1" presStyleLbl="revTx" presStyleIdx="3" presStyleCnt="6"/>
      <dgm:spPr/>
    </dgm:pt>
    <dgm:pt modelId="{E4591F0A-FB5E-47C6-84DE-B518806E2769}" type="pres">
      <dgm:prSet presAssocID="{1DF0D024-CDAD-42C6-8A89-B7A35FFAD5C9}" presName="vert1" presStyleCnt="0"/>
      <dgm:spPr/>
    </dgm:pt>
    <dgm:pt modelId="{06B28679-D9A6-40A2-846B-28A863C0F148}" type="pres">
      <dgm:prSet presAssocID="{B6EBF6B5-A7D4-434B-A8DC-A73EA951E417}" presName="thickLine" presStyleLbl="alignNode1" presStyleIdx="4" presStyleCnt="6"/>
      <dgm:spPr/>
    </dgm:pt>
    <dgm:pt modelId="{9F44D3C1-CD4B-4FDF-BD7C-F877FB114D48}" type="pres">
      <dgm:prSet presAssocID="{B6EBF6B5-A7D4-434B-A8DC-A73EA951E417}" presName="horz1" presStyleCnt="0"/>
      <dgm:spPr/>
    </dgm:pt>
    <dgm:pt modelId="{7D5FC5C4-9A07-44F8-B72C-181F82A7FCE5}" type="pres">
      <dgm:prSet presAssocID="{B6EBF6B5-A7D4-434B-A8DC-A73EA951E417}" presName="tx1" presStyleLbl="revTx" presStyleIdx="4" presStyleCnt="6"/>
      <dgm:spPr/>
    </dgm:pt>
    <dgm:pt modelId="{10C33921-9E11-4D8D-A50B-DC1DA18DB66F}" type="pres">
      <dgm:prSet presAssocID="{B6EBF6B5-A7D4-434B-A8DC-A73EA951E417}" presName="vert1" presStyleCnt="0"/>
      <dgm:spPr/>
    </dgm:pt>
    <dgm:pt modelId="{7AED31CF-D7C8-4FD9-A06B-B4B012CF88CA}" type="pres">
      <dgm:prSet presAssocID="{41214DD3-2A9D-4381-9E8D-F8D3E247CFFD}" presName="thickLine" presStyleLbl="alignNode1" presStyleIdx="5" presStyleCnt="6"/>
      <dgm:spPr/>
    </dgm:pt>
    <dgm:pt modelId="{6B3C5A51-569C-40F1-826B-50B53703EEA2}" type="pres">
      <dgm:prSet presAssocID="{41214DD3-2A9D-4381-9E8D-F8D3E247CFFD}" presName="horz1" presStyleCnt="0"/>
      <dgm:spPr/>
    </dgm:pt>
    <dgm:pt modelId="{4D0F88E9-C8EE-4A41-928C-05CE08851067}" type="pres">
      <dgm:prSet presAssocID="{41214DD3-2A9D-4381-9E8D-F8D3E247CFFD}" presName="tx1" presStyleLbl="revTx" presStyleIdx="5" presStyleCnt="6"/>
      <dgm:spPr/>
    </dgm:pt>
    <dgm:pt modelId="{E84CE957-7CBE-4805-B0D8-C8BFC239C029}" type="pres">
      <dgm:prSet presAssocID="{41214DD3-2A9D-4381-9E8D-F8D3E247CFFD}" presName="vert1" presStyleCnt="0"/>
      <dgm:spPr/>
    </dgm:pt>
  </dgm:ptLst>
  <dgm:cxnLst>
    <dgm:cxn modelId="{33433C0D-67C3-4781-946F-26420A9C619F}" srcId="{7F4ABC95-5378-412F-8877-83ED68EF5281}" destId="{41214DD3-2A9D-4381-9E8D-F8D3E247CFFD}" srcOrd="5" destOrd="0" parTransId="{229AFC5E-438E-43B5-8683-7716D84F2782}" sibTransId="{B30C7763-6F8A-4051-A7F5-E3BABBB53177}"/>
    <dgm:cxn modelId="{8ACEB62F-32E7-4502-B9CC-F7C8B136A813}" srcId="{7F4ABC95-5378-412F-8877-83ED68EF5281}" destId="{B6EBF6B5-A7D4-434B-A8DC-A73EA951E417}" srcOrd="4" destOrd="0" parTransId="{0C74B913-7FC7-498C-9D16-11032A863E35}" sibTransId="{C2529394-54C7-4E5E-A52A-6CC726293B23}"/>
    <dgm:cxn modelId="{7194EB36-6E92-4B1F-8B83-0D70A0A0EC52}" type="presOf" srcId="{B6EBF6B5-A7D4-434B-A8DC-A73EA951E417}" destId="{7D5FC5C4-9A07-44F8-B72C-181F82A7FCE5}" srcOrd="0" destOrd="0" presId="urn:microsoft.com/office/officeart/2008/layout/LinedList"/>
    <dgm:cxn modelId="{3ED2EB46-F2D2-45BA-B04F-23B0DC7A8AE8}" type="presOf" srcId="{7F4ABC95-5378-412F-8877-83ED68EF5281}" destId="{D6CAA039-A253-4E07-B7F8-0595AA1DC8B2}" srcOrd="0" destOrd="0" presId="urn:microsoft.com/office/officeart/2008/layout/LinedList"/>
    <dgm:cxn modelId="{CED32960-2E09-4251-8EA6-67002575606B}" type="presOf" srcId="{ABCDF0BD-0C0F-4B57-97FE-71427E9DD7ED}" destId="{4FC1DA2E-B46D-490F-BCF8-03DDC3A3427A}" srcOrd="0" destOrd="0" presId="urn:microsoft.com/office/officeart/2008/layout/LinedList"/>
    <dgm:cxn modelId="{E8B7C666-CD71-4427-9B90-73EC3C7EC63A}" type="presOf" srcId="{1DF0D024-CDAD-42C6-8A89-B7A35FFAD5C9}" destId="{AFF13383-9783-4B01-9115-67C45AE76088}" srcOrd="0" destOrd="0" presId="urn:microsoft.com/office/officeart/2008/layout/LinedList"/>
    <dgm:cxn modelId="{A33E6871-7282-40A9-87D0-766A7E4E6B9B}" srcId="{7F4ABC95-5378-412F-8877-83ED68EF5281}" destId="{66DE5B24-FEF3-4B69-8968-1C9615032133}" srcOrd="1" destOrd="0" parTransId="{AAC8A06A-33EF-4A93-A370-39AB36F17809}" sibTransId="{5679279C-4183-4593-ADDE-B6EBCB984622}"/>
    <dgm:cxn modelId="{6E9AD381-BFF8-4EF6-8CED-209BB85CAA95}" type="presOf" srcId="{66DE5B24-FEF3-4B69-8968-1C9615032133}" destId="{955E35B2-62AD-4955-83CD-33BFB4F10B56}" srcOrd="0" destOrd="0" presId="urn:microsoft.com/office/officeart/2008/layout/LinedList"/>
    <dgm:cxn modelId="{1DE6B3A0-61EA-4C56-B025-81FF36B69B90}" type="presOf" srcId="{41214DD3-2A9D-4381-9E8D-F8D3E247CFFD}" destId="{4D0F88E9-C8EE-4A41-928C-05CE08851067}" srcOrd="0" destOrd="0" presId="urn:microsoft.com/office/officeart/2008/layout/LinedList"/>
    <dgm:cxn modelId="{1E84E8CD-92FA-4DA6-B3B3-7F02BB49F142}" srcId="{7F4ABC95-5378-412F-8877-83ED68EF5281}" destId="{B9F875A8-B02D-4E02-A4C7-49AAEB5E1D10}" srcOrd="0" destOrd="0" parTransId="{E0D0D8BE-05F9-4143-A9A4-F2D5EC74A9B4}" sibTransId="{14068432-4FB0-4A77-AC77-AD40E2EE2878}"/>
    <dgm:cxn modelId="{A555D7D9-D8A6-4DB0-9962-C3375121BD97}" srcId="{7F4ABC95-5378-412F-8877-83ED68EF5281}" destId="{ABCDF0BD-0C0F-4B57-97FE-71427E9DD7ED}" srcOrd="2" destOrd="0" parTransId="{75D6EF61-89F3-4467-BFAE-20DC88A1DBEA}" sibTransId="{645AE49D-507F-47A9-BE32-538E06B54521}"/>
    <dgm:cxn modelId="{33D768E3-A54C-4CC1-A64F-F867AEAD06C3}" type="presOf" srcId="{B9F875A8-B02D-4E02-A4C7-49AAEB5E1D10}" destId="{C623A625-A872-4417-9ED9-CD4226169E4A}" srcOrd="0" destOrd="0" presId="urn:microsoft.com/office/officeart/2008/layout/LinedList"/>
    <dgm:cxn modelId="{9C1D9AE4-D6EA-4656-B9CA-69C9ED1AE68E}" srcId="{7F4ABC95-5378-412F-8877-83ED68EF5281}" destId="{1DF0D024-CDAD-42C6-8A89-B7A35FFAD5C9}" srcOrd="3" destOrd="0" parTransId="{352CB729-5511-48AC-9CD4-75E74EB75B87}" sibTransId="{8C230128-2BEC-4DD9-A94D-64AADC5208E3}"/>
    <dgm:cxn modelId="{F58753CB-4CF8-4751-860E-8E02EA05AA84}" type="presParOf" srcId="{D6CAA039-A253-4E07-B7F8-0595AA1DC8B2}" destId="{139448B1-3A69-4931-9F41-0CC39827693D}" srcOrd="0" destOrd="0" presId="urn:microsoft.com/office/officeart/2008/layout/LinedList"/>
    <dgm:cxn modelId="{6ABBBA55-588A-4E1E-85BE-47C803894B2E}" type="presParOf" srcId="{D6CAA039-A253-4E07-B7F8-0595AA1DC8B2}" destId="{F3E84C08-9CAE-4B5F-92A3-0B18FAA76514}" srcOrd="1" destOrd="0" presId="urn:microsoft.com/office/officeart/2008/layout/LinedList"/>
    <dgm:cxn modelId="{8EFF953C-C95D-4A47-8F27-6F9AAE373F7F}" type="presParOf" srcId="{F3E84C08-9CAE-4B5F-92A3-0B18FAA76514}" destId="{C623A625-A872-4417-9ED9-CD4226169E4A}" srcOrd="0" destOrd="0" presId="urn:microsoft.com/office/officeart/2008/layout/LinedList"/>
    <dgm:cxn modelId="{1BD6D3A0-E0E9-4E3D-A81D-84BB0AABE78C}" type="presParOf" srcId="{F3E84C08-9CAE-4B5F-92A3-0B18FAA76514}" destId="{4768C92C-10FD-4496-A426-ECD3D3C3E0A0}" srcOrd="1" destOrd="0" presId="urn:microsoft.com/office/officeart/2008/layout/LinedList"/>
    <dgm:cxn modelId="{6D1234B6-59E3-433E-BE11-13A9FC03AE9D}" type="presParOf" srcId="{D6CAA039-A253-4E07-B7F8-0595AA1DC8B2}" destId="{FA1363AB-0DD1-4759-B903-9214B3F7967F}" srcOrd="2" destOrd="0" presId="urn:microsoft.com/office/officeart/2008/layout/LinedList"/>
    <dgm:cxn modelId="{F4CFC31F-0FCA-407F-A040-0BCD0CA76C31}" type="presParOf" srcId="{D6CAA039-A253-4E07-B7F8-0595AA1DC8B2}" destId="{DC76D6F9-CF60-443A-95DF-957BBAE3C4FA}" srcOrd="3" destOrd="0" presId="urn:microsoft.com/office/officeart/2008/layout/LinedList"/>
    <dgm:cxn modelId="{1BD77E65-F27E-47DF-B64F-28C413CD709A}" type="presParOf" srcId="{DC76D6F9-CF60-443A-95DF-957BBAE3C4FA}" destId="{955E35B2-62AD-4955-83CD-33BFB4F10B56}" srcOrd="0" destOrd="0" presId="urn:microsoft.com/office/officeart/2008/layout/LinedList"/>
    <dgm:cxn modelId="{2FB42A77-F985-49E8-BC30-6EFFB24805E9}" type="presParOf" srcId="{DC76D6F9-CF60-443A-95DF-957BBAE3C4FA}" destId="{A78A4D2E-2523-4BA1-B1E0-0DC1AB360397}" srcOrd="1" destOrd="0" presId="urn:microsoft.com/office/officeart/2008/layout/LinedList"/>
    <dgm:cxn modelId="{B3EF3FE1-AD07-4674-BBE5-F63293E5E6E9}" type="presParOf" srcId="{D6CAA039-A253-4E07-B7F8-0595AA1DC8B2}" destId="{CD9B9D2E-B42E-4A1F-AB2A-8D8D674233CA}" srcOrd="4" destOrd="0" presId="urn:microsoft.com/office/officeart/2008/layout/LinedList"/>
    <dgm:cxn modelId="{44540F01-3156-4FC6-9516-5831BDC7EDAD}" type="presParOf" srcId="{D6CAA039-A253-4E07-B7F8-0595AA1DC8B2}" destId="{A0744CB4-51D4-4E16-8B2C-894BAA363C5B}" srcOrd="5" destOrd="0" presId="urn:microsoft.com/office/officeart/2008/layout/LinedList"/>
    <dgm:cxn modelId="{E3C75F4B-6A79-4C17-AFBD-18B5B5A16160}" type="presParOf" srcId="{A0744CB4-51D4-4E16-8B2C-894BAA363C5B}" destId="{4FC1DA2E-B46D-490F-BCF8-03DDC3A3427A}" srcOrd="0" destOrd="0" presId="urn:microsoft.com/office/officeart/2008/layout/LinedList"/>
    <dgm:cxn modelId="{6603088F-845E-4882-926F-6B8247E9EE52}" type="presParOf" srcId="{A0744CB4-51D4-4E16-8B2C-894BAA363C5B}" destId="{3E1F2F43-3CA6-4593-9D07-DFEAB46EEEF6}" srcOrd="1" destOrd="0" presId="urn:microsoft.com/office/officeart/2008/layout/LinedList"/>
    <dgm:cxn modelId="{9793EF12-45DB-4022-9A4A-A9CE3A8D0E8C}" type="presParOf" srcId="{D6CAA039-A253-4E07-B7F8-0595AA1DC8B2}" destId="{A6245EC4-40A5-413E-8C6F-97CB2B093321}" srcOrd="6" destOrd="0" presId="urn:microsoft.com/office/officeart/2008/layout/LinedList"/>
    <dgm:cxn modelId="{56B2A124-4BC1-4462-B01F-D7D8F0ED1FF3}" type="presParOf" srcId="{D6CAA039-A253-4E07-B7F8-0595AA1DC8B2}" destId="{0CC7B8FA-171F-441D-BAB2-63AC17157D7E}" srcOrd="7" destOrd="0" presId="urn:microsoft.com/office/officeart/2008/layout/LinedList"/>
    <dgm:cxn modelId="{C2422C5A-5CA7-4E54-8854-CA0B0E7910D2}" type="presParOf" srcId="{0CC7B8FA-171F-441D-BAB2-63AC17157D7E}" destId="{AFF13383-9783-4B01-9115-67C45AE76088}" srcOrd="0" destOrd="0" presId="urn:microsoft.com/office/officeart/2008/layout/LinedList"/>
    <dgm:cxn modelId="{B46D6123-9A8F-4654-8422-C98062BAAE34}" type="presParOf" srcId="{0CC7B8FA-171F-441D-BAB2-63AC17157D7E}" destId="{E4591F0A-FB5E-47C6-84DE-B518806E2769}" srcOrd="1" destOrd="0" presId="urn:microsoft.com/office/officeart/2008/layout/LinedList"/>
    <dgm:cxn modelId="{A3C74DCB-AD38-4D7E-9A88-D3A24EE22502}" type="presParOf" srcId="{D6CAA039-A253-4E07-B7F8-0595AA1DC8B2}" destId="{06B28679-D9A6-40A2-846B-28A863C0F148}" srcOrd="8" destOrd="0" presId="urn:microsoft.com/office/officeart/2008/layout/LinedList"/>
    <dgm:cxn modelId="{B08F0240-3056-41DA-AFC8-80904DE0CEB9}" type="presParOf" srcId="{D6CAA039-A253-4E07-B7F8-0595AA1DC8B2}" destId="{9F44D3C1-CD4B-4FDF-BD7C-F877FB114D48}" srcOrd="9" destOrd="0" presId="urn:microsoft.com/office/officeart/2008/layout/LinedList"/>
    <dgm:cxn modelId="{64ED13DF-5873-42A5-9F3C-1DFE5D177849}" type="presParOf" srcId="{9F44D3C1-CD4B-4FDF-BD7C-F877FB114D48}" destId="{7D5FC5C4-9A07-44F8-B72C-181F82A7FCE5}" srcOrd="0" destOrd="0" presId="urn:microsoft.com/office/officeart/2008/layout/LinedList"/>
    <dgm:cxn modelId="{F6A06E3A-3F9C-45A3-8693-7026E22CED6A}" type="presParOf" srcId="{9F44D3C1-CD4B-4FDF-BD7C-F877FB114D48}" destId="{10C33921-9E11-4D8D-A50B-DC1DA18DB66F}" srcOrd="1" destOrd="0" presId="urn:microsoft.com/office/officeart/2008/layout/LinedList"/>
    <dgm:cxn modelId="{30B14DB2-6A17-4AE8-A312-32B88811EB5C}" type="presParOf" srcId="{D6CAA039-A253-4E07-B7F8-0595AA1DC8B2}" destId="{7AED31CF-D7C8-4FD9-A06B-B4B012CF88CA}" srcOrd="10" destOrd="0" presId="urn:microsoft.com/office/officeart/2008/layout/LinedList"/>
    <dgm:cxn modelId="{A4D20D41-2702-4BB7-A416-880D34BFF3C3}" type="presParOf" srcId="{D6CAA039-A253-4E07-B7F8-0595AA1DC8B2}" destId="{6B3C5A51-569C-40F1-826B-50B53703EEA2}" srcOrd="11" destOrd="0" presId="urn:microsoft.com/office/officeart/2008/layout/LinedList"/>
    <dgm:cxn modelId="{285EB9A5-FBBE-4647-9E11-F9B2A3DA734C}" type="presParOf" srcId="{6B3C5A51-569C-40F1-826B-50B53703EEA2}" destId="{4D0F88E9-C8EE-4A41-928C-05CE08851067}" srcOrd="0" destOrd="0" presId="urn:microsoft.com/office/officeart/2008/layout/LinedList"/>
    <dgm:cxn modelId="{DED3B277-3728-45C9-AF89-E8B188A63A82}" type="presParOf" srcId="{6B3C5A51-569C-40F1-826B-50B53703EEA2}" destId="{E84CE957-7CBE-4805-B0D8-C8BFC239C0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448B1-3A69-4931-9F41-0CC39827693D}">
      <dsp:nvSpPr>
        <dsp:cNvPr id="0" name=""/>
        <dsp:cNvSpPr/>
      </dsp:nvSpPr>
      <dsp:spPr>
        <a:xfrm>
          <a:off x="0" y="1594"/>
          <a:ext cx="80078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3A625-A872-4417-9ED9-CD4226169E4A}">
      <dsp:nvSpPr>
        <dsp:cNvPr id="0" name=""/>
        <dsp:cNvSpPr/>
      </dsp:nvSpPr>
      <dsp:spPr>
        <a:xfrm>
          <a:off x="0" y="1594"/>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r" defTabSz="1111250">
            <a:lnSpc>
              <a:spcPct val="90000"/>
            </a:lnSpc>
            <a:spcBef>
              <a:spcPct val="0"/>
            </a:spcBef>
            <a:spcAft>
              <a:spcPct val="35000"/>
            </a:spcAft>
            <a:buNone/>
          </a:pPr>
          <a:r>
            <a:rPr lang="ar-JO" sz="2500" kern="1200" dirty="0"/>
            <a:t>البيض: القشرة/البياض/الصفار</a:t>
          </a:r>
          <a:endParaRPr lang="en-US" sz="2500" kern="1200" dirty="0"/>
        </a:p>
      </dsp:txBody>
      <dsp:txXfrm>
        <a:off x="0" y="1594"/>
        <a:ext cx="8007858" cy="543762"/>
      </dsp:txXfrm>
    </dsp:sp>
    <dsp:sp modelId="{FA1363AB-0DD1-4759-B903-9214B3F7967F}">
      <dsp:nvSpPr>
        <dsp:cNvPr id="0" name=""/>
        <dsp:cNvSpPr/>
      </dsp:nvSpPr>
      <dsp:spPr>
        <a:xfrm>
          <a:off x="0" y="545357"/>
          <a:ext cx="800785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5E35B2-62AD-4955-83CD-33BFB4F10B56}">
      <dsp:nvSpPr>
        <dsp:cNvPr id="0" name=""/>
        <dsp:cNvSpPr/>
      </dsp:nvSpPr>
      <dsp:spPr>
        <a:xfrm>
          <a:off x="0" y="545357"/>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r" defTabSz="1111250">
            <a:lnSpc>
              <a:spcPct val="90000"/>
            </a:lnSpc>
            <a:spcBef>
              <a:spcPct val="0"/>
            </a:spcBef>
            <a:spcAft>
              <a:spcPct val="35000"/>
            </a:spcAft>
            <a:buNone/>
          </a:pPr>
          <a:r>
            <a:rPr lang="ar-JO" sz="2500" kern="1200" dirty="0"/>
            <a:t>الماء: سائل/صلب/غاز</a:t>
          </a:r>
          <a:endParaRPr lang="en-US" sz="2500" kern="1200" dirty="0"/>
        </a:p>
      </dsp:txBody>
      <dsp:txXfrm>
        <a:off x="0" y="545357"/>
        <a:ext cx="8007858" cy="543762"/>
      </dsp:txXfrm>
    </dsp:sp>
    <dsp:sp modelId="{CD9B9D2E-B42E-4A1F-AB2A-8D8D674233CA}">
      <dsp:nvSpPr>
        <dsp:cNvPr id="0" name=""/>
        <dsp:cNvSpPr/>
      </dsp:nvSpPr>
      <dsp:spPr>
        <a:xfrm>
          <a:off x="0" y="1089120"/>
          <a:ext cx="800785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C1DA2E-B46D-490F-BCF8-03DDC3A3427A}">
      <dsp:nvSpPr>
        <dsp:cNvPr id="0" name=""/>
        <dsp:cNvSpPr/>
      </dsp:nvSpPr>
      <dsp:spPr>
        <a:xfrm>
          <a:off x="0" y="1089120"/>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r" defTabSz="1111250">
            <a:lnSpc>
              <a:spcPct val="90000"/>
            </a:lnSpc>
            <a:spcBef>
              <a:spcPct val="0"/>
            </a:spcBef>
            <a:spcAft>
              <a:spcPct val="35000"/>
            </a:spcAft>
            <a:buNone/>
          </a:pPr>
          <a:r>
            <a:rPr lang="ar-JO" sz="2500" kern="1200" dirty="0"/>
            <a:t>الرياضيات: 1*1*1 = 1</a:t>
          </a:r>
          <a:endParaRPr lang="en-US" sz="2500" kern="1200" dirty="0"/>
        </a:p>
      </dsp:txBody>
      <dsp:txXfrm>
        <a:off x="0" y="1089120"/>
        <a:ext cx="8007858" cy="543762"/>
      </dsp:txXfrm>
    </dsp:sp>
    <dsp:sp modelId="{A6245EC4-40A5-413E-8C6F-97CB2B093321}">
      <dsp:nvSpPr>
        <dsp:cNvPr id="0" name=""/>
        <dsp:cNvSpPr/>
      </dsp:nvSpPr>
      <dsp:spPr>
        <a:xfrm>
          <a:off x="0" y="1632883"/>
          <a:ext cx="800785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13383-9783-4B01-9115-67C45AE76088}">
      <dsp:nvSpPr>
        <dsp:cNvPr id="0" name=""/>
        <dsp:cNvSpPr/>
      </dsp:nvSpPr>
      <dsp:spPr>
        <a:xfrm>
          <a:off x="0" y="1632883"/>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r" defTabSz="1111250">
            <a:lnSpc>
              <a:spcPct val="90000"/>
            </a:lnSpc>
            <a:spcBef>
              <a:spcPct val="0"/>
            </a:spcBef>
            <a:spcAft>
              <a:spcPct val="35000"/>
            </a:spcAft>
            <a:buNone/>
          </a:pPr>
          <a:r>
            <a:rPr lang="ar-JO" sz="2500" kern="1200" dirty="0"/>
            <a:t>الشمس: الشمس نفسها/النور/الحرارة</a:t>
          </a:r>
          <a:endParaRPr lang="en-US" sz="2500" kern="1200" dirty="0"/>
        </a:p>
      </dsp:txBody>
      <dsp:txXfrm>
        <a:off x="0" y="1632883"/>
        <a:ext cx="8007858" cy="543762"/>
      </dsp:txXfrm>
    </dsp:sp>
    <dsp:sp modelId="{06B28679-D9A6-40A2-846B-28A863C0F148}">
      <dsp:nvSpPr>
        <dsp:cNvPr id="0" name=""/>
        <dsp:cNvSpPr/>
      </dsp:nvSpPr>
      <dsp:spPr>
        <a:xfrm>
          <a:off x="0" y="2176646"/>
          <a:ext cx="800785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5FC5C4-9A07-44F8-B72C-181F82A7FCE5}">
      <dsp:nvSpPr>
        <dsp:cNvPr id="0" name=""/>
        <dsp:cNvSpPr/>
      </dsp:nvSpPr>
      <dsp:spPr>
        <a:xfrm>
          <a:off x="0" y="2176646"/>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r" defTabSz="1111250">
            <a:lnSpc>
              <a:spcPct val="90000"/>
            </a:lnSpc>
            <a:spcBef>
              <a:spcPct val="0"/>
            </a:spcBef>
            <a:spcAft>
              <a:spcPct val="35000"/>
            </a:spcAft>
            <a:buNone/>
          </a:pPr>
          <a:r>
            <a:rPr lang="ar-JO" sz="2500" kern="1200" dirty="0"/>
            <a:t>الأشخاص: بطرس/بولس/يوحنا</a:t>
          </a:r>
          <a:endParaRPr lang="en-US" sz="2500" kern="1200" dirty="0"/>
        </a:p>
      </dsp:txBody>
      <dsp:txXfrm>
        <a:off x="0" y="2176646"/>
        <a:ext cx="8007858" cy="543762"/>
      </dsp:txXfrm>
    </dsp:sp>
    <dsp:sp modelId="{7AED31CF-D7C8-4FD9-A06B-B4B012CF88CA}">
      <dsp:nvSpPr>
        <dsp:cNvPr id="0" name=""/>
        <dsp:cNvSpPr/>
      </dsp:nvSpPr>
      <dsp:spPr>
        <a:xfrm>
          <a:off x="0" y="2720409"/>
          <a:ext cx="800785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F88E9-C8EE-4A41-928C-05CE08851067}">
      <dsp:nvSpPr>
        <dsp:cNvPr id="0" name=""/>
        <dsp:cNvSpPr/>
      </dsp:nvSpPr>
      <dsp:spPr>
        <a:xfrm>
          <a:off x="0" y="2720409"/>
          <a:ext cx="8007858" cy="543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r" defTabSz="1111250">
            <a:lnSpc>
              <a:spcPct val="90000"/>
            </a:lnSpc>
            <a:spcBef>
              <a:spcPct val="0"/>
            </a:spcBef>
            <a:spcAft>
              <a:spcPct val="35000"/>
            </a:spcAft>
            <a:buNone/>
          </a:pPr>
          <a:r>
            <a:rPr lang="ar-JO" sz="2500" kern="1200" dirty="0"/>
            <a:t>تكوين الشخص: النفس/الروح/الجسد</a:t>
          </a:r>
          <a:endParaRPr lang="en-US" sz="2500" kern="1200" dirty="0"/>
        </a:p>
      </dsp:txBody>
      <dsp:txXfrm>
        <a:off x="0" y="2720409"/>
        <a:ext cx="8007858" cy="54376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C7CDF-997D-47FB-88CE-F824981245CB}" type="datetimeFigureOut">
              <a:rPr lang="en-SG" smtClean="0"/>
              <a:t>15/12/23</a:t>
            </a:fld>
            <a:endParaRPr lang="en-SG"/>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7CCAC-6C91-4D67-88DA-ACB946F1B4B3}" type="slidenum">
              <a:rPr lang="en-SG" smtClean="0"/>
              <a:t>‹#›</a:t>
            </a:fld>
            <a:endParaRPr lang="en-SG"/>
          </a:p>
        </p:txBody>
      </p:sp>
    </p:spTree>
    <p:extLst>
      <p:ext uri="{BB962C8B-B14F-4D97-AF65-F5344CB8AC3E}">
        <p14:creationId xmlns:p14="http://schemas.microsoft.com/office/powerpoint/2010/main" val="6801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557CCAC-6C91-4D67-88DA-ACB946F1B4B3}" type="slidenum">
              <a:rPr lang="en-SG" smtClean="0"/>
              <a:t>9</a:t>
            </a:fld>
            <a:endParaRPr lang="en-SG"/>
          </a:p>
        </p:txBody>
      </p:sp>
    </p:spTree>
    <p:extLst>
      <p:ext uri="{BB962C8B-B14F-4D97-AF65-F5344CB8AC3E}">
        <p14:creationId xmlns:p14="http://schemas.microsoft.com/office/powerpoint/2010/main" val="62835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557CCAC-6C91-4D67-88DA-ACB946F1B4B3}" type="slidenum">
              <a:rPr lang="en-SG" smtClean="0"/>
              <a:t>34</a:t>
            </a:fld>
            <a:endParaRPr lang="en-SG"/>
          </a:p>
        </p:txBody>
      </p:sp>
    </p:spTree>
    <p:extLst>
      <p:ext uri="{BB962C8B-B14F-4D97-AF65-F5344CB8AC3E}">
        <p14:creationId xmlns:p14="http://schemas.microsoft.com/office/powerpoint/2010/main" val="270981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watch part 1 of this series at https://www.youtube.com/watch?v=AQkFlzFJ3kA</a:t>
            </a:r>
          </a:p>
          <a:p>
            <a:endParaRPr lang="en-US" dirty="0"/>
          </a:p>
          <a:p>
            <a:r>
              <a:rPr lang="en-US" dirty="0"/>
              <a:t>This video can be found at https://www.youtube.com/watch?v=mvj87QCF0lg</a:t>
            </a:r>
            <a:endParaRPr lang="en-SG" dirty="0"/>
          </a:p>
        </p:txBody>
      </p:sp>
      <p:sp>
        <p:nvSpPr>
          <p:cNvPr id="4" name="Slide Number Placeholder 3"/>
          <p:cNvSpPr>
            <a:spLocks noGrp="1"/>
          </p:cNvSpPr>
          <p:nvPr>
            <p:ph type="sldNum" sz="quarter" idx="5"/>
          </p:nvPr>
        </p:nvSpPr>
        <p:spPr/>
        <p:txBody>
          <a:bodyPr/>
          <a:lstStyle/>
          <a:p>
            <a:fld id="{6557CCAC-6C91-4D67-88DA-ACB946F1B4B3}" type="slidenum">
              <a:rPr lang="en-SG" smtClean="0"/>
              <a:t>35</a:t>
            </a:fld>
            <a:endParaRPr lang="en-SG"/>
          </a:p>
        </p:txBody>
      </p:sp>
    </p:spTree>
    <p:extLst>
      <p:ext uri="{BB962C8B-B14F-4D97-AF65-F5344CB8AC3E}">
        <p14:creationId xmlns:p14="http://schemas.microsoft.com/office/powerpoint/2010/main" val="240810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790635C-3739-AC41-9005-7A4ACC67B9E2}"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
        <p:nvSpPr>
          <p:cNvPr id="202754" name="Rectangle 2"/>
          <p:cNvSpPr>
            <a:spLocks noGrp="1" noRot="1" noChangeAspect="1" noChangeArrowheads="1"/>
          </p:cNvSpPr>
          <p:nvPr>
            <p:ph type="sldImg"/>
          </p:nvPr>
        </p:nvSpPr>
        <p:spPr>
          <a:solidFill>
            <a:srgbClr val="FFFFFF"/>
          </a:solidFill>
          <a:ln/>
        </p:spPr>
      </p:sp>
      <p:sp>
        <p:nvSpPr>
          <p:cNvPr id="202755"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6557CCAC-6C91-4D67-88DA-ACB946F1B4B3}" type="slidenum">
              <a:rPr lang="en-SG" smtClean="0"/>
              <a:t>40</a:t>
            </a:fld>
            <a:endParaRPr lang="en-SG"/>
          </a:p>
        </p:txBody>
      </p:sp>
    </p:spTree>
    <p:extLst>
      <p:ext uri="{BB962C8B-B14F-4D97-AF65-F5344CB8AC3E}">
        <p14:creationId xmlns:p14="http://schemas.microsoft.com/office/powerpoint/2010/main" val="396719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Trinity (tr) </a:t>
            </a:r>
          </a:p>
          <a:p>
            <a:r>
              <a:rPr lang="en-US" dirty="0"/>
              <a:t>_____________</a:t>
            </a:r>
          </a:p>
          <a:p>
            <a:r>
              <a:rPr lang="en-US" dirty="0"/>
              <a:t>Common-</a:t>
            </a:r>
            <a:r>
              <a:rPr lang="en-US" dirty="0">
                <a:latin typeface="Arial" charset="0"/>
                <a:ea typeface="ＭＳ Ｐゴシック" charset="0"/>
              </a:rPr>
              <a:t>4</a:t>
            </a:r>
            <a:r>
              <a:rPr lang="en-US" sz="1200" b="0" dirty="0">
                <a:solidFill>
                  <a:srgbClr val="FFFFFF"/>
                </a:solidFill>
                <a:latin typeface="Arial" charset="0"/>
                <a:ea typeface="ＭＳ Ｐゴシック" charset="0"/>
              </a:rPr>
              <a:t>1</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81914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2">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638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2844290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641429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9948613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89634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74258839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48234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8639176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9907324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22224205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9720836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59481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1AAF50C2-D163-4838-950E-474EDB8A9502}"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2663355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1B870AA2-1C16-4F6D-A117-F7EA595E66A9}"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129822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BA7212F7-90D0-41F8-B7C0-388B4CB91F34}"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1646345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596E481B-4F94-4A70-AC9A-C96710A15B24}"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419828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9" name="Slide Number Placeholder 8"/>
          <p:cNvSpPr>
            <a:spLocks noGrp="1"/>
          </p:cNvSpPr>
          <p:nvPr>
            <p:ph type="sldNum" sz="quarter" idx="12"/>
          </p:nvPr>
        </p:nvSpPr>
        <p:spPr/>
        <p:txBody>
          <a:bodyPr/>
          <a:lstStyle>
            <a:lvl1pPr>
              <a:defRPr/>
            </a:lvl1pPr>
          </a:lstStyle>
          <a:p>
            <a:fld id="{04C0BB6B-CF76-48AE-A52B-3E6584F49CAC}"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3081739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5" name="Slide Number Placeholder 4"/>
          <p:cNvSpPr>
            <a:spLocks noGrp="1"/>
          </p:cNvSpPr>
          <p:nvPr>
            <p:ph type="sldNum" sz="quarter" idx="12"/>
          </p:nvPr>
        </p:nvSpPr>
        <p:spPr/>
        <p:txBody>
          <a:bodyPr/>
          <a:lstStyle>
            <a:lvl1pPr>
              <a:defRPr/>
            </a:lvl1pPr>
          </a:lstStyle>
          <a:p>
            <a:fld id="{BBBA72AB-C501-434C-98E5-734BE523A927}"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1299392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4" name="Slide Number Placeholder 3"/>
          <p:cNvSpPr>
            <a:spLocks noGrp="1"/>
          </p:cNvSpPr>
          <p:nvPr>
            <p:ph type="sldNum" sz="quarter" idx="12"/>
          </p:nvPr>
        </p:nvSpPr>
        <p:spPr/>
        <p:txBody>
          <a:bodyPr/>
          <a:lstStyle>
            <a:lvl1pPr>
              <a:defRPr/>
            </a:lvl1pPr>
          </a:lstStyle>
          <a:p>
            <a:fld id="{04C10400-C046-483D-AE32-F25146246445}"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885410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757B01E9-7A57-4E0E-A1DA-0A9BFB9AA2F0}"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4105817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7" name="Slide Number Placeholder 6"/>
          <p:cNvSpPr>
            <a:spLocks noGrp="1"/>
          </p:cNvSpPr>
          <p:nvPr>
            <p:ph type="sldNum" sz="quarter" idx="12"/>
          </p:nvPr>
        </p:nvSpPr>
        <p:spPr/>
        <p:txBody>
          <a:bodyPr/>
          <a:lstStyle>
            <a:lvl1pPr>
              <a:defRPr/>
            </a:lvl1pPr>
          </a:lstStyle>
          <a:p>
            <a:fld id="{77EC31CD-254E-46BD-AE8F-5032358FFCE9}"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1090494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427E1799-EAB4-4C20-86C1-7D59FF58E151}"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152808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D4D2C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95400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latin typeface="Aria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latin typeface="Arial"/>
            </a:endParaRPr>
          </a:p>
        </p:txBody>
      </p:sp>
      <p:sp>
        <p:nvSpPr>
          <p:cNvPr id="6" name="Slide Number Placeholder 5"/>
          <p:cNvSpPr>
            <a:spLocks noGrp="1"/>
          </p:cNvSpPr>
          <p:nvPr>
            <p:ph type="sldNum" sz="quarter" idx="12"/>
          </p:nvPr>
        </p:nvSpPr>
        <p:spPr/>
        <p:txBody>
          <a:bodyPr/>
          <a:lstStyle>
            <a:lvl1pPr>
              <a:defRPr/>
            </a:lvl1pPr>
          </a:lstStyle>
          <a:p>
            <a:fld id="{FA451450-2720-477A-BE6D-DEB06AA5DB71}" type="slidenum">
              <a:rPr lang="en-US">
                <a:solidFill>
                  <a:srgbClr val="000000"/>
                </a:solidFill>
                <a:latin typeface="Arial"/>
              </a:rPr>
              <a:pPr/>
              <a:t>‹#›</a:t>
            </a:fld>
            <a:endParaRPr lang="en-US" dirty="0">
              <a:solidFill>
                <a:srgbClr val="000000"/>
              </a:solidFill>
              <a:latin typeface="Arial"/>
            </a:endParaRPr>
          </a:p>
        </p:txBody>
      </p:sp>
    </p:spTree>
    <p:extLst>
      <p:ext uri="{BB962C8B-B14F-4D97-AF65-F5344CB8AC3E}">
        <p14:creationId xmlns:p14="http://schemas.microsoft.com/office/powerpoint/2010/main" val="97722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D2EF49-36D3-4D02-A76C-483D4FF84EA3}"/>
              </a:ext>
            </a:extLst>
          </p:cNvPr>
          <p:cNvSpPr/>
          <p:nvPr userDrawn="1"/>
        </p:nvSpPr>
        <p:spPr>
          <a:xfrm>
            <a:off x="0" y="0"/>
            <a:ext cx="1130968"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Flowchart: Delay 9">
            <a:extLst>
              <a:ext uri="{FF2B5EF4-FFF2-40B4-BE49-F238E27FC236}">
                <a16:creationId xmlns:a16="http://schemas.microsoft.com/office/drawing/2014/main" id="{81FB81A1-8DB8-4AA1-A2ED-86970858C29F}"/>
              </a:ext>
            </a:extLst>
          </p:cNvPr>
          <p:cNvSpPr/>
          <p:nvPr userDrawn="1"/>
        </p:nvSpPr>
        <p:spPr>
          <a:xfrm rot="10800000">
            <a:off x="8826500" y="266700"/>
            <a:ext cx="317500" cy="660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443054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D2EF49-36D3-4D02-A76C-483D4FF84EA3}"/>
              </a:ext>
            </a:extLst>
          </p:cNvPr>
          <p:cNvSpPr/>
          <p:nvPr userDrawn="1"/>
        </p:nvSpPr>
        <p:spPr>
          <a:xfrm>
            <a:off x="0" y="0"/>
            <a:ext cx="9144000" cy="109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Flowchart: Delay 1">
            <a:extLst>
              <a:ext uri="{FF2B5EF4-FFF2-40B4-BE49-F238E27FC236}">
                <a16:creationId xmlns:a16="http://schemas.microsoft.com/office/drawing/2014/main" id="{0CB18579-A4BF-4D8C-A05A-DC3982E69820}"/>
              </a:ext>
            </a:extLst>
          </p:cNvPr>
          <p:cNvSpPr/>
          <p:nvPr userDrawn="1"/>
        </p:nvSpPr>
        <p:spPr>
          <a:xfrm rot="10800000">
            <a:off x="8826500" y="5486400"/>
            <a:ext cx="317500" cy="660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408446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D2EF49-36D3-4D02-A76C-483D4FF84EA3}"/>
              </a:ext>
            </a:extLst>
          </p:cNvPr>
          <p:cNvSpPr/>
          <p:nvPr userDrawn="1"/>
        </p:nvSpPr>
        <p:spPr>
          <a:xfrm>
            <a:off x="0" y="0"/>
            <a:ext cx="9144000" cy="19172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Flowchart: Delay 1">
            <a:extLst>
              <a:ext uri="{FF2B5EF4-FFF2-40B4-BE49-F238E27FC236}">
                <a16:creationId xmlns:a16="http://schemas.microsoft.com/office/drawing/2014/main" id="{0CB18579-A4BF-4D8C-A05A-DC3982E69820}"/>
              </a:ext>
            </a:extLst>
          </p:cNvPr>
          <p:cNvSpPr/>
          <p:nvPr userDrawn="1"/>
        </p:nvSpPr>
        <p:spPr>
          <a:xfrm rot="10800000">
            <a:off x="8826500" y="5486400"/>
            <a:ext cx="317500" cy="660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56385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D2EF49-36D3-4D02-A76C-483D4FF84EA3}"/>
              </a:ext>
            </a:extLst>
          </p:cNvPr>
          <p:cNvSpPr/>
          <p:nvPr userDrawn="1"/>
        </p:nvSpPr>
        <p:spPr>
          <a:xfrm>
            <a:off x="0" y="0"/>
            <a:ext cx="9144000" cy="109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Flowchart: Delay 1">
            <a:extLst>
              <a:ext uri="{FF2B5EF4-FFF2-40B4-BE49-F238E27FC236}">
                <a16:creationId xmlns:a16="http://schemas.microsoft.com/office/drawing/2014/main" id="{0CB18579-A4BF-4D8C-A05A-DC3982E69820}"/>
              </a:ext>
            </a:extLst>
          </p:cNvPr>
          <p:cNvSpPr/>
          <p:nvPr userDrawn="1"/>
        </p:nvSpPr>
        <p:spPr>
          <a:xfrm rot="10800000">
            <a:off x="8826500" y="1727200"/>
            <a:ext cx="317500" cy="660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67334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D2EF49-36D3-4D02-A76C-483D4FF84EA3}"/>
              </a:ext>
            </a:extLst>
          </p:cNvPr>
          <p:cNvSpPr/>
          <p:nvPr userDrawn="1"/>
        </p:nvSpPr>
        <p:spPr>
          <a:xfrm>
            <a:off x="0" y="0"/>
            <a:ext cx="9144000" cy="109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Flowchart: Delay 1">
            <a:extLst>
              <a:ext uri="{FF2B5EF4-FFF2-40B4-BE49-F238E27FC236}">
                <a16:creationId xmlns:a16="http://schemas.microsoft.com/office/drawing/2014/main" id="{0CB18579-A4BF-4D8C-A05A-DC3982E69820}"/>
              </a:ext>
            </a:extLst>
          </p:cNvPr>
          <p:cNvSpPr/>
          <p:nvPr userDrawn="1"/>
        </p:nvSpPr>
        <p:spPr>
          <a:xfrm>
            <a:off x="0" y="5549900"/>
            <a:ext cx="317500" cy="6604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1938988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8908893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147481"/>
      </p:ext>
    </p:extLst>
  </p:cSld>
  <p:clrMap bg1="lt1" tx1="dk1" bg2="lt2" tx2="dk2" accent1="accent1" accent2="accent2" accent3="accent3" accent4="accent4" accent5="accent5" accent6="accent6" hlink="hlink" folHlink="folHlink"/>
  <p:sldLayoutIdLst>
    <p:sldLayoutId id="2147483683" r:id="rId1"/>
    <p:sldLayoutId id="2147483687" r:id="rId2"/>
    <p:sldLayoutId id="2147483688" r:id="rId3"/>
    <p:sldLayoutId id="2147483682" r:id="rId4"/>
    <p:sldLayoutId id="2147483684" r:id="rId5"/>
    <p:sldLayoutId id="2147483689" r:id="rId6"/>
    <p:sldLayoutId id="2147483685" r:id="rId7"/>
    <p:sldLayoutId id="2147483686" r:id="rId8"/>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301973992"/>
      </p:ext>
    </p:extLst>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74638"/>
            <a:ext cx="8991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6200" y="1600200"/>
            <a:ext cx="8991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dirty="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D73AEEF-99ED-4545-9C5E-B6F0A8966203}" type="slidenum">
              <a:rPr lang="en-US">
                <a:solidFill>
                  <a:srgbClr val="000000"/>
                </a:solidFill>
                <a:latin typeface="Arial" charset="0"/>
              </a:rPr>
              <a:pPr defTabSz="914400"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5554229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video" Target="https://www.youtube.com/embed/mvj87QCF0lg?feature=oembed" TargetMode="Externa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KQLfgaUoQCw?feature=oembed" TargetMode="Externa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MJIHgMR7LP0?feature=oembed"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a:extLst>
              <a:ext uri="{FF2B5EF4-FFF2-40B4-BE49-F238E27FC236}">
                <a16:creationId xmlns:a16="http://schemas.microsoft.com/office/drawing/2014/main" id="{CEA32DB3-743B-353D-1904-8674AC610E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9FBB9AF1-CE92-475C-A47B-5FC32922B3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9144000" cy="6858000"/>
          </a:xfrm>
          <a:prstGeom prst="rect">
            <a:avLst/>
          </a:prstGeom>
          <a:gradFill flip="none" rotWithShape="1">
            <a:gsLst>
              <a:gs pos="100000">
                <a:srgbClr val="000000">
                  <a:alpha val="0"/>
                </a:srgbClr>
              </a:gs>
              <a:gs pos="30000">
                <a:srgbClr val="000000"/>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2CA5282-8A83-408B-B228-CC873910322B}"/>
              </a:ext>
            </a:extLst>
          </p:cNvPr>
          <p:cNvSpPr>
            <a:spLocks noGrp="1"/>
          </p:cNvSpPr>
          <p:nvPr>
            <p:ph type="ctrTitle" idx="4294967295"/>
          </p:nvPr>
        </p:nvSpPr>
        <p:spPr>
          <a:xfrm>
            <a:off x="132311" y="1325367"/>
            <a:ext cx="4471667" cy="3404909"/>
          </a:xfrm>
          <a:prstGeom prst="rect">
            <a:avLst/>
          </a:prstGeom>
        </p:spPr>
        <p:txBody>
          <a:bodyPr>
            <a:normAutofit/>
          </a:bodyPr>
          <a:lstStyle/>
          <a:p>
            <a:pPr algn="ctr"/>
            <a:r>
              <a:rPr lang="ar-JO" sz="8000" i="0" dirty="0">
                <a:solidFill>
                  <a:srgbClr val="FFFFFF"/>
                </a:solidFill>
                <a:latin typeface="Arial" panose="020B0604020202020204" pitchFamily="34" charset="0"/>
                <a:cs typeface="Arial" panose="020B0604020202020204" pitchFamily="34" charset="0"/>
              </a:rPr>
              <a:t>التطور     التاريخي     للثالوث</a:t>
            </a:r>
            <a:endParaRPr lang="en-SG" sz="8000" i="0" dirty="0">
              <a:solidFill>
                <a:srgbClr val="FFFFFF"/>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D81E42A3-743C-4C15-9DA8-93AA9AEBFB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214" y="1143293"/>
            <a:ext cx="0" cy="5714707"/>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1143293"/>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3" name="Rectangle 2">
            <a:extLst>
              <a:ext uri="{FF2B5EF4-FFF2-40B4-BE49-F238E27FC236}">
                <a16:creationId xmlns:a16="http://schemas.microsoft.com/office/drawing/2014/main" id="{A71131CD-8F76-4B83-427D-45360C11CB19}"/>
              </a:ext>
            </a:extLst>
          </p:cNvPr>
          <p:cNvSpPr>
            <a:spLocks noChangeArrowheads="1"/>
          </p:cNvSpPr>
          <p:nvPr/>
        </p:nvSpPr>
        <p:spPr bwMode="auto">
          <a:xfrm>
            <a:off x="-22282"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تصميم مات لايلي</a:t>
            </a: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كنيسة الطرق المتقاطعة الدولية سنغافورة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تحميل 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كل الملفات بلغات عدة للتحميل المجاني على</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extLst>
      <p:ext uri="{BB962C8B-B14F-4D97-AF65-F5344CB8AC3E}">
        <p14:creationId xmlns:p14="http://schemas.microsoft.com/office/powerpoint/2010/main" val="11061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DC18E4B-0CBC-E66B-DBCC-3142AE2C664D}"/>
              </a:ext>
            </a:extLst>
          </p:cNvPr>
          <p:cNvGrpSpPr/>
          <p:nvPr/>
        </p:nvGrpSpPr>
        <p:grpSpPr>
          <a:xfrm>
            <a:off x="0" y="3164441"/>
            <a:ext cx="9144000" cy="3693558"/>
            <a:chOff x="0" y="3164441"/>
            <a:chExt cx="9144000" cy="3693558"/>
          </a:xfrm>
        </p:grpSpPr>
        <p:pic>
          <p:nvPicPr>
            <p:cNvPr id="6" name="Picture 5" descr="Text, timeline&#10;&#10;Description automatically generated">
              <a:extLst>
                <a:ext uri="{FF2B5EF4-FFF2-40B4-BE49-F238E27FC236}">
                  <a16:creationId xmlns:a16="http://schemas.microsoft.com/office/drawing/2014/main" id="{3D1F1965-B533-407A-B2B7-E9F8916D02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9120"/>
            <a:stretch/>
          </p:blipFill>
          <p:spPr>
            <a:xfrm>
              <a:off x="0" y="3368668"/>
              <a:ext cx="9144000" cy="3489331"/>
            </a:xfrm>
            <a:prstGeom prst="rect">
              <a:avLst/>
            </a:prstGeom>
          </p:spPr>
        </p:pic>
        <p:sp>
          <p:nvSpPr>
            <p:cNvPr id="5" name="Rectangle 4">
              <a:extLst>
                <a:ext uri="{FF2B5EF4-FFF2-40B4-BE49-F238E27FC236}">
                  <a16:creationId xmlns:a16="http://schemas.microsoft.com/office/drawing/2014/main" id="{3FC545F1-DFAB-12E3-F379-55161E9F184D}"/>
                </a:ext>
              </a:extLst>
            </p:cNvPr>
            <p:cNvSpPr/>
            <p:nvPr/>
          </p:nvSpPr>
          <p:spPr>
            <a:xfrm>
              <a:off x="595902" y="3256908"/>
              <a:ext cx="893851" cy="400692"/>
            </a:xfrm>
            <a:prstGeom prst="rect">
              <a:avLst/>
            </a:prstGeom>
            <a:solidFill>
              <a:srgbClr val="D5D2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A70B9F-CAF9-B56B-A299-7F87E3F99151}"/>
                </a:ext>
              </a:extLst>
            </p:cNvPr>
            <p:cNvSpPr/>
            <p:nvPr/>
          </p:nvSpPr>
          <p:spPr>
            <a:xfrm>
              <a:off x="5959012" y="3164441"/>
              <a:ext cx="893851" cy="400692"/>
            </a:xfrm>
            <a:prstGeom prst="rect">
              <a:avLst/>
            </a:prstGeom>
            <a:solidFill>
              <a:srgbClr val="D5D2C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AA380BF4-635F-6BC5-7AC8-51CED413F5D1}"/>
              </a:ext>
            </a:extLst>
          </p:cNvPr>
          <p:cNvSpPr txBox="1"/>
          <p:nvPr/>
        </p:nvSpPr>
        <p:spPr>
          <a:xfrm>
            <a:off x="1" y="719190"/>
            <a:ext cx="9144000" cy="707886"/>
          </a:xfrm>
          <a:prstGeom prst="rect">
            <a:avLst/>
          </a:prstGeom>
          <a:solidFill>
            <a:srgbClr val="D5D2C6"/>
          </a:solid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Thomas answered and said to Him</a:t>
            </a:r>
          </a:p>
        </p:txBody>
      </p:sp>
      <p:sp>
        <p:nvSpPr>
          <p:cNvPr id="3" name="TextBox 2">
            <a:extLst>
              <a:ext uri="{FF2B5EF4-FFF2-40B4-BE49-F238E27FC236}">
                <a16:creationId xmlns:a16="http://schemas.microsoft.com/office/drawing/2014/main" id="{3FCDCF35-EFC3-D13A-D750-BAC2380DAD9B}"/>
              </a:ext>
            </a:extLst>
          </p:cNvPr>
          <p:cNvSpPr txBox="1"/>
          <p:nvPr/>
        </p:nvSpPr>
        <p:spPr>
          <a:xfrm>
            <a:off x="3123344" y="5537770"/>
            <a:ext cx="2897312" cy="707886"/>
          </a:xfrm>
          <a:prstGeom prst="rect">
            <a:avLst/>
          </a:prstGeom>
          <a:solidFill>
            <a:srgbClr val="D5D2C6"/>
          </a:solid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John 20:28</a:t>
            </a:r>
          </a:p>
        </p:txBody>
      </p:sp>
      <p:sp>
        <p:nvSpPr>
          <p:cNvPr id="4" name="TextBox 3">
            <a:extLst>
              <a:ext uri="{FF2B5EF4-FFF2-40B4-BE49-F238E27FC236}">
                <a16:creationId xmlns:a16="http://schemas.microsoft.com/office/drawing/2014/main" id="{4E3C79D8-DB7F-36A7-6817-7C0E6ED9004E}"/>
              </a:ext>
            </a:extLst>
          </p:cNvPr>
          <p:cNvSpPr txBox="1"/>
          <p:nvPr/>
        </p:nvSpPr>
        <p:spPr>
          <a:xfrm>
            <a:off x="0" y="1613042"/>
            <a:ext cx="9144000" cy="1569660"/>
          </a:xfrm>
          <a:prstGeom prst="rect">
            <a:avLst/>
          </a:prstGeom>
          <a:solidFill>
            <a:srgbClr val="D5D2C6"/>
          </a:solid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my </a:t>
            </a:r>
            <a:r>
              <a:rPr lang="en-US" sz="9600" b="1" dirty="0">
                <a:solidFill>
                  <a:schemeClr val="bg1"/>
                </a:solidFill>
                <a:latin typeface="Arial" panose="020B0604020202020204" pitchFamily="34" charset="0"/>
                <a:cs typeface="Arial" panose="020B0604020202020204" pitchFamily="34" charset="0"/>
              </a:rPr>
              <a:t>Lord</a:t>
            </a:r>
            <a:r>
              <a:rPr lang="en-US" sz="4000" b="1" dirty="0">
                <a:solidFill>
                  <a:schemeClr val="bg1"/>
                </a:solidFill>
                <a:latin typeface="Arial" panose="020B0604020202020204" pitchFamily="34" charset="0"/>
                <a:cs typeface="Arial" panose="020B0604020202020204" pitchFamily="34" charset="0"/>
              </a:rPr>
              <a:t> and my </a:t>
            </a:r>
            <a:r>
              <a:rPr lang="en-US" sz="9600" b="1" dirty="0">
                <a:solidFill>
                  <a:schemeClr val="bg1"/>
                </a:solidFill>
                <a:latin typeface="Arial" panose="020B0604020202020204" pitchFamily="34" charset="0"/>
                <a:cs typeface="Arial" panose="020B0604020202020204" pitchFamily="34" charset="0"/>
              </a:rPr>
              <a:t>God</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926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61211D-62FA-449A-B27D-2B5648711420}"/>
              </a:ext>
            </a:extLst>
          </p:cNvPr>
          <p:cNvSpPr txBox="1"/>
          <p:nvPr/>
        </p:nvSpPr>
        <p:spPr>
          <a:xfrm>
            <a:off x="0" y="197535"/>
            <a:ext cx="9004300" cy="1077218"/>
          </a:xfrm>
          <a:prstGeom prst="rect">
            <a:avLst/>
          </a:prstGeom>
          <a:noFill/>
        </p:spPr>
        <p:txBody>
          <a:bodyPr wrap="square">
            <a:spAutoFit/>
          </a:bodyPr>
          <a:lstStyle/>
          <a:p>
            <a:pPr algn="ctr"/>
            <a:r>
              <a:rPr lang="ar-JO" sz="4000" b="1" dirty="0">
                <a:solidFill>
                  <a:schemeClr val="bg1"/>
                </a:solidFill>
                <a:latin typeface="Arial" panose="020B0604020202020204" pitchFamily="34" charset="0"/>
                <a:cs typeface="Arial" panose="020B0604020202020204" pitchFamily="34" charset="0"/>
              </a:rPr>
              <a:t>100 شاهد كتابي عن دراسة الكتاب المقدس</a:t>
            </a:r>
            <a:endParaRPr lang="en-US" sz="4000" b="1"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https://www.openbible.info/topics/studying_the_bible</a:t>
            </a:r>
            <a:endParaRPr lang="en-SG" sz="48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FB7249-97FC-4343-B8A4-32EB659C5A85}"/>
              </a:ext>
            </a:extLst>
          </p:cNvPr>
          <p:cNvSpPr txBox="1"/>
          <p:nvPr/>
        </p:nvSpPr>
        <p:spPr>
          <a:xfrm>
            <a:off x="266700" y="1370737"/>
            <a:ext cx="8470900" cy="1200329"/>
          </a:xfrm>
          <a:prstGeom prst="rect">
            <a:avLst/>
          </a:prstGeom>
          <a:noFill/>
        </p:spPr>
        <p:txBody>
          <a:bodyPr wrap="square">
            <a:spAutoFit/>
          </a:bodyPr>
          <a:lstStyle/>
          <a:p>
            <a:pPr algn="r"/>
            <a:r>
              <a:rPr lang="ar-JO" sz="2400" dirty="0">
                <a:solidFill>
                  <a:schemeClr val="bg1"/>
                </a:solidFill>
                <a:latin typeface="Arial" panose="020B0604020202020204" pitchFamily="34" charset="0"/>
                <a:cs typeface="Arial" panose="020B0604020202020204" pitchFamily="34" charset="0"/>
              </a:rPr>
              <a:t>يوحنا 5: 39-40</a:t>
            </a:r>
          </a:p>
          <a:p>
            <a:pPr algn="r"/>
            <a:r>
              <a:rPr lang="ar-JO" sz="2400" dirty="0">
                <a:solidFill>
                  <a:schemeClr val="bg1"/>
                </a:solidFill>
                <a:latin typeface="Arial" panose="020B0604020202020204" pitchFamily="34" charset="0"/>
                <a:cs typeface="Arial" panose="020B0604020202020204" pitchFamily="34" charset="0"/>
              </a:rPr>
              <a:t>فتشوا الكتب لأنكم تظنون أن لكم فيها حياة أبدية وهي التي تشهد لي ولا تريدون أن تأتوا إلي لتكون لكم حياة</a:t>
            </a:r>
            <a:endParaRPr lang="en-SG" sz="2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E4D3A07-0008-431E-8D19-5AC0D6F1BFE5}"/>
              </a:ext>
            </a:extLst>
          </p:cNvPr>
          <p:cNvSpPr txBox="1"/>
          <p:nvPr/>
        </p:nvSpPr>
        <p:spPr>
          <a:xfrm>
            <a:off x="266700" y="3174880"/>
            <a:ext cx="8470900" cy="830997"/>
          </a:xfrm>
          <a:prstGeom prst="rect">
            <a:avLst/>
          </a:prstGeom>
          <a:noFill/>
        </p:spPr>
        <p:txBody>
          <a:bodyPr wrap="square">
            <a:spAutoFit/>
          </a:bodyPr>
          <a:lstStyle/>
          <a:p>
            <a:pPr algn="r"/>
            <a:r>
              <a:rPr lang="ar-JO" sz="2400" dirty="0">
                <a:solidFill>
                  <a:schemeClr val="bg1"/>
                </a:solidFill>
                <a:latin typeface="Arial" panose="020B0604020202020204" pitchFamily="34" charset="0"/>
                <a:cs typeface="Arial" panose="020B0604020202020204" pitchFamily="34" charset="0"/>
              </a:rPr>
              <a:t>يوحنا 6: 63</a:t>
            </a:r>
          </a:p>
          <a:p>
            <a:pPr algn="r"/>
            <a:r>
              <a:rPr lang="ar-JO" sz="2400" dirty="0">
                <a:solidFill>
                  <a:schemeClr val="bg1"/>
                </a:solidFill>
                <a:latin typeface="Arial" panose="020B0604020202020204" pitchFamily="34" charset="0"/>
                <a:cs typeface="Arial" panose="020B0604020202020204" pitchFamily="34" charset="0"/>
              </a:rPr>
              <a:t>الروح هو الذي يحيي أما الجسد فلا يفيد شيئاً الكلام الذي أكلمكم به هو روح وحياة</a:t>
            </a:r>
            <a:endParaRPr lang="en-SG" sz="24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201B6B4-CB3A-48B6-B1E2-66392B315A61}"/>
              </a:ext>
            </a:extLst>
          </p:cNvPr>
          <p:cNvSpPr txBox="1"/>
          <p:nvPr/>
        </p:nvSpPr>
        <p:spPr>
          <a:xfrm>
            <a:off x="266700" y="4517767"/>
            <a:ext cx="8470900" cy="1200329"/>
          </a:xfrm>
          <a:prstGeom prst="rect">
            <a:avLst/>
          </a:prstGeom>
          <a:noFill/>
        </p:spPr>
        <p:txBody>
          <a:bodyPr wrap="square">
            <a:spAutoFit/>
          </a:bodyPr>
          <a:lstStyle/>
          <a:p>
            <a:pPr algn="r"/>
            <a:r>
              <a:rPr lang="ar-JO" sz="2400" dirty="0">
                <a:solidFill>
                  <a:schemeClr val="bg1"/>
                </a:solidFill>
                <a:latin typeface="Arial" panose="020B0604020202020204" pitchFamily="34" charset="0"/>
                <a:cs typeface="Arial" panose="020B0604020202020204" pitchFamily="34" charset="0"/>
              </a:rPr>
              <a:t>يشوع 1: 8</a:t>
            </a:r>
          </a:p>
          <a:p>
            <a:pPr algn="r"/>
            <a:r>
              <a:rPr lang="ar-JO" sz="2400" dirty="0">
                <a:solidFill>
                  <a:schemeClr val="bg1"/>
                </a:solidFill>
                <a:latin typeface="Arial" panose="020B0604020202020204" pitchFamily="34" charset="0"/>
                <a:cs typeface="Arial" panose="020B0604020202020204" pitchFamily="34" charset="0"/>
              </a:rPr>
              <a:t>لا يبرح سفر هذه الشريعة من فمك بل تلهج فيه نهاراً وليلاً لكي تتحفظ للعمل حسب كل ما هو مكتوب فيه لأنك حينئذ تصلح طريقك وحينئذ تفلح</a:t>
            </a:r>
            <a:endParaRPr lang="en-SG"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37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22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95A22-A265-45AE-8942-6733D7A641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38" y="292100"/>
            <a:ext cx="9136862" cy="6096000"/>
          </a:xfrm>
          <a:prstGeom prst="rect">
            <a:avLst/>
          </a:prstGeom>
        </p:spPr>
      </p:pic>
      <p:sp>
        <p:nvSpPr>
          <p:cNvPr id="5" name="TextBox 4">
            <a:extLst>
              <a:ext uri="{FF2B5EF4-FFF2-40B4-BE49-F238E27FC236}">
                <a16:creationId xmlns:a16="http://schemas.microsoft.com/office/drawing/2014/main" id="{51B5A5BE-A1C6-4A6D-859B-C9F6FC48B7D8}"/>
              </a:ext>
            </a:extLst>
          </p:cNvPr>
          <p:cNvSpPr txBox="1"/>
          <p:nvPr/>
        </p:nvSpPr>
        <p:spPr>
          <a:xfrm>
            <a:off x="4940300" y="1997839"/>
            <a:ext cx="3606800" cy="3785652"/>
          </a:xfrm>
          <a:prstGeom prst="rect">
            <a:avLst/>
          </a:prstGeom>
          <a:noFill/>
        </p:spPr>
        <p:txBody>
          <a:bodyPr wrap="square">
            <a:spAutoFit/>
          </a:bodyPr>
          <a:lstStyle/>
          <a:p>
            <a:pPr algn="ctr"/>
            <a:r>
              <a:rPr lang="ar-JO" sz="6000" b="1" dirty="0">
                <a:latin typeface="Arial" panose="020B0604020202020204" pitchFamily="34" charset="0"/>
                <a:cs typeface="Arial" panose="020B0604020202020204" pitchFamily="34" charset="0"/>
              </a:rPr>
              <a:t>قد يكون الكتاب المقدس مشوشاً</a:t>
            </a:r>
            <a:endParaRPr lang="en-SG"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26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122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95A22-A265-45AE-8942-6733D7A641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38" y="292100"/>
            <a:ext cx="9136862" cy="6096000"/>
          </a:xfrm>
          <a:prstGeom prst="rect">
            <a:avLst/>
          </a:prstGeom>
        </p:spPr>
      </p:pic>
      <p:sp>
        <p:nvSpPr>
          <p:cNvPr id="6" name="TextBox 5">
            <a:extLst>
              <a:ext uri="{FF2B5EF4-FFF2-40B4-BE49-F238E27FC236}">
                <a16:creationId xmlns:a16="http://schemas.microsoft.com/office/drawing/2014/main" id="{04D51D45-57B1-480A-A016-E9C5B407ABFF}"/>
              </a:ext>
            </a:extLst>
          </p:cNvPr>
          <p:cNvSpPr txBox="1"/>
          <p:nvPr/>
        </p:nvSpPr>
        <p:spPr>
          <a:xfrm>
            <a:off x="4933162" y="934313"/>
            <a:ext cx="4203700" cy="2800767"/>
          </a:xfrm>
          <a:prstGeom prst="rect">
            <a:avLst/>
          </a:prstGeom>
          <a:noFill/>
        </p:spPr>
        <p:txBody>
          <a:bodyPr wrap="square">
            <a:spAutoFit/>
          </a:bodyPr>
          <a:lstStyle/>
          <a:p>
            <a:pPr algn="r"/>
            <a:r>
              <a:rPr lang="ar-JO" sz="3600" b="1" i="0" u="sng" dirty="0">
                <a:effectLst/>
                <a:latin typeface="Arial" panose="020B0604020202020204" pitchFamily="34" charset="0"/>
                <a:cs typeface="Arial" panose="020B0604020202020204" pitchFamily="34" charset="0"/>
              </a:rPr>
              <a:t>رو 3: 1-9</a:t>
            </a:r>
            <a:endParaRPr lang="en-US" sz="3600" b="1" i="0" u="sng" dirty="0">
              <a:effectLst/>
              <a:latin typeface="Arial" panose="020B0604020202020204" pitchFamily="34" charset="0"/>
              <a:cs typeface="Arial" panose="020B0604020202020204" pitchFamily="34" charset="0"/>
            </a:endParaRPr>
          </a:p>
          <a:p>
            <a:pPr algn="r"/>
            <a:r>
              <a:rPr lang="ar-JO" sz="2800" dirty="0">
                <a:latin typeface="Arial" panose="020B0604020202020204" pitchFamily="34" charset="0"/>
                <a:cs typeface="Arial" panose="020B0604020202020204" pitchFamily="34" charset="0"/>
              </a:rPr>
              <a:t>1 إذاً ما هو فضل اليهودي أو ما هو نفع الختان</a:t>
            </a:r>
            <a:r>
              <a:rPr lang="en-US" sz="2800" b="0" i="0" dirty="0">
                <a:effectLst/>
                <a:latin typeface="Arial" panose="020B0604020202020204" pitchFamily="34" charset="0"/>
                <a:cs typeface="Arial" panose="020B0604020202020204" pitchFamily="34" charset="0"/>
              </a:rPr>
              <a:t> </a:t>
            </a:r>
          </a:p>
          <a:p>
            <a:pPr algn="r"/>
            <a:r>
              <a:rPr lang="ar-JO" sz="2800" dirty="0">
                <a:latin typeface="Arial" panose="020B0604020202020204" pitchFamily="34" charset="0"/>
                <a:cs typeface="Arial" panose="020B0604020202020204" pitchFamily="34" charset="0"/>
              </a:rPr>
              <a:t>2 كثير على كل وجه</a:t>
            </a:r>
            <a:endParaRPr lang="en-US" sz="2800" b="0" i="0" dirty="0">
              <a:effectLst/>
              <a:latin typeface="Arial" panose="020B0604020202020204" pitchFamily="34" charset="0"/>
              <a:cs typeface="Arial" panose="020B0604020202020204" pitchFamily="34" charset="0"/>
            </a:endParaRPr>
          </a:p>
          <a:p>
            <a:pPr algn="l"/>
            <a:endParaRPr lang="en-US" sz="2800" b="0" i="0" dirty="0">
              <a:effectLst/>
              <a:latin typeface="Arial" panose="020B0604020202020204" pitchFamily="34" charset="0"/>
              <a:cs typeface="Arial" panose="020B0604020202020204" pitchFamily="34" charset="0"/>
            </a:endParaRPr>
          </a:p>
          <a:p>
            <a:pPr algn="r"/>
            <a:r>
              <a:rPr lang="ar-JO" sz="2800" dirty="0">
                <a:latin typeface="Arial" panose="020B0604020202020204" pitchFamily="34" charset="0"/>
                <a:cs typeface="Arial" panose="020B0604020202020204" pitchFamily="34" charset="0"/>
              </a:rPr>
              <a:t>9 فماذا إذن أنحن أفضل كلا البتة</a:t>
            </a:r>
            <a:endParaRPr lang="en-US" sz="28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477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i="0" dirty="0">
                <a:solidFill>
                  <a:schemeClr val="bg1"/>
                </a:solidFill>
                <a:latin typeface="Arial" panose="020B0604020202020204" pitchFamily="34" charset="0"/>
                <a:cs typeface="Arial" panose="020B0604020202020204" pitchFamily="34" charset="0"/>
              </a:rPr>
              <a:t>هل يقول الكتاب المقدس أن الله أعظم من يسوع؟</a:t>
            </a:r>
            <a:endParaRPr lang="en-US" i="0" kern="1200" spc="100"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712CBC4-7599-4C0D-BA27-A7CE911BD39B}"/>
              </a:ext>
            </a:extLst>
          </p:cNvPr>
          <p:cNvSpPr txBox="1"/>
          <p:nvPr/>
        </p:nvSpPr>
        <p:spPr>
          <a:xfrm>
            <a:off x="0" y="1336488"/>
            <a:ext cx="8976360" cy="5493812"/>
          </a:xfrm>
          <a:prstGeom prst="rect">
            <a:avLst/>
          </a:prstGeom>
          <a:noFill/>
        </p:spPr>
        <p:txBody>
          <a:bodyPr wrap="square">
            <a:spAutoFit/>
          </a:bodyPr>
          <a:lstStyle/>
          <a:p>
            <a:pPr>
              <a:lnSpc>
                <a:spcPct val="90000"/>
              </a:lnSpc>
            </a:pPr>
            <a:r>
              <a:rPr lang="en-US" sz="2600" b="1" u="sng" dirty="0">
                <a:solidFill>
                  <a:srgbClr val="E2E7E8"/>
                </a:solidFill>
                <a:latin typeface="Arial" panose="020B0604020202020204" pitchFamily="34" charset="0"/>
                <a:cs typeface="Arial" panose="020B0604020202020204" pitchFamily="34" charset="0"/>
              </a:rPr>
              <a:t>John 14</a:t>
            </a:r>
            <a:r>
              <a:rPr lang="en-US" sz="2600" b="1" dirty="0">
                <a:solidFill>
                  <a:srgbClr val="E2E7E8"/>
                </a:solidFill>
                <a:latin typeface="Arial" panose="020B0604020202020204" pitchFamily="34" charset="0"/>
                <a:cs typeface="Arial" panose="020B0604020202020204" pitchFamily="34" charset="0"/>
              </a:rPr>
              <a:t>    </a:t>
            </a:r>
            <a:r>
              <a:rPr lang="en-US" sz="2600" b="1" baseline="30000" dirty="0">
                <a:solidFill>
                  <a:srgbClr val="E2E7E8"/>
                </a:solidFill>
                <a:latin typeface="Arial" panose="020B0604020202020204" pitchFamily="34" charset="0"/>
                <a:cs typeface="Arial" panose="020B0604020202020204" pitchFamily="34" charset="0"/>
              </a:rPr>
              <a:t>25</a:t>
            </a:r>
            <a:r>
              <a:rPr lang="en-US" sz="2600" dirty="0">
                <a:solidFill>
                  <a:srgbClr val="E2E7E8"/>
                </a:solidFill>
                <a:latin typeface="Arial" panose="020B0604020202020204" pitchFamily="34" charset="0"/>
                <a:cs typeface="Arial" panose="020B0604020202020204" pitchFamily="34" charset="0"/>
              </a:rPr>
              <a:t> “These things I have spoken to you while I am still with you. </a:t>
            </a:r>
            <a:r>
              <a:rPr lang="en-US" sz="2600" b="1" baseline="30000" dirty="0">
                <a:solidFill>
                  <a:srgbClr val="E2E7E8"/>
                </a:solidFill>
                <a:latin typeface="Arial" panose="020B0604020202020204" pitchFamily="34" charset="0"/>
                <a:cs typeface="Arial" panose="020B0604020202020204" pitchFamily="34" charset="0"/>
              </a:rPr>
              <a:t>26</a:t>
            </a:r>
            <a:r>
              <a:rPr lang="en-US" sz="2600" dirty="0">
                <a:solidFill>
                  <a:srgbClr val="E2E7E8"/>
                </a:solidFill>
                <a:latin typeface="Arial" panose="020B0604020202020204" pitchFamily="34" charset="0"/>
                <a:cs typeface="Arial" panose="020B0604020202020204" pitchFamily="34" charset="0"/>
              </a:rPr>
              <a:t> But the Helper, the Holy Spirit, whom the Father will send in my name, he will teach you all things and bring to your remembrance all that I have said to you. </a:t>
            </a:r>
            <a:r>
              <a:rPr lang="en-US" sz="2600" b="1" baseline="30000" dirty="0">
                <a:solidFill>
                  <a:srgbClr val="E2E7E8"/>
                </a:solidFill>
                <a:latin typeface="Arial" panose="020B0604020202020204" pitchFamily="34" charset="0"/>
                <a:cs typeface="Arial" panose="020B0604020202020204" pitchFamily="34" charset="0"/>
              </a:rPr>
              <a:t>27</a:t>
            </a:r>
            <a:r>
              <a:rPr lang="en-US" sz="2600" dirty="0">
                <a:solidFill>
                  <a:srgbClr val="E2E7E8"/>
                </a:solidFill>
                <a:latin typeface="Arial" panose="020B0604020202020204" pitchFamily="34" charset="0"/>
                <a:cs typeface="Arial" panose="020B0604020202020204" pitchFamily="34" charset="0"/>
              </a:rPr>
              <a:t> Peace I leave with you; my peace I give to you. Not as the world gives do I give to you. Let not your hearts be troubled, neither let them be afraid. </a:t>
            </a:r>
            <a:r>
              <a:rPr lang="en-US" sz="2600" b="1" baseline="30000" dirty="0">
                <a:solidFill>
                  <a:srgbClr val="E2E7E8"/>
                </a:solidFill>
                <a:latin typeface="Arial" panose="020B0604020202020204" pitchFamily="34" charset="0"/>
                <a:cs typeface="Arial" panose="020B0604020202020204" pitchFamily="34" charset="0"/>
              </a:rPr>
              <a:t>28</a:t>
            </a:r>
            <a:r>
              <a:rPr lang="en-US" sz="2600" dirty="0">
                <a:solidFill>
                  <a:srgbClr val="E2E7E8"/>
                </a:solidFill>
                <a:latin typeface="Arial" panose="020B0604020202020204" pitchFamily="34" charset="0"/>
                <a:cs typeface="Arial" panose="020B0604020202020204" pitchFamily="34" charset="0"/>
              </a:rPr>
              <a:t> You heard me say to you, ‘I am going away, and I will come to you.’ If you loved me, you </a:t>
            </a:r>
            <a:r>
              <a:rPr lang="en-US" sz="2600" dirty="0" err="1">
                <a:solidFill>
                  <a:srgbClr val="E2E7E8"/>
                </a:solidFill>
                <a:latin typeface="Arial" panose="020B0604020202020204" pitchFamily="34" charset="0"/>
                <a:cs typeface="Arial" panose="020B0604020202020204" pitchFamily="34" charset="0"/>
              </a:rPr>
              <a:t>wuse</a:t>
            </a:r>
            <a:r>
              <a:rPr lang="en-US" sz="2600" dirty="0">
                <a:solidFill>
                  <a:srgbClr val="E2E7E8"/>
                </a:solidFill>
                <a:latin typeface="Arial" panose="020B0604020202020204" pitchFamily="34" charset="0"/>
                <a:cs typeface="Arial" panose="020B0604020202020204" pitchFamily="34" charset="0"/>
              </a:rPr>
              <a:t> I am going to the Father, </a:t>
            </a:r>
            <a:r>
              <a:rPr lang="ar-JO" sz="2600" dirty="0">
                <a:latin typeface="Arial" panose="020B0604020202020204" pitchFamily="34" charset="0"/>
                <a:cs typeface="Arial" panose="020B0604020202020204" pitchFamily="34" charset="0"/>
              </a:rPr>
              <a:t>أبي أعظم مني      </a:t>
            </a:r>
            <a:r>
              <a:rPr lang="en-US" sz="2600" dirty="0">
                <a:solidFill>
                  <a:srgbClr val="E2E7E8"/>
                </a:solidFill>
                <a:latin typeface="Arial" panose="020B0604020202020204" pitchFamily="34" charset="0"/>
                <a:cs typeface="Arial" panose="020B0604020202020204" pitchFamily="34" charset="0"/>
              </a:rPr>
              <a:t>.</a:t>
            </a:r>
          </a:p>
          <a:p>
            <a:pPr>
              <a:lnSpc>
                <a:spcPct val="90000"/>
              </a:lnSpc>
            </a:pPr>
            <a:r>
              <a:rPr lang="ar-JO" sz="2600" dirty="0">
                <a:solidFill>
                  <a:srgbClr val="E2E7E8"/>
                </a:solidFill>
                <a:latin typeface="Arial" panose="020B0604020202020204" pitchFamily="34" charset="0"/>
                <a:cs typeface="Arial" panose="020B0604020202020204" pitchFamily="34" charset="0"/>
              </a:rPr>
              <a:t>يوحنا </a:t>
            </a:r>
            <a:r>
              <a:rPr lang="en-US" sz="2600" dirty="0">
                <a:solidFill>
                  <a:srgbClr val="E2E7E8"/>
                </a:solidFill>
                <a:latin typeface="Arial" panose="020B0604020202020204" pitchFamily="34" charset="0"/>
                <a:cs typeface="Arial" panose="020B0604020202020204" pitchFamily="34" charset="0"/>
              </a:rPr>
              <a:t> </a:t>
            </a:r>
            <a:r>
              <a:rPr lang="en-US" sz="2600" b="1" baseline="30000" dirty="0">
                <a:solidFill>
                  <a:srgbClr val="E2E7E8"/>
                </a:solidFill>
                <a:latin typeface="Arial" panose="020B0604020202020204" pitchFamily="34" charset="0"/>
                <a:cs typeface="Arial" panose="020B0604020202020204" pitchFamily="34" charset="0"/>
              </a:rPr>
              <a:t>29</a:t>
            </a:r>
            <a:r>
              <a:rPr lang="en-US" sz="2600" dirty="0">
                <a:solidFill>
                  <a:srgbClr val="E2E7E8"/>
                </a:solidFill>
                <a:latin typeface="Arial" panose="020B0604020202020204" pitchFamily="34" charset="0"/>
                <a:cs typeface="Arial" panose="020B0604020202020204" pitchFamily="34" charset="0"/>
              </a:rPr>
              <a:t> And now I have told you before it takes place, so that when it does take place you may believe. </a:t>
            </a:r>
            <a:r>
              <a:rPr lang="en-US" sz="2600" b="1" baseline="30000" dirty="0">
                <a:solidFill>
                  <a:srgbClr val="E2E7E8"/>
                </a:solidFill>
                <a:latin typeface="Arial" panose="020B0604020202020204" pitchFamily="34" charset="0"/>
                <a:cs typeface="Arial" panose="020B0604020202020204" pitchFamily="34" charset="0"/>
              </a:rPr>
              <a:t>30</a:t>
            </a:r>
            <a:r>
              <a:rPr lang="en-US" sz="2600" dirty="0">
                <a:solidFill>
                  <a:srgbClr val="E2E7E8"/>
                </a:solidFill>
                <a:latin typeface="Arial" panose="020B0604020202020204" pitchFamily="34" charset="0"/>
                <a:cs typeface="Arial" panose="020B0604020202020204" pitchFamily="34" charset="0"/>
              </a:rPr>
              <a:t> I will no longer talk much with you, for the ruler of this world is coming. He has no claim on me, </a:t>
            </a:r>
            <a:r>
              <a:rPr lang="en-US" sz="2600" b="1" baseline="30000" dirty="0">
                <a:solidFill>
                  <a:srgbClr val="E2E7E8"/>
                </a:solidFill>
                <a:latin typeface="Arial" panose="020B0604020202020204" pitchFamily="34" charset="0"/>
                <a:cs typeface="Arial" panose="020B0604020202020204" pitchFamily="34" charset="0"/>
              </a:rPr>
              <a:t>31</a:t>
            </a:r>
            <a:r>
              <a:rPr lang="en-US" sz="2600" dirty="0">
                <a:solidFill>
                  <a:srgbClr val="E2E7E8"/>
                </a:solidFill>
                <a:latin typeface="Arial" panose="020B0604020202020204" pitchFamily="34" charset="0"/>
                <a:cs typeface="Arial" panose="020B0604020202020204" pitchFamily="34" charset="0"/>
              </a:rPr>
              <a:t> but I do as the Father has commanded me, so that the world may know that I love the Father. Rise, let us go from here.</a:t>
            </a:r>
          </a:p>
        </p:txBody>
      </p:sp>
      <p:sp>
        <p:nvSpPr>
          <p:cNvPr id="7" name="TextBox 6">
            <a:extLst>
              <a:ext uri="{FF2B5EF4-FFF2-40B4-BE49-F238E27FC236}">
                <a16:creationId xmlns:a16="http://schemas.microsoft.com/office/drawing/2014/main" id="{384A7D26-BE42-4C4E-B671-0D8AAEEA66D4}"/>
              </a:ext>
            </a:extLst>
          </p:cNvPr>
          <p:cNvSpPr txBox="1"/>
          <p:nvPr/>
        </p:nvSpPr>
        <p:spPr>
          <a:xfrm>
            <a:off x="1009650" y="4178299"/>
            <a:ext cx="1981200" cy="452432"/>
          </a:xfrm>
          <a:prstGeom prst="rect">
            <a:avLst/>
          </a:prstGeom>
          <a:noFill/>
        </p:spPr>
        <p:txBody>
          <a:bodyPr wrap="square">
            <a:spAutoFit/>
          </a:bodyPr>
          <a:lstStyle/>
          <a:p>
            <a:pPr algn="ctr">
              <a:lnSpc>
                <a:spcPct val="90000"/>
              </a:lnSpc>
            </a:pPr>
            <a:r>
              <a:rPr lang="ar-JO" sz="2600" b="1" u="sng" dirty="0">
                <a:latin typeface="Calibri" panose="020F0502020204030204" pitchFamily="34" charset="0"/>
                <a:cs typeface="Calibri" panose="020F0502020204030204" pitchFamily="34" charset="0"/>
              </a:rPr>
              <a:t>يوحنا 14: 28</a:t>
            </a:r>
            <a:endParaRPr 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814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ar-JO" i="1" kern="1200" spc="100" baseline="0" dirty="0">
                <a:solidFill>
                  <a:schemeClr val="bg1"/>
                </a:solidFill>
                <a:latin typeface="Arial" panose="020B0604020202020204" pitchFamily="34" charset="0"/>
                <a:cs typeface="Arial" panose="020B0604020202020204" pitchFamily="34" charset="0"/>
              </a:rPr>
              <a:t>هل يقول الكتاب المقدس أن الله أعظم من يسوع؟</a:t>
            </a:r>
            <a:endParaRPr lang="en-US" i="1" kern="1200" spc="100"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712CBC4-7599-4C0D-BA27-A7CE911BD39B}"/>
              </a:ext>
            </a:extLst>
          </p:cNvPr>
          <p:cNvSpPr txBox="1"/>
          <p:nvPr/>
        </p:nvSpPr>
        <p:spPr>
          <a:xfrm>
            <a:off x="0" y="1336488"/>
            <a:ext cx="8976360" cy="4524315"/>
          </a:xfrm>
          <a:prstGeom prst="rect">
            <a:avLst/>
          </a:prstGeom>
          <a:noFill/>
        </p:spPr>
        <p:txBody>
          <a:bodyPr wrap="square">
            <a:spAutoFit/>
          </a:bodyPr>
          <a:lstStyle/>
          <a:p>
            <a:pPr algn="r">
              <a:lnSpc>
                <a:spcPct val="90000"/>
              </a:lnSpc>
            </a:pPr>
            <a:r>
              <a:rPr lang="ar-JO" sz="3200" b="1" u="sng" dirty="0">
                <a:latin typeface="Arial" panose="020B0604020202020204" pitchFamily="34" charset="0"/>
                <a:cs typeface="Arial" panose="020B0604020202020204" pitchFamily="34" charset="0"/>
              </a:rPr>
              <a:t>يوحنا 14</a:t>
            </a:r>
            <a:r>
              <a:rPr lang="ar-JO" sz="3200" dirty="0">
                <a:latin typeface="Arial" panose="020B0604020202020204" pitchFamily="34" charset="0"/>
                <a:cs typeface="Arial" panose="020B0604020202020204" pitchFamily="34" charset="0"/>
              </a:rPr>
              <a:t>   25بِهذَا كَلَّمْتُكُمْ وَأَنَا عِنْدَكُمْ. 26وَأَمَّا الْمُعَزِّي، الرُّوحُ الْقُدُسُ، الَّذِي سَيُرْسِلُهُ الآبُ بِاسْمِي، فَهُوَ يُعَلِّمُكُمْ كُلَّ شَيْءٍ، وَيُذَكِّرُكُمْ بِكُلِّ مَا قُلْتُهُ لَكُمْ.</a:t>
            </a:r>
          </a:p>
          <a:p>
            <a:pPr algn="r">
              <a:lnSpc>
                <a:spcPct val="90000"/>
              </a:lnSpc>
            </a:pPr>
            <a:r>
              <a:rPr lang="ar-JO" sz="3200" dirty="0">
                <a:latin typeface="Arial" panose="020B0604020202020204" pitchFamily="34" charset="0"/>
                <a:cs typeface="Arial" panose="020B0604020202020204" pitchFamily="34" charset="0"/>
              </a:rPr>
              <a:t>27«سَلاَمًا أَتْرُكُ لَكُمْ. سَلاَمِي أُعْطِيكُمْ. لَيْسَ كَمَا يُعْطِي الْعَالَمُ أُعْطِيكُمْ أَنَا. لاَ تَضْطَرِبْ قُلُوبُكُمْ وَلاَ تَرْهَبْ. 28سَمِعْتُمْ أَنِّي قُلْتُ لَكُمْ: أَنَا أَذْهَبُ ثُمَّ آتِي إِلَيْكُمْ. لَوْ كُنْتُمْ تُحِبُّونَنِي لَكُنْتُمْ تَفْرَحُونَ لأَنِّي قُلْتُ أَمْضِي إِلَى الآبِ، لأَنَّ </a:t>
            </a:r>
            <a:r>
              <a:rPr lang="ar-JO" sz="3200" b="1" dirty="0">
                <a:latin typeface="Arial" panose="020B0604020202020204" pitchFamily="34" charset="0"/>
                <a:cs typeface="Arial" panose="020B0604020202020204" pitchFamily="34" charset="0"/>
              </a:rPr>
              <a:t>أَبِي أَعْظَمُ مِنِّي</a:t>
            </a:r>
            <a:r>
              <a:rPr lang="ar-JO" sz="3200" dirty="0">
                <a:latin typeface="Arial" panose="020B0604020202020204" pitchFamily="34" charset="0"/>
                <a:cs typeface="Arial" panose="020B0604020202020204" pitchFamily="34" charset="0"/>
              </a:rPr>
              <a:t>. 29وَقُلْتُ لَكُمُ الآنَ قَبْلَ أَنْ يَكُونَ، حَتَّى مَتَى كَانَ تُؤْمِنُونَ. 30لاَ أَتَكَلَّمُ أَيْضًا مَعَكُمْ كَثِيرًا، لأَنَّ رَئِيسَ هذَا الْعَالَمِ يَأْتِي وَلَيْسَ لَهُ فِيَّ شَيْءٌ. 31وَلكِنْ لِيَفْهَمَ الْعَالَمُ أَنِّي أُحِبُّ الآبَ، وَكَمَا أَوْصَانِي الآبُ هكَذَا أَفْعَلُ. قُومُوا نَنْطَلِقْ مِنْ ههُنَا.</a:t>
            </a:r>
          </a:p>
        </p:txBody>
      </p:sp>
    </p:spTree>
    <p:extLst>
      <p:ext uri="{BB962C8B-B14F-4D97-AF65-F5344CB8AC3E}">
        <p14:creationId xmlns:p14="http://schemas.microsoft.com/office/powerpoint/2010/main" val="1987599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ar-JO" sz="60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هل يقول الكتاب المقدس أن الله أعظم من يسوع؟</a:t>
            </a:r>
            <a:endParaRPr kumimoji="0" lang="en-US" sz="60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8" name="TextBox 7">
            <a:extLst>
              <a:ext uri="{FF2B5EF4-FFF2-40B4-BE49-F238E27FC236}">
                <a16:creationId xmlns:a16="http://schemas.microsoft.com/office/drawing/2014/main" id="{0712CBC4-7599-4C0D-BA27-A7CE911BD39B}"/>
              </a:ext>
            </a:extLst>
          </p:cNvPr>
          <p:cNvSpPr txBox="1"/>
          <p:nvPr/>
        </p:nvSpPr>
        <p:spPr>
          <a:xfrm>
            <a:off x="0" y="1336488"/>
            <a:ext cx="8976360" cy="4524315"/>
          </a:xfrm>
          <a:prstGeom prst="rect">
            <a:avLst/>
          </a:prstGeom>
          <a:noFill/>
        </p:spPr>
        <p:txBody>
          <a:bodyPr wrap="square">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ar-JO" sz="32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يوحنا 14</a:t>
            </a:r>
            <a:r>
              <a:rPr kumimoji="0" lang="ar-JO"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25بِهذَا كَلَّمْتُكُمْ وَأَنَا عِنْدَكُمْ. 26وَأَمَّا الْمُعَزِّي، الرُّوحُ الْقُدُسُ، الَّذِي سَيُرْسِلُهُ الآبُ بِاسْمِي، فَهُوَ يُعَلِّمُكُمْ كُلَّ شَيْءٍ، وَيُذَكِّرُكُمْ بِكُلِّ مَا قُلْتُهُ لَكُمْ.</a:t>
            </a:r>
          </a:p>
          <a:p>
            <a:pPr marL="0" marR="0" lvl="0" indent="0" algn="r" defTabSz="457200" rtl="0" eaLnBrk="1" fontAlgn="auto" latinLnBrk="0" hangingPunct="1">
              <a:lnSpc>
                <a:spcPct val="90000"/>
              </a:lnSpc>
              <a:spcBef>
                <a:spcPts val="0"/>
              </a:spcBef>
              <a:spcAft>
                <a:spcPts val="0"/>
              </a:spcAft>
              <a:buClrTx/>
              <a:buSzTx/>
              <a:buFontTx/>
              <a:buNone/>
              <a:tabLst/>
              <a:defRPr/>
            </a:pPr>
            <a:r>
              <a:rPr kumimoji="0" lang="ar-JO"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27«سَلاَمًا أَتْرُكُ لَكُمْ. سَلاَمِي أُعْطِيكُمْ. لَيْسَ كَمَا يُعْطِي الْعَالَمُ أُعْطِيكُمْ أَنَا. لاَ تَضْطَرِبْ قُلُوبُكُمْ وَلاَ تَرْهَبْ. 28سَمِعْتُمْ أَنِّي قُلْتُ لَكُمْ: أَنَا أَذْهَبُ ثُمَّ آتِي إِلَيْكُمْ. لَوْ كُنْتُمْ تُحِبُّونَنِي لَكُنْتُمْ تَفْرَحُونَ لأَنِّي قُلْتُ أَمْضِي إِلَى الآبِ، لأَنَّ </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أَبِي أَعْظَمُ مِنِّي</a:t>
            </a:r>
            <a:r>
              <a:rPr kumimoji="0" lang="ar-JO"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29وَقُلْتُ لَكُمُ الآنَ قَبْلَ أَنْ يَكُونَ، حَتَّى مَتَى كَانَ تُؤْمِنُونَ. 30لاَ أَتَكَلَّمُ أَيْضًا مَعَكُمْ كَثِيرًا، لأَنَّ رَئِيسَ هذَا الْعَالَمِ يَأْتِي وَلَيْسَ لَهُ فِيَّ شَيْءٌ. </a:t>
            </a:r>
            <a:r>
              <a:rPr kumimoji="0" lang="ar-JO" sz="3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31وَلكِنْ لِيَفْهَمَ الْعَالَمُ أَنِّي أُحِبُّ الآبَ، وَكَمَا أَوْصَانِي الآبُ هكَذَا أَفْعَلُ.</a:t>
            </a:r>
            <a:r>
              <a:rPr kumimoji="0" lang="ar-JO"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قُومُوا نَنْطَلِقْ مِنْ ههُنَا.</a:t>
            </a:r>
          </a:p>
        </p:txBody>
      </p:sp>
    </p:spTree>
    <p:extLst>
      <p:ext uri="{BB962C8B-B14F-4D97-AF65-F5344CB8AC3E}">
        <p14:creationId xmlns:p14="http://schemas.microsoft.com/office/powerpoint/2010/main" val="91478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ar-JO" i="0" kern="1200" spc="100" baseline="0" dirty="0">
                <a:solidFill>
                  <a:schemeClr val="bg1"/>
                </a:solidFill>
                <a:latin typeface="Arial" panose="020B0604020202020204" pitchFamily="34" charset="0"/>
                <a:cs typeface="Arial" panose="020B0604020202020204" pitchFamily="34" charset="0"/>
              </a:rPr>
              <a:t>هل يقول الكتاب المقدس أن الله أعظم من يسوع؟</a:t>
            </a:r>
          </a:p>
        </p:txBody>
      </p:sp>
      <p:sp>
        <p:nvSpPr>
          <p:cNvPr id="8" name="TextBox 7">
            <a:extLst>
              <a:ext uri="{FF2B5EF4-FFF2-40B4-BE49-F238E27FC236}">
                <a16:creationId xmlns:a16="http://schemas.microsoft.com/office/drawing/2014/main" id="{0712CBC4-7599-4C0D-BA27-A7CE911BD39B}"/>
              </a:ext>
            </a:extLst>
          </p:cNvPr>
          <p:cNvSpPr txBox="1"/>
          <p:nvPr/>
        </p:nvSpPr>
        <p:spPr>
          <a:xfrm>
            <a:off x="83820" y="2948869"/>
            <a:ext cx="8976360" cy="646331"/>
          </a:xfrm>
          <a:prstGeom prst="rect">
            <a:avLst/>
          </a:prstGeom>
          <a:noFill/>
        </p:spPr>
        <p:txBody>
          <a:bodyPr wrap="square">
            <a:spAutoFit/>
          </a:bodyPr>
          <a:lstStyle/>
          <a:p>
            <a:pPr algn="ctr">
              <a:lnSpc>
                <a:spcPct val="90000"/>
              </a:lnSpc>
            </a:pPr>
            <a:r>
              <a:rPr lang="ar-JO" sz="4000" dirty="0">
                <a:latin typeface="Arial" panose="020B0604020202020204" pitchFamily="34" charset="0"/>
                <a:cs typeface="Arial" panose="020B0604020202020204" pitchFamily="34" charset="0"/>
              </a:rPr>
              <a:t>أبي</a:t>
            </a:r>
            <a:r>
              <a:rPr lang="en-US" sz="4000" dirty="0">
                <a:solidFill>
                  <a:srgbClr val="E2E7E8"/>
                </a:solidFill>
                <a:latin typeface="Arial" panose="020B0604020202020204" pitchFamily="34" charset="0"/>
                <a:cs typeface="Arial" panose="020B0604020202020204" pitchFamily="34" charset="0"/>
              </a:rPr>
              <a:t> </a:t>
            </a:r>
            <a:r>
              <a:rPr lang="ar-JO" sz="4000" dirty="0">
                <a:latin typeface="Arial" panose="020B0604020202020204" pitchFamily="34" charset="0"/>
                <a:cs typeface="Arial" panose="020B0604020202020204" pitchFamily="34" charset="0"/>
              </a:rPr>
              <a:t>أبي أعظم من الكل</a:t>
            </a:r>
            <a:endParaRPr lang="en-US" sz="4000" dirty="0">
              <a:solidFill>
                <a:srgbClr val="E2E7E8"/>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DECC1FD-9085-445E-A2FC-12291015E199}"/>
              </a:ext>
            </a:extLst>
          </p:cNvPr>
          <p:cNvSpPr txBox="1"/>
          <p:nvPr/>
        </p:nvSpPr>
        <p:spPr>
          <a:xfrm>
            <a:off x="3581400" y="1870894"/>
            <a:ext cx="1981200" cy="452432"/>
          </a:xfrm>
          <a:prstGeom prst="rect">
            <a:avLst/>
          </a:prstGeom>
          <a:noFill/>
        </p:spPr>
        <p:txBody>
          <a:bodyPr wrap="square">
            <a:spAutoFit/>
          </a:bodyPr>
          <a:lstStyle/>
          <a:p>
            <a:pPr>
              <a:lnSpc>
                <a:spcPct val="90000"/>
              </a:lnSpc>
            </a:pPr>
            <a:r>
              <a:rPr lang="ar-JO" sz="2600" b="1" u="sng" dirty="0">
                <a:latin typeface="Arial" panose="020B0604020202020204" pitchFamily="34" charset="0"/>
                <a:cs typeface="Arial" panose="020B0604020202020204" pitchFamily="34" charset="0"/>
              </a:rPr>
              <a:t>يوحنا 10: 29</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ar-JO" i="0" kern="1200" spc="100" baseline="0" dirty="0">
                <a:solidFill>
                  <a:schemeClr val="bg1"/>
                </a:solidFill>
                <a:latin typeface="+mj-lt"/>
                <a:ea typeface="+mj-ea"/>
                <a:cs typeface="+mj-cs"/>
              </a:rPr>
              <a:t>هل يقول الكتاب المقدس أن الله أعظم من يسوع؟</a:t>
            </a:r>
          </a:p>
        </p:txBody>
      </p:sp>
      <p:sp>
        <p:nvSpPr>
          <p:cNvPr id="8" name="TextBox 7">
            <a:extLst>
              <a:ext uri="{FF2B5EF4-FFF2-40B4-BE49-F238E27FC236}">
                <a16:creationId xmlns:a16="http://schemas.microsoft.com/office/drawing/2014/main" id="{0712CBC4-7599-4C0D-BA27-A7CE911BD39B}"/>
              </a:ext>
            </a:extLst>
          </p:cNvPr>
          <p:cNvSpPr txBox="1"/>
          <p:nvPr/>
        </p:nvSpPr>
        <p:spPr>
          <a:xfrm>
            <a:off x="0" y="1336488"/>
            <a:ext cx="8976360" cy="4081117"/>
          </a:xfrm>
          <a:prstGeom prst="rect">
            <a:avLst/>
          </a:prstGeom>
          <a:noFill/>
        </p:spPr>
        <p:txBody>
          <a:bodyPr wrap="square">
            <a:spAutoFit/>
          </a:bodyPr>
          <a:lstStyle/>
          <a:p>
            <a:pPr algn="r">
              <a:lnSpc>
                <a:spcPct val="90000"/>
              </a:lnSpc>
            </a:pPr>
            <a:r>
              <a:rPr lang="ar-JO" sz="3200" b="1" u="sng" dirty="0">
                <a:latin typeface="Arial" panose="020B0604020202020204" pitchFamily="34" charset="0"/>
                <a:cs typeface="Arial" panose="020B0604020202020204" pitchFamily="34" charset="0"/>
              </a:rPr>
              <a:t>يوحنا 10</a:t>
            </a:r>
            <a:r>
              <a:rPr lang="ar-JO" sz="3200" dirty="0">
                <a:latin typeface="Arial" panose="020B0604020202020204" pitchFamily="34" charset="0"/>
                <a:cs typeface="Arial" panose="020B0604020202020204" pitchFamily="34" charset="0"/>
              </a:rPr>
              <a:t>       22وَكَانَ عِيدُ التَّجْدِيدِ فِي أُورُشَلِيمَ، وَكَانَ شِتَاءٌ. 23وَكَانَ يَسُوعُ يَتَمَشَّى فِي الْهَيْكَلِ فِي رِوَاقِ سُلَيْمَانَ، 24فَاحْتَاطَ بِهِ الْيَهُودُ وَقَالُوا لَهُ: «إِلَى مَتَى تُعَلِّقُ أَنْفُسَنَا؟ إِنْ كُنْتَ أَنْتَ الْمَسِيحَ فَقُلْ لَنَا جَهْرًا». 25أَجَابَهُمْ يَسُوعُ:«إِنِّي قُلْتُ لَكُمْ وَلَسْتُمْ تُؤْمِنُونَ. اَلأَعْمَالُ الَّتِي أَنَا أَعْمَلُهَا بِاسْمِ أَبِي هِيَ تَشْهَدُ لِي. 26وَلكِنَّكُمْ لَسْتُمْ تُؤْمِنُونَ لأَنَّكُمْ لَسْتُمْ مِنْ خِرَافِي، كَمَا قُلْتُ لَكُمْ. 27خِرَافِي تَسْمَعُ صَوْتِي، وَأَنَا أَعْرِفُهَا فَتَتْبَعُنِي. 28وَأَنَا أُعْطِيهَا حَيَاةً أَبَدِيَّةً، وَلَنْ تَهْلِكَ إِلَى الأَبَدِ، وَلاَ يَخْطَفُهَا أَحَدٌ مِنْ يَدِي. 29أ</a:t>
            </a:r>
            <a:r>
              <a:rPr lang="ar-JO" sz="3200" b="1" dirty="0">
                <a:latin typeface="Arial" panose="020B0604020202020204" pitchFamily="34" charset="0"/>
                <a:cs typeface="Arial" panose="020B0604020202020204" pitchFamily="34" charset="0"/>
              </a:rPr>
              <a:t>بِي</a:t>
            </a:r>
            <a:r>
              <a:rPr lang="ar-JO" sz="3200" dirty="0">
                <a:latin typeface="Arial" panose="020B0604020202020204" pitchFamily="34" charset="0"/>
                <a:cs typeface="Arial" panose="020B0604020202020204" pitchFamily="34" charset="0"/>
              </a:rPr>
              <a:t> الَّذِي أَعْطَانِي إِيَّاهَا هُوَ </a:t>
            </a:r>
            <a:r>
              <a:rPr lang="ar-JO" sz="3200" b="1" dirty="0">
                <a:latin typeface="Arial" panose="020B0604020202020204" pitchFamily="34" charset="0"/>
                <a:cs typeface="Arial" panose="020B0604020202020204" pitchFamily="34" charset="0"/>
              </a:rPr>
              <a:t>أَعْظَمُ مِنَ الْكُلِّ</a:t>
            </a:r>
            <a:r>
              <a:rPr lang="ar-JO" sz="3200" dirty="0">
                <a:latin typeface="Arial" panose="020B0604020202020204" pitchFamily="34" charset="0"/>
                <a:cs typeface="Arial" panose="020B0604020202020204" pitchFamily="34" charset="0"/>
              </a:rPr>
              <a:t>، وَلاَ يَقْدِرُ أَحَدٌ أَنْ يَخْطَفَ مِنْ يَدِ أَبِي. 30أَنَا وَالآبُ وَاحِدٌ».</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63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ar-JO" sz="6000" b="0" i="0" u="none" strike="noStrike" kern="1200" cap="none" spc="100" normalizeH="0" baseline="0" noProof="0" dirty="0">
                <a:ln>
                  <a:noFill/>
                </a:ln>
                <a:solidFill>
                  <a:srgbClr val="FFFFFF"/>
                </a:solidFill>
                <a:effectLst/>
                <a:uLnTx/>
                <a:uFillTx/>
                <a:latin typeface="Sitka Banner"/>
                <a:ea typeface="+mj-ea"/>
                <a:cs typeface="+mj-cs"/>
              </a:rPr>
              <a:t>هل يقول الكتاب المقدس أن الله أعظم من يسوع؟</a:t>
            </a:r>
          </a:p>
        </p:txBody>
      </p:sp>
      <p:sp>
        <p:nvSpPr>
          <p:cNvPr id="8" name="TextBox 7">
            <a:extLst>
              <a:ext uri="{FF2B5EF4-FFF2-40B4-BE49-F238E27FC236}">
                <a16:creationId xmlns:a16="http://schemas.microsoft.com/office/drawing/2014/main" id="{0712CBC4-7599-4C0D-BA27-A7CE911BD39B}"/>
              </a:ext>
            </a:extLst>
          </p:cNvPr>
          <p:cNvSpPr txBox="1"/>
          <p:nvPr/>
        </p:nvSpPr>
        <p:spPr>
          <a:xfrm>
            <a:off x="0" y="1336488"/>
            <a:ext cx="8976360" cy="4081117"/>
          </a:xfrm>
          <a:prstGeom prst="rect">
            <a:avLst/>
          </a:prstGeom>
          <a:noFill/>
        </p:spPr>
        <p:txBody>
          <a:bodyPr wrap="square">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ar-JO" sz="32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يوحنا 10</a:t>
            </a:r>
            <a:r>
              <a:rPr kumimoji="0" lang="ar-JO"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22وَكَانَ عِيدُ التَّجْدِيدِ فِي أُورُشَلِيمَ، وَكَانَ شِتَاءٌ. 23وَكَانَ يَسُوعُ يَتَمَشَّى فِي الْهَيْكَلِ فِي رِوَاقِ سُلَيْمَانَ، 24فَاحْتَاطَ بِهِ الْيَهُودُ وَقَالُوا لَهُ: «إِلَى مَتَى تُعَلِّقُ أَنْفُسَنَا؟ إِنْ كُنْتَ أَنْتَ الْمَسِيحَ فَقُلْ لَنَا جَهْرًا». 25أَجَابَهُمْ يَسُوعُ:«إِنِّي قُلْتُ لَكُمْ وَلَسْتُمْ تُؤْمِنُونَ. اَلأَعْمَالُ الَّتِي أَنَا أَعْمَلُهَا بِاسْمِ أَبِي هِيَ تَشْهَدُ لِي. 26وَلكِنَّكُمْ لَسْتُمْ تُؤْمِنُونَ لأَنَّكُمْ لَسْتُمْ مِنْ خِرَافِي، كَمَا قُلْتُ لَكُمْ. 27خِرَافِي تَسْمَعُ صَوْتِي، وَأَنَا أَعْرِفُهَا فَتَتْبَعُنِي. 28وَأَنَا أُعْطِيهَا حَيَاةً أَبَدِيَّةً، وَلَنْ تَهْلِكَ إِلَى الأَبَدِ، وَلاَ يَخْطَفُهَا أَحَدٌ مِنْ يَدِي. 29أ</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بِي</a:t>
            </a:r>
            <a:r>
              <a:rPr kumimoji="0" lang="ar-JO"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الَّذِي أَعْطَانِي إِيَّاهَا هُوَ </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أَعْظَمُ مِنَ الْكُلِّ</a:t>
            </a:r>
            <a:r>
              <a:rPr kumimoji="0" lang="ar-JO"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وَلاَ يَقْدِرُ أَحَدٌ أَنْ يَخْطَفَ مِنْ يَدِ أَبِي. 30أ</a:t>
            </a:r>
            <a:r>
              <a:rPr kumimoji="0" lang="ar-JO" sz="3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َنَا وَالآبُ وَاحِدٌ</a:t>
            </a:r>
            <a:r>
              <a:rPr kumimoji="0" lang="ar-JO"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709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sz="5600" i="1" kern="1200" spc="100" baseline="0" dirty="0">
                <a:solidFill>
                  <a:schemeClr val="bg1"/>
                </a:solidFill>
                <a:latin typeface="Arial" panose="020B0604020202020204" pitchFamily="34" charset="0"/>
                <a:cs typeface="Arial" panose="020B0604020202020204" pitchFamily="34" charset="0"/>
              </a:rPr>
              <a:t>بعض الأسئلة للتفكير</a:t>
            </a:r>
            <a:endParaRPr lang="en-US" sz="5600" i="1" kern="1200" spc="100" baseline="0" dirty="0">
              <a:solidFill>
                <a:schemeClr val="bg1"/>
              </a:solidFill>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ar-JO" sz="2400" dirty="0">
                <a:latin typeface="Arial" panose="020B0604020202020204" pitchFamily="34" charset="0"/>
                <a:cs typeface="Arial" panose="020B0604020202020204" pitchFamily="34" charset="0"/>
              </a:rPr>
              <a:t>هل الثالوث موجود في الكتاب المقدس؟</a:t>
            </a:r>
          </a:p>
          <a:p>
            <a:pPr algn="r" rtl="1"/>
            <a:r>
              <a:rPr lang="ar-JO" sz="2400" dirty="0">
                <a:latin typeface="Arial" panose="020B0604020202020204" pitchFamily="34" charset="0"/>
                <a:cs typeface="Arial" panose="020B0604020202020204" pitchFamily="34" charset="0"/>
              </a:rPr>
              <a:t>ما هي عقيدة الثالوث؟</a:t>
            </a:r>
          </a:p>
          <a:p>
            <a:pPr algn="r" rtl="1"/>
            <a:r>
              <a:rPr lang="ar-JO" sz="2400" dirty="0">
                <a:latin typeface="Arial" panose="020B0604020202020204" pitchFamily="34" charset="0"/>
                <a:cs typeface="Arial" panose="020B0604020202020204" pitchFamily="34" charset="0"/>
              </a:rPr>
              <a:t>لماذا يؤمن المسيحيون بالثالوث؟</a:t>
            </a:r>
          </a:p>
          <a:p>
            <a:pPr algn="r" rtl="1"/>
            <a:r>
              <a:rPr lang="ar-JO" sz="2400" dirty="0">
                <a:latin typeface="Arial" panose="020B0604020202020204" pitchFamily="34" charset="0"/>
                <a:cs typeface="Arial" panose="020B0604020202020204" pitchFamily="34" charset="0"/>
              </a:rPr>
              <a:t>ماذا سأتعلم اليوم؟</a:t>
            </a:r>
            <a:endParaRPr lang="en-US" sz="2400" dirty="0">
              <a:latin typeface="Arial" panose="020B0604020202020204" pitchFamily="34" charset="0"/>
              <a:cs typeface="Arial" panose="020B0604020202020204" pitchFamily="34" charset="0"/>
            </a:endParaRPr>
          </a:p>
          <a:p>
            <a:pPr algn="r" rtl="1"/>
            <a:endParaRPr lang="en-US" sz="2400" dirty="0">
              <a:latin typeface="Arial" panose="020B0604020202020204" pitchFamily="34" charset="0"/>
              <a:cs typeface="Arial" panose="020B0604020202020204" pitchFamily="34" charset="0"/>
            </a:endParaRPr>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Tree>
    <p:extLst>
      <p:ext uri="{BB962C8B-B14F-4D97-AF65-F5344CB8AC3E}">
        <p14:creationId xmlns:p14="http://schemas.microsoft.com/office/powerpoint/2010/main" val="264297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sz="3300" i="1" kern="1200" spc="100" baseline="0" dirty="0">
                <a:solidFill>
                  <a:schemeClr val="bg1"/>
                </a:solidFill>
                <a:latin typeface="+mj-lt"/>
                <a:ea typeface="+mj-ea"/>
                <a:cs typeface="+mj-cs"/>
              </a:rPr>
              <a:t>هل سبق أن دعا يسوع نفسه الله؟</a:t>
            </a:r>
            <a:endParaRPr lang="en-US" sz="3300" i="1" kern="1200" spc="100" baseline="0" dirty="0">
              <a:solidFill>
                <a:schemeClr val="bg1"/>
              </a:solidFill>
              <a:latin typeface="+mj-lt"/>
              <a:ea typeface="+mj-ea"/>
              <a:cs typeface="+mj-cs"/>
            </a:endParaRPr>
          </a:p>
        </p:txBody>
      </p:sp>
      <p:sp>
        <p:nvSpPr>
          <p:cNvPr id="8" name="TextBox 7">
            <a:extLst>
              <a:ext uri="{FF2B5EF4-FFF2-40B4-BE49-F238E27FC236}">
                <a16:creationId xmlns:a16="http://schemas.microsoft.com/office/drawing/2014/main" id="{0712CBC4-7599-4C0D-BA27-A7CE911BD39B}"/>
              </a:ext>
            </a:extLst>
          </p:cNvPr>
          <p:cNvSpPr txBox="1"/>
          <p:nvPr/>
        </p:nvSpPr>
        <p:spPr>
          <a:xfrm>
            <a:off x="83820" y="1303468"/>
            <a:ext cx="8976360" cy="1643527"/>
          </a:xfrm>
          <a:prstGeom prst="rect">
            <a:avLst/>
          </a:prstGeom>
          <a:noFill/>
        </p:spPr>
        <p:txBody>
          <a:bodyPr wrap="square">
            <a:spAutoFit/>
          </a:bodyPr>
          <a:lstStyle/>
          <a:p>
            <a:pPr algn="r">
              <a:lnSpc>
                <a:spcPct val="90000"/>
              </a:lnSpc>
            </a:pPr>
            <a:r>
              <a:rPr lang="ar-JO" sz="2800" b="1" u="sng" dirty="0">
                <a:latin typeface="Calibri" panose="020F0502020204030204" pitchFamily="34" charset="0"/>
                <a:cs typeface="Calibri" panose="020F0502020204030204" pitchFamily="34" charset="0"/>
              </a:rPr>
              <a:t>يوحنا 10     </a:t>
            </a:r>
            <a:r>
              <a:rPr lang="ar-JO" sz="2800" dirty="0">
                <a:latin typeface="Calibri" panose="020F0502020204030204" pitchFamily="34" charset="0"/>
                <a:cs typeface="Calibri" panose="020F0502020204030204" pitchFamily="34" charset="0"/>
              </a:rPr>
              <a:t>31فَتَنَاوَلَ الْيَهُودُ أَيْضًا حِجَارَةً لِيَرْجُمُوهُ. 32أَجَابَهُمْ يَسُوعُ:«أَعْمَالاً كَثِيرَةً حَسَنَةً أَرَيْتُكُمْ مِنْ عِنْدِ أَبِي. بِسَبَبِ أَيِّ عَمَل مِنْهَا تَرْجُمُونَنِي؟» 33أَجَابَهُ الْيَهُودُ قَائِلِينَ:«لَسْنَا نَرْجُمُكَ لأَجْلِ عَمَل حَسَنٍ، بَلْ لأَجْلِ تَجْدِيفٍ، فَإِنَّكَ وَأَنْتَ إِنْسَانٌ تَجْعَلُ نَفْسَكَ إِلهًا» </a:t>
            </a:r>
            <a:endParaRPr lang="en-SG"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304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A8F3A50-6CB9-4CB8-88A7-6B3DD9BF5BD9}"/>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3300" b="0" i="1" u="none" strike="noStrike" kern="1200" cap="none" spc="100" normalizeH="0" baseline="0" noProof="0" dirty="0">
                <a:ln>
                  <a:noFill/>
                </a:ln>
                <a:solidFill>
                  <a:srgbClr val="FFFFFF"/>
                </a:solidFill>
                <a:effectLst/>
                <a:uLnTx/>
                <a:uFillTx/>
                <a:latin typeface="Arial" panose="020B0604020202020204" pitchFamily="34" charset="0"/>
                <a:cs typeface="Arial" panose="020B0604020202020204" pitchFamily="34" charset="0"/>
              </a:rPr>
              <a:t>هل سبق أن دعا يسوع نفسه الله؟</a:t>
            </a:r>
            <a:endParaRPr kumimoji="0" lang="en-US" sz="3300" b="0" i="1" u="none" strike="noStrike" kern="1200" cap="none" spc="10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712CBC4-7599-4C0D-BA27-A7CE911BD39B}"/>
              </a:ext>
            </a:extLst>
          </p:cNvPr>
          <p:cNvSpPr txBox="1"/>
          <p:nvPr/>
        </p:nvSpPr>
        <p:spPr>
          <a:xfrm>
            <a:off x="83820" y="1303468"/>
            <a:ext cx="8976360" cy="1643527"/>
          </a:xfrm>
          <a:prstGeom prst="rect">
            <a:avLst/>
          </a:prstGeom>
          <a:noFill/>
        </p:spPr>
        <p:txBody>
          <a:bodyPr wrap="square">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ar-JO" sz="28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يوحنا 10</a:t>
            </a:r>
            <a:r>
              <a:rPr kumimoji="0" lang="ar-JO" sz="2800" b="1" i="0"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31فَتَنَاوَلَ الْيَهُودُ أَيْضًا حِجَارَةً لِيَرْجُمُوهُ. 32أَجَابَهُمْ يَسُوعُ:«أَعْمَالاً كَثِيرَةً حَسَنَةً أَرَيْتُكُمْ مِنْ عِنْدِ أَبِي. بِسَبَبِ أَيِّ عَمَل مِنْهَا تَرْجُمُونَنِي؟» 33أَجَابَهُ الْيَهُودُ قَائِلِينَ:«لَسْنَا نَرْجُمُكَ لأَجْلِ عَمَل حَسَنٍ، بَلْ لأَجْلِ تَجْدِيفٍ، </a:t>
            </a:r>
            <a:r>
              <a:rPr kumimoji="0" lang="ar-JO" sz="2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cs typeface="Arial" panose="020B0604020202020204" pitchFamily="34" charset="0"/>
              </a:rPr>
              <a:t>فَإِنَّكَ وَأَنْتَ إِنْسَانٌ تَجْعَلُ نَفْسَكَ إِلهًا» </a:t>
            </a:r>
            <a:endParaRPr kumimoji="0" lang="en-SG" sz="28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F94F0A8-760B-11B8-BFFC-E8C903D90A96}"/>
              </a:ext>
            </a:extLst>
          </p:cNvPr>
          <p:cNvPicPr>
            <a:picLocks noChangeAspect="1"/>
          </p:cNvPicPr>
          <p:nvPr/>
        </p:nvPicPr>
        <p:blipFill>
          <a:blip r:embed="rId2"/>
          <a:stretch>
            <a:fillRect/>
          </a:stretch>
        </p:blipFill>
        <p:spPr>
          <a:xfrm>
            <a:off x="880552" y="4518991"/>
            <a:ext cx="7382896" cy="1035541"/>
          </a:xfrm>
          <a:prstGeom prst="rect">
            <a:avLst/>
          </a:prstGeom>
        </p:spPr>
      </p:pic>
    </p:spTree>
    <p:extLst>
      <p:ext uri="{BB962C8B-B14F-4D97-AF65-F5344CB8AC3E}">
        <p14:creationId xmlns:p14="http://schemas.microsoft.com/office/powerpoint/2010/main" val="74234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4A944E-B046-4567-A324-045D571735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110" y="889384"/>
            <a:ext cx="3722864" cy="4488873"/>
          </a:xfrm>
          <a:prstGeom prst="rect">
            <a:avLst/>
          </a:prstGeom>
        </p:spPr>
      </p:pic>
      <p:sp>
        <p:nvSpPr>
          <p:cNvPr id="4" name="Title 1">
            <a:extLst>
              <a:ext uri="{FF2B5EF4-FFF2-40B4-BE49-F238E27FC236}">
                <a16:creationId xmlns:a16="http://schemas.microsoft.com/office/drawing/2014/main" id="{20EF37FC-8B89-4AA9-838A-8CA774AD1FDF}"/>
              </a:ext>
            </a:extLst>
          </p:cNvPr>
          <p:cNvSpPr txBox="1">
            <a:spLocks/>
          </p:cNvSpPr>
          <p:nvPr/>
        </p:nvSpPr>
        <p:spPr>
          <a:xfrm>
            <a:off x="45733" y="342129"/>
            <a:ext cx="3911600" cy="54725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lvl="0">
              <a:spcAft>
                <a:spcPts val="600"/>
              </a:spcAft>
            </a:pPr>
            <a:r>
              <a:rPr kumimoji="0" lang="ar-JO" sz="3600" b="1" i="0" u="none" strike="noStrike" kern="1200" cap="none" spc="100" normalizeH="0" baseline="0" noProof="0" dirty="0">
                <a:ln>
                  <a:noFill/>
                </a:ln>
                <a:solidFill>
                  <a:srgbClr val="000000"/>
                </a:solidFill>
                <a:effectLst/>
                <a:uLnTx/>
                <a:uFillTx/>
                <a:latin typeface="Arial" panose="020B0604020202020204" pitchFamily="34" charset="0"/>
                <a:cs typeface="Arial" panose="020B0604020202020204" pitchFamily="34" charset="0"/>
              </a:rPr>
              <a:t>ترتليانوس – 200 م</a:t>
            </a:r>
            <a:endParaRPr kumimoji="0" lang="en-US" sz="3600" b="1" i="0" u="none" strike="noStrike" kern="1200" cap="none" spc="10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A6C994D-FB8B-45AF-B633-D09A6D6AAFA9}"/>
              </a:ext>
            </a:extLst>
          </p:cNvPr>
          <p:cNvSpPr txBox="1"/>
          <p:nvPr/>
        </p:nvSpPr>
        <p:spPr>
          <a:xfrm>
            <a:off x="4091710" y="501299"/>
            <a:ext cx="4744995" cy="4832092"/>
          </a:xfrm>
          <a:prstGeom prst="rect">
            <a:avLst/>
          </a:prstGeom>
          <a:noFill/>
        </p:spPr>
        <p:txBody>
          <a:bodyPr wrap="square">
            <a:spAutoFit/>
          </a:bodyPr>
          <a:lstStyle/>
          <a:p>
            <a:pPr algn="r"/>
            <a:r>
              <a:rPr lang="ar-JO" sz="2800" dirty="0">
                <a:solidFill>
                  <a:schemeClr val="bg1"/>
                </a:solidFill>
                <a:latin typeface="Arial" panose="020B0604020202020204" pitchFamily="34" charset="0"/>
                <a:cs typeface="Arial" panose="020B0604020202020204" pitchFamily="34" charset="0"/>
              </a:rPr>
              <a:t>لم يبذل سوى محاولة قليلة لاستكشاف العلاقات الأبدية بين الثلاثة؛ بل ركزوا على الطرق التي ظهر بها الثالوث في الخليقة والفداء.</a:t>
            </a:r>
          </a:p>
          <a:p>
            <a:pPr algn="r"/>
            <a:endParaRPr lang="en-US" sz="2800" dirty="0">
              <a:solidFill>
                <a:schemeClr val="bg1"/>
              </a:solidFill>
              <a:latin typeface="Arial" panose="020B0604020202020204" pitchFamily="34" charset="0"/>
              <a:cs typeface="Arial" panose="020B0604020202020204" pitchFamily="34" charset="0"/>
            </a:endParaRPr>
          </a:p>
          <a:p>
            <a:pPr algn="r"/>
            <a:r>
              <a:rPr lang="ar-JO" sz="2800" dirty="0">
                <a:solidFill>
                  <a:schemeClr val="bg1"/>
                </a:solidFill>
                <a:latin typeface="Arial" panose="020B0604020202020204" pitchFamily="34" charset="0"/>
                <a:cs typeface="Arial" panose="020B0604020202020204" pitchFamily="34" charset="0"/>
              </a:rPr>
              <a:t>الحجج</a:t>
            </a:r>
            <a:endParaRPr lang="en-US" sz="2800" dirty="0">
              <a:solidFill>
                <a:schemeClr val="bg1"/>
              </a:solidFill>
              <a:latin typeface="Arial" panose="020B0604020202020204" pitchFamily="34" charset="0"/>
              <a:cs typeface="Arial" panose="020B0604020202020204" pitchFamily="34" charset="0"/>
            </a:endParaRPr>
          </a:p>
          <a:p>
            <a:pPr algn="r"/>
            <a:r>
              <a:rPr lang="ar-JO" sz="2800" dirty="0">
                <a:solidFill>
                  <a:schemeClr val="bg1"/>
                </a:solidFill>
                <a:latin typeface="Arial" panose="020B0604020202020204" pitchFamily="34" charset="0"/>
                <a:cs typeface="Arial" panose="020B0604020202020204" pitchFamily="34" charset="0"/>
              </a:rPr>
              <a:t>لم يقولوا الكثير=&gt; ليس خطأ</a:t>
            </a:r>
            <a:endParaRPr lang="en-SG" sz="2800" dirty="0">
              <a:solidFill>
                <a:schemeClr val="bg1"/>
              </a:solidFill>
              <a:latin typeface="Arial" panose="020B0604020202020204" pitchFamily="34" charset="0"/>
              <a:cs typeface="Arial" panose="020B0604020202020204" pitchFamily="34" charset="0"/>
            </a:endParaRPr>
          </a:p>
          <a:p>
            <a:pPr algn="r"/>
            <a:endParaRPr lang="en-SG" sz="2800" dirty="0">
              <a:solidFill>
                <a:schemeClr val="bg1"/>
              </a:solidFill>
              <a:latin typeface="Arial" panose="020B0604020202020204" pitchFamily="34" charset="0"/>
              <a:cs typeface="Arial" panose="020B0604020202020204" pitchFamily="34" charset="0"/>
            </a:endParaRPr>
          </a:p>
          <a:p>
            <a:pPr algn="r"/>
            <a:r>
              <a:rPr lang="ar-JO" sz="2800" dirty="0">
                <a:solidFill>
                  <a:schemeClr val="bg1"/>
                </a:solidFill>
                <a:latin typeface="Arial" panose="020B0604020202020204" pitchFamily="34" charset="0"/>
                <a:cs typeface="Arial" panose="020B0604020202020204" pitchFamily="34" charset="0"/>
              </a:rPr>
              <a:t>وجهة النظر المعاكسة</a:t>
            </a:r>
            <a:endParaRPr lang="en-SG" sz="2800" dirty="0">
              <a:solidFill>
                <a:schemeClr val="bg1"/>
              </a:solidFill>
              <a:latin typeface="Arial" panose="020B0604020202020204" pitchFamily="34" charset="0"/>
              <a:cs typeface="Arial" panose="020B0604020202020204" pitchFamily="34" charset="0"/>
            </a:endParaRPr>
          </a:p>
          <a:p>
            <a:pPr algn="r"/>
            <a:r>
              <a:rPr lang="ar-JO" sz="2800" dirty="0">
                <a:solidFill>
                  <a:schemeClr val="bg1"/>
                </a:solidFill>
                <a:latin typeface="Arial" panose="020B0604020202020204" pitchFamily="34" charset="0"/>
                <a:cs typeface="Arial" panose="020B0604020202020204" pitchFamily="34" charset="0"/>
              </a:rPr>
              <a:t>لم يقولوا الكثير =&gt; غامض</a:t>
            </a:r>
            <a:endParaRPr lang="en-US" sz="2800" dirty="0">
              <a:solidFill>
                <a:schemeClr val="bg1"/>
              </a:solidFill>
              <a:latin typeface="Arial" panose="020B0604020202020204" pitchFamily="34" charset="0"/>
              <a:cs typeface="Arial" panose="020B0604020202020204" pitchFamily="34" charset="0"/>
            </a:endParaRPr>
          </a:p>
          <a:p>
            <a:pPr algn="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01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stick figure clip art">
            <a:extLst>
              <a:ext uri="{FF2B5EF4-FFF2-40B4-BE49-F238E27FC236}">
                <a16:creationId xmlns:a16="http://schemas.microsoft.com/office/drawing/2014/main" id="{DDDD188C-1523-4AA4-A3BE-A5230458E9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007" y="3353637"/>
            <a:ext cx="984094" cy="196162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F820CB5-FA34-4FAD-8A61-990CC1071512}"/>
              </a:ext>
            </a:extLst>
          </p:cNvPr>
          <p:cNvSpPr txBox="1"/>
          <p:nvPr/>
        </p:nvSpPr>
        <p:spPr>
          <a:xfrm>
            <a:off x="23022" y="3815070"/>
            <a:ext cx="1469985" cy="369332"/>
          </a:xfrm>
          <a:prstGeom prst="rect">
            <a:avLst/>
          </a:prstGeom>
          <a:noFill/>
        </p:spPr>
        <p:txBody>
          <a:bodyPr wrap="square" rtlCol="0">
            <a:spAutoFit/>
          </a:bodyPr>
          <a:lstStyle/>
          <a:p>
            <a:pPr algn="ctr" defTabSz="914400"/>
            <a:r>
              <a:rPr lang="ar-JO" dirty="0">
                <a:solidFill>
                  <a:prstClr val="black"/>
                </a:solidFill>
                <a:latin typeface="Arial" panose="020B0604020202020204" pitchFamily="34" charset="0"/>
                <a:cs typeface="Arial" panose="020B0604020202020204" pitchFamily="34" charset="0"/>
              </a:rPr>
              <a:t>يسوع (الإنسان)</a:t>
            </a:r>
            <a:endParaRPr lang="en-US" dirty="0">
              <a:solidFill>
                <a:prstClr val="black"/>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066718E1-6E60-4550-8767-74A527B8FABD}"/>
              </a:ext>
            </a:extLst>
          </p:cNvPr>
          <p:cNvGrpSpPr/>
          <p:nvPr/>
        </p:nvGrpSpPr>
        <p:grpSpPr>
          <a:xfrm>
            <a:off x="4937754" y="1051059"/>
            <a:ext cx="3970116" cy="3715473"/>
            <a:chOff x="6192454" y="1690688"/>
            <a:chExt cx="3970116" cy="3715473"/>
          </a:xfrm>
        </p:grpSpPr>
        <p:sp>
          <p:nvSpPr>
            <p:cNvPr id="14" name="Oval 13">
              <a:extLst>
                <a:ext uri="{FF2B5EF4-FFF2-40B4-BE49-F238E27FC236}">
                  <a16:creationId xmlns:a16="http://schemas.microsoft.com/office/drawing/2014/main" id="{7A5A144E-89B7-4E86-92B0-4271E829A636}"/>
                </a:ext>
              </a:extLst>
            </p:cNvPr>
            <p:cNvSpPr/>
            <p:nvPr/>
          </p:nvSpPr>
          <p:spPr>
            <a:xfrm>
              <a:off x="6192454" y="1690688"/>
              <a:ext cx="3970116" cy="3715473"/>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2F5BA4D-E728-4879-9348-40E765D3365B}"/>
                </a:ext>
              </a:extLst>
            </p:cNvPr>
            <p:cNvSpPr txBox="1"/>
            <p:nvPr/>
          </p:nvSpPr>
          <p:spPr>
            <a:xfrm>
              <a:off x="7442519" y="2785418"/>
              <a:ext cx="1469985" cy="461665"/>
            </a:xfrm>
            <a:prstGeom prst="rect">
              <a:avLst/>
            </a:prstGeom>
            <a:noFill/>
          </p:spPr>
          <p:txBody>
            <a:bodyPr wrap="square" rtlCol="0">
              <a:spAutoFit/>
            </a:bodyPr>
            <a:lstStyle/>
            <a:p>
              <a:pPr algn="ctr" defTabSz="914400"/>
              <a:r>
                <a:rPr lang="ar-JO" sz="2400" dirty="0">
                  <a:solidFill>
                    <a:prstClr val="black"/>
                  </a:solidFill>
                  <a:latin typeface="Arial" panose="020B0604020202020204" pitchFamily="34" charset="0"/>
                  <a:cs typeface="Arial" panose="020B0604020202020204" pitchFamily="34" charset="0"/>
                </a:rPr>
                <a:t>الله</a:t>
              </a:r>
              <a:endParaRPr lang="en-US" sz="2400" dirty="0">
                <a:solidFill>
                  <a:prstClr val="black"/>
                </a:solidFill>
                <a:latin typeface="Arial" panose="020B0604020202020204" pitchFamily="34" charset="0"/>
                <a:cs typeface="Arial" panose="020B0604020202020204" pitchFamily="34" charset="0"/>
              </a:endParaRPr>
            </a:p>
          </p:txBody>
        </p:sp>
      </p:grpSp>
      <p:sp>
        <p:nvSpPr>
          <p:cNvPr id="16" name="Left Arrow 4">
            <a:extLst>
              <a:ext uri="{FF2B5EF4-FFF2-40B4-BE49-F238E27FC236}">
                <a16:creationId xmlns:a16="http://schemas.microsoft.com/office/drawing/2014/main" id="{B7EA8CFA-5826-489F-BC91-95E54593FDB8}"/>
              </a:ext>
            </a:extLst>
          </p:cNvPr>
          <p:cNvSpPr/>
          <p:nvPr/>
        </p:nvSpPr>
        <p:spPr>
          <a:xfrm rot="20828033">
            <a:off x="2638372" y="2752538"/>
            <a:ext cx="2071868" cy="312516"/>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AC1175D7-3853-4477-9F56-16DFF52806E3}"/>
              </a:ext>
            </a:extLst>
          </p:cNvPr>
          <p:cNvGrpSpPr/>
          <p:nvPr/>
        </p:nvGrpSpPr>
        <p:grpSpPr>
          <a:xfrm>
            <a:off x="2303218" y="1473558"/>
            <a:ext cx="2173046" cy="1221513"/>
            <a:chOff x="3530278" y="2025570"/>
            <a:chExt cx="2173046" cy="1221513"/>
          </a:xfrm>
        </p:grpSpPr>
        <p:sp>
          <p:nvSpPr>
            <p:cNvPr id="17" name="Explosion 2 7">
              <a:extLst>
                <a:ext uri="{FF2B5EF4-FFF2-40B4-BE49-F238E27FC236}">
                  <a16:creationId xmlns:a16="http://schemas.microsoft.com/office/drawing/2014/main" id="{5832CB71-00F8-4998-B2DF-AA4C18E4352B}"/>
                </a:ext>
              </a:extLst>
            </p:cNvPr>
            <p:cNvSpPr/>
            <p:nvPr/>
          </p:nvSpPr>
          <p:spPr>
            <a:xfrm>
              <a:off x="3530278" y="2025570"/>
              <a:ext cx="2173046" cy="1221513"/>
            </a:xfrm>
            <a:prstGeom prst="irregularSeal2">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6B45458E-A870-4C44-B565-CAA5068A80BF}"/>
                </a:ext>
              </a:extLst>
            </p:cNvPr>
            <p:cNvSpPr txBox="1"/>
            <p:nvPr/>
          </p:nvSpPr>
          <p:spPr>
            <a:xfrm rot="20729544">
              <a:off x="3800908" y="2340187"/>
              <a:ext cx="1438917" cy="646331"/>
            </a:xfrm>
            <a:prstGeom prst="rect">
              <a:avLst/>
            </a:prstGeom>
            <a:noFill/>
          </p:spPr>
          <p:txBody>
            <a:bodyPr wrap="square" rtlCol="0">
              <a:spAutoFit/>
            </a:bodyPr>
            <a:lstStyle/>
            <a:p>
              <a:pPr algn="ctr" defTabSz="914400"/>
              <a:r>
                <a:rPr lang="ar-JO" dirty="0">
                  <a:solidFill>
                    <a:prstClr val="black"/>
                  </a:solidFill>
                  <a:latin typeface="Arial" panose="020B0604020202020204" pitchFamily="34" charset="0"/>
                  <a:cs typeface="Arial" panose="020B0604020202020204" pitchFamily="34" charset="0"/>
                </a:rPr>
                <a:t>عقل الله </a:t>
              </a:r>
              <a:r>
                <a:rPr lang="en-US" dirty="0">
                  <a:solidFill>
                    <a:prstClr val="black"/>
                  </a:solidFill>
                  <a:latin typeface="Arial" panose="020B0604020202020204" pitchFamily="34" charset="0"/>
                  <a:cs typeface="Arial" panose="020B0604020202020204" pitchFamily="34" charset="0"/>
                </a:rPr>
                <a:t>(</a:t>
              </a:r>
              <a:r>
                <a:rPr lang="ar-JO" dirty="0">
                  <a:solidFill>
                    <a:prstClr val="black"/>
                  </a:solidFill>
                  <a:latin typeface="Arial" panose="020B0604020202020204" pitchFamily="34" charset="0"/>
                  <a:cs typeface="Arial" panose="020B0604020202020204" pitchFamily="34" charset="0"/>
                </a:rPr>
                <a:t>اللوجوس</a:t>
              </a:r>
              <a:r>
                <a:rPr lang="en-US" dirty="0">
                  <a:solidFill>
                    <a:prstClr val="black"/>
                  </a:solidFill>
                  <a:latin typeface="Arial" panose="020B0604020202020204" pitchFamily="34" charset="0"/>
                  <a:cs typeface="Arial" panose="020B0604020202020204" pitchFamily="34" charset="0"/>
                </a:rPr>
                <a:t>)</a:t>
              </a:r>
            </a:p>
          </p:txBody>
        </p:sp>
      </p:grpSp>
      <p:sp>
        <p:nvSpPr>
          <p:cNvPr id="19" name="TextBox 18">
            <a:extLst>
              <a:ext uri="{FF2B5EF4-FFF2-40B4-BE49-F238E27FC236}">
                <a16:creationId xmlns:a16="http://schemas.microsoft.com/office/drawing/2014/main" id="{9AEF47FE-64D4-4C1C-B74B-FA2005CB1E2B}"/>
              </a:ext>
            </a:extLst>
          </p:cNvPr>
          <p:cNvSpPr txBox="1"/>
          <p:nvPr/>
        </p:nvSpPr>
        <p:spPr>
          <a:xfrm rot="20729544">
            <a:off x="3109762" y="3211212"/>
            <a:ext cx="1438917" cy="369332"/>
          </a:xfrm>
          <a:prstGeom prst="rect">
            <a:avLst/>
          </a:prstGeom>
          <a:noFill/>
        </p:spPr>
        <p:txBody>
          <a:bodyPr wrap="square" rtlCol="0">
            <a:spAutoFit/>
          </a:bodyPr>
          <a:lstStyle/>
          <a:p>
            <a:pPr algn="ctr" defTabSz="914400"/>
            <a:r>
              <a:rPr lang="ar-JO" dirty="0">
                <a:solidFill>
                  <a:prstClr val="black"/>
                </a:solidFill>
                <a:latin typeface="Arial" panose="020B0604020202020204" pitchFamily="34" charset="0"/>
                <a:cs typeface="Arial" panose="020B0604020202020204" pitchFamily="34" charset="0"/>
              </a:rPr>
              <a:t>يملأ</a:t>
            </a:r>
            <a:endParaRPr lang="en-US" dirty="0">
              <a:solidFill>
                <a:prstClr val="black"/>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73218819-1C72-49AD-82BC-A74F642932F7}"/>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sz="3300" b="1" i="0" kern="1200" spc="100" baseline="0" dirty="0">
                <a:solidFill>
                  <a:schemeClr val="bg1"/>
                </a:solidFill>
                <a:latin typeface="Arial" panose="020B0604020202020204" pitchFamily="34" charset="0"/>
                <a:cs typeface="Arial" panose="020B0604020202020204" pitchFamily="34" charset="0"/>
              </a:rPr>
              <a:t>المونارخية الفعالة / التبني</a:t>
            </a:r>
            <a:endParaRPr lang="en-US" sz="3300" b="1" i="0" kern="1200" spc="100" baseline="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97D6D5F-0F7D-4CB4-8C43-181C68439271}"/>
              </a:ext>
            </a:extLst>
          </p:cNvPr>
          <p:cNvSpPr txBox="1"/>
          <p:nvPr/>
        </p:nvSpPr>
        <p:spPr>
          <a:xfrm>
            <a:off x="0" y="5479702"/>
            <a:ext cx="9144000" cy="954107"/>
          </a:xfrm>
          <a:prstGeom prst="rect">
            <a:avLst/>
          </a:prstGeom>
          <a:solidFill>
            <a:schemeClr val="accent6">
              <a:lumMod val="40000"/>
              <a:lumOff val="60000"/>
            </a:schemeClr>
          </a:solidFill>
        </p:spPr>
        <p:txBody>
          <a:bodyPr wrap="square">
            <a:spAutoFit/>
          </a:bodyPr>
          <a:lstStyle/>
          <a:p>
            <a:pPr algn="ctr"/>
            <a:r>
              <a:rPr lang="ar-JO" sz="2800" dirty="0">
                <a:solidFill>
                  <a:schemeClr val="bg1"/>
                </a:solidFill>
                <a:latin typeface="Arial" panose="020B0604020202020204" pitchFamily="34" charset="0"/>
                <a:cs typeface="Arial" panose="020B0604020202020204" pitchFamily="34" charset="0"/>
              </a:rPr>
              <a:t>علموا أن يسوع وُلِد إنسانًا كاملاً، ثم تبنَّاه الله لاحقًا - إما عند معموديته أو عند قيامته - بطريقة خاصة (أي إلهية).</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086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2601084-3A6F-452C-BEAD-7B839188527B}"/>
              </a:ext>
            </a:extLst>
          </p:cNvPr>
          <p:cNvSpPr/>
          <p:nvPr/>
        </p:nvSpPr>
        <p:spPr>
          <a:xfrm>
            <a:off x="4398380" y="1023938"/>
            <a:ext cx="3970116" cy="3715473"/>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90BB144-BD7E-4B84-A66F-E0B1EB1F28E2}"/>
              </a:ext>
            </a:extLst>
          </p:cNvPr>
          <p:cNvSpPr txBox="1"/>
          <p:nvPr/>
        </p:nvSpPr>
        <p:spPr>
          <a:xfrm>
            <a:off x="5648445" y="2118668"/>
            <a:ext cx="1469985" cy="461665"/>
          </a:xfrm>
          <a:prstGeom prst="rect">
            <a:avLst/>
          </a:prstGeom>
          <a:noFill/>
        </p:spPr>
        <p:txBody>
          <a:bodyPr wrap="square" rtlCol="0">
            <a:spAutoFit/>
          </a:bodyPr>
          <a:lstStyle/>
          <a:p>
            <a:pPr algn="ctr" defTabSz="914400"/>
            <a:r>
              <a:rPr lang="ar-JO" sz="2400" dirty="0">
                <a:solidFill>
                  <a:prstClr val="black"/>
                </a:solidFill>
                <a:latin typeface="Arial" panose="020B0604020202020204" pitchFamily="34" charset="0"/>
                <a:cs typeface="Arial" panose="020B0604020202020204" pitchFamily="34" charset="0"/>
              </a:rPr>
              <a:t>إله واحد</a:t>
            </a:r>
            <a:endParaRPr lang="en-US" sz="2400" dirty="0">
              <a:solidFill>
                <a:prstClr val="black"/>
              </a:solidFill>
              <a:latin typeface="Arial" panose="020B0604020202020204" pitchFamily="34" charset="0"/>
              <a:cs typeface="Arial" panose="020B0604020202020204" pitchFamily="34" charset="0"/>
            </a:endParaRPr>
          </a:p>
        </p:txBody>
      </p:sp>
      <p:pic>
        <p:nvPicPr>
          <p:cNvPr id="5" name="Picture 6" descr="File:Drama masks.svg">
            <a:extLst>
              <a:ext uri="{FF2B5EF4-FFF2-40B4-BE49-F238E27FC236}">
                <a16:creationId xmlns:a16="http://schemas.microsoft.com/office/drawing/2014/main" id="{BA233319-E084-4298-BE8F-1E8C01E5C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861" y="1470922"/>
            <a:ext cx="1140930" cy="31586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FD5C196-7767-42B1-BDC3-9789F31109BA}"/>
              </a:ext>
            </a:extLst>
          </p:cNvPr>
          <p:cNvSpPr txBox="1"/>
          <p:nvPr/>
        </p:nvSpPr>
        <p:spPr>
          <a:xfrm>
            <a:off x="167639" y="1793475"/>
            <a:ext cx="1122745" cy="461665"/>
          </a:xfrm>
          <a:prstGeom prst="rect">
            <a:avLst/>
          </a:prstGeom>
          <a:noFill/>
        </p:spPr>
        <p:txBody>
          <a:bodyPr wrap="square" rtlCol="0">
            <a:spAutoFit/>
          </a:bodyPr>
          <a:lstStyle/>
          <a:p>
            <a:pPr algn="ctr" defTabSz="914400"/>
            <a:r>
              <a:rPr lang="ar-JO" sz="2400" dirty="0">
                <a:solidFill>
                  <a:prstClr val="black"/>
                </a:solidFill>
                <a:latin typeface="Arial" panose="020B0604020202020204" pitchFamily="34" charset="0"/>
                <a:cs typeface="Arial" panose="020B0604020202020204" pitchFamily="34" charset="0"/>
              </a:rPr>
              <a:t>الآب</a:t>
            </a:r>
            <a:endParaRPr lang="en-US" sz="24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B224E77-2F6B-458A-952F-2CA64EE573B3}"/>
              </a:ext>
            </a:extLst>
          </p:cNvPr>
          <p:cNvSpPr txBox="1"/>
          <p:nvPr/>
        </p:nvSpPr>
        <p:spPr>
          <a:xfrm>
            <a:off x="289067" y="2819432"/>
            <a:ext cx="1122745" cy="461665"/>
          </a:xfrm>
          <a:prstGeom prst="rect">
            <a:avLst/>
          </a:prstGeom>
          <a:noFill/>
        </p:spPr>
        <p:txBody>
          <a:bodyPr wrap="square" rtlCol="0">
            <a:spAutoFit/>
          </a:bodyPr>
          <a:lstStyle/>
          <a:p>
            <a:pPr algn="ctr" defTabSz="914400"/>
            <a:r>
              <a:rPr lang="ar-JO" sz="2400" dirty="0">
                <a:solidFill>
                  <a:prstClr val="black"/>
                </a:solidFill>
                <a:latin typeface="Arial" panose="020B0604020202020204" pitchFamily="34" charset="0"/>
                <a:cs typeface="Arial" panose="020B0604020202020204" pitchFamily="34" charset="0"/>
              </a:rPr>
              <a:t>الإبن</a:t>
            </a:r>
            <a:endParaRPr lang="en-US" sz="2400" dirty="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497F84A-67F6-4419-968C-8C03A28EAAB1}"/>
              </a:ext>
            </a:extLst>
          </p:cNvPr>
          <p:cNvSpPr txBox="1"/>
          <p:nvPr/>
        </p:nvSpPr>
        <p:spPr>
          <a:xfrm>
            <a:off x="206135" y="3846782"/>
            <a:ext cx="1479726" cy="461665"/>
          </a:xfrm>
          <a:prstGeom prst="rect">
            <a:avLst/>
          </a:prstGeom>
          <a:noFill/>
        </p:spPr>
        <p:txBody>
          <a:bodyPr wrap="square" rtlCol="0">
            <a:spAutoFit/>
          </a:bodyPr>
          <a:lstStyle/>
          <a:p>
            <a:pPr algn="ctr" defTabSz="914400"/>
            <a:r>
              <a:rPr lang="ar-JO" sz="2400" dirty="0">
                <a:solidFill>
                  <a:prstClr val="black"/>
                </a:solidFill>
                <a:latin typeface="Arial" panose="020B0604020202020204" pitchFamily="34" charset="0"/>
                <a:cs typeface="Arial" panose="020B0604020202020204" pitchFamily="34" charset="0"/>
              </a:rPr>
              <a:t>الروح القدس</a:t>
            </a:r>
            <a:endParaRPr lang="en-US" sz="2400" dirty="0">
              <a:solidFill>
                <a:prstClr val="black"/>
              </a:solidFill>
              <a:latin typeface="Arial" panose="020B0604020202020204" pitchFamily="34" charset="0"/>
              <a:cs typeface="Arial" panose="020B0604020202020204" pitchFamily="34" charset="0"/>
            </a:endParaRPr>
          </a:p>
        </p:txBody>
      </p:sp>
      <p:sp>
        <p:nvSpPr>
          <p:cNvPr id="9" name="Left Arrow 8">
            <a:extLst>
              <a:ext uri="{FF2B5EF4-FFF2-40B4-BE49-F238E27FC236}">
                <a16:creationId xmlns:a16="http://schemas.microsoft.com/office/drawing/2014/main" id="{27C76019-8693-4DCF-8464-E87BF36E2A5C}"/>
              </a:ext>
            </a:extLst>
          </p:cNvPr>
          <p:cNvSpPr/>
          <p:nvPr/>
        </p:nvSpPr>
        <p:spPr>
          <a:xfrm rot="627255">
            <a:off x="3421441" y="2084061"/>
            <a:ext cx="1342663" cy="370390"/>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Left Arrow 12">
            <a:extLst>
              <a:ext uri="{FF2B5EF4-FFF2-40B4-BE49-F238E27FC236}">
                <a16:creationId xmlns:a16="http://schemas.microsoft.com/office/drawing/2014/main" id="{012D4024-CB64-4F50-8393-A9C721D233BE}"/>
              </a:ext>
            </a:extLst>
          </p:cNvPr>
          <p:cNvSpPr/>
          <p:nvPr/>
        </p:nvSpPr>
        <p:spPr>
          <a:xfrm>
            <a:off x="3374889" y="2930375"/>
            <a:ext cx="1342663" cy="370390"/>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Left Arrow 13">
            <a:extLst>
              <a:ext uri="{FF2B5EF4-FFF2-40B4-BE49-F238E27FC236}">
                <a16:creationId xmlns:a16="http://schemas.microsoft.com/office/drawing/2014/main" id="{B5755736-B35F-4290-97EF-FD6B24C29EEC}"/>
              </a:ext>
            </a:extLst>
          </p:cNvPr>
          <p:cNvSpPr/>
          <p:nvPr/>
        </p:nvSpPr>
        <p:spPr>
          <a:xfrm rot="20781102">
            <a:off x="3494251" y="3734991"/>
            <a:ext cx="1342663" cy="370390"/>
          </a:xfrm>
          <a:prstGeom prst="lef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 name="Down Arrow 5">
            <a:extLst>
              <a:ext uri="{FF2B5EF4-FFF2-40B4-BE49-F238E27FC236}">
                <a16:creationId xmlns:a16="http://schemas.microsoft.com/office/drawing/2014/main" id="{90368FC9-1310-4D7D-878F-9A147C779E37}"/>
              </a:ext>
            </a:extLst>
          </p:cNvPr>
          <p:cNvSpPr/>
          <p:nvPr/>
        </p:nvSpPr>
        <p:spPr>
          <a:xfrm>
            <a:off x="2120310" y="2448840"/>
            <a:ext cx="255181" cy="248702"/>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 name="Down Arrow 14">
            <a:extLst>
              <a:ext uri="{FF2B5EF4-FFF2-40B4-BE49-F238E27FC236}">
                <a16:creationId xmlns:a16="http://schemas.microsoft.com/office/drawing/2014/main" id="{50203266-1981-4761-B6CC-63788B2606A0}"/>
              </a:ext>
            </a:extLst>
          </p:cNvPr>
          <p:cNvSpPr/>
          <p:nvPr/>
        </p:nvSpPr>
        <p:spPr>
          <a:xfrm>
            <a:off x="2120309" y="3539247"/>
            <a:ext cx="255181" cy="248702"/>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D89F24F-7213-4939-9159-F4AE30064CA9}"/>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sz="3300" b="1" i="0" dirty="0">
                <a:solidFill>
                  <a:schemeClr val="bg1"/>
                </a:solidFill>
                <a:latin typeface="Arial" panose="020B0604020202020204" pitchFamily="34" charset="0"/>
                <a:cs typeface="Arial" panose="020B0604020202020204" pitchFamily="34" charset="0"/>
              </a:rPr>
              <a:t>المونارخية المودالية / السابلية</a:t>
            </a:r>
            <a:endParaRPr lang="en-US" sz="3300" b="1" i="0" kern="1200" spc="100" baseline="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A9C2ECE-F14C-4F25-81BD-CFEBC38E3286}"/>
              </a:ext>
            </a:extLst>
          </p:cNvPr>
          <p:cNvSpPr txBox="1"/>
          <p:nvPr/>
        </p:nvSpPr>
        <p:spPr>
          <a:xfrm>
            <a:off x="-24131" y="5042118"/>
            <a:ext cx="9144000" cy="1384995"/>
          </a:xfrm>
          <a:prstGeom prst="rect">
            <a:avLst/>
          </a:prstGeom>
          <a:solidFill>
            <a:schemeClr val="accent6">
              <a:lumMod val="40000"/>
              <a:lumOff val="60000"/>
            </a:schemeClr>
          </a:solidFill>
        </p:spPr>
        <p:txBody>
          <a:bodyPr wrap="square">
            <a:spAutoFit/>
          </a:bodyPr>
          <a:lstStyle/>
          <a:p>
            <a:pPr algn="ctr"/>
            <a:r>
              <a:rPr lang="ar-JO" sz="2800" dirty="0">
                <a:solidFill>
                  <a:schemeClr val="bg1"/>
                </a:solidFill>
                <a:latin typeface="Arial" panose="020B0604020202020204" pitchFamily="34" charset="0"/>
                <a:cs typeface="Arial" panose="020B0604020202020204" pitchFamily="34" charset="0"/>
              </a:rPr>
              <a:t>علَّمت أن الأقانيم الثلاثة في الثالوث هم أشكال مختلفة للاهوت. لم يؤمنوا بشخصيات متميزة، بل بأنماط مختلفة لإعلان الله عن نفسه. الله موجود كآب وابن وروح في عصور مختلفة، ولكن ليس كثالوث أبدًا.</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61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E6FB-43E9-4FF7-94AB-FADA4E7F89DE}"/>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sz="3300" b="1" i="0" kern="1200" spc="100" baseline="0" dirty="0">
                <a:solidFill>
                  <a:schemeClr val="bg1"/>
                </a:solidFill>
                <a:latin typeface="Arial" panose="020B0604020202020204" pitchFamily="34" charset="0"/>
                <a:cs typeface="Arial" panose="020B0604020202020204" pitchFamily="34" charset="0"/>
              </a:rPr>
              <a:t>المونارخية المودالية / السابلية</a:t>
            </a:r>
          </a:p>
        </p:txBody>
      </p:sp>
      <p:sp>
        <p:nvSpPr>
          <p:cNvPr id="4" name="TextBox 3">
            <a:extLst>
              <a:ext uri="{FF2B5EF4-FFF2-40B4-BE49-F238E27FC236}">
                <a16:creationId xmlns:a16="http://schemas.microsoft.com/office/drawing/2014/main" id="{2CAAC08A-656B-4965-BCBD-DF95B2BB0321}"/>
              </a:ext>
            </a:extLst>
          </p:cNvPr>
          <p:cNvSpPr txBox="1"/>
          <p:nvPr/>
        </p:nvSpPr>
        <p:spPr>
          <a:xfrm>
            <a:off x="361950" y="1012986"/>
            <a:ext cx="8566149" cy="461665"/>
          </a:xfrm>
          <a:prstGeom prst="rect">
            <a:avLst/>
          </a:prstGeom>
          <a:noFill/>
        </p:spPr>
        <p:txBody>
          <a:bodyPr wrap="square" rtlCol="0">
            <a:spAutoFit/>
          </a:bodyPr>
          <a:lstStyle/>
          <a:p>
            <a:pPr algn="ctr" defTabSz="914400"/>
            <a:r>
              <a:rPr lang="ar-JO" sz="2400" dirty="0">
                <a:solidFill>
                  <a:prstClr val="black"/>
                </a:solidFill>
                <a:latin typeface="Arial" panose="020B0604020202020204" pitchFamily="34" charset="0"/>
                <a:cs typeface="Arial" panose="020B0604020202020204" pitchFamily="34" charset="0"/>
              </a:rPr>
              <a:t>المشاكل: حضور الله الثالوث في معمودية يسوع</a:t>
            </a:r>
            <a:r>
              <a:rPr lang="en-US" sz="2400" dirty="0">
                <a:solidFill>
                  <a:prstClr val="black"/>
                </a:solidFill>
                <a:latin typeface="Arial" panose="020B0604020202020204" pitchFamily="34" charset="0"/>
                <a:cs typeface="Arial" panose="020B0604020202020204" pitchFamily="34" charset="0"/>
              </a:rPr>
              <a:t>  </a:t>
            </a:r>
          </a:p>
        </p:txBody>
      </p:sp>
      <p:grpSp>
        <p:nvGrpSpPr>
          <p:cNvPr id="12" name="Group 11">
            <a:extLst>
              <a:ext uri="{FF2B5EF4-FFF2-40B4-BE49-F238E27FC236}">
                <a16:creationId xmlns:a16="http://schemas.microsoft.com/office/drawing/2014/main" id="{6C18AFD7-DEBC-1E45-85FD-FDDC31DDD8E1}"/>
              </a:ext>
            </a:extLst>
          </p:cNvPr>
          <p:cNvGrpSpPr/>
          <p:nvPr/>
        </p:nvGrpSpPr>
        <p:grpSpPr>
          <a:xfrm>
            <a:off x="883579" y="1439821"/>
            <a:ext cx="7070188" cy="5418179"/>
            <a:chOff x="883579" y="1439821"/>
            <a:chExt cx="7070188" cy="5418179"/>
          </a:xfrm>
        </p:grpSpPr>
        <p:pic>
          <p:nvPicPr>
            <p:cNvPr id="2050" name="Picture 2" descr="Jesus' Baptism Flaps - Bible Crafts by Jenny">
              <a:extLst>
                <a:ext uri="{FF2B5EF4-FFF2-40B4-BE49-F238E27FC236}">
                  <a16:creationId xmlns:a16="http://schemas.microsoft.com/office/drawing/2014/main" id="{574E39C8-CEB5-4609-A812-86E853162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53" y="1439821"/>
              <a:ext cx="7030948" cy="541817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861817AD-CF93-D40E-D7B0-A19161D5E994}"/>
                </a:ext>
              </a:extLst>
            </p:cNvPr>
            <p:cNvSpPr/>
            <p:nvPr/>
          </p:nvSpPr>
          <p:spPr>
            <a:xfrm>
              <a:off x="4816227" y="1501027"/>
              <a:ext cx="2766101" cy="838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DDFDF6-8856-243A-D9B7-34A07FB072C0}"/>
                </a:ext>
              </a:extLst>
            </p:cNvPr>
            <p:cNvSpPr/>
            <p:nvPr/>
          </p:nvSpPr>
          <p:spPr>
            <a:xfrm>
              <a:off x="1099334" y="2898313"/>
              <a:ext cx="3215812" cy="8219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46C2DF4-B1EF-6FEA-A5E1-B427919268FA}"/>
                </a:ext>
              </a:extLst>
            </p:cNvPr>
            <p:cNvSpPr/>
            <p:nvPr/>
          </p:nvSpPr>
          <p:spPr>
            <a:xfrm>
              <a:off x="1068512" y="1675688"/>
              <a:ext cx="3215812" cy="8219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18D7247-D90A-29F4-0ECC-6C98211E8E04}"/>
                </a:ext>
              </a:extLst>
            </p:cNvPr>
            <p:cNvSpPr txBox="1">
              <a:spLocks/>
            </p:cNvSpPr>
            <p:nvPr/>
          </p:nvSpPr>
          <p:spPr>
            <a:xfrm>
              <a:off x="893853" y="1667554"/>
              <a:ext cx="354444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en-US" sz="3300" b="1" i="0" kern="1200" spc="100" baseline="0" dirty="0">
                  <a:solidFill>
                    <a:schemeClr val="bg1"/>
                  </a:solidFill>
                  <a:latin typeface="Arial" panose="020B0604020202020204" pitchFamily="34" charset="0"/>
                  <a:cs typeface="Arial" panose="020B0604020202020204" pitchFamily="34" charset="0"/>
                </a:rPr>
                <a:t>God the Father</a:t>
              </a:r>
              <a:endParaRPr lang="ar-JO" sz="3300" b="1" i="0" kern="1200" spc="100" baseline="0" dirty="0">
                <a:solidFill>
                  <a:schemeClr val="bg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C368F16-736B-E7F5-55E9-9CF60E18FCA9}"/>
                </a:ext>
              </a:extLst>
            </p:cNvPr>
            <p:cNvSpPr/>
            <p:nvPr/>
          </p:nvSpPr>
          <p:spPr>
            <a:xfrm>
              <a:off x="1109609" y="4819579"/>
              <a:ext cx="3215812" cy="8219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98B2C4EE-CF6F-7BB4-153E-C1EE89D0848D}"/>
                </a:ext>
              </a:extLst>
            </p:cNvPr>
            <p:cNvSpPr txBox="1">
              <a:spLocks/>
            </p:cNvSpPr>
            <p:nvPr/>
          </p:nvSpPr>
          <p:spPr>
            <a:xfrm>
              <a:off x="883579" y="2890179"/>
              <a:ext cx="354444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en-US" sz="3300" i="0" kern="1200" spc="100" baseline="0" dirty="0">
                  <a:solidFill>
                    <a:schemeClr val="bg1"/>
                  </a:solidFill>
                  <a:latin typeface="Arial" panose="020B0604020202020204" pitchFamily="34" charset="0"/>
                  <a:cs typeface="Arial" panose="020B0604020202020204" pitchFamily="34" charset="0"/>
                </a:rPr>
                <a:t>The Holy Spirit</a:t>
              </a:r>
              <a:endParaRPr lang="ar-JO" sz="3300" i="0" kern="1200" spc="100" baseline="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D40F3879-C443-8631-2502-312A22636616}"/>
                </a:ext>
              </a:extLst>
            </p:cNvPr>
            <p:cNvSpPr txBox="1">
              <a:spLocks/>
            </p:cNvSpPr>
            <p:nvPr/>
          </p:nvSpPr>
          <p:spPr>
            <a:xfrm>
              <a:off x="883579" y="4955285"/>
              <a:ext cx="3544440" cy="838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en-US" sz="6600" b="1" i="0" kern="1200" spc="100" baseline="0" dirty="0">
                  <a:solidFill>
                    <a:schemeClr val="bg1"/>
                  </a:solidFill>
                  <a:latin typeface="Arial" panose="020B0604020202020204" pitchFamily="34" charset="0"/>
                  <a:cs typeface="Arial" panose="020B0604020202020204" pitchFamily="34" charset="0"/>
                </a:rPr>
                <a:t>Jesus</a:t>
              </a:r>
              <a:endParaRPr lang="ar-JO" sz="6600" b="1" i="0" kern="1200" spc="100" baseline="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72B35EF8-AE96-B750-52DA-1F9025AA09C4}"/>
                </a:ext>
              </a:extLst>
            </p:cNvPr>
            <p:cNvSpPr txBox="1">
              <a:spLocks/>
            </p:cNvSpPr>
            <p:nvPr/>
          </p:nvSpPr>
          <p:spPr>
            <a:xfrm>
              <a:off x="4409327" y="1667554"/>
              <a:ext cx="3544440" cy="8382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en-US" sz="2000" b="1" i="0" kern="1200" spc="100" baseline="0" dirty="0">
                  <a:solidFill>
                    <a:schemeClr val="bg1"/>
                  </a:solidFill>
                  <a:latin typeface="Arial" panose="020B0604020202020204" pitchFamily="34" charset="0"/>
                  <a:cs typeface="Arial" panose="020B0604020202020204" pitchFamily="34" charset="0"/>
                </a:rPr>
                <a:t>This is my Son </a:t>
              </a:r>
              <a:br>
                <a:rPr lang="en-US" sz="2000" b="1" i="0" kern="1200" spc="100" baseline="0" dirty="0">
                  <a:solidFill>
                    <a:schemeClr val="bg1"/>
                  </a:solidFill>
                  <a:latin typeface="Arial" panose="020B0604020202020204" pitchFamily="34" charset="0"/>
                  <a:cs typeface="Arial" panose="020B0604020202020204" pitchFamily="34" charset="0"/>
                </a:rPr>
              </a:br>
              <a:r>
                <a:rPr lang="en-US" sz="2000" b="1" i="0" kern="1200" spc="100" baseline="0" dirty="0">
                  <a:solidFill>
                    <a:schemeClr val="bg1"/>
                  </a:solidFill>
                  <a:latin typeface="Arial" panose="020B0604020202020204" pitchFamily="34" charset="0"/>
                  <a:cs typeface="Arial" panose="020B0604020202020204" pitchFamily="34" charset="0"/>
                </a:rPr>
                <a:t>and I love Him! </a:t>
              </a:r>
              <a:br>
                <a:rPr lang="en-US" sz="2000" b="1" i="0" kern="1200" spc="100" baseline="0" dirty="0">
                  <a:solidFill>
                    <a:schemeClr val="bg1"/>
                  </a:solidFill>
                  <a:latin typeface="Arial" panose="020B0604020202020204" pitchFamily="34" charset="0"/>
                  <a:cs typeface="Arial" panose="020B0604020202020204" pitchFamily="34" charset="0"/>
                </a:rPr>
              </a:br>
              <a:r>
                <a:rPr lang="en-US" sz="1600" b="1" i="0" kern="1200" spc="100" baseline="0" dirty="0">
                  <a:solidFill>
                    <a:schemeClr val="bg1"/>
                  </a:solidFill>
                  <a:latin typeface="Arial" panose="020B0604020202020204" pitchFamily="34" charset="0"/>
                  <a:cs typeface="Arial" panose="020B0604020202020204" pitchFamily="34" charset="0"/>
                </a:rPr>
                <a:t>Matthew 3:17</a:t>
              </a:r>
              <a:endParaRPr lang="ar-JO" sz="1600" b="1" i="0" kern="1200" spc="100" baseline="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81941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122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095A22-A265-45AE-8942-6733D7A641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38" y="292100"/>
            <a:ext cx="9136862" cy="6096000"/>
          </a:xfrm>
          <a:prstGeom prst="rect">
            <a:avLst/>
          </a:prstGeom>
        </p:spPr>
      </p:pic>
      <p:sp>
        <p:nvSpPr>
          <p:cNvPr id="6" name="TextBox 5">
            <a:extLst>
              <a:ext uri="{FF2B5EF4-FFF2-40B4-BE49-F238E27FC236}">
                <a16:creationId xmlns:a16="http://schemas.microsoft.com/office/drawing/2014/main" id="{BB6B0E10-43DE-45E0-9AF9-7657338F2954}"/>
              </a:ext>
            </a:extLst>
          </p:cNvPr>
          <p:cNvSpPr txBox="1"/>
          <p:nvPr/>
        </p:nvSpPr>
        <p:spPr>
          <a:xfrm>
            <a:off x="4350327" y="797510"/>
            <a:ext cx="4378037" cy="3108543"/>
          </a:xfrm>
          <a:prstGeom prst="rect">
            <a:avLst/>
          </a:prstGeom>
          <a:noFill/>
        </p:spPr>
        <p:txBody>
          <a:bodyPr wrap="square">
            <a:spAutoFit/>
          </a:bodyPr>
          <a:lstStyle/>
          <a:p>
            <a:pPr algn="ctr"/>
            <a:r>
              <a:rPr lang="ar-JO" sz="2800" b="1" dirty="0">
                <a:solidFill>
                  <a:srgbClr val="FFFF00"/>
                </a:solidFill>
                <a:latin typeface="Arial" panose="020B0604020202020204" pitchFamily="34" charset="0"/>
                <a:cs typeface="Arial" panose="020B0604020202020204" pitchFamily="34" charset="0"/>
              </a:rPr>
              <a:t>الأريوسية </a:t>
            </a:r>
            <a:r>
              <a:rPr lang="ar-JO" sz="2800" b="1" dirty="0">
                <a:latin typeface="Arial" panose="020B0604020202020204" pitchFamily="34" charset="0"/>
                <a:cs typeface="Arial" panose="020B0604020202020204" pitchFamily="34" charset="0"/>
              </a:rPr>
              <a:t>هي عقيدة تنسب لأول مرة إلى آريوس والتي ترى أن يسوع المسيح هو ابن الله، الذي ولد من الله الآب مع الفارق أن ابن الله لم يكن موجودًا دائمًا ولكنه وُلد في الزمن من الله الآب، وبالتالي يسوع لم يكن مساوياً لله الآب في الأزلية.</a:t>
            </a:r>
            <a:endParaRPr lang="en-S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17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73218819-1C72-49AD-82BC-A74F642932F7}"/>
              </a:ext>
            </a:extLst>
          </p:cNvPr>
          <p:cNvSpPr txBox="1">
            <a:spLocks/>
          </p:cNvSpPr>
          <p:nvPr/>
        </p:nvSpPr>
        <p:spPr>
          <a:xfrm>
            <a:off x="167640" y="139701"/>
            <a:ext cx="8760459"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r">
              <a:spcAft>
                <a:spcPts val="600"/>
              </a:spcAft>
            </a:pPr>
            <a:r>
              <a:rPr lang="ar-JO" sz="3300" i="0" kern="1200" spc="100" baseline="0" dirty="0">
                <a:solidFill>
                  <a:schemeClr val="bg1"/>
                </a:solidFill>
                <a:latin typeface="Arial" panose="020B0604020202020204" pitchFamily="34" charset="0"/>
                <a:cs typeface="Arial" panose="020B0604020202020204" pitchFamily="34" charset="0"/>
              </a:rPr>
              <a:t>الآريوسية</a:t>
            </a:r>
            <a:endParaRPr lang="en-US" sz="3300" i="0" kern="1200" spc="100" baseline="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97D6D5F-0F7D-4CB4-8C43-181C68439271}"/>
              </a:ext>
            </a:extLst>
          </p:cNvPr>
          <p:cNvSpPr txBox="1"/>
          <p:nvPr/>
        </p:nvSpPr>
        <p:spPr>
          <a:xfrm>
            <a:off x="0" y="5479702"/>
            <a:ext cx="9144000" cy="954107"/>
          </a:xfrm>
          <a:prstGeom prst="rect">
            <a:avLst/>
          </a:prstGeom>
          <a:solidFill>
            <a:schemeClr val="accent6">
              <a:lumMod val="40000"/>
              <a:lumOff val="60000"/>
            </a:schemeClr>
          </a:solidFill>
        </p:spPr>
        <p:txBody>
          <a:bodyPr wrap="square">
            <a:spAutoFit/>
          </a:bodyPr>
          <a:lstStyle/>
          <a:p>
            <a:pPr algn="ctr"/>
            <a:r>
              <a:rPr lang="ar-JO" sz="2800" dirty="0">
                <a:solidFill>
                  <a:schemeClr val="bg1"/>
                </a:solidFill>
                <a:latin typeface="Arial" panose="020B0604020202020204" pitchFamily="34" charset="0"/>
                <a:cs typeface="Arial" panose="020B0604020202020204" pitchFamily="34" charset="0"/>
              </a:rPr>
              <a:t>علَّموا أن المسيح الموجود سابقًا هو أول وأعظم مخلوقات الله، لكنهم أنكروا وضعه الإلهي الكامل. وقد تم تناولها بشكل نهائي في قانون الإيمان النيقاوي.</a:t>
            </a:r>
            <a:endParaRPr lang="en-US" sz="2800" dirty="0">
              <a:solidFill>
                <a:schemeClr val="bg1"/>
              </a:solidFill>
              <a:latin typeface="Arial" panose="020B0604020202020204" pitchFamily="34" charset="0"/>
              <a:cs typeface="Arial" panose="020B0604020202020204" pitchFamily="34" charset="0"/>
            </a:endParaRPr>
          </a:p>
        </p:txBody>
      </p:sp>
      <p:pic>
        <p:nvPicPr>
          <p:cNvPr id="46" name="Picture 2" descr="Image result for stick figure clip art">
            <a:extLst>
              <a:ext uri="{FF2B5EF4-FFF2-40B4-BE49-F238E27FC236}">
                <a16:creationId xmlns:a16="http://schemas.microsoft.com/office/drawing/2014/main" id="{332DAF75-5064-4EB5-BF1B-F225BEE08A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641" y="3372213"/>
            <a:ext cx="984094" cy="196162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5425761B-882C-448E-A491-AFEA96E43706}"/>
              </a:ext>
            </a:extLst>
          </p:cNvPr>
          <p:cNvSpPr txBox="1"/>
          <p:nvPr/>
        </p:nvSpPr>
        <p:spPr>
          <a:xfrm>
            <a:off x="162041" y="3942604"/>
            <a:ext cx="984094" cy="646331"/>
          </a:xfrm>
          <a:prstGeom prst="rect">
            <a:avLst/>
          </a:prstGeom>
          <a:noFill/>
        </p:spPr>
        <p:txBody>
          <a:bodyPr wrap="square" rtlCol="0">
            <a:spAutoFit/>
          </a:bodyPr>
          <a:lstStyle/>
          <a:p>
            <a:pPr algn="ctr" defTabSz="914400"/>
            <a:r>
              <a:rPr lang="ar-JO" dirty="0">
                <a:solidFill>
                  <a:prstClr val="black"/>
                </a:solidFill>
                <a:latin typeface="Arial" panose="020B0604020202020204" pitchFamily="34" charset="0"/>
                <a:cs typeface="Arial" panose="020B0604020202020204" pitchFamily="34" charset="0"/>
              </a:rPr>
              <a:t>يسوع</a:t>
            </a:r>
            <a:r>
              <a:rPr lang="en-US" dirty="0">
                <a:solidFill>
                  <a:prstClr val="black"/>
                </a:solidFill>
                <a:latin typeface="Arial" panose="020B0604020202020204" pitchFamily="34" charset="0"/>
                <a:cs typeface="Arial" panose="020B0604020202020204" pitchFamily="34" charset="0"/>
              </a:rPr>
              <a:t> (</a:t>
            </a:r>
            <a:r>
              <a:rPr lang="ar-JO" dirty="0">
                <a:solidFill>
                  <a:prstClr val="black"/>
                </a:solidFill>
                <a:latin typeface="Arial" panose="020B0604020202020204" pitchFamily="34" charset="0"/>
                <a:cs typeface="Arial" panose="020B0604020202020204" pitchFamily="34" charset="0"/>
              </a:rPr>
              <a:t>الإنسان</a:t>
            </a:r>
            <a:r>
              <a:rPr lang="en-US" dirty="0">
                <a:solidFill>
                  <a:prstClr val="black"/>
                </a:solidFill>
                <a:latin typeface="Arial" panose="020B0604020202020204" pitchFamily="34" charset="0"/>
                <a:cs typeface="Arial" panose="020B0604020202020204" pitchFamily="34" charset="0"/>
              </a:rPr>
              <a:t>)</a:t>
            </a:r>
          </a:p>
        </p:txBody>
      </p:sp>
      <p:grpSp>
        <p:nvGrpSpPr>
          <p:cNvPr id="48" name="Group 47">
            <a:extLst>
              <a:ext uri="{FF2B5EF4-FFF2-40B4-BE49-F238E27FC236}">
                <a16:creationId xmlns:a16="http://schemas.microsoft.com/office/drawing/2014/main" id="{02426808-5BE9-498A-8DB9-2FBF0797B461}"/>
              </a:ext>
            </a:extLst>
          </p:cNvPr>
          <p:cNvGrpSpPr/>
          <p:nvPr/>
        </p:nvGrpSpPr>
        <p:grpSpPr>
          <a:xfrm>
            <a:off x="4951071" y="1344632"/>
            <a:ext cx="3970116" cy="3715473"/>
            <a:chOff x="7106854" y="1690688"/>
            <a:chExt cx="3970116" cy="3715473"/>
          </a:xfrm>
        </p:grpSpPr>
        <p:sp>
          <p:nvSpPr>
            <p:cNvPr id="49" name="Oval 48">
              <a:extLst>
                <a:ext uri="{FF2B5EF4-FFF2-40B4-BE49-F238E27FC236}">
                  <a16:creationId xmlns:a16="http://schemas.microsoft.com/office/drawing/2014/main" id="{AC81229D-0E87-4752-8D1E-676F48643CC6}"/>
                </a:ext>
              </a:extLst>
            </p:cNvPr>
            <p:cNvSpPr/>
            <p:nvPr/>
          </p:nvSpPr>
          <p:spPr>
            <a:xfrm>
              <a:off x="7106854" y="1690688"/>
              <a:ext cx="3970116" cy="3715473"/>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B75F0877-55EC-4F27-AA0B-90AC27BD4A9B}"/>
                </a:ext>
              </a:extLst>
            </p:cNvPr>
            <p:cNvSpPr txBox="1"/>
            <p:nvPr/>
          </p:nvSpPr>
          <p:spPr>
            <a:xfrm>
              <a:off x="8356919" y="2785418"/>
              <a:ext cx="146998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JO"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الله</a:t>
              </a:r>
              <a:endParaRPr kumimoji="0" lang="en-US"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51" name="Left Arrow 8">
            <a:extLst>
              <a:ext uri="{FF2B5EF4-FFF2-40B4-BE49-F238E27FC236}">
                <a16:creationId xmlns:a16="http://schemas.microsoft.com/office/drawing/2014/main" id="{07BD03CF-19C8-4E5D-8EC8-7D9EE728F183}"/>
              </a:ext>
            </a:extLst>
          </p:cNvPr>
          <p:cNvSpPr/>
          <p:nvPr/>
        </p:nvSpPr>
        <p:spPr>
          <a:xfrm>
            <a:off x="4302889" y="1832780"/>
            <a:ext cx="860179" cy="509286"/>
          </a:xfrm>
          <a:prstGeom prst="leftArrow">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B351315-68E8-4C48-8AAD-C708264BA797}"/>
              </a:ext>
            </a:extLst>
          </p:cNvPr>
          <p:cNvSpPr txBox="1"/>
          <p:nvPr/>
        </p:nvSpPr>
        <p:spPr>
          <a:xfrm>
            <a:off x="4453361" y="1276138"/>
            <a:ext cx="995421" cy="369332"/>
          </a:xfrm>
          <a:prstGeom prst="rect">
            <a:avLst/>
          </a:prstGeom>
          <a:noFill/>
        </p:spPr>
        <p:txBody>
          <a:bodyPr wrap="square" rtlCol="0">
            <a:spAutoFit/>
          </a:bodyPr>
          <a:lstStyle/>
          <a:p>
            <a:pPr algn="ctr" defTabSz="914400"/>
            <a:r>
              <a:rPr lang="ar-JO" dirty="0">
                <a:solidFill>
                  <a:prstClr val="black"/>
                </a:solidFill>
                <a:latin typeface="Arial" panose="020B0604020202020204" pitchFamily="34" charset="0"/>
                <a:cs typeface="Arial" panose="020B0604020202020204" pitchFamily="34" charset="0"/>
              </a:rPr>
              <a:t>الله يخلق</a:t>
            </a:r>
            <a:endParaRPr lang="en-US" dirty="0">
              <a:solidFill>
                <a:prstClr val="black"/>
              </a:solidFill>
              <a:latin typeface="Arial" panose="020B06040202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69465E38-A601-4A4E-95F2-84A5F70669F6}"/>
              </a:ext>
            </a:extLst>
          </p:cNvPr>
          <p:cNvGrpSpPr/>
          <p:nvPr/>
        </p:nvGrpSpPr>
        <p:grpSpPr>
          <a:xfrm>
            <a:off x="1933735" y="1123762"/>
            <a:ext cx="2233912" cy="1384881"/>
            <a:chOff x="3128821" y="1455448"/>
            <a:chExt cx="2233912" cy="1384881"/>
          </a:xfrm>
        </p:grpSpPr>
        <p:sp>
          <p:nvSpPr>
            <p:cNvPr id="54" name="Cloud 53">
              <a:extLst>
                <a:ext uri="{FF2B5EF4-FFF2-40B4-BE49-F238E27FC236}">
                  <a16:creationId xmlns:a16="http://schemas.microsoft.com/office/drawing/2014/main" id="{B9DEEA8B-D135-46E2-BECD-B82BAD27E7EE}"/>
                </a:ext>
              </a:extLst>
            </p:cNvPr>
            <p:cNvSpPr/>
            <p:nvPr/>
          </p:nvSpPr>
          <p:spPr>
            <a:xfrm>
              <a:off x="3128821" y="1455448"/>
              <a:ext cx="2233912" cy="1384881"/>
            </a:xfrm>
            <a:prstGeom prst="cloud">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EC6D953-4939-4C59-95B4-6D438986A1A6}"/>
                </a:ext>
              </a:extLst>
            </p:cNvPr>
            <p:cNvSpPr txBox="1"/>
            <p:nvPr/>
          </p:nvSpPr>
          <p:spPr>
            <a:xfrm>
              <a:off x="3591807" y="1824722"/>
              <a:ext cx="130794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JO"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كلمة الله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ar-JO"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اللوجوس</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grpSp>
      <p:sp>
        <p:nvSpPr>
          <p:cNvPr id="56" name="Left Arrow 13">
            <a:extLst>
              <a:ext uri="{FF2B5EF4-FFF2-40B4-BE49-F238E27FC236}">
                <a16:creationId xmlns:a16="http://schemas.microsoft.com/office/drawing/2014/main" id="{8AA2E522-12C8-422B-9CA1-F22A75731B25}"/>
              </a:ext>
            </a:extLst>
          </p:cNvPr>
          <p:cNvSpPr/>
          <p:nvPr/>
        </p:nvSpPr>
        <p:spPr>
          <a:xfrm rot="18427497">
            <a:off x="1452092" y="2667141"/>
            <a:ext cx="692801" cy="294493"/>
          </a:xfrm>
          <a:prstGeom prst="leftArrow">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DC287EBC-F227-4499-B26B-BFEC48C394FF}"/>
              </a:ext>
            </a:extLst>
          </p:cNvPr>
          <p:cNvSpPr txBox="1"/>
          <p:nvPr/>
        </p:nvSpPr>
        <p:spPr>
          <a:xfrm>
            <a:off x="802549" y="2546065"/>
            <a:ext cx="1438917" cy="369332"/>
          </a:xfrm>
          <a:prstGeom prst="rect">
            <a:avLst/>
          </a:prstGeom>
          <a:noFill/>
        </p:spPr>
        <p:txBody>
          <a:bodyPr wrap="square" rtlCol="0">
            <a:spAutoFit/>
          </a:bodyPr>
          <a:lstStyle/>
          <a:p>
            <a:pPr algn="ctr" defTabSz="914400"/>
            <a:r>
              <a:rPr lang="ar-JO" dirty="0">
                <a:solidFill>
                  <a:prstClr val="black"/>
                </a:solidFill>
                <a:latin typeface="Arial" panose="020B0604020202020204" pitchFamily="34" charset="0"/>
                <a:cs typeface="Arial" panose="020B0604020202020204" pitchFamily="34" charset="0"/>
              </a:rPr>
              <a:t>يملأ</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6856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2298A-88AC-40E3-8CD4-AD387C52B727}"/>
              </a:ext>
            </a:extLst>
          </p:cNvPr>
          <p:cNvSpPr txBox="1"/>
          <p:nvPr/>
        </p:nvSpPr>
        <p:spPr>
          <a:xfrm>
            <a:off x="167641" y="1270844"/>
            <a:ext cx="8862059" cy="3471720"/>
          </a:xfrm>
          <a:prstGeom prst="rect">
            <a:avLst/>
          </a:prstGeom>
          <a:noFill/>
        </p:spPr>
        <p:txBody>
          <a:bodyPr wrap="square">
            <a:spAutoFit/>
          </a:bodyPr>
          <a:lstStyle/>
          <a:p>
            <a:pPr marL="0" marR="0" lvl="0" indent="0" algn="r" defTabSz="457200" rtl="0" eaLnBrk="1" fontAlgn="auto" latinLnBrk="0" hangingPunct="1">
              <a:lnSpc>
                <a:spcPct val="90000"/>
              </a:lnSpc>
              <a:spcBef>
                <a:spcPts val="0"/>
              </a:spcBef>
              <a:spcAft>
                <a:spcPts val="0"/>
              </a:spcAft>
              <a:buClrTx/>
              <a:buSzTx/>
              <a:buFontTx/>
              <a:buNone/>
              <a:tabLst/>
              <a:defRPr/>
            </a:pPr>
            <a:r>
              <a:rPr kumimoji="0" lang="ar-JO"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نؤمن بإله واحد، الآب ضابط الكل، خالق السماء والأرض، وكل ما يرى وما لا يرى.</a:t>
            </a:r>
          </a:p>
          <a:p>
            <a:pPr marL="0" marR="0" lvl="0" indent="0" algn="l" defTabSz="4572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90000"/>
              </a:lnSpc>
              <a:spcBef>
                <a:spcPts val="0"/>
              </a:spcBef>
              <a:spcAft>
                <a:spcPts val="0"/>
              </a:spcAft>
              <a:buClrTx/>
              <a:buSzTx/>
              <a:buFontTx/>
              <a:buNone/>
              <a:tabLst/>
              <a:defRPr/>
            </a:pPr>
            <a:r>
              <a:rPr kumimoji="0" lang="ar-JO"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وبرب واحد يسوع المسيح، ابن الله الوحيد، المولود من الآب قبل كل الدهور، نور من نور، إله حق من إله حق، مولود غير مخلوق، مساوٍ للآب في الجوهر؛ الذي به كان كل شيء. الذي من أجلنا نحن البشر ومن أجل خلاصنا نزل من السماء وتجسد بالروح القدس من مريم العذراء وصار إنساناً. لقد صلب عنا على عهد بيلاطس البنطي، وتألم وقبر، وقام في اليوم الثالث، حسب الكتب، وصعد إلى السماء، وجلس عن يمين الآب. ومن هناك سيأتي أيضًا بمجد ليدين الأحياء والأموات. الذي ليس لملكه نهاية.</a:t>
            </a:r>
          </a:p>
          <a:p>
            <a:pPr marL="0" marR="0" lvl="0" indent="0" algn="r" defTabSz="457200"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457200" rtl="0" eaLnBrk="1" fontAlgn="auto" latinLnBrk="0" hangingPunct="1">
              <a:lnSpc>
                <a:spcPct val="90000"/>
              </a:lnSpc>
              <a:spcBef>
                <a:spcPts val="0"/>
              </a:spcBef>
              <a:spcAft>
                <a:spcPts val="0"/>
              </a:spcAft>
              <a:buClrTx/>
              <a:buSzTx/>
              <a:buFontTx/>
              <a:buNone/>
              <a:tabLst/>
              <a:defRPr/>
            </a:pPr>
            <a:r>
              <a:rPr kumimoji="0" lang="ar-JO"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وبالروح القدس الرب المحيي المنبثق من الآب الذي يسجد له ويمجد مع الآب والابن الناطق بالأنبياء. في كنيسة واحدة جامعة مقدسة رسولية؛ ونعترف بمعمودية واحدة لمغفرة الخطايا. وننتظر قيامة الأموات والحياة في الدهر الآتي. آمين.</a:t>
            </a:r>
            <a:endParaRPr kumimoji="0" lang="en-US"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B40C371F-7447-45C5-85D1-DC98CEE5339D}"/>
              </a:ext>
            </a:extLst>
          </p:cNvPr>
          <p:cNvSpPr txBox="1">
            <a:spLocks/>
          </p:cNvSpPr>
          <p:nvPr/>
        </p:nvSpPr>
        <p:spPr>
          <a:xfrm>
            <a:off x="167640" y="139701"/>
            <a:ext cx="8760459" cy="838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6000" b="0" i="0"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مرسوم القسطنطينية (381 م)</a:t>
            </a:r>
            <a:endParaRPr kumimoji="0" lang="en-US" sz="6000" b="0" i="0"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05747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2298A-88AC-40E3-8CD4-AD387C52B727}"/>
              </a:ext>
            </a:extLst>
          </p:cNvPr>
          <p:cNvSpPr txBox="1"/>
          <p:nvPr/>
        </p:nvSpPr>
        <p:spPr>
          <a:xfrm>
            <a:off x="167641" y="1270844"/>
            <a:ext cx="8862059" cy="3785652"/>
          </a:xfrm>
          <a:prstGeom prst="rect">
            <a:avLst/>
          </a:prstGeom>
          <a:noFill/>
        </p:spPr>
        <p:txBody>
          <a:bodyPr wrap="square">
            <a:spAutoFit/>
          </a:bodyPr>
          <a:lstStyle/>
          <a:p>
            <a:pPr algn="r"/>
            <a:r>
              <a:rPr lang="ar-JO" sz="2400" dirty="0">
                <a:latin typeface="Arial" panose="020B0604020202020204" pitchFamily="34" charset="0"/>
                <a:cs typeface="Arial" panose="020B0604020202020204" pitchFamily="34" charset="0"/>
              </a:rPr>
              <a:t>لأننا مدفوعون على الحقيقة المسيحية؛ أن نعترف بأن كل شخص بذاته هو الله والرب؛ فهل نحن ممنوعون بالدين الكاثوليكي؟ لنقول: هناك ثلاثة آلهة، أو ثلاثة أرباب. الآب مصنوع من لا شيء؛ لم يخلق ولم يولد. الابن من الآب وحده. لم يصنع ولم يخلق. بل ولد. الروح القدس هو من الآب والابن. لا مصنوع ولا مخلوق ولا مولود. ولكن نمشي قدما. إذن هناك أب واحد، وليس ثلاثة آباء؛ ابن واحد وليس ثلاثة أبناء. روح قدس واحد وليس ثلاثة أرواح قدس. وفي هذا الثالوث لا يوجد شيء قبل الآخر أو بعده؛ لا شيء أعظم ولا أقل من الآخر. لكن الأقانيم الثلاثة كلها أزلية ومتساوية. وذلك في كل شيء كما سبق؛ فالوحدانية في الثالوث، والثالوث في الوحدة، ينبغي عبادتهما. فمن يريد أن يخلص، فليفكر هكذا في الثالوث.</a:t>
            </a:r>
            <a:endParaRPr lang="en-US" sz="2400" dirty="0">
              <a:latin typeface="Arial" panose="020B0604020202020204" pitchFamily="34" charset="0"/>
              <a:cs typeface="Arial" panose="020B0604020202020204" pitchFamily="34" charset="0"/>
            </a:endParaRPr>
          </a:p>
          <a:p>
            <a:pPr algn="r"/>
            <a:endParaRPr lang="en-US" sz="24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B40C371F-7447-45C5-85D1-DC98CEE5339D}"/>
              </a:ext>
            </a:extLst>
          </p:cNvPr>
          <p:cNvSpPr txBox="1">
            <a:spLocks/>
          </p:cNvSpPr>
          <p:nvPr/>
        </p:nvSpPr>
        <p:spPr>
          <a:xfrm>
            <a:off x="167641" y="139701"/>
            <a:ext cx="8670366" cy="838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ar-JO" i="0" kern="1200" spc="100" baseline="0" dirty="0">
                <a:solidFill>
                  <a:schemeClr val="bg1"/>
                </a:solidFill>
                <a:latin typeface="Arial" panose="020B0604020202020204" pitchFamily="34" charset="0"/>
                <a:cs typeface="Arial" panose="020B0604020202020204" pitchFamily="34" charset="0"/>
              </a:rPr>
              <a:t>العقيدة الأثناسيوسية (القرن السادس)</a:t>
            </a:r>
            <a:endParaRPr lang="en-US" i="0" kern="1200" spc="100"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2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56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بعض الأسئلة للتفكير</a:t>
            </a:r>
            <a:endParaRPr kumimoji="0" lang="en-US" sz="56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highlight>
                  <a:srgbClr val="FFFF00"/>
                </a:highlight>
                <a:uLnTx/>
                <a:uFillTx/>
                <a:latin typeface="Arial" panose="020B0604020202020204" pitchFamily="34" charset="0"/>
                <a:ea typeface="+mn-ea"/>
                <a:cs typeface="Arial" panose="020B0604020202020204" pitchFamily="34" charset="0"/>
              </a:rPr>
              <a:t>هل الثالوث موجود في الكتاب المقدس؟  أنظر نشرة الثالوث في الكتاب المقدس </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ما هي عقيدة الثالوث؟</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لماذا يؤمن المسيحيون بالثالوث؟</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ماذا سأتعلم اليوم؟</a:t>
            </a: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168216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26CB55-22AD-41A7-A5A1-989B0D770BF9}"/>
              </a:ext>
            </a:extLst>
          </p:cNvPr>
          <p:cNvSpPr txBox="1">
            <a:spLocks/>
          </p:cNvSpPr>
          <p:nvPr/>
        </p:nvSpPr>
        <p:spPr>
          <a:xfrm>
            <a:off x="167641" y="139701"/>
            <a:ext cx="8670366" cy="838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i="0" dirty="0">
                <a:solidFill>
                  <a:schemeClr val="bg1"/>
                </a:solidFill>
                <a:latin typeface="Arial" panose="020B0604020202020204" pitchFamily="34" charset="0"/>
                <a:cs typeface="Arial" panose="020B0604020202020204" pitchFamily="34" charset="0"/>
              </a:rPr>
              <a:t>مرسوم إيمان ويستمنستر (1646)</a:t>
            </a:r>
            <a:endParaRPr lang="en-US" i="0" kern="1200" spc="100" baseline="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B55E82C-0269-4801-807D-0F32619FDD19}"/>
              </a:ext>
            </a:extLst>
          </p:cNvPr>
          <p:cNvSpPr txBox="1"/>
          <p:nvPr/>
        </p:nvSpPr>
        <p:spPr>
          <a:xfrm>
            <a:off x="167641" y="1270844"/>
            <a:ext cx="8862059" cy="3046988"/>
          </a:xfrm>
          <a:prstGeom prst="rect">
            <a:avLst/>
          </a:prstGeom>
          <a:noFill/>
        </p:spPr>
        <p:txBody>
          <a:bodyPr wrap="square">
            <a:spAutoFit/>
          </a:bodyPr>
          <a:lstStyle/>
          <a:p>
            <a:pPr algn="r"/>
            <a:r>
              <a:rPr lang="ar-JO" sz="2400" dirty="0">
                <a:latin typeface="Arial" panose="020B0604020202020204" pitchFamily="34" charset="0"/>
                <a:cs typeface="Arial" panose="020B0604020202020204" pitchFamily="34" charset="0"/>
              </a:rPr>
              <a:t>2 .1. لا يوجد سوى إله واحد فقط، حي وحقيقي، لانهائي في الوجود والكمال، روح نقية، غير مرئية، بلا جسد أو أجزاء أو أهواء؛ غير قابل للتغيير، هائل، أبدي، غير مُدرَك، قدير، الأكثر حكمة، الأكثر قداسة، الأكثر حرية، الأكثر مطلق؛ عاملًا كل الأشياء وفقًا لمشورة مشيئته الثابتة والأكثر برًا، لمجده الخاص؛ كثير المحبة والرؤوف والرحيم، طويل الروح، كثير الصلاح والحق، يغفر الإثم والتعدي والخطيئة. مكافئ الذين يطلبونه باجتهاد. ومع ذلك، فهو الأكثر عدلًا وفظاعة في أحكامه، فهو يكره كل الخطايا، والذي لن يبرئ المذنب بأي حال من الأحوال.</a:t>
            </a:r>
            <a:endParaRPr lang="en-US" sz="2400" dirty="0">
              <a:latin typeface="Arial" panose="020B0604020202020204" pitchFamily="34" charset="0"/>
              <a:cs typeface="Arial" panose="020B0604020202020204" pitchFamily="34" charset="0"/>
            </a:endParaRPr>
          </a:p>
          <a:p>
            <a:pPr algn="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26CB55-22AD-41A7-A5A1-989B0D770BF9}"/>
              </a:ext>
            </a:extLst>
          </p:cNvPr>
          <p:cNvSpPr txBox="1">
            <a:spLocks/>
          </p:cNvSpPr>
          <p:nvPr/>
        </p:nvSpPr>
        <p:spPr>
          <a:xfrm>
            <a:off x="167641" y="139701"/>
            <a:ext cx="8670366" cy="838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ar-JO" i="0" kern="1200" spc="100" baseline="0" dirty="0">
                <a:solidFill>
                  <a:schemeClr val="bg1"/>
                </a:solidFill>
                <a:latin typeface="Arial" panose="020B0604020202020204" pitchFamily="34" charset="0"/>
                <a:cs typeface="Arial" panose="020B0604020202020204" pitchFamily="34" charset="0"/>
              </a:rPr>
              <a:t>مرسوم إيمان ويستمنستر (1646)</a:t>
            </a:r>
          </a:p>
        </p:txBody>
      </p:sp>
      <p:sp>
        <p:nvSpPr>
          <p:cNvPr id="11" name="TextBox 10">
            <a:extLst>
              <a:ext uri="{FF2B5EF4-FFF2-40B4-BE49-F238E27FC236}">
                <a16:creationId xmlns:a16="http://schemas.microsoft.com/office/drawing/2014/main" id="{1B55E82C-0269-4801-807D-0F32619FDD19}"/>
              </a:ext>
            </a:extLst>
          </p:cNvPr>
          <p:cNvSpPr txBox="1"/>
          <p:nvPr/>
        </p:nvSpPr>
        <p:spPr>
          <a:xfrm>
            <a:off x="167641" y="1270844"/>
            <a:ext cx="8862059" cy="1569660"/>
          </a:xfrm>
          <a:prstGeom prst="rect">
            <a:avLst/>
          </a:prstGeom>
          <a:noFill/>
        </p:spPr>
        <p:txBody>
          <a:bodyPr wrap="square">
            <a:spAutoFit/>
          </a:bodyPr>
          <a:lstStyle/>
          <a:p>
            <a:pPr algn="r"/>
            <a:r>
              <a:rPr lang="ar-JO" sz="2400" dirty="0">
                <a:latin typeface="Arial" panose="020B0604020202020204" pitchFamily="34" charset="0"/>
                <a:cs typeface="Arial" panose="020B0604020202020204" pitchFamily="34" charset="0"/>
              </a:rPr>
              <a:t>2 .3. في وحدة اللاهوت هناك </a:t>
            </a:r>
            <a:r>
              <a:rPr lang="ar-JO" sz="2400" b="1" dirty="0">
                <a:latin typeface="Arial" panose="020B0604020202020204" pitchFamily="34" charset="0"/>
                <a:cs typeface="Arial" panose="020B0604020202020204" pitchFamily="34" charset="0"/>
              </a:rPr>
              <a:t>ثلاثة أقانيم ذات جوهر واحد </a:t>
            </a:r>
            <a:r>
              <a:rPr lang="ar-JO" sz="2400" dirty="0">
                <a:latin typeface="Arial" panose="020B0604020202020204" pitchFamily="34" charset="0"/>
                <a:cs typeface="Arial" panose="020B0604020202020204" pitchFamily="34" charset="0"/>
              </a:rPr>
              <a:t>وقوة وأبدية: الله الآب، والله الابن، والله الروح القدس. الآب ليس من أحد، لا مولود ولا منبثق؛ الابن مولود من الآب إلى الأبد؛ والروح القدس منبثق من الآب والابن إلى الأبد.</a:t>
            </a:r>
            <a:endParaRPr lang="en-US" sz="2400" dirty="0">
              <a:latin typeface="Arial" panose="020B0604020202020204" pitchFamily="34" charset="0"/>
              <a:cs typeface="Arial" panose="020B0604020202020204" pitchFamily="34" charset="0"/>
            </a:endParaRPr>
          </a:p>
          <a:p>
            <a:pPr algn="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451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C317D7-4AA8-4613-B4A9-D8465FA14375}"/>
              </a:ext>
            </a:extLst>
          </p:cNvPr>
          <p:cNvSpPr txBox="1">
            <a:spLocks/>
          </p:cNvSpPr>
          <p:nvPr/>
        </p:nvSpPr>
        <p:spPr>
          <a:xfrm>
            <a:off x="247650" y="269258"/>
            <a:ext cx="432435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JO" sz="4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مرسوم         أثناسيوس</a:t>
            </a:r>
            <a:endParaRPr kumimoji="0" lang="en-US" sz="4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A79D941E-ADF0-4E69-95A8-0B396ACE43B8}"/>
              </a:ext>
            </a:extLst>
          </p:cNvPr>
          <p:cNvSpPr txBox="1">
            <a:spLocks/>
          </p:cNvSpPr>
          <p:nvPr/>
        </p:nvSpPr>
        <p:spPr>
          <a:xfrm>
            <a:off x="247651" y="2054225"/>
            <a:ext cx="46037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ar-JO"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والإيمان الكاثوليكي هو هذا:               أننا نعبد إلهًا واحدًا في ثالوث، وثالوثًا في وحدانية؛ لا إرباك في </a:t>
            </a:r>
            <a:r>
              <a:rPr kumimoji="0" lang="ar-JO" sz="2800" b="0" i="0" u="sng"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الأشخاص</a:t>
            </a:r>
            <a:r>
              <a:rPr kumimoji="0" lang="ar-JO"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ولا تقسيم في </a:t>
            </a:r>
            <a:r>
              <a:rPr kumimoji="0" lang="ar-JO" sz="2800" b="0" i="0" u="sng"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الجوهر</a:t>
            </a:r>
            <a:r>
              <a:rPr kumimoji="0" lang="ar-JO"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لأنه يوجد الآب أقنوم واحد. آخر هو الابن. وآخر هو الروح القدس.</a:t>
            </a:r>
            <a:endParaRPr kumimoji="0" lang="en-US" sz="2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28D3B1B-2DCF-4CCC-96E2-6BE591190CFA}"/>
              </a:ext>
            </a:extLst>
          </p:cNvPr>
          <p:cNvSpPr txBox="1">
            <a:spLocks/>
          </p:cNvSpPr>
          <p:nvPr/>
        </p:nvSpPr>
        <p:spPr>
          <a:xfrm>
            <a:off x="5283777" y="269255"/>
            <a:ext cx="36125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JO" dirty="0">
                <a:solidFill>
                  <a:schemeClr val="bg1"/>
                </a:solidFill>
                <a:latin typeface="Arial" panose="020B0604020202020204" pitchFamily="34" charset="0"/>
                <a:cs typeface="Arial" panose="020B0604020202020204" pitchFamily="34" charset="0"/>
              </a:rPr>
              <a:t>اعتراف  ويستمنستر</a:t>
            </a:r>
            <a:endParaRPr lang="en-US"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9FD78A93-DBD2-414D-B26F-334AC2A1C9FB}"/>
              </a:ext>
            </a:extLst>
          </p:cNvPr>
          <p:cNvSpPr txBox="1">
            <a:spLocks/>
          </p:cNvSpPr>
          <p:nvPr/>
        </p:nvSpPr>
        <p:spPr>
          <a:xfrm>
            <a:off x="5406173" y="2058849"/>
            <a:ext cx="34901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ar-JO" dirty="0">
                <a:solidFill>
                  <a:prstClr val="black"/>
                </a:solidFill>
                <a:latin typeface="Arial" panose="020B0604020202020204" pitchFamily="34" charset="0"/>
                <a:cs typeface="Arial" panose="020B0604020202020204" pitchFamily="34" charset="0"/>
              </a:rPr>
              <a:t>في وحدة اللاهوت هناك ثلاثة </a:t>
            </a:r>
            <a:r>
              <a:rPr lang="ar-JO" u="sng" dirty="0">
                <a:solidFill>
                  <a:prstClr val="black"/>
                </a:solidFill>
                <a:latin typeface="Arial" panose="020B0604020202020204" pitchFamily="34" charset="0"/>
                <a:cs typeface="Arial" panose="020B0604020202020204" pitchFamily="34" charset="0"/>
              </a:rPr>
              <a:t>أقانيم</a:t>
            </a:r>
            <a:r>
              <a:rPr lang="ar-JO" dirty="0">
                <a:solidFill>
                  <a:prstClr val="black"/>
                </a:solidFill>
                <a:latin typeface="Arial" panose="020B0604020202020204" pitchFamily="34" charset="0"/>
                <a:cs typeface="Arial" panose="020B0604020202020204" pitchFamily="34" charset="0"/>
              </a:rPr>
              <a:t> ذات </a:t>
            </a:r>
            <a:r>
              <a:rPr lang="ar-JO" u="sng" dirty="0">
                <a:solidFill>
                  <a:prstClr val="black"/>
                </a:solidFill>
                <a:latin typeface="Arial" panose="020B0604020202020204" pitchFamily="34" charset="0"/>
                <a:cs typeface="Arial" panose="020B0604020202020204" pitchFamily="34" charset="0"/>
              </a:rPr>
              <a:t>جوهر</a:t>
            </a:r>
            <a:r>
              <a:rPr lang="ar-JO" dirty="0">
                <a:solidFill>
                  <a:prstClr val="black"/>
                </a:solidFill>
                <a:latin typeface="Arial" panose="020B0604020202020204" pitchFamily="34" charset="0"/>
                <a:cs typeface="Arial" panose="020B0604020202020204" pitchFamily="34" charset="0"/>
              </a:rPr>
              <a:t> واحد وقوة وأبدية: الله الآب، والله الابن، والله الروح القدس.</a:t>
            </a: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960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26CB55-22AD-41A7-A5A1-989B0D770BF9}"/>
              </a:ext>
            </a:extLst>
          </p:cNvPr>
          <p:cNvSpPr txBox="1">
            <a:spLocks/>
          </p:cNvSpPr>
          <p:nvPr/>
        </p:nvSpPr>
        <p:spPr>
          <a:xfrm>
            <a:off x="167641" y="139701"/>
            <a:ext cx="8670366" cy="838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dirty="0">
                <a:solidFill>
                  <a:schemeClr val="bg1"/>
                </a:solidFill>
                <a:latin typeface="Arial" panose="020B0604020202020204" pitchFamily="34" charset="0"/>
                <a:cs typeface="Arial" panose="020B0604020202020204" pitchFamily="34" charset="0"/>
              </a:rPr>
              <a:t>التشبيهات</a:t>
            </a:r>
            <a:endParaRPr lang="en-US" i="1" kern="1200" spc="100" baseline="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B55E82C-0269-4801-807D-0F32619FDD19}"/>
              </a:ext>
            </a:extLst>
          </p:cNvPr>
          <p:cNvSpPr txBox="1"/>
          <p:nvPr/>
        </p:nvSpPr>
        <p:spPr>
          <a:xfrm>
            <a:off x="167641" y="1270844"/>
            <a:ext cx="8862059" cy="1938992"/>
          </a:xfrm>
          <a:prstGeom prst="rect">
            <a:avLst/>
          </a:prstGeom>
          <a:noFill/>
        </p:spPr>
        <p:txBody>
          <a:bodyPr wrap="square">
            <a:spAutoFit/>
          </a:bodyPr>
          <a:lstStyle/>
          <a:p>
            <a:pPr marL="342900" indent="-342900" algn="r" rtl="1">
              <a:buFont typeface="Arial" panose="020B0604020202020204" pitchFamily="34" charset="0"/>
              <a:buChar char="•"/>
            </a:pPr>
            <a:r>
              <a:rPr lang="ar-JO" sz="2400" dirty="0">
                <a:latin typeface="Arial" panose="020B0604020202020204" pitchFamily="34" charset="0"/>
                <a:cs typeface="Arial" panose="020B0604020202020204" pitchFamily="34" charset="0"/>
              </a:rPr>
              <a:t>التشبيه هو شيء يوضح مدى تشابه شيئين، ولكن مع الهدف النهائي المتمثل في توضيح نقطة حول هذه المقارنة.</a:t>
            </a:r>
          </a:p>
          <a:p>
            <a:endParaRPr lang="en-US" sz="2400" dirty="0">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pPr>
            <a:r>
              <a:rPr lang="ar-JO" sz="2400" dirty="0">
                <a:latin typeface="Arial" panose="020B0604020202020204" pitchFamily="34" charset="0"/>
                <a:cs typeface="Arial" panose="020B0604020202020204" pitchFamily="34" charset="0"/>
              </a:rPr>
              <a:t>تحاول التشبيهات شرح الثالوث لكنها تفشل في النهاية</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34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4" name="Rectangle 23">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3C3316A4-B3CA-4F31-8C59-3AA88F3B6A6C}"/>
              </a:ext>
            </a:extLst>
          </p:cNvPr>
          <p:cNvSpPr txBox="1">
            <a:spLocks/>
          </p:cNvSpPr>
          <p:nvPr/>
        </p:nvSpPr>
        <p:spPr>
          <a:xfrm>
            <a:off x="569214" y="420625"/>
            <a:ext cx="8000998" cy="137405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i="1" kern="1200" spc="100" baseline="0" dirty="0">
                <a:solidFill>
                  <a:schemeClr val="tx1">
                    <a:lumMod val="85000"/>
                    <a:lumOff val="15000"/>
                  </a:schemeClr>
                </a:solidFill>
                <a:latin typeface="Arial" panose="020B0604020202020204" pitchFamily="34" charset="0"/>
                <a:cs typeface="Arial" panose="020B0604020202020204" pitchFamily="34" charset="0"/>
              </a:rPr>
              <a:t>تشبيهات معروفة</a:t>
            </a:r>
            <a:endParaRPr lang="en-US" i="1" kern="1200" spc="100" baseline="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17" name="Content Placeholder 2">
            <a:extLst>
              <a:ext uri="{FF2B5EF4-FFF2-40B4-BE49-F238E27FC236}">
                <a16:creationId xmlns:a16="http://schemas.microsoft.com/office/drawing/2014/main" id="{96279049-CD6F-23E9-1480-A4031296D0DA}"/>
              </a:ext>
            </a:extLst>
          </p:cNvPr>
          <p:cNvGraphicFramePr/>
          <p:nvPr>
            <p:extLst>
              <p:ext uri="{D42A27DB-BD31-4B8C-83A1-F6EECF244321}">
                <p14:modId xmlns:p14="http://schemas.microsoft.com/office/powerpoint/2010/main" val="1087049209"/>
              </p:ext>
            </p:extLst>
          </p:nvPr>
        </p:nvGraphicFramePr>
        <p:xfrm>
          <a:off x="562354" y="2378978"/>
          <a:ext cx="8007858" cy="3265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424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5" name="Rectangle 24">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2" name="Online Media 1" title="&quot;Christian God&quot; explained for Students">
            <a:hlinkClick r:id="" action="ppaction://media"/>
            <a:extLst>
              <a:ext uri="{FF2B5EF4-FFF2-40B4-BE49-F238E27FC236}">
                <a16:creationId xmlns:a16="http://schemas.microsoft.com/office/drawing/2014/main" id="{42C05920-CE96-4C13-8FED-4BC9A05710D7}"/>
              </a:ext>
            </a:extLst>
          </p:cNvPr>
          <p:cNvPicPr>
            <a:picLocks noRot="1" noChangeAspect="1"/>
          </p:cNvPicPr>
          <p:nvPr>
            <a:videoFile r:link="rId1"/>
          </p:nvPr>
        </p:nvPicPr>
        <p:blipFill>
          <a:blip r:embed="rId4"/>
          <a:stretch>
            <a:fillRect/>
          </a:stretch>
        </p:blipFill>
        <p:spPr>
          <a:xfrm>
            <a:off x="123371" y="87992"/>
            <a:ext cx="8911772" cy="5035151"/>
          </a:xfrm>
          <a:prstGeom prst="rect">
            <a:avLst/>
          </a:prstGeom>
        </p:spPr>
      </p:pic>
    </p:spTree>
    <p:extLst>
      <p:ext uri="{BB962C8B-B14F-4D97-AF65-F5344CB8AC3E}">
        <p14:creationId xmlns:p14="http://schemas.microsoft.com/office/powerpoint/2010/main" val="2396351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9" name="Rectangle 8">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Image result for essence and person trinity diagram">
            <a:extLst>
              <a:ext uri="{FF2B5EF4-FFF2-40B4-BE49-F238E27FC236}">
                <a16:creationId xmlns:a16="http://schemas.microsoft.com/office/drawing/2014/main" id="{E7122E6E-F583-4AA1-8E48-2B21D14647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44" r="15219" b="1"/>
          <a:stretch/>
        </p:blipFill>
        <p:spPr bwMode="auto">
          <a:xfrm>
            <a:off x="20" y="10"/>
            <a:ext cx="8118820" cy="6857990"/>
          </a:xfrm>
          <a:custGeom>
            <a:avLst/>
            <a:gdLst/>
            <a:ahLst/>
            <a:cxnLst/>
            <a:rect l="l" t="t" r="r" b="b"/>
            <a:pathLst>
              <a:path w="10825122" h="6858000">
                <a:moveTo>
                  <a:pt x="0" y="0"/>
                </a:moveTo>
                <a:lnTo>
                  <a:pt x="9969784" y="0"/>
                </a:lnTo>
                <a:lnTo>
                  <a:pt x="10105415" y="264816"/>
                </a:lnTo>
                <a:cubicBezTo>
                  <a:pt x="10566647" y="1222029"/>
                  <a:pt x="10825122" y="2295330"/>
                  <a:pt x="10825122" y="3429000"/>
                </a:cubicBezTo>
                <a:cubicBezTo>
                  <a:pt x="10825122" y="4562671"/>
                  <a:pt x="10566647" y="5635971"/>
                  <a:pt x="10105415" y="6593184"/>
                </a:cubicBezTo>
                <a:lnTo>
                  <a:pt x="996978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3497981002"/>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a:extLst>
              <a:ext uri="{FF2B5EF4-FFF2-40B4-BE49-F238E27FC236}">
                <a16:creationId xmlns:a16="http://schemas.microsoft.com/office/drawing/2014/main" id="{87AA4B23-FB43-D94C-BFEE-0D2032E6CDF0}"/>
              </a:ext>
            </a:extLst>
          </p:cNvPr>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01729" name="Group 2"/>
          <p:cNvGrpSpPr>
            <a:grpSpLocks/>
          </p:cNvGrpSpPr>
          <p:nvPr/>
        </p:nvGrpSpPr>
        <p:grpSpPr bwMode="auto">
          <a:xfrm>
            <a:off x="-36798" y="10160"/>
            <a:ext cx="9180798" cy="6858000"/>
            <a:chOff x="-23" y="0"/>
            <a:chExt cx="5879" cy="4429"/>
          </a:xfrm>
        </p:grpSpPr>
        <p:sp>
          <p:nvSpPr>
            <p:cNvPr id="178179"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0" name="Rectangle 4"/>
            <p:cNvSpPr>
              <a:spLocks noChangeArrowheads="1"/>
            </p:cNvSpPr>
            <p:nvPr/>
          </p:nvSpPr>
          <p:spPr bwMode="auto">
            <a:xfrm>
              <a:off x="-23"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grpSp>
        <p:nvGrpSpPr>
          <p:cNvPr id="201730" name="Group 5"/>
          <p:cNvGrpSpPr>
            <a:grpSpLocks/>
          </p:cNvGrpSpPr>
          <p:nvPr/>
        </p:nvGrpSpPr>
        <p:grpSpPr bwMode="auto">
          <a:xfrm>
            <a:off x="1905000" y="1181100"/>
            <a:ext cx="5219700" cy="5219700"/>
            <a:chOff x="1200" y="696"/>
            <a:chExt cx="3288" cy="3288"/>
          </a:xfrm>
        </p:grpSpPr>
        <p:sp>
          <p:nvSpPr>
            <p:cNvPr id="178182"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3"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sp>
        <p:nvSpPr>
          <p:cNvPr id="178184"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201732"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aramond" charset="0"/>
                <a:ea typeface="ＭＳ Ｐゴシック" charset="0"/>
                <a:cs typeface="ＭＳ Ｐゴシック" charset="0"/>
              </a:defRPr>
            </a:lvl1pPr>
            <a:lvl2pPr marL="742950" indent="-285750">
              <a:defRPr sz="2400">
                <a:solidFill>
                  <a:schemeClr val="tx1"/>
                </a:solidFill>
                <a:latin typeface="Garamond" charset="0"/>
                <a:ea typeface="ＭＳ Ｐゴシック" charset="0"/>
              </a:defRPr>
            </a:lvl2pPr>
            <a:lvl3pPr marL="1143000" indent="-228600">
              <a:defRPr sz="2400">
                <a:solidFill>
                  <a:schemeClr val="tx1"/>
                </a:solidFill>
                <a:latin typeface="Garamond" charset="0"/>
                <a:ea typeface="ＭＳ Ｐゴシック" charset="0"/>
              </a:defRPr>
            </a:lvl3pPr>
            <a:lvl4pPr marL="1600200" indent="-228600">
              <a:defRPr sz="2400">
                <a:solidFill>
                  <a:schemeClr val="tx1"/>
                </a:solidFill>
                <a:latin typeface="Garamond" charset="0"/>
                <a:ea typeface="ＭＳ Ｐゴシック" charset="0"/>
              </a:defRPr>
            </a:lvl4pPr>
            <a:lvl5pPr marL="2057400" indent="-228600">
              <a:defRPr sz="2400">
                <a:solidFill>
                  <a:schemeClr val="tx1"/>
                </a:solidFill>
                <a:latin typeface="Garamond" charset="0"/>
                <a:ea typeface="ＭＳ Ｐゴシック" charset="0"/>
              </a:defRPr>
            </a:lvl5pPr>
            <a:lvl6pPr marL="2514600" indent="-228600" eaLnBrk="0" fontAlgn="base" hangingPunct="0">
              <a:spcBef>
                <a:spcPct val="0"/>
              </a:spcBef>
              <a:spcAft>
                <a:spcPct val="0"/>
              </a:spcAft>
              <a:defRPr sz="2400">
                <a:solidFill>
                  <a:schemeClr val="tx1"/>
                </a:solidFill>
                <a:latin typeface="Garamond" charset="0"/>
                <a:ea typeface="ＭＳ Ｐゴシック" charset="0"/>
              </a:defRPr>
            </a:lvl6pPr>
            <a:lvl7pPr marL="2971800" indent="-228600" eaLnBrk="0" fontAlgn="base" hangingPunct="0">
              <a:spcBef>
                <a:spcPct val="0"/>
              </a:spcBef>
              <a:spcAft>
                <a:spcPct val="0"/>
              </a:spcAft>
              <a:defRPr sz="2400">
                <a:solidFill>
                  <a:schemeClr val="tx1"/>
                </a:solidFill>
                <a:latin typeface="Garamond" charset="0"/>
                <a:ea typeface="ＭＳ Ｐゴシック" charset="0"/>
              </a:defRPr>
            </a:lvl7pPr>
            <a:lvl8pPr marL="3429000" indent="-228600" eaLnBrk="0" fontAlgn="base" hangingPunct="0">
              <a:spcBef>
                <a:spcPct val="0"/>
              </a:spcBef>
              <a:spcAft>
                <a:spcPct val="0"/>
              </a:spcAft>
              <a:defRPr sz="2400">
                <a:solidFill>
                  <a:schemeClr val="tx1"/>
                </a:solidFill>
                <a:latin typeface="Garamond" charset="0"/>
                <a:ea typeface="ＭＳ Ｐゴシック" charset="0"/>
              </a:defRPr>
            </a:lvl8pPr>
            <a:lvl9pPr marL="3886200" indent="-228600" eaLnBrk="0" fontAlgn="base" hangingPunct="0">
              <a:spcBef>
                <a:spcPct val="0"/>
              </a:spcBef>
              <a:spcAft>
                <a:spcPct val="0"/>
              </a:spcAft>
              <a:defRPr sz="2400">
                <a:solidFill>
                  <a:schemeClr val="tx1"/>
                </a:solidFill>
                <a:latin typeface="Garamond"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Char char="•"/>
              <a:tabLst/>
              <a:defRPr/>
            </a:pPr>
            <a:endPar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178186" name="Rectangle 10"/>
          <p:cNvSpPr>
            <a:spLocks noChangeArrowheads="1"/>
          </p:cNvSpPr>
          <p:nvPr/>
        </p:nvSpPr>
        <p:spPr bwMode="auto">
          <a:xfrm rot="1619911">
            <a:off x="4668838" y="4223822"/>
            <a:ext cx="2133600" cy="36933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7" name="Rectangle 11"/>
          <p:cNvSpPr>
            <a:spLocks noChangeArrowheads="1"/>
          </p:cNvSpPr>
          <p:nvPr/>
        </p:nvSpPr>
        <p:spPr bwMode="auto">
          <a:xfrm rot="-1572683">
            <a:off x="2555896" y="4239601"/>
            <a:ext cx="1772255" cy="276262"/>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8" name="Rectangle 12"/>
          <p:cNvSpPr>
            <a:spLocks noChangeArrowheads="1"/>
          </p:cNvSpPr>
          <p:nvPr/>
        </p:nvSpPr>
        <p:spPr bwMode="auto">
          <a:xfrm rot="5400000">
            <a:off x="3702986" y="2222410"/>
            <a:ext cx="1878013" cy="382774"/>
          </a:xfrm>
          <a:prstGeom prst="rect">
            <a:avLst/>
          </a:prstGeom>
          <a:gradFill rotWithShape="1">
            <a:gsLst>
              <a:gs pos="0">
                <a:srgbClr val="660066"/>
              </a:gs>
              <a:gs pos="50000">
                <a:srgbClr val="660066">
                  <a:gamma/>
                  <a:shade val="46275"/>
                  <a:invGamma/>
                </a:srgbClr>
              </a:gs>
              <a:gs pos="100000">
                <a:srgbClr val="660066"/>
              </a:gs>
            </a:gsLst>
            <a:lin ang="5400000" scaled="1"/>
          </a:gradFill>
          <a:ln w="38100">
            <a:solidFill>
              <a:srgbClr val="CC0000"/>
            </a:solidFill>
            <a:miter lim="800000"/>
            <a:headEnd/>
            <a:tailEnd/>
          </a:ln>
          <a:effectLst>
            <a:outerShdw blurRad="63500" dist="38099" dir="2700000" algn="ctr" rotWithShape="0">
              <a:schemeClr val="tx1">
                <a:alpha val="74998"/>
              </a:schemeClr>
            </a:outerShdw>
          </a:effectLst>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89" name="AutoShape 13"/>
          <p:cNvSpPr>
            <a:spLocks noChangeArrowheads="1"/>
          </p:cNvSpPr>
          <p:nvPr/>
        </p:nvSpPr>
        <p:spPr bwMode="auto">
          <a:xfrm rot="50350481">
            <a:off x="6060282" y="4678243"/>
            <a:ext cx="1695450"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0" name="Text Box 14"/>
          <p:cNvSpPr txBox="1">
            <a:spLocks noChangeArrowheads="1"/>
          </p:cNvSpPr>
          <p:nvPr/>
        </p:nvSpPr>
        <p:spPr bwMode="auto">
          <a:xfrm>
            <a:off x="4086225" y="2057454"/>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1" name="AutoShape 15"/>
          <p:cNvSpPr>
            <a:spLocks noChangeArrowheads="1"/>
          </p:cNvSpPr>
          <p:nvPr/>
        </p:nvSpPr>
        <p:spPr bwMode="auto">
          <a:xfrm rot="14452042">
            <a:off x="1507332" y="4661575"/>
            <a:ext cx="1747837" cy="733663"/>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2" name="Text Box 16"/>
          <p:cNvSpPr txBox="1">
            <a:spLocks noChangeArrowheads="1"/>
          </p:cNvSpPr>
          <p:nvPr/>
        </p:nvSpPr>
        <p:spPr bwMode="auto">
          <a:xfrm>
            <a:off x="5608638"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3" name="Text Box 17"/>
          <p:cNvSpPr txBox="1">
            <a:spLocks noChangeArrowheads="1"/>
          </p:cNvSpPr>
          <p:nvPr/>
        </p:nvSpPr>
        <p:spPr bwMode="auto">
          <a:xfrm>
            <a:off x="2667000" y="4030663"/>
            <a:ext cx="1066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mn-ea"/>
                <a:cs typeface="+mn-cs"/>
              </a:rPr>
              <a:t>هو</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4"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mn-ea"/>
                <a:cs typeface="+mn-cs"/>
              </a:rPr>
              <a:t>الابن</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195" name="AutoShape 19"/>
          <p:cNvSpPr>
            <a:spLocks noChangeArrowheads="1"/>
          </p:cNvSpPr>
          <p:nvPr/>
        </p:nvSpPr>
        <p:spPr bwMode="auto">
          <a:xfrm>
            <a:off x="3624263" y="1055568"/>
            <a:ext cx="2016125" cy="733663"/>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solidFill>
              <a:srgbClr val="CC0000"/>
            </a:solidFill>
            <a:miter lim="800000"/>
            <a:headEnd/>
            <a:tailEnd/>
          </a:ln>
          <a:effectLst>
            <a:outerShdw blurRad="63500" dist="38099" dir="2700000" algn="ctr" rotWithShape="0">
              <a:schemeClr val="tx1">
                <a:alpha val="74998"/>
              </a:schemeClr>
            </a:outerShdw>
          </a:effectLst>
        </p:spPr>
        <p:txBody>
          <a:bodyPr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178197"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blurRad="63500" dist="38099" dir="2700000" algn="ctr" rotWithShape="0">
                <a:schemeClr val="tx1">
                  <a:alpha val="74998"/>
                </a:schemeClr>
              </a:outerShdw>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aramond" pitchFamily="-112" charset="0"/>
                <a:ea typeface="+mn-ea"/>
                <a:cs typeface="+mn-cs"/>
              </a:endParaRPr>
            </a:p>
          </p:txBody>
        </p:sp>
        <p:sp>
          <p:nvSpPr>
            <p:cNvPr id="178198" name="Text Box 22"/>
            <p:cNvSpPr txBox="1">
              <a:spLocks noChangeArrowheads="1"/>
            </p:cNvSpPr>
            <p:nvPr/>
          </p:nvSpPr>
          <p:spPr bwMode="auto">
            <a:xfrm>
              <a:off x="2448" y="2112"/>
              <a:ext cx="864" cy="44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mn-ea"/>
                  <a:cs typeface="+mn-cs"/>
                </a:rPr>
                <a:t>الله</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grpSp>
      <p:sp>
        <p:nvSpPr>
          <p:cNvPr id="178199"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Times New Roman" pitchFamily="-112" charset="0"/>
                <a:ea typeface="+mn-ea"/>
                <a:cs typeface="+mn-cs"/>
              </a:rPr>
              <a:t>الآب</a:t>
            </a:r>
            <a:endParaRPr kumimoji="0" lang="en-US" sz="40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0" name="Text Box 24"/>
          <p:cNvSpPr txBox="1">
            <a:spLocks noChangeArrowheads="1"/>
          </p:cNvSpPr>
          <p:nvPr/>
        </p:nvSpPr>
        <p:spPr bwMode="auto">
          <a:xfrm>
            <a:off x="5486400" y="4708525"/>
            <a:ext cx="1828800" cy="40011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Times New Roman" pitchFamily="-112" charset="0"/>
                <a:ea typeface="+mn-ea"/>
                <a:cs typeface="+mn-cs"/>
              </a:rPr>
              <a:t>الروح القدس</a:t>
            </a:r>
            <a:endParaRPr kumimoji="0" lang="en-US" sz="20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178201" name="WordArt 25"/>
          <p:cNvSpPr>
            <a:spLocks noChangeArrowheads="1" noChangeShapeType="1" noTextEdit="1"/>
          </p:cNvSpPr>
          <p:nvPr/>
        </p:nvSpPr>
        <p:spPr bwMode="auto">
          <a:xfrm rot="-3731304">
            <a:off x="1997076"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2" name="WordArt 26"/>
          <p:cNvSpPr>
            <a:spLocks noChangeArrowheads="1" noChangeShapeType="1" noTextEdit="1"/>
          </p:cNvSpPr>
          <p:nvPr/>
        </p:nvSpPr>
        <p:spPr bwMode="auto">
          <a:xfrm rot="3668274">
            <a:off x="5957888" y="2557462"/>
            <a:ext cx="1066800" cy="276225"/>
          </a:xfrm>
          <a:prstGeom prst="rect">
            <a:avLst/>
          </a:prstGeom>
        </p:spPr>
        <p:txBody>
          <a:bodyPr spcFirstLastPara="1" wrap="none" fromWordArt="1">
            <a:prstTxWarp prst="textArchUp">
              <a:avLst>
                <a:gd name="adj" fmla="val 1080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3" name="WordArt 27"/>
          <p:cNvSpPr>
            <a:spLocks noChangeArrowheads="1" noChangeShapeType="1" noTextEdit="1"/>
          </p:cNvSpPr>
          <p:nvPr/>
        </p:nvSpPr>
        <p:spPr bwMode="auto">
          <a:xfrm>
            <a:off x="4038600" y="5972175"/>
            <a:ext cx="1119188" cy="204788"/>
          </a:xfrm>
          <a:prstGeom prst="rect">
            <a:avLst/>
          </a:prstGeom>
        </p:spPr>
        <p:txBody>
          <a:bodyPr spcFirstLastPara="1" wrap="none" fromWordArt="1">
            <a:prstTxWarp prst="textArchDown">
              <a:avLst>
                <a:gd name="adj" fmla="val 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rPr>
              <a:t>ليس هو</a:t>
            </a:r>
            <a:endParaRPr kumimoji="0" lang="en-US" sz="1800" b="1" i="0" u="none" strike="noStrike" kern="10" cap="none" spc="0" normalizeH="0" baseline="0" noProof="0" dirty="0">
              <a:ln w="9525">
                <a:solidFill>
                  <a:srgbClr val="000000"/>
                </a:solidFill>
                <a:round/>
                <a:headEnd/>
                <a:tailEnd/>
              </a:ln>
              <a:solidFill>
                <a:srgbClr val="FFFFFF"/>
              </a:solidFill>
              <a:effectLst/>
              <a:uLnTx/>
              <a:uFillTx/>
              <a:latin typeface="Times New Roman"/>
              <a:ea typeface="Times New Roman"/>
              <a:cs typeface="Times New Roman"/>
            </a:endParaRPr>
          </a:p>
        </p:txBody>
      </p:sp>
      <p:sp>
        <p:nvSpPr>
          <p:cNvPr id="178204" name="Text Box 28"/>
          <p:cNvSpPr txBox="1">
            <a:spLocks noChangeArrowheads="1"/>
          </p:cNvSpPr>
          <p:nvPr/>
        </p:nvSpPr>
        <p:spPr bwMode="auto">
          <a:xfrm>
            <a:off x="0" y="6508576"/>
            <a:ext cx="5943600" cy="3048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Times New Roman" pitchFamily="-112" charset="0"/>
                <a:ea typeface="+mn-ea"/>
                <a:cs typeface="+mn-cs"/>
              </a:rPr>
              <a:t>واين هاوس، مخططات اللاهوت والعقيدة المسيحية، ص. 45</a:t>
            </a:r>
            <a:endParaRPr kumimoji="0" lang="en-US" sz="1400" b="1" i="0" u="none" strike="noStrike" kern="1200" cap="none" spc="0" normalizeH="0" baseline="0" noProof="0" dirty="0">
              <a:ln>
                <a:noFill/>
              </a:ln>
              <a:solidFill>
                <a:srgbClr val="FFFFFF"/>
              </a:solidFill>
              <a:effectLst/>
              <a:uLnTx/>
              <a:uFillTx/>
              <a:latin typeface="Times New Roman" pitchFamily="-112" charset="0"/>
              <a:ea typeface="+mn-ea"/>
              <a:cs typeface="+mn-cs"/>
            </a:endParaRPr>
          </a:p>
        </p:txBody>
      </p:sp>
      <p:sp>
        <p:nvSpPr>
          <p:cNvPr id="201750" name="Title 28"/>
          <p:cNvSpPr>
            <a:spLocks noGrp="1"/>
          </p:cNvSpPr>
          <p:nvPr>
            <p:ph type="title" idx="4294967295"/>
          </p:nvPr>
        </p:nvSpPr>
        <p:spPr>
          <a:xfrm>
            <a:off x="0" y="182563"/>
            <a:ext cx="8229600" cy="769937"/>
          </a:xfrm>
          <a:noFill/>
          <a:ln w="9525">
            <a:noFill/>
            <a:miter lim="800000"/>
            <a:headEnd/>
            <a:tailEnd/>
          </a:ln>
          <a:effectLst>
            <a:outerShdw blurRad="63500" dist="38099" dir="2700000" algn="ctr" rotWithShape="0">
              <a:schemeClr val="tx1">
                <a:alpha val="74998"/>
              </a:schemeClr>
            </a:outerShdw>
          </a:effectLst>
        </p:spPr>
        <p:txBody>
          <a:bodyPr>
            <a:spAutoFit/>
          </a:bodyPr>
          <a:lstStyle/>
          <a:p>
            <a:pPr algn="l" eaLnBrk="1" hangingPunct="1"/>
            <a:r>
              <a:rPr lang="ar-JO" b="1" kern="1200" dirty="0">
                <a:solidFill>
                  <a:schemeClr val="bg1"/>
                </a:solidFill>
                <a:latin typeface="Times New Roman" pitchFamily="-112" charset="0"/>
                <a:ea typeface="+mn-ea"/>
                <a:cs typeface="+mn-cs"/>
              </a:rPr>
              <a:t>الثالوث</a:t>
            </a:r>
            <a:endParaRPr lang="en-US" b="1" kern="1200" dirty="0">
              <a:solidFill>
                <a:schemeClr val="bg1"/>
              </a:solidFill>
              <a:latin typeface="Times New Roman" pitchFamily="-112" charset="0"/>
              <a:ea typeface="+mn-ea"/>
              <a:cs typeface="+mn-cs"/>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8204"/>
                                        </p:tgtEl>
                                        <p:attrNameLst>
                                          <p:attrName>style.visibility</p:attrName>
                                        </p:attrNameLst>
                                      </p:cBhvr>
                                      <p:to>
                                        <p:strVal val="visible"/>
                                      </p:to>
                                    </p:set>
                                    <p:animEffect transition="in" filter="fade">
                                      <p:cBhvr>
                                        <p:cTn id="7" dur="2000"/>
                                        <p:tgtEl>
                                          <p:spTgt spid="178204"/>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8199"/>
                                        </p:tgtEl>
                                        <p:attrNameLst>
                                          <p:attrName>style.visibility</p:attrName>
                                        </p:attrNameLst>
                                      </p:cBhvr>
                                      <p:to>
                                        <p:strVal val="visible"/>
                                      </p:to>
                                    </p:set>
                                    <p:animEffect transition="in" filter="fade">
                                      <p:cBhvr>
                                        <p:cTn id="18" dur="2000"/>
                                        <p:tgtEl>
                                          <p:spTgt spid="17819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78195"/>
                                        </p:tgtEl>
                                        <p:attrNameLst>
                                          <p:attrName>style.visibility</p:attrName>
                                        </p:attrNameLst>
                                      </p:cBhvr>
                                      <p:to>
                                        <p:strVal val="visible"/>
                                      </p:to>
                                    </p:set>
                                    <p:animEffect transition="in" filter="fade">
                                      <p:cBhvr>
                                        <p:cTn id="22" dur="2000"/>
                                        <p:tgtEl>
                                          <p:spTgt spid="178195"/>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178190"/>
                                        </p:tgtEl>
                                        <p:attrNameLst>
                                          <p:attrName>style.visibility</p:attrName>
                                        </p:attrNameLst>
                                      </p:cBhvr>
                                      <p:to>
                                        <p:strVal val="visible"/>
                                      </p:to>
                                    </p:set>
                                    <p:animEffect transition="in" filter="fade">
                                      <p:cBhvr>
                                        <p:cTn id="26" dur="2000"/>
                                        <p:tgtEl>
                                          <p:spTgt spid="178190"/>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78188"/>
                                        </p:tgtEl>
                                        <p:attrNameLst>
                                          <p:attrName>style.visibility</p:attrName>
                                        </p:attrNameLst>
                                      </p:cBhvr>
                                      <p:to>
                                        <p:strVal val="visible"/>
                                      </p:to>
                                    </p:set>
                                    <p:animEffect transition="in" filter="wipe(up)">
                                      <p:cBhvr>
                                        <p:cTn id="29" dur="500"/>
                                        <p:tgtEl>
                                          <p:spTgt spid="17818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8194"/>
                                        </p:tgtEl>
                                        <p:attrNameLst>
                                          <p:attrName>style.visibility</p:attrName>
                                        </p:attrNameLst>
                                      </p:cBhvr>
                                      <p:to>
                                        <p:strVal val="visible"/>
                                      </p:to>
                                    </p:set>
                                    <p:animEffect transition="in" filter="fade">
                                      <p:cBhvr>
                                        <p:cTn id="34" dur="2000"/>
                                        <p:tgtEl>
                                          <p:spTgt spid="178194"/>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78191"/>
                                        </p:tgtEl>
                                        <p:attrNameLst>
                                          <p:attrName>style.visibility</p:attrName>
                                        </p:attrNameLst>
                                      </p:cBhvr>
                                      <p:to>
                                        <p:strVal val="visible"/>
                                      </p:to>
                                    </p:set>
                                    <p:animEffect transition="in" filter="fade">
                                      <p:cBhvr>
                                        <p:cTn id="38" dur="2000"/>
                                        <p:tgtEl>
                                          <p:spTgt spid="178191"/>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78193"/>
                                        </p:tgtEl>
                                        <p:attrNameLst>
                                          <p:attrName>style.visibility</p:attrName>
                                        </p:attrNameLst>
                                      </p:cBhvr>
                                      <p:to>
                                        <p:strVal val="visible"/>
                                      </p:to>
                                    </p:set>
                                    <p:animEffect transition="in" filter="fade">
                                      <p:cBhvr>
                                        <p:cTn id="42" dur="2000"/>
                                        <p:tgtEl>
                                          <p:spTgt spid="17819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78187"/>
                                        </p:tgtEl>
                                        <p:attrNameLst>
                                          <p:attrName>style.visibility</p:attrName>
                                        </p:attrNameLst>
                                      </p:cBhvr>
                                      <p:to>
                                        <p:strVal val="visible"/>
                                      </p:to>
                                    </p:set>
                                    <p:animEffect transition="in" filter="wipe(left)">
                                      <p:cBhvr>
                                        <p:cTn id="45" dur="500"/>
                                        <p:tgtEl>
                                          <p:spTgt spid="17818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78200"/>
                                        </p:tgtEl>
                                        <p:attrNameLst>
                                          <p:attrName>style.visibility</p:attrName>
                                        </p:attrNameLst>
                                      </p:cBhvr>
                                      <p:to>
                                        <p:strVal val="visible"/>
                                      </p:to>
                                    </p:set>
                                    <p:animEffect transition="in" filter="fade">
                                      <p:cBhvr>
                                        <p:cTn id="50" dur="2000"/>
                                        <p:tgtEl>
                                          <p:spTgt spid="178200"/>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178189"/>
                                        </p:tgtEl>
                                        <p:attrNameLst>
                                          <p:attrName>style.visibility</p:attrName>
                                        </p:attrNameLst>
                                      </p:cBhvr>
                                      <p:to>
                                        <p:strVal val="visible"/>
                                      </p:to>
                                    </p:set>
                                    <p:animEffect transition="in" filter="fade">
                                      <p:cBhvr>
                                        <p:cTn id="54" dur="2000"/>
                                        <p:tgtEl>
                                          <p:spTgt spid="178189"/>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78192"/>
                                        </p:tgtEl>
                                        <p:attrNameLst>
                                          <p:attrName>style.visibility</p:attrName>
                                        </p:attrNameLst>
                                      </p:cBhvr>
                                      <p:to>
                                        <p:strVal val="visible"/>
                                      </p:to>
                                    </p:set>
                                    <p:animEffect transition="in" filter="fade">
                                      <p:cBhvr>
                                        <p:cTn id="58" dur="2000"/>
                                        <p:tgtEl>
                                          <p:spTgt spid="178192"/>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8186"/>
                                        </p:tgtEl>
                                        <p:attrNameLst>
                                          <p:attrName>style.visibility</p:attrName>
                                        </p:attrNameLst>
                                      </p:cBhvr>
                                      <p:to>
                                        <p:strVal val="visible"/>
                                      </p:to>
                                    </p:set>
                                    <p:animEffect transition="in" filter="wipe(right)">
                                      <p:cBhvr>
                                        <p:cTn id="61" dur="500"/>
                                        <p:tgtEl>
                                          <p:spTgt spid="17818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8201"/>
                                        </p:tgtEl>
                                        <p:attrNameLst>
                                          <p:attrName>style.visibility</p:attrName>
                                        </p:attrNameLst>
                                      </p:cBhvr>
                                      <p:to>
                                        <p:strVal val="visible"/>
                                      </p:to>
                                    </p:set>
                                    <p:animEffect transition="in" filter="fade">
                                      <p:cBhvr>
                                        <p:cTn id="66" dur="2000"/>
                                        <p:tgtEl>
                                          <p:spTgt spid="178201"/>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178203"/>
                                        </p:tgtEl>
                                        <p:attrNameLst>
                                          <p:attrName>style.visibility</p:attrName>
                                        </p:attrNameLst>
                                      </p:cBhvr>
                                      <p:to>
                                        <p:strVal val="visible"/>
                                      </p:to>
                                    </p:set>
                                    <p:animEffect transition="in" filter="fade">
                                      <p:cBhvr>
                                        <p:cTn id="70" dur="2000"/>
                                        <p:tgtEl>
                                          <p:spTgt spid="178203"/>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178202"/>
                                        </p:tgtEl>
                                        <p:attrNameLst>
                                          <p:attrName>style.visibility</p:attrName>
                                        </p:attrNameLst>
                                      </p:cBhvr>
                                      <p:to>
                                        <p:strVal val="visible"/>
                                      </p:to>
                                    </p:set>
                                    <p:animEffect transition="in" filter="fade">
                                      <p:cBhvr>
                                        <p:cTn id="74" dur="2000"/>
                                        <p:tgtEl>
                                          <p:spTgt spid="17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6" grpId="0" animBg="1"/>
      <p:bldP spid="178187" grpId="0" animBg="1"/>
      <p:bldP spid="178188" grpId="0" animBg="1"/>
      <p:bldP spid="178189" grpId="0" animBg="1"/>
      <p:bldP spid="178190" grpId="0"/>
      <p:bldP spid="178191" grpId="0" animBg="1"/>
      <p:bldP spid="178192" grpId="0"/>
      <p:bldP spid="178193" grpId="0"/>
      <p:bldP spid="178194" grpId="0"/>
      <p:bldP spid="178195" grpId="0" animBg="1"/>
      <p:bldP spid="178199" grpId="0"/>
      <p:bldP spid="178200" grpId="0"/>
      <p:bldP spid="178201" grpId="0" animBg="1"/>
      <p:bldP spid="178202" grpId="0" animBg="1"/>
      <p:bldP spid="178203" grpId="0" animBg="1"/>
      <p:bldP spid="17820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1080" y="699565"/>
            <a:ext cx="2664849" cy="5156200"/>
            <a:chOff x="7807230" y="2012810"/>
            <a:chExt cx="3251252" cy="3459865"/>
          </a:xfrm>
        </p:grpSpPr>
        <p:sp>
          <p:nvSpPr>
            <p:cNvPr id="13" name="Rectangle 12">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39575" y="699565"/>
            <a:ext cx="2664849" cy="5156200"/>
            <a:chOff x="7807230" y="2012810"/>
            <a:chExt cx="3251252" cy="3459865"/>
          </a:xfrm>
        </p:grpSpPr>
        <p:sp>
          <p:nvSpPr>
            <p:cNvPr id="17" name="Rectangle 16">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4" descr="Image result for perichoresis">
            <a:extLst>
              <a:ext uri="{FF2B5EF4-FFF2-40B4-BE49-F238E27FC236}">
                <a16:creationId xmlns:a16="http://schemas.microsoft.com/office/drawing/2014/main" id="{99163C8D-7D78-4DDC-99AF-2B81232AD2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65499" y="2074086"/>
            <a:ext cx="2407158" cy="240715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78069" y="699565"/>
            <a:ext cx="2664849" cy="5156200"/>
            <a:chOff x="7807230" y="2012810"/>
            <a:chExt cx="3251252" cy="3459865"/>
          </a:xfrm>
        </p:grpSpPr>
        <p:sp>
          <p:nvSpPr>
            <p:cNvPr id="21" name="Rectangle 20">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descr="Image result for perichoresis">
            <a:extLst>
              <a:ext uri="{FF2B5EF4-FFF2-40B4-BE49-F238E27FC236}">
                <a16:creationId xmlns:a16="http://schemas.microsoft.com/office/drawing/2014/main" id="{CF91D400-DFA7-49A0-BB63-0F89702CD5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259" y="2074086"/>
            <a:ext cx="2407158" cy="23542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Yin and yang - Wikipedia">
            <a:extLst>
              <a:ext uri="{FF2B5EF4-FFF2-40B4-BE49-F238E27FC236}">
                <a16:creationId xmlns:a16="http://schemas.microsoft.com/office/drawing/2014/main" id="{5FDACBF3-7802-47C5-9A03-8C0B71C6128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9583" y="2047633"/>
            <a:ext cx="2407158" cy="240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35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9097-31D8-428B-A9FF-AAEDFA437B27}"/>
              </a:ext>
            </a:extLst>
          </p:cNvPr>
          <p:cNvSpPr txBox="1">
            <a:spLocks/>
          </p:cNvSpPr>
          <p:nvPr/>
        </p:nvSpPr>
        <p:spPr>
          <a:xfrm>
            <a:off x="167641" y="139701"/>
            <a:ext cx="8670366" cy="838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i="0" dirty="0">
                <a:solidFill>
                  <a:schemeClr val="bg1"/>
                </a:solidFill>
                <a:latin typeface="Arial" panose="020B0604020202020204" pitchFamily="34" charset="0"/>
                <a:cs typeface="Arial" panose="020B0604020202020204" pitchFamily="34" charset="0"/>
              </a:rPr>
              <a:t>متطلبات عقيدة الثالوث</a:t>
            </a:r>
            <a:endParaRPr lang="en-US" i="0" kern="1200" spc="100" baseline="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095A489-94A5-43F1-816D-4D86AF978663}"/>
              </a:ext>
            </a:extLst>
          </p:cNvPr>
          <p:cNvSpPr txBox="1"/>
          <p:nvPr/>
        </p:nvSpPr>
        <p:spPr>
          <a:xfrm>
            <a:off x="167641" y="1291441"/>
            <a:ext cx="8423910" cy="3970318"/>
          </a:xfrm>
          <a:prstGeom prst="rect">
            <a:avLst/>
          </a:prstGeom>
          <a:noFill/>
        </p:spPr>
        <p:txBody>
          <a:bodyPr wrap="square">
            <a:spAutoFit/>
          </a:bodyPr>
          <a:lstStyle/>
          <a:p>
            <a:pPr algn="r">
              <a:tabLst>
                <a:tab pos="457200" algn="l"/>
              </a:tabLst>
            </a:pPr>
            <a:r>
              <a:rPr lang="ar-JO" sz="2800" dirty="0">
                <a:latin typeface="Arial" panose="020B0604020202020204" pitchFamily="34" charset="0"/>
                <a:cs typeface="Arial" panose="020B0604020202020204" pitchFamily="34" charset="0"/>
              </a:rPr>
              <a:t>1. وحدانية الله أساسية</a:t>
            </a:r>
            <a:endParaRPr lang="en-US" sz="2800" dirty="0">
              <a:latin typeface="Arial" panose="020B0604020202020204" pitchFamily="34" charset="0"/>
              <a:cs typeface="Arial" panose="020B0604020202020204" pitchFamily="34" charset="0"/>
            </a:endParaRPr>
          </a:p>
          <a:p>
            <a:pPr algn="r">
              <a:tabLst>
                <a:tab pos="457200" algn="l"/>
              </a:tabLst>
            </a:pPr>
            <a:r>
              <a:rPr lang="ar-JO" sz="2800" dirty="0">
                <a:latin typeface="Arial" panose="020B0604020202020204" pitchFamily="34" charset="0"/>
                <a:cs typeface="Arial" panose="020B0604020202020204" pitchFamily="34" charset="0"/>
              </a:rPr>
              <a:t>2. يجب التأكيد على ألوهية كل من الأقانيم الثلاثة الآب والإبن والروح القدس</a:t>
            </a:r>
            <a:endParaRPr lang="en-US" sz="2800" dirty="0">
              <a:latin typeface="Arial" panose="020B0604020202020204" pitchFamily="34" charset="0"/>
              <a:cs typeface="Arial" panose="020B0604020202020204" pitchFamily="34" charset="0"/>
            </a:endParaRPr>
          </a:p>
          <a:p>
            <a:pPr algn="r">
              <a:tabLst>
                <a:tab pos="457200" algn="l"/>
              </a:tabLst>
            </a:pPr>
            <a:r>
              <a:rPr lang="ar-JO" sz="2800" dirty="0">
                <a:latin typeface="Arial" panose="020B0604020202020204" pitchFamily="34" charset="0"/>
                <a:cs typeface="Arial" panose="020B0604020202020204" pitchFamily="34" charset="0"/>
              </a:rPr>
              <a:t>3. إن التثليث ووحدانية الله ليسا في نفس الصدد.</a:t>
            </a:r>
            <a:endParaRPr lang="en-US" sz="2800" dirty="0">
              <a:latin typeface="Arial" panose="020B0604020202020204" pitchFamily="34" charset="0"/>
              <a:cs typeface="Arial" panose="020B0604020202020204" pitchFamily="34" charset="0"/>
            </a:endParaRPr>
          </a:p>
          <a:p>
            <a:pPr algn="r">
              <a:tabLst>
                <a:tab pos="457200" algn="l"/>
              </a:tabLst>
            </a:pPr>
            <a:r>
              <a:rPr lang="ar-JO" sz="2800" dirty="0">
                <a:latin typeface="Arial" panose="020B0604020202020204" pitchFamily="34" charset="0"/>
                <a:cs typeface="Arial" panose="020B0604020202020204" pitchFamily="34" charset="0"/>
              </a:rPr>
              <a:t>4. الثالوث أزلي أبدي</a:t>
            </a:r>
            <a:endParaRPr lang="en-US" sz="2800" dirty="0">
              <a:latin typeface="Arial" panose="020B0604020202020204" pitchFamily="34" charset="0"/>
              <a:cs typeface="Arial" panose="020B0604020202020204" pitchFamily="34" charset="0"/>
            </a:endParaRPr>
          </a:p>
          <a:p>
            <a:pPr algn="r">
              <a:tabLst>
                <a:tab pos="457200" algn="l"/>
              </a:tabLst>
            </a:pPr>
            <a:r>
              <a:rPr lang="ar-JO" sz="2800" dirty="0">
                <a:latin typeface="Arial" panose="020B0604020202020204" pitchFamily="34" charset="0"/>
                <a:cs typeface="Arial" panose="020B0604020202020204" pitchFamily="34" charset="0"/>
              </a:rPr>
              <a:t>5. قد تكون وظيفة أحد أعضاء الثالوث تابعة لبعض الوقت لأحد الأعضاء الآخرين أو كليهما، لكن هذا لا يعني أنه أدنى بأي شكل من الأشكال من حيث الجوهر.</a:t>
            </a:r>
            <a:endParaRPr lang="en-US" sz="2800" dirty="0">
              <a:latin typeface="Arial" panose="020B0604020202020204" pitchFamily="34" charset="0"/>
              <a:cs typeface="Arial" panose="020B0604020202020204" pitchFamily="34" charset="0"/>
            </a:endParaRPr>
          </a:p>
          <a:p>
            <a:pPr algn="r">
              <a:tabLst>
                <a:tab pos="457200" algn="l"/>
              </a:tabLst>
            </a:pPr>
            <a:r>
              <a:rPr lang="ar-JO" sz="2800" dirty="0">
                <a:latin typeface="Arial" panose="020B0604020202020204" pitchFamily="34" charset="0"/>
                <a:cs typeface="Arial" panose="020B0604020202020204" pitchFamily="34" charset="0"/>
              </a:rPr>
              <a:t>6. خلاصة: لا يمكن إدراك الثالوث</a:t>
            </a:r>
            <a:endParaRPr lang="en-SG"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6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56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بعض الأسئلة للتفكير</a:t>
            </a:r>
            <a:endParaRPr kumimoji="0" lang="en-US" sz="56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هل الثالوث موجود في الكتاب المقدس؟</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highlight>
                  <a:srgbClr val="FFFF00"/>
                </a:highlight>
                <a:uLnTx/>
                <a:uFillTx/>
                <a:latin typeface="Arial" panose="020B0604020202020204" pitchFamily="34" charset="0"/>
                <a:ea typeface="+mn-ea"/>
                <a:cs typeface="Arial" panose="020B0604020202020204" pitchFamily="34" charset="0"/>
              </a:rPr>
              <a:t>ما هي عقيدة الثالوث؟</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لماذا يؤمن المسيحيون بالثالوث؟</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ماذا سأتعلم اليوم؟</a:t>
            </a: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11957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5" name="Rectangle 24">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2" name="Online Media 1" title="St. Patrick's Bad Analogies">
            <a:hlinkClick r:id="" action="ppaction://media"/>
            <a:extLst>
              <a:ext uri="{FF2B5EF4-FFF2-40B4-BE49-F238E27FC236}">
                <a16:creationId xmlns:a16="http://schemas.microsoft.com/office/drawing/2014/main" id="{E8AC8294-0C9A-4FB4-8832-43DA8C4804AC}"/>
              </a:ext>
            </a:extLst>
          </p:cNvPr>
          <p:cNvPicPr>
            <a:picLocks noRot="1" noChangeAspect="1"/>
          </p:cNvPicPr>
          <p:nvPr>
            <a:videoFile r:link="rId1"/>
          </p:nvPr>
        </p:nvPicPr>
        <p:blipFill>
          <a:blip r:embed="rId4"/>
          <a:stretch>
            <a:fillRect/>
          </a:stretch>
        </p:blipFill>
        <p:spPr>
          <a:xfrm>
            <a:off x="101600" y="131536"/>
            <a:ext cx="8933543" cy="5047452"/>
          </a:xfrm>
          <a:prstGeom prst="rect">
            <a:avLst/>
          </a:prstGeom>
        </p:spPr>
      </p:pic>
    </p:spTree>
    <p:extLst>
      <p:ext uri="{BB962C8B-B14F-4D97-AF65-F5344CB8AC3E}">
        <p14:creationId xmlns:p14="http://schemas.microsoft.com/office/powerpoint/2010/main" val="18351416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8"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9" name="Rectangle 9">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1"/>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rope, several&#10;&#10;Description automatically generated">
            <a:extLst>
              <a:ext uri="{FF2B5EF4-FFF2-40B4-BE49-F238E27FC236}">
                <a16:creationId xmlns:a16="http://schemas.microsoft.com/office/drawing/2014/main" id="{E03C41B4-E320-4980-97D2-A3D6423251A1}"/>
              </a:ext>
            </a:extLst>
          </p:cNvPr>
          <p:cNvPicPr>
            <a:picLocks noChangeAspect="1"/>
          </p:cNvPicPr>
          <p:nvPr/>
        </p:nvPicPr>
        <p:blipFill rotWithShape="1">
          <a:blip r:embed="rId2">
            <a:extLst>
              <a:ext uri="{28A0092B-C50C-407E-A947-70E740481C1C}">
                <a14:useLocalDpi xmlns:a14="http://schemas.microsoft.com/office/drawing/2010/main" val="0"/>
              </a:ext>
            </a:extLst>
          </a:blip>
          <a:srcRect l="14870" r="6107" b="-1"/>
          <a:stretch/>
        </p:blipFill>
        <p:spPr>
          <a:xfrm>
            <a:off x="20" y="10"/>
            <a:ext cx="8118820" cy="6857990"/>
          </a:xfrm>
          <a:custGeom>
            <a:avLst/>
            <a:gdLst/>
            <a:ahLst/>
            <a:cxnLst/>
            <a:rect l="l" t="t" r="r" b="b"/>
            <a:pathLst>
              <a:path w="10825122" h="6858000">
                <a:moveTo>
                  <a:pt x="0" y="0"/>
                </a:moveTo>
                <a:lnTo>
                  <a:pt x="9969784" y="0"/>
                </a:lnTo>
                <a:lnTo>
                  <a:pt x="10105415" y="264816"/>
                </a:lnTo>
                <a:cubicBezTo>
                  <a:pt x="10566647" y="1222029"/>
                  <a:pt x="10825122" y="2295330"/>
                  <a:pt x="10825122" y="3429000"/>
                </a:cubicBezTo>
                <a:cubicBezTo>
                  <a:pt x="10825122" y="4562671"/>
                  <a:pt x="10566647" y="5635971"/>
                  <a:pt x="10105415" y="6593184"/>
                </a:cubicBezTo>
                <a:lnTo>
                  <a:pt x="9969784" y="6858000"/>
                </a:lnTo>
                <a:lnTo>
                  <a:pt x="0" y="6858000"/>
                </a:lnTo>
                <a:close/>
              </a:path>
            </a:pathLst>
          </a:custGeom>
        </p:spPr>
      </p:pic>
      <p:sp>
        <p:nvSpPr>
          <p:cNvPr id="20"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2505414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a:extLst>
              <a:ext uri="{FF2B5EF4-FFF2-40B4-BE49-F238E27FC236}">
                <a16:creationId xmlns:a16="http://schemas.microsoft.com/office/drawing/2014/main" id="{8B9EAFF5-6D63-4344-8315-AB9DDBD7DB76}"/>
              </a:ext>
            </a:extLst>
          </p:cNvPr>
          <p:cNvSpPr/>
          <p:nvPr/>
        </p:nvSpPr>
        <p:spPr>
          <a:xfrm>
            <a:off x="1689474" y="2194100"/>
            <a:ext cx="1013012" cy="989759"/>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6" name="Oval 55">
            <a:extLst>
              <a:ext uri="{FF2B5EF4-FFF2-40B4-BE49-F238E27FC236}">
                <a16:creationId xmlns:a16="http://schemas.microsoft.com/office/drawing/2014/main" id="{D600A6C2-A9CD-4B79-81B8-ED0CBAA93E96}"/>
              </a:ext>
            </a:extLst>
          </p:cNvPr>
          <p:cNvSpPr/>
          <p:nvPr/>
        </p:nvSpPr>
        <p:spPr>
          <a:xfrm>
            <a:off x="2441314" y="1076500"/>
            <a:ext cx="1013012" cy="989759"/>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57" name="Oval 56">
            <a:extLst>
              <a:ext uri="{FF2B5EF4-FFF2-40B4-BE49-F238E27FC236}">
                <a16:creationId xmlns:a16="http://schemas.microsoft.com/office/drawing/2014/main" id="{FFC2AEA9-C50F-45A9-B396-CA312E5B4238}"/>
              </a:ext>
            </a:extLst>
          </p:cNvPr>
          <p:cNvSpPr/>
          <p:nvPr/>
        </p:nvSpPr>
        <p:spPr>
          <a:xfrm>
            <a:off x="3190166" y="2194100"/>
            <a:ext cx="1013012" cy="989759"/>
          </a:xfrm>
          <a:prstGeom prst="ellipse">
            <a:avLst/>
          </a:prstGeom>
          <a:no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58" name="Straight Arrow Connector 57">
            <a:extLst>
              <a:ext uri="{FF2B5EF4-FFF2-40B4-BE49-F238E27FC236}">
                <a16:creationId xmlns:a16="http://schemas.microsoft.com/office/drawing/2014/main" id="{9A740537-97A9-4566-92DA-8BDDEDCDB68E}"/>
              </a:ext>
            </a:extLst>
          </p:cNvPr>
          <p:cNvCxnSpPr>
            <a:cxnSpLocks/>
          </p:cNvCxnSpPr>
          <p:nvPr/>
        </p:nvCxnSpPr>
        <p:spPr>
          <a:xfrm flipH="1">
            <a:off x="2270985" y="1850192"/>
            <a:ext cx="237401" cy="360100"/>
          </a:xfrm>
          <a:prstGeom prst="straightConnector1">
            <a:avLst/>
          </a:prstGeom>
          <a:noFill/>
          <a:ln w="38100" cap="flat" cmpd="sng" algn="ctr">
            <a:solidFill>
              <a:srgbClr val="4472C4"/>
            </a:solidFill>
            <a:prstDash val="solid"/>
            <a:miter lim="800000"/>
            <a:tailEnd type="triangle"/>
          </a:ln>
          <a:effectLst/>
        </p:spPr>
      </p:cxnSp>
      <p:cxnSp>
        <p:nvCxnSpPr>
          <p:cNvPr id="59" name="Straight Arrow Connector 58">
            <a:extLst>
              <a:ext uri="{FF2B5EF4-FFF2-40B4-BE49-F238E27FC236}">
                <a16:creationId xmlns:a16="http://schemas.microsoft.com/office/drawing/2014/main" id="{C7DB1D98-E1E4-4FEE-AC1A-CE6D097179F6}"/>
              </a:ext>
            </a:extLst>
          </p:cNvPr>
          <p:cNvCxnSpPr>
            <a:cxnSpLocks/>
          </p:cNvCxnSpPr>
          <p:nvPr/>
        </p:nvCxnSpPr>
        <p:spPr>
          <a:xfrm>
            <a:off x="3365278" y="1840032"/>
            <a:ext cx="178097" cy="360100"/>
          </a:xfrm>
          <a:prstGeom prst="straightConnector1">
            <a:avLst/>
          </a:prstGeom>
          <a:noFill/>
          <a:ln w="38100" cap="flat" cmpd="sng" algn="ctr">
            <a:solidFill>
              <a:srgbClr val="4472C4"/>
            </a:solidFill>
            <a:prstDash val="solid"/>
            <a:miter lim="800000"/>
            <a:tailEnd type="triangle"/>
          </a:ln>
          <a:effectLst/>
        </p:spPr>
      </p:cxnSp>
      <p:cxnSp>
        <p:nvCxnSpPr>
          <p:cNvPr id="60" name="Straight Arrow Connector 59">
            <a:extLst>
              <a:ext uri="{FF2B5EF4-FFF2-40B4-BE49-F238E27FC236}">
                <a16:creationId xmlns:a16="http://schemas.microsoft.com/office/drawing/2014/main" id="{FE70EC75-EE9A-45AE-92A3-DF99EFCD508E}"/>
              </a:ext>
            </a:extLst>
          </p:cNvPr>
          <p:cNvCxnSpPr>
            <a:cxnSpLocks/>
            <a:endCxn id="57" idx="2"/>
          </p:cNvCxnSpPr>
          <p:nvPr/>
        </p:nvCxnSpPr>
        <p:spPr>
          <a:xfrm flipV="1">
            <a:off x="2708367" y="2688980"/>
            <a:ext cx="481799" cy="2699"/>
          </a:xfrm>
          <a:prstGeom prst="straightConnector1">
            <a:avLst/>
          </a:prstGeom>
          <a:noFill/>
          <a:ln w="38100" cap="flat" cmpd="sng" algn="ctr">
            <a:solidFill>
              <a:srgbClr val="4472C4"/>
            </a:solidFill>
            <a:prstDash val="solid"/>
            <a:miter lim="800000"/>
            <a:tailEnd type="triangle"/>
          </a:ln>
          <a:effectLst/>
        </p:spPr>
      </p:cxnSp>
      <p:sp>
        <p:nvSpPr>
          <p:cNvPr id="61" name="TextBox 60">
            <a:extLst>
              <a:ext uri="{FF2B5EF4-FFF2-40B4-BE49-F238E27FC236}">
                <a16:creationId xmlns:a16="http://schemas.microsoft.com/office/drawing/2014/main" id="{CF45AD7D-28CC-4D30-9531-4993E3212BB2}"/>
              </a:ext>
            </a:extLst>
          </p:cNvPr>
          <p:cNvSpPr txBox="1"/>
          <p:nvPr/>
        </p:nvSpPr>
        <p:spPr>
          <a:xfrm>
            <a:off x="2478966" y="1327539"/>
            <a:ext cx="886312" cy="461665"/>
          </a:xfrm>
          <a:prstGeom prst="rect">
            <a:avLst/>
          </a:prstGeom>
          <a:noFill/>
        </p:spPr>
        <p:txBody>
          <a:bodyPr wrap="square" rtlCol="0">
            <a:spAutoFit/>
          </a:bodyPr>
          <a:lstStyle/>
          <a:p>
            <a:pPr algn="ctr" defTabSz="914400"/>
            <a:r>
              <a:rPr lang="ar-JO" sz="2400" dirty="0">
                <a:solidFill>
                  <a:prstClr val="black"/>
                </a:solidFill>
                <a:latin typeface="Arial" panose="020B0604020202020204" pitchFamily="34" charset="0"/>
                <a:cs typeface="Arial" panose="020B0604020202020204" pitchFamily="34" charset="0"/>
              </a:rPr>
              <a:t>الآب</a:t>
            </a:r>
            <a:endParaRPr lang="en-US" sz="2400" dirty="0">
              <a:solidFill>
                <a:prstClr val="black"/>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774D31F1-E43A-4738-92C2-643C05C30130}"/>
              </a:ext>
            </a:extLst>
          </p:cNvPr>
          <p:cNvSpPr txBox="1"/>
          <p:nvPr/>
        </p:nvSpPr>
        <p:spPr>
          <a:xfrm>
            <a:off x="1889799" y="2437826"/>
            <a:ext cx="652743" cy="461665"/>
          </a:xfrm>
          <a:prstGeom prst="rect">
            <a:avLst/>
          </a:prstGeom>
          <a:noFill/>
        </p:spPr>
        <p:txBody>
          <a:bodyPr wrap="none" rtlCol="0">
            <a:spAutoFit/>
          </a:bodyPr>
          <a:lstStyle/>
          <a:p>
            <a:pPr algn="ctr" defTabSz="914400"/>
            <a:r>
              <a:rPr lang="ar-JO" sz="2400" dirty="0">
                <a:solidFill>
                  <a:prstClr val="black"/>
                </a:solidFill>
                <a:latin typeface="Arial" panose="020B0604020202020204" pitchFamily="34" charset="0"/>
                <a:cs typeface="Arial" panose="020B0604020202020204" pitchFamily="34" charset="0"/>
              </a:rPr>
              <a:t>الإبن</a:t>
            </a:r>
            <a:endParaRPr lang="en-US" sz="2400" dirty="0">
              <a:solidFill>
                <a:prstClr val="black"/>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EE9244B-BB47-42CD-9F05-E382F177AC84}"/>
              </a:ext>
            </a:extLst>
          </p:cNvPr>
          <p:cNvSpPr txBox="1"/>
          <p:nvPr/>
        </p:nvSpPr>
        <p:spPr>
          <a:xfrm>
            <a:off x="3308509" y="2427666"/>
            <a:ext cx="769763" cy="461665"/>
          </a:xfrm>
          <a:prstGeom prst="rect">
            <a:avLst/>
          </a:prstGeom>
          <a:noFill/>
        </p:spPr>
        <p:txBody>
          <a:bodyPr wrap="none" rtlCol="0">
            <a:spAutoFit/>
          </a:bodyPr>
          <a:lstStyle/>
          <a:p>
            <a:pPr algn="ctr" defTabSz="914400"/>
            <a:r>
              <a:rPr lang="ar-JO" sz="2400" dirty="0">
                <a:solidFill>
                  <a:prstClr val="black"/>
                </a:solidFill>
                <a:latin typeface="Arial" panose="020B0604020202020204" pitchFamily="34" charset="0"/>
                <a:cs typeface="Arial" panose="020B0604020202020204" pitchFamily="34" charset="0"/>
              </a:rPr>
              <a:t>الروح</a:t>
            </a:r>
            <a:endParaRPr lang="en-US" sz="2400" dirty="0">
              <a:solidFill>
                <a:prstClr val="black"/>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1DEDF714-F127-42D3-B94C-B0D804BE66DA}"/>
              </a:ext>
            </a:extLst>
          </p:cNvPr>
          <p:cNvSpPr txBox="1"/>
          <p:nvPr/>
        </p:nvSpPr>
        <p:spPr>
          <a:xfrm>
            <a:off x="1203468" y="1704746"/>
            <a:ext cx="553357" cy="369332"/>
          </a:xfrm>
          <a:prstGeom prst="rect">
            <a:avLst/>
          </a:prstGeom>
          <a:noFill/>
        </p:spPr>
        <p:txBody>
          <a:bodyPr wrap="none" rtlCol="0">
            <a:spAutoFit/>
          </a:bodyPr>
          <a:lstStyle/>
          <a:p>
            <a:pPr defTabSz="914400"/>
            <a:r>
              <a:rPr lang="ar-JO" dirty="0">
                <a:solidFill>
                  <a:prstClr val="black"/>
                </a:solidFill>
                <a:latin typeface="Arial" panose="020B0604020202020204" pitchFamily="34" charset="0"/>
                <a:cs typeface="Arial" panose="020B0604020202020204" pitchFamily="34" charset="0"/>
              </a:rPr>
              <a:t>ولادة</a:t>
            </a:r>
            <a:endParaRPr lang="en-US" dirty="0">
              <a:solidFill>
                <a:prstClr val="black"/>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30D53F88-3D8A-4CC3-871A-2C557DEBC1AE}"/>
              </a:ext>
            </a:extLst>
          </p:cNvPr>
          <p:cNvSpPr txBox="1"/>
          <p:nvPr/>
        </p:nvSpPr>
        <p:spPr>
          <a:xfrm>
            <a:off x="3641913" y="1704746"/>
            <a:ext cx="588623" cy="369332"/>
          </a:xfrm>
          <a:prstGeom prst="rect">
            <a:avLst/>
          </a:prstGeom>
          <a:noFill/>
        </p:spPr>
        <p:txBody>
          <a:bodyPr wrap="none" rtlCol="0">
            <a:spAutoFit/>
          </a:bodyPr>
          <a:lstStyle/>
          <a:p>
            <a:pPr defTabSz="914400"/>
            <a:r>
              <a:rPr lang="ar-JO" dirty="0">
                <a:solidFill>
                  <a:prstClr val="black"/>
                </a:solidFill>
                <a:latin typeface="Arial" panose="020B0604020202020204" pitchFamily="34" charset="0"/>
                <a:cs typeface="Arial" panose="020B0604020202020204" pitchFamily="34" charset="0"/>
              </a:rPr>
              <a:t>انبثاق</a:t>
            </a:r>
            <a:endParaRPr lang="en-US" dirty="0">
              <a:solidFill>
                <a:prstClr val="black"/>
              </a:solidFill>
              <a:latin typeface="Arial" panose="020B0604020202020204" pitchFamily="34" charset="0"/>
              <a:cs typeface="Arial" panose="020B0604020202020204" pitchFamily="34" charset="0"/>
            </a:endParaRPr>
          </a:p>
        </p:txBody>
      </p:sp>
      <p:sp>
        <p:nvSpPr>
          <p:cNvPr id="66" name="Right Brace 65">
            <a:extLst>
              <a:ext uri="{FF2B5EF4-FFF2-40B4-BE49-F238E27FC236}">
                <a16:creationId xmlns:a16="http://schemas.microsoft.com/office/drawing/2014/main" id="{62221780-6D14-4C5B-B79D-639756B7199D}"/>
              </a:ext>
            </a:extLst>
          </p:cNvPr>
          <p:cNvSpPr/>
          <p:nvPr/>
        </p:nvSpPr>
        <p:spPr>
          <a:xfrm>
            <a:off x="5552665" y="1208580"/>
            <a:ext cx="243840" cy="1794192"/>
          </a:xfrm>
          <a:prstGeom prst="righ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85C3CFCD-7824-4252-8ACE-F23B2D28F063}"/>
              </a:ext>
            </a:extLst>
          </p:cNvPr>
          <p:cNvSpPr txBox="1"/>
          <p:nvPr/>
        </p:nvSpPr>
        <p:spPr>
          <a:xfrm>
            <a:off x="5938745" y="1918482"/>
            <a:ext cx="588623" cy="369332"/>
          </a:xfrm>
          <a:prstGeom prst="rect">
            <a:avLst/>
          </a:prstGeom>
          <a:noFill/>
        </p:spPr>
        <p:txBody>
          <a:bodyPr wrap="none" rtlCol="0">
            <a:spAutoFit/>
          </a:bodyPr>
          <a:lstStyle/>
          <a:p>
            <a:pPr defTabSz="914400"/>
            <a:r>
              <a:rPr lang="ar-JO" dirty="0">
                <a:solidFill>
                  <a:prstClr val="black"/>
                </a:solidFill>
                <a:latin typeface="Arial" panose="020B0604020202020204" pitchFamily="34" charset="0"/>
                <a:cs typeface="Arial" panose="020B0604020202020204" pitchFamily="34" charset="0"/>
              </a:rPr>
              <a:t>انبثاق</a:t>
            </a:r>
            <a:endParaRPr lang="en-US" dirty="0">
              <a:solidFill>
                <a:prstClr val="black"/>
              </a:solidFill>
              <a:latin typeface="Arial" panose="020B060402020202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id="{59FA565C-A529-4981-B2B2-265A1C0CB669}"/>
              </a:ext>
            </a:extLst>
          </p:cNvPr>
          <p:cNvCxnSpPr>
            <a:cxnSpLocks/>
          </p:cNvCxnSpPr>
          <p:nvPr/>
        </p:nvCxnSpPr>
        <p:spPr>
          <a:xfrm flipV="1">
            <a:off x="76425" y="3429492"/>
            <a:ext cx="7132320" cy="40640"/>
          </a:xfrm>
          <a:prstGeom prst="line">
            <a:avLst/>
          </a:prstGeom>
          <a:noFill/>
          <a:ln w="6350" cap="flat" cmpd="sng" algn="ctr">
            <a:solidFill>
              <a:srgbClr val="4472C4"/>
            </a:solidFill>
            <a:prstDash val="dashDot"/>
            <a:miter lim="800000"/>
          </a:ln>
          <a:effectLst/>
        </p:spPr>
      </p:cxnSp>
      <p:cxnSp>
        <p:nvCxnSpPr>
          <p:cNvPr id="69" name="Straight Arrow Connector 68">
            <a:extLst>
              <a:ext uri="{FF2B5EF4-FFF2-40B4-BE49-F238E27FC236}">
                <a16:creationId xmlns:a16="http://schemas.microsoft.com/office/drawing/2014/main" id="{3DC01941-C248-40AC-BFE8-6C6AADDBD779}"/>
              </a:ext>
            </a:extLst>
          </p:cNvPr>
          <p:cNvCxnSpPr>
            <a:cxnSpLocks/>
          </p:cNvCxnSpPr>
          <p:nvPr/>
        </p:nvCxnSpPr>
        <p:spPr>
          <a:xfrm flipH="1">
            <a:off x="1889799" y="3530590"/>
            <a:ext cx="237402" cy="794947"/>
          </a:xfrm>
          <a:prstGeom prst="straightConnector1">
            <a:avLst/>
          </a:prstGeom>
          <a:noFill/>
          <a:ln w="38100" cap="flat" cmpd="sng" algn="ctr">
            <a:solidFill>
              <a:srgbClr val="4472C4"/>
            </a:solidFill>
            <a:prstDash val="solid"/>
            <a:miter lim="800000"/>
            <a:tailEnd type="triangle"/>
          </a:ln>
          <a:effectLst/>
        </p:spPr>
      </p:cxnSp>
      <p:cxnSp>
        <p:nvCxnSpPr>
          <p:cNvPr id="70" name="Straight Arrow Connector 69">
            <a:extLst>
              <a:ext uri="{FF2B5EF4-FFF2-40B4-BE49-F238E27FC236}">
                <a16:creationId xmlns:a16="http://schemas.microsoft.com/office/drawing/2014/main" id="{6C86D937-24A2-4C8C-BA2F-04174177F4F1}"/>
              </a:ext>
            </a:extLst>
          </p:cNvPr>
          <p:cNvCxnSpPr>
            <a:cxnSpLocks/>
          </p:cNvCxnSpPr>
          <p:nvPr/>
        </p:nvCxnSpPr>
        <p:spPr>
          <a:xfrm>
            <a:off x="3780777" y="3486016"/>
            <a:ext cx="278368" cy="778561"/>
          </a:xfrm>
          <a:prstGeom prst="straightConnector1">
            <a:avLst/>
          </a:prstGeom>
          <a:noFill/>
          <a:ln w="38100" cap="flat" cmpd="sng" algn="ctr">
            <a:solidFill>
              <a:srgbClr val="4472C4"/>
            </a:solidFill>
            <a:prstDash val="solid"/>
            <a:miter lim="800000"/>
            <a:tailEnd type="triangle"/>
          </a:ln>
          <a:effectLst/>
        </p:spPr>
      </p:cxnSp>
      <p:sp>
        <p:nvSpPr>
          <p:cNvPr id="71" name="TextBox 70">
            <a:extLst>
              <a:ext uri="{FF2B5EF4-FFF2-40B4-BE49-F238E27FC236}">
                <a16:creationId xmlns:a16="http://schemas.microsoft.com/office/drawing/2014/main" id="{FB2F71AF-85E1-48AC-AB9E-28AF492D3D4A}"/>
              </a:ext>
            </a:extLst>
          </p:cNvPr>
          <p:cNvSpPr txBox="1"/>
          <p:nvPr/>
        </p:nvSpPr>
        <p:spPr>
          <a:xfrm>
            <a:off x="1279994" y="4516612"/>
            <a:ext cx="1096775" cy="646331"/>
          </a:xfrm>
          <a:prstGeom prst="rect">
            <a:avLst/>
          </a:prstGeom>
          <a:noFill/>
        </p:spPr>
        <p:txBody>
          <a:bodyPr wrap="none" rtlCol="0">
            <a:spAutoFit/>
          </a:bodyPr>
          <a:lstStyle/>
          <a:p>
            <a:pPr algn="ctr" defTabSz="914400"/>
            <a:r>
              <a:rPr lang="ar-JO" dirty="0">
                <a:solidFill>
                  <a:prstClr val="black"/>
                </a:solidFill>
                <a:latin typeface="Arial" panose="020B0604020202020204" pitchFamily="34" charset="0"/>
                <a:cs typeface="Arial" panose="020B0604020202020204" pitchFamily="34" charset="0"/>
              </a:rPr>
              <a:t>تجسد</a:t>
            </a:r>
            <a:endParaRPr lang="en-US" dirty="0">
              <a:solidFill>
                <a:prstClr val="black"/>
              </a:solidFill>
              <a:latin typeface="Arial" panose="020B0604020202020204" pitchFamily="34" charset="0"/>
              <a:cs typeface="Arial" panose="020B0604020202020204" pitchFamily="34" charset="0"/>
            </a:endParaRPr>
          </a:p>
          <a:p>
            <a:pPr defTabSz="914400"/>
            <a:r>
              <a:rPr lang="en-US" dirty="0">
                <a:solidFill>
                  <a:prstClr val="black"/>
                </a:solidFill>
                <a:latin typeface="Arial" panose="020B0604020202020204" pitchFamily="34" charset="0"/>
                <a:cs typeface="Arial" panose="020B0604020202020204" pitchFamily="34" charset="0"/>
              </a:rPr>
              <a:t>(</a:t>
            </a:r>
            <a:r>
              <a:rPr lang="ar-JO" dirty="0">
                <a:solidFill>
                  <a:prstClr val="black"/>
                </a:solidFill>
                <a:latin typeface="Arial" panose="020B0604020202020204" pitchFamily="34" charset="0"/>
                <a:cs typeface="Arial" panose="020B0604020202020204" pitchFamily="34" charset="0"/>
              </a:rPr>
              <a:t>يوم الميلاد</a:t>
            </a:r>
            <a:r>
              <a:rPr lang="en-US" dirty="0">
                <a:solidFill>
                  <a:prstClr val="black"/>
                </a:solidFill>
                <a:latin typeface="Arial" panose="020B0604020202020204" pitchFamily="34" charset="0"/>
                <a:cs typeface="Arial" panose="020B0604020202020204" pitchFamily="34" charset="0"/>
              </a:rPr>
              <a:t>)</a:t>
            </a:r>
          </a:p>
        </p:txBody>
      </p:sp>
      <p:sp>
        <p:nvSpPr>
          <p:cNvPr id="72" name="TextBox 71">
            <a:extLst>
              <a:ext uri="{FF2B5EF4-FFF2-40B4-BE49-F238E27FC236}">
                <a16:creationId xmlns:a16="http://schemas.microsoft.com/office/drawing/2014/main" id="{DC655CA7-28F8-4E23-BCBE-5433027469CD}"/>
              </a:ext>
            </a:extLst>
          </p:cNvPr>
          <p:cNvSpPr txBox="1"/>
          <p:nvPr/>
        </p:nvSpPr>
        <p:spPr>
          <a:xfrm>
            <a:off x="3467154" y="4532916"/>
            <a:ext cx="1245854" cy="646331"/>
          </a:xfrm>
          <a:prstGeom prst="rect">
            <a:avLst/>
          </a:prstGeom>
          <a:noFill/>
        </p:spPr>
        <p:txBody>
          <a:bodyPr wrap="none" rtlCol="0">
            <a:spAutoFit/>
          </a:bodyPr>
          <a:lstStyle/>
          <a:p>
            <a:pPr algn="ctr" defTabSz="914400"/>
            <a:r>
              <a:rPr lang="ar-JO" dirty="0">
                <a:solidFill>
                  <a:prstClr val="black"/>
                </a:solidFill>
                <a:latin typeface="Arial" panose="020B0604020202020204" pitchFamily="34" charset="0"/>
                <a:cs typeface="Arial" panose="020B0604020202020204" pitchFamily="34" charset="0"/>
              </a:rPr>
              <a:t>انسكاب</a:t>
            </a:r>
            <a:r>
              <a:rPr lang="en-US" dirty="0">
                <a:solidFill>
                  <a:prstClr val="black"/>
                </a:solidFill>
                <a:latin typeface="Arial" panose="020B0604020202020204" pitchFamily="34" charset="0"/>
                <a:cs typeface="Arial" panose="020B0604020202020204" pitchFamily="34" charset="0"/>
              </a:rPr>
              <a:t> </a:t>
            </a:r>
          </a:p>
          <a:p>
            <a:pPr defTabSz="914400"/>
            <a:r>
              <a:rPr lang="en-US" dirty="0">
                <a:solidFill>
                  <a:prstClr val="black"/>
                </a:solidFill>
                <a:latin typeface="Arial" panose="020B0604020202020204" pitchFamily="34" charset="0"/>
                <a:cs typeface="Arial" panose="020B0604020202020204" pitchFamily="34" charset="0"/>
              </a:rPr>
              <a:t>(</a:t>
            </a:r>
            <a:r>
              <a:rPr lang="ar-JO" dirty="0">
                <a:solidFill>
                  <a:prstClr val="black"/>
                </a:solidFill>
                <a:latin typeface="Arial" panose="020B0604020202020204" pitchFamily="34" charset="0"/>
                <a:cs typeface="Arial" panose="020B0604020202020204" pitchFamily="34" charset="0"/>
              </a:rPr>
              <a:t>يوم الخمسين</a:t>
            </a:r>
            <a:r>
              <a:rPr lang="en-US" dirty="0">
                <a:solidFill>
                  <a:prstClr val="black"/>
                </a:solidFill>
                <a:latin typeface="Arial" panose="020B0604020202020204" pitchFamily="34" charset="0"/>
                <a:cs typeface="Arial" panose="020B0604020202020204" pitchFamily="34" charset="0"/>
              </a:rPr>
              <a:t>)</a:t>
            </a:r>
          </a:p>
        </p:txBody>
      </p:sp>
      <p:sp>
        <p:nvSpPr>
          <p:cNvPr id="73" name="Right Brace 72">
            <a:extLst>
              <a:ext uri="{FF2B5EF4-FFF2-40B4-BE49-F238E27FC236}">
                <a16:creationId xmlns:a16="http://schemas.microsoft.com/office/drawing/2014/main" id="{9781B219-221F-4D63-9002-56F446983E12}"/>
              </a:ext>
            </a:extLst>
          </p:cNvPr>
          <p:cNvSpPr/>
          <p:nvPr/>
        </p:nvSpPr>
        <p:spPr>
          <a:xfrm>
            <a:off x="5552665" y="3530590"/>
            <a:ext cx="243840" cy="1693094"/>
          </a:xfrm>
          <a:prstGeom prst="rightBrace">
            <a:avLst/>
          </a:prstGeom>
          <a:no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C773440E-60C5-465B-A53A-F32B447BC10C}"/>
              </a:ext>
            </a:extLst>
          </p:cNvPr>
          <p:cNvSpPr txBox="1"/>
          <p:nvPr/>
        </p:nvSpPr>
        <p:spPr>
          <a:xfrm>
            <a:off x="5938745" y="4181774"/>
            <a:ext cx="1098378" cy="369332"/>
          </a:xfrm>
          <a:prstGeom prst="rect">
            <a:avLst/>
          </a:prstGeom>
          <a:noFill/>
        </p:spPr>
        <p:txBody>
          <a:bodyPr wrap="none" rtlCol="0">
            <a:spAutoFit/>
          </a:bodyPr>
          <a:lstStyle/>
          <a:p>
            <a:pPr algn="ctr" defTabSz="914400"/>
            <a:r>
              <a:rPr lang="en-US" dirty="0">
                <a:solidFill>
                  <a:prstClr val="black"/>
                </a:solidFill>
                <a:latin typeface="Arial" panose="020B0604020202020204" pitchFamily="34" charset="0"/>
                <a:cs typeface="Arial" panose="020B0604020202020204" pitchFamily="34" charset="0"/>
              </a:rPr>
              <a:t>“</a:t>
            </a:r>
            <a:r>
              <a:rPr lang="ar-JO" dirty="0">
                <a:solidFill>
                  <a:prstClr val="black"/>
                </a:solidFill>
                <a:latin typeface="Arial" panose="020B0604020202020204" pitchFamily="34" charset="0"/>
                <a:cs typeface="Arial" panose="020B0604020202020204" pitchFamily="34" charset="0"/>
              </a:rPr>
              <a:t>مأموريات</a:t>
            </a:r>
            <a:r>
              <a:rPr lang="en-US" dirty="0">
                <a:solidFill>
                  <a:prstClr val="black"/>
                </a:solidFill>
                <a:latin typeface="Arial" panose="020B0604020202020204" pitchFamily="34" charset="0"/>
                <a:cs typeface="Arial" panose="020B0604020202020204" pitchFamily="34" charset="0"/>
              </a:rPr>
              <a:t>”</a:t>
            </a:r>
          </a:p>
        </p:txBody>
      </p:sp>
      <p:sp>
        <p:nvSpPr>
          <p:cNvPr id="75" name="TextBox 74">
            <a:extLst>
              <a:ext uri="{FF2B5EF4-FFF2-40B4-BE49-F238E27FC236}">
                <a16:creationId xmlns:a16="http://schemas.microsoft.com/office/drawing/2014/main" id="{9A950D25-0609-4BD7-A7F2-8DEAFC689243}"/>
              </a:ext>
            </a:extLst>
          </p:cNvPr>
          <p:cNvSpPr txBox="1"/>
          <p:nvPr/>
        </p:nvSpPr>
        <p:spPr>
          <a:xfrm rot="10800000">
            <a:off x="143080" y="1994132"/>
            <a:ext cx="461665" cy="422552"/>
          </a:xfrm>
          <a:prstGeom prst="rect">
            <a:avLst/>
          </a:prstGeom>
          <a:noFill/>
        </p:spPr>
        <p:txBody>
          <a:bodyPr vert="eaVert" wrap="none" rtlCol="0">
            <a:spAutoFit/>
          </a:bodyPr>
          <a:lstStyle/>
          <a:p>
            <a:pPr defTabSz="914400"/>
            <a:r>
              <a:rPr lang="ar-JO" dirty="0">
                <a:solidFill>
                  <a:prstClr val="black"/>
                </a:solidFill>
                <a:latin typeface="Arial" panose="020B0604020202020204" pitchFamily="34" charset="0"/>
                <a:cs typeface="Arial" panose="020B0604020202020204" pitchFamily="34" charset="0"/>
              </a:rPr>
              <a:t>أبدي</a:t>
            </a:r>
            <a:endParaRPr lang="en-US" dirty="0">
              <a:solidFill>
                <a:prstClr val="black"/>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B7F8FEA7-B17F-48D6-B121-715AF3EB6C0A}"/>
              </a:ext>
            </a:extLst>
          </p:cNvPr>
          <p:cNvSpPr txBox="1"/>
          <p:nvPr/>
        </p:nvSpPr>
        <p:spPr>
          <a:xfrm rot="10800000">
            <a:off x="143080" y="4021050"/>
            <a:ext cx="461665" cy="513923"/>
          </a:xfrm>
          <a:prstGeom prst="rect">
            <a:avLst/>
          </a:prstGeom>
          <a:noFill/>
        </p:spPr>
        <p:txBody>
          <a:bodyPr vert="eaVert" wrap="none" rtlCol="0">
            <a:spAutoFit/>
          </a:bodyPr>
          <a:lstStyle/>
          <a:p>
            <a:pPr defTabSz="914400"/>
            <a:r>
              <a:rPr lang="ar-JO" dirty="0">
                <a:solidFill>
                  <a:prstClr val="black"/>
                </a:solidFill>
                <a:latin typeface="Arial" panose="020B0604020202020204" pitchFamily="34" charset="0"/>
                <a:cs typeface="Arial" panose="020B0604020202020204" pitchFamily="34" charset="0"/>
              </a:rPr>
              <a:t>الزمن</a:t>
            </a:r>
            <a:endParaRPr lang="en-US" dirty="0">
              <a:solidFill>
                <a:prstClr val="black"/>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5F057E63-4F5F-49C4-B443-66AB6E196B21}"/>
              </a:ext>
            </a:extLst>
          </p:cNvPr>
          <p:cNvSpPr txBox="1"/>
          <p:nvPr/>
        </p:nvSpPr>
        <p:spPr>
          <a:xfrm>
            <a:off x="7635465" y="4179539"/>
            <a:ext cx="1798320" cy="371567"/>
          </a:xfrm>
          <a:prstGeom prst="rect">
            <a:avLst/>
          </a:prstGeom>
          <a:noFill/>
        </p:spPr>
        <p:txBody>
          <a:bodyPr wrap="square" rtlCol="0">
            <a:spAutoFit/>
          </a:bodyPr>
          <a:lstStyle/>
          <a:p>
            <a:pPr algn="ctr" defTabSz="914400"/>
            <a:r>
              <a:rPr lang="ar-JO" dirty="0">
                <a:solidFill>
                  <a:prstClr val="black"/>
                </a:solidFill>
                <a:latin typeface="Arial" panose="020B0604020202020204" pitchFamily="34" charset="0"/>
                <a:cs typeface="Arial" panose="020B0604020202020204" pitchFamily="34" charset="0"/>
              </a:rPr>
              <a:t>اقتصادي</a:t>
            </a:r>
            <a:endParaRPr lang="en-US" dirty="0">
              <a:solidFill>
                <a:prstClr val="black"/>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434FC38B-FA1F-4645-BEB3-632B582D22EF}"/>
              </a:ext>
            </a:extLst>
          </p:cNvPr>
          <p:cNvSpPr txBox="1"/>
          <p:nvPr/>
        </p:nvSpPr>
        <p:spPr>
          <a:xfrm>
            <a:off x="7635465" y="1915578"/>
            <a:ext cx="1508535" cy="371567"/>
          </a:xfrm>
          <a:prstGeom prst="rect">
            <a:avLst/>
          </a:prstGeom>
          <a:noFill/>
        </p:spPr>
        <p:txBody>
          <a:bodyPr wrap="square" rtlCol="0">
            <a:spAutoFit/>
          </a:bodyPr>
          <a:lstStyle/>
          <a:p>
            <a:pPr algn="ctr" defTabSz="914400"/>
            <a:r>
              <a:rPr lang="ar-JO" dirty="0">
                <a:solidFill>
                  <a:prstClr val="black"/>
                </a:solidFill>
                <a:latin typeface="Arial" panose="020B0604020202020204" pitchFamily="34" charset="0"/>
                <a:cs typeface="Arial" panose="020B0604020202020204" pitchFamily="34" charset="0"/>
              </a:rPr>
              <a:t>جوهري</a:t>
            </a:r>
            <a:endParaRPr lang="en-US" dirty="0">
              <a:solidFill>
                <a:prstClr val="black"/>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0851F6C2-0484-45AF-90B6-64A42CD3074C}"/>
              </a:ext>
            </a:extLst>
          </p:cNvPr>
          <p:cNvSpPr txBox="1"/>
          <p:nvPr/>
        </p:nvSpPr>
        <p:spPr>
          <a:xfrm>
            <a:off x="603503" y="6236208"/>
            <a:ext cx="5761437" cy="369332"/>
          </a:xfrm>
          <a:prstGeom prst="rect">
            <a:avLst/>
          </a:prstGeom>
          <a:solidFill>
            <a:srgbClr val="FFFF00"/>
          </a:solidFill>
        </p:spPr>
        <p:txBody>
          <a:bodyPr wrap="square" rtlCol="0">
            <a:spAutoFit/>
          </a:bodyPr>
          <a:lstStyle/>
          <a:p>
            <a:pPr algn="ctr" defTabSz="914400"/>
            <a:r>
              <a:rPr lang="ar-JO" dirty="0">
                <a:solidFill>
                  <a:prstClr val="black"/>
                </a:solidFill>
                <a:latin typeface="Arial" panose="020B0604020202020204" pitchFamily="34" charset="0"/>
                <a:cs typeface="Arial" panose="020B0604020202020204" pitchFamily="34" charset="0"/>
              </a:rPr>
              <a:t>بدون الإبن والروح القدس لا يمكننا معرفة الآب</a:t>
            </a:r>
            <a:endParaRPr lang="en-SG"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1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6377-73C3-4831-B1A5-5EFBAE7E06EA}"/>
              </a:ext>
            </a:extLst>
          </p:cNvPr>
          <p:cNvSpPr txBox="1">
            <a:spLocks/>
          </p:cNvSpPr>
          <p:nvPr/>
        </p:nvSpPr>
        <p:spPr>
          <a:xfrm>
            <a:off x="209550" y="71437"/>
            <a:ext cx="8115300" cy="681037"/>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ar-JO" sz="4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الخلاص</a:t>
            </a:r>
            <a:endParaRPr kumimoji="0" lang="en-US" sz="4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F91AAE8-F5B6-4E06-9DFD-33A909FAD0BB}"/>
              </a:ext>
            </a:extLst>
          </p:cNvPr>
          <p:cNvSpPr txBox="1">
            <a:spLocks/>
          </p:cNvSpPr>
          <p:nvPr/>
        </p:nvSpPr>
        <p:spPr>
          <a:xfrm>
            <a:off x="0" y="1238250"/>
            <a:ext cx="8740239" cy="56197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spcBef>
                <a:spcPts val="0"/>
              </a:spcBef>
              <a:buNone/>
            </a:pPr>
            <a:r>
              <a:rPr kumimoji="0" lang="ar-JO"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الآب</a:t>
            </a: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algn="r" rtl="1">
              <a:lnSpc>
                <a:spcPct val="120000"/>
              </a:lnSpc>
              <a:spcBef>
                <a:spcPts val="0"/>
              </a:spcBef>
            </a:pPr>
            <a:r>
              <a:rPr lang="ar-JO" dirty="0">
                <a:solidFill>
                  <a:sysClr val="windowText" lastClr="000000"/>
                </a:solidFill>
                <a:latin typeface="Arial" panose="020B0604020202020204" pitchFamily="34" charset="0"/>
                <a:cs typeface="Arial" panose="020B0604020202020204" pitchFamily="34" charset="0"/>
              </a:rPr>
              <a:t>أف 1: 4-6   4كَمَا اخْتَارَنَا فِيهِ قَبْلَ تَأْسِيسِ الْعَالَمِ، لِنَكُونَ قِدِّيسِينَ وَبِلاَ لَوْمٍ قُدَّامَهُ فِي الْمَحَبَّةِ، 5إِذْ سَبَقَ فَعَيَّنَنَا لِلتَّبَنِّي بِيَسُوعَ الْمَسِيحِ لِنَفْسِهِ، حَسَبَ مَسَرَّةِ مَشِيئَتِهِ، 6لِمَدْحِ مَجْدِ نِعْمَتِهِ الَّتِي أَنْعَمَ بِهَا عَلَيْنَا فِي الْمَحْبُوبِ</a:t>
            </a:r>
          </a:p>
          <a:p>
            <a:pPr marL="0" indent="0" algn="r" rtl="1">
              <a:lnSpc>
                <a:spcPct val="120000"/>
              </a:lnSpc>
              <a:spcBef>
                <a:spcPts val="0"/>
              </a:spcBef>
              <a:buNone/>
            </a:pP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indent="0" algn="r">
              <a:lnSpc>
                <a:spcPct val="120000"/>
              </a:lnSpc>
              <a:spcBef>
                <a:spcPts val="0"/>
              </a:spcBef>
              <a:buNone/>
            </a:pPr>
            <a:r>
              <a:rPr kumimoji="0" lang="ar-JO"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الإبن</a:t>
            </a: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algn="r" rtl="1">
              <a:lnSpc>
                <a:spcPct val="120000"/>
              </a:lnSpc>
              <a:spcBef>
                <a:spcPts val="0"/>
              </a:spcBef>
            </a:pPr>
            <a:r>
              <a:rPr lang="ar-JO" dirty="0">
                <a:solidFill>
                  <a:sysClr val="windowText" lastClr="000000"/>
                </a:solidFill>
                <a:latin typeface="Arial" panose="020B0604020202020204" pitchFamily="34" charset="0"/>
                <a:cs typeface="Arial" panose="020B0604020202020204" pitchFamily="34" charset="0"/>
              </a:rPr>
              <a:t>أف 1: 7-8   7الَّذِي فِيهِ لَنَا الْفِدَاءُ بِدَمِهِ، غُفْرَانُ الْخَطَايَا، حَسَبَ غِنَى نِعْمَتِهِ، 8الَّتِي أَجْزَلَهَا لَنَا</a:t>
            </a:r>
          </a:p>
          <a:p>
            <a:pPr marL="0" indent="0" algn="r" rtl="1">
              <a:lnSpc>
                <a:spcPct val="120000"/>
              </a:lnSpc>
              <a:spcBef>
                <a:spcPts val="0"/>
              </a:spcBef>
              <a:buNone/>
            </a:pP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indent="0" algn="r">
              <a:lnSpc>
                <a:spcPct val="120000"/>
              </a:lnSpc>
              <a:spcBef>
                <a:spcPts val="0"/>
              </a:spcBef>
              <a:buNone/>
            </a:pPr>
            <a:r>
              <a:rPr kumimoji="0" lang="ar-JO"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الروح القدس</a:t>
            </a: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algn="r" rtl="1">
              <a:lnSpc>
                <a:spcPct val="120000"/>
              </a:lnSpc>
              <a:spcBef>
                <a:spcPts val="0"/>
              </a:spcBef>
            </a:pPr>
            <a:r>
              <a:rPr lang="ar-JO" dirty="0">
                <a:solidFill>
                  <a:sysClr val="windowText" lastClr="000000"/>
                </a:solidFill>
                <a:latin typeface="Arial" panose="020B0604020202020204" pitchFamily="34" charset="0"/>
                <a:cs typeface="Arial" panose="020B0604020202020204" pitchFamily="34" charset="0"/>
              </a:rPr>
              <a:t>أف 1: 13-14    13الَّذِي فِيهِ أَيْضًا أَنْتُمْ، إِذْ سَمِعْتُمْ كَلِمَةَ الْحَقِّ، إِنْجِيلَ خَلاَصِكُمُ، الَّذِي فِيهِ أَيْضًا إِذْ آمَنْتُمْ خُتِمْتُمْ بِرُوحِ الْمَوْعِدِ الْقُدُّوسِ، 14الَّذِي هُوَ عُرْبُونُ مِيرَاثِنَا، لِفِدَاءِ الْمُقْتَنَى، لِمَدْحِ مَجْدِهِ.</a:t>
            </a:r>
            <a:endParaRPr kumimoji="0" lang="en-US"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45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56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بعض الأسئلة للتفكير</a:t>
            </a:r>
            <a:endParaRPr kumimoji="0" lang="en-US" sz="56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هل الثالوث موجود في الكتاب المقدس؟   (أنظر الملخص المكون من 16 سلايد)</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ما هي عقيدة الثالوث؟</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لماذا يؤمن المسيحيون بالثالوث؟</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ماذا سأتعلم اليوم؟</a:t>
            </a: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169253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56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بعض الأسئلة للتفكير</a:t>
            </a:r>
            <a:endParaRPr kumimoji="0" lang="en-US" sz="56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هل الثالوث موجود في الكتاب المقدس؟ </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ما هي عقيدة الثالوث؟</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لماذا يؤمن المسيحيون بالثالوث؟</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ماذا سأتعلم اليوم؟</a:t>
            </a: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60673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2307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27384"/>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احصلْ على هذا العرض التقديميِّ مجَّانًا!</a:t>
            </a:r>
            <a:endParaRPr kumimoji="0" lang="en-US" sz="3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Calibri" panose="020F0502020204030204" pitchFamily="34" charset="0"/>
            </a:endParaRPr>
          </a:p>
        </p:txBody>
      </p:sp>
      <p:pic>
        <p:nvPicPr>
          <p:cNvPr id="8" name="Picture 7" descr="Screen Shot 2016-02-02 at 5.41.18 PM.png"/>
          <p:cNvPicPr>
            <a:picLocks noChangeAspect="1"/>
          </p:cNvPicPr>
          <p:nvPr/>
        </p:nvPicPr>
        <p:blipFill rotWithShape="1">
          <a:blip r:embed="rId3" cstate="email">
            <a:extLst>
              <a:ext uri="{28A0092B-C50C-407E-A947-70E740481C1C}">
                <a14:useLocalDpi xmlns:a14="http://schemas.microsoft.com/office/drawing/2010/main" val="0"/>
              </a:ext>
            </a:extLst>
          </a:blip>
          <a:srcRect t="2841"/>
          <a:stretch/>
        </p:blipFill>
        <p:spPr>
          <a:xfrm>
            <a:off x="-44173" y="692696"/>
            <a:ext cx="9232347" cy="5450314"/>
          </a:xfrm>
          <a:prstGeom prst="rect">
            <a:avLst/>
          </a:prstGeom>
        </p:spPr>
      </p:pic>
      <p:pic>
        <p:nvPicPr>
          <p:cNvPr id="9" name="Picture 8" descr="Screen Shot 2016-02-02 at 5.42.03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221018"/>
            <a:ext cx="9144000" cy="636981"/>
          </a:xfrm>
          <a:solidFill>
            <a:schemeClr val="bg2"/>
          </a:solidFill>
        </p:spPr>
        <p:txBody>
          <a:bodyPr/>
          <a:lstStyle/>
          <a:p>
            <a:pPr rtl="1" eaLnBrk="1" hangingPunct="1">
              <a:defRPr/>
            </a:pPr>
            <a:r>
              <a:rPr lang="ar-JO" sz="2400" b="1" dirty="0">
                <a:solidFill>
                  <a:srgbClr val="FFFFFF"/>
                </a:solidFill>
                <a:latin typeface="Calibri" panose="020F0502020204030204" pitchFamily="34" charset="0"/>
                <a:ea typeface="ＭＳ Ｐゴシック" charset="0"/>
                <a:cs typeface="Calibri" panose="020F0502020204030204" pitchFamily="34" charset="0"/>
              </a:rPr>
              <a:t>الرابط للعرض التقديميِّ "الثالوث" متاحٌ على الموقع الإلكترونيّ:</a:t>
            </a:r>
            <a:br>
              <a:rPr lang="ar-JO" sz="2400" b="1" dirty="0">
                <a:solidFill>
                  <a:srgbClr val="FFFFFF"/>
                </a:solidFill>
                <a:latin typeface="Calibri" panose="020F0502020204030204" pitchFamily="34" charset="0"/>
                <a:ea typeface="ＭＳ Ｐゴシック" charset="0"/>
                <a:cs typeface="Calibri" panose="020F0502020204030204" pitchFamily="34" charset="0"/>
              </a:rPr>
            </a:br>
            <a:r>
              <a:rPr lang="ar-JO" sz="2400" b="1" dirty="0">
                <a:solidFill>
                  <a:srgbClr val="FFFFFF"/>
                </a:solidFill>
                <a:latin typeface="Traditional Arabic" panose="02020603050405020304" pitchFamily="18" charset="-78"/>
                <a:ea typeface="ＭＳ Ｐゴシック" charset="0"/>
                <a:cs typeface="Traditional Arabic" panose="02020603050405020304" pitchFamily="18" charset="-78"/>
              </a:rPr>
              <a:t> </a:t>
            </a:r>
            <a:r>
              <a:rPr lang="en-US" sz="2400" b="1" dirty="0">
                <a:solidFill>
                  <a:srgbClr val="FFFFFF"/>
                </a:solidFill>
                <a:latin typeface="Traditional Arabic" panose="02020603050405020304" pitchFamily="18" charset="-78"/>
                <a:ea typeface="ＭＳ Ｐゴシック" charset="0"/>
                <a:cs typeface="Traditional Arabic" panose="02020603050405020304" pitchFamily="18" charset="-78"/>
              </a:rPr>
              <a:t>BibleStudyDownloads.org</a:t>
            </a:r>
          </a:p>
        </p:txBody>
      </p:sp>
    </p:spTree>
    <p:extLst>
      <p:ext uri="{BB962C8B-B14F-4D97-AF65-F5344CB8AC3E}">
        <p14:creationId xmlns:p14="http://schemas.microsoft.com/office/powerpoint/2010/main" val="4060906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1E902-1C43-4577-9176-93382E562DC0}"/>
              </a:ext>
            </a:extLst>
          </p:cNvPr>
          <p:cNvSpPr txBox="1"/>
          <p:nvPr/>
        </p:nvSpPr>
        <p:spPr>
          <a:xfrm>
            <a:off x="1158240" y="377343"/>
            <a:ext cx="7615890" cy="5743111"/>
          </a:xfrm>
          <a:prstGeom prst="rect">
            <a:avLst/>
          </a:prstGeom>
          <a:noFill/>
        </p:spPr>
        <p:txBody>
          <a:bodyPr wrap="square">
            <a:spAutoFit/>
          </a:bodyPr>
          <a:lstStyle/>
          <a:p>
            <a:pPr algn="r">
              <a:lnSpc>
                <a:spcPct val="90000"/>
              </a:lnSpc>
            </a:pPr>
            <a:r>
              <a:rPr lang="ar-JO" sz="2400" dirty="0">
                <a:latin typeface="Arial" panose="020B0604020202020204" pitchFamily="34" charset="0"/>
                <a:cs typeface="Arial" panose="020B0604020202020204" pitchFamily="34" charset="0"/>
              </a:rPr>
              <a:t>4 .1 الله – الإله الحقيقي الواحد يتواجد إلى الأبد في ثلاثة أقانيم – الآب والابن والروح القدس – الذين يشتركون في نفس الصفات في طبيعة واحدة غير قابلة للتجزئة. فهو وحده يستحق عبادتنا وخدمتنا (تثنية 4:6؛ متى 19:28-20).</a:t>
            </a:r>
            <a:endParaRPr lang="en-US" sz="2400" dirty="0">
              <a:latin typeface="Arial" panose="020B0604020202020204" pitchFamily="34" charset="0"/>
              <a:cs typeface="Arial" panose="020B0604020202020204" pitchFamily="34" charset="0"/>
            </a:endParaRPr>
          </a:p>
          <a:p>
            <a:pPr>
              <a:lnSpc>
                <a:spcPct val="90000"/>
              </a:lnSpc>
            </a:pPr>
            <a:r>
              <a:rPr lang="en-US" sz="2400" dirty="0">
                <a:latin typeface="Arial" panose="020B0604020202020204" pitchFamily="34" charset="0"/>
                <a:cs typeface="Arial" panose="020B0604020202020204" pitchFamily="34" charset="0"/>
              </a:rPr>
              <a:t> </a:t>
            </a:r>
          </a:p>
          <a:p>
            <a:pPr algn="r">
              <a:lnSpc>
                <a:spcPct val="90000"/>
              </a:lnSpc>
            </a:pPr>
            <a:r>
              <a:rPr lang="ar-JO" sz="2400" dirty="0">
                <a:latin typeface="Arial" panose="020B0604020202020204" pitchFamily="34" charset="0"/>
                <a:cs typeface="Arial" panose="020B0604020202020204" pitchFamily="34" charset="0"/>
              </a:rPr>
              <a:t>4 .2 يسوع المسيح – يسوع المسيح هو ابن الله الوحيد الذي هو في نفس الوقت إله حقيقي وإنسان حقيقي. لقد حبل به بالروح القدس وولد من مريم العذراء، وعاش حياة بلا خطية، لكنه تألم ومات بدلاً من الإنسان الخاطئ، ودفن، وقام، وصعد بالجسد إلى السماء، وسيعود يوماً ما بقوة وسلطان إلى الأرض. ليثبت مملكته الأرضية (يوحنا 1: 1-14؛ 14: 1-3؛ فيلبي 2: 5-11؛ رؤيا 5: 10؛ 19: 11-20: 6).</a:t>
            </a:r>
            <a:endParaRPr lang="en-US" sz="2400" dirty="0">
              <a:latin typeface="Arial" panose="020B0604020202020204" pitchFamily="34" charset="0"/>
              <a:cs typeface="Arial" panose="020B0604020202020204" pitchFamily="34" charset="0"/>
            </a:endParaRPr>
          </a:p>
          <a:p>
            <a:pPr>
              <a:lnSpc>
                <a:spcPct val="90000"/>
              </a:lnSpc>
            </a:pPr>
            <a:endParaRPr lang="en-US" sz="2400" dirty="0">
              <a:latin typeface="Arial" panose="020B0604020202020204" pitchFamily="34" charset="0"/>
              <a:cs typeface="Arial" panose="020B0604020202020204" pitchFamily="34" charset="0"/>
            </a:endParaRPr>
          </a:p>
          <a:p>
            <a:pPr algn="r">
              <a:lnSpc>
                <a:spcPct val="90000"/>
              </a:lnSpc>
            </a:pPr>
            <a:r>
              <a:rPr lang="ar-JO" sz="2400" dirty="0">
                <a:latin typeface="Arial" panose="020B0604020202020204" pitchFamily="34" charset="0"/>
                <a:cs typeface="Arial" panose="020B0604020202020204" pitchFamily="34" charset="0"/>
              </a:rPr>
              <a:t>4 .3 الروح القدس – الروح القدس هو الله الذي يعمل بنشاط في العالم. فهو يسكن بشكل دائم في كل مسيحي، ويساعدنا على الصلاة، ويجهزنا ويقوينا لخدمة الله، ويقوينا ويشكلنا لنكون أكثر شبهاً بالمسيح، ويحمينا لضمان حياتنا الأبدية (أعمال الرسل 3:5-4؛ رومية 14:8). -١٦، ٢٦؛ أفسس ١: ١٣-١٤).</a:t>
            </a:r>
            <a:endParaRPr lang="en-SG"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80FE7F1-8B6D-47AB-9C80-5BCD93709FBB}"/>
              </a:ext>
            </a:extLst>
          </p:cNvPr>
          <p:cNvSpPr txBox="1">
            <a:spLocks/>
          </p:cNvSpPr>
          <p:nvPr/>
        </p:nvSpPr>
        <p:spPr>
          <a:xfrm rot="16200000">
            <a:off x="-2149885" y="2940049"/>
            <a:ext cx="5521513" cy="97790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i="0" kern="1200" spc="100" baseline="0" dirty="0">
                <a:solidFill>
                  <a:schemeClr val="bg1"/>
                </a:solidFill>
                <a:latin typeface="Arial" panose="020B0604020202020204" pitchFamily="34" charset="0"/>
                <a:cs typeface="Arial" panose="020B0604020202020204" pitchFamily="34" charset="0"/>
              </a:rPr>
              <a:t>عقائد كنيسة الطرق المتقاطعة</a:t>
            </a:r>
            <a:endParaRPr lang="en-US" i="0" kern="1200" spc="100"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5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F2298A-88AC-40E3-8CD4-AD387C52B727}"/>
              </a:ext>
            </a:extLst>
          </p:cNvPr>
          <p:cNvSpPr txBox="1"/>
          <p:nvPr/>
        </p:nvSpPr>
        <p:spPr>
          <a:xfrm>
            <a:off x="167642" y="1270843"/>
            <a:ext cx="8544844" cy="3471720"/>
          </a:xfrm>
          <a:prstGeom prst="rect">
            <a:avLst/>
          </a:prstGeom>
          <a:noFill/>
        </p:spPr>
        <p:txBody>
          <a:bodyPr wrap="square">
            <a:spAutoFit/>
          </a:bodyPr>
          <a:lstStyle/>
          <a:p>
            <a:pPr algn="r">
              <a:lnSpc>
                <a:spcPct val="90000"/>
              </a:lnSpc>
            </a:pPr>
            <a:r>
              <a:rPr lang="ar-JO" sz="2200" dirty="0">
                <a:latin typeface="Arial" panose="020B0604020202020204" pitchFamily="34" charset="0"/>
                <a:cs typeface="Arial" panose="020B0604020202020204" pitchFamily="34" charset="0"/>
              </a:rPr>
              <a:t>نؤمن بإله واحد، الآب ضابط الكل، خالق السماء والأرض، وكل ما يرى وما لا يرى.</a:t>
            </a:r>
          </a:p>
          <a:p>
            <a:pPr>
              <a:lnSpc>
                <a:spcPct val="90000"/>
              </a:lnSpc>
            </a:pPr>
            <a:endParaRPr lang="en-US" sz="1200" dirty="0">
              <a:latin typeface="Arial" panose="020B0604020202020204" pitchFamily="34" charset="0"/>
              <a:cs typeface="Arial" panose="020B0604020202020204" pitchFamily="34" charset="0"/>
            </a:endParaRPr>
          </a:p>
          <a:p>
            <a:pPr algn="r">
              <a:lnSpc>
                <a:spcPct val="90000"/>
              </a:lnSpc>
            </a:pPr>
            <a:r>
              <a:rPr lang="ar-JO" sz="2200" dirty="0">
                <a:latin typeface="Arial" panose="020B0604020202020204" pitchFamily="34" charset="0"/>
                <a:cs typeface="Arial" panose="020B0604020202020204" pitchFamily="34" charset="0"/>
              </a:rPr>
              <a:t>وبرب واحد يسوع المسيح، ابن الله الوحيد، المولود من الآب قبل كل الدهور، نور من نور، إله حق من إله حق، مولود غير مخلوق، مساوٍ للآب في الجوهر؛ الذي به كان كل شيء. الذي من أجلنا نحن البشر ومن أجل خلاصنا نزل من السماء وتجسد بالروح القدس من مريم العذراء وصار إنساناً. لقد صلب عنا على عهد بيلاطس البنطي، وتألم وقبر، وقام في اليوم الثالث، حسب الكتب، وصعد إلى السماء، وجلس عن يمين الآب. ومن هناك سيأتي أيضًا بمجد ليدين الأحياء والأموات. الذي ليس لملكه نهاية.</a:t>
            </a:r>
          </a:p>
          <a:p>
            <a:pPr algn="r">
              <a:lnSpc>
                <a:spcPct val="90000"/>
              </a:lnSpc>
            </a:pPr>
            <a:endParaRPr lang="en-US" sz="1200" dirty="0">
              <a:latin typeface="Arial" panose="020B0604020202020204" pitchFamily="34" charset="0"/>
              <a:cs typeface="Arial" panose="020B0604020202020204" pitchFamily="34" charset="0"/>
            </a:endParaRPr>
          </a:p>
          <a:p>
            <a:pPr algn="r">
              <a:lnSpc>
                <a:spcPct val="90000"/>
              </a:lnSpc>
            </a:pPr>
            <a:r>
              <a:rPr lang="ar-JO" sz="2200" dirty="0">
                <a:latin typeface="Arial" panose="020B0604020202020204" pitchFamily="34" charset="0"/>
                <a:cs typeface="Arial" panose="020B0604020202020204" pitchFamily="34" charset="0"/>
              </a:rPr>
              <a:t>وبالروح القدس الرب المحيي المنبثق من الآب الذي يسجد له ويمجد مع الآب والابن الناطق بالأنبياء. في كنيسة واحدة جامعة مقدسة رسولية؛ ونعترف بمعمودية واحدة لمغفرة الخطايا. وننتظر قيامة الأموات والحياة في الدهر الآتي. آمين.</a:t>
            </a:r>
            <a:endParaRPr lang="en-US" sz="2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B40C371F-7447-45C5-85D1-DC98CEE5339D}"/>
              </a:ext>
            </a:extLst>
          </p:cNvPr>
          <p:cNvSpPr txBox="1">
            <a:spLocks/>
          </p:cNvSpPr>
          <p:nvPr/>
        </p:nvSpPr>
        <p:spPr>
          <a:xfrm>
            <a:off x="167640" y="139701"/>
            <a:ext cx="8760459" cy="8382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i="0" dirty="0">
                <a:solidFill>
                  <a:schemeClr val="bg1"/>
                </a:solidFill>
                <a:latin typeface="Arial" panose="020B0604020202020204" pitchFamily="34" charset="0"/>
                <a:cs typeface="Arial" panose="020B0604020202020204" pitchFamily="34" charset="0"/>
              </a:rPr>
              <a:t>مرسوم</a:t>
            </a:r>
            <a:r>
              <a:rPr lang="ar-JO" i="0" kern="1200" spc="100" baseline="0" dirty="0">
                <a:solidFill>
                  <a:schemeClr val="bg1"/>
                </a:solidFill>
                <a:latin typeface="Arial" panose="020B0604020202020204" pitchFamily="34" charset="0"/>
                <a:cs typeface="Arial" panose="020B0604020202020204" pitchFamily="34" charset="0"/>
              </a:rPr>
              <a:t> القسطنطينية (381 م)</a:t>
            </a:r>
            <a:endParaRPr lang="en-US" i="0" kern="1200" spc="100" baseline="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29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78801"/>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14" name="Rectangle 13">
            <a:extLst>
              <a:ext uri="{FF2B5EF4-FFF2-40B4-BE49-F238E27FC236}">
                <a16:creationId xmlns:a16="http://schemas.microsoft.com/office/drawing/2014/main" id="{1CF1AAE4-D0BC-430F-A613-7BBAAECA0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228599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5050DF57-48A2-4B51-9A6B-7276039E610C}"/>
              </a:ext>
            </a:extLst>
          </p:cNvPr>
          <p:cNvSpPr txBox="1">
            <a:spLocks/>
          </p:cNvSpPr>
          <p:nvPr/>
        </p:nvSpPr>
        <p:spPr>
          <a:xfrm>
            <a:off x="569214" y="379475"/>
            <a:ext cx="8003286" cy="1554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ar-JO" sz="56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بعض الأسئلة للتفكير</a:t>
            </a:r>
            <a:endParaRPr kumimoji="0" lang="en-US" sz="5600" b="0" i="1" u="none" strike="noStrike" kern="1200" cap="none" spc="10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5" name="Content Placeholder 2">
            <a:extLst>
              <a:ext uri="{FF2B5EF4-FFF2-40B4-BE49-F238E27FC236}">
                <a16:creationId xmlns:a16="http://schemas.microsoft.com/office/drawing/2014/main" id="{0B4C885C-9D77-46DC-A71D-0F8B2C5F5B5B}"/>
              </a:ext>
            </a:extLst>
          </p:cNvPr>
          <p:cNvSpPr txBox="1">
            <a:spLocks/>
          </p:cNvSpPr>
          <p:nvPr/>
        </p:nvSpPr>
        <p:spPr>
          <a:xfrm>
            <a:off x="569118" y="2607732"/>
            <a:ext cx="8428578" cy="317435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هل الثالوث موجود في الكتاب المقدس؟</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ما هي عقيدة الثالوث؟</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highlight>
                  <a:srgbClr val="FFFF00"/>
                </a:highlight>
                <a:uLnTx/>
                <a:uFillTx/>
                <a:latin typeface="Arial" panose="020B0604020202020204" pitchFamily="34" charset="0"/>
                <a:ea typeface="+mn-ea"/>
                <a:cs typeface="Arial" panose="020B0604020202020204" pitchFamily="34" charset="0"/>
              </a:rPr>
              <a:t>لماذا يؤمن المسيحيون بالثالوث؟</a:t>
            </a: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r>
              <a:rPr kumimoji="0" lang="ar-JO"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ماذا سأتعلم اليوم؟</a:t>
            </a: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a:p>
            <a:pPr marL="182880" marR="0" lvl="0" indent="-182880" algn="r" defTabSz="914400" rtl="1" eaLnBrk="1" fontAlgn="auto" latinLnBrk="0" hangingPunct="1">
              <a:lnSpc>
                <a:spcPct val="110000"/>
              </a:lnSpc>
              <a:spcBef>
                <a:spcPts val="400"/>
              </a:spcBef>
              <a:spcAft>
                <a:spcPts val="4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16"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156907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0" name="Straight Connector 9">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214"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s in a line and one question mark is lit">
            <a:extLst>
              <a:ext uri="{FF2B5EF4-FFF2-40B4-BE49-F238E27FC236}">
                <a16:creationId xmlns:a16="http://schemas.microsoft.com/office/drawing/2014/main" id="{F49C4A33-4F02-2F95-ABA1-A1690D91D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970" y="10"/>
            <a:ext cx="9145970" cy="6857990"/>
          </a:xfrm>
          <a:prstGeom prst="rect">
            <a:avLst/>
          </a:prstGeom>
        </p:spPr>
      </p:pic>
      <p:sp>
        <p:nvSpPr>
          <p:cNvPr id="14" name="Rectangle 13">
            <a:extLst>
              <a:ext uri="{FF2B5EF4-FFF2-40B4-BE49-F238E27FC236}">
                <a16:creationId xmlns:a16="http://schemas.microsoft.com/office/drawing/2014/main" id="{50828E5B-9EDE-4D1D-8C59-333EDC952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30" y="1840754"/>
            <a:ext cx="9141713"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B0DA34-C9ED-458E-9AE2-290AC407E9D9}"/>
              </a:ext>
            </a:extLst>
          </p:cNvPr>
          <p:cNvSpPr txBox="1">
            <a:spLocks/>
          </p:cNvSpPr>
          <p:nvPr/>
        </p:nvSpPr>
        <p:spPr>
          <a:xfrm>
            <a:off x="3286539" y="5331714"/>
            <a:ext cx="5626320" cy="13340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lgn="ctr">
              <a:spcAft>
                <a:spcPts val="600"/>
              </a:spcAft>
            </a:pPr>
            <a:r>
              <a:rPr lang="ar-JO" sz="5200" b="1" dirty="0">
                <a:solidFill>
                  <a:srgbClr val="FFFFFF"/>
                </a:solidFill>
                <a:latin typeface="Arial" panose="020B0604020202020204" pitchFamily="34" charset="0"/>
                <a:cs typeface="Arial" panose="020B0604020202020204" pitchFamily="34" charset="0"/>
              </a:rPr>
              <a:t>لماذا الإنتظار طويلاً؟</a:t>
            </a:r>
            <a:endParaRPr lang="en-US" sz="5200" b="1" dirty="0">
              <a:solidFill>
                <a:srgbClr val="FFFFFF"/>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C56E7048-86CF-445D-8846-414F144FD8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81406" y="5016207"/>
            <a:ext cx="6463597"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Freeform 6">
            <a:extLst>
              <a:ext uri="{FF2B5EF4-FFF2-40B4-BE49-F238E27FC236}">
                <a16:creationId xmlns:a16="http://schemas.microsoft.com/office/drawing/2014/main" id="{7021D92D-08FF-45A6-9109-AC9462C7E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8152"/>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11" name="Title 1">
            <a:extLst>
              <a:ext uri="{FF2B5EF4-FFF2-40B4-BE49-F238E27FC236}">
                <a16:creationId xmlns:a16="http://schemas.microsoft.com/office/drawing/2014/main" id="{E6D339F0-3492-4D42-8317-550B51EB3DAA}"/>
              </a:ext>
            </a:extLst>
          </p:cNvPr>
          <p:cNvSpPr txBox="1">
            <a:spLocks/>
          </p:cNvSpPr>
          <p:nvPr/>
        </p:nvSpPr>
        <p:spPr>
          <a:xfrm>
            <a:off x="229653" y="4945364"/>
            <a:ext cx="6844248"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a:lstStyle>
          <a:p>
            <a:pPr>
              <a:spcAft>
                <a:spcPts val="600"/>
              </a:spcAft>
            </a:pPr>
            <a:r>
              <a:rPr lang="ar-JO" sz="3200" i="1" kern="1200" spc="100" baseline="0" dirty="0">
                <a:solidFill>
                  <a:schemeClr val="tx1"/>
                </a:solidFill>
                <a:latin typeface="Arial" panose="020B0604020202020204" pitchFamily="34" charset="0"/>
                <a:cs typeface="Arial" panose="020B0604020202020204" pitchFamily="34" charset="0"/>
              </a:rPr>
              <a:t>مرسوم القسطنطينية (381 م)</a:t>
            </a:r>
          </a:p>
        </p:txBody>
      </p:sp>
    </p:spTree>
    <p:extLst>
      <p:ext uri="{BB962C8B-B14F-4D97-AF65-F5344CB8AC3E}">
        <p14:creationId xmlns:p14="http://schemas.microsoft.com/office/powerpoint/2010/main" val="315181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3564"/>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25" name="Straight Connector 24">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9214"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E2D271B9-9BA2-4AF0-AE69-43E7D26B5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C2009F5-691E-40BB-8C2F-AE071B39BCD3}"/>
              </a:ext>
            </a:extLst>
          </p:cNvPr>
          <p:cNvSpPr txBox="1"/>
          <p:nvPr/>
        </p:nvSpPr>
        <p:spPr>
          <a:xfrm>
            <a:off x="834643" y="5655921"/>
            <a:ext cx="6923865" cy="1074436"/>
          </a:xfrm>
          <a:prstGeom prst="rect">
            <a:avLst/>
          </a:prstGeom>
        </p:spPr>
        <p:txBody>
          <a:bodyPr vert="horz" lIns="91440" tIns="45720" rIns="91440" bIns="45720" rtlCol="0" anchor="t">
            <a:normAutofit lnSpcReduction="10000"/>
          </a:bodyPr>
          <a:lstStyle/>
          <a:p>
            <a:pPr algn="ctr" defTabSz="914400">
              <a:lnSpc>
                <a:spcPct val="90000"/>
              </a:lnSpc>
              <a:spcBef>
                <a:spcPct val="0"/>
              </a:spcBef>
              <a:spcAft>
                <a:spcPts val="600"/>
              </a:spcAft>
            </a:pPr>
            <a:r>
              <a:rPr lang="ar-JO" sz="7200" spc="100" dirty="0">
                <a:solidFill>
                  <a:schemeClr val="tx1">
                    <a:lumMod val="85000"/>
                    <a:lumOff val="15000"/>
                  </a:schemeClr>
                </a:solidFill>
                <a:latin typeface="Arial" panose="020B0604020202020204" pitchFamily="34" charset="0"/>
                <a:ea typeface="+mj-ea"/>
                <a:cs typeface="Arial" panose="020B0604020202020204" pitchFamily="34" charset="0"/>
              </a:rPr>
              <a:t>كانت الكنيسة مشغولة</a:t>
            </a:r>
            <a:endParaRPr lang="en-US" sz="7200" kern="1200" spc="100" baseline="0" dirty="0">
              <a:solidFill>
                <a:schemeClr val="tx1">
                  <a:lumMod val="85000"/>
                  <a:lumOff val="15000"/>
                </a:schemeClr>
              </a:solidFill>
              <a:latin typeface="Arial" panose="020B0604020202020204" pitchFamily="34" charset="0"/>
              <a:ea typeface="+mj-ea"/>
              <a:cs typeface="Arial" panose="020B0604020202020204" pitchFamily="34" charset="0"/>
            </a:endParaRPr>
          </a:p>
        </p:txBody>
      </p:sp>
      <p:sp>
        <p:nvSpPr>
          <p:cNvPr id="29" name="Freeform 6">
            <a:extLst>
              <a:ext uri="{FF2B5EF4-FFF2-40B4-BE49-F238E27FC236}">
                <a16:creationId xmlns:a16="http://schemas.microsoft.com/office/drawing/2014/main" id="{4C81B9CA-1414-4F8E-878C-2D9B6603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38008" y="5788152"/>
            <a:ext cx="305991"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3" name="Online Media 2" title="The Book of Acts in 3 Minutes TheChurchAtBrookHills org">
            <a:hlinkClick r:id="" action="ppaction://media"/>
            <a:extLst>
              <a:ext uri="{FF2B5EF4-FFF2-40B4-BE49-F238E27FC236}">
                <a16:creationId xmlns:a16="http://schemas.microsoft.com/office/drawing/2014/main" id="{B8A483AA-D281-4047-A662-61F74936D19A}"/>
              </a:ext>
            </a:extLst>
          </p:cNvPr>
          <p:cNvPicPr>
            <a:picLocks noRot="1" noChangeAspect="1"/>
          </p:cNvPicPr>
          <p:nvPr>
            <a:videoFile r:link="rId1"/>
          </p:nvPr>
        </p:nvPicPr>
        <p:blipFill>
          <a:blip r:embed="rId4"/>
          <a:stretch>
            <a:fillRect/>
          </a:stretch>
        </p:blipFill>
        <p:spPr>
          <a:xfrm>
            <a:off x="112486" y="127643"/>
            <a:ext cx="8889997" cy="5022848"/>
          </a:xfrm>
          <a:prstGeom prst="rect">
            <a:avLst/>
          </a:prstGeom>
        </p:spPr>
      </p:pic>
    </p:spTree>
    <p:extLst>
      <p:ext uri="{BB962C8B-B14F-4D97-AF65-F5344CB8AC3E}">
        <p14:creationId xmlns:p14="http://schemas.microsoft.com/office/powerpoint/2010/main" val="177620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HeadlinesVTI">
  <a:themeElements>
    <a:clrScheme name="AnalogousFromLightSeedRightStep">
      <a:dk1>
        <a:srgbClr val="000000"/>
      </a:dk1>
      <a:lt1>
        <a:srgbClr val="FFFFFF"/>
      </a:lt1>
      <a:dk2>
        <a:srgbClr val="412B24"/>
      </a:dk2>
      <a:lt2>
        <a:srgbClr val="E2E7E8"/>
      </a:lt2>
      <a:accent1>
        <a:srgbClr val="C1988C"/>
      </a:accent1>
      <a:accent2>
        <a:srgbClr val="B5A17C"/>
      </a:accent2>
      <a:accent3>
        <a:srgbClr val="A4A67E"/>
      </a:accent3>
      <a:accent4>
        <a:srgbClr val="90AA74"/>
      </a:accent4>
      <a:accent5>
        <a:srgbClr val="86AB81"/>
      </a:accent5>
      <a:accent6>
        <a:srgbClr val="77AF89"/>
      </a:accent6>
      <a:hlink>
        <a:srgbClr val="5C8A98"/>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504</TotalTime>
  <Words>2804</Words>
  <Application>Microsoft Macintosh PowerPoint</Application>
  <PresentationFormat>On-screen Show (4:3)</PresentationFormat>
  <Paragraphs>204</Paragraphs>
  <Slides>47</Slides>
  <Notes>6</Notes>
  <HiddenSlides>2</HiddenSlides>
  <MMClips>3</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47</vt:i4>
      </vt:variant>
    </vt:vector>
  </HeadingPairs>
  <TitlesOfParts>
    <vt:vector size="59" baseType="lpstr">
      <vt:lpstr>ＭＳ Ｐゴシック</vt:lpstr>
      <vt:lpstr>Arial</vt:lpstr>
      <vt:lpstr>Avenir Next LT Pro</vt:lpstr>
      <vt:lpstr>Calibri</vt:lpstr>
      <vt:lpstr>Garamond</vt:lpstr>
      <vt:lpstr>Sitka Banner</vt:lpstr>
      <vt:lpstr>Times New Roman</vt:lpstr>
      <vt:lpstr>Traditional Arabic</vt:lpstr>
      <vt:lpstr>Wingdings</vt:lpstr>
      <vt:lpstr>HeadlinesVTI</vt:lpstr>
      <vt:lpstr>Orbit</vt:lpstr>
      <vt:lpstr>5_Default Design</vt:lpstr>
      <vt:lpstr>التطور     التاريخي     للثالوث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الثالوث</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الرابط للعرض التقديميِّ "الثالوث" متاحٌ على الموقع الإلكترونيّ: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Trinity</dc:title>
  <dc:creator>Matt Lyle</dc:creator>
  <cp:lastModifiedBy>Rick Griffith</cp:lastModifiedBy>
  <cp:revision>20</cp:revision>
  <dcterms:created xsi:type="dcterms:W3CDTF">2022-03-12T09:50:05Z</dcterms:created>
  <dcterms:modified xsi:type="dcterms:W3CDTF">2023-12-15T17:24:01Z</dcterms:modified>
</cp:coreProperties>
</file>