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 id="2147483815" r:id="rId3"/>
    <p:sldMasterId id="2147483827" r:id="rId4"/>
    <p:sldMasterId id="2147483856" r:id="rId5"/>
    <p:sldMasterId id="2147483859" r:id="rId6"/>
    <p:sldMasterId id="2147484105" r:id="rId7"/>
    <p:sldMasterId id="2147484492" r:id="rId8"/>
    <p:sldMasterId id="2147484495" r:id="rId9"/>
    <p:sldMasterId id="2147484507" r:id="rId10"/>
  </p:sldMasterIdLst>
  <p:notesMasterIdLst>
    <p:notesMasterId r:id="rId64"/>
  </p:notesMasterIdLst>
  <p:sldIdLst>
    <p:sldId id="4729" r:id="rId11"/>
    <p:sldId id="855" r:id="rId12"/>
    <p:sldId id="577" r:id="rId13"/>
    <p:sldId id="540" r:id="rId14"/>
    <p:sldId id="4759" r:id="rId15"/>
    <p:sldId id="482" r:id="rId16"/>
    <p:sldId id="483" r:id="rId17"/>
    <p:sldId id="484" r:id="rId18"/>
    <p:sldId id="485" r:id="rId19"/>
    <p:sldId id="4763" r:id="rId20"/>
    <p:sldId id="486" r:id="rId21"/>
    <p:sldId id="487" r:id="rId22"/>
    <p:sldId id="4764" r:id="rId23"/>
    <p:sldId id="497" r:id="rId24"/>
    <p:sldId id="499" r:id="rId25"/>
    <p:sldId id="529" r:id="rId26"/>
    <p:sldId id="265" r:id="rId27"/>
    <p:sldId id="491" r:id="rId28"/>
    <p:sldId id="492" r:id="rId29"/>
    <p:sldId id="4762" r:id="rId30"/>
    <p:sldId id="493" r:id="rId31"/>
    <p:sldId id="494" r:id="rId32"/>
    <p:sldId id="523" r:id="rId33"/>
    <p:sldId id="500" r:id="rId34"/>
    <p:sldId id="501" r:id="rId35"/>
    <p:sldId id="503" r:id="rId36"/>
    <p:sldId id="4765" r:id="rId37"/>
    <p:sldId id="504" r:id="rId38"/>
    <p:sldId id="505" r:id="rId39"/>
    <p:sldId id="507" r:id="rId40"/>
    <p:sldId id="509" r:id="rId41"/>
    <p:sldId id="516" r:id="rId42"/>
    <p:sldId id="518" r:id="rId43"/>
    <p:sldId id="519" r:id="rId44"/>
    <p:sldId id="520" r:id="rId45"/>
    <p:sldId id="521" r:id="rId46"/>
    <p:sldId id="522" r:id="rId47"/>
    <p:sldId id="4760" r:id="rId48"/>
    <p:sldId id="4758" r:id="rId49"/>
    <p:sldId id="547" r:id="rId50"/>
    <p:sldId id="4731" r:id="rId51"/>
    <p:sldId id="4730" r:id="rId52"/>
    <p:sldId id="4749" r:id="rId53"/>
    <p:sldId id="4766" r:id="rId54"/>
    <p:sldId id="4755" r:id="rId55"/>
    <p:sldId id="345" r:id="rId56"/>
    <p:sldId id="525" r:id="rId57"/>
    <p:sldId id="528" r:id="rId58"/>
    <p:sldId id="526" r:id="rId59"/>
    <p:sldId id="530" r:id="rId60"/>
    <p:sldId id="545" r:id="rId61"/>
    <p:sldId id="320" r:id="rId62"/>
    <p:sldId id="409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92" autoAdjust="0"/>
    <p:restoredTop sz="66575" autoAdjust="0"/>
  </p:normalViewPr>
  <p:slideViewPr>
    <p:cSldViewPr snapToGrid="0" snapToObjects="1">
      <p:cViewPr varScale="1">
        <p:scale>
          <a:sx n="93" d="100"/>
          <a:sy n="93" d="100"/>
        </p:scale>
        <p:origin x="208" y="456"/>
      </p:cViewPr>
      <p:guideLst>
        <p:guide orient="horz" pos="2160"/>
        <p:guide pos="2880"/>
      </p:guideLst>
    </p:cSldViewPr>
  </p:slideViewPr>
  <p:outlineViewPr>
    <p:cViewPr>
      <p:scale>
        <a:sx n="33" d="100"/>
        <a:sy n="33" d="100"/>
      </p:scale>
      <p:origin x="0" y="0"/>
    </p:cViewPr>
  </p:outlineViewPr>
  <p:notesTextViewPr>
    <p:cViewPr>
      <p:scale>
        <a:sx n="215" d="100"/>
        <a:sy n="215"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4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87535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extLst>
      <p:ext uri="{BB962C8B-B14F-4D97-AF65-F5344CB8AC3E}">
        <p14:creationId xmlns:p14="http://schemas.microsoft.com/office/powerpoint/2010/main" val="222730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13</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3862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dirty="0">
                <a:effectLst/>
              </a:rPr>
              <a:t>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Christ will share with man in "the world to come," or millennium (2:5)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a “restful rule” for 1000 years.]</a:t>
            </a:r>
          </a:p>
          <a:p>
            <a:endParaRPr lang="en-US" dirty="0"/>
          </a:p>
          <a:p>
            <a:endParaRPr lang="en-US" dirty="0"/>
          </a:p>
        </p:txBody>
      </p:sp>
    </p:spTree>
    <p:extLst>
      <p:ext uri="{BB962C8B-B14F-4D97-AF65-F5344CB8AC3E}">
        <p14:creationId xmlns:p14="http://schemas.microsoft.com/office/powerpoint/2010/main" val="305232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The OT Jews believers who stopped believing failed to enter Canaan rest as an example of the same judgment happening to us (4:1-3a).</a:t>
            </a:r>
          </a:p>
          <a:p>
            <a:endParaRPr lang="en-US"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But the readers could be guilty of also not continuing to trust Christ and thus miss the millennial Sabbath rest.</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millennial view best explains the "work" in 4:10: "for anyone who enters God's rest also rests from his own work, just as God did from his."  Most commentators see the work here as a figurative "abstention from servile work" or sinful deeds at all times.  However, ceasing work in a literal sense makes better sense since the text compares man's rest with God's rest from His literal work of creation; certainly God does not rest from sinful deeds.</a:t>
            </a:r>
            <a:endParaRPr lang="en-US" dirty="0"/>
          </a:p>
        </p:txBody>
      </p:sp>
    </p:spTree>
    <p:extLst>
      <p:ext uri="{BB962C8B-B14F-4D97-AF65-F5344CB8AC3E}">
        <p14:creationId xmlns:p14="http://schemas.microsoft.com/office/powerpoint/2010/main" val="341648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604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23</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3 quotes Psalm 95 five times (3:7-11, 15; 4:3, 5, 7) to emphasize millennial rest in Canaan.  Surely the "rest" of Psalm 95 is not eternal rest in heaven or the spiritual rest of salvation, but the repose Israel sought in having her own land.  As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27</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8658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But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870023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Psalm 132:14 </a:t>
            </a:r>
            <a:r>
              <a:rPr lang="en-US" sz="1200" kern="1200" dirty="0">
                <a:solidFill>
                  <a:schemeClr val="tx1"/>
                </a:solidFill>
                <a:effectLst/>
                <a:latin typeface="+mn-lt"/>
                <a:ea typeface="+mn-ea"/>
                <a:cs typeface="+mn-cs"/>
              </a:rPr>
              <a:t>depicts God as resting in the millennial age.</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32</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Since some of the readers might fail to experience the rest, they obviously had not yet experienced it. This is because it is future.</a:t>
            </a:r>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4:3 refers to the Sabbath rest (</a:t>
            </a:r>
            <a:r>
              <a:rPr lang="en-US" sz="1200" i="1" kern="1200" dirty="0" err="1">
                <a:solidFill>
                  <a:schemeClr val="tx1"/>
                </a:solidFill>
                <a:effectLst/>
                <a:latin typeface="+mn-lt"/>
                <a:ea typeface="+mn-ea"/>
                <a:cs typeface="+mn-cs"/>
              </a:rPr>
              <a:t>katapausin</a:t>
            </a:r>
            <a:r>
              <a:rPr lang="en-US" sz="1200" i="0" kern="120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”rest” (NIV, NAU) or “place of rest” (NLT). Where else would this place be but the same place Israel entered—Canaan itself?</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is that rest today? Certainly what we do today determines if we will enter Canaan rest in the millennium. But note also what the author says in verse 11…</a:t>
            </a:r>
          </a:p>
          <a:p>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Verse 11 shows that the readers had not yet entered rest since they are commanded to be faithful to enter in the future.</a:t>
            </a:r>
          </a:p>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pPr lvl="0" rtl="0"/>
            <a:r>
              <a:rPr lang="en-US" sz="1200" b="1" kern="1200" dirty="0">
                <a:solidFill>
                  <a:schemeClr val="tx1"/>
                </a:solidFill>
                <a:effectLst/>
                <a:latin typeface="+mn-lt"/>
                <a:ea typeface="+mn-ea"/>
                <a:cs typeface="+mn-cs"/>
              </a:rPr>
              <a:t>I.	Press on to enter your millennial </a:t>
            </a:r>
            <a:r>
              <a:rPr lang="en-US" sz="1200" b="1" u="sng" kern="1200" dirty="0">
                <a:solidFill>
                  <a:schemeClr val="tx1"/>
                </a:solidFill>
                <a:effectLst/>
                <a:latin typeface="+mn-lt"/>
                <a:ea typeface="+mn-ea"/>
                <a:cs typeface="+mn-cs"/>
              </a:rPr>
              <a:t>rule</a:t>
            </a:r>
            <a:r>
              <a:rPr lang="en-US" sz="1200" b="1" kern="1200" dirty="0">
                <a:solidFill>
                  <a:schemeClr val="tx1"/>
                </a:solidFill>
                <a:effectLst/>
                <a:latin typeface="+mn-lt"/>
                <a:ea typeface="+mn-ea"/>
                <a:cs typeface="+mn-cs"/>
              </a:rPr>
              <a:t> (Heb 3:7-19).</a:t>
            </a:r>
          </a:p>
          <a:p>
            <a:r>
              <a:rPr lang="en-US" sz="1200" kern="1200" dirty="0">
                <a:solidFill>
                  <a:schemeClr val="tx1"/>
                </a:solidFill>
                <a:effectLst/>
                <a:latin typeface="+mn-lt"/>
                <a:ea typeface="+mn-ea"/>
                <a:cs typeface="+mn-cs"/>
              </a:rPr>
              <a:t>[Perseverance in the Christian race leads to reigning with Jesus for 1000 years.]</a:t>
            </a:r>
          </a:p>
          <a:p>
            <a:pPr lvl="0" rtl="0"/>
            <a:r>
              <a:rPr lang="en-US" sz="1200" b="1" kern="1200" dirty="0">
                <a:solidFill>
                  <a:schemeClr val="tx1"/>
                </a:solidFill>
                <a:effectLst/>
                <a:latin typeface="+mn-lt"/>
                <a:ea typeface="+mn-ea"/>
                <a:cs typeface="+mn-cs"/>
              </a:rPr>
              <a:t>II.	Press on to enter your millennial </a:t>
            </a:r>
            <a:r>
              <a:rPr lang="en-US" sz="1200" b="1" u="sng" kern="1200" dirty="0">
                <a:solidFill>
                  <a:schemeClr val="tx1"/>
                </a:solidFill>
                <a:effectLst/>
                <a:latin typeface="+mn-lt"/>
                <a:ea typeface="+mn-ea"/>
                <a:cs typeface="+mn-cs"/>
              </a:rPr>
              <a:t>rest</a:t>
            </a:r>
            <a:r>
              <a:rPr lang="en-US" sz="1200" b="1" kern="1200" dirty="0">
                <a:solidFill>
                  <a:schemeClr val="tx1"/>
                </a:solidFill>
                <a:effectLst/>
                <a:latin typeface="+mn-lt"/>
                <a:ea typeface="+mn-ea"/>
                <a:cs typeface="+mn-cs"/>
              </a:rPr>
              <a:t> (Heb 4:1-13).</a:t>
            </a:r>
          </a:p>
          <a:p>
            <a:r>
              <a:rPr lang="en-US" sz="1200" kern="1200" dirty="0">
                <a:solidFill>
                  <a:schemeClr val="tx1"/>
                </a:solidFill>
                <a:effectLst/>
                <a:latin typeface="+mn-lt"/>
                <a:ea typeface="+mn-ea"/>
                <a:cs typeface="+mn-cs"/>
              </a:rPr>
              <a:t>[Perseverance in the Christian race leads to a “restful rule” for 1000 years.]</a:t>
            </a:r>
          </a:p>
          <a:p>
            <a:endParaRPr lang="en-US" dirty="0"/>
          </a:p>
        </p:txBody>
      </p:sp>
    </p:spTree>
    <p:extLst>
      <p:ext uri="{BB962C8B-B14F-4D97-AF65-F5344CB8AC3E}">
        <p14:creationId xmlns:p14="http://schemas.microsoft.com/office/powerpoint/2010/main" val="1499332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14140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a:p>
            <a:endParaRPr lang="en-US" dirty="0"/>
          </a:p>
        </p:txBody>
      </p:sp>
    </p:spTree>
    <p:extLst>
      <p:ext uri="{BB962C8B-B14F-4D97-AF65-F5344CB8AC3E}">
        <p14:creationId xmlns:p14="http://schemas.microsoft.com/office/powerpoint/2010/main" val="2267916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04200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r>
              <a:rPr lang="en-US" dirty="0"/>
              <a:t>The Book of Hebrews warns Christians from abandoning the Christian race. They needed reasons to stay in the race.</a:t>
            </a:r>
          </a:p>
          <a:p>
            <a:r>
              <a:rPr lang="en-US" dirty="0"/>
              <a:t>We already addressed last week their need to press on to avoid God’s discipline.</a:t>
            </a:r>
          </a:p>
          <a:p>
            <a:r>
              <a:rPr lang="en-US" dirty="0"/>
              <a:t>The Five Warning Passages have at least five different ways to view the salvation race (intro to 5 white slides).</a:t>
            </a:r>
          </a:p>
          <a:p>
            <a:endParaRPr lang="en-US" dirty="0"/>
          </a:p>
          <a:p>
            <a:endParaRPr lang="en-US" dirty="0"/>
          </a:p>
        </p:txBody>
      </p:sp>
    </p:spTree>
    <p:extLst>
      <p:ext uri="{BB962C8B-B14F-4D97-AF65-F5344CB8AC3E}">
        <p14:creationId xmlns:p14="http://schemas.microsoft.com/office/powerpoint/2010/main" val="2972159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Turning away from Jesus—apostasy—can result in the Lord not only taking away our rewards but also taking away our lives!</a:t>
            </a: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3742201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881600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TP Topical Preaching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47</a:t>
            </a:fld>
            <a:endParaRPr lang="en-US"/>
          </a:p>
        </p:txBody>
      </p:sp>
    </p:spTree>
    <p:extLst>
      <p:ext uri="{BB962C8B-B14F-4D97-AF65-F5344CB8AC3E}">
        <p14:creationId xmlns:p14="http://schemas.microsoft.com/office/powerpoint/2010/main" val="4245930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48</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GB" dirty="0">
                <a:latin typeface="Times New Roman" charset="0"/>
                <a:ea typeface="ＭＳ Ｐゴシック" charset="0"/>
                <a:cs typeface="ＭＳ Ｐゴシック" charset="0"/>
              </a:rPr>
              <a:t>Are you committed to help reach people “from every tribe, nation, language, and people” (Rev 5:9)?</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Let’s be “faithful to the end, trusting God just as firmly as when we first believed [so] we will share in all that belongs to Christ” (Heb 3:14). </a:t>
            </a:r>
          </a:p>
          <a:p>
            <a:endParaRPr lang="en-US" dirty="0"/>
          </a:p>
          <a:p>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p>
          <a:p>
            <a:r>
              <a:rPr lang="en-US" sz="1200" kern="1200" dirty="0">
                <a:solidFill>
                  <a:schemeClr val="tx1"/>
                </a:solidFill>
                <a:effectLst/>
                <a:latin typeface="+mn-lt"/>
                <a:ea typeface="+mn-ea"/>
                <a:cs typeface="+mn-cs"/>
              </a:rPr>
              <a:t>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lang="en-US" dirty="0"/>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Three times the author told them not let their hearts harden (3:7, 15; 4:7). Is God also telling you?  Let's bow for prayer.</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reigning with Jesus for 1000 years.]</a:t>
            </a:r>
          </a:p>
          <a:p>
            <a:endParaRPr lang="en-US" dirty="0"/>
          </a:p>
          <a:p>
            <a:endParaRPr lang="en-US" dirty="0"/>
          </a:p>
        </p:txBody>
      </p:sp>
    </p:spTree>
    <p:extLst>
      <p:ext uri="{BB962C8B-B14F-4D97-AF65-F5344CB8AC3E}">
        <p14:creationId xmlns:p14="http://schemas.microsoft.com/office/powerpoint/2010/main" val="265637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7433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0964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942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542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98560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23548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25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7654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1438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47914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5962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999116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455398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11/5/23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31801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559822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232264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1629714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55290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0075657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07439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614247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227430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7886735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901078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72421499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3986016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11/5/23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1901288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39749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1987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6288963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18201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15105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67771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75516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378119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00807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2535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5782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5062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77713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15206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5708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6099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857469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64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7742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0632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99424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0042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8769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97871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3953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918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1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356837"/>
      </p:ext>
    </p:extLst>
  </p:cSld>
  <p:clrMap bg1="dk2" tx1="lt1" bg2="dk1" tx2="lt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 id="2147484521" r:id="rId14"/>
    <p:sldLayoutId id="214748452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11/5/23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36094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1397918"/>
      </p:ext>
    </p:extLst>
  </p:cSld>
  <p:clrMap bg1="lt1" tx1="dk1" bg2="lt2" tx2="dk2" accent1="accent1" accent2="accent2" accent3="accent3" accent4="accent4" accent5="accent5" accent6="accent6" hlink="hlink" folHlink="folHlink"/>
  <p:sldLayoutIdLst>
    <p:sldLayoutId id="2147483857" r:id="rId1"/>
    <p:sldLayoutId id="214748385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6357767"/>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95487590"/>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580518889"/>
      </p:ext>
    </p:extLst>
  </p:cSld>
  <p:clrMap bg1="lt1" tx1="dk1" bg2="lt2" tx2="dk2" accent1="accent1" accent2="accent2" accent3="accent3" accent4="accent4" accent5="accent5" accent6="accent6" hlink="hlink" folHlink="folHlink"/>
  <p:sldLayoutIdLst>
    <p:sldLayoutId id="2147484493" r:id="rId1"/>
    <p:sldLayoutId id="2147484494"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C2F5268-F079-4549-B7BC-B8D4242C6860}"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1340239042"/>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hemeOverride" Target="../theme/themeOverride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hemeOverride" Target="../theme/themeOverride4.x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hemeOverride" Target="../theme/themeOverride5.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0.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6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ميراث المؤمن</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البركات في العبرانيين</a:t>
            </a:r>
            <a:endParaRPr kumimoji="0" lang="en-US"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6FDBB1E2-CFBA-8002-6EE1-59B3AEB776FC}"/>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علم الخلاص</a:t>
            </a:r>
            <a:r>
              <a:rPr kumimoji="0" lang="ar-JO"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98984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1-2</a:t>
            </a:r>
            <a:endParaRPr lang="en-US" sz="4000"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من ثم أيها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الإخوة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القديسون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شركاء الدعوة السماوية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لاحظوا رسول اعترافنا و رئيس كهنته المسيح يسوع 2 حال كونه أميناً للذي اقامه كما كان موسى أيضاً في كل بيته</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21059099"/>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4000" b="1" i="1">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mj-ea"/>
                <a:cs typeface="Arial" panose="020B0604020202020204" pitchFamily="34" charset="0"/>
              </a:defRPr>
            </a:lvl1pPr>
          </a:lstStyle>
          <a:p>
            <a:r>
              <a:rPr lang="ar-JO" i="0" dirty="0">
                <a:sym typeface="Calibri"/>
              </a:rPr>
              <a:t>عب 3: 15-16</a:t>
            </a:r>
            <a:endParaRPr lang="en-US" i="0" dirty="0">
              <a:sym typeface="Calibri"/>
            </a:endParaRPr>
          </a:p>
          <a:p>
            <a:endParaRPr lang="en-US" i="0" dirty="0">
              <a:sym typeface="Calibri"/>
            </a:endParaRPr>
          </a:p>
          <a:p>
            <a:r>
              <a:rPr lang="ar-JO" i="0" dirty="0">
                <a:sym typeface="Calibri"/>
              </a:rPr>
              <a:t>15 إذ قيل اليوم إن سمعتم صوته فلا تقسوا قلوبكم كما في الإسخاط 16 فمن هم الذين إذ سمعوا أسخطوا أليس جميع الذين خرجوا من مصر بواسطة موسى</a:t>
            </a:r>
            <a:endParaRPr lang="en-US" i="0" dirty="0">
              <a:sym typeface="Calibri"/>
            </a:endParaRPr>
          </a:p>
        </p:txBody>
      </p:sp>
    </p:spTree>
    <p:extLst>
      <p:ext uri="{BB962C8B-B14F-4D97-AF65-F5344CB8AC3E}">
        <p14:creationId xmlns:p14="http://schemas.microsoft.com/office/powerpoint/2010/main" val="1723525295"/>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17-19</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17 و من مقت أربعين سنة أليس الذين أخطأوا الذين جثثهم سقطت في القفر 18 و لمن أقسم لن يدخلوا راحته إلا للذين لم يطيعوا 19 فنرى أنهم لم يقدروا أن يدخلوا لعدم الإيمان</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15328086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charset="0"/>
                <a:ea typeface="ＭＳ Ｐゴシック" charset="0"/>
                <a:cs typeface="ＭＳ Ｐゴシック" charset="0"/>
              </a:rPr>
              <a:t>المسيح متفوق في شخصه</a:t>
            </a:r>
            <a:endParaRPr lang="en-US" b="1" dirty="0">
              <a:solidFill>
                <a:srgbClr val="FFFFFF"/>
              </a:solidFill>
              <a:effectLst/>
              <a:latin typeface="Arial" charset="0"/>
              <a:ea typeface="ＭＳ Ｐゴシック" charset="0"/>
              <a:cs typeface="ＭＳ Ｐゴシック"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b="1" dirty="0">
                <a:latin typeface="Arial" charset="0"/>
                <a:ea typeface="ＭＳ Ｐゴシック" charset="0"/>
                <a:cs typeface="ＭＳ Ｐゴシック" charset="0"/>
              </a:rPr>
              <a:t>متفوق على الأنبياء 1: 1-3</a:t>
            </a:r>
          </a:p>
          <a:p>
            <a:pPr algn="r" rtl="1" eaLnBrk="1" hangingPunct="1">
              <a:lnSpc>
                <a:spcPct val="130000"/>
              </a:lnSpc>
            </a:pPr>
            <a:r>
              <a:rPr lang="ar-JO" sz="3600" b="1" dirty="0">
                <a:latin typeface="Arial" charset="0"/>
                <a:ea typeface="ＭＳ Ｐゴシック" charset="0"/>
                <a:cs typeface="ＭＳ Ｐゴシック" charset="0"/>
              </a:rPr>
              <a:t>متفوق على الملائكة 1:4-2: 18</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397732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أليس جميعهم أرواحاً خادمة مرسلة للخدمة لأجل العتيدين أن يرثوا الخلاص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06863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فإنه لملائكة لم </a:t>
            </a:r>
            <a:r>
              <a:rPr lang="ar-JO"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يخضع العالم العتيد </a:t>
            </a:r>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الذي نتكلم عنه</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a:t>
            </a:r>
            <a:r>
              <a:rPr lang="ar-JO" sz="4000" kern="1200" dirty="0">
                <a:solidFill>
                  <a:srgbClr val="FFFFFF"/>
                </a:solidFill>
                <a:ea typeface="+mj-ea"/>
                <a:cs typeface="+mj-cs"/>
              </a:rPr>
              <a:t>2: 5</a:t>
            </a:r>
            <a:r>
              <a:rPr lang="en-US" sz="4000" kern="1200" dirty="0">
                <a:solidFill>
                  <a:srgbClr val="FFFFFF"/>
                </a:solidFill>
                <a:ea typeface="+mj-ea"/>
                <a:cs typeface="+mj-cs"/>
              </a:rPr>
              <a:t>)</a:t>
            </a:r>
          </a:p>
        </p:txBody>
      </p:sp>
    </p:spTree>
    <p:extLst>
      <p:ext uri="{BB962C8B-B14F-4D97-AF65-F5344CB8AC3E}">
        <p14:creationId xmlns:p14="http://schemas.microsoft.com/office/powerpoint/2010/main" val="948995709"/>
      </p:ext>
    </p:extLst>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ar-JO" sz="3200" dirty="0">
                <a:effectLst/>
                <a:latin typeface="Arial" charset="0"/>
              </a:rPr>
              <a:t>و جعلتنا لإلهنا ملوكاً و كهنة </a:t>
            </a:r>
            <a:br>
              <a:rPr lang="ar-JO" sz="3200" dirty="0">
                <a:effectLst/>
                <a:latin typeface="Arial" charset="0"/>
              </a:rPr>
            </a:br>
            <a:r>
              <a:rPr lang="ar-JO" sz="3200" dirty="0">
                <a:solidFill>
                  <a:srgbClr val="FFFF00"/>
                </a:solidFill>
                <a:effectLst/>
                <a:latin typeface="Arial" charset="0"/>
              </a:rPr>
              <a:t>فسنملك على الأرض</a:t>
            </a:r>
            <a:br>
              <a:rPr lang="ar-JO" sz="3200" dirty="0">
                <a:effectLst/>
                <a:latin typeface="Arial" charset="0"/>
              </a:rPr>
            </a:br>
            <a:r>
              <a:rPr lang="ar-JO" sz="3200" dirty="0">
                <a:effectLst/>
                <a:latin typeface="Arial" charset="0"/>
              </a:rPr>
              <a:t>(رؤ 5: 10)</a:t>
            </a:r>
            <a:endParaRPr lang="en-US" sz="3200" dirty="0">
              <a:effectLst/>
              <a:latin typeface="Arial" charset="0"/>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3951480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4179145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80405"/>
            <a:ext cx="4236463" cy="6741368"/>
          </a:xfrm>
          <a:effectLst>
            <a:outerShdw blurRad="63500" dist="35921" dir="2700000" algn="ctr" rotWithShape="0">
              <a:schemeClr val="tx2">
                <a:alpha val="74998"/>
              </a:schemeClr>
            </a:outerShdw>
          </a:effectLst>
        </p:spPr>
        <p:txBody>
          <a:bodyPr anchor="t"/>
          <a:lstStyle/>
          <a:p>
            <a:pPr>
              <a:defRPr/>
            </a:pPr>
            <a:r>
              <a:rPr lang="ar-JO" sz="4800" b="1" dirty="0">
                <a:effectLst>
                  <a:glow rad="228600">
                    <a:schemeClr val="accent4">
                      <a:satMod val="175000"/>
                    </a:schemeClr>
                  </a:glow>
                </a:effectLst>
              </a:rPr>
              <a:t>يجب أن يحذر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عدم إيمان إسرائيل هؤلاء المسيحيين العبرانيين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من رفض المسيح ، لأن العصيان سيفقدهم راحتهم الكنعانية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(عب 4: 1-13).</a:t>
            </a:r>
            <a:endParaRPr lang="en-US" sz="48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885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1-3أ</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 فلنخف أنه مع بقاء وعد بالدخول إلى راحته يرى أحد منكم أنه قد خاب منه 2 لأننا نحن أيضاً قد بشرنا كما أولئك لكن لم تنفع كلمة الخبر أولئك إذ لم تكن ممتزجة بالإيمان في الذين سمعوا 3 لأننا نحن المؤمنين ندخل الراحة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2027871314"/>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solidFill>
                  <a:srgbClr val="FFFFFF"/>
                </a:solidFill>
                <a:effectLst>
                  <a:outerShdw blurRad="50800" dist="63500" dir="2700000" algn="tl" rotWithShape="0">
                    <a:srgbClr val="000000"/>
                  </a:outerShdw>
                </a:effectLst>
                <a:cs typeface="Arial"/>
              </a:rPr>
              <a:t>Have you ever met someone with too high a view of Jesus?</a:t>
            </a:r>
          </a:p>
        </p:txBody>
      </p:sp>
      <p:sp>
        <p:nvSpPr>
          <p:cNvPr id="6" name="Rectangle 5"/>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JESUS</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223334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 لأنه لو كان يشوع قد أراحهم لما تكلم بعد ذلك عن يوم آخر 9 إذاً بقيت راحة لشعب الله 10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لأن الذي دخل راحته استراح هو أيضاً من أعماله كما الله من أعماله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 فلنجتهد أن ندخل تلك الراحة لئلا يسقط أحد في عبرة العصيان هذه عينها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405302325"/>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ar-JO" sz="3600" b="1" dirty="0">
                <a:solidFill>
                  <a:srgbClr val="FFFFFF"/>
                </a:solidFill>
              </a:rPr>
              <a:t>سبع نظرات لعبرانيين 4</a:t>
            </a:r>
            <a:br>
              <a:rPr lang="en-US" sz="3600" b="1" dirty="0">
                <a:solidFill>
                  <a:srgbClr val="FFFFFF"/>
                </a:solidFill>
              </a:rPr>
            </a:br>
            <a:r>
              <a:rPr lang="en-US" sz="3600" b="1" dirty="0">
                <a:solidFill>
                  <a:srgbClr val="FFFFFF"/>
                </a:solidFill>
              </a:rPr>
              <a:t>”</a:t>
            </a:r>
            <a:r>
              <a:rPr lang="ar-JO" sz="3600" b="1" dirty="0">
                <a:solidFill>
                  <a:srgbClr val="FFFFFF"/>
                </a:solidFill>
              </a:rPr>
              <a:t>راحة السبت لشعب الله</a:t>
            </a:r>
            <a:r>
              <a:rPr lang="en-US" sz="3600" b="1" dirty="0">
                <a:solidFill>
                  <a:srgbClr val="FFFFFF"/>
                </a:solidFill>
              </a:rPr>
              <a:t>"</a:t>
            </a:r>
          </a:p>
        </p:txBody>
      </p:sp>
      <p:sp>
        <p:nvSpPr>
          <p:cNvPr id="8" name="Text Box 5"/>
          <p:cNvSpPr txBox="1">
            <a:spLocks noChangeArrowheads="1"/>
          </p:cNvSpPr>
          <p:nvPr/>
        </p:nvSpPr>
        <p:spPr bwMode="auto">
          <a:xfrm>
            <a:off x="7956376" y="15007"/>
            <a:ext cx="109036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266ج-ه</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252536" y="1628800"/>
            <a:ext cx="9396536"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577850" indent="-457200" algn="r" defTabSz="914400"/>
            <a:r>
              <a:rPr lang="ar-JO" sz="3600" b="1" dirty="0">
                <a:solidFill>
                  <a:srgbClr val="FFFFFF"/>
                </a:solidFill>
                <a:effectLst>
                  <a:glow rad="177800">
                    <a:srgbClr val="DADADA">
                      <a:lumMod val="10000"/>
                    </a:srgbClr>
                  </a:glow>
                </a:effectLst>
                <a:latin typeface="Arial"/>
              </a:rPr>
              <a:t>1. راحة السبت الحالية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2. الأحد الحالي و راحة النعمة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3. الراحة الروحية الحالية</a:t>
            </a:r>
          </a:p>
          <a:p>
            <a:pPr marL="577850" indent="-457200" algn="r" defTabSz="914400"/>
            <a:r>
              <a:rPr lang="ar-JO" sz="3600" b="1" dirty="0">
                <a:solidFill>
                  <a:srgbClr val="FFFFFF"/>
                </a:solidFill>
                <a:effectLst>
                  <a:glow rad="177800">
                    <a:srgbClr val="DADADA">
                      <a:lumMod val="10000"/>
                    </a:srgbClr>
                  </a:glow>
                </a:effectLst>
                <a:latin typeface="Arial"/>
              </a:rPr>
              <a:t>4. الراحة الروحية الحالية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5.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6. الراحة الألفية مع تطبيق اليوم الحالي</a:t>
            </a:r>
          </a:p>
          <a:p>
            <a:pPr marL="577850" indent="-457200" algn="r" defTabSz="914400"/>
            <a:r>
              <a:rPr lang="ar-JO" sz="3600" b="1" dirty="0">
                <a:solidFill>
                  <a:srgbClr val="FFFFFF"/>
                </a:solidFill>
                <a:effectLst>
                  <a:glow rad="177800">
                    <a:srgbClr val="DADADA">
                      <a:lumMod val="10000"/>
                    </a:srgbClr>
                  </a:glow>
                </a:effectLst>
                <a:latin typeface="Arial"/>
              </a:rPr>
              <a:t>7. الراحة الألفية المستقبلية</a:t>
            </a:r>
            <a:endParaRPr lang="en-US" sz="3600" b="1" dirty="0">
              <a:solidFill>
                <a:srgbClr val="FFFFFF"/>
              </a:solidFill>
              <a:effectLst>
                <a:glow rad="177800">
                  <a:srgbClr val="DADADA">
                    <a:lumMod val="10000"/>
                  </a:srgbClr>
                </a:glow>
              </a:effectLst>
              <a:latin typeface="Arial"/>
            </a:endParaRPr>
          </a:p>
          <a:p>
            <a:pPr marL="577850" indent="-457200" algn="r" defTabSz="914400">
              <a:buFont typeface="+mj-lt"/>
              <a:buAutoNum type="arabicPeriod"/>
            </a:pPr>
            <a:endParaRPr lang="en-US" sz="3600" b="1" dirty="0">
              <a:solidFill>
                <a:srgbClr val="FFFFFF"/>
              </a:solidFill>
              <a:effectLst>
                <a:glow rad="177800">
                  <a:srgbClr val="DADADA">
                    <a:lumMod val="10000"/>
                  </a:srgbClr>
                </a:glow>
              </a:effectLst>
              <a:latin typeface="Arial"/>
            </a:endParaRPr>
          </a:p>
        </p:txBody>
      </p:sp>
    </p:spTree>
    <p:extLst>
      <p:ext uri="{BB962C8B-B14F-4D97-AF65-F5344CB8AC3E}">
        <p14:creationId xmlns:p14="http://schemas.microsoft.com/office/powerpoint/2010/main" val="22142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 4</a:t>
            </a:r>
            <a:endParaRPr lang="en-US" sz="3600" b="1" dirty="0">
              <a:solidFill>
                <a:srgbClr val="FFFFFF"/>
              </a:solidFill>
            </a:endParaRPr>
          </a:p>
        </p:txBody>
      </p:sp>
      <p:sp>
        <p:nvSpPr>
          <p:cNvPr id="8" name="Text Box 5"/>
          <p:cNvSpPr txBox="1">
            <a:spLocks noChangeArrowheads="1"/>
          </p:cNvSpPr>
          <p:nvPr/>
        </p:nvSpPr>
        <p:spPr bwMode="auto">
          <a:xfrm>
            <a:off x="8052180" y="15007"/>
            <a:ext cx="1334146"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 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600" b="1" dirty="0">
                <a:solidFill>
                  <a:srgbClr val="FFFFFF"/>
                </a:solidFill>
                <a:effectLst>
                  <a:glow rad="177800">
                    <a:srgbClr val="DADADA">
                      <a:lumMod val="10000"/>
                    </a:srgbClr>
                  </a:glow>
                </a:effectLst>
                <a:latin typeface="Arial"/>
              </a:rPr>
              <a:t>1. السياق</a:t>
            </a:r>
            <a:endParaRPr lang="en-US" sz="36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latin typeface="Arial"/>
            </a:endParaRPr>
          </a:p>
        </p:txBody>
      </p:sp>
    </p:spTree>
    <p:extLst>
      <p:ext uri="{BB962C8B-B14F-4D97-AF65-F5344CB8AC3E}">
        <p14:creationId xmlns:p14="http://schemas.microsoft.com/office/powerpoint/2010/main" val="1655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charset="0"/>
                <a:ea typeface="ＭＳ Ｐゴシック" charset="0"/>
                <a:cs typeface="ＭＳ Ｐゴシック" charset="0"/>
              </a:rPr>
              <a:t>المسيح متفوق في شخصه</a:t>
            </a:r>
            <a:endParaRPr lang="en-US" b="1" dirty="0">
              <a:solidFill>
                <a:srgbClr val="FFFFFF"/>
              </a:solidFill>
              <a:effectLst/>
              <a:latin typeface="Arial" charset="0"/>
              <a:ea typeface="ＭＳ Ｐゴシック" charset="0"/>
              <a:cs typeface="ＭＳ Ｐゴシック"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b="1" dirty="0">
                <a:latin typeface="Arial" charset="0"/>
                <a:ea typeface="ＭＳ Ｐゴシック" charset="0"/>
                <a:cs typeface="ＭＳ Ｐゴシック" charset="0"/>
              </a:rPr>
              <a:t>متفوق على الأنبياء 1: 1-3</a:t>
            </a:r>
          </a:p>
          <a:p>
            <a:pPr algn="r" rtl="1" eaLnBrk="1" hangingPunct="1">
              <a:lnSpc>
                <a:spcPct val="130000"/>
              </a:lnSpc>
            </a:pPr>
            <a:r>
              <a:rPr lang="ar-JO" sz="3600" b="1" dirty="0">
                <a:latin typeface="Arial" charset="0"/>
                <a:ea typeface="ＭＳ Ｐゴシック" charset="0"/>
                <a:cs typeface="ＭＳ Ｐゴシック" charset="0"/>
              </a:rPr>
              <a:t>متفوق على الملائكة 1:4-2: 18</a:t>
            </a:r>
          </a:p>
          <a:p>
            <a:pPr algn="r" rtl="1" eaLnBrk="1" hangingPunct="1">
              <a:lnSpc>
                <a:spcPct val="130000"/>
              </a:lnSpc>
            </a:pPr>
            <a:r>
              <a:rPr lang="ar-JO" sz="3600" b="1" dirty="0">
                <a:latin typeface="Arial" charset="0"/>
                <a:ea typeface="ＭＳ Ｐゴシック" charset="0"/>
                <a:cs typeface="ＭＳ Ｐゴシック" charset="0"/>
              </a:rPr>
              <a:t>متفوق على موسى 3: 1-4: 7</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42680369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1-2</a:t>
            </a:r>
            <a:endParaRPr lang="en-US" sz="4000"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من ثم أيها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الإخوة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القديسون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شركاء الدعوة السماوية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لاحظوا رسول اعترافنا و رئيس كهنته المسيح يسوع 2 حال كونه أميناً للذي اقامه كما كان موسى أيضاً في كل بيته</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559966707"/>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3: 5-6</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5 و موسى كان أميناً في كل بيته كخادم شهادة للعتيد أن يتكلم به 6 و أما المسيح فكابن على بيته و بيته نحن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إن تمسكنا بثقة الرجاء و افتخاره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3687210588"/>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3-5</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لأننا نحن المؤمنين ندخل الراحة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كما قال حتى أقسمت في غضبي</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لن يدخلوا راحتي </a:t>
            </a:r>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مع كون الأعمال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قد أكملت منذ تأسيس العالم 4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لأنه قال في موضع عن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هكذا و استراح الله في اليوم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من جميع أعماله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5 و في هذا ايضاً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لن يدخلوا راحتي</a:t>
            </a:r>
            <a:endPar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800" i="1" dirty="0">
                  <a:solidFill>
                    <a:schemeClr val="tx1"/>
                  </a:solidFill>
                  <a:effectLst/>
                  <a:latin typeface="Arial"/>
                  <a:sym typeface="Calibri"/>
                </a:rPr>
                <a:t>مزمور 95</a:t>
              </a:r>
              <a:endParaRPr lang="en-US" sz="4400" dirty="0">
                <a:solidFill>
                  <a:schemeClr val="tx1"/>
                </a:solidFill>
                <a:effectLst/>
                <a:latin typeface="Arial"/>
                <a:sym typeface="Calibri"/>
              </a:endParaRPr>
            </a:p>
          </p:txBody>
        </p:sp>
      </p:grpSp>
    </p:spTree>
    <p:extLst>
      <p:ext uri="{BB962C8B-B14F-4D97-AF65-F5344CB8AC3E}">
        <p14:creationId xmlns:p14="http://schemas.microsoft.com/office/powerpoint/2010/main" val="3619649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charset="0"/>
                <a:ea typeface="ＭＳ Ｐゴシック" charset="0"/>
                <a:cs typeface="ＭＳ Ｐゴシック" charset="0"/>
              </a:rPr>
              <a:t>المسيح متفوق في شخصه</a:t>
            </a:r>
            <a:endParaRPr lang="en-US" b="1" dirty="0">
              <a:solidFill>
                <a:srgbClr val="FFFFFF"/>
              </a:solidFill>
              <a:effectLst/>
              <a:latin typeface="Arial" charset="0"/>
              <a:ea typeface="ＭＳ Ｐゴシック" charset="0"/>
              <a:cs typeface="ＭＳ Ｐゴシック"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b="1" dirty="0">
                <a:latin typeface="Arial" charset="0"/>
                <a:ea typeface="ＭＳ Ｐゴシック" charset="0"/>
                <a:cs typeface="ＭＳ Ｐゴシック" charset="0"/>
              </a:rPr>
              <a:t>متفوق على الأنبياء 1: 1-3</a:t>
            </a:r>
          </a:p>
          <a:p>
            <a:pPr algn="r" rtl="1" eaLnBrk="1" hangingPunct="1">
              <a:lnSpc>
                <a:spcPct val="130000"/>
              </a:lnSpc>
            </a:pPr>
            <a:r>
              <a:rPr lang="ar-JO" sz="3600" b="1" dirty="0">
                <a:latin typeface="Arial" charset="0"/>
                <a:ea typeface="ＭＳ Ｐゴシック" charset="0"/>
                <a:cs typeface="ＭＳ Ｐゴシック" charset="0"/>
              </a:rPr>
              <a:t>متفوق على الملائكة 1:4-2: 18</a:t>
            </a:r>
          </a:p>
          <a:p>
            <a:pPr algn="r" rtl="1" eaLnBrk="1" hangingPunct="1">
              <a:lnSpc>
                <a:spcPct val="130000"/>
              </a:lnSpc>
            </a:pPr>
            <a:r>
              <a:rPr lang="ar-JO" sz="3600" b="1" dirty="0">
                <a:latin typeface="Arial" charset="0"/>
                <a:ea typeface="ＭＳ Ｐゴシック" charset="0"/>
                <a:cs typeface="ＭＳ Ｐゴシック" charset="0"/>
              </a:rPr>
              <a:t>متفوق على موسى 3: 1-4: 7</a:t>
            </a:r>
          </a:p>
          <a:p>
            <a:pPr algn="r" rtl="1" eaLnBrk="1" hangingPunct="1">
              <a:lnSpc>
                <a:spcPct val="130000"/>
              </a:lnSpc>
            </a:pPr>
            <a:r>
              <a:rPr lang="ar-JO" sz="3600" b="1" dirty="0">
                <a:latin typeface="Arial" charset="0"/>
                <a:ea typeface="ＭＳ Ｐゴシック" charset="0"/>
                <a:cs typeface="ＭＳ Ｐゴシック" charset="0"/>
              </a:rPr>
              <a:t>متفوق على يشوع 4: 8-13</a:t>
            </a:r>
            <a:endParaRPr lang="en-US" sz="3600" b="1" dirty="0">
              <a:latin typeface="Arial" charset="0"/>
              <a:ea typeface="ＭＳ Ｐゴシック" charset="0"/>
              <a:cs typeface="ＭＳ Ｐゴシック"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40102745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b="1" dirty="0">
                <a:solidFill>
                  <a:srgbClr val="FFFFFF"/>
                </a:solidFill>
              </a:rPr>
              <a:t>قدم يشوع الراحة في كنعان</a:t>
            </a:r>
            <a:endParaRPr lang="en-US" b="1" dirty="0">
              <a:solidFill>
                <a:srgbClr val="FFFFFF"/>
              </a:solidFill>
            </a:endParaRP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effectLst>
                  <a:outerShdw blurRad="38100" dist="38100" dir="2700000" algn="tl">
                    <a:srgbClr val="000000">
                      <a:alpha val="43137"/>
                    </a:srgbClr>
                  </a:outerShdw>
                </a:effectLst>
                <a:latin typeface="Arial"/>
              </a:rPr>
              <a:t>كل موضع تدوسه بطون أقدامكم لكم أعطيته كما كلمت موسى</a:t>
            </a:r>
          </a:p>
          <a:p>
            <a:r>
              <a:rPr lang="ar-JO" dirty="0">
                <a:effectLst>
                  <a:outerShdw blurRad="38100" dist="38100" dir="2700000" algn="tl">
                    <a:srgbClr val="000000">
                      <a:alpha val="43137"/>
                    </a:srgbClr>
                  </a:outerShdw>
                </a:effectLst>
                <a:latin typeface="Arial"/>
              </a:rPr>
              <a:t>(يش 1: 3)</a:t>
            </a:r>
            <a:endParaRPr lang="en-US"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187646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 لأنه لو كان يشوع قد أراحهم لما تكلم بعد ذلك عن يوم آخر 9 إذاً بقيت راحة لشعب الله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لأن الذي دخل راحته استراح هو أيضاً من أعماله كما الله من أعماله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 فلنجتهد أن ندخل تلك الراحة لئلا يسقط أحد في عبرة العصيان هذه عينها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258267326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تقدم الى الامام </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دراسة رسالة عبرانيين </a:t>
            </a:r>
            <a:endParaRPr kumimoji="0" 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مز 132: 14</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هذه هي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راحتي إلى الأبد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(قال الرب)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ههنا أسكن لأني اشتهيتها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37121564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أش 32: 18</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و يسكن شعبي في مسكن السلام</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و في مساكن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مطمئنة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و في محلات أمينة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13736410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b="1" dirty="0">
                <a:effectLst>
                  <a:outerShdw blurRad="38100" dist="38100" dir="2700000" algn="tl">
                    <a:srgbClr val="000000"/>
                  </a:outerShdw>
                </a:effectLst>
                <a:latin typeface="Arial" charset="0"/>
                <a:ea typeface="ＭＳ Ｐゴシック" charset="0"/>
              </a:rPr>
              <a:t>الفوائد المستقبلية</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a:t>
            </a:r>
            <a:r>
              <a:rPr lang="ar-JO" b="1" dirty="0">
                <a:effectLst>
                  <a:outerShdw blurRad="38100" dist="38100" dir="2700000" algn="tl">
                    <a:srgbClr val="000000"/>
                  </a:outerShdw>
                </a:effectLst>
                <a:latin typeface="Arial" charset="0"/>
                <a:ea typeface="ＭＳ Ｐゴシック" charset="0"/>
              </a:rPr>
              <a:t>رؤ 19-22</a:t>
            </a:r>
            <a:r>
              <a:rPr lang="en-US" b="1" dirty="0">
                <a:effectLst>
                  <a:outerShdw blurRad="38100" dist="38100" dir="2700000" algn="tl">
                    <a:srgbClr val="000000"/>
                  </a:outerShdw>
                </a:effectLst>
                <a:latin typeface="Arial" charset="0"/>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السماء</a:t>
              </a:r>
            </a:p>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(رؤ 21-22)</a:t>
              </a:r>
              <a:endParaRPr lang="en-US" sz="4400" b="1" dirty="0">
                <a:solidFill>
                  <a:srgbClr val="FFFFFF"/>
                </a:solidFill>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المجيء</a:t>
              </a:r>
            </a:p>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(رؤ 19)</a:t>
              </a:r>
              <a:endParaRPr lang="en-US" sz="4400" b="1" dirty="0">
                <a:solidFill>
                  <a:srgbClr val="FFFFFF"/>
                </a:solidFill>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000000"/>
                  </a:solidFill>
                  <a:latin typeface="Arial" charset="0"/>
                  <a:ea typeface="ＭＳ Ｐゴシック" charset="0"/>
                  <a:cs typeface="Arial" charset="0"/>
                </a:rPr>
                <a:t>الألفية</a:t>
              </a:r>
            </a:p>
            <a:p>
              <a:pPr algn="ctr" defTabSz="914400" eaLnBrk="0" fontAlgn="base" hangingPunct="0">
                <a:spcBef>
                  <a:spcPct val="0"/>
                </a:spcBef>
                <a:spcAft>
                  <a:spcPct val="0"/>
                </a:spcAft>
                <a:defRPr/>
              </a:pPr>
              <a:r>
                <a:rPr lang="ar-JO" sz="4400" b="1" dirty="0">
                  <a:solidFill>
                    <a:srgbClr val="000000"/>
                  </a:solidFill>
                  <a:latin typeface="Arial" charset="0"/>
                  <a:ea typeface="ＭＳ Ｐゴシック" charset="0"/>
                  <a:cs typeface="Arial" charset="0"/>
                </a:rPr>
                <a:t>(رؤ 20)</a:t>
              </a:r>
              <a:endParaRPr lang="en-US" sz="4400" b="1" dirty="0">
                <a:solidFill>
                  <a:srgbClr val="000000"/>
                </a:solidFill>
                <a:latin typeface="Arial" charset="0"/>
                <a:ea typeface="ＭＳ Ｐゴシック" charset="0"/>
                <a:cs typeface="Arial"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cs typeface="Arial" charset="0"/>
              </a:rPr>
              <a:t>421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8 لأنه لو كان يشوع قد أراحهم لما تكلم بعد ذلك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عن يوم آخر </a:t>
            </a:r>
            <a:r>
              <a:rPr lang="ar-JO"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15233720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1-2</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فلنخف أنه مع بقاء وعد بالدخول إلى راحته</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يرى أحد منكم أنه قد خاب منه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2 لأننا نحن أيضاً قد بشرنا كما أولئك لكن لم تنفع كلمة الخبر أولئك إذ لم تكن ممتزجة بالإيمان في الذين سمعوا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19849940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3-5</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3 لأننا نحن المؤمنين ندخل الراحة كما قال حتى أقسمت في غضبي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مع كون الأعمال قد أكملت منذ تأسيس العالم     4 لأنه قال في موضع عن السابع هكذا و استراح الله في اليوم السابع من جميع أعماله 5 و في هذا أيضاً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48872145"/>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6-7</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6 فإذ بقي أن قوماً يدخلونها و الذين بشروا أولاً لم يدخلوا لسبب العصيان 7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يعين أيضاً يوماً قائلاً في داود اليوم</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بعد زمان هذا مقداره كما قيل اليوم إن سمعتم صوته فلا تقسوا قلوبكم</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244441967"/>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8 لأنه لو كان يشوع قد أراحهم لما تكلم بعد ذلك </a:t>
            </a:r>
            <a:r>
              <a:rPr lang="ar-JO" sz="4000" dirty="0">
                <a:effectLst>
                  <a:glow rad="190500">
                    <a:prstClr val="black">
                      <a:alpha val="75000"/>
                    </a:prstClr>
                  </a:glow>
                  <a:outerShdw blurRad="50800" dist="38100" dir="2700000" algn="tl" rotWithShape="0">
                    <a:srgbClr val="000000">
                      <a:alpha val="43000"/>
                    </a:srgbClr>
                  </a:outerShdw>
                </a:effectLst>
                <a:sym typeface="Calibri"/>
              </a:rPr>
              <a:t>عن يوم آخر 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sym typeface="Calibri"/>
            </a:endParaRPr>
          </a:p>
        </p:txBody>
      </p:sp>
    </p:spTree>
    <p:extLst>
      <p:ext uri="{BB962C8B-B14F-4D97-AF65-F5344CB8AC3E}">
        <p14:creationId xmlns:p14="http://schemas.microsoft.com/office/powerpoint/2010/main" val="2679254409"/>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161830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4942390"/>
            <a:ext cx="9116018" cy="1915610"/>
          </a:xfrm>
          <a:effectLst/>
        </p:spPr>
        <p:txBody>
          <a:bodyPr anchor="ctr"/>
          <a:lstStyle/>
          <a:p>
            <a:pPr eaLnBrk="1" hangingPunct="1"/>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ثابر حتى </a:t>
            </a:r>
            <a: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تحكم و ترتاح </a:t>
            </a:r>
            <a:b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br>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مع المسيح</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982" y="3889089"/>
            <a:ext cx="9088036" cy="739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الفكرة الرئيسية</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609718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لماذا </a:t>
            </a:r>
            <a:r>
              <a:rPr lang="ar-JO" sz="5400" b="1" dirty="0">
                <a:effectLst>
                  <a:glow rad="127000">
                    <a:schemeClr val="tx1"/>
                  </a:glow>
                </a:effectLst>
                <a:latin typeface="Arial" charset="0"/>
                <a:ea typeface="ＭＳ Ｐゴシック" charset="0"/>
                <a:cs typeface="ＭＳ Ｐゴシック" charset="0"/>
              </a:rPr>
              <a:t>التركيز على المسيح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21377325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b="1" dirty="0"/>
              <a:t>الإبتعاد عن المسيح يفقدك </a:t>
            </a:r>
            <a:r>
              <a:rPr lang="ar-JO" sz="4800" b="1" dirty="0">
                <a:solidFill>
                  <a:srgbClr val="FFFF00"/>
                </a:solidFill>
              </a:rPr>
              <a:t>حكمك</a:t>
            </a:r>
            <a:r>
              <a:rPr lang="ar-JO" sz="4800" b="1" dirty="0"/>
              <a:t> المستقبلي</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1205253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الخلاص بالإيمان لكن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المكافآت بالأعمال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١</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4487427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خلاصنا مضمون لكن المنشقين يخسرون المكافآت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٢</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495928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ar-JO" sz="5400" dirty="0"/>
              <a:t>لا تقنع الله أن يأتي بك إلى السماء باكراً</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2949546" y="3721805"/>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A2176112-82F9-3868-E597-E7E16B23F1F6}"/>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٣</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3429000"/>
            <a:ext cx="9116018" cy="1915610"/>
          </a:xfrm>
          <a:effectLst/>
        </p:spPr>
        <p:txBody>
          <a:bodyPr anchor="ctr"/>
          <a:lstStyle/>
          <a:p>
            <a:pPr eaLnBrk="1" hangingPunct="1"/>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ثابر حتى </a:t>
            </a:r>
            <a: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تحكم و ترتاح </a:t>
            </a:r>
            <a:b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br>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مع المسيح</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A26D7CD-7182-2AEE-086F-09B49403E7F9}"/>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٤</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93874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3789253"/>
            <a:ext cx="9116018" cy="191561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 to </a:t>
            </a:r>
            <a:r>
              <a:rPr lang="en-AU"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rule and rest</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with Christ</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3FF02A2-7A62-3950-0DE0-34947131A351}"/>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4</a:t>
            </a:r>
          </a:p>
        </p:txBody>
      </p:sp>
    </p:spTree>
    <p:extLst>
      <p:ext uri="{BB962C8B-B14F-4D97-AF65-F5344CB8AC3E}">
        <p14:creationId xmlns:p14="http://schemas.microsoft.com/office/powerpoint/2010/main" val="3381873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4000" b="1" dirty="0">
                <a:solidFill>
                  <a:schemeClr val="tx1"/>
                </a:solidFill>
                <a:latin typeface="Arial" panose="020B0604020202020204" pitchFamily="34" charset="0"/>
                <a:cs typeface="Arial" panose="020B0604020202020204" pitchFamily="34" charset="0"/>
              </a:rPr>
              <a:t>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3999" cy="1152525"/>
          </a:xfrm>
          <a:effectLst/>
        </p:spPr>
        <p:txBody>
          <a:bodyPr/>
          <a:lstStyle/>
          <a:p>
            <a:pPr>
              <a:defRPr/>
            </a:pPr>
            <a:r>
              <a:rPr lang="ar-JO" altLang="ja-JP" sz="4000" b="1" dirty="0">
                <a:solidFill>
                  <a:schemeClr val="bg1"/>
                </a:solidFill>
                <a:effectLst>
                  <a:glow rad="139700">
                    <a:schemeClr val="tx1">
                      <a:alpha val="75000"/>
                    </a:schemeClr>
                  </a:glow>
                </a:effectLst>
                <a:latin typeface="Arial" charset="0"/>
                <a:ea typeface="ＭＳ Ｐゴシック" charset="0"/>
              </a:rPr>
              <a:t>من كل قبيلة و لسان و شعب و أمة</a:t>
            </a:r>
            <a:br>
              <a:rPr lang="ar-JO" altLang="ja-JP" sz="4000" b="1" dirty="0">
                <a:solidFill>
                  <a:schemeClr val="bg1"/>
                </a:solidFill>
                <a:effectLst>
                  <a:glow rad="139700">
                    <a:schemeClr val="tx1">
                      <a:alpha val="75000"/>
                    </a:schemeClr>
                  </a:glow>
                </a:effectLst>
                <a:latin typeface="Arial" charset="0"/>
                <a:ea typeface="ＭＳ Ｐゴシック" charset="0"/>
              </a:rPr>
            </a:br>
            <a:r>
              <a:rPr lang="ar-JO" altLang="ja-JP" sz="4000" b="1" dirty="0">
                <a:solidFill>
                  <a:schemeClr val="bg1"/>
                </a:solidFill>
                <a:effectLst>
                  <a:glow rad="139700">
                    <a:schemeClr val="tx1">
                      <a:alpha val="75000"/>
                    </a:schemeClr>
                  </a:glow>
                </a:effectLst>
                <a:latin typeface="Arial" charset="0"/>
                <a:ea typeface="ＭＳ Ｐゴシック" charset="0"/>
              </a:rPr>
              <a:t>(رؤ 5: 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749822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عبرانيين 4: 12-13</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12 لأن كلمة الله حية و فعالة و أمضى من كل سيف ذي حدين و خارقة إلى مفرق النفس و الروح و المفاصل و المخاخ و مميزة أفكار القلب و نياته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13 و ليست خليقة غير ظاهرة قدامه بل كل شيء عريان و مكشوف لعيني ذلك الذي معه أمرنا</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930670753"/>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002739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عب 3: 12-14</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12 أنظروا أيها الإخوة أن لا يكون في أحدكم قلب شرير بعدم إيمان في الإرتداد عن الله الحي 13 بل عظوا أنفسكم كل يوم ما دام الوقت يدعى اليوم لكي لا يقسى أحد منكم بغرور الخطية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14 لأننا قد صرنا شركاء المسيح إن تمسكنا ببداءة الثقة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p:txBody>
      </p:sp>
    </p:spTree>
    <p:extLst>
      <p:ext uri="{BB962C8B-B14F-4D97-AF65-F5344CB8AC3E}">
        <p14:creationId xmlns:p14="http://schemas.microsoft.com/office/powerpoint/2010/main" val="157372290"/>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قلبك متصلب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4273073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علم الخلاص</a:t>
            </a:r>
            <a:r>
              <a:rPr lang="en-US" sz="4000" dirty="0"/>
              <a:t> </a:t>
            </a:r>
            <a:r>
              <a:rPr lang="en-US" sz="3200" dirty="0"/>
              <a:t> </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charset="0"/>
                <a:ea typeface="ＭＳ Ｐゴシック" charset="0"/>
                <a:cs typeface="ＭＳ Ｐゴシック" charset="0"/>
              </a:rPr>
              <a:t>كان القراء العبرانيون في خطر فقدان حكمهم في الملكوت (عبرانيين 3: 7-4: 13)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277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7-9</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7 لذلك كما يقول الروح القدس اليوم إن سمعتم صوته 8 فلا تقسوا قلوبكم كما في الإسخاط يوم التجربة في القفر 9 حيث جربني آباؤكم اختبروني و أبصروا أعمالي أربعين سنة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87954104"/>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10-11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لذلك مقت ذلك الجيل و قلت إنهم دائماً يضلون في قلوبهم و لكنهم لم يعرفوا سبلي 11 حتى أقسمت في غضبي لن يدخلوا راحتي</a:t>
            </a: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054396245"/>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3: 12-14</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12 أنظروا أيها الإخوة أن لا يكون في أحدكم قلب شرير بعدم ايمان في الإرتداد عن الله الحي 13 بل عظوا أنفسكم كل يوم ما دام الوقت يدعى اليوم لكي لا يقسى أحد منكم بغرور الخطية 14 لأننا قد صرنا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شركاء</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المسيح ‘م تمسكنا ببداءة الثقة ثابتة إلى النهاية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43462665"/>
      </p:ext>
    </p:extLst>
  </p:cSld>
  <p:clrMapOvr>
    <a:masterClrMapping/>
  </p:clrMapOvr>
  <p:transition spd="slow">
    <p:cu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8929</TotalTime>
  <Words>2999</Words>
  <Application>Microsoft Macintosh PowerPoint</Application>
  <PresentationFormat>On-screen Show (4:3)</PresentationFormat>
  <Paragraphs>281</Paragraphs>
  <Slides>53</Slides>
  <Notes>49</Notes>
  <HiddenSlides>1</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53</vt:i4>
      </vt:variant>
    </vt:vector>
  </HeadingPairs>
  <TitlesOfParts>
    <vt:vector size="70" baseType="lpstr">
      <vt:lpstr>Arial</vt:lpstr>
      <vt:lpstr>Calibri</vt:lpstr>
      <vt:lpstr>Comic Sans MS</vt:lpstr>
      <vt:lpstr>Helvetica Neue Black Condensed</vt:lpstr>
      <vt:lpstr>Tahoma</vt:lpstr>
      <vt:lpstr>Times New Roman</vt:lpstr>
      <vt:lpstr>Wingdings</vt:lpstr>
      <vt:lpstr>49_Blank Presentation</vt:lpstr>
      <vt:lpstr>21_Blank Presentation</vt:lpstr>
      <vt:lpstr>Office Theme</vt:lpstr>
      <vt:lpstr>3_Ripple</vt:lpstr>
      <vt:lpstr>4_Blank Presentation</vt:lpstr>
      <vt:lpstr>7_Default Design</vt:lpstr>
      <vt:lpstr>3_Orbit</vt:lpstr>
      <vt:lpstr>11_Default Design</vt:lpstr>
      <vt:lpstr>3_Blank Presentation</vt:lpstr>
      <vt:lpstr>4_Ripple</vt:lpstr>
      <vt:lpstr>ميراث المؤمن</vt:lpstr>
      <vt:lpstr>Have you ever met someone with too high a view of Jesus?</vt:lpstr>
      <vt:lpstr>تقدم الى الامام </vt:lpstr>
      <vt:lpstr>لماذا التركيز على المسيح ؟</vt:lpstr>
      <vt:lpstr>لماذا التركيز على المسيح ؟</vt:lpstr>
      <vt:lpstr>كان القراء العبرانيون في خطر فقدان حكمهم في الملكوت (عبرانيين 3: 7-4: 13)</vt:lpstr>
      <vt:lpstr>PowerPoint Presentation</vt:lpstr>
      <vt:lpstr>PowerPoint Presentation</vt:lpstr>
      <vt:lpstr>PowerPoint Presentation</vt:lpstr>
      <vt:lpstr>PowerPoint Presentation</vt:lpstr>
      <vt:lpstr>PowerPoint Presentation</vt:lpstr>
      <vt:lpstr>PowerPoint Presentation</vt:lpstr>
      <vt:lpstr>المسيح متفوق في شخصه</vt:lpstr>
      <vt:lpstr>أليس جميعهم أرواحاً خادمة مرسلة للخدمة لأجل العتيدين أن يرثوا الخلاص  (1: 14)</vt:lpstr>
      <vt:lpstr>(2: 5)</vt:lpstr>
      <vt:lpstr>و جعلتنا لإلهنا ملوكاً و كهنة  فسنملك على الأرض (رؤ 5: 10)</vt:lpstr>
      <vt:lpstr>لماذا التركيز على المسيح ؟</vt:lpstr>
      <vt:lpstr>يجب أن يحذر  عدم إيمان إسرائيل هؤلاء المسيحيين العبرانيين  من رفض المسيح ، لأن العصيان سيفقدهم راحتهم الكنعانية  (عب 4: 1-13).</vt:lpstr>
      <vt:lpstr>PowerPoint Presentation</vt:lpstr>
      <vt:lpstr>PowerPoint Presentation</vt:lpstr>
      <vt:lpstr>سبع نظرات لعبرانيين 4 ”راحة السبت لشعب الله"</vt:lpstr>
      <vt:lpstr>دعم الراحة الألفية المستقبلية في عب 4</vt:lpstr>
      <vt:lpstr>المسيح متفوق في شخصه</vt:lpstr>
      <vt:lpstr>PowerPoint Presentation</vt:lpstr>
      <vt:lpstr>PowerPoint Presentation</vt:lpstr>
      <vt:lpstr>PowerPoint Presentation</vt:lpstr>
      <vt:lpstr>المسيح متفوق في شخصه</vt:lpstr>
      <vt:lpstr>قدم يشوع الراحة في كنعان</vt:lpstr>
      <vt:lpstr>PowerPoint Presentation</vt:lpstr>
      <vt:lpstr>PowerPoint Presentation</vt:lpstr>
      <vt:lpstr>PowerPoint Presentation</vt:lpstr>
      <vt:lpstr>الفوائد المستقبلية (رؤ 19-22)</vt:lpstr>
      <vt:lpstr>PowerPoint Presentation</vt:lpstr>
      <vt:lpstr>PowerPoint Presentation</vt:lpstr>
      <vt:lpstr>PowerPoint Presentation</vt:lpstr>
      <vt:lpstr>PowerPoint Presentation</vt:lpstr>
      <vt:lpstr>PowerPoint Presentation</vt:lpstr>
      <vt:lpstr>لماذا التركيز على المسيح ؟</vt:lpstr>
      <vt:lpstr>ثابر حتى تحكم و ترتاح  مع المسيح</vt:lpstr>
      <vt:lpstr>الإبتعاد عن المسيح يفقدك حكمك المستقبلي</vt:lpstr>
      <vt:lpstr>الخلاص بالإيمان لكن المكافآت بالأعمال</vt:lpstr>
      <vt:lpstr>خلاصنا مضمون لكن المنشقين يخسرون المكافآت</vt:lpstr>
      <vt:lpstr>لا تقنع الله أن يأتي بك إلى السماء باكراً</vt:lpstr>
      <vt:lpstr>ثابر حتى تحكم و ترتاح  مع المسيح</vt:lpstr>
      <vt:lpstr>Press on to rule and rest with Christ</vt:lpstr>
      <vt:lpstr>Topical Preaching link at BibleStudyDownloads.org</vt:lpstr>
      <vt:lpstr>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vt:lpstr>
      <vt:lpstr>من كل قبيلة و لسان و شعب و أمة (رؤ 5: 9)</vt:lpstr>
      <vt:lpstr>PowerPoint Presentation</vt:lpstr>
      <vt:lpstr>PowerPoint Presentation</vt:lpstr>
      <vt:lpstr>هل قلبك متصلب ؟</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229</cp:revision>
  <dcterms:created xsi:type="dcterms:W3CDTF">2014-08-02T06:39:19Z</dcterms:created>
  <dcterms:modified xsi:type="dcterms:W3CDTF">2023-11-05T08:16:05Z</dcterms:modified>
</cp:coreProperties>
</file>