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5" r:id="rId4"/>
  </p:sldMasterIdLst>
  <p:notesMasterIdLst>
    <p:notesMasterId r:id="rId27"/>
  </p:notesMasterIdLst>
  <p:sldIdLst>
    <p:sldId id="365" r:id="rId5"/>
    <p:sldId id="324" r:id="rId6"/>
    <p:sldId id="325" r:id="rId7"/>
    <p:sldId id="294" r:id="rId8"/>
    <p:sldId id="297" r:id="rId9"/>
    <p:sldId id="309" r:id="rId10"/>
    <p:sldId id="308" r:id="rId11"/>
    <p:sldId id="310" r:id="rId12"/>
    <p:sldId id="311" r:id="rId13"/>
    <p:sldId id="313" r:id="rId14"/>
    <p:sldId id="315" r:id="rId15"/>
    <p:sldId id="316" r:id="rId16"/>
    <p:sldId id="317" r:id="rId17"/>
    <p:sldId id="312" r:id="rId18"/>
    <p:sldId id="319" r:id="rId19"/>
    <p:sldId id="318" r:id="rId20"/>
    <p:sldId id="321" r:id="rId21"/>
    <p:sldId id="322" r:id="rId22"/>
    <p:sldId id="323" r:id="rId23"/>
    <p:sldId id="326" r:id="rId24"/>
    <p:sldId id="267" r:id="rId25"/>
    <p:sldId id="36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1B5B"/>
    <a:srgbClr val="532476"/>
    <a:srgbClr val="3C1A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23" autoAdjust="0"/>
    <p:restoredTop sz="94660"/>
  </p:normalViewPr>
  <p:slideViewPr>
    <p:cSldViewPr snapToGrid="0">
      <p:cViewPr>
        <p:scale>
          <a:sx n="97" d="100"/>
          <a:sy n="97" d="100"/>
        </p:scale>
        <p:origin x="1336" y="12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394852-257C-4C48-B977-91A259868213}" type="datetimeFigureOut">
              <a:rPr lang="en-US" smtClean="0"/>
              <a:t>6/24/24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13B95-560E-7F41-8BAA-CF08EC717E8E}" type="slidenum">
              <a:rPr lang="en-US" smtClean="0"/>
              <a:t>‹#›</a:t>
            </a:fld>
            <a:endParaRPr lang="en-US"/>
          </a:p>
        </p:txBody>
      </p:sp>
    </p:spTree>
    <p:extLst>
      <p:ext uri="{BB962C8B-B14F-4D97-AF65-F5344CB8AC3E}">
        <p14:creationId xmlns:p14="http://schemas.microsoft.com/office/powerpoint/2010/main" val="390652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868863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54435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73107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97541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584-5D1C-43E9-A6D7-00FE368E4FF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3F27C28-1F1D-4112-B446-13B177C9E7E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FD03E85-9805-45AC-BC00-053B15F8FA80}"/>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B2A0D18E-EABB-469D-96A1-D46934D3E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20351-3B36-4BA3-AD50-12A9DCF3873F}"/>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21181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A9A5-290C-4F3A-A911-8E0CAC228E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CC8E98-7FA1-4A78-974F-173C34C6DC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B654C-F3C2-42C3-92AF-59B468BBA22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0CCCAE3F-4DD5-4858-AA06-95A06C2B4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0298F-F03A-418F-B35E-9BC2FF6365A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1439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9274-56C1-4877-A90B-92C40687711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2A53B3D-4D41-4501-BAF6-F3B7EF7D284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067FB4-FD4A-4D8D-AED7-3FC20A463661}"/>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1E2EAB08-843A-4C2B-ADA4-B8DB1424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CF52F-0232-4C96-B1EE-BCA0D6D0A510}"/>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4466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121C-ECD0-47AB-BA0F-0437D7016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691E5-09F3-4EA3-889B-2CAD9204DA5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216845-FEAC-423F-BB4B-4B7F3500191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766E6D-A1DC-4659-A41F-F35BED5CAD37}"/>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a:extLst>
              <a:ext uri="{FF2B5EF4-FFF2-40B4-BE49-F238E27FC236}">
                <a16:creationId xmlns:a16="http://schemas.microsoft.com/office/drawing/2014/main" id="{0714B62B-D1B9-4486-9A03-DDC26564FF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30769-D60D-4AB1-AF22-B56A83C2815C}"/>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14888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AF43-71C1-49A6-987C-DAE4B436DA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280519-D8A6-4C66-9699-B4AA8B364E4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303653C-3AFA-4400-B2E3-6D0F9FD50F4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21F45E-9B40-4590-B5D3-5747EF41401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721B297-CD39-47F6-A070-971D1C5DB1C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2F90A1-E3B2-4167-8859-DDB011F88133}"/>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8" name="Footer Placeholder 7">
            <a:extLst>
              <a:ext uri="{FF2B5EF4-FFF2-40B4-BE49-F238E27FC236}">
                <a16:creationId xmlns:a16="http://schemas.microsoft.com/office/drawing/2014/main" id="{31EDFCE8-2284-4363-8149-050EDC1BC9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11FBF2-1962-448E-A70D-602DDB4AF189}"/>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20429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57F5-12EE-4F32-8D97-807B49DCEF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C735D4-B980-4EF5-8DBB-F40339308B3F}"/>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4" name="Footer Placeholder 3">
            <a:extLst>
              <a:ext uri="{FF2B5EF4-FFF2-40B4-BE49-F238E27FC236}">
                <a16:creationId xmlns:a16="http://schemas.microsoft.com/office/drawing/2014/main" id="{1521F84B-953D-42C8-B404-92010AA0D0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38BD95-8A0E-4101-8752-39B4725C071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69265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2D400-DB11-4827-85ED-3EE46DBCB85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3" name="Footer Placeholder 2">
            <a:extLst>
              <a:ext uri="{FF2B5EF4-FFF2-40B4-BE49-F238E27FC236}">
                <a16:creationId xmlns:a16="http://schemas.microsoft.com/office/drawing/2014/main" id="{B46B93FB-4385-4933-8EB4-BF3986ABE7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612017-14D5-4021-8D17-7754FBCBBD39}"/>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4582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A3808-788C-4D9D-A8C6-D2F04FAFFB7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B2CA977-071D-405D-AE8E-AEE3553266F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08F21-CC89-4B80-A41D-A75F08ECF6D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9362BCE-B80B-4D69-BC32-CE83CAFF195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a:extLst>
              <a:ext uri="{FF2B5EF4-FFF2-40B4-BE49-F238E27FC236}">
                <a16:creationId xmlns:a16="http://schemas.microsoft.com/office/drawing/2014/main" id="{9919519A-9F47-4718-9E81-767433AD5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B9D84-07FE-4B5D-985B-B5410DA35A2D}"/>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06847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65801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90414-1737-4FCC-BE95-88FABF51E7C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F226EE5-FE52-4354-897C-5BE025DAF82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89A4403-9062-48FB-ACC9-28207763C3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B283A02-AE2D-488B-82D0-C14B1DECABC2}"/>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a:extLst>
              <a:ext uri="{FF2B5EF4-FFF2-40B4-BE49-F238E27FC236}">
                <a16:creationId xmlns:a16="http://schemas.microsoft.com/office/drawing/2014/main" id="{0FC5B619-0B9A-4867-AB19-4D8B57AA6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D893D-519B-46A2-A195-115D85C47A46}"/>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03800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4660-3364-41D9-8EA5-8CEA9E890D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BB980E-2348-472F-BAC4-679E04EF52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862C8-B1CA-4465-8DEA-D820C6AAF12D}"/>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6B8F7BA1-FD18-4F57-AD1C-6099E8929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5A6C8-4C8F-49F8-9109-09236E45049C}"/>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21100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FAC645-9F3D-4DC7-9A92-0A052558776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AA07B7-6DBA-46B5-8B2C-38CE4AE7BB6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44A70-A2AE-47CE-A6BC-BCE3DC1878A0}"/>
              </a:ext>
            </a:extLst>
          </p:cNvPr>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1F49724B-82F0-4DC6-BC4B-C5FCA31CE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90129-176E-4456-B966-8B2DE35F2B84}"/>
              </a:ext>
            </a:extLst>
          </p:cNvPr>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88534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22914202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40424707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0488795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67594505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87261530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85106920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5308012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DB79B3-2075-4DC9-99A1-8AE094C8CF18}"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55442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50002824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63681642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35713621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69582554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46152254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07999835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53574319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30726004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83376168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6893319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26727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61831174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26578569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9449066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60677682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DB79B3-2075-4DC9-99A1-8AE094C8CF18}" type="datetimeFigureOut">
              <a:rPr lang="en-US" smtClean="0"/>
              <a:t>6/24/24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245894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DB79B3-2075-4DC9-99A1-8AE094C8CF18}" type="datetimeFigureOut">
              <a:rPr lang="en-US" smtClean="0"/>
              <a:t>6/24/24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384234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B79B3-2075-4DC9-99A1-8AE094C8CF18}" type="datetimeFigureOut">
              <a:rPr lang="en-US" smtClean="0"/>
              <a:t>6/24/24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406487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62933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B79B3-2075-4DC9-99A1-8AE094C8CF18}"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15FD6-B4B4-4308-9D55-7F01D356CBF8}" type="slidenum">
              <a:rPr lang="en-US" smtClean="0"/>
              <a:t>‹#›</a:t>
            </a:fld>
            <a:endParaRPr lang="en-US"/>
          </a:p>
        </p:txBody>
      </p:sp>
    </p:spTree>
    <p:extLst>
      <p:ext uri="{BB962C8B-B14F-4D97-AF65-F5344CB8AC3E}">
        <p14:creationId xmlns:p14="http://schemas.microsoft.com/office/powerpoint/2010/main" val="130400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79B3-2075-4DC9-99A1-8AE094C8CF18}" type="datetimeFigureOut">
              <a:rPr lang="en-US" smtClean="0"/>
              <a:t>6/24/24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15FD6-B4B4-4308-9D55-7F01D356CBF8}" type="slidenum">
              <a:rPr lang="en-US" smtClean="0"/>
              <a:t>‹#›</a:t>
            </a:fld>
            <a:endParaRPr lang="en-US"/>
          </a:p>
        </p:txBody>
      </p:sp>
    </p:spTree>
    <p:extLst>
      <p:ext uri="{BB962C8B-B14F-4D97-AF65-F5344CB8AC3E}">
        <p14:creationId xmlns:p14="http://schemas.microsoft.com/office/powerpoint/2010/main" val="1068960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A93C5-8DC1-44BE-9ADF-8A57F4D3A37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EC90ED-CCE6-4794-9CB0-8D90F8DAE7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6B678-FC1B-4291-B30C-639A9BF7CF5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8DB79B3-2075-4DC9-99A1-8AE094C8CF18}" type="datetimeFigureOut">
              <a:rPr lang="en-US" smtClean="0"/>
              <a:t>6/24/24</a:t>
            </a:fld>
            <a:endParaRPr lang="en-US"/>
          </a:p>
        </p:txBody>
      </p:sp>
      <p:sp>
        <p:nvSpPr>
          <p:cNvPr id="5" name="Footer Placeholder 4">
            <a:extLst>
              <a:ext uri="{FF2B5EF4-FFF2-40B4-BE49-F238E27FC236}">
                <a16:creationId xmlns:a16="http://schemas.microsoft.com/office/drawing/2014/main" id="{8D65791F-C7F9-48E0-95A7-EC90424B627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F8D9EA-6AFE-450B-9D24-3080E17A713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415FD6-B4B4-4308-9D55-7F01D356CBF8}" type="slidenum">
              <a:rPr lang="en-US" smtClean="0"/>
              <a:t>‹#›</a:t>
            </a:fld>
            <a:endParaRPr lang="en-US"/>
          </a:p>
        </p:txBody>
      </p:sp>
    </p:spTree>
    <p:extLst>
      <p:ext uri="{BB962C8B-B14F-4D97-AF65-F5344CB8AC3E}">
        <p14:creationId xmlns:p14="http://schemas.microsoft.com/office/powerpoint/2010/main" val="2213501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577904871"/>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8"/>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5"/>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a:p>
        </p:txBody>
      </p:sp>
    </p:spTree>
    <p:extLst>
      <p:ext uri="{BB962C8B-B14F-4D97-AF65-F5344CB8AC3E}">
        <p14:creationId xmlns:p14="http://schemas.microsoft.com/office/powerpoint/2010/main" val="2786714973"/>
      </p:ext>
    </p:extLst>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Splashy Images | Free Vectors, Stock Photos &amp; PSD">
            <a:extLst>
              <a:ext uri="{FF2B5EF4-FFF2-40B4-BE49-F238E27FC236}">
                <a16:creationId xmlns:a16="http://schemas.microsoft.com/office/drawing/2014/main" id="{3A2E8000-12D0-6740-A31D-62EC9EC82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721095"/>
            <a:ext cx="5618253" cy="37425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A4AD48-3F09-E94D-805A-8F43A56E8997}"/>
              </a:ext>
            </a:extLst>
          </p:cNvPr>
          <p:cNvSpPr txBox="1"/>
          <p:nvPr/>
        </p:nvSpPr>
        <p:spPr>
          <a:xfrm>
            <a:off x="1937623" y="2394644"/>
            <a:ext cx="5449793" cy="78483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JO"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لنتطلع إليه</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E8882BA9-FBD2-BAFD-F606-5728460CB37D}"/>
              </a:ext>
            </a:extLst>
          </p:cNvPr>
          <p:cNvSpPr/>
          <p:nvPr/>
        </p:nvSpPr>
        <p:spPr>
          <a:xfrm>
            <a:off x="1548246" y="1186727"/>
            <a:ext cx="5658131" cy="10005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JO" sz="13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أمر</a:t>
            </a:r>
            <a:endParaRPr kumimoji="0" lang="en-US" sz="13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1745A6C7-E465-C63D-8091-661B2F30A37F}"/>
              </a:ext>
            </a:extLst>
          </p:cNvPr>
          <p:cNvSpPr txBox="1"/>
          <p:nvPr/>
        </p:nvSpPr>
        <p:spPr>
          <a:xfrm>
            <a:off x="-135944" y="730427"/>
            <a:ext cx="4002191" cy="553998"/>
          </a:xfrm>
          <a:prstGeom prst="rect">
            <a:avLst/>
          </a:prstGeom>
          <a:noFill/>
        </p:spPr>
        <p:txBody>
          <a:bodyPr wrap="square" rtlCol="0">
            <a:spAutoFit/>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kumimoji="0" lang="ar-JO"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الجزء </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r>
              <a:rPr kumimoji="0" lang="ar-JO"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رؤيا </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a:t>
            </a:r>
          </a:p>
        </p:txBody>
      </p:sp>
      <p:sp>
        <p:nvSpPr>
          <p:cNvPr id="4" name="Rectangle 3">
            <a:extLst>
              <a:ext uri="{FF2B5EF4-FFF2-40B4-BE49-F238E27FC236}">
                <a16:creationId xmlns:a16="http://schemas.microsoft.com/office/drawing/2014/main" id="{624AA4D0-931C-F118-5EEA-D413639895F8}"/>
              </a:ext>
            </a:extLst>
          </p:cNvPr>
          <p:cNvSpPr>
            <a:spLocks noChangeArrowheads="1"/>
          </p:cNvSpPr>
          <p:nvPr/>
        </p:nvSpPr>
        <p:spPr bwMode="auto">
          <a:xfrm>
            <a:off x="0" y="4733377"/>
            <a:ext cx="9155257" cy="579939"/>
          </a:xfrm>
          <a:prstGeom prst="rect">
            <a:avLst/>
          </a:prstGeom>
          <a:solidFill>
            <a:srgbClr val="FFFF00"/>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marL="0" marR="0" lvl="0" indent="0" algn="ctr" defTabSz="1219036" rtl="1" eaLnBrk="1" fontAlgn="base" latinLnBrk="0" hangingPunct="1">
              <a:lnSpc>
                <a:spcPct val="100000"/>
              </a:lnSpc>
              <a:spcBef>
                <a:spcPct val="20000"/>
              </a:spcBef>
              <a:spcAft>
                <a:spcPts val="0"/>
              </a:spcAft>
              <a:buClr>
                <a:srgbClr val="FFCC00"/>
              </a:buClr>
              <a:buSzPct val="70000"/>
              <a:buFontTx/>
              <a:buNone/>
              <a:tabLst/>
              <a:defRPr/>
            </a:pPr>
            <a:r>
              <a:rPr kumimoji="0" lang="ar-JO" sz="3000"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تثبيت انظارنا على إعلان الله المستقبلي</a:t>
            </a:r>
            <a:endParaRPr kumimoji="0" lang="en-US" sz="3000" b="0" i="0" u="none" strike="noStrike" kern="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sp>
        <p:nvSpPr>
          <p:cNvPr id="5" name="Rectangle 4">
            <a:extLst>
              <a:ext uri="{FF2B5EF4-FFF2-40B4-BE49-F238E27FC236}">
                <a16:creationId xmlns:a16="http://schemas.microsoft.com/office/drawing/2014/main" id="{B7EC038B-77B9-9450-F6DC-256318F54C05}"/>
              </a:ext>
            </a:extLst>
          </p:cNvPr>
          <p:cNvSpPr>
            <a:spLocks noChangeArrowheads="1"/>
          </p:cNvSpPr>
          <p:nvPr/>
        </p:nvSpPr>
        <p:spPr bwMode="auto">
          <a:xfrm>
            <a:off x="0" y="5391248"/>
            <a:ext cx="9158502" cy="1466751"/>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277" fontAlgn="base">
              <a:spcBef>
                <a:spcPct val="20000"/>
              </a:spcBef>
              <a:buClr>
                <a:srgbClr val="FFCC00"/>
              </a:buClr>
              <a:buSzPct val="70000"/>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وعظ د. جيم هارملينغ</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في كنيسة الطرق المتقاطعة الدولية سنغافورة</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CICFamily.com </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تحميل د. ريك جريفيث</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a:t>
            </a: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كلية الكتاب المقدس سنغافورة</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الملفات بلغات عدة للتنزيل المجاني على</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BibleStudyDownloads.org </a:t>
            </a:r>
          </a:p>
        </p:txBody>
      </p:sp>
    </p:spTree>
    <p:extLst>
      <p:ext uri="{BB962C8B-B14F-4D97-AF65-F5344CB8AC3E}">
        <p14:creationId xmlns:p14="http://schemas.microsoft.com/office/powerpoint/2010/main" val="76616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76" name="Rectangle 75">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77" name="Straight Connector 76">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3 The New Jerusalem,Revelation 21+22,Pictures New Heaven Earth,John's  vision,What Heaven looks like | New jerusalem, Heaven is real, Heaven  pictures">
            <a:extLst>
              <a:ext uri="{FF2B5EF4-FFF2-40B4-BE49-F238E27FC236}">
                <a16:creationId xmlns:a16="http://schemas.microsoft.com/office/drawing/2014/main" id="{CC5434E4-FD2C-4A85-B303-4854AD4F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12687" b="10702"/>
          <a:stretch/>
        </p:blipFill>
        <p:spPr bwMode="auto">
          <a:xfrm>
            <a:off x="615903" y="1076240"/>
            <a:ext cx="7971282" cy="485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602D7-BE17-47CB-9BF8-1D3A28FD4D42}"/>
              </a:ext>
            </a:extLst>
          </p:cNvPr>
          <p:cNvSpPr txBox="1"/>
          <p:nvPr/>
        </p:nvSpPr>
        <p:spPr>
          <a:xfrm>
            <a:off x="1050901" y="603046"/>
            <a:ext cx="7042196" cy="584775"/>
          </a:xfrm>
          <a:prstGeom prst="rect">
            <a:avLst/>
          </a:prstGeom>
          <a:noFill/>
        </p:spPr>
        <p:txBody>
          <a:bodyPr wrap="square">
            <a:spAutoFit/>
          </a:bodyPr>
          <a:lstStyle/>
          <a:p>
            <a:pPr algn="ctr"/>
            <a:r>
              <a:rPr lang="ar-JO" sz="3200" dirty="0">
                <a:latin typeface="Arial" panose="020B0604020202020204" pitchFamily="34" charset="0"/>
                <a:cs typeface="Arial" panose="020B0604020202020204" pitchFamily="34" charset="0"/>
              </a:rPr>
              <a:t>رؤيا 21</a:t>
            </a:r>
            <a:endParaRPr lang="en-US" sz="3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6DED7C4-6E54-4AA3-8A04-382D9055B821}"/>
              </a:ext>
            </a:extLst>
          </p:cNvPr>
          <p:cNvSpPr txBox="1"/>
          <p:nvPr/>
        </p:nvSpPr>
        <p:spPr>
          <a:xfrm>
            <a:off x="615903" y="2768084"/>
            <a:ext cx="2755948" cy="523220"/>
          </a:xfrm>
          <a:prstGeom prst="rect">
            <a:avLst/>
          </a:prstGeom>
          <a:solidFill>
            <a:schemeClr val="bg1"/>
          </a:solidFill>
          <a:ln>
            <a:noFill/>
          </a:ln>
        </p:spPr>
        <p:txBody>
          <a:bodyPr wrap="square">
            <a:spAutoFit/>
          </a:bodyPr>
          <a:lstStyle/>
          <a:p>
            <a:pPr algn="r"/>
            <a:r>
              <a:rPr lang="ar-JO" sz="2800" i="0" dirty="0">
                <a:effectLst/>
                <a:latin typeface="Arial" panose="020B0604020202020204" pitchFamily="34" charset="0"/>
                <a:cs typeface="Arial" panose="020B0604020202020204" pitchFamily="34" charset="0"/>
              </a:rPr>
              <a:t>كوكب جديد (1-2)</a:t>
            </a:r>
            <a:endParaRPr lang="en-US" sz="2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0025777-A1A5-419D-B013-0340090978E8}"/>
              </a:ext>
            </a:extLst>
          </p:cNvPr>
          <p:cNvSpPr txBox="1"/>
          <p:nvPr/>
        </p:nvSpPr>
        <p:spPr>
          <a:xfrm>
            <a:off x="615902" y="3358634"/>
            <a:ext cx="3298873" cy="523220"/>
          </a:xfrm>
          <a:prstGeom prst="rect">
            <a:avLst/>
          </a:prstGeom>
          <a:solidFill>
            <a:schemeClr val="bg1"/>
          </a:solidFill>
          <a:ln>
            <a:noFill/>
          </a:ln>
        </p:spPr>
        <p:txBody>
          <a:bodyPr wrap="square">
            <a:spAutoFit/>
          </a:bodyPr>
          <a:lstStyle/>
          <a:p>
            <a:pPr algn="r" rtl="1"/>
            <a:r>
              <a:rPr lang="ar-JO" sz="2800" i="0" dirty="0">
                <a:effectLst/>
                <a:latin typeface="Arial" panose="020B0604020202020204" pitchFamily="34" charset="0"/>
                <a:cs typeface="Arial" panose="020B0604020202020204" pitchFamily="34" charset="0"/>
              </a:rPr>
              <a:t>وجود جديد (3-4)</a:t>
            </a:r>
            <a:endParaRPr lang="en-US" sz="2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3A57DDF-1B99-40C7-8E1E-6A294638F434}"/>
              </a:ext>
            </a:extLst>
          </p:cNvPr>
          <p:cNvSpPr txBox="1"/>
          <p:nvPr/>
        </p:nvSpPr>
        <p:spPr>
          <a:xfrm>
            <a:off x="615902" y="3949184"/>
            <a:ext cx="3794173" cy="523220"/>
          </a:xfrm>
          <a:prstGeom prst="rect">
            <a:avLst/>
          </a:prstGeom>
          <a:solidFill>
            <a:schemeClr val="bg1"/>
          </a:solidFill>
          <a:ln>
            <a:noFill/>
          </a:ln>
        </p:spPr>
        <p:txBody>
          <a:bodyPr wrap="square">
            <a:spAutoFit/>
          </a:bodyPr>
          <a:lstStyle/>
          <a:p>
            <a:pPr algn="r"/>
            <a:r>
              <a:rPr lang="ar-JO" sz="2800" dirty="0">
                <a:latin typeface="Arial" panose="020B0604020202020204" pitchFamily="34" charset="0"/>
                <a:cs typeface="Arial" panose="020B0604020202020204" pitchFamily="34" charset="0"/>
              </a:rPr>
              <a:t>تحدي متجدد (5-8)</a:t>
            </a:r>
            <a:endParaRPr lang="en-US" sz="28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B1299C8-71FD-40E0-AE0E-B14010E5E981}"/>
              </a:ext>
            </a:extLst>
          </p:cNvPr>
          <p:cNvSpPr txBox="1"/>
          <p:nvPr/>
        </p:nvSpPr>
        <p:spPr>
          <a:xfrm>
            <a:off x="606377" y="4539734"/>
            <a:ext cx="4146598" cy="523220"/>
          </a:xfrm>
          <a:prstGeom prst="rect">
            <a:avLst/>
          </a:prstGeom>
          <a:solidFill>
            <a:schemeClr val="bg1"/>
          </a:solidFill>
          <a:ln>
            <a:noFill/>
          </a:ln>
        </p:spPr>
        <p:txBody>
          <a:bodyPr wrap="square">
            <a:spAutoFit/>
          </a:bodyPr>
          <a:lstStyle/>
          <a:p>
            <a:pPr algn="r" rtl="1"/>
            <a:r>
              <a:rPr lang="ar-JO" sz="2800" dirty="0">
                <a:latin typeface="Arial" panose="020B0604020202020204" pitchFamily="34" charset="0"/>
                <a:cs typeface="Arial" panose="020B0604020202020204" pitchFamily="34" charset="0"/>
              </a:rPr>
              <a:t>أورشليم الجديدة (9-27)</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91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EC22A7-1AFB-4E2D-BC92-F59EE894E479}"/>
              </a:ext>
            </a:extLst>
          </p:cNvPr>
          <p:cNvSpPr txBox="1"/>
          <p:nvPr/>
        </p:nvSpPr>
        <p:spPr>
          <a:xfrm>
            <a:off x="1143000" y="3661474"/>
            <a:ext cx="6858000" cy="1152663"/>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ar-JO" sz="3800" dirty="0">
                <a:latin typeface="Arial" panose="020B0604020202020204" pitchFamily="34" charset="0"/>
                <a:ea typeface="+mj-ea"/>
                <a:cs typeface="Arial" panose="020B0604020202020204" pitchFamily="34" charset="0"/>
              </a:rPr>
              <a:t>مجدها (9-11)</a:t>
            </a:r>
            <a:endParaRPr lang="en-US" sz="3800" dirty="0">
              <a:latin typeface="Arial" panose="020B0604020202020204" pitchFamily="34" charset="0"/>
              <a:ea typeface="+mj-ea"/>
              <a:cs typeface="Arial" panose="020B0604020202020204" pitchFamily="34" charset="0"/>
            </a:endParaRPr>
          </a:p>
        </p:txBody>
      </p:sp>
      <p:pic>
        <p:nvPicPr>
          <p:cNvPr id="5122" name="Picture 2" descr="Is the New Jerusalem a place—or a people? | Psephizo">
            <a:extLst>
              <a:ext uri="{FF2B5EF4-FFF2-40B4-BE49-F238E27FC236}">
                <a16:creationId xmlns:a16="http://schemas.microsoft.com/office/drawing/2014/main" id="{F3DFB266-BC34-4752-8428-6E91F3EE3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r="-1" b="297"/>
          <a:stretch/>
        </p:blipFill>
        <p:spPr bwMode="auto">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0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EC22A7-1AFB-4E2D-BC92-F59EE894E479}"/>
              </a:ext>
            </a:extLst>
          </p:cNvPr>
          <p:cNvSpPr txBox="1"/>
          <p:nvPr/>
        </p:nvSpPr>
        <p:spPr>
          <a:xfrm>
            <a:off x="1143000" y="3661475"/>
            <a:ext cx="6858000" cy="1129922"/>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ar-JO" sz="3800" dirty="0">
                <a:latin typeface="+mj-lt"/>
                <a:ea typeface="+mj-ea"/>
                <a:cs typeface="+mj-cs"/>
              </a:rPr>
              <a:t>هيكلها (12-14)</a:t>
            </a:r>
            <a:endParaRPr lang="en-US" sz="3800" dirty="0">
              <a:latin typeface="+mj-lt"/>
              <a:ea typeface="+mj-ea"/>
              <a:cs typeface="+mj-cs"/>
            </a:endParaRPr>
          </a:p>
        </p:txBody>
      </p:sp>
      <p:pic>
        <p:nvPicPr>
          <p:cNvPr id="5122" name="Picture 2" descr="Is the New Jerusalem a place—or a people? | Psephizo">
            <a:extLst>
              <a:ext uri="{FF2B5EF4-FFF2-40B4-BE49-F238E27FC236}">
                <a16:creationId xmlns:a16="http://schemas.microsoft.com/office/drawing/2014/main" id="{F3DFB266-BC34-4752-8428-6E91F3EE3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r="-1" b="297"/>
          <a:stretch/>
        </p:blipFill>
        <p:spPr bwMode="auto">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0D56C4A-4814-435D-936C-D8A2FFD62334}"/>
              </a:ext>
            </a:extLst>
          </p:cNvPr>
          <p:cNvSpPr txBox="1"/>
          <p:nvPr/>
        </p:nvSpPr>
        <p:spPr>
          <a:xfrm>
            <a:off x="381000" y="4835009"/>
            <a:ext cx="8601075" cy="1815882"/>
          </a:xfrm>
          <a:prstGeom prst="rect">
            <a:avLst/>
          </a:prstGeom>
          <a:noFill/>
        </p:spPr>
        <p:txBody>
          <a:bodyPr wrap="square">
            <a:spAutoFit/>
          </a:bodyPr>
          <a:lstStyle/>
          <a:p>
            <a:pPr marL="457200" indent="-457200" algn="r" rtl="1">
              <a:buFont typeface="Arial" panose="020B0604020202020204" pitchFamily="34" charset="0"/>
              <a:buChar char="•"/>
            </a:pPr>
            <a:r>
              <a:rPr lang="ar-JO" sz="2800" dirty="0">
                <a:latin typeface="Arial" panose="020B0604020202020204" pitchFamily="34" charset="0"/>
                <a:ea typeface="+mj-ea"/>
                <a:cs typeface="Arial" panose="020B0604020202020204" pitchFamily="34" charset="0"/>
              </a:rPr>
              <a:t>أسوار عالية</a:t>
            </a:r>
            <a:endParaRPr lang="en-US" sz="2800" dirty="0">
              <a:latin typeface="Arial" panose="020B0604020202020204" pitchFamily="34" charset="0"/>
              <a:ea typeface="+mj-ea"/>
              <a:cs typeface="Arial" panose="020B0604020202020204" pitchFamily="34" charset="0"/>
            </a:endParaRPr>
          </a:p>
          <a:p>
            <a:pPr marL="457200" indent="-457200" algn="r" rtl="1">
              <a:buFont typeface="Arial" panose="020B0604020202020204" pitchFamily="34" charset="0"/>
              <a:buChar char="•"/>
            </a:pPr>
            <a:r>
              <a:rPr lang="ar-JO" sz="2800" dirty="0">
                <a:latin typeface="Arial" panose="020B0604020202020204" pitchFamily="34" charset="0"/>
                <a:ea typeface="+mj-ea"/>
                <a:cs typeface="Arial" panose="020B0604020202020204" pitchFamily="34" charset="0"/>
              </a:rPr>
              <a:t>12 بوابة – 3 من كل جانب، ملاك على كل بوابة، أسماء أسباط إسرائيل الإثني عشر</a:t>
            </a:r>
            <a:endParaRPr lang="en-US" sz="2800" dirty="0">
              <a:latin typeface="Arial" panose="020B0604020202020204" pitchFamily="34" charset="0"/>
              <a:ea typeface="+mj-ea"/>
              <a:cs typeface="Arial" panose="020B0604020202020204" pitchFamily="34" charset="0"/>
            </a:endParaRPr>
          </a:p>
          <a:p>
            <a:pPr marL="457200" indent="-457200" algn="r" rtl="1">
              <a:buFont typeface="Arial" panose="020B0604020202020204" pitchFamily="34" charset="0"/>
              <a:buChar char="•"/>
            </a:pPr>
            <a:r>
              <a:rPr lang="ar-JO" sz="2800" dirty="0">
                <a:latin typeface="Arial" panose="020B0604020202020204" pitchFamily="34" charset="0"/>
                <a:ea typeface="+mj-ea"/>
                <a:cs typeface="Arial" panose="020B0604020202020204" pitchFamily="34" charset="0"/>
              </a:rPr>
              <a:t>12 أساساً – أسماء الرسل الإثني عشر</a:t>
            </a:r>
            <a:endParaRPr lang="en-US" sz="28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0265451-5296-4F78-A889-026A1FE71227}"/>
              </a:ext>
            </a:extLst>
          </p:cNvPr>
          <p:cNvCxnSpPr/>
          <p:nvPr/>
        </p:nvCxnSpPr>
        <p:spPr>
          <a:xfrm>
            <a:off x="2266950" y="4835009"/>
            <a:ext cx="46101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685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EC22A7-1AFB-4E2D-BC92-F59EE894E479}"/>
              </a:ext>
            </a:extLst>
          </p:cNvPr>
          <p:cNvSpPr txBox="1"/>
          <p:nvPr/>
        </p:nvSpPr>
        <p:spPr>
          <a:xfrm>
            <a:off x="1143000" y="3661474"/>
            <a:ext cx="6858000" cy="1152663"/>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ar-JO" sz="3800" dirty="0">
                <a:latin typeface="Arial" panose="020B0604020202020204" pitchFamily="34" charset="0"/>
                <a:ea typeface="+mj-ea"/>
                <a:cs typeface="Arial" panose="020B0604020202020204" pitchFamily="34" charset="0"/>
              </a:rPr>
              <a:t>حجمها (15-17)</a:t>
            </a:r>
            <a:endParaRPr lang="en-US" sz="3800" dirty="0">
              <a:latin typeface="Arial" panose="020B0604020202020204" pitchFamily="34" charset="0"/>
              <a:ea typeface="+mj-ea"/>
              <a:cs typeface="Arial" panose="020B0604020202020204" pitchFamily="34" charset="0"/>
            </a:endParaRPr>
          </a:p>
        </p:txBody>
      </p:sp>
      <p:pic>
        <p:nvPicPr>
          <p:cNvPr id="5122" name="Picture 2" descr="Is the New Jerusalem a place—or a people? | Psephizo">
            <a:extLst>
              <a:ext uri="{FF2B5EF4-FFF2-40B4-BE49-F238E27FC236}">
                <a16:creationId xmlns:a16="http://schemas.microsoft.com/office/drawing/2014/main" id="{F3DFB266-BC34-4752-8428-6E91F3EE3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r="-1" b="297"/>
          <a:stretch/>
        </p:blipFill>
        <p:spPr bwMode="auto">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B8198A1-177B-48B3-B05C-5B91A72DBC45}"/>
              </a:ext>
            </a:extLst>
          </p:cNvPr>
          <p:cNvSpPr txBox="1"/>
          <p:nvPr/>
        </p:nvSpPr>
        <p:spPr>
          <a:xfrm>
            <a:off x="800099" y="5244584"/>
            <a:ext cx="7648575" cy="523220"/>
          </a:xfrm>
          <a:prstGeom prst="rect">
            <a:avLst/>
          </a:prstGeom>
          <a:noFill/>
          <a:ln>
            <a:solidFill>
              <a:schemeClr val="tx1"/>
            </a:solidFill>
          </a:ln>
        </p:spPr>
        <p:txBody>
          <a:bodyPr wrap="square">
            <a:spAutoFit/>
          </a:bodyPr>
          <a:lstStyle/>
          <a:p>
            <a:pPr algn="ctr"/>
            <a:r>
              <a:rPr lang="ar-JO" sz="2800" dirty="0">
                <a:latin typeface="Arial" panose="020B0604020202020204" pitchFamily="34" charset="0"/>
                <a:cs typeface="Arial" panose="020B0604020202020204" pitchFamily="34" charset="0"/>
              </a:rPr>
              <a:t>12000 غلوة = 1400 ميل؛ 2200 كيلومتر</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05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Recognizing Languages Spoken in East Asia And Southeast Asia | Asia map,  East asia map, South east asia map">
            <a:extLst>
              <a:ext uri="{FF2B5EF4-FFF2-40B4-BE49-F238E27FC236}">
                <a16:creationId xmlns:a16="http://schemas.microsoft.com/office/drawing/2014/main" id="{62ED27AB-8987-4456-8281-DAC48AA21C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99" r="-1" b="26625"/>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F77F15-E14B-4648-AB0A-945D9E758955}"/>
              </a:ext>
            </a:extLst>
          </p:cNvPr>
          <p:cNvSpPr/>
          <p:nvPr/>
        </p:nvSpPr>
        <p:spPr>
          <a:xfrm rot="20823061">
            <a:off x="3333151" y="3699053"/>
            <a:ext cx="2700837" cy="2560227"/>
          </a:xfrm>
          <a:prstGeom prst="rect">
            <a:avLst/>
          </a:prstGeom>
          <a:solidFill>
            <a:schemeClr val="accent4">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13728F3-AC94-4193-B26F-A6E1E9D482CB}"/>
              </a:ext>
            </a:extLst>
          </p:cNvPr>
          <p:cNvSpPr txBox="1"/>
          <p:nvPr/>
        </p:nvSpPr>
        <p:spPr>
          <a:xfrm flipH="1">
            <a:off x="3952874" y="4619625"/>
            <a:ext cx="1384679" cy="646331"/>
          </a:xfrm>
          <a:prstGeom prst="rect">
            <a:avLst/>
          </a:prstGeom>
          <a:noFill/>
        </p:spPr>
        <p:txBody>
          <a:bodyPr wrap="square" rtlCol="0">
            <a:spAutoFit/>
          </a:bodyPr>
          <a:lstStyle/>
          <a:p>
            <a:pPr algn="ctr"/>
            <a:r>
              <a:rPr lang="ar-JO" dirty="0"/>
              <a:t>أورشليم    الجديدة</a:t>
            </a:r>
            <a:endParaRPr lang="en-US" dirty="0"/>
          </a:p>
        </p:txBody>
      </p:sp>
    </p:spTree>
    <p:extLst>
      <p:ext uri="{BB962C8B-B14F-4D97-AF65-F5344CB8AC3E}">
        <p14:creationId xmlns:p14="http://schemas.microsoft.com/office/powerpoint/2010/main" val="206111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6" name="Picture 2" descr="The Holiest of Holies - Exodus 25-40. A small room 10 cubits x 10 cubits  (15' x 15') separated from the Holy Place by the … | Bible study, Bible  facts, Learn hebrew">
            <a:extLst>
              <a:ext uri="{FF2B5EF4-FFF2-40B4-BE49-F238E27FC236}">
                <a16:creationId xmlns:a16="http://schemas.microsoft.com/office/drawing/2014/main" id="{3FB704FB-E1AB-4DC8-BF33-A0F6260C2A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938" b="4888"/>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1733CE7-F9A5-467C-AE5F-1ECAAB5459E5}"/>
              </a:ext>
            </a:extLst>
          </p:cNvPr>
          <p:cNvSpPr/>
          <p:nvPr/>
        </p:nvSpPr>
        <p:spPr>
          <a:xfrm>
            <a:off x="200025" y="5572125"/>
            <a:ext cx="4371975" cy="11049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FCE59593-7793-4671-8BD3-137C0539A6B6}"/>
              </a:ext>
            </a:extLst>
          </p:cNvPr>
          <p:cNvSpPr/>
          <p:nvPr/>
        </p:nvSpPr>
        <p:spPr>
          <a:xfrm>
            <a:off x="4895850" y="4886325"/>
            <a:ext cx="3200400" cy="19703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1492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EC22A7-1AFB-4E2D-BC92-F59EE894E479}"/>
              </a:ext>
            </a:extLst>
          </p:cNvPr>
          <p:cNvSpPr txBox="1"/>
          <p:nvPr/>
        </p:nvSpPr>
        <p:spPr>
          <a:xfrm>
            <a:off x="1143000" y="3661474"/>
            <a:ext cx="6858000" cy="1129601"/>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ar-JO" sz="3800" dirty="0">
                <a:latin typeface="Arial" panose="020B0604020202020204" pitchFamily="34" charset="0"/>
                <a:ea typeface="+mj-ea"/>
                <a:cs typeface="Arial" panose="020B0604020202020204" pitchFamily="34" charset="0"/>
              </a:rPr>
              <a:t>تكوينها (18-21)</a:t>
            </a:r>
            <a:endParaRPr lang="en-US" sz="3800" dirty="0">
              <a:latin typeface="Arial" panose="020B0604020202020204" pitchFamily="34" charset="0"/>
              <a:ea typeface="+mj-ea"/>
              <a:cs typeface="Arial" panose="020B0604020202020204" pitchFamily="34" charset="0"/>
            </a:endParaRPr>
          </a:p>
        </p:txBody>
      </p:sp>
      <p:pic>
        <p:nvPicPr>
          <p:cNvPr id="5122" name="Picture 2" descr="Is the New Jerusalem a place—or a people? | Psephizo">
            <a:extLst>
              <a:ext uri="{FF2B5EF4-FFF2-40B4-BE49-F238E27FC236}">
                <a16:creationId xmlns:a16="http://schemas.microsoft.com/office/drawing/2014/main" id="{F3DFB266-BC34-4752-8428-6E91F3EE3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r="-1" b="297"/>
          <a:stretch/>
        </p:blipFill>
        <p:spPr bwMode="auto">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68C6B8-2CB8-4DB7-9352-33F2492C1836}"/>
              </a:ext>
            </a:extLst>
          </p:cNvPr>
          <p:cNvSpPr txBox="1"/>
          <p:nvPr/>
        </p:nvSpPr>
        <p:spPr>
          <a:xfrm>
            <a:off x="609599" y="4905376"/>
            <a:ext cx="8258175" cy="954107"/>
          </a:xfrm>
          <a:prstGeom prst="rect">
            <a:avLst/>
          </a:prstGeom>
          <a:noFill/>
        </p:spPr>
        <p:txBody>
          <a:bodyPr wrap="square">
            <a:spAutoFit/>
          </a:bodyPr>
          <a:lstStyle/>
          <a:p>
            <a:pPr algn="r" rtl="1"/>
            <a:r>
              <a:rPr lang="ar-JO" sz="2800" u="sng" dirty="0">
                <a:latin typeface="Arial" panose="020B0604020202020204" pitchFamily="34" charset="0"/>
                <a:ea typeface="+mj-ea"/>
                <a:cs typeface="Arial" panose="020B0604020202020204" pitchFamily="34" charset="0"/>
              </a:rPr>
              <a:t>الأسوار</a:t>
            </a:r>
            <a:r>
              <a:rPr lang="ar-JO" sz="2800" dirty="0">
                <a:latin typeface="Arial" panose="020B0604020202020204" pitchFamily="34" charset="0"/>
                <a:ea typeface="+mj-ea"/>
                <a:cs typeface="Arial" panose="020B0604020202020204" pitchFamily="34" charset="0"/>
              </a:rPr>
              <a:t> - اليشب 200 قدم / 60 م</a:t>
            </a:r>
          </a:p>
          <a:p>
            <a:pPr algn="r" rtl="1"/>
            <a:r>
              <a:rPr lang="ar-JO" sz="2800" u="sng" dirty="0">
                <a:latin typeface="Arial" panose="020B0604020202020204" pitchFamily="34" charset="0"/>
                <a:ea typeface="+mj-ea"/>
                <a:cs typeface="Arial" panose="020B0604020202020204" pitchFamily="34" charset="0"/>
              </a:rPr>
              <a:t>المدينة</a:t>
            </a:r>
            <a:r>
              <a:rPr lang="ar-JO" sz="2800" dirty="0">
                <a:latin typeface="Arial" panose="020B0604020202020204" pitchFamily="34" charset="0"/>
                <a:ea typeface="+mj-ea"/>
                <a:cs typeface="Arial" panose="020B0604020202020204" pitchFamily="34" charset="0"/>
              </a:rPr>
              <a:t> – ذهب نقي وشفاف</a:t>
            </a:r>
            <a:endParaRPr lang="en-US" sz="2800" dirty="0">
              <a:latin typeface="Arial" panose="020B0604020202020204" pitchFamily="34" charset="0"/>
              <a:ea typeface="+mj-ea"/>
              <a:cs typeface="Arial" panose="020B0604020202020204" pitchFamily="34" charset="0"/>
            </a:endParaRPr>
          </a:p>
        </p:txBody>
      </p:sp>
      <p:cxnSp>
        <p:nvCxnSpPr>
          <p:cNvPr id="7" name="Straight Connector 6">
            <a:extLst>
              <a:ext uri="{FF2B5EF4-FFF2-40B4-BE49-F238E27FC236}">
                <a16:creationId xmlns:a16="http://schemas.microsoft.com/office/drawing/2014/main" id="{BAAD686F-CD2E-49A2-BE27-1D232F4C8775}"/>
              </a:ext>
            </a:extLst>
          </p:cNvPr>
          <p:cNvCxnSpPr/>
          <p:nvPr/>
        </p:nvCxnSpPr>
        <p:spPr>
          <a:xfrm>
            <a:off x="2266950" y="4835009"/>
            <a:ext cx="46101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01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EC22A7-1AFB-4E2D-BC92-F59EE894E479}"/>
              </a:ext>
            </a:extLst>
          </p:cNvPr>
          <p:cNvSpPr txBox="1"/>
          <p:nvPr/>
        </p:nvSpPr>
        <p:spPr>
          <a:xfrm>
            <a:off x="1143000" y="3661474"/>
            <a:ext cx="6858000" cy="1129601"/>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ar-JO"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تكوينها (18-21)</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122" name="Picture 2" descr="Is the New Jerusalem a place—or a people? | Psephizo">
            <a:extLst>
              <a:ext uri="{FF2B5EF4-FFF2-40B4-BE49-F238E27FC236}">
                <a16:creationId xmlns:a16="http://schemas.microsoft.com/office/drawing/2014/main" id="{F3DFB266-BC34-4752-8428-6E91F3EE3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r="-1" b="297"/>
          <a:stretch/>
        </p:blipFill>
        <p:spPr bwMode="auto">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68C6B8-2CB8-4DB7-9352-33F2492C1836}"/>
              </a:ext>
            </a:extLst>
          </p:cNvPr>
          <p:cNvSpPr txBox="1"/>
          <p:nvPr/>
        </p:nvSpPr>
        <p:spPr>
          <a:xfrm>
            <a:off x="552451" y="4854059"/>
            <a:ext cx="8315324" cy="1815882"/>
          </a:xfrm>
          <a:prstGeom prst="rect">
            <a:avLst/>
          </a:prstGeom>
          <a:noFill/>
        </p:spPr>
        <p:txBody>
          <a:bodyPr wrap="square">
            <a:spAutoFit/>
          </a:bodyPr>
          <a:lstStyle/>
          <a:p>
            <a:pPr algn="r" rtl="1"/>
            <a:r>
              <a:rPr lang="ar-JO" sz="2800" u="sng" dirty="0">
                <a:latin typeface="Arial" panose="020B0604020202020204" pitchFamily="34" charset="0"/>
                <a:ea typeface="+mj-ea"/>
                <a:cs typeface="Arial" panose="020B0604020202020204" pitchFamily="34" charset="0"/>
              </a:rPr>
              <a:t>الأساسات</a:t>
            </a:r>
            <a:r>
              <a:rPr lang="ar-JO" sz="2800" dirty="0">
                <a:latin typeface="Arial" panose="020B0604020202020204" pitchFamily="34" charset="0"/>
                <a:ea typeface="+mj-ea"/>
                <a:cs typeface="Arial" panose="020B0604020202020204" pitchFamily="34" charset="0"/>
              </a:rPr>
              <a:t> - حجارة كريمة (يشب، ياقوت أزرق، عقيق أبيض، زمرد ذبابي، جزع عقيقي، عقيق أحمر، زبرجد، زمرد سلقي، ياقوت أصفر، عقيق أخضر، أسمانجوني، جمشت)</a:t>
            </a:r>
            <a:endParaRPr lang="en-US" sz="2800" dirty="0">
              <a:latin typeface="Arial" panose="020B0604020202020204" pitchFamily="34" charset="0"/>
              <a:ea typeface="+mj-ea"/>
              <a:cs typeface="Arial" panose="020B0604020202020204" pitchFamily="34" charset="0"/>
            </a:endParaRPr>
          </a:p>
          <a:p>
            <a:pPr algn="r" rtl="1"/>
            <a:r>
              <a:rPr lang="ar-JO" sz="2800" u="sng" dirty="0">
                <a:latin typeface="Arial" panose="020B0604020202020204" pitchFamily="34" charset="0"/>
                <a:ea typeface="+mj-ea"/>
                <a:cs typeface="Arial" panose="020B0604020202020204" pitchFamily="34" charset="0"/>
              </a:rPr>
              <a:t>البوابات</a:t>
            </a:r>
            <a:r>
              <a:rPr lang="ar-JO" sz="2800" dirty="0">
                <a:latin typeface="Arial" panose="020B0604020202020204" pitchFamily="34" charset="0"/>
                <a:ea typeface="+mj-ea"/>
                <a:cs typeface="Arial" panose="020B0604020202020204" pitchFamily="34" charset="0"/>
              </a:rPr>
              <a:t> – لؤلؤة صلبة</a:t>
            </a:r>
            <a:endParaRPr lang="en-US" sz="280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5156D70-BEDE-411C-9709-3291417E8CC9}"/>
              </a:ext>
            </a:extLst>
          </p:cNvPr>
          <p:cNvCxnSpPr/>
          <p:nvPr/>
        </p:nvCxnSpPr>
        <p:spPr>
          <a:xfrm>
            <a:off x="2266950" y="4835009"/>
            <a:ext cx="46101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724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EC22A7-1AFB-4E2D-BC92-F59EE894E479}"/>
              </a:ext>
            </a:extLst>
          </p:cNvPr>
          <p:cNvSpPr txBox="1"/>
          <p:nvPr/>
        </p:nvSpPr>
        <p:spPr>
          <a:xfrm>
            <a:off x="1143000" y="3661474"/>
            <a:ext cx="6858000" cy="1129601"/>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ar-JO" sz="3800" dirty="0">
                <a:latin typeface="Arial" panose="020B0604020202020204" pitchFamily="34" charset="0"/>
                <a:ea typeface="+mj-ea"/>
                <a:cs typeface="Arial" panose="020B0604020202020204" pitchFamily="34" charset="0"/>
              </a:rPr>
              <a:t>شغلها (22-27)</a:t>
            </a:r>
            <a:endParaRPr lang="en-US" sz="3800" dirty="0">
              <a:latin typeface="Arial" panose="020B0604020202020204" pitchFamily="34" charset="0"/>
              <a:ea typeface="+mj-ea"/>
              <a:cs typeface="Arial" panose="020B0604020202020204" pitchFamily="34" charset="0"/>
            </a:endParaRPr>
          </a:p>
        </p:txBody>
      </p:sp>
      <p:pic>
        <p:nvPicPr>
          <p:cNvPr id="5122" name="Picture 2" descr="Is the New Jerusalem a place—or a people? | Psephizo">
            <a:extLst>
              <a:ext uri="{FF2B5EF4-FFF2-40B4-BE49-F238E27FC236}">
                <a16:creationId xmlns:a16="http://schemas.microsoft.com/office/drawing/2014/main" id="{F3DFB266-BC34-4752-8428-6E91F3EE3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r="-1" b="297"/>
          <a:stretch/>
        </p:blipFill>
        <p:spPr bwMode="auto">
          <a:xfrm>
            <a:off x="628650" y="10"/>
            <a:ext cx="7863309"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68C6B8-2CB8-4DB7-9352-33F2492C1836}"/>
              </a:ext>
            </a:extLst>
          </p:cNvPr>
          <p:cNvSpPr txBox="1"/>
          <p:nvPr/>
        </p:nvSpPr>
        <p:spPr>
          <a:xfrm>
            <a:off x="609599" y="4905376"/>
            <a:ext cx="8258175" cy="1815882"/>
          </a:xfrm>
          <a:prstGeom prst="rect">
            <a:avLst/>
          </a:prstGeom>
          <a:noFill/>
        </p:spPr>
        <p:txBody>
          <a:bodyPr wrap="square">
            <a:spAutoFit/>
          </a:bodyPr>
          <a:lstStyle/>
          <a:p>
            <a:pPr marL="457200" indent="-457200" algn="r" rtl="1">
              <a:buFont typeface="Arial" panose="020B0604020202020204" pitchFamily="34" charset="0"/>
              <a:buChar char="•"/>
            </a:pPr>
            <a:r>
              <a:rPr lang="ar-JO" sz="2800" dirty="0">
                <a:latin typeface="Arial" panose="020B0604020202020204" pitchFamily="34" charset="0"/>
                <a:ea typeface="+mj-ea"/>
                <a:cs typeface="Arial" panose="020B0604020202020204" pitchFamily="34" charset="0"/>
              </a:rPr>
              <a:t>لا هيكل</a:t>
            </a:r>
            <a:endParaRPr lang="en-US" sz="2800" dirty="0">
              <a:latin typeface="Arial" panose="020B0604020202020204" pitchFamily="34" charset="0"/>
              <a:ea typeface="+mj-ea"/>
              <a:cs typeface="Arial" panose="020B0604020202020204" pitchFamily="34" charset="0"/>
            </a:endParaRPr>
          </a:p>
          <a:p>
            <a:pPr marL="457200" indent="-457200" algn="r" rtl="1">
              <a:buFont typeface="Arial" panose="020B0604020202020204" pitchFamily="34" charset="0"/>
              <a:buChar char="•"/>
            </a:pPr>
            <a:r>
              <a:rPr lang="ar-JO" sz="2800" dirty="0">
                <a:latin typeface="Arial" panose="020B0604020202020204" pitchFamily="34" charset="0"/>
                <a:ea typeface="+mj-ea"/>
                <a:cs typeface="Arial" panose="020B0604020202020204" pitchFamily="34" charset="0"/>
              </a:rPr>
              <a:t>لا شمس</a:t>
            </a:r>
            <a:endParaRPr lang="en-US" sz="2800" dirty="0">
              <a:latin typeface="Arial" panose="020B0604020202020204" pitchFamily="34" charset="0"/>
              <a:ea typeface="+mj-ea"/>
              <a:cs typeface="Arial" panose="020B0604020202020204" pitchFamily="34" charset="0"/>
            </a:endParaRPr>
          </a:p>
          <a:p>
            <a:pPr marL="457200" indent="-457200" algn="r" rtl="1">
              <a:buFont typeface="Arial" panose="020B0604020202020204" pitchFamily="34" charset="0"/>
              <a:buChar char="•"/>
            </a:pPr>
            <a:r>
              <a:rPr lang="ar-JO" sz="2800" dirty="0">
                <a:latin typeface="Arial" panose="020B0604020202020204" pitchFamily="34" charset="0"/>
                <a:ea typeface="+mj-ea"/>
                <a:cs typeface="Arial" panose="020B0604020202020204" pitchFamily="34" charset="0"/>
              </a:rPr>
              <a:t>لا ليل</a:t>
            </a:r>
            <a:endParaRPr lang="en-US" sz="2800" dirty="0">
              <a:latin typeface="Arial" panose="020B0604020202020204" pitchFamily="34" charset="0"/>
              <a:ea typeface="+mj-ea"/>
              <a:cs typeface="Arial" panose="020B0604020202020204" pitchFamily="34" charset="0"/>
            </a:endParaRPr>
          </a:p>
          <a:p>
            <a:pPr marL="457200" indent="-457200" algn="r" rtl="1">
              <a:buFont typeface="Arial" panose="020B0604020202020204" pitchFamily="34" charset="0"/>
              <a:buChar char="•"/>
            </a:pPr>
            <a:r>
              <a:rPr lang="ar-JO" sz="2800" dirty="0">
                <a:latin typeface="Arial" panose="020B0604020202020204" pitchFamily="34" charset="0"/>
                <a:ea typeface="+mj-ea"/>
                <a:cs typeface="Arial" panose="020B0604020202020204" pitchFamily="34" charset="0"/>
              </a:rPr>
              <a:t>لا نجاسة</a:t>
            </a:r>
            <a:endParaRPr lang="en-US" sz="2800" dirty="0">
              <a:latin typeface="Arial" panose="020B0604020202020204" pitchFamily="34" charset="0"/>
              <a:ea typeface="+mj-ea"/>
              <a:cs typeface="Arial" panose="020B0604020202020204" pitchFamily="34" charset="0"/>
            </a:endParaRPr>
          </a:p>
        </p:txBody>
      </p:sp>
      <p:cxnSp>
        <p:nvCxnSpPr>
          <p:cNvPr id="7" name="Straight Connector 6">
            <a:extLst>
              <a:ext uri="{FF2B5EF4-FFF2-40B4-BE49-F238E27FC236}">
                <a16:creationId xmlns:a16="http://schemas.microsoft.com/office/drawing/2014/main" id="{BAAD686F-CD2E-49A2-BE27-1D232F4C8775}"/>
              </a:ext>
            </a:extLst>
          </p:cNvPr>
          <p:cNvCxnSpPr/>
          <p:nvPr/>
        </p:nvCxnSpPr>
        <p:spPr>
          <a:xfrm>
            <a:off x="2266950" y="4835009"/>
            <a:ext cx="46101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755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76" name="Rectangle 75">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3 The New Jerusalem,Revelation 21+22,Pictures New Heaven Earth,John's  vision,What Heaven looks like | New jerusalem, Heaven is real, Heaven  pictures">
            <a:extLst>
              <a:ext uri="{FF2B5EF4-FFF2-40B4-BE49-F238E27FC236}">
                <a16:creationId xmlns:a16="http://schemas.microsoft.com/office/drawing/2014/main" id="{CC5434E4-FD2C-4A85-B303-4854AD4F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12687" b="10702"/>
          <a:stretch/>
        </p:blipFill>
        <p:spPr bwMode="auto">
          <a:xfrm>
            <a:off x="615903" y="1076240"/>
            <a:ext cx="7971282" cy="485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602D7-BE17-47CB-9BF8-1D3A28FD4D42}"/>
              </a:ext>
            </a:extLst>
          </p:cNvPr>
          <p:cNvSpPr txBox="1"/>
          <p:nvPr/>
        </p:nvSpPr>
        <p:spPr>
          <a:xfrm>
            <a:off x="1050901" y="603046"/>
            <a:ext cx="7042196" cy="584775"/>
          </a:xfrm>
          <a:prstGeom prst="rect">
            <a:avLst/>
          </a:prstGeom>
          <a:noFill/>
        </p:spPr>
        <p:txBody>
          <a:bodyPr wrap="square">
            <a:spAutoFit/>
          </a:bodyPr>
          <a:lstStyle/>
          <a:p>
            <a:pPr algn="ctr"/>
            <a:r>
              <a:rPr lang="ar-JO" sz="3200" dirty="0">
                <a:latin typeface="Arial" panose="020B0604020202020204" pitchFamily="34" charset="0"/>
                <a:cs typeface="Arial" panose="020B0604020202020204" pitchFamily="34" charset="0"/>
              </a:rPr>
              <a:t>يسكن الله مع شعبه إلى الأبد</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420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rapped Gifts - Big Brothers Big Sisters of Hamilton and Burlington">
            <a:extLst>
              <a:ext uri="{FF2B5EF4-FFF2-40B4-BE49-F238E27FC236}">
                <a16:creationId xmlns:a16="http://schemas.microsoft.com/office/drawing/2014/main" id="{02D9AC0A-A629-435A-8F64-FC20BDDD6C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93" r="15010" b="-1"/>
          <a:stretch/>
        </p:blipFill>
        <p:spPr bwMode="auto">
          <a:xfrm>
            <a:off x="3082595" y="10"/>
            <a:ext cx="6061405"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7" name="Freeform: Shape 136">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9" name="Freeform: Shape 138">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779D60F-CFF1-4A5F-BCEF-56C9645C8B3E}"/>
              </a:ext>
            </a:extLst>
          </p:cNvPr>
          <p:cNvSpPr txBox="1"/>
          <p:nvPr/>
        </p:nvSpPr>
        <p:spPr>
          <a:xfrm>
            <a:off x="358485" y="1122363"/>
            <a:ext cx="3017520" cy="3204134"/>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ar-JO" sz="4200" dirty="0">
                <a:latin typeface="Arial" panose="020B0604020202020204" pitchFamily="34" charset="0"/>
                <a:ea typeface="+mj-ea"/>
                <a:cs typeface="Arial" panose="020B0604020202020204" pitchFamily="34" charset="0"/>
              </a:rPr>
              <a:t>هدايا؟</a:t>
            </a:r>
            <a:endParaRPr lang="en-US" sz="4200" dirty="0">
              <a:latin typeface="Arial" panose="020B0604020202020204" pitchFamily="34" charset="0"/>
              <a:ea typeface="+mj-ea"/>
              <a:cs typeface="Arial" panose="020B0604020202020204" pitchFamily="34" charset="0"/>
            </a:endParaRPr>
          </a:p>
        </p:txBody>
      </p:sp>
      <p:sp>
        <p:nvSpPr>
          <p:cNvPr id="141" name="Rectangle 1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45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AB600-6AF6-4A70-84A7-1D46D5780D02}"/>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8" name="Picture 4" descr="Jesus Manger Images, Stock Photos &amp; Vectors | Shutterstock">
            <a:extLst>
              <a:ext uri="{FF2B5EF4-FFF2-40B4-BE49-F238E27FC236}">
                <a16:creationId xmlns:a16="http://schemas.microsoft.com/office/drawing/2014/main" id="{6B39E5E3-4502-424B-81C5-3FCAC1F87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72"/>
          <a:stretch/>
        </p:blipFill>
        <p:spPr bwMode="auto">
          <a:xfrm>
            <a:off x="381001" y="414994"/>
            <a:ext cx="3900488" cy="3528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3 The New Jerusalem,Revelation 21+22,Pictures New Heaven Earth,John's  vision,What Heaven looks like | New jerusalem, Heaven is real, Heaven  pictures">
            <a:extLst>
              <a:ext uri="{FF2B5EF4-FFF2-40B4-BE49-F238E27FC236}">
                <a16:creationId xmlns:a16="http://schemas.microsoft.com/office/drawing/2014/main" id="{0918910E-AA75-43D6-B927-D61030ECB9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0" r="12687" b="10702"/>
          <a:stretch/>
        </p:blipFill>
        <p:spPr bwMode="auto">
          <a:xfrm>
            <a:off x="3707739" y="3429000"/>
            <a:ext cx="5436261" cy="3312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0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163536447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5943600"/>
            <a:ext cx="9144000" cy="695206"/>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رابط الوعظ الموضوعي على </a:t>
            </a:r>
            <a:r>
              <a:rPr lang="en-US" sz="2400"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207818"/>
            <a:ext cx="9144000" cy="1163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0" y="503714"/>
            <a:ext cx="9232347" cy="5439886"/>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4" y="2524006"/>
            <a:ext cx="6153212" cy="2612696"/>
          </a:xfrm>
          <a:prstGeom prst="rect">
            <a:avLst/>
          </a:prstGeom>
        </p:spPr>
      </p:pic>
    </p:spTree>
    <p:extLst>
      <p:ext uri="{BB962C8B-B14F-4D97-AF65-F5344CB8AC3E}">
        <p14:creationId xmlns:p14="http://schemas.microsoft.com/office/powerpoint/2010/main" val="2025058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Premium Photo | Asian family opening a gift box on christmas day happy">
            <a:extLst>
              <a:ext uri="{FF2B5EF4-FFF2-40B4-BE49-F238E27FC236}">
                <a16:creationId xmlns:a16="http://schemas.microsoft.com/office/drawing/2014/main" id="{2A17C29B-1AAF-4387-B14F-E51B64B718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91" r="-2"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South Asian Family Association (SAFA)'s Christmas Party - Dec 21 2014 |  Christmas party, Family portraits, Asian">
            <a:extLst>
              <a:ext uri="{FF2B5EF4-FFF2-40B4-BE49-F238E27FC236}">
                <a16:creationId xmlns:a16="http://schemas.microsoft.com/office/drawing/2014/main" id="{32A03627-6A94-439E-9D32-823FB7482E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1" name="Freeform: Shape 140">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3" name="Freeform: Shape 142">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779D60F-CFF1-4A5F-BCEF-56C9645C8B3E}"/>
              </a:ext>
            </a:extLst>
          </p:cNvPr>
          <p:cNvSpPr txBox="1"/>
          <p:nvPr/>
        </p:nvSpPr>
        <p:spPr>
          <a:xfrm>
            <a:off x="329184" y="1524659"/>
            <a:ext cx="3764305" cy="277408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ar-JO" sz="4700" kern="1200" dirty="0">
                <a:solidFill>
                  <a:schemeClr val="tx1"/>
                </a:solidFill>
                <a:latin typeface="Arial" panose="020B0604020202020204" pitchFamily="34" charset="0"/>
                <a:ea typeface="+mj-ea"/>
                <a:cs typeface="Arial" panose="020B0604020202020204" pitchFamily="34" charset="0"/>
              </a:rPr>
              <a:t>أم حضور؟</a:t>
            </a:r>
            <a:endParaRPr lang="en-US" sz="4700" kern="1200" dirty="0">
              <a:solidFill>
                <a:schemeClr val="tx1"/>
              </a:solidFill>
              <a:latin typeface="Arial" panose="020B0604020202020204" pitchFamily="34" charset="0"/>
              <a:ea typeface="+mj-ea"/>
              <a:cs typeface="Arial" panose="020B0604020202020204" pitchFamily="34" charset="0"/>
            </a:endParaRPr>
          </a:p>
        </p:txBody>
      </p:sp>
      <p:sp>
        <p:nvSpPr>
          <p:cNvPr id="145" name="Rectangle 144">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147" name="Rectangle 146">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4461119"/>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59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3C94C-DBEF-4D2B-9A0C-944419FE2B30}"/>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sp>
        <p:nvSpPr>
          <p:cNvPr id="15" name="Arrow: Up 14">
            <a:extLst>
              <a:ext uri="{FF2B5EF4-FFF2-40B4-BE49-F238E27FC236}">
                <a16:creationId xmlns:a16="http://schemas.microsoft.com/office/drawing/2014/main" id="{F34DD55D-3DB8-4590-BCA6-D12F0460F8A6}"/>
              </a:ext>
            </a:extLst>
          </p:cNvPr>
          <p:cNvSpPr/>
          <p:nvPr/>
        </p:nvSpPr>
        <p:spPr>
          <a:xfrm>
            <a:off x="7105547" y="4381406"/>
            <a:ext cx="1963194" cy="2209893"/>
          </a:xfrm>
          <a:prstGeom prst="upArrow">
            <a:avLst/>
          </a:prstGeom>
          <a:solidFill>
            <a:schemeClr val="tx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pic>
        <p:nvPicPr>
          <p:cNvPr id="1026" name="Picture 2" descr="7 Years 84 Months 2, 556 Days 61, 344 Hours 3, 680, 640 Minutes 220, 838,  400 Seconds: 7 Year Old Boy Or Girl Birthday Gift. 7th Birthday Party  Decoration &amp; Present: Not Only Journals, I Live To Journal: 9781727524949:  Amazon.com: Books">
            <a:extLst>
              <a:ext uri="{FF2B5EF4-FFF2-40B4-BE49-F238E27FC236}">
                <a16:creationId xmlns:a16="http://schemas.microsoft.com/office/drawing/2014/main" id="{59B53BDD-F37A-422D-B245-2838706D1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30" b="79556"/>
          <a:stretch/>
        </p:blipFill>
        <p:spPr bwMode="auto">
          <a:xfrm>
            <a:off x="-6108" y="3460337"/>
            <a:ext cx="2153543" cy="6609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nt | Jesus, Triumphant in Tribulation | Midtown Fellowship: Two Notch">
            <a:extLst>
              <a:ext uri="{FF2B5EF4-FFF2-40B4-BE49-F238E27FC236}">
                <a16:creationId xmlns:a16="http://schemas.microsoft.com/office/drawing/2014/main" id="{D754F647-573E-45AE-8B46-C7CBE32AB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0" t="50000" r="17399" b="25587"/>
          <a:stretch/>
        </p:blipFill>
        <p:spPr bwMode="auto">
          <a:xfrm>
            <a:off x="94310" y="4121269"/>
            <a:ext cx="1947808" cy="3676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6729BF-A5E3-4E6D-A783-76299467BF71}"/>
              </a:ext>
            </a:extLst>
          </p:cNvPr>
          <p:cNvSpPr txBox="1"/>
          <p:nvPr/>
        </p:nvSpPr>
        <p:spPr>
          <a:xfrm>
            <a:off x="2020899" y="2357815"/>
            <a:ext cx="1665276" cy="1569660"/>
          </a:xfrm>
          <a:prstGeom prst="rect">
            <a:avLst/>
          </a:prstGeom>
          <a:noFill/>
        </p:spPr>
        <p:txBody>
          <a:bodyPr wrap="square">
            <a:spAutoFit/>
          </a:bodyPr>
          <a:lstStyle/>
          <a:p>
            <a:pPr algn="ctr"/>
            <a:r>
              <a:rPr lang="ar-JO" sz="2400" dirty="0">
                <a:solidFill>
                  <a:schemeClr val="bg1"/>
                </a:solidFill>
                <a:latin typeface="Arial" panose="020B0604020202020204" pitchFamily="34" charset="0"/>
                <a:cs typeface="Arial" panose="020B0604020202020204" pitchFamily="34" charset="0"/>
              </a:rPr>
              <a:t>يعود      المسيح         مع         الكنيسة</a:t>
            </a:r>
            <a:endParaRPr lang="en-US" sz="2400" dirty="0">
              <a:solidFill>
                <a:schemeClr val="bg1"/>
              </a:solidFill>
              <a:latin typeface="Arial" panose="020B0604020202020204" pitchFamily="34" charset="0"/>
              <a:cs typeface="Arial" panose="020B0604020202020204" pitchFamily="34" charset="0"/>
            </a:endParaRPr>
          </a:p>
        </p:txBody>
      </p:sp>
      <p:sp>
        <p:nvSpPr>
          <p:cNvPr id="10" name="Arrow: Up 9">
            <a:extLst>
              <a:ext uri="{FF2B5EF4-FFF2-40B4-BE49-F238E27FC236}">
                <a16:creationId xmlns:a16="http://schemas.microsoft.com/office/drawing/2014/main" id="{76166794-BEAE-463A-B405-152E40090F5E}"/>
              </a:ext>
            </a:extLst>
          </p:cNvPr>
          <p:cNvSpPr/>
          <p:nvPr/>
        </p:nvSpPr>
        <p:spPr>
          <a:xfrm rot="10800000">
            <a:off x="1789808" y="1952625"/>
            <a:ext cx="2153542" cy="2333531"/>
          </a:xfrm>
          <a:prstGeom prst="up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5B2C606-4268-4D79-981B-294292F7083C}"/>
              </a:ext>
            </a:extLst>
          </p:cNvPr>
          <p:cNvSpPr txBox="1"/>
          <p:nvPr/>
        </p:nvSpPr>
        <p:spPr>
          <a:xfrm>
            <a:off x="2060920" y="4393708"/>
            <a:ext cx="1530005" cy="1200329"/>
          </a:xfrm>
          <a:prstGeom prst="rect">
            <a:avLst/>
          </a:prstGeom>
          <a:solidFill>
            <a:srgbClr val="C00000"/>
          </a:solidFill>
        </p:spPr>
        <p:txBody>
          <a:bodyPr wrap="square">
            <a:spAutoFit/>
          </a:bodyPr>
          <a:lstStyle/>
          <a:p>
            <a:pPr algn="ctr"/>
            <a:r>
              <a:rPr lang="ar-JO" sz="2400" dirty="0">
                <a:solidFill>
                  <a:schemeClr val="bg1"/>
                </a:solidFill>
                <a:latin typeface="Arial" panose="020B0604020202020204" pitchFamily="34" charset="0"/>
                <a:cs typeface="Arial" panose="020B0604020202020204" pitchFamily="34" charset="0"/>
              </a:rPr>
              <a:t>تدمير المقاومين البشريين</a:t>
            </a:r>
            <a:endParaRPr lang="en-US" sz="24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6770BAC-0748-4A32-9969-806676307FF9}"/>
              </a:ext>
            </a:extLst>
          </p:cNvPr>
          <p:cNvSpPr txBox="1"/>
          <p:nvPr/>
        </p:nvSpPr>
        <p:spPr>
          <a:xfrm>
            <a:off x="2028928" y="5601438"/>
            <a:ext cx="1574937" cy="830997"/>
          </a:xfrm>
          <a:prstGeom prst="rect">
            <a:avLst/>
          </a:prstGeom>
          <a:solidFill>
            <a:schemeClr val="bg2">
              <a:lumMod val="25000"/>
            </a:schemeClr>
          </a:solidFill>
        </p:spPr>
        <p:txBody>
          <a:bodyPr wrap="square">
            <a:spAutoFit/>
          </a:bodyPr>
          <a:lstStyle/>
          <a:p>
            <a:pPr algn="ctr"/>
            <a:r>
              <a:rPr lang="ar-JO" sz="2400" dirty="0">
                <a:solidFill>
                  <a:schemeClr val="bg1"/>
                </a:solidFill>
                <a:latin typeface="Arial" panose="020B0604020202020204" pitchFamily="34" charset="0"/>
                <a:cs typeface="Arial" panose="020B0604020202020204" pitchFamily="34" charset="0"/>
              </a:rPr>
              <a:t>تقييد    الشيطان</a:t>
            </a:r>
            <a:endParaRPr lang="en-US" sz="2400" dirty="0">
              <a:solidFill>
                <a:schemeClr val="bg1"/>
              </a:solidFill>
              <a:latin typeface="Arial" panose="020B0604020202020204" pitchFamily="34" charset="0"/>
              <a:cs typeface="Arial" panose="020B0604020202020204" pitchFamily="34" charset="0"/>
            </a:endParaRPr>
          </a:p>
        </p:txBody>
      </p:sp>
      <p:pic>
        <p:nvPicPr>
          <p:cNvPr id="13" name="Picture 2" descr="China Low Price Wholesale High Back Royal King Throne Chair - China Classic  Royal Furniture, Wedding Chair">
            <a:extLst>
              <a:ext uri="{FF2B5EF4-FFF2-40B4-BE49-F238E27FC236}">
                <a16:creationId xmlns:a16="http://schemas.microsoft.com/office/drawing/2014/main" id="{D8F67E2E-95B8-416D-BDD1-C6E37C0026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55" r="17818"/>
          <a:stretch/>
        </p:blipFill>
        <p:spPr bwMode="auto">
          <a:xfrm>
            <a:off x="2333627" y="531185"/>
            <a:ext cx="1066799" cy="1421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4 Major Views Pertaining to the Millennial Reign of Christ | The kingdom of  god, Pictures of christ, Millennium">
            <a:extLst>
              <a:ext uri="{FF2B5EF4-FFF2-40B4-BE49-F238E27FC236}">
                <a16:creationId xmlns:a16="http://schemas.microsoft.com/office/drawing/2014/main" id="{E3660BB6-E53E-4D98-BA5B-729A32F353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8443"/>
          <a:stretch/>
        </p:blipFill>
        <p:spPr bwMode="auto">
          <a:xfrm>
            <a:off x="3651492" y="4121269"/>
            <a:ext cx="3405759" cy="23366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A9C3C05-E628-4589-96FA-355B566CB3C6}"/>
              </a:ext>
            </a:extLst>
          </p:cNvPr>
          <p:cNvSpPr txBox="1"/>
          <p:nvPr/>
        </p:nvSpPr>
        <p:spPr>
          <a:xfrm>
            <a:off x="7274719" y="4607107"/>
            <a:ext cx="1641621" cy="830997"/>
          </a:xfrm>
          <a:prstGeom prst="rect">
            <a:avLst/>
          </a:prstGeom>
          <a:noFill/>
        </p:spPr>
        <p:txBody>
          <a:bodyPr wrap="square">
            <a:spAutoFit/>
          </a:bodyPr>
          <a:lstStyle/>
          <a:p>
            <a:pPr algn="ctr"/>
            <a:r>
              <a:rPr lang="ar-JO" sz="2400" dirty="0">
                <a:solidFill>
                  <a:schemeClr val="bg1"/>
                </a:solidFill>
                <a:latin typeface="Arial" panose="020B0604020202020204" pitchFamily="34" charset="0"/>
                <a:cs typeface="Arial" panose="020B0604020202020204" pitchFamily="34" charset="0"/>
              </a:rPr>
              <a:t>إطلاق   الشيطان</a:t>
            </a:r>
            <a:endParaRPr lang="en-US" sz="2400" dirty="0">
              <a:solidFill>
                <a:schemeClr val="bg1"/>
              </a:solidFill>
              <a:latin typeface="Arial" panose="020B0604020202020204" pitchFamily="34" charset="0"/>
              <a:cs typeface="Arial" panose="020B0604020202020204" pitchFamily="34" charset="0"/>
            </a:endParaRPr>
          </a:p>
        </p:txBody>
      </p:sp>
      <p:sp>
        <p:nvSpPr>
          <p:cNvPr id="17" name="Explosion: 14 Points 16">
            <a:extLst>
              <a:ext uri="{FF2B5EF4-FFF2-40B4-BE49-F238E27FC236}">
                <a16:creationId xmlns:a16="http://schemas.microsoft.com/office/drawing/2014/main" id="{4C937DCD-0D7B-44C1-A7AC-D5F683210711}"/>
              </a:ext>
            </a:extLst>
          </p:cNvPr>
          <p:cNvSpPr/>
          <p:nvPr/>
        </p:nvSpPr>
        <p:spPr>
          <a:xfrm rot="20753374">
            <a:off x="7069713" y="2629779"/>
            <a:ext cx="1982521" cy="1811808"/>
          </a:xfrm>
          <a:prstGeom prst="irregularSeal2">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19E469B-39E3-46D0-8CB7-CF36966A688D}"/>
              </a:ext>
            </a:extLst>
          </p:cNvPr>
          <p:cNvSpPr txBox="1"/>
          <p:nvPr/>
        </p:nvSpPr>
        <p:spPr>
          <a:xfrm>
            <a:off x="7553325" y="3139172"/>
            <a:ext cx="935830" cy="830997"/>
          </a:xfrm>
          <a:prstGeom prst="rect">
            <a:avLst/>
          </a:prstGeom>
          <a:noFill/>
        </p:spPr>
        <p:txBody>
          <a:bodyPr wrap="square">
            <a:spAutoFit/>
          </a:bodyPr>
          <a:lstStyle/>
          <a:p>
            <a:pPr algn="ctr"/>
            <a:r>
              <a:rPr lang="ar-JO" sz="2400" dirty="0">
                <a:solidFill>
                  <a:schemeClr val="bg1"/>
                </a:solidFill>
                <a:latin typeface="Arial" panose="020B0604020202020204" pitchFamily="34" charset="0"/>
                <a:cs typeface="Arial" panose="020B0604020202020204" pitchFamily="34" charset="0"/>
              </a:rPr>
              <a:t>المعركة الأخيرة</a:t>
            </a:r>
            <a:endParaRPr lang="en-US" sz="2400"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5FA3B56-3408-46CE-9F00-E84FF551C4BC}"/>
              </a:ext>
            </a:extLst>
          </p:cNvPr>
          <p:cNvSpPr txBox="1"/>
          <p:nvPr/>
        </p:nvSpPr>
        <p:spPr>
          <a:xfrm>
            <a:off x="4171950" y="6315075"/>
            <a:ext cx="2327452" cy="461665"/>
          </a:xfrm>
          <a:prstGeom prst="rect">
            <a:avLst/>
          </a:prstGeom>
          <a:noFill/>
        </p:spPr>
        <p:txBody>
          <a:bodyPr wrap="square">
            <a:spAutoFit/>
          </a:bodyPr>
          <a:lstStyle/>
          <a:p>
            <a:pPr algn="ctr"/>
            <a:r>
              <a:rPr lang="ar-JO" sz="2400" b="1" dirty="0">
                <a:solidFill>
                  <a:schemeClr val="bg1"/>
                </a:solidFill>
                <a:latin typeface="Arial" panose="020B0604020202020204" pitchFamily="34" charset="0"/>
                <a:ea typeface="+mj-ea"/>
                <a:cs typeface="Arial" panose="020B0604020202020204" pitchFamily="34" charset="0"/>
              </a:rPr>
              <a:t>1000 سنة</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19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reat White Throne Judgment with Dead seanding before Throne - Revelation  Chapter 20 | The kingdom of god, Jesus is coming, Book of revelation">
            <a:extLst>
              <a:ext uri="{FF2B5EF4-FFF2-40B4-BE49-F238E27FC236}">
                <a16:creationId xmlns:a16="http://schemas.microsoft.com/office/drawing/2014/main" id="{31F299C3-694D-42C4-82F0-A17D15B71B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62" r="12422" b="13762"/>
          <a:stretch/>
        </p:blipFill>
        <p:spPr bwMode="auto">
          <a:xfrm>
            <a:off x="3407434" y="1632347"/>
            <a:ext cx="5742889" cy="36480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127DB9-F819-4803-BCDD-670AD71C570C}"/>
              </a:ext>
            </a:extLst>
          </p:cNvPr>
          <p:cNvSpPr txBox="1"/>
          <p:nvPr/>
        </p:nvSpPr>
        <p:spPr>
          <a:xfrm>
            <a:off x="323850" y="1699022"/>
            <a:ext cx="2995006" cy="2368153"/>
          </a:xfrm>
          <a:prstGeom prst="rect">
            <a:avLst/>
          </a:prstGeom>
        </p:spPr>
        <p:txBody>
          <a:bodyPr vert="horz" lIns="68580" tIns="34290" rIns="68580" bIns="34290" rtlCol="0" anchor="b">
            <a:normAutofit/>
          </a:bodyPr>
          <a:lstStyle/>
          <a:p>
            <a:pPr algn="ctr">
              <a:lnSpc>
                <a:spcPct val="90000"/>
              </a:lnSpc>
              <a:spcBef>
                <a:spcPct val="0"/>
              </a:spcBef>
              <a:spcAft>
                <a:spcPts val="450"/>
              </a:spcAft>
            </a:pPr>
            <a:r>
              <a:rPr lang="ar-JO" sz="3600" dirty="0">
                <a:latin typeface="Arial" panose="020B0604020202020204" pitchFamily="34" charset="0"/>
                <a:ea typeface="+mj-ea"/>
                <a:cs typeface="Arial" panose="020B0604020202020204" pitchFamily="34" charset="0"/>
              </a:rPr>
              <a:t>عرش الدينونة العظيم الأبيض</a:t>
            </a:r>
            <a:endParaRPr lang="en-US" sz="3600" dirty="0">
              <a:latin typeface="Arial" panose="020B0604020202020204" pitchFamily="34" charset="0"/>
              <a:ea typeface="+mj-ea"/>
              <a:cs typeface="Arial" panose="020B0604020202020204" pitchFamily="34" charset="0"/>
            </a:endParaRPr>
          </a:p>
        </p:txBody>
      </p:sp>
      <p:sp>
        <p:nvSpPr>
          <p:cNvPr id="2" name="Rectangle 1">
            <a:extLst>
              <a:ext uri="{FF2B5EF4-FFF2-40B4-BE49-F238E27FC236}">
                <a16:creationId xmlns:a16="http://schemas.microsoft.com/office/drawing/2014/main" id="{B3E7E66D-5343-4F51-89F9-0EDDED36AF17}"/>
              </a:ext>
            </a:extLst>
          </p:cNvPr>
          <p:cNvSpPr/>
          <p:nvPr/>
        </p:nvSpPr>
        <p:spPr>
          <a:xfrm>
            <a:off x="0" y="-47625"/>
            <a:ext cx="9144000" cy="923925"/>
          </a:xfrm>
          <a:prstGeom prst="rect">
            <a:avLst/>
          </a:prstGeom>
          <a:solidFill>
            <a:srgbClr val="53247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52AC51B-B13F-47BB-811F-050002CBF2C2}"/>
              </a:ext>
            </a:extLst>
          </p:cNvPr>
          <p:cNvSpPr/>
          <p:nvPr/>
        </p:nvSpPr>
        <p:spPr>
          <a:xfrm>
            <a:off x="0" y="5934075"/>
            <a:ext cx="9144000" cy="923925"/>
          </a:xfrm>
          <a:prstGeom prst="rect">
            <a:avLst/>
          </a:prstGeom>
          <a:solidFill>
            <a:srgbClr val="401B5B"/>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1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2380868"/>
            <a:ext cx="8986749" cy="2087795"/>
            <a:chOff x="143163" y="5763486"/>
            <a:chExt cx="11982332" cy="739555"/>
          </a:xfrm>
        </p:grpSpPr>
        <p:sp>
          <p:nvSpPr>
            <p:cNvPr id="76" name="Rectangle 75">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77" name="Straight Connector 76">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66344"/>
            <a:ext cx="8333796"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3 The New Jerusalem,Revelation 21+22,Pictures New Heaven Earth,John's  vision,What Heaven looks like | New jerusalem, Heaven is real, Heaven  pictures">
            <a:extLst>
              <a:ext uri="{FF2B5EF4-FFF2-40B4-BE49-F238E27FC236}">
                <a16:creationId xmlns:a16="http://schemas.microsoft.com/office/drawing/2014/main" id="{CC5434E4-FD2C-4A85-B303-4854AD4F7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0" r="12687" b="10702"/>
          <a:stretch/>
        </p:blipFill>
        <p:spPr bwMode="auto">
          <a:xfrm>
            <a:off x="615903" y="1076240"/>
            <a:ext cx="7971282" cy="485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602D7-BE17-47CB-9BF8-1D3A28FD4D42}"/>
              </a:ext>
            </a:extLst>
          </p:cNvPr>
          <p:cNvSpPr txBox="1"/>
          <p:nvPr/>
        </p:nvSpPr>
        <p:spPr>
          <a:xfrm>
            <a:off x="1050901" y="603046"/>
            <a:ext cx="7042196" cy="584775"/>
          </a:xfrm>
          <a:prstGeom prst="rect">
            <a:avLst/>
          </a:prstGeom>
          <a:noFill/>
        </p:spPr>
        <p:txBody>
          <a:bodyPr wrap="square">
            <a:spAutoFit/>
          </a:bodyPr>
          <a:lstStyle/>
          <a:p>
            <a:pPr algn="ctr"/>
            <a:r>
              <a:rPr lang="ar-JO" sz="3200" dirty="0">
                <a:latin typeface="Arial" panose="020B0604020202020204" pitchFamily="34" charset="0"/>
                <a:cs typeface="Arial" panose="020B0604020202020204" pitchFamily="34" charset="0"/>
              </a:rPr>
              <a:t>رؤيا 21</a:t>
            </a:r>
            <a:endParaRPr lang="en-US" sz="3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FC49973-CB56-4618-B12A-3EC73D287752}"/>
              </a:ext>
            </a:extLst>
          </p:cNvPr>
          <p:cNvSpPr txBox="1"/>
          <p:nvPr/>
        </p:nvSpPr>
        <p:spPr>
          <a:xfrm>
            <a:off x="615903" y="2768084"/>
            <a:ext cx="2755948" cy="523220"/>
          </a:xfrm>
          <a:prstGeom prst="rect">
            <a:avLst/>
          </a:prstGeom>
          <a:solidFill>
            <a:schemeClr val="bg1"/>
          </a:solidFill>
          <a:ln>
            <a:noFill/>
          </a:ln>
        </p:spPr>
        <p:txBody>
          <a:bodyPr wrap="square">
            <a:spAutoFit/>
          </a:bodyPr>
          <a:lstStyle/>
          <a:p>
            <a:r>
              <a:rPr lang="ar-JO" sz="2800" i="0" dirty="0">
                <a:effectLst/>
                <a:latin typeface="Arial" panose="020B0604020202020204" pitchFamily="34" charset="0"/>
                <a:cs typeface="Arial" panose="020B0604020202020204" pitchFamily="34" charset="0"/>
              </a:rPr>
              <a:t>كوكب جديد (1-2)</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03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BFB9C916-A8EF-4957-82FF-926D50E518B7}"/>
              </a:ext>
            </a:extLst>
          </p:cNvPr>
          <p:cNvSpPr txBox="1"/>
          <p:nvPr/>
        </p:nvSpPr>
        <p:spPr>
          <a:xfrm>
            <a:off x="247650" y="314325"/>
            <a:ext cx="8486775" cy="2677656"/>
          </a:xfrm>
          <a:prstGeom prst="rect">
            <a:avLst/>
          </a:prstGeom>
          <a:noFill/>
        </p:spPr>
        <p:txBody>
          <a:bodyPr wrap="square">
            <a:spAutoFit/>
          </a:bodyPr>
          <a:lstStyle/>
          <a:p>
            <a:pPr algn="ctr"/>
            <a:r>
              <a:rPr lang="ar-JO" sz="2800" b="1" dirty="0">
                <a:solidFill>
                  <a:schemeClr val="bg1"/>
                </a:solidFill>
                <a:latin typeface="Arial" panose="020B0604020202020204" pitchFamily="34" charset="0"/>
                <a:cs typeface="Arial" panose="020B0604020202020204" pitchFamily="34" charset="0"/>
              </a:rPr>
              <a:t>2 بطرس 3: 1-13</a:t>
            </a:r>
            <a:endParaRPr lang="en-US" sz="2800" b="1" dirty="0">
              <a:solidFill>
                <a:schemeClr val="bg1"/>
              </a:solidFill>
              <a:latin typeface="Arial" panose="020B0604020202020204" pitchFamily="34" charset="0"/>
              <a:cs typeface="Arial" panose="020B0604020202020204" pitchFamily="34" charset="0"/>
            </a:endParaRPr>
          </a:p>
          <a:p>
            <a:pPr algn="ctr"/>
            <a:r>
              <a:rPr lang="ar-JO" sz="2800" i="0" dirty="0">
                <a:solidFill>
                  <a:schemeClr val="bg1"/>
                </a:solidFill>
                <a:effectLst/>
                <a:latin typeface="Arial" panose="020B0604020202020204" pitchFamily="34" charset="0"/>
                <a:cs typeface="Arial" panose="020B0604020202020204" pitchFamily="34" charset="0"/>
              </a:rPr>
              <a:t>1 هذه أكتبها الآن إليكم رسالة ثانية أيها الأحباء، فيهما أنهض بالتذكرة ذهنكم النقي 2 لتذكروا الأقوال التي قالها سابقاً الأنبياء القديسون، ووصيتنا نحن الرسل، وصية الرب والمخلص 3 عالمين هذا أولاً: أنه سيأتي في آخر الأيام قوم مستهزئون، سالكين بحسب شهوات أنفسهم 4 وقائلين: أين هو موعد مجيئه؟ لأنه من حين رقد الآباء كل شيء باق هكذا من بدء الخليقة.</a:t>
            </a:r>
            <a:endParaRPr lang="en-US" sz="280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87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BFB9C916-A8EF-4957-82FF-926D50E518B7}"/>
              </a:ext>
            </a:extLst>
          </p:cNvPr>
          <p:cNvSpPr txBox="1"/>
          <p:nvPr/>
        </p:nvSpPr>
        <p:spPr>
          <a:xfrm>
            <a:off x="247650" y="314325"/>
            <a:ext cx="8486775" cy="3826689"/>
          </a:xfrm>
          <a:prstGeom prst="rect">
            <a:avLst/>
          </a:prstGeom>
          <a:noFill/>
        </p:spPr>
        <p:txBody>
          <a:bodyPr wrap="square">
            <a:spAutoFit/>
          </a:bodyPr>
          <a:lstStyle/>
          <a:p>
            <a:pPr algn="ctr"/>
            <a:r>
              <a:rPr lang="ar-JO" sz="2800" i="0" dirty="0">
                <a:solidFill>
                  <a:schemeClr val="bg1"/>
                </a:solidFill>
                <a:effectLst/>
                <a:latin typeface="Arial" panose="020B0604020202020204" pitchFamily="34" charset="0"/>
                <a:cs typeface="Arial" panose="020B0604020202020204" pitchFamily="34" charset="0"/>
              </a:rPr>
              <a:t>5 لأن هذا يخفى عليهم بإرادتهم: أن السماوات كانت منذ القديم، والأرض بكلمة الله قائمة من الماء وبالماء 6 اللواتي بهن العالم الكائن حينئذ فاض عليه الماء فهلك 7 وأما السماوات والأرض الكائنة الآن، فهي مخزونة بتلك الكلمة عينها، محفوظة للنار إلى يوم الدين وهلاك الناس الفجار.</a:t>
            </a:r>
            <a:endParaRPr lang="en-US" sz="2800" i="0" dirty="0">
              <a:solidFill>
                <a:schemeClr val="bg1"/>
              </a:solidFill>
              <a:effectLst/>
              <a:latin typeface="Arial" panose="020B0604020202020204" pitchFamily="34" charset="0"/>
              <a:cs typeface="Arial" panose="020B0604020202020204" pitchFamily="34" charset="0"/>
            </a:endParaRPr>
          </a:p>
          <a:p>
            <a:pPr algn="l"/>
            <a:endParaRPr lang="en-US" sz="2800" i="0" baseline="30000" dirty="0">
              <a:solidFill>
                <a:schemeClr val="bg1"/>
              </a:solidFill>
              <a:effectLst/>
              <a:latin typeface="Arial" panose="020B0604020202020204" pitchFamily="34" charset="0"/>
              <a:cs typeface="Arial" panose="020B0604020202020204" pitchFamily="34" charset="0"/>
            </a:endParaRPr>
          </a:p>
          <a:p>
            <a:pPr algn="ctr"/>
            <a:r>
              <a:rPr lang="ar-JO" sz="2800" i="0" dirty="0">
                <a:solidFill>
                  <a:schemeClr val="bg1"/>
                </a:solidFill>
                <a:effectLst/>
                <a:latin typeface="Arial" panose="020B0604020202020204" pitchFamily="34" charset="0"/>
                <a:cs typeface="Arial" panose="020B0604020202020204" pitchFamily="34" charset="0"/>
              </a:rPr>
              <a:t>8 ولكن لا يخف عليكم هذا الشيء الواحد أيها الأحباء: أن يوماً واحداً عند الرب كألف سنة، وألف سنة كيوم واحد 9 لا يتباطأ الرب عن وعده كما يحسب قوم التباطؤ، لكنه يتأنى علينا، وهو لا يشاء أن يهلك أناس، بل أن يقبل الجميع إلى التوبة.</a:t>
            </a:r>
            <a:endParaRPr lang="en-US" sz="280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53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20BF6B-D906-4524-A06E-72C99667FBB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5" name="TextBox 4">
            <a:extLst>
              <a:ext uri="{FF2B5EF4-FFF2-40B4-BE49-F238E27FC236}">
                <a16:creationId xmlns:a16="http://schemas.microsoft.com/office/drawing/2014/main" id="{BFB9C916-A8EF-4957-82FF-926D50E518B7}"/>
              </a:ext>
            </a:extLst>
          </p:cNvPr>
          <p:cNvSpPr txBox="1"/>
          <p:nvPr/>
        </p:nvSpPr>
        <p:spPr>
          <a:xfrm>
            <a:off x="247650" y="314325"/>
            <a:ext cx="8486775" cy="3436838"/>
          </a:xfrm>
          <a:prstGeom prst="rect">
            <a:avLst/>
          </a:prstGeom>
          <a:noFill/>
        </p:spPr>
        <p:txBody>
          <a:bodyPr wrap="square">
            <a:spAutoFit/>
          </a:bodyPr>
          <a:lstStyle/>
          <a:p>
            <a:pPr algn="ctr"/>
            <a:r>
              <a:rPr lang="ar-JO" sz="2800" i="0" dirty="0">
                <a:solidFill>
                  <a:schemeClr val="bg1"/>
                </a:solidFill>
                <a:effectLst/>
                <a:latin typeface="Arial" panose="020B0604020202020204" pitchFamily="34" charset="0"/>
                <a:cs typeface="Arial" panose="020B0604020202020204" pitchFamily="34" charset="0"/>
              </a:rPr>
              <a:t>10 ولكن سيأتي كلص في الليل، يوم الرب، الذي فيه تزول السماوات بضجيج، وتنحل العناصر محترقة، وتحترق الأرض والمصنوعات التي فيها.</a:t>
            </a:r>
            <a:endParaRPr lang="en-US" sz="2800" i="0" dirty="0">
              <a:solidFill>
                <a:schemeClr val="bg1"/>
              </a:solidFill>
              <a:effectLst/>
              <a:latin typeface="Arial" panose="020B0604020202020204" pitchFamily="34" charset="0"/>
              <a:cs typeface="Arial" panose="020B0604020202020204" pitchFamily="34" charset="0"/>
            </a:endParaRPr>
          </a:p>
          <a:p>
            <a:pPr algn="ctr"/>
            <a:endParaRPr lang="en-US" sz="3200" baseline="30000" dirty="0">
              <a:solidFill>
                <a:schemeClr val="bg1"/>
              </a:solidFill>
              <a:latin typeface="Arial" panose="020B0604020202020204" pitchFamily="34" charset="0"/>
              <a:cs typeface="Arial" panose="020B0604020202020204" pitchFamily="34" charset="0"/>
            </a:endParaRPr>
          </a:p>
          <a:p>
            <a:pPr algn="ctr"/>
            <a:r>
              <a:rPr lang="ar-JO" sz="2800" i="0" dirty="0">
                <a:solidFill>
                  <a:schemeClr val="bg1"/>
                </a:solidFill>
                <a:effectLst/>
                <a:latin typeface="Arial" panose="020B0604020202020204" pitchFamily="34" charset="0"/>
                <a:cs typeface="Arial" panose="020B0604020202020204" pitchFamily="34" charset="0"/>
              </a:rPr>
              <a:t>11 فبما أن هذه كلها تنحل، أي أناس يجب أن تكونوا أنتم في سيرة مقدسة وتقوى؟ 12 منتظرين وطالبين سرعة مجيء يوم الرب، الذي به تنحل السماوات ملتهبة، والعناصر محترقة تذوب 13 ولكننا بحسب وعده ننتظر سماوات جديدة، وأرضاً جديدة، يسكن فيها البر.</a:t>
            </a:r>
            <a:endParaRPr lang="en-US" sz="280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49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TotalTime>
  <Words>509</Words>
  <Application>Microsoft Macintosh PowerPoint</Application>
  <PresentationFormat>On-screen Show (4:3)</PresentationFormat>
  <Paragraphs>54</Paragraphs>
  <Slides>22</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ＭＳ Ｐゴシック</vt:lpstr>
      <vt:lpstr>Aptos</vt:lpstr>
      <vt:lpstr>Arial</vt:lpstr>
      <vt:lpstr>Avenir Next LT Pro</vt:lpstr>
      <vt:lpstr>Calibri</vt:lpstr>
      <vt:lpstr>Calibri Light</vt:lpstr>
      <vt:lpstr>Times New Roman</vt:lpstr>
      <vt:lpstr>Wingdings</vt:lpstr>
      <vt:lpstr>Office Theme</vt:lpstr>
      <vt:lpstr>1_Office Theme</vt:lpstr>
      <vt:lpstr>Orbit</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رابط الوعظ الموضوعي على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6</cp:revision>
  <dcterms:created xsi:type="dcterms:W3CDTF">2020-12-18T03:49:22Z</dcterms:created>
  <dcterms:modified xsi:type="dcterms:W3CDTF">2024-06-24T17:19:28Z</dcterms:modified>
</cp:coreProperties>
</file>