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6"/>
  </p:notesMasterIdLst>
  <p:sldIdLst>
    <p:sldId id="365" r:id="rId5"/>
    <p:sldId id="366" r:id="rId6"/>
    <p:sldId id="291" r:id="rId7"/>
    <p:sldId id="367" r:id="rId8"/>
    <p:sldId id="368" r:id="rId9"/>
    <p:sldId id="304" r:id="rId10"/>
    <p:sldId id="296" r:id="rId11"/>
    <p:sldId id="299" r:id="rId12"/>
    <p:sldId id="309" r:id="rId13"/>
    <p:sldId id="297" r:id="rId14"/>
    <p:sldId id="298" r:id="rId15"/>
    <p:sldId id="303" r:id="rId16"/>
    <p:sldId id="300" r:id="rId17"/>
    <p:sldId id="302" r:id="rId18"/>
    <p:sldId id="305" r:id="rId19"/>
    <p:sldId id="306" r:id="rId20"/>
    <p:sldId id="307" r:id="rId21"/>
    <p:sldId id="308" r:id="rId22"/>
    <p:sldId id="310" r:id="rId23"/>
    <p:sldId id="267" r:id="rId24"/>
    <p:sldId id="3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476"/>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9" autoAdjust="0"/>
    <p:restoredTop sz="94660"/>
  </p:normalViewPr>
  <p:slideViewPr>
    <p:cSldViewPr snapToGrid="0">
      <p:cViewPr>
        <p:scale>
          <a:sx n="97" d="100"/>
          <a:sy n="97" d="100"/>
        </p:scale>
        <p:origin x="2680" y="7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47069-DCC9-EC4C-A36E-E68E6BB2A621}" type="datetimeFigureOut">
              <a:rPr lang="en-US" smtClean="0"/>
              <a:t>6/24/24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28151-50CD-D14C-BD09-249954B1D1F2}" type="slidenum">
              <a:rPr lang="en-US" smtClean="0"/>
              <a:t>‹#›</a:t>
            </a:fld>
            <a:endParaRPr lang="en-US"/>
          </a:p>
        </p:txBody>
      </p:sp>
    </p:spTree>
    <p:extLst>
      <p:ext uri="{BB962C8B-B14F-4D97-AF65-F5344CB8AC3E}">
        <p14:creationId xmlns:p14="http://schemas.microsoft.com/office/powerpoint/2010/main" val="170070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886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27860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334383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22706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121312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01606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986993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169369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428764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585347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333852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80637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0500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74686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2781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14128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3051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334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00323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456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2277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789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927893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55706129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934683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206888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736749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51009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959675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584085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661889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298974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3770487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2491321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859653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384134479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8.xml"/><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721095"/>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1937623" y="2394644"/>
            <a:ext cx="5449793" cy="784830"/>
          </a:xfrm>
          <a:prstGeom prst="rect">
            <a:avLst/>
          </a:prstGeom>
          <a:noFill/>
        </p:spPr>
        <p:txBody>
          <a:bodyPr wrap="square" rtlCol="0">
            <a:spAutoFit/>
          </a:bodyPr>
          <a:lstStyle/>
          <a:p>
            <a:pPr algn="ctr" defTabSz="685800">
              <a:defRPr/>
            </a:pPr>
            <a:r>
              <a:rPr lang="ar-JO" sz="4500" b="1" dirty="0">
                <a:solidFill>
                  <a:prstClr val="black"/>
                </a:solidFill>
                <a:latin typeface="Arial" panose="020B0604020202020204" pitchFamily="34" charset="0"/>
                <a:cs typeface="Arial" panose="020B0604020202020204" pitchFamily="34" charset="0"/>
              </a:rPr>
              <a:t>لنتطلع إليه</a:t>
            </a:r>
            <a:endParaRPr lang="en-US" sz="4500" b="1"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0FB920-9E07-5A42-BBAA-E69913512E01}"/>
              </a:ext>
            </a:extLst>
          </p:cNvPr>
          <p:cNvSpPr>
            <a:spLocks noChangeArrowheads="1"/>
          </p:cNvSpPr>
          <p:nvPr/>
        </p:nvSpPr>
        <p:spPr bwMode="auto">
          <a:xfrm>
            <a:off x="0" y="5391248"/>
            <a:ext cx="9158502" cy="146675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د. جيم هارملينغ</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 </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 </a:t>
            </a:r>
          </a:p>
        </p:txBody>
      </p:sp>
      <p:sp>
        <p:nvSpPr>
          <p:cNvPr id="2" name="Rectangle 1">
            <a:extLst>
              <a:ext uri="{FF2B5EF4-FFF2-40B4-BE49-F238E27FC236}">
                <a16:creationId xmlns:a16="http://schemas.microsoft.com/office/drawing/2014/main" id="{E8882BA9-FBD2-BAFD-F606-5728460CB37D}"/>
              </a:ext>
            </a:extLst>
          </p:cNvPr>
          <p:cNvSpPr/>
          <p:nvPr/>
        </p:nvSpPr>
        <p:spPr>
          <a:xfrm>
            <a:off x="1548246" y="1186727"/>
            <a:ext cx="5658131" cy="1000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ar-JO" sz="13500" b="1" dirty="0">
                <a:solidFill>
                  <a:srgbClr val="FF0000"/>
                </a:solidFill>
                <a:latin typeface="Arial" panose="020B0604020202020204" pitchFamily="34" charset="0"/>
                <a:cs typeface="Arial" panose="020B0604020202020204" pitchFamily="34" charset="0"/>
              </a:rPr>
              <a:t>أمر</a:t>
            </a:r>
            <a:endParaRPr lang="en-US" sz="135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182554" y="591542"/>
            <a:ext cx="4002191" cy="553998"/>
          </a:xfrm>
          <a:prstGeom prst="rect">
            <a:avLst/>
          </a:prstGeom>
          <a:noFill/>
        </p:spPr>
        <p:txBody>
          <a:bodyPr wrap="square" rtlCol="0">
            <a:spAutoFit/>
          </a:bodyPr>
          <a:lstStyle/>
          <a:p>
            <a:pPr algn="ctr" defTabSz="685800">
              <a:defRPr/>
            </a:pPr>
            <a:r>
              <a:rPr lang="ar-JO" sz="3000" b="1" dirty="0">
                <a:solidFill>
                  <a:prstClr val="black"/>
                </a:solidFill>
                <a:latin typeface="Arial" panose="020B0604020202020204" pitchFamily="34" charset="0"/>
                <a:cs typeface="Arial" panose="020B0604020202020204" pitchFamily="34" charset="0"/>
              </a:rPr>
              <a:t>الجزء 7: رؤيا 20: 7-15</a:t>
            </a:r>
            <a:endParaRPr lang="en-US" sz="3000" b="1" dirty="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24AA4D0-931C-F118-5EEA-D413639895F8}"/>
              </a:ext>
            </a:extLst>
          </p:cNvPr>
          <p:cNvSpPr>
            <a:spLocks noChangeArrowheads="1"/>
          </p:cNvSpPr>
          <p:nvPr/>
        </p:nvSpPr>
        <p:spPr bwMode="auto">
          <a:xfrm>
            <a:off x="3245" y="4683966"/>
            <a:ext cx="9155257" cy="579939"/>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rtl="1" fontAlgn="base">
              <a:spcBef>
                <a:spcPct val="20000"/>
              </a:spcBef>
              <a:buClr>
                <a:srgbClr val="FFCC00"/>
              </a:buClr>
              <a:buSzPct val="70000"/>
              <a:defRPr/>
            </a:pPr>
            <a:r>
              <a:rPr lang="ar-JO" sz="3000" kern="0" dirty="0">
                <a:solidFill>
                  <a:prstClr val="black"/>
                </a:solidFill>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lang="en-US" sz="3000" kern="0" dirty="0">
              <a:solidFill>
                <a:prstClr val="black"/>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6616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129886" y="1699022"/>
            <a:ext cx="2623601" cy="2368153"/>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ar-JO" sz="3600" b="1" dirty="0">
                <a:latin typeface="Arial" panose="020B0604020202020204" pitchFamily="34" charset="0"/>
                <a:ea typeface="+mj-ea"/>
                <a:cs typeface="Arial" panose="020B0604020202020204" pitchFamily="34" charset="0"/>
              </a:rPr>
              <a:t>عرش الدينونة العظيم الأبيض</a:t>
            </a:r>
            <a:endParaRPr lang="en-US" sz="36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64163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6" descr="July 12, 2020 | Bema: The Judgement Seat of Christ (full gathering) on Vimeo">
            <a:extLst>
              <a:ext uri="{FF2B5EF4-FFF2-40B4-BE49-F238E27FC236}">
                <a16:creationId xmlns:a16="http://schemas.microsoft.com/office/drawing/2014/main" id="{0EE4DBB8-95E0-4136-8EE9-C7C0FC2DE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8" r="-1" b="3184"/>
          <a:stretch/>
        </p:blipFill>
        <p:spPr bwMode="auto">
          <a:xfrm>
            <a:off x="241300" y="1098550"/>
            <a:ext cx="8661401" cy="46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48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519237" y="2050480"/>
            <a:ext cx="6105525" cy="1815882"/>
          </a:xfrm>
          <a:prstGeom prst="rect">
            <a:avLst/>
          </a:prstGeom>
          <a:noFill/>
        </p:spPr>
        <p:txBody>
          <a:bodyPr wrap="square">
            <a:spAutoFit/>
          </a:bodyPr>
          <a:lstStyle/>
          <a:p>
            <a:pPr algn="ctr"/>
            <a:r>
              <a:rPr lang="ar-JO" sz="2800" b="1" dirty="0">
                <a:solidFill>
                  <a:schemeClr val="bg1"/>
                </a:solidFill>
                <a:latin typeface="Arial" panose="020B0604020202020204" pitchFamily="34" charset="0"/>
                <a:cs typeface="Arial" panose="020B0604020202020204" pitchFamily="34" charset="0"/>
              </a:rPr>
              <a:t>2 كورنثوس 5: 10</a:t>
            </a:r>
            <a:endParaRPr lang="en-US" sz="2800" b="1" dirty="0">
              <a:solidFill>
                <a:schemeClr val="bg1"/>
              </a:solidFill>
              <a:latin typeface="Arial" panose="020B0604020202020204" pitchFamily="34" charset="0"/>
              <a:cs typeface="Arial" panose="020B0604020202020204" pitchFamily="34" charset="0"/>
            </a:endParaRPr>
          </a:p>
          <a:p>
            <a:pPr algn="ctr"/>
            <a:r>
              <a:rPr lang="ar-JO" sz="2800" dirty="0">
                <a:solidFill>
                  <a:schemeClr val="bg1"/>
                </a:solidFill>
                <a:latin typeface="Arial" panose="020B0604020202020204" pitchFamily="34" charset="0"/>
                <a:cs typeface="Arial" panose="020B0604020202020204" pitchFamily="34" charset="0"/>
              </a:rPr>
              <a:t>لأنه لا بد أننا جميعاً نظهر أمام </a:t>
            </a:r>
            <a:r>
              <a:rPr lang="ar-JO" sz="2800" u="sng" dirty="0">
                <a:solidFill>
                  <a:schemeClr val="bg1"/>
                </a:solidFill>
                <a:latin typeface="Arial" panose="020B0604020202020204" pitchFamily="34" charset="0"/>
                <a:cs typeface="Arial" panose="020B0604020202020204" pitchFamily="34" charset="0"/>
              </a:rPr>
              <a:t>كرسي</a:t>
            </a:r>
            <a:r>
              <a:rPr lang="ar-JO" sz="2800" dirty="0">
                <a:solidFill>
                  <a:schemeClr val="bg1"/>
                </a:solidFill>
                <a:latin typeface="Arial" panose="020B0604020202020204" pitchFamily="34" charset="0"/>
                <a:cs typeface="Arial" panose="020B0604020202020204" pitchFamily="34" charset="0"/>
              </a:rPr>
              <a:t> المسيح، لينال كل واحد ما كان بالجسد بحسب ما صنع، خيراً كان أم شراً.</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in on THE EARLY CHRISTIANS">
            <a:extLst>
              <a:ext uri="{FF2B5EF4-FFF2-40B4-BE49-F238E27FC236}">
                <a16:creationId xmlns:a16="http://schemas.microsoft.com/office/drawing/2014/main" id="{D6965A63-F27A-4548-A526-A99D67379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 t="5000" r="8854" b="6111"/>
          <a:stretch/>
        </p:blipFill>
        <p:spPr bwMode="auto">
          <a:xfrm>
            <a:off x="-45787" y="-1"/>
            <a:ext cx="920057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3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2246769"/>
          </a:xfrm>
          <a:prstGeom prst="rect">
            <a:avLst/>
          </a:prstGeom>
          <a:noFill/>
        </p:spPr>
        <p:txBody>
          <a:bodyPr wrap="square">
            <a:spAutoFit/>
          </a:bodyPr>
          <a:lstStyle/>
          <a:p>
            <a:pPr algn="ctr"/>
            <a:r>
              <a:rPr lang="ar-JO" sz="2800" b="1" dirty="0">
                <a:solidFill>
                  <a:schemeClr val="bg1"/>
                </a:solidFill>
                <a:latin typeface="Arial" panose="020B0604020202020204" pitchFamily="34" charset="0"/>
                <a:cs typeface="Arial" panose="020B0604020202020204" pitchFamily="34" charset="0"/>
              </a:rPr>
              <a:t>1 كورنثوس 3: 13-15</a:t>
            </a:r>
          </a:p>
          <a:p>
            <a:pPr algn="ctr"/>
            <a:r>
              <a:rPr lang="ar-JO" sz="2800" dirty="0">
                <a:solidFill>
                  <a:schemeClr val="bg1"/>
                </a:solidFill>
                <a:latin typeface="Arial" panose="020B0604020202020204" pitchFamily="34" charset="0"/>
                <a:cs typeface="Arial" panose="020B0604020202020204" pitchFamily="34" charset="0"/>
              </a:rPr>
              <a:t>13 فعمل كل واحد سيصير ظاهراً لأن اليوم سيبينه، لأنه بنار يستعلن، وستمتحن النار عمل كل واحد ما هو 14 إن بقي عمل أحد قد بناه عليه فسيأخذ أجرة 15 إن احترق عمل أحد فسيخسر، وأما هو فسيخلص، ولكن كما بنار.</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0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9526" y="1699022"/>
            <a:ext cx="2743962" cy="2368153"/>
          </a:xfrm>
          <a:prstGeom prst="rect">
            <a:avLst/>
          </a:prstGeom>
        </p:spPr>
        <p:txBody>
          <a:bodyPr vert="horz" lIns="68580" tIns="34290" rIns="68580" bIns="34290" rtlCol="0" anchor="b">
            <a:normAutofit/>
          </a:bodyPr>
          <a:lstStyle/>
          <a:p>
            <a:pPr marL="0" marR="0" lvl="0" indent="0" algn="ctr" defTabSz="457200" rtl="0" eaLnBrk="1" fontAlgn="auto" latinLnBrk="0" hangingPunct="1">
              <a:lnSpc>
                <a:spcPct val="90000"/>
              </a:lnSpc>
              <a:spcBef>
                <a:spcPct val="0"/>
              </a:spcBef>
              <a:spcAft>
                <a:spcPts val="45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عرش الدينونة العظيم الأبيض</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5703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27DB9-F819-4803-BCDD-670AD71C570C}"/>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450"/>
              </a:spcAft>
            </a:pPr>
            <a:r>
              <a:rPr lang="ar-JO" sz="3600" b="1" dirty="0">
                <a:latin typeface="Arial" panose="020B0604020202020204" pitchFamily="34" charset="0"/>
                <a:ea typeface="+mj-ea"/>
                <a:cs typeface="Arial" panose="020B0604020202020204" pitchFamily="34" charset="0"/>
              </a:rPr>
              <a:t>سفر حياة الخروف</a:t>
            </a:r>
            <a:endParaRPr lang="en-US" sz="3600" dirty="0">
              <a:latin typeface="Arial" panose="020B0604020202020204" pitchFamily="34" charset="0"/>
              <a:ea typeface="+mj-ea"/>
              <a:cs typeface="Arial" panose="020B0604020202020204" pitchFamily="34" charset="0"/>
            </a:endParaRPr>
          </a:p>
        </p:txBody>
      </p:sp>
      <p:pic>
        <p:nvPicPr>
          <p:cNvPr id="1028" name="Picture 4" descr="Getting Blotted Out of the Book of Life?">
            <a:extLst>
              <a:ext uri="{FF2B5EF4-FFF2-40B4-BE49-F238E27FC236}">
                <a16:creationId xmlns:a16="http://schemas.microsoft.com/office/drawing/2014/main" id="{8B3C4B6B-C463-414B-8A56-E17FE70AC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9" r="1646"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70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Old books | Old books, Vintage books, Book wallpaper">
            <a:extLst>
              <a:ext uri="{FF2B5EF4-FFF2-40B4-BE49-F238E27FC236}">
                <a16:creationId xmlns:a16="http://schemas.microsoft.com/office/drawing/2014/main" id="{AB256927-2141-4216-8FFC-C6F3E10EF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6" r="2" b="10143"/>
          <a:stretch/>
        </p:blipFill>
        <p:spPr bwMode="auto">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74" name="Freeform: Shape 7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6" name="Group 7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80" name="Freeform: Shape 7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 name="Group 7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8" name="Freeform: Shape 7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4" name="TextBox 13">
            <a:extLst>
              <a:ext uri="{FF2B5EF4-FFF2-40B4-BE49-F238E27FC236}">
                <a16:creationId xmlns:a16="http://schemas.microsoft.com/office/drawing/2014/main" id="{37DFBA71-8E6C-404B-82E3-8942EF855D80}"/>
              </a:ext>
            </a:extLst>
          </p:cNvPr>
          <p:cNvSpPr txBox="1"/>
          <p:nvPr/>
        </p:nvSpPr>
        <p:spPr>
          <a:xfrm>
            <a:off x="207169" y="2749034"/>
            <a:ext cx="2717006" cy="646331"/>
          </a:xfrm>
          <a:prstGeom prst="rect">
            <a:avLst/>
          </a:prstGeom>
          <a:noFill/>
        </p:spPr>
        <p:txBody>
          <a:bodyPr wrap="square">
            <a:spAutoFit/>
          </a:bodyPr>
          <a:lstStyle/>
          <a:p>
            <a:pPr algn="ctr"/>
            <a:r>
              <a:rPr lang="ar-JO" sz="3600" b="1" dirty="0">
                <a:solidFill>
                  <a:schemeClr val="bg1"/>
                </a:solidFill>
                <a:latin typeface="Arial" panose="020B0604020202020204" pitchFamily="34" charset="0"/>
                <a:ea typeface="+mj-ea"/>
                <a:cs typeface="Arial" panose="020B0604020202020204" pitchFamily="34" charset="0"/>
              </a:rPr>
              <a:t>أسفار الأعمال</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0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1077218"/>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وكل من لم يوجد مكتوباً في سفر الحياة طرح في بحيرة النار.</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4674C6-472E-4CCA-91BD-76E3AF621FC5}"/>
              </a:ext>
            </a:extLst>
          </p:cNvPr>
          <p:cNvSpPr txBox="1"/>
          <p:nvPr/>
        </p:nvSpPr>
        <p:spPr>
          <a:xfrm>
            <a:off x="50005" y="484406"/>
            <a:ext cx="3148013" cy="584775"/>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دخل حياتنا</a:t>
            </a:r>
            <a:endParaRPr lang="en-US" sz="3200" dirty="0">
              <a:solidFill>
                <a:schemeClr val="bg1"/>
              </a:solidFill>
              <a:latin typeface="Arial" panose="020B0604020202020204" pitchFamily="34" charset="0"/>
              <a:cs typeface="Arial" panose="020B0604020202020204" pitchFamily="34" charset="0"/>
            </a:endParaRPr>
          </a:p>
        </p:txBody>
      </p:sp>
      <p:pic>
        <p:nvPicPr>
          <p:cNvPr id="1026" name="Picture 2" descr="What Do You See when You Look in the Manger? - Extravagant Hope">
            <a:extLst>
              <a:ext uri="{FF2B5EF4-FFF2-40B4-BE49-F238E27FC236}">
                <a16:creationId xmlns:a16="http://schemas.microsoft.com/office/drawing/2014/main" id="{083861A1-A15A-4B2F-A528-9B0F05A6C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069181"/>
            <a:ext cx="3148013" cy="2094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sus and the Cross - Barabbas Road Church in San Diego, CA">
            <a:extLst>
              <a:ext uri="{FF2B5EF4-FFF2-40B4-BE49-F238E27FC236}">
                <a16:creationId xmlns:a16="http://schemas.microsoft.com/office/drawing/2014/main" id="{1AAAA69C-95EC-4E3B-B561-DE64E6C13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994" y="2705181"/>
            <a:ext cx="3361134" cy="2228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637676-244B-461F-8322-523C1D9C9E07}"/>
              </a:ext>
            </a:extLst>
          </p:cNvPr>
          <p:cNvSpPr txBox="1"/>
          <p:nvPr/>
        </p:nvSpPr>
        <p:spPr>
          <a:xfrm>
            <a:off x="2994421" y="2120406"/>
            <a:ext cx="3361135" cy="584775"/>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فدى حياتنا</a:t>
            </a:r>
            <a:endParaRPr lang="en-US" sz="3200" dirty="0">
              <a:solidFill>
                <a:schemeClr val="bg1"/>
              </a:solidFill>
              <a:latin typeface="Arial" panose="020B0604020202020204" pitchFamily="34" charset="0"/>
              <a:cs typeface="Arial" panose="020B0604020202020204" pitchFamily="34" charset="0"/>
            </a:endParaRPr>
          </a:p>
        </p:txBody>
      </p:sp>
      <p:pic>
        <p:nvPicPr>
          <p:cNvPr id="9" name="Picture 2" descr="China Low Price Wholesale High Back Royal King Throne Chair - China Classic  Royal Furniture, Wedding Chair">
            <a:extLst>
              <a:ext uri="{FF2B5EF4-FFF2-40B4-BE49-F238E27FC236}">
                <a16:creationId xmlns:a16="http://schemas.microsoft.com/office/drawing/2014/main" id="{28A1B9A6-99B5-4D9A-A6C3-5CC7A5EDC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6817518" y="4549418"/>
            <a:ext cx="1654969" cy="2308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6DA2CC-FDE3-4B85-9B3D-0F99CC5566DE}"/>
              </a:ext>
            </a:extLst>
          </p:cNvPr>
          <p:cNvSpPr txBox="1"/>
          <p:nvPr/>
        </p:nvSpPr>
        <p:spPr>
          <a:xfrm>
            <a:off x="6165056" y="3956189"/>
            <a:ext cx="2912268" cy="584775"/>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يدين حياتنا</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8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721095"/>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1937623" y="2394644"/>
            <a:ext cx="5449793" cy="7848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1548246" y="1186727"/>
            <a:ext cx="5658131" cy="1000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4898393" y="3491848"/>
            <a:ext cx="4002191"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7: رؤيا 20: 7-15</a:t>
            </a:r>
            <a:endPar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24AA4D0-931C-F118-5EEA-D413639895F8}"/>
              </a:ext>
            </a:extLst>
          </p:cNvPr>
          <p:cNvSpPr>
            <a:spLocks noChangeArrowheads="1"/>
          </p:cNvSpPr>
          <p:nvPr/>
        </p:nvSpPr>
        <p:spPr bwMode="auto">
          <a:xfrm>
            <a:off x="0" y="4428578"/>
            <a:ext cx="9155257" cy="579939"/>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42159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635364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5943600"/>
            <a:ext cx="9144000" cy="695206"/>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الوعظ الموضوعي على </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207818"/>
            <a:ext cx="9144000" cy="11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78" eaLnBrk="1" fontAlgn="base" hangingPunct="1">
              <a:spcBef>
                <a:spcPct val="0"/>
              </a:spcBef>
              <a:spcAft>
                <a:spcPct val="0"/>
              </a:spcAft>
              <a:defRPr/>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0" y="503714"/>
            <a:ext cx="9232347" cy="5439886"/>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2524006"/>
            <a:ext cx="6153212" cy="2612696"/>
          </a:xfrm>
          <a:prstGeom prst="rect">
            <a:avLst/>
          </a:prstGeom>
        </p:spPr>
      </p:pic>
    </p:spTree>
    <p:extLst>
      <p:ext uri="{BB962C8B-B14F-4D97-AF65-F5344CB8AC3E}">
        <p14:creationId xmlns:p14="http://schemas.microsoft.com/office/powerpoint/2010/main" val="202505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algn="r" defTabSz="914400">
              <a:lnSpc>
                <a:spcPct val="90000"/>
              </a:lnSpc>
              <a:spcBef>
                <a:spcPct val="0"/>
              </a:spcBef>
              <a:spcAft>
                <a:spcPts val="600"/>
              </a:spcAft>
            </a:pPr>
            <a:r>
              <a:rPr lang="ar-JO" sz="4000" dirty="0">
                <a:solidFill>
                  <a:schemeClr val="bg1"/>
                </a:solidFill>
                <a:latin typeface="Arial" panose="020B0604020202020204" pitchFamily="34" charset="0"/>
                <a:ea typeface="+mj-ea"/>
                <a:cs typeface="Arial" panose="020B0604020202020204" pitchFamily="34" charset="0"/>
              </a:rPr>
              <a:t>ليأتِ ملكوتك (ع 1-6)</a:t>
            </a:r>
            <a:endParaRPr lang="en-US" sz="4000" dirty="0">
              <a:solidFill>
                <a:schemeClr val="bg1"/>
              </a:solidFill>
              <a:latin typeface="Arial" panose="020B0604020202020204" pitchFamily="34" charset="0"/>
              <a:ea typeface="+mj-ea"/>
              <a:cs typeface="Arial" panose="020B0604020202020204" pitchFamily="34" charset="0"/>
            </a:endParaRP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218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5907881" y="1464469"/>
            <a:ext cx="2621757" cy="3929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854482"/>
            <a:ext cx="9144000" cy="600164"/>
          </a:xfrm>
          <a:prstGeom prst="rect">
            <a:avLst/>
          </a:prstGeom>
          <a:solidFill>
            <a:srgbClr val="532476"/>
          </a:solidFill>
        </p:spPr>
        <p:txBody>
          <a:bodyPr wrap="square">
            <a:spAutoFit/>
          </a:bodyPr>
          <a:lstStyle/>
          <a:p>
            <a:pPr algn="ctr" defTabSz="685800"/>
            <a:r>
              <a:rPr lang="ar-JO" sz="3300" b="1" dirty="0">
                <a:solidFill>
                  <a:prstClr val="white"/>
                </a:solidFill>
                <a:latin typeface="Arial" panose="020B0604020202020204" pitchFamily="34" charset="0"/>
                <a:cs typeface="Arial" panose="020B0604020202020204" pitchFamily="34" charset="0"/>
              </a:rPr>
              <a:t>ملكوت الله</a:t>
            </a:r>
            <a:endParaRPr lang="en-US" sz="3300" b="1" dirty="0">
              <a:solidFill>
                <a:prstClr val="whit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A73437-017E-4C49-B39E-479B9D456601}"/>
              </a:ext>
            </a:extLst>
          </p:cNvPr>
          <p:cNvSpPr txBox="1"/>
          <p:nvPr/>
        </p:nvSpPr>
        <p:spPr>
          <a:xfrm>
            <a:off x="171450" y="2204651"/>
            <a:ext cx="5957888" cy="1061829"/>
          </a:xfrm>
          <a:prstGeom prst="rect">
            <a:avLst/>
          </a:prstGeom>
          <a:noFill/>
        </p:spPr>
        <p:txBody>
          <a:bodyPr wrap="square">
            <a:spAutoFit/>
          </a:bodyPr>
          <a:lstStyle/>
          <a:p>
            <a:pPr algn="ctr" defTabSz="685800"/>
            <a:r>
              <a:rPr lang="ar-JO" sz="2100" b="1" dirty="0">
                <a:solidFill>
                  <a:srgbClr val="000000"/>
                </a:solidFill>
                <a:latin typeface="Arial" panose="020B0604020202020204" pitchFamily="34" charset="0"/>
                <a:cs typeface="Arial" panose="020B0604020202020204" pitchFamily="34" charset="0"/>
              </a:rPr>
              <a:t>المجيء الأول</a:t>
            </a:r>
            <a:endParaRPr lang="en-US" sz="2100" b="1" dirty="0">
              <a:solidFill>
                <a:srgbClr val="000000"/>
              </a:solidFill>
              <a:latin typeface="Arial" panose="020B0604020202020204" pitchFamily="34" charset="0"/>
              <a:cs typeface="Arial" panose="020B0604020202020204" pitchFamily="34" charset="0"/>
            </a:endParaRPr>
          </a:p>
          <a:p>
            <a:pPr algn="ctr" defTabSz="685800"/>
            <a:r>
              <a:rPr lang="ar-JO" sz="2100" b="1" dirty="0">
                <a:solidFill>
                  <a:srgbClr val="000000"/>
                </a:solidFill>
                <a:latin typeface="Arial" panose="020B0604020202020204" pitchFamily="34" charset="0"/>
                <a:cs typeface="Arial" panose="020B0604020202020204" pitchFamily="34" charset="0"/>
              </a:rPr>
              <a:t>يسوع يعلن نفسه ملكاً </a:t>
            </a:r>
          </a:p>
          <a:p>
            <a:pPr algn="ctr" defTabSz="685800"/>
            <a:r>
              <a:rPr lang="ar-JO" sz="2100" b="1" u="sng" dirty="0">
                <a:solidFill>
                  <a:srgbClr val="000000"/>
                </a:solidFill>
                <a:latin typeface="Arial" panose="020B0604020202020204" pitchFamily="34" charset="0"/>
                <a:cs typeface="Arial" panose="020B0604020202020204" pitchFamily="34" charset="0"/>
              </a:rPr>
              <a:t>لتجنيد وفداء </a:t>
            </a:r>
            <a:r>
              <a:rPr lang="ar-JO" sz="2100" b="1" dirty="0">
                <a:solidFill>
                  <a:srgbClr val="000000"/>
                </a:solidFill>
                <a:latin typeface="Arial" panose="020B0604020202020204" pitchFamily="34" charset="0"/>
                <a:cs typeface="Arial" panose="020B0604020202020204" pitchFamily="34" charset="0"/>
              </a:rPr>
              <a:t>الرعايا لمملكته</a:t>
            </a:r>
            <a:endParaRPr lang="en-US" sz="2100" b="1"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43C8F2B-39F8-49A5-B975-0C4D15A77B9F}"/>
              </a:ext>
            </a:extLst>
          </p:cNvPr>
          <p:cNvSpPr txBox="1"/>
          <p:nvPr/>
        </p:nvSpPr>
        <p:spPr>
          <a:xfrm>
            <a:off x="321469" y="3683407"/>
            <a:ext cx="5643563" cy="1061829"/>
          </a:xfrm>
          <a:prstGeom prst="rect">
            <a:avLst/>
          </a:prstGeom>
          <a:noFill/>
        </p:spPr>
        <p:txBody>
          <a:bodyPr wrap="square">
            <a:spAutoFit/>
          </a:bodyPr>
          <a:lstStyle/>
          <a:p>
            <a:pPr algn="ctr" defTabSz="685800"/>
            <a:r>
              <a:rPr lang="ar-JO" sz="2100" b="1" dirty="0">
                <a:solidFill>
                  <a:srgbClr val="000000"/>
                </a:solidFill>
                <a:latin typeface="Arial" panose="020B0604020202020204" pitchFamily="34" charset="0"/>
                <a:cs typeface="Arial" panose="020B0604020202020204" pitchFamily="34" charset="0"/>
              </a:rPr>
              <a:t>المجيء الثاني</a:t>
            </a:r>
            <a:endParaRPr lang="en-US" sz="2100" b="1" dirty="0">
              <a:solidFill>
                <a:srgbClr val="000000"/>
              </a:solidFill>
              <a:latin typeface="Arial" panose="020B0604020202020204" pitchFamily="34" charset="0"/>
              <a:cs typeface="Arial" panose="020B0604020202020204" pitchFamily="34" charset="0"/>
            </a:endParaRPr>
          </a:p>
          <a:p>
            <a:pPr algn="ctr" defTabSz="685800"/>
            <a:r>
              <a:rPr lang="ar-JO" sz="2100" b="1" dirty="0">
                <a:solidFill>
                  <a:srgbClr val="000000"/>
                </a:solidFill>
                <a:latin typeface="Arial" panose="020B0604020202020204" pitchFamily="34" charset="0"/>
                <a:cs typeface="Arial" panose="020B0604020202020204" pitchFamily="34" charset="0"/>
              </a:rPr>
              <a:t>يأتي يسوع ملكاً</a:t>
            </a:r>
            <a:endParaRPr lang="en-US" sz="2100" b="1" dirty="0">
              <a:solidFill>
                <a:srgbClr val="000000"/>
              </a:solidFill>
              <a:latin typeface="Arial" panose="020B0604020202020204" pitchFamily="34" charset="0"/>
              <a:cs typeface="Arial" panose="020B0604020202020204" pitchFamily="34" charset="0"/>
            </a:endParaRPr>
          </a:p>
          <a:p>
            <a:pPr algn="ctr" defTabSz="685800"/>
            <a:r>
              <a:rPr lang="ar-JO" sz="2100" b="1" u="sng" dirty="0">
                <a:solidFill>
                  <a:srgbClr val="000000"/>
                </a:solidFill>
                <a:latin typeface="Arial" panose="020B0604020202020204" pitchFamily="34" charset="0"/>
                <a:cs typeface="Arial" panose="020B0604020202020204" pitchFamily="34" charset="0"/>
              </a:rPr>
              <a:t>يحكم</a:t>
            </a:r>
            <a:r>
              <a:rPr lang="ar-JO" sz="2100" b="1" dirty="0">
                <a:solidFill>
                  <a:srgbClr val="000000"/>
                </a:solidFill>
                <a:latin typeface="Arial" panose="020B0604020202020204" pitchFamily="34" charset="0"/>
                <a:cs typeface="Arial" panose="020B0604020202020204" pitchFamily="34" charset="0"/>
              </a:rPr>
              <a:t> على رعايا مملكته</a:t>
            </a:r>
            <a:endParaRPr lang="en-US" sz="21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B03988-04F5-4E35-8D2E-DC05BF478F1B}"/>
              </a:ext>
            </a:extLst>
          </p:cNvPr>
          <p:cNvSpPr txBox="1"/>
          <p:nvPr/>
        </p:nvSpPr>
        <p:spPr>
          <a:xfrm>
            <a:off x="0" y="5426482"/>
            <a:ext cx="9144000" cy="600164"/>
          </a:xfrm>
          <a:prstGeom prst="rect">
            <a:avLst/>
          </a:prstGeom>
          <a:solidFill>
            <a:srgbClr val="532476"/>
          </a:solidFill>
        </p:spPr>
        <p:txBody>
          <a:bodyPr wrap="square">
            <a:spAutoFit/>
          </a:bodyPr>
          <a:lstStyle/>
          <a:p>
            <a:pPr algn="ctr" defTabSz="685800"/>
            <a:r>
              <a:rPr lang="ar-JO" sz="3300" b="1" dirty="0">
                <a:solidFill>
                  <a:prstClr val="white"/>
                </a:solidFill>
                <a:latin typeface="Arial" panose="020B0604020202020204" pitchFamily="34" charset="0"/>
                <a:cs typeface="Arial" panose="020B0604020202020204" pitchFamily="34" charset="0"/>
              </a:rPr>
              <a:t>1000 سنة</a:t>
            </a:r>
            <a:endParaRPr lang="en-US" sz="33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7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85725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12205" y="3460337"/>
            <a:ext cx="3430190" cy="967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509642" y="4335209"/>
            <a:ext cx="2425304" cy="457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982924" y="2795965"/>
            <a:ext cx="1605558" cy="646331"/>
          </a:xfrm>
          <a:prstGeom prst="rect">
            <a:avLst/>
          </a:prstGeom>
          <a:noFill/>
        </p:spPr>
        <p:txBody>
          <a:bodyPr wrap="square">
            <a:spAutoFit/>
          </a:bodyPr>
          <a:lstStyle/>
          <a:p>
            <a:pPr algn="ctr" defTabSz="685800"/>
            <a:r>
              <a:rPr lang="ar-JO" dirty="0">
                <a:solidFill>
                  <a:prstClr val="white"/>
                </a:solidFill>
                <a:latin typeface="Times New Roman" panose="02020603050405020304" pitchFamily="18" charset="0"/>
                <a:cs typeface="Times New Roman" panose="02020603050405020304" pitchFamily="18" charset="0"/>
              </a:rPr>
              <a:t>يعود المسيح        مع الكنيسة</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2818508" y="1914526"/>
            <a:ext cx="1943100"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75B2C606-4268-4D79-981B-294292F7083C}"/>
              </a:ext>
            </a:extLst>
          </p:cNvPr>
          <p:cNvSpPr txBox="1"/>
          <p:nvPr/>
        </p:nvSpPr>
        <p:spPr>
          <a:xfrm>
            <a:off x="3203920" y="4307983"/>
            <a:ext cx="1168005" cy="923330"/>
          </a:xfrm>
          <a:prstGeom prst="rect">
            <a:avLst/>
          </a:prstGeom>
          <a:solidFill>
            <a:srgbClr val="C00000"/>
          </a:solidFill>
        </p:spPr>
        <p:txBody>
          <a:bodyPr wrap="square">
            <a:spAutoFit/>
          </a:bodyPr>
          <a:lstStyle/>
          <a:p>
            <a:pPr algn="ctr" defTabSz="685800"/>
            <a:r>
              <a:rPr lang="ar-JO" dirty="0">
                <a:solidFill>
                  <a:prstClr val="white"/>
                </a:solidFill>
                <a:latin typeface="Times New Roman" panose="02020603050405020304" pitchFamily="18" charset="0"/>
                <a:cs typeface="Times New Roman" panose="02020603050405020304" pitchFamily="18" charset="0"/>
              </a:rPr>
              <a:t>تدمير الخصوم البشريين</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770BAC-0748-4A32-9969-806676307FF9}"/>
              </a:ext>
            </a:extLst>
          </p:cNvPr>
          <p:cNvSpPr txBox="1"/>
          <p:nvPr/>
        </p:nvSpPr>
        <p:spPr>
          <a:xfrm>
            <a:off x="3214338" y="5229962"/>
            <a:ext cx="1175149" cy="646331"/>
          </a:xfrm>
          <a:prstGeom prst="rect">
            <a:avLst/>
          </a:prstGeom>
          <a:solidFill>
            <a:schemeClr val="bg2">
              <a:lumMod val="25000"/>
            </a:schemeClr>
          </a:solidFill>
        </p:spPr>
        <p:txBody>
          <a:bodyPr wrap="square">
            <a:spAutoFit/>
          </a:bodyPr>
          <a:lstStyle/>
          <a:p>
            <a:pPr algn="ctr" defTabSz="685800"/>
            <a:r>
              <a:rPr lang="ar-JO" dirty="0">
                <a:solidFill>
                  <a:prstClr val="white"/>
                </a:solidFill>
                <a:latin typeface="Times New Roman" panose="02020603050405020304" pitchFamily="18" charset="0"/>
                <a:cs typeface="Times New Roman" panose="02020603050405020304" pitchFamily="18" charset="0"/>
              </a:rPr>
              <a:t>تقييد    الشيطان</a:t>
            </a:r>
            <a:endParaRPr lang="en-US" dirty="0">
              <a:solidFill>
                <a:prstClr val="white"/>
              </a:solidFill>
              <a:latin typeface="Times New Roman" panose="02020603050405020304" pitchFamily="18" charset="0"/>
              <a:cs typeface="Times New Roman" panose="02020603050405020304" pitchFamily="18" charset="0"/>
            </a:endParaRP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3293269" y="864560"/>
            <a:ext cx="992981" cy="1488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992" y="3460338"/>
            <a:ext cx="4540009" cy="2540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ليأتِ ملكوتك (ع 1-6)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32B2154D-F23D-4B56-B331-C98F3E610812}"/>
              </a:ext>
            </a:extLst>
          </p:cNvPr>
          <p:cNvSpPr txBox="1"/>
          <p:nvPr/>
        </p:nvSpPr>
        <p:spPr>
          <a:xfrm>
            <a:off x="638175" y="4542656"/>
            <a:ext cx="7908131" cy="1181870"/>
          </a:xfrm>
          <a:prstGeom prst="rect">
            <a:avLst/>
          </a:prstGeom>
        </p:spPr>
        <p:txBody>
          <a:bodyPr vert="horz" wrap="square" lIns="91440" tIns="45720" rIns="91440" bIns="45720" rtlCol="0" anchor="b">
            <a:normAutofit/>
          </a:bodyPr>
          <a:lstStyle/>
          <a:p>
            <a:pPr algn="r" defTabSz="914400" rtl="1">
              <a:lnSpc>
                <a:spcPct val="90000"/>
              </a:lnSpc>
              <a:spcBef>
                <a:spcPct val="0"/>
              </a:spcBef>
              <a:spcAft>
                <a:spcPts val="600"/>
              </a:spcAft>
            </a:pPr>
            <a:r>
              <a:rPr lang="ar-JO" sz="4000" dirty="0">
                <a:solidFill>
                  <a:schemeClr val="bg1"/>
                </a:solidFill>
                <a:latin typeface="Arial" panose="020B0604020202020204" pitchFamily="34" charset="0"/>
                <a:ea typeface="+mj-ea"/>
                <a:cs typeface="Arial" panose="020B0604020202020204" pitchFamily="34" charset="0"/>
              </a:rPr>
              <a:t>الدينونة الأخيرة (ع 7-15)</a:t>
            </a:r>
            <a:endParaRPr lang="en-US" sz="40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285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E4E63-76E7-4C1E-BFE5-9915572A18CE}"/>
              </a:ext>
            </a:extLst>
          </p:cNvPr>
          <p:cNvSpPr txBox="1"/>
          <p:nvPr/>
        </p:nvSpPr>
        <p:spPr>
          <a:xfrm>
            <a:off x="5598460" y="2195219"/>
            <a:ext cx="3065480" cy="2166836"/>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ar-JO" sz="4050" b="1" dirty="0">
                <a:latin typeface="Arial" panose="020B0604020202020204" pitchFamily="34" charset="0"/>
                <a:ea typeface="+mj-ea"/>
                <a:cs typeface="Arial" panose="020B0604020202020204" pitchFamily="34" charset="0"/>
              </a:rPr>
              <a:t>المعركة    الأخيرة</a:t>
            </a:r>
            <a:endParaRPr lang="en-US" sz="4050" dirty="0">
              <a:latin typeface="Arial" panose="020B0604020202020204" pitchFamily="34" charset="0"/>
              <a:ea typeface="+mj-ea"/>
              <a:cs typeface="Arial" panose="020B0604020202020204" pitchFamily="34" charset="0"/>
            </a:endParaRPr>
          </a:p>
        </p:txBody>
      </p:sp>
      <p:pic>
        <p:nvPicPr>
          <p:cNvPr id="1028" name="Picture 4" descr="Pin on Battle Axes">
            <a:extLst>
              <a:ext uri="{FF2B5EF4-FFF2-40B4-BE49-F238E27FC236}">
                <a16:creationId xmlns:a16="http://schemas.microsoft.com/office/drawing/2014/main" id="{FD8EECBA-0307-46D7-9F10-39417089A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7" r="11449"/>
          <a:stretch/>
        </p:blipFill>
        <p:spPr bwMode="auto">
          <a:xfrm>
            <a:off x="1"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56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Major Views Pertaining to the Millennial Reign of Christ | The kingdom of  god, Pictures of christ, Millennium">
            <a:extLst>
              <a:ext uri="{FF2B5EF4-FFF2-40B4-BE49-F238E27FC236}">
                <a16:creationId xmlns:a16="http://schemas.microsoft.com/office/drawing/2014/main" id="{A950C384-5E85-49BE-A5E3-7598561EE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 y="3267075"/>
            <a:ext cx="6145038" cy="343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hina Low Price Wholesale High Back Royal King Throne Chair - China Classic  Royal Furniture, Wedding Chair">
            <a:extLst>
              <a:ext uri="{FF2B5EF4-FFF2-40B4-BE49-F238E27FC236}">
                <a16:creationId xmlns:a16="http://schemas.microsoft.com/office/drawing/2014/main" id="{0DEB820D-4385-4C5B-A15A-4E2651BC2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17818"/>
          <a:stretch/>
        </p:blipFill>
        <p:spPr bwMode="auto">
          <a:xfrm>
            <a:off x="1840708" y="54768"/>
            <a:ext cx="2130774" cy="3193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B73910-C5BB-4D42-8471-B8FA6C242521}"/>
              </a:ext>
            </a:extLst>
          </p:cNvPr>
          <p:cNvSpPr txBox="1"/>
          <p:nvPr/>
        </p:nvSpPr>
        <p:spPr>
          <a:xfrm>
            <a:off x="1939" y="6410265"/>
            <a:ext cx="6145037" cy="461665"/>
          </a:xfrm>
          <a:prstGeom prst="rect">
            <a:avLst/>
          </a:prstGeom>
          <a:solidFill>
            <a:schemeClr val="tx1"/>
          </a:solidFill>
        </p:spPr>
        <p:txBody>
          <a:bodyPr wrap="square">
            <a:spAutoFit/>
          </a:bodyPr>
          <a:lstStyle/>
          <a:p>
            <a:pPr algn="ctr"/>
            <a:r>
              <a:rPr lang="ar-JO" sz="2400" b="1" dirty="0">
                <a:solidFill>
                  <a:schemeClr val="bg1"/>
                </a:solidFill>
                <a:latin typeface="Arial" panose="020B0604020202020204" pitchFamily="34" charset="0"/>
                <a:ea typeface="+mj-ea"/>
                <a:cs typeface="Arial" panose="020B0604020202020204" pitchFamily="34" charset="0"/>
              </a:rPr>
              <a:t>1000 سنة</a:t>
            </a:r>
            <a:endParaRPr lang="en-US" sz="2400" dirty="0">
              <a:latin typeface="Arial" panose="020B0604020202020204" pitchFamily="34" charset="0"/>
              <a:cs typeface="Arial" panose="020B0604020202020204" pitchFamily="34" charset="0"/>
            </a:endParaRPr>
          </a:p>
        </p:txBody>
      </p:sp>
      <p:sp>
        <p:nvSpPr>
          <p:cNvPr id="8" name="Arrow: Up 7">
            <a:extLst>
              <a:ext uri="{FF2B5EF4-FFF2-40B4-BE49-F238E27FC236}">
                <a16:creationId xmlns:a16="http://schemas.microsoft.com/office/drawing/2014/main" id="{9E13CA06-F3DC-4297-AF97-CC5F6F24319C}"/>
              </a:ext>
            </a:extLst>
          </p:cNvPr>
          <p:cNvSpPr/>
          <p:nvPr/>
        </p:nvSpPr>
        <p:spPr>
          <a:xfrm>
            <a:off x="5656214" y="4519349"/>
            <a:ext cx="2153542" cy="2333531"/>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A03DEF-E7E5-451F-92B1-EDDA28E3C6F6}"/>
              </a:ext>
            </a:extLst>
          </p:cNvPr>
          <p:cNvSpPr txBox="1"/>
          <p:nvPr/>
        </p:nvSpPr>
        <p:spPr>
          <a:xfrm>
            <a:off x="5941220" y="4759507"/>
            <a:ext cx="1583530" cy="830997"/>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إطلاق الشيطان</a:t>
            </a:r>
            <a:endParaRPr lang="en-US" sz="2400" dirty="0">
              <a:solidFill>
                <a:schemeClr val="bg1"/>
              </a:solidFill>
              <a:latin typeface="Arial" panose="020B0604020202020204" pitchFamily="34" charset="0"/>
              <a:cs typeface="Arial" panose="020B0604020202020204" pitchFamily="34" charset="0"/>
            </a:endParaRPr>
          </a:p>
        </p:txBody>
      </p:sp>
      <p:sp>
        <p:nvSpPr>
          <p:cNvPr id="11" name="Explosion: 14 Points 10">
            <a:extLst>
              <a:ext uri="{FF2B5EF4-FFF2-40B4-BE49-F238E27FC236}">
                <a16:creationId xmlns:a16="http://schemas.microsoft.com/office/drawing/2014/main" id="{893CC317-F6D1-461F-B224-D3D3754CE7A7}"/>
              </a:ext>
            </a:extLst>
          </p:cNvPr>
          <p:cNvSpPr/>
          <p:nvPr/>
        </p:nvSpPr>
        <p:spPr>
          <a:xfrm rot="19682242">
            <a:off x="6838950" y="3004847"/>
            <a:ext cx="2400300" cy="2099999"/>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D06CF1F-E569-4308-AF20-11C1660EB705}"/>
              </a:ext>
            </a:extLst>
          </p:cNvPr>
          <p:cNvSpPr txBox="1"/>
          <p:nvPr/>
        </p:nvSpPr>
        <p:spPr>
          <a:xfrm>
            <a:off x="7553325" y="3634472"/>
            <a:ext cx="935830" cy="830997"/>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المعركة الأخيرة</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56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19050"/>
            <a:ext cx="9144000" cy="6877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A picture containing text&#10;&#10;Description automatically generated">
            <a:extLst>
              <a:ext uri="{FF2B5EF4-FFF2-40B4-BE49-F238E27FC236}">
                <a16:creationId xmlns:a16="http://schemas.microsoft.com/office/drawing/2014/main" id="{1252DF14-531F-405E-93CB-37E17347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83" y="951136"/>
            <a:ext cx="8659433" cy="4955728"/>
          </a:xfrm>
          <a:prstGeom prst="rect">
            <a:avLst/>
          </a:prstGeom>
        </p:spPr>
      </p:pic>
      <p:sp>
        <p:nvSpPr>
          <p:cNvPr id="3" name="TextBox 2">
            <a:extLst>
              <a:ext uri="{FF2B5EF4-FFF2-40B4-BE49-F238E27FC236}">
                <a16:creationId xmlns:a16="http://schemas.microsoft.com/office/drawing/2014/main" id="{8AEF0DBD-DD47-B84F-8620-1AB74D98DFC8}"/>
              </a:ext>
            </a:extLst>
          </p:cNvPr>
          <p:cNvSpPr txBox="1"/>
          <p:nvPr/>
        </p:nvSpPr>
        <p:spPr>
          <a:xfrm>
            <a:off x="1924594" y="-767303"/>
            <a:ext cx="4807132" cy="923330"/>
          </a:xfrm>
          <a:prstGeom prst="rect">
            <a:avLst/>
          </a:prstGeom>
          <a:solidFill>
            <a:schemeClr val="tx1"/>
          </a:solidFill>
        </p:spPr>
        <p:txBody>
          <a:bodyPr wrap="square" rtlCol="0">
            <a:spAutoFit/>
          </a:bodyPr>
          <a:lstStyle/>
          <a:p>
            <a:pPr algn="ctr"/>
            <a:r>
              <a:rPr lang="ar-JO" sz="5400" dirty="0">
                <a:solidFill>
                  <a:schemeClr val="bg1"/>
                </a:solidFill>
                <a:latin typeface="Arial" panose="020B0604020202020204" pitchFamily="34" charset="0"/>
                <a:cs typeface="Arial" panose="020B0604020202020204" pitchFamily="34" charset="0"/>
              </a:rPr>
              <a:t>بحيرة النار</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6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129</TotalTime>
  <Words>264</Words>
  <Application>Microsoft Macintosh PowerPoint</Application>
  <PresentationFormat>On-screen Show (4:3)</PresentationFormat>
  <Paragraphs>45</Paragraphs>
  <Slides>21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ＭＳ Ｐゴシック</vt:lpstr>
      <vt:lpstr>Arial</vt:lpstr>
      <vt:lpstr>Calibri</vt:lpstr>
      <vt:lpstr>Calibri Light</vt:lpstr>
      <vt:lpstr>Times New Roman</vt:lpstr>
      <vt:lpstr>Wingdings</vt:lpstr>
      <vt:lpstr>Office Theme</vt:lpstr>
      <vt:lpstr>Orbit</vt:lpstr>
      <vt:lpstr>1_Office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الوعظ الموضوعي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6</cp:revision>
  <dcterms:created xsi:type="dcterms:W3CDTF">2020-12-10T08:25:50Z</dcterms:created>
  <dcterms:modified xsi:type="dcterms:W3CDTF">2024-06-24T17:19:21Z</dcterms:modified>
</cp:coreProperties>
</file>