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4" r:id="rId3"/>
  </p:sldMasterIdLst>
  <p:notesMasterIdLst>
    <p:notesMasterId r:id="rId58"/>
  </p:notesMasterIdLst>
  <p:sldIdLst>
    <p:sldId id="5402" r:id="rId4"/>
    <p:sldId id="5393" r:id="rId5"/>
    <p:sldId id="299" r:id="rId6"/>
    <p:sldId id="302" r:id="rId7"/>
    <p:sldId id="303" r:id="rId8"/>
    <p:sldId id="305" r:id="rId9"/>
    <p:sldId id="304" r:id="rId10"/>
    <p:sldId id="282" r:id="rId11"/>
    <p:sldId id="5347" r:id="rId12"/>
    <p:sldId id="5349" r:id="rId13"/>
    <p:sldId id="309" r:id="rId14"/>
    <p:sldId id="5352" r:id="rId15"/>
    <p:sldId id="5353" r:id="rId16"/>
    <p:sldId id="296" r:id="rId17"/>
    <p:sldId id="5355" r:id="rId18"/>
    <p:sldId id="5354" r:id="rId19"/>
    <p:sldId id="5357" r:id="rId20"/>
    <p:sldId id="5356" r:id="rId21"/>
    <p:sldId id="306" r:id="rId22"/>
    <p:sldId id="308" r:id="rId23"/>
    <p:sldId id="5358" r:id="rId24"/>
    <p:sldId id="297" r:id="rId25"/>
    <p:sldId id="5395" r:id="rId26"/>
    <p:sldId id="301" r:id="rId27"/>
    <p:sldId id="5362" r:id="rId28"/>
    <p:sldId id="5364" r:id="rId29"/>
    <p:sldId id="5365" r:id="rId30"/>
    <p:sldId id="5366" r:id="rId31"/>
    <p:sldId id="5367" r:id="rId32"/>
    <p:sldId id="5370" r:id="rId33"/>
    <p:sldId id="5372" r:id="rId34"/>
    <p:sldId id="5396" r:id="rId35"/>
    <p:sldId id="5397" r:id="rId36"/>
    <p:sldId id="5375" r:id="rId37"/>
    <p:sldId id="5377" r:id="rId38"/>
    <p:sldId id="5376" r:id="rId39"/>
    <p:sldId id="5378" r:id="rId40"/>
    <p:sldId id="5379" r:id="rId41"/>
    <p:sldId id="5380" r:id="rId42"/>
    <p:sldId id="5381" r:id="rId43"/>
    <p:sldId id="5382" r:id="rId44"/>
    <p:sldId id="5398" r:id="rId45"/>
    <p:sldId id="5399" r:id="rId46"/>
    <p:sldId id="5400" r:id="rId47"/>
    <p:sldId id="5401" r:id="rId48"/>
    <p:sldId id="5387" r:id="rId49"/>
    <p:sldId id="5388" r:id="rId50"/>
    <p:sldId id="5363" r:id="rId51"/>
    <p:sldId id="5390" r:id="rId52"/>
    <p:sldId id="5392" r:id="rId53"/>
    <p:sldId id="5389" r:id="rId54"/>
    <p:sldId id="5391" r:id="rId55"/>
    <p:sldId id="364" r:id="rId56"/>
    <p:sldId id="53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34D"/>
    <a:srgbClr val="A72C2D"/>
    <a:srgbClr val="7C2C2D"/>
    <a:srgbClr val="E9A9A9"/>
    <a:srgbClr val="4472C4"/>
    <a:srgbClr val="2F528F"/>
    <a:srgbClr val="BA2C2B"/>
    <a:srgbClr val="4E2A2A"/>
    <a:srgbClr val="600080"/>
    <a:srgbClr val="F8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91224"/>
  </p:normalViewPr>
  <p:slideViewPr>
    <p:cSldViewPr snapToGrid="0">
      <p:cViewPr>
        <p:scale>
          <a:sx n="97" d="100"/>
          <a:sy n="97" d="100"/>
        </p:scale>
        <p:origin x="2112" y="560"/>
      </p:cViewPr>
      <p:guideLst/>
    </p:cSldViewPr>
  </p:slideViewPr>
  <p:notesTextViewPr>
    <p:cViewPr>
      <p:scale>
        <a:sx n="1" d="1"/>
        <a:sy n="1" d="1"/>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B31E4-C557-2147-BA6A-8EACAAD17D0B}" type="datetimeFigureOut">
              <a:rPr lang="en-US" smtClean="0"/>
              <a:t>6/24/24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61E3D-DFCB-0740-8757-4354A9535FB3}" type="slidenum">
              <a:rPr lang="en-US" smtClean="0"/>
              <a:t>‹#›</a:t>
            </a:fld>
            <a:endParaRPr lang="en-US"/>
          </a:p>
        </p:txBody>
      </p:sp>
    </p:spTree>
    <p:extLst>
      <p:ext uri="{BB962C8B-B14F-4D97-AF65-F5344CB8AC3E}">
        <p14:creationId xmlns:p14="http://schemas.microsoft.com/office/powerpoint/2010/main" val="155314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OP = OT Preaching</a:t>
            </a:r>
          </a:p>
        </p:txBody>
      </p:sp>
    </p:spTree>
    <p:extLst>
      <p:ext uri="{BB962C8B-B14F-4D97-AF65-F5344CB8AC3E}">
        <p14:creationId xmlns:p14="http://schemas.microsoft.com/office/powerpoint/2010/main" val="315282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58CD0-DC3B-4EAA-9F59-8438F2B87A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91B612C-D1FC-4AE2-88D0-9016855280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28" y="4895850"/>
            <a:ext cx="9139943" cy="1962150"/>
          </a:xfrm>
          <a:prstGeom prst="rect">
            <a:avLst/>
          </a:prstGeom>
        </p:spPr>
      </p:pic>
    </p:spTree>
    <p:extLst>
      <p:ext uri="{BB962C8B-B14F-4D97-AF65-F5344CB8AC3E}">
        <p14:creationId xmlns:p14="http://schemas.microsoft.com/office/powerpoint/2010/main" val="6488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72856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8658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81261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39831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585111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835290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05750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45854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707587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99885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AE7D8-20F1-45BF-BB8C-EA20BAFE3E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28" y="0"/>
            <a:ext cx="9139943" cy="6858000"/>
          </a:xfrm>
          <a:prstGeom prst="rect">
            <a:avLst/>
          </a:prstGeom>
        </p:spPr>
      </p:pic>
    </p:spTree>
    <p:extLst>
      <p:ext uri="{BB962C8B-B14F-4D97-AF65-F5344CB8AC3E}">
        <p14:creationId xmlns:p14="http://schemas.microsoft.com/office/powerpoint/2010/main" val="14272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4953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215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876813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211305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83526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176145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483424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80379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84822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34253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1F164-C5D0-41F9-8F22-E58D35E01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14776"/>
          </a:xfrm>
          <a:prstGeom prst="rect">
            <a:avLst/>
          </a:prstGeom>
        </p:spPr>
      </p:pic>
    </p:spTree>
    <p:extLst>
      <p:ext uri="{BB962C8B-B14F-4D97-AF65-F5344CB8AC3E}">
        <p14:creationId xmlns:p14="http://schemas.microsoft.com/office/powerpoint/2010/main" val="40511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020B9F-C800-425F-9E5D-3268D7130C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2824"/>
          </a:xfrm>
          <a:prstGeom prst="rect">
            <a:avLst/>
          </a:prstGeom>
        </p:spPr>
      </p:pic>
    </p:spTree>
    <p:extLst>
      <p:ext uri="{BB962C8B-B14F-4D97-AF65-F5344CB8AC3E}">
        <p14:creationId xmlns:p14="http://schemas.microsoft.com/office/powerpoint/2010/main" val="42688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AA5B-2D6F-46BA-B133-A24267FB3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8800"/>
          </a:xfrm>
          <a:prstGeom prst="rect">
            <a:avLst/>
          </a:prstGeom>
        </p:spPr>
      </p:pic>
    </p:spTree>
    <p:extLst>
      <p:ext uri="{BB962C8B-B14F-4D97-AF65-F5344CB8AC3E}">
        <p14:creationId xmlns:p14="http://schemas.microsoft.com/office/powerpoint/2010/main" val="2817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2F018-ABBA-46AB-B7E4-9DB13138CC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2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8F8E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D9438-495D-46D6-ABC0-9CF6630A5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960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6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0149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035693"/>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1" r:id="rId3"/>
    <p:sldLayoutId id="2147483667" r:id="rId4"/>
    <p:sldLayoutId id="2147483670" r:id="rId5"/>
    <p:sldLayoutId id="2147483681" r:id="rId6"/>
    <p:sldLayoutId id="2147483675" r:id="rId7"/>
    <p:sldLayoutId id="214748367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92476812"/>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71139415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plashy Images | Free Vectors, Stock Photos &amp; PSD">
            <a:extLst>
              <a:ext uri="{FF2B5EF4-FFF2-40B4-BE49-F238E27FC236}">
                <a16:creationId xmlns:a16="http://schemas.microsoft.com/office/drawing/2014/main" id="{2EEFFD1E-35FD-3332-8FA8-0DDB04EF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54138"/>
            <a:ext cx="6736881" cy="4487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45E288-7501-3369-CDC5-A1C1EB080172}"/>
              </a:ext>
            </a:extLst>
          </p:cNvPr>
          <p:cNvSpPr txBox="1"/>
          <p:nvPr/>
        </p:nvSpPr>
        <p:spPr>
          <a:xfrm>
            <a:off x="976814" y="2305581"/>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F03E114-9628-1CA2-46D3-A51EFA7AE22A}"/>
              </a:ext>
            </a:extLst>
          </p:cNvPr>
          <p:cNvSpPr/>
          <p:nvPr/>
        </p:nvSpPr>
        <p:spPr>
          <a:xfrm>
            <a:off x="457644" y="695025"/>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9E259E7-656C-4D86-9503-887BC253979B}"/>
              </a:ext>
            </a:extLst>
          </p:cNvPr>
          <p:cNvSpPr txBox="1"/>
          <p:nvPr/>
        </p:nvSpPr>
        <p:spPr>
          <a:xfrm>
            <a:off x="-14502" y="527585"/>
            <a:ext cx="3270924"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الجزء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ar-JO"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D639F1-2711-4482-ABC4-41986943E056}"/>
              </a:ext>
            </a:extLst>
          </p:cNvPr>
          <p:cNvSpPr txBox="1"/>
          <p:nvPr/>
        </p:nvSpPr>
        <p:spPr>
          <a:xfrm>
            <a:off x="-14502" y="1154694"/>
            <a:ext cx="32709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العلامات؟</a:t>
            </a:r>
            <a:endParaRPr kumimoji="0" lang="en-US" sz="40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E090F5B-A902-2247-9B80-5A06BCE090A7}"/>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rtl="1"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مات لايلي</a:t>
            </a:r>
            <a:b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CICFamily.com</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 • كلية الكتاب المقدس سنغافورة</a:t>
            </a:r>
            <a:b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BibleStudyDownloads.org </a:t>
            </a:r>
          </a:p>
          <a:p>
            <a:pPr algn="ctr" defTabSz="914277" fontAlgn="base">
              <a:spcBef>
                <a:spcPct val="20000"/>
              </a:spcBef>
              <a:buClr>
                <a:srgbClr val="FFCC00"/>
              </a:buClr>
              <a:buSzPct val="70000"/>
              <a:defRPr/>
            </a:pP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algn="ctr" defTabSz="914277" fontAlgn="base">
              <a:spcBef>
                <a:spcPct val="20000"/>
              </a:spcBef>
              <a:buClr>
                <a:srgbClr val="FFCC00"/>
              </a:buClr>
              <a:buSzPct val="70000"/>
              <a:defRPr/>
            </a:pP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7626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58DC459-6580-4589-BC47-F116A127D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5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85538A3-A394-407F-9B83-6C3E4494D763}"/>
              </a:ext>
            </a:extLst>
          </p:cNvPr>
          <p:cNvSpPr/>
          <p:nvPr/>
        </p:nvSpPr>
        <p:spPr>
          <a:xfrm>
            <a:off x="3935697" y="5984111"/>
            <a:ext cx="520830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مخطوطات البحر الميت</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5319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egal Violations with the ROM's Dead Sea Scrolls Exhibit - CJPME - English">
            <a:extLst>
              <a:ext uri="{FF2B5EF4-FFF2-40B4-BE49-F238E27FC236}">
                <a16:creationId xmlns:a16="http://schemas.microsoft.com/office/drawing/2014/main" id="{6D3E4AF9-8809-4DA1-B5E2-8D92B5645F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57600" y="5041089"/>
            <a:ext cx="5262077" cy="159289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المخطوطة 4 كيو175</a:t>
            </a: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الشهادة</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7185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254643" y="1407848"/>
            <a:ext cx="8265901"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u="sng" kern="0" dirty="0">
                <a:solidFill>
                  <a:prstClr val="white"/>
                </a:solidFill>
                <a:effectLst>
                  <a:glow rad="127000">
                    <a:srgbClr val="000000"/>
                  </a:glow>
                </a:effectLst>
                <a:latin typeface="Arial" charset="0"/>
                <a:ea typeface="ＭＳ Ｐゴシック" charset="0"/>
              </a:rPr>
              <a:t>تثنية 5: 28-29 و18: 18-19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18 أقيم لهم نبياً مثلك</a:t>
            </a:r>
            <a:endParaRPr kumimoji="0" lang="en-GB" sz="2800" b="1" i="0"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63ED0CDB-C241-4F7F-B000-3834C0E8F880}"/>
              </a:ext>
            </a:extLst>
          </p:cNvPr>
          <p:cNvSpPr/>
          <p:nvPr/>
        </p:nvSpPr>
        <p:spPr>
          <a:xfrm>
            <a:off x="254644" y="2674651"/>
            <a:ext cx="8265900"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u="sng" kern="0" dirty="0">
                <a:solidFill>
                  <a:prstClr val="white"/>
                </a:solidFill>
                <a:effectLst>
                  <a:glow rad="127000">
                    <a:srgbClr val="000000"/>
                  </a:glow>
                </a:effectLst>
                <a:latin typeface="Arial" charset="0"/>
                <a:ea typeface="ＭＳ Ｐゴシック" charset="0"/>
              </a:rPr>
              <a:t>عدد 24: 15-17</a:t>
            </a:r>
            <a:endPar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يبرز كوكب من يعقوب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	ويقوم قضيب من إسرائيل</a:t>
            </a:r>
            <a:endPar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5" name="Rectangle: Rounded Corners 4">
            <a:extLst>
              <a:ext uri="{FF2B5EF4-FFF2-40B4-BE49-F238E27FC236}">
                <a16:creationId xmlns:a16="http://schemas.microsoft.com/office/drawing/2014/main" id="{803A9DD1-E935-4EDC-BC36-3CE347C320C3}"/>
              </a:ext>
            </a:extLst>
          </p:cNvPr>
          <p:cNvSpPr/>
          <p:nvPr/>
        </p:nvSpPr>
        <p:spPr>
          <a:xfrm>
            <a:off x="254643" y="4297092"/>
            <a:ext cx="826589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u="sng" kern="0" dirty="0">
                <a:solidFill>
                  <a:prstClr val="white"/>
                </a:solidFill>
                <a:effectLst>
                  <a:glow rad="127000">
                    <a:srgbClr val="000000"/>
                  </a:glow>
                </a:effectLst>
                <a:latin typeface="Arial" charset="0"/>
                <a:ea typeface="ＭＳ Ｐゴシック" charset="0"/>
              </a:rPr>
              <a:t>تثنية 33: 8-11</a:t>
            </a:r>
            <a:endPar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8 وللاوي قال ...</a:t>
            </a:r>
            <a:endPar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6" name="Rectangle: Rounded Corners 5">
            <a:extLst>
              <a:ext uri="{FF2B5EF4-FFF2-40B4-BE49-F238E27FC236}">
                <a16:creationId xmlns:a16="http://schemas.microsoft.com/office/drawing/2014/main" id="{8DF3F643-B3C7-40EA-9B35-4D2F9E7C6778}"/>
              </a:ext>
            </a:extLst>
          </p:cNvPr>
          <p:cNvSpPr/>
          <p:nvPr/>
        </p:nvSpPr>
        <p:spPr>
          <a:xfrm>
            <a:off x="254643" y="5577546"/>
            <a:ext cx="826589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يشوع 6: 26</a:t>
            </a:r>
            <a:endPar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ببكره</a:t>
            </a:r>
            <a:r>
              <a:rPr lang="ar-JO" sz="2800" b="1" kern="0" spc="-150" dirty="0">
                <a:solidFill>
                  <a:prstClr val="white"/>
                </a:solidFill>
                <a:effectLst>
                  <a:glow rad="127000">
                    <a:srgbClr val="000000"/>
                  </a:glow>
                </a:effectLst>
                <a:latin typeface="Arial" charset="0"/>
                <a:ea typeface="ＭＳ Ｐゴシック" charset="0"/>
              </a:rPr>
              <a:t> </a:t>
            </a:r>
            <a:r>
              <a:rPr kumimoji="0" lang="ar-JO"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يؤسسها</a:t>
            </a:r>
            <a:endParaRPr kumimoji="0" lang="en-US"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4830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8944" y="272229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يشير الإقتباسان الأولان إلى قيام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نبي مثل موسى</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ويشير الإقتباس الثالث إلى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المسيح الملكي</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والرابع إلى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المسيح الكهنوتي</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كما يرتبط الإقتباس من يشوع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بقدوم زمن كارثة عظيمة</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يجلبها أولئك الملتزمون بالشر.</a:t>
            </a:r>
            <a:endParaRPr kumimoji="0" lang="en-GB"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0" name="TextBox 9">
            <a:extLst>
              <a:ext uri="{FF2B5EF4-FFF2-40B4-BE49-F238E27FC236}">
                <a16:creationId xmlns:a16="http://schemas.microsoft.com/office/drawing/2014/main" id="{EEB0CBBB-45A4-4C58-A98F-12E6D66E496E}"/>
              </a:ext>
            </a:extLst>
          </p:cNvPr>
          <p:cNvSpPr txBox="1"/>
          <p:nvPr/>
        </p:nvSpPr>
        <p:spPr>
          <a:xfrm>
            <a:off x="5886449" y="6368593"/>
            <a:ext cx="3088271" cy="369332"/>
          </a:xfrm>
          <a:prstGeom prst="rect">
            <a:avLst/>
          </a:prstGeom>
          <a:noFill/>
        </p:spPr>
        <p:txBody>
          <a:bodyPr wrap="square">
            <a:spAutoFit/>
          </a:bodyPr>
          <a:lstStyle/>
          <a:p>
            <a:pPr algn="ctr"/>
            <a:r>
              <a:rPr kumimoji="0" lang="ar-JO" sz="18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مارلين ج. لوندبيرج</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ed of Promise in Genesis 3:15">
            <a:extLst>
              <a:ext uri="{FF2B5EF4-FFF2-40B4-BE49-F238E27FC236}">
                <a16:creationId xmlns:a16="http://schemas.microsoft.com/office/drawing/2014/main" id="{3967F47A-1F34-43C3-9E33-3F283091AA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93680"/>
            <a:ext cx="9144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9535025-B9F5-4579-B04D-22199CCDE551}"/>
              </a:ext>
            </a:extLst>
          </p:cNvPr>
          <p:cNvSpPr/>
          <p:nvPr/>
        </p:nvSpPr>
        <p:spPr>
          <a:xfrm>
            <a:off x="468928" y="1755085"/>
            <a:ext cx="819016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algn="ct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نسل المرأة</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تكوين 3: 15</a:t>
            </a: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وأضع عداوة بينك وبين المرأة، </a:t>
            </a: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	وبين نسلك ونسلها. </a:t>
            </a: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هو يسحق رأسك، </a:t>
            </a: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	وأنت تسحقين عقبه.</a:t>
            </a: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DCB52DE6-6586-4018-8070-C093A3EC312A}"/>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000" b="1" kern="0" dirty="0">
                <a:solidFill>
                  <a:prstClr val="white"/>
                </a:solidFill>
                <a:effectLst>
                  <a:glow rad="127000">
                    <a:srgbClr val="000000"/>
                  </a:glow>
                </a:effectLst>
                <a:latin typeface="Arial" charset="0"/>
                <a:ea typeface="ＭＳ Ｐゴシック"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557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fade">
                                      <p:cBhvr>
                                        <p:cTn id="15" dur="500"/>
                                        <p:tgtEl>
                                          <p:spTgt spid="5">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animEffect transition="in" filter="fade">
                                      <p:cBhvr>
                                        <p:cTn id="18" dur="500"/>
                                        <p:tgtEl>
                                          <p:spTgt spid="5">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animEffect transition="in" filter="fade">
                                      <p:cBhvr>
                                        <p:cTn id="21" dur="500"/>
                                        <p:tgtEl>
                                          <p:spTgt spid="5">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3" end="13"/>
                                            </p:txEl>
                                          </p:spTgt>
                                        </p:tgtEl>
                                        <p:attrNameLst>
                                          <p:attrName>style.visibility</p:attrName>
                                        </p:attrNameLst>
                                      </p:cBhvr>
                                      <p:to>
                                        <p:strVal val="visible"/>
                                      </p:to>
                                    </p:set>
                                    <p:animEffect transition="in" filter="fade">
                                      <p:cBhvr>
                                        <p:cTn id="2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0" y="1755085"/>
            <a:ext cx="9144000" cy="128669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نسل المرأة</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تكوين 3: 15</a:t>
            </a: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algn="r" defTabSz="457200" rtl="1" eaLnBrk="0" fontAlgn="base" latinLnBrk="0" hangingPunct="0">
              <a:lnSpc>
                <a:spcPct val="100000"/>
              </a:lnSpc>
              <a:spcBef>
                <a:spcPct val="0"/>
              </a:spcBef>
              <a:spcAft>
                <a:spcPct val="0"/>
              </a:spcAft>
              <a:buClrTx/>
              <a:buSzTx/>
              <a:buFontTx/>
              <a:buAutoNum type="arabicPlain" startAt="2"/>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ولد في بيت لحم	       		ميخا 8: 2</a:t>
            </a: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R="0" lvl="0" algn="r" defTabSz="457200" rtl="1" eaLnBrk="0" fontAlgn="base" latinLnBrk="0" hangingPunct="0">
              <a:lnSpc>
                <a:spcPct val="100000"/>
              </a:lnSpc>
              <a:spcBef>
                <a:spcPct val="0"/>
              </a:spcBef>
              <a:spcAft>
                <a:spcPct val="0"/>
              </a:spcAft>
              <a:buClrTx/>
              <a:buSzTx/>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2050" name="Picture 2" descr="Micah 5:2 | Micah, Read bible, Bethlehem">
            <a:extLst>
              <a:ext uri="{FF2B5EF4-FFF2-40B4-BE49-F238E27FC236}">
                <a16:creationId xmlns:a16="http://schemas.microsoft.com/office/drawing/2014/main" id="{DA386408-1419-4DBC-8E61-9728947BAC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4186" y="2590800"/>
            <a:ext cx="699562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BFBC6-BE59-472D-A574-3732AA041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a:extLst>
              <a:ext uri="{FF2B5EF4-FFF2-40B4-BE49-F238E27FC236}">
                <a16:creationId xmlns:a16="http://schemas.microsoft.com/office/drawing/2014/main" id="{10B496BF-60A1-42AD-9DA5-BEE49F1821A0}"/>
              </a:ext>
            </a:extLst>
          </p:cNvPr>
          <p:cNvGrpSpPr/>
          <p:nvPr/>
        </p:nvGrpSpPr>
        <p:grpSpPr>
          <a:xfrm>
            <a:off x="4572000" y="5433187"/>
            <a:ext cx="4334035" cy="1275523"/>
            <a:chOff x="767408" y="4926344"/>
            <a:chExt cx="5472608" cy="1690405"/>
          </a:xfrm>
        </p:grpSpPr>
        <p:sp>
          <p:nvSpPr>
            <p:cNvPr id="7" name="Rectangle: Rounded Corners 6">
              <a:extLst>
                <a:ext uri="{FF2B5EF4-FFF2-40B4-BE49-F238E27FC236}">
                  <a16:creationId xmlns:a16="http://schemas.microsoft.com/office/drawing/2014/main" id="{F98D65E9-D94A-429B-8BC6-8CA81406F95B}"/>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حاشية</a:t>
              </a:r>
              <a:endParaRPr kumimoji="0" lang="en-US"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FCAEDF0-BF17-4094-BC95-F273B0DAE35A}"/>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 5: 2</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657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20D59-F27A-4AF8-BD76-834925C63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Rounded Corners 6">
            <a:extLst>
              <a:ext uri="{FF2B5EF4-FFF2-40B4-BE49-F238E27FC236}">
                <a16:creationId xmlns:a16="http://schemas.microsoft.com/office/drawing/2014/main" id="{89F484E5-8021-4994-A910-8D80E88BE078}"/>
              </a:ext>
            </a:extLst>
          </p:cNvPr>
          <p:cNvSpPr/>
          <p:nvPr/>
        </p:nvSpPr>
        <p:spPr>
          <a:xfrm>
            <a:off x="167951" y="299509"/>
            <a:ext cx="8976049" cy="490697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sng"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ميخا 5: 2</a:t>
            </a:r>
            <a:endParaRPr kumimoji="0" lang="en-US"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أما أنت يا بيت لحم أفراتة،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وأنت صغيرة أن تكوني بين ألوف يهوذا،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فمنك يخرج لي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الذي يكون متسلطاً على إسرائيل،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ومخارجه منذ القديم،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منذ أيام الأزل.</a:t>
            </a:r>
            <a:endParaRPr kumimoji="0" lang="en-US"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8" name="Group 7">
            <a:extLst>
              <a:ext uri="{FF2B5EF4-FFF2-40B4-BE49-F238E27FC236}">
                <a16:creationId xmlns:a16="http://schemas.microsoft.com/office/drawing/2014/main" id="{B0A9E607-81F5-4155-B171-A1CBEA3772C9}"/>
              </a:ext>
            </a:extLst>
          </p:cNvPr>
          <p:cNvGrpSpPr/>
          <p:nvPr/>
        </p:nvGrpSpPr>
        <p:grpSpPr>
          <a:xfrm>
            <a:off x="4572000" y="5433187"/>
            <a:ext cx="4334035" cy="1275523"/>
            <a:chOff x="767408" y="4926344"/>
            <a:chExt cx="5472608" cy="1690405"/>
          </a:xfrm>
        </p:grpSpPr>
        <p:sp>
          <p:nvSpPr>
            <p:cNvPr id="9" name="Rectangle: Rounded Corners 8">
              <a:extLst>
                <a:ext uri="{FF2B5EF4-FFF2-40B4-BE49-F238E27FC236}">
                  <a16:creationId xmlns:a16="http://schemas.microsoft.com/office/drawing/2014/main" id="{2C5EA8DD-B868-4053-8ABD-BB4D285A2C59}"/>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حاشية</a:t>
              </a:r>
              <a:endParaRPr kumimoji="0" lang="en-US"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EC66A28-2043-406C-88DD-EB8F2DA2D95E}"/>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 5: 2</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30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263237" y="1755085"/>
            <a:ext cx="8686800"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مولود من امرأة                                      تكوين 3: 15</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مولود في بيت لحم							  ميخا 5: 2</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مولود من عذراء							  أشعياء 7: 14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من نسل إبراهيم							  تكوين 12: 3، 22: 18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من نسل إسحق							  تكوين 17: 19، 21: 12</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من نسل يعقوب							  عدد 24: 17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من سبط يهوذا							  تكوين 49: 10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وارث لعرش الملك داود					  2 صموئيل 7: 12-13</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اسمه عمانوئيل							  أشعياء 7: 14</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يقضي فترة في مصر						  هوشع 11: 1</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مذبحة الأطفال								  إرميا 31: 15</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نبي يعد الطريق							  أشعياء 40: 3-5</a:t>
            </a:r>
            <a:endParaRPr kumimoji="0" lang="en-US"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806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318655" y="1755085"/>
            <a:ext cx="856210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13 مرفوض من شعبه						مزمور 69: 8، أشعياء 53: 3</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14 يدعى ناصرياً							أشعياء 11: 1</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15 يتكلم بأمثال							مزمور 78: 2-4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16 يشفي منكسري القلوب					أشعياء 61: 1-2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17 تتم خيانته							مزمور 41: 9، زكريا 11: 12-13</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18 مال لشراء حقل الفخاري				زكريا 11: 12-13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19 اتهم ظلماً								مزمور 35: 11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20 صامت أمام المشتكين عليه				أشعياء 53: 7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21 البصاق والضرب						أشعياء 50: 6</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22 مكروه بلا سبب						مزمور 35: 19، 69: 4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23 صلب مع مجرمين						أشعياء 53: 12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24 أعطي خلاً ليشرب						مزمور 69: 21</a:t>
            </a: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4F418551-6944-417D-A0B4-88519E90761B}"/>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0568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plashy Images | Free Vectors, Stock Photos &amp; PSD">
            <a:extLst>
              <a:ext uri="{FF2B5EF4-FFF2-40B4-BE49-F238E27FC236}">
                <a16:creationId xmlns:a16="http://schemas.microsoft.com/office/drawing/2014/main" id="{2EEFFD1E-35FD-3332-8FA8-0DDB04EF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54138"/>
            <a:ext cx="6736881" cy="4487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45E288-7501-3369-CDC5-A1C1EB080172}"/>
              </a:ext>
            </a:extLst>
          </p:cNvPr>
          <p:cNvSpPr txBox="1"/>
          <p:nvPr/>
        </p:nvSpPr>
        <p:spPr>
          <a:xfrm>
            <a:off x="976814" y="2305581"/>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F03E114-9628-1CA2-46D3-A51EFA7AE22A}"/>
              </a:ext>
            </a:extLst>
          </p:cNvPr>
          <p:cNvSpPr/>
          <p:nvPr/>
        </p:nvSpPr>
        <p:spPr>
          <a:xfrm>
            <a:off x="457644" y="695025"/>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4CCB6DF-DBD5-15EE-2CE3-BB564AEA87DE}"/>
              </a:ext>
            </a:extLst>
          </p:cNvPr>
          <p:cNvSpPr txBox="1"/>
          <p:nvPr/>
        </p:nvSpPr>
        <p:spPr>
          <a:xfrm>
            <a:off x="0" y="6269308"/>
            <a:ext cx="9144000" cy="584775"/>
          </a:xfrm>
          <a:prstGeom prst="rect">
            <a:avLst/>
          </a:prstGeom>
          <a:solidFill>
            <a:srgbClr val="FFFF00"/>
          </a:solidFill>
        </p:spPr>
        <p:txBody>
          <a:bodyPr wrap="square">
            <a:spAutoFit/>
          </a:bodyPr>
          <a:lstStyle/>
          <a:p>
            <a:pPr algn="ctr"/>
            <a:r>
              <a:rPr lang="ar-JO" sz="3200" dirty="0">
                <a:latin typeface="Arial" panose="020B0604020202020204" pitchFamily="34" charset="0"/>
                <a:cs typeface="Arial" panose="020B0604020202020204" pitchFamily="34" charset="0"/>
              </a:rPr>
              <a:t>تثبيت نظرنا على إعلان الله بخصوص المستقبل</a:t>
            </a:r>
            <a:endParaRPr lang="en-US"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13F86D-6338-0FD6-888C-F10CEC2F0B59}"/>
              </a:ext>
            </a:extLst>
          </p:cNvPr>
          <p:cNvSpPr txBox="1"/>
          <p:nvPr/>
        </p:nvSpPr>
        <p:spPr>
          <a:xfrm>
            <a:off x="5873075" y="3495878"/>
            <a:ext cx="3270923"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القسم السادس</a:t>
            </a:r>
            <a:endPar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673155-9F92-8779-2C95-4A640EA1CD85}"/>
              </a:ext>
            </a:extLst>
          </p:cNvPr>
          <p:cNvSpPr txBox="1"/>
          <p:nvPr/>
        </p:nvSpPr>
        <p:spPr>
          <a:xfrm>
            <a:off x="5873076" y="4122987"/>
            <a:ext cx="32709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العلامات؟</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1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152400" y="1755085"/>
            <a:ext cx="875607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25 سمروا يديه ورجليه					مزمور 22: 16، زكريا 12: 10</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26 سخروا واستهزأوا به					مزمور 22: 7-8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27 اقترع الجنود على ثيابه					مزمور 22: 18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28 لن يكسر له عظم						خروج 12: 46، مزمور 34: 20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29 متروك من الله							مزمور 22: 1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30 صلى لأعدائه							مزمور 109: 4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31 يطعن الجنود جنبه						زكريا 12: 10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32 دفن مع غني							أشعياء 53: 9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33 قام من الموت							مزمور 16: 10، 49: 15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34 صعد إلى السماء						مزمور 24: 7-10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35 جلس عن يمين الله						مزمور 68: 18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36 صار ذبيحة خطية						أشعياء 53: 5-12  </a:t>
            </a: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24D5C16-95B4-4DAA-9B89-C74A4B512179}"/>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640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484E5-8021-4994-A910-8D80E88BE078}"/>
              </a:ext>
            </a:extLst>
          </p:cNvPr>
          <p:cNvSpPr/>
          <p:nvPr/>
        </p:nvSpPr>
        <p:spPr>
          <a:xfrm>
            <a:off x="801192" y="1664137"/>
            <a:ext cx="8510758"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ميخا 5: 2   مولود في بيت لحم</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endParaRPr lang="en-US" sz="2800" b="1" kern="0" dirty="0">
              <a:solidFill>
                <a:prstClr val="white"/>
              </a:solidFill>
              <a:effectLst>
                <a:glow rad="127000">
                  <a:srgbClr val="000000"/>
                </a:glow>
              </a:effectLst>
              <a:latin typeface="Arial" charset="0"/>
              <a:ea typeface="ＭＳ Ｐゴシック" charset="0"/>
            </a:endParaRPr>
          </a:p>
        </p:txBody>
      </p:sp>
      <p:sp>
        <p:nvSpPr>
          <p:cNvPr id="11" name="Rectangle: Rounded Corners 10">
            <a:extLst>
              <a:ext uri="{FF2B5EF4-FFF2-40B4-BE49-F238E27FC236}">
                <a16:creationId xmlns:a16="http://schemas.microsoft.com/office/drawing/2014/main" id="{EF4FAE5F-3737-4549-A98D-555B80B6345E}"/>
              </a:ext>
            </a:extLst>
          </p:cNvPr>
          <p:cNvSpPr/>
          <p:nvPr/>
        </p:nvSpPr>
        <p:spPr>
          <a:xfrm>
            <a:off x="241356" y="117748"/>
            <a:ext cx="648796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نبوات مسيانية                    متحققة</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2" name="Rectangle: Rounded Corners 11">
            <a:extLst>
              <a:ext uri="{FF2B5EF4-FFF2-40B4-BE49-F238E27FC236}">
                <a16:creationId xmlns:a16="http://schemas.microsoft.com/office/drawing/2014/main" id="{B4A90359-54D5-41BE-B75B-7CB104933054}"/>
              </a:ext>
            </a:extLst>
          </p:cNvPr>
          <p:cNvSpPr/>
          <p:nvPr/>
        </p:nvSpPr>
        <p:spPr>
          <a:xfrm>
            <a:off x="3699164" y="4585169"/>
            <a:ext cx="5090891"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ميخا 4: 3   لا حرب بعد</a:t>
            </a:r>
            <a:endParaRPr lang="en-US" sz="2800" b="1" kern="0" dirty="0">
              <a:solidFill>
                <a:prstClr val="white"/>
              </a:solidFill>
              <a:effectLst>
                <a:glow rad="127000">
                  <a:srgbClr val="000000"/>
                </a:glow>
              </a:effectLst>
              <a:latin typeface="Arial" charset="0"/>
              <a:ea typeface="ＭＳ Ｐゴシック" charset="0"/>
            </a:endParaRPr>
          </a:p>
        </p:txBody>
      </p:sp>
      <p:sp>
        <p:nvSpPr>
          <p:cNvPr id="13" name="Rectangle: Rounded Corners 12">
            <a:extLst>
              <a:ext uri="{FF2B5EF4-FFF2-40B4-BE49-F238E27FC236}">
                <a16:creationId xmlns:a16="http://schemas.microsoft.com/office/drawing/2014/main" id="{BA541CD6-6AB6-44EC-8E44-1AD65C06630B}"/>
              </a:ext>
            </a:extLst>
          </p:cNvPr>
          <p:cNvSpPr/>
          <p:nvPr/>
        </p:nvSpPr>
        <p:spPr>
          <a:xfrm>
            <a:off x="3396343" y="5276609"/>
            <a:ext cx="557259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نبوات مسيانية                  غير متحققة</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344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سماوات جديدة  وأرض جديدة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baseline="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نبوات مسيانية                            متحققة وغير متحققة</a:t>
            </a:r>
            <a:endParaRPr kumimoji="0" lang="en-GB" sz="4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0" hangingPunct="0"/>
            <a:r>
              <a:rPr kumimoji="0" lang="ar-JO" sz="1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cs typeface="Arial" panose="020B0604020202020204" pitchFamily="34" charset="0"/>
              </a:rPr>
              <a:t>مقتبس بشكل كبير من سالم كربان، رسوم بيانية في الرؤيا (1979)، 49</a:t>
            </a:r>
            <a:endParaRPr lang="en-US" sz="1400" b="1" dirty="0">
              <a:solidFill>
                <a:srgbClr val="00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الثاني للملك         في الألفية</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الأول من أجل الألم</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السبي والعودة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algn="ctr" eaLnBrk="0" hangingPunct="0"/>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زمن          النبي</a:t>
            </a:r>
            <a:endParaRPr kumimoji="0" lang="en-US"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64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سماوات جديدة  وأرض جديدة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نبوات مسيانية                            متحققة وغير متحققة</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1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مقتبس بشكل كبير من سالم كربان، رسوم بيانية في الرؤيا (1979)، 49</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الثاني للملك         في الألفية</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الأول من أجل الألم</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السبي والعودة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قراءة         العهد القديم</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864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E1111B-3964-40D3-AA06-D88C6158CBFF}"/>
              </a:ext>
            </a:extLst>
          </p:cNvPr>
          <p:cNvSpPr/>
          <p:nvPr/>
        </p:nvSpPr>
        <p:spPr>
          <a:xfrm>
            <a:off x="312822" y="192502"/>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التطلع إلى المسيا</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FF15C49-6133-493F-9662-245F9D92BC61}"/>
              </a:ext>
            </a:extLst>
          </p:cNvPr>
          <p:cNvSpPr/>
          <p:nvPr/>
        </p:nvSpPr>
        <p:spPr>
          <a:xfrm>
            <a:off x="2921820" y="5067028"/>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التطلع إلى رجوع المسيا</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906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466CB4-A763-4CD0-8F9C-24D2A61CBC1D}"/>
              </a:ext>
            </a:extLst>
          </p:cNvPr>
          <p:cNvSpPr/>
          <p:nvPr/>
        </p:nvSpPr>
        <p:spPr>
          <a:xfrm>
            <a:off x="1" y="192502"/>
            <a:ext cx="9144000"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خطاب جبل الزيتون</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3" name="Picture 2">
            <a:extLst>
              <a:ext uri="{FF2B5EF4-FFF2-40B4-BE49-F238E27FC236}">
                <a16:creationId xmlns:a16="http://schemas.microsoft.com/office/drawing/2014/main" id="{0DF482F2-9673-4C1E-9720-2C79656BD952}"/>
              </a:ext>
            </a:extLst>
          </p:cNvPr>
          <p:cNvPicPr>
            <a:picLocks noChangeAspect="1"/>
          </p:cNvPicPr>
          <p:nvPr/>
        </p:nvPicPr>
        <p:blipFill>
          <a:blip r:embed="rId2"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25086" y="4630373"/>
            <a:ext cx="2920621" cy="1933173"/>
          </a:xfrm>
          <a:prstGeom prst="rect">
            <a:avLst/>
          </a:prstGeom>
        </p:spPr>
      </p:pic>
      <p:sp>
        <p:nvSpPr>
          <p:cNvPr id="6" name="Rectangle: Rounded Corners 5">
            <a:extLst>
              <a:ext uri="{FF2B5EF4-FFF2-40B4-BE49-F238E27FC236}">
                <a16:creationId xmlns:a16="http://schemas.microsoft.com/office/drawing/2014/main" id="{6C1155AB-DB39-48AE-80A5-BA06A4AF3ED6}"/>
              </a:ext>
            </a:extLst>
          </p:cNvPr>
          <p:cNvSpPr/>
          <p:nvPr/>
        </p:nvSpPr>
        <p:spPr>
          <a:xfrm>
            <a:off x="3131126" y="1935277"/>
            <a:ext cx="6012873" cy="174772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algn="r" defTabSz="457200" rtl="1" eaLnBrk="0" fontAlgn="base" latinLnBrk="0" hangingPunct="0">
              <a:lnSpc>
                <a:spcPct val="100000"/>
              </a:lnSpc>
              <a:spcBef>
                <a:spcPct val="0"/>
              </a:spcBef>
              <a:spcAft>
                <a:spcPct val="0"/>
              </a:spcAft>
              <a:buClrTx/>
              <a:buSzTx/>
              <a:tabLst/>
              <a:defRPr/>
            </a:pPr>
            <a:r>
              <a:rPr lang="ar-JO" sz="2600" b="1" u="sng" kern="0" dirty="0">
                <a:solidFill>
                  <a:prstClr val="white"/>
                </a:solidFill>
                <a:effectLst>
                  <a:glow rad="127000">
                    <a:srgbClr val="000000"/>
                  </a:glow>
                </a:effectLst>
                <a:latin typeface="Arial" charset="0"/>
                <a:ea typeface="ＭＳ Ｐゴシック" charset="0"/>
              </a:rPr>
              <a:t>3 أسئلة </a:t>
            </a:r>
            <a:r>
              <a:rPr lang="ar-JO" sz="2600" u="none" kern="0" dirty="0">
                <a:solidFill>
                  <a:prstClr val="white"/>
                </a:solidFill>
                <a:effectLst>
                  <a:glow rad="127000">
                    <a:srgbClr val="000000"/>
                  </a:glow>
                </a:effectLst>
                <a:latin typeface="Arial" charset="0"/>
                <a:ea typeface="ＭＳ Ｐゴシック" charset="0"/>
              </a:rPr>
              <a:t>(مت 24: 3)</a:t>
            </a:r>
            <a:r>
              <a:rPr kumimoji="0" lang="en-US" sz="2600" b="1"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				</a:t>
            </a:r>
          </a:p>
          <a:p>
            <a:pPr marR="0" lvl="0" algn="r" defTabSz="457200" rtl="1" eaLnBrk="0" fontAlgn="base" latinLnBrk="0" hangingPunct="0">
              <a:lnSpc>
                <a:spcPct val="100000"/>
              </a:lnSpc>
              <a:spcBef>
                <a:spcPct val="0"/>
              </a:spcBef>
              <a:spcAft>
                <a:spcPct val="0"/>
              </a:spcAft>
              <a:buClrTx/>
              <a:buSzTx/>
              <a:tabLst/>
              <a:defRPr/>
            </a:pPr>
            <a:r>
              <a:rPr lang="ar-JO" sz="2600" b="1" kern="0" dirty="0">
                <a:solidFill>
                  <a:prstClr val="white"/>
                </a:solidFill>
                <a:effectLst>
                  <a:glow rad="127000">
                    <a:srgbClr val="000000"/>
                  </a:glow>
                </a:effectLst>
                <a:latin typeface="Arial" charset="0"/>
                <a:ea typeface="ＭＳ Ｐゴシック" charset="0"/>
              </a:rPr>
              <a:t>قل لنا، متى سوف (يتم تدمير الهيكل)؟</a:t>
            </a:r>
          </a:p>
          <a:p>
            <a:pPr marR="0" lvl="0" algn="r" defTabSz="457200" rtl="1" eaLnBrk="0" fontAlgn="base" latinLnBrk="0" hangingPunct="0">
              <a:lnSpc>
                <a:spcPct val="100000"/>
              </a:lnSpc>
              <a:spcBef>
                <a:spcPct val="0"/>
              </a:spcBef>
              <a:spcAft>
                <a:spcPct val="0"/>
              </a:spcAft>
              <a:buClrTx/>
              <a:buSzTx/>
              <a:tabLst/>
              <a:defRPr/>
            </a:pPr>
            <a:r>
              <a:rPr kumimoji="0" lang="ar-JO" sz="2600" b="1" u="none" kern="0" cap="none" normalizeH="0" baseline="0" noProof="0" dirty="0">
                <a:ln>
                  <a:noFill/>
                </a:ln>
                <a:solidFill>
                  <a:prstClr val="white"/>
                </a:solidFill>
                <a:effectLst>
                  <a:glow rad="127000">
                    <a:srgbClr val="000000"/>
                  </a:glow>
                </a:effectLst>
                <a:uLnTx/>
                <a:uFillTx/>
                <a:latin typeface="Arial" charset="0"/>
                <a:ea typeface="ＭＳ Ｐゴシック" charset="0"/>
              </a:rPr>
              <a:t>ما</a:t>
            </a:r>
            <a:r>
              <a:rPr kumimoji="0" lang="ar-JO" sz="2600" b="1" u="none" kern="0" cap="none" normalizeH="0" noProof="0" dirty="0">
                <a:ln>
                  <a:noFill/>
                </a:ln>
                <a:solidFill>
                  <a:prstClr val="white"/>
                </a:solidFill>
                <a:effectLst>
                  <a:glow rad="127000">
                    <a:srgbClr val="000000"/>
                  </a:glow>
                </a:effectLst>
                <a:uLnTx/>
                <a:uFillTx/>
                <a:latin typeface="Arial" charset="0"/>
                <a:ea typeface="ＭＳ Ｐゴシック" charset="0"/>
              </a:rPr>
              <a:t> هي علامة مجيئك؟</a:t>
            </a:r>
          </a:p>
          <a:p>
            <a:pPr marR="0" lvl="0" algn="r" defTabSz="457200" rtl="1" eaLnBrk="0" fontAlgn="base" latinLnBrk="0" hangingPunct="0">
              <a:lnSpc>
                <a:spcPct val="100000"/>
              </a:lnSpc>
              <a:spcBef>
                <a:spcPct val="0"/>
              </a:spcBef>
              <a:spcAft>
                <a:spcPct val="0"/>
              </a:spcAft>
              <a:buClrTx/>
              <a:buSzTx/>
              <a:tabLst/>
              <a:defRPr/>
            </a:pPr>
            <a:r>
              <a:rPr lang="ar-JO" sz="2600" b="1" kern="0" baseline="0" dirty="0">
                <a:solidFill>
                  <a:prstClr val="white"/>
                </a:solidFill>
                <a:effectLst>
                  <a:glow rad="127000">
                    <a:srgbClr val="000000"/>
                  </a:glow>
                </a:effectLst>
                <a:latin typeface="Arial" charset="0"/>
                <a:ea typeface="ＭＳ Ｐゴシック" charset="0"/>
              </a:rPr>
              <a:t>وانقضاء</a:t>
            </a:r>
            <a:r>
              <a:rPr lang="ar-JO" sz="2600" b="1" kern="0" dirty="0">
                <a:solidFill>
                  <a:prstClr val="white"/>
                </a:solidFill>
                <a:effectLst>
                  <a:glow rad="127000">
                    <a:srgbClr val="000000"/>
                  </a:glow>
                </a:effectLst>
                <a:latin typeface="Arial" charset="0"/>
                <a:ea typeface="ＭＳ Ｐゴシック" charset="0"/>
              </a:rPr>
              <a:t> الدهر؟</a:t>
            </a:r>
            <a:endParaRPr kumimoji="0" lang="en-GB" sz="2600" b="1"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p:txBody>
      </p:sp>
      <p:sp>
        <p:nvSpPr>
          <p:cNvPr id="7" name="Rectangle: Rounded Corners 6">
            <a:extLst>
              <a:ext uri="{FF2B5EF4-FFF2-40B4-BE49-F238E27FC236}">
                <a16:creationId xmlns:a16="http://schemas.microsoft.com/office/drawing/2014/main" id="{B5EE9B32-4DE9-414A-B160-49BE73311C23}"/>
              </a:ext>
            </a:extLst>
          </p:cNvPr>
          <p:cNvSpPr/>
          <p:nvPr/>
        </p:nvSpPr>
        <p:spPr>
          <a:xfrm>
            <a:off x="0" y="1935277"/>
            <a:ext cx="3338945" cy="174772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algn="r" defTabSz="457200" rtl="1" eaLnBrk="0" fontAlgn="base" latinLnBrk="0" hangingPunct="0">
              <a:lnSpc>
                <a:spcPct val="100000"/>
              </a:lnSpc>
              <a:spcBef>
                <a:spcPct val="0"/>
              </a:spcBef>
              <a:spcAft>
                <a:spcPct val="0"/>
              </a:spcAft>
              <a:buClrTx/>
              <a:buSzTx/>
              <a:tabLst/>
              <a:defRPr/>
            </a:pPr>
            <a:r>
              <a:rPr lang="ar-JO" sz="2600" b="1" u="sng" kern="0" dirty="0">
                <a:solidFill>
                  <a:prstClr val="white"/>
                </a:solidFill>
                <a:effectLst>
                  <a:glow rad="127000">
                    <a:srgbClr val="000000"/>
                  </a:glow>
                </a:effectLst>
                <a:latin typeface="Arial" charset="0"/>
                <a:ea typeface="ＭＳ Ｐゴシック" charset="0"/>
              </a:rPr>
              <a:t>الإجابات</a:t>
            </a:r>
            <a:endPar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R="0" lvl="0" algn="r" defTabSz="457200" rtl="0" eaLnBrk="0" fontAlgn="base" latinLnBrk="0" hangingPunct="0">
              <a:lnSpc>
                <a:spcPct val="100000"/>
              </a:lnSpc>
              <a:spcBef>
                <a:spcPct val="0"/>
              </a:spcBef>
              <a:spcAft>
                <a:spcPct val="0"/>
              </a:spcAft>
              <a:buClrTx/>
              <a:buSzTx/>
              <a:tabLst/>
              <a:defRPr/>
            </a:pPr>
            <a:r>
              <a:rPr lang="ar-JO" sz="2600" b="1" kern="0" dirty="0">
                <a:solidFill>
                  <a:prstClr val="white"/>
                </a:solidFill>
                <a:effectLst>
                  <a:glow rad="127000">
                    <a:srgbClr val="000000"/>
                  </a:glow>
                </a:effectLst>
                <a:latin typeface="Arial" charset="0"/>
                <a:ea typeface="ＭＳ Ｐゴシック" charset="0"/>
              </a:rPr>
              <a:t>لوقا 21: 20-24 </a:t>
            </a:r>
          </a:p>
          <a:p>
            <a:pPr marR="0" lvl="0" algn="r" defTabSz="457200" rtl="0" eaLnBrk="0" fontAlgn="base" latinLnBrk="0" hangingPunct="0">
              <a:lnSpc>
                <a:spcPct val="100000"/>
              </a:lnSpc>
              <a:spcBef>
                <a:spcPct val="0"/>
              </a:spcBef>
              <a:spcAft>
                <a:spcPct val="0"/>
              </a:spcAft>
              <a:buClrTx/>
              <a:buSzTx/>
              <a:tabLst/>
              <a:defRPr/>
            </a:pPr>
            <a:r>
              <a:rPr kumimoji="0" lang="ar-JO"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متى 24: 15-44 </a:t>
            </a:r>
          </a:p>
          <a:p>
            <a:pPr marR="0" lvl="0" algn="r" defTabSz="457200" rtl="0" eaLnBrk="0" fontAlgn="base" latinLnBrk="0" hangingPunct="0">
              <a:lnSpc>
                <a:spcPct val="100000"/>
              </a:lnSpc>
              <a:spcBef>
                <a:spcPct val="0"/>
              </a:spcBef>
              <a:spcAft>
                <a:spcPct val="0"/>
              </a:spcAft>
              <a:buClrTx/>
              <a:buSzTx/>
              <a:tabLst/>
              <a:defRPr/>
            </a:pPr>
            <a:r>
              <a:rPr lang="ar-JO" sz="2600" b="1" kern="0" dirty="0">
                <a:solidFill>
                  <a:prstClr val="white"/>
                </a:solidFill>
                <a:effectLst>
                  <a:glow rad="127000">
                    <a:srgbClr val="000000"/>
                  </a:glow>
                </a:effectLst>
                <a:latin typeface="Arial" charset="0"/>
                <a:ea typeface="ＭＳ Ｐゴシック" charset="0"/>
              </a:rPr>
              <a:t>متى 24: 4-14</a:t>
            </a:r>
            <a:endPar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7827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schemeClr val="bg1"/>
                </a:solidFill>
                <a:effectLst>
                  <a:glow rad="127000">
                    <a:srgbClr val="000000"/>
                  </a:glow>
                </a:effectLst>
                <a:latin typeface="Arial" charset="0"/>
                <a:ea typeface="ＭＳ Ｐゴシック" charset="0"/>
              </a:rPr>
              <a:t>مت 24: 4-14    علامات </a:t>
            </a:r>
            <a:r>
              <a:rPr lang="ar-JO" sz="3200" b="1" kern="0" dirty="0">
                <a:solidFill>
                  <a:srgbClr val="FFFF00"/>
                </a:solidFill>
                <a:effectLst>
                  <a:glow rad="127000">
                    <a:srgbClr val="000000"/>
                  </a:glow>
                </a:effectLst>
                <a:latin typeface="Arial" charset="0"/>
                <a:ea typeface="ＭＳ Ｐゴシック" charset="0"/>
              </a:rPr>
              <a:t>انقضاء الدهر</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85879" y="1729326"/>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 فأجاب يسوع وقال لهم: أنظروا! لا يضلكم أحد 5 فإن كثيرين سيأتون باسمي قائلين: أنا هو المسيح! ويضلون كثيرين 6 وسوف تسمعون بحروب وأخبار حروب. انظروا، لا ترتاعوا. لأنه لا بد أن تكون هذه كلها، </a:t>
            </a:r>
            <a:r>
              <a:rPr lang="ar-JO" sz="24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ولكن ليس المنتهى بعد </a:t>
            </a:r>
            <a:r>
              <a:rPr lang="ar-JO"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7</a:t>
            </a:r>
            <a:r>
              <a:rPr lang="ar-JO" sz="24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لأنه تقوم أمة على أمة ومملكة على مملكة، وتكون مجاعات وأوبئة وزلازل في أماكن 8 </a:t>
            </a:r>
            <a:r>
              <a:rPr lang="ar-JO" sz="24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ولكن هذه كلها مبتدأ</a:t>
            </a: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الأوجاع.</a:t>
            </a:r>
            <a:endParaRPr lang="en-US"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kumimoji="0" lang="ar-JO" i="0" u="none" kern="0" cap="none" normalizeH="0" baseline="0" noProof="0" dirty="0">
                <a:ln>
                  <a:noFill/>
                </a:ln>
                <a:solidFill>
                  <a:schemeClr val="bg1"/>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a:t>
            </a:r>
            <a:r>
              <a:rPr kumimoji="0" lang="ar-JO" sz="24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ولكن الذي يصبر إلى المنتهى </a:t>
            </a:r>
            <a:r>
              <a:rPr kumimoji="0" lang="ar-JO" i="0" u="none" kern="0" cap="none" normalizeH="0" baseline="0" noProof="0" dirty="0">
                <a:ln>
                  <a:noFill/>
                </a:ln>
                <a:solidFill>
                  <a:schemeClr val="bg1"/>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فهذا يخلص 14 ويكرز ببشارة الملكوت هذه في كل المسكونة شهادة لجميع الأمم. </a:t>
            </a:r>
            <a:r>
              <a:rPr kumimoji="0" lang="ar-JO" sz="24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ثم يأتي المنتهى.</a:t>
            </a:r>
            <a:endParaRPr kumimoji="0" lang="en-GB" sz="24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597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prstClr val="white"/>
                </a:solidFill>
                <a:effectLst>
                  <a:glow rad="127000">
                    <a:srgbClr val="000000"/>
                  </a:glow>
                </a:effectLst>
                <a:latin typeface="Arial" charset="0"/>
                <a:ea typeface="ＭＳ Ｐゴシック" charset="0"/>
              </a:rPr>
              <a:t>مت 24: 4-14    </a:t>
            </a:r>
            <a:r>
              <a:rPr lang="ar-JO" sz="3200" b="1" u="sng" kern="0" dirty="0">
                <a:solidFill>
                  <a:srgbClr val="FFFF00"/>
                </a:solidFill>
                <a:effectLst>
                  <a:glow rad="127000">
                    <a:srgbClr val="000000"/>
                  </a:glow>
                </a:effectLst>
                <a:latin typeface="Arial" charset="0"/>
                <a:ea typeface="ＭＳ Ｐゴシック" charset="0"/>
              </a:rPr>
              <a:t>علامات</a:t>
            </a:r>
            <a:r>
              <a:rPr lang="ar-JO" sz="3200" b="1" kern="0" dirty="0">
                <a:solidFill>
                  <a:prstClr val="white"/>
                </a:solidFill>
                <a:effectLst>
                  <a:glow rad="127000">
                    <a:srgbClr val="000000"/>
                  </a:glow>
                </a:effectLst>
                <a:latin typeface="Arial" charset="0"/>
                <a:ea typeface="ＭＳ Ｐゴシック" charset="0"/>
              </a:rPr>
              <a:t> انقضاء الدهر</a:t>
            </a:r>
          </a:p>
          <a:p>
            <a:pPr algn="ctr" eaLnBrk="0" fontAlgn="base" hangingPunct="0">
              <a:spcBef>
                <a:spcPct val="0"/>
              </a:spcBef>
              <a:spcAft>
                <a:spcPct val="0"/>
              </a:spcAft>
              <a:defRPr/>
            </a:pPr>
            <a:endParaRPr lang="ar-JO" sz="3200" b="1" kern="0" dirty="0">
              <a:solidFill>
                <a:prstClr val="white"/>
              </a:solidFill>
              <a:effectLst>
                <a:glow rad="127000">
                  <a:srgbClr val="000000"/>
                </a:glow>
              </a:effectLst>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 فأجاب يسوع وقال لهم: أنظروا! لا يضلكم أحد 5 فإن كثيرين سيأتون باسمي قائلين: أنا هو المسيح! ويضلون كثيرين 6 وسوف تسمعون بحروب وأخبار حروب. انظروا، لا ترتاعوا. لأنه لا بد أن تكون هذه كلها، ولكن ليس المنتهى بعد 7 لأنه تقوم أمة على أمة ومملكة على مملكة، وتكون مجاعات وأوبئة وزلازل في أماكن 8 ولكن هذه كلها مبتدأ الأوجاع.</a:t>
            </a:r>
          </a:p>
          <a:p>
            <a:pPr eaLnBrk="0" fontAlgn="base" hangingPunct="0">
              <a:spcBef>
                <a:spcPct val="0"/>
              </a:spcBef>
              <a:spcAft>
                <a:spcPct val="0"/>
              </a:spcAft>
              <a:defRPr/>
            </a:pPr>
            <a:endPar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p:txBody>
      </p:sp>
    </p:spTree>
    <p:extLst>
      <p:ext uri="{BB962C8B-B14F-4D97-AF65-F5344CB8AC3E}">
        <p14:creationId xmlns:p14="http://schemas.microsoft.com/office/powerpoint/2010/main" val="9375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sng"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بحروب وأخبار حروب. انظروا، لا ترتاعوا. لأنه لا بد أن تكون هذه كلها، ولكن ليس المنتهى بعد 7 لأنه تقوم أمة على أمة ومملكة على مملكة، وتكون مجاعات وأوبئة وزلازل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463181"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أنبياء كذبة</a:t>
            </a: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177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sng"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مجاعات وأوبئة وزلازل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eaLnBrk="0" fontAlgn="base" hangingPunct="0">
              <a:spcBef>
                <a:spcPct val="0"/>
              </a:spcBef>
              <a:spcAft>
                <a:spcPct val="0"/>
              </a:spcAft>
              <a:defRPr/>
            </a:pP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ts val="1200"/>
              </a:spcAft>
              <a:defRPr/>
            </a:pPr>
            <a:r>
              <a:rPr kumimoji="0" lang="ar-JO"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أنبياء كذبة</a:t>
            </a: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a:p>
            <a:pPr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حروب بين الأمم</a:t>
            </a:r>
            <a:endParaRPr lang="en-GB" sz="2000" b="1" kern="0" dirty="0">
              <a:solidFill>
                <a:srgbClr val="FFFF00"/>
              </a:solidFill>
              <a:effectLst>
                <a:glow rad="127000">
                  <a:srgbClr val="000000"/>
                </a:glow>
              </a:effectLst>
              <a:latin typeface="Arial" charset="0"/>
              <a:ea typeface="ＭＳ Ｐゴシック" charset="0"/>
            </a:endParaRPr>
          </a:p>
          <a:p>
            <a:pPr algn="ct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4728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العلامات: أين نذهب</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endParaRPr>
          </a:p>
        </p:txBody>
      </p:sp>
      <p:pic>
        <p:nvPicPr>
          <p:cNvPr id="3" name="Picture 2" descr="Oxymoron | Oxymoron, Funny signs, Fun signs">
            <a:extLst>
              <a:ext uri="{FF2B5EF4-FFF2-40B4-BE49-F238E27FC236}">
                <a16:creationId xmlns:a16="http://schemas.microsoft.com/office/drawing/2014/main" id="{2CC82C93-D179-4718-B263-A019CBC1E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30967"/>
            <a:ext cx="6897585" cy="5171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nny and oxymoron signs !!!!!! | Funny signs, Signs, Sign o' the times">
            <a:extLst>
              <a:ext uri="{FF2B5EF4-FFF2-40B4-BE49-F238E27FC236}">
                <a16:creationId xmlns:a16="http://schemas.microsoft.com/office/drawing/2014/main" id="{24EEC1B6-CA64-423A-9995-E1DB344E3A9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917919" y="1548384"/>
            <a:ext cx="8043201" cy="4754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Oxymorons ideas | oxymoron, funny signs, bones funny">
            <a:extLst>
              <a:ext uri="{FF2B5EF4-FFF2-40B4-BE49-F238E27FC236}">
                <a16:creationId xmlns:a16="http://schemas.microsoft.com/office/drawing/2014/main" id="{20B04041-29A2-4718-ABEC-6B048D4BF7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65682" y="2815218"/>
            <a:ext cx="6378318" cy="40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eaLnBrk="0" fontAlgn="base" hangingPunct="0">
              <a:spcBef>
                <a:spcPct val="0"/>
              </a:spcBef>
              <a:spcAft>
                <a:spcPct val="0"/>
              </a:spcAft>
              <a:defRPr/>
            </a:pP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440874"/>
            <a:ext cx="2667000" cy="9292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أنبياء كذبة</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حروب بين الأمم</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مجاعات / زلازل</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3782291"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rtl="1" eaLnBrk="0" fontAlgn="base" hangingPunct="0">
              <a:spcBef>
                <a:spcPct val="0"/>
              </a:spcBef>
              <a:spcAft>
                <a:spcPts val="1200"/>
              </a:spcAft>
              <a:defRPr/>
            </a:pPr>
            <a:r>
              <a:rPr kumimoji="0" lang="ar-JO"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أوبئة                     لوقا 21: 11</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1233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يسلمونكم إلى ضيق ويقتلونكم، وتكونون مبغضين من جميع الأمم لأجل اسمي</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eaLnBrk="0" fontAlgn="base" hangingPunct="0">
              <a:spcBef>
                <a:spcPct val="0"/>
              </a:spcBef>
              <a:spcAft>
                <a:spcPct val="0"/>
              </a:spcAft>
              <a:defRPr/>
            </a:pP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أنبياء كذبة</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حروب بين الأمم</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مجاعات / زلازل</a:t>
            </a:r>
            <a:endParaRPr lang="en-GB" sz="2000" b="1" kern="0" dirty="0">
              <a:solidFill>
                <a:srgbClr val="FFFF00"/>
              </a:solidFill>
              <a:effectLst>
                <a:glow rad="127000">
                  <a:srgbClr val="000000"/>
                </a:glow>
              </a:effectLst>
              <a:latin typeface="Arial" charset="0"/>
              <a:ea typeface="ＭＳ Ｐゴシック" charset="0"/>
            </a:endParaRPr>
          </a:p>
          <a:p>
            <a:pPr lvl="0"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اضطهاد</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4489938"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1"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أوبئة                     لوقا 21: 11</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9923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يسلمونكم إلى ضيق ويقتلونكم، وتكونون مبغضين من جميع الأمم لأجل اسمي</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10 وحينئذ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يعثر كثيرون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أنبياء كذبة</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حروب بين الأمم</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مجاعات / زلازل</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7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اضطهاد</a:t>
            </a:r>
          </a:p>
          <a:p>
            <a:pPr marL="0" marR="0" lvl="0" indent="0" algn="ctr" defTabSz="457200" rtl="0" eaLnBrk="0" fontAlgn="base" latinLnBrk="0" hangingPunct="0">
              <a:lnSpc>
                <a:spcPct val="100000"/>
              </a:lnSpc>
              <a:spcBef>
                <a:spcPct val="0"/>
              </a:spcBef>
              <a:spcAft>
                <a:spcPts val="1200"/>
              </a:spcAft>
              <a:buClrTx/>
              <a:buSzTx/>
              <a:buFontTx/>
              <a:buNone/>
              <a:tabLst/>
              <a:defRPr/>
            </a:pPr>
            <a:r>
              <a:rPr lang="ar-JO" sz="2000" b="1" kern="0" dirty="0">
                <a:solidFill>
                  <a:srgbClr val="FFFF00"/>
                </a:solidFill>
                <a:effectLst>
                  <a:glow rad="127000">
                    <a:srgbClr val="000000"/>
                  </a:glow>
                </a:effectLst>
                <a:latin typeface="Arial" charset="0"/>
                <a:ea typeface="ＭＳ Ｐゴシック" charset="0"/>
                <a:cs typeface="Arial" panose="020B0604020202020204" pitchFamily="34" charset="0"/>
              </a:rPr>
              <a:t>ارتداد</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4489938"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1"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أوبئة                     لوقا 21: 11</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260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يسلمونكم إلى ضيق ويقتلونكم، وتكونون مبغضين من جميع الأمم لأجل اسمي</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10 وحينئذ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يعثر كثيرون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ويسلمون بعضهم بعضاً ويبغضون بعضهم بعضاً 11 ويقوم أنبياء كذبة كثيرون ويضلون كثيرين 12 ولكثرة الإثم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تبرد محبة الكثيرين</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أنبياء كذبة</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حروب بين الأمم</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مجاعات / زلازل</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7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اضطهاد</a:t>
            </a: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ارتداد</a:t>
            </a:r>
          </a:p>
          <a:p>
            <a:pPr marL="0" marR="0" lvl="0" indent="0" algn="ctr" defTabSz="457200" rtl="0" eaLnBrk="0" fontAlgn="base" latinLnBrk="0" hangingPunct="0">
              <a:lnSpc>
                <a:spcPct val="100000"/>
              </a:lnSpc>
              <a:spcBef>
                <a:spcPct val="0"/>
              </a:spcBef>
              <a:spcAft>
                <a:spcPts val="1200"/>
              </a:spcAft>
              <a:buClrTx/>
              <a:buSzTx/>
              <a:buFontTx/>
              <a:buNone/>
              <a:tabLst/>
              <a:defRPr/>
            </a:pPr>
            <a:r>
              <a:rPr lang="ar-JO" sz="2000" b="1" kern="0" dirty="0">
                <a:solidFill>
                  <a:srgbClr val="FFFF00"/>
                </a:solidFill>
                <a:effectLst>
                  <a:glow rad="127000">
                    <a:srgbClr val="000000"/>
                  </a:glow>
                </a:effectLst>
                <a:latin typeface="Arial" charset="0"/>
                <a:ea typeface="ＭＳ Ｐゴシック" charset="0"/>
                <a:cs typeface="Arial" panose="020B0604020202020204" pitchFamily="34" charset="0"/>
              </a:rPr>
              <a:t>قلوب باردة</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4489938"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1"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أوبئة                     لوقا 21: 11</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9651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schemeClr val="bg1"/>
                </a:solidFill>
                <a:effectLst>
                  <a:glow rad="127000">
                    <a:srgbClr val="000000"/>
                  </a:glow>
                </a:effectLst>
                <a:latin typeface="Arial" charset="0"/>
                <a:ea typeface="ＭＳ Ｐゴシック" charset="0"/>
              </a:rPr>
              <a:t>مت 24: 15-44    علامات </a:t>
            </a:r>
            <a:r>
              <a:rPr lang="ar-JO" sz="3200" b="1" kern="0" dirty="0">
                <a:solidFill>
                  <a:srgbClr val="FFFF00"/>
                </a:solidFill>
                <a:effectLst>
                  <a:glow rad="127000">
                    <a:srgbClr val="000000"/>
                  </a:glow>
                </a:effectLst>
                <a:latin typeface="Arial" charset="0"/>
                <a:ea typeface="ＭＳ Ｐゴシック" charset="0"/>
              </a:rPr>
              <a:t>رجوع المسيا</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49365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schemeClr val="bg1"/>
                </a:solidFill>
                <a:effectLst>
                  <a:glow rad="127000">
                    <a:srgbClr val="000000"/>
                  </a:glow>
                </a:effectLst>
                <a:latin typeface="Arial" charset="0"/>
                <a:ea typeface="ＭＳ Ｐゴシック" charset="0"/>
              </a:rPr>
              <a:t>27 لأنه كما أن البرق يخرج من المشارق ويظهر إلى المغارب، هكذا يكون أيضاً مجيء ابن الإنسان.</a:t>
            </a:r>
          </a:p>
          <a:p>
            <a:pPr algn="r" rtl="1" eaLnBrk="0" fontAlgn="base" hangingPunct="0">
              <a:spcBef>
                <a:spcPct val="0"/>
              </a:spcBef>
              <a:spcAft>
                <a:spcPct val="0"/>
              </a:spcAft>
              <a:defRPr/>
            </a:pPr>
            <a:endParaRPr lang="ar-JO" sz="2800" kern="0" dirty="0">
              <a:solidFill>
                <a:schemeClr val="bg1"/>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endParaRPr lang="ar-JO" sz="2800" kern="0" dirty="0">
              <a:solidFill>
                <a:schemeClr val="bg1"/>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r>
              <a:rPr lang="ar-JO" sz="2800" kern="0" dirty="0">
                <a:solidFill>
                  <a:schemeClr val="bg1"/>
                </a:solidFill>
                <a:effectLst>
                  <a:glow rad="127000">
                    <a:srgbClr val="000000"/>
                  </a:glow>
                </a:effectLst>
                <a:latin typeface="Arial" charset="0"/>
                <a:ea typeface="ＭＳ Ｐゴシック" charset="0"/>
              </a:rPr>
              <a:t>30 وحينئذ تظهر علامة ابن الإنسان في السماء، وحينئذ تنوح جميع قبائل الأرض، ويبصرون ابن الإنسان آتياً على سحاب السماء بقوة ومجد كثير.</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6833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15-44    علامات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رجوع المسيا</a:t>
            </a:r>
            <a:endParaRPr kumimoji="0" lang="en-US"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27 لأنه كما أن البرق يخرج من المشارق ويظهر إلى المغارب، هكذا يكون أيضاً مجيء ابن الإنسان.</a:t>
            </a: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30 </a:t>
            </a:r>
            <a:r>
              <a:rPr kumimoji="0" lang="ar-JO" sz="28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وحينئذ تظهر علامة ابن الإنسان في السماء</a:t>
            </a: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وحينئذ تنوح جميع قبائل الأرض، ويبصرون ابن الإنسان آتياً على سحاب السماء بقوة ومجد كثير.</a:t>
            </a:r>
            <a:endParaRPr kumimoji="0" lang="en-GB"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eaLnBrk="0" fontAlgn="base" hangingPunct="0">
              <a:spcBef>
                <a:spcPct val="0"/>
              </a:spcBef>
              <a:spcAft>
                <a:spcPct val="0"/>
              </a:spcAft>
              <a:defRPr/>
            </a:pP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7173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a:t>
            </a:r>
            <a:r>
              <a:rPr kumimoji="0" lang="ar-JO" sz="3200" b="1" i="0" u="none" strike="noStrike" kern="0" cap="none" spc="0" normalizeH="0" baseline="0" noProof="0" dirty="0">
                <a:ln>
                  <a:noFill/>
                </a:ln>
                <a:solidFill>
                  <a:schemeClr val="bg1"/>
                </a:solidFill>
                <a:effectLst>
                  <a:glow rad="127000">
                    <a:srgbClr val="000000"/>
                  </a:glow>
                </a:effectLst>
                <a:uLnTx/>
                <a:uFillTx/>
                <a:latin typeface="Arial" charset="0"/>
                <a:ea typeface="ＭＳ Ｐゴシック" charset="0"/>
                <a:cs typeface="Arial" panose="020B0604020202020204" pitchFamily="34" charset="0"/>
              </a:rPr>
              <a:t>رجوع المسيا</a:t>
            </a:r>
            <a:endParaRPr kumimoji="0" lang="en-US" sz="3200" b="1" i="0" u="none" strike="noStrike" kern="0" cap="none" spc="0" normalizeH="0" baseline="0" noProof="0" dirty="0">
              <a:ln>
                <a:noFill/>
              </a:ln>
              <a:solidFill>
                <a:schemeClr val="bg1"/>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charset="0"/>
                <a:ea typeface="ＭＳ Ｐゴシック" charset="0"/>
              </a:rPr>
              <a:t>15 فمتى نظرتم </a:t>
            </a:r>
            <a:r>
              <a:rPr lang="ar-JO" sz="2800" b="1" kern="0" dirty="0">
                <a:solidFill>
                  <a:srgbClr val="FFFF00"/>
                </a:solidFill>
                <a:effectLst>
                  <a:glow rad="127000">
                    <a:srgbClr val="000000"/>
                  </a:glow>
                </a:effectLst>
                <a:latin typeface="Arial" charset="0"/>
                <a:ea typeface="ＭＳ Ｐゴシック" charset="0"/>
              </a:rPr>
              <a:t>رجسة الخراب </a:t>
            </a:r>
            <a:r>
              <a:rPr lang="ar-JO" sz="2800" kern="0" dirty="0">
                <a:solidFill>
                  <a:prstClr val="white"/>
                </a:solidFill>
                <a:effectLst>
                  <a:glow rad="127000">
                    <a:srgbClr val="000000"/>
                  </a:glow>
                </a:effectLst>
                <a:latin typeface="Arial" charset="0"/>
                <a:ea typeface="ＭＳ Ｐゴシック" charset="0"/>
              </a:rPr>
              <a:t>التي قال عنها دانيآل النبي قائمة في المكان المقدس - ليفهم القارئ – 16 فحينئذ ليهرب الذين في اليهودية إلى الجبال.</a:t>
            </a: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40681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schemeClr val="bg1"/>
                </a:solidFill>
                <a:effectLst>
                  <a:glow rad="127000">
                    <a:srgbClr val="000000"/>
                  </a:glow>
                </a:effectLst>
                <a:latin typeface="Arial" charset="0"/>
                <a:ea typeface="ＭＳ Ｐゴシック" charset="0"/>
              </a:rPr>
              <a:t>دا 9: 24-27      نبوة السبعون أسبوعاً</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38986" y="1411525"/>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charset="0"/>
                <a:ea typeface="ＭＳ Ｐゴシック" charset="0"/>
              </a:rPr>
              <a:t>24 سبعون أسبوعاً قضيت على شعبك وعلى مدينتك المقدسة</a:t>
            </a:r>
            <a:endParaRPr lang="en-US" sz="2800" kern="0" dirty="0">
              <a:solidFill>
                <a:prstClr val="white"/>
              </a:solidFill>
              <a:effectLst>
                <a:glow rad="127000">
                  <a:srgbClr val="000000"/>
                </a:glow>
              </a:effectLst>
              <a:latin typeface="Arial" charset="0"/>
              <a:ea typeface="ＭＳ Ｐゴシック" charset="0"/>
            </a:endParaRP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لتكميل المعصية</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وتتميم الخطايا</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ولكفارة الإثم</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وليؤتى بالبر الأبدي</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ولختم الرؤيا والنبوة</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ولمسح قدوس القدوسين</a:t>
            </a:r>
            <a:r>
              <a:rPr lang="en-US" sz="2800" kern="0" dirty="0">
                <a:solidFill>
                  <a:prstClr val="white"/>
                </a:solidFill>
                <a:effectLst>
                  <a:glow rad="127000">
                    <a:srgbClr val="000000"/>
                  </a:glow>
                </a:effectLst>
                <a:latin typeface="Arial" charset="0"/>
                <a:ea typeface="ＭＳ Ｐゴシック" charset="0"/>
              </a:rPr>
              <a:t> </a:t>
            </a:r>
          </a:p>
        </p:txBody>
      </p:sp>
      <p:sp>
        <p:nvSpPr>
          <p:cNvPr id="5" name="TextBox 4">
            <a:extLst>
              <a:ext uri="{FF2B5EF4-FFF2-40B4-BE49-F238E27FC236}">
                <a16:creationId xmlns:a16="http://schemas.microsoft.com/office/drawing/2014/main" id="{64C74071-2E80-4DC7-88F0-6E3F02F414CD}"/>
              </a:ext>
            </a:extLst>
          </p:cNvPr>
          <p:cNvSpPr txBox="1">
            <a:spLocks noChangeArrowheads="1"/>
          </p:cNvSpPr>
          <p:nvPr/>
        </p:nvSpPr>
        <p:spPr bwMode="auto">
          <a:xfrm rot="-5400000">
            <a:off x="48563" y="2965548"/>
            <a:ext cx="756938" cy="4001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solidFill>
                  <a:srgbClr val="FFFFFF"/>
                </a:solidFill>
                <a:latin typeface="Arial" charset="0"/>
                <a:cs typeface="Arial" charset="0"/>
              </a:rPr>
              <a:t>الضيقة</a:t>
            </a:r>
            <a:endParaRPr lang="en-US" sz="2000" b="1" dirty="0">
              <a:solidFill>
                <a:srgbClr val="FFFFFF"/>
              </a:solidFill>
              <a:latin typeface="Arial" charset="0"/>
              <a:cs typeface="Arial" charset="0"/>
            </a:endParaRPr>
          </a:p>
        </p:txBody>
      </p:sp>
      <p:sp>
        <p:nvSpPr>
          <p:cNvPr id="7" name="TextBox 6">
            <a:extLst>
              <a:ext uri="{FF2B5EF4-FFF2-40B4-BE49-F238E27FC236}">
                <a16:creationId xmlns:a16="http://schemas.microsoft.com/office/drawing/2014/main" id="{3AD68015-E340-451C-9B64-656880ED387C}"/>
              </a:ext>
            </a:extLst>
          </p:cNvPr>
          <p:cNvSpPr txBox="1">
            <a:spLocks noChangeArrowheads="1"/>
          </p:cNvSpPr>
          <p:nvPr/>
        </p:nvSpPr>
        <p:spPr bwMode="auto">
          <a:xfrm rot="-5400000">
            <a:off x="84632" y="4475261"/>
            <a:ext cx="684803" cy="4001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solidFill>
                  <a:srgbClr val="FFFFFF"/>
                </a:solidFill>
                <a:latin typeface="Arial" charset="0"/>
                <a:cs typeface="Arial" charset="0"/>
              </a:rPr>
              <a:t>الألفية</a:t>
            </a:r>
            <a:endParaRPr lang="en-US" sz="2000" b="1" dirty="0">
              <a:solidFill>
                <a:srgbClr val="FFFFFF"/>
              </a:solidFill>
              <a:latin typeface="Arial" charset="0"/>
              <a:cs typeface="Arial" charset="0"/>
            </a:endParaRPr>
          </a:p>
        </p:txBody>
      </p:sp>
      <p:sp>
        <p:nvSpPr>
          <p:cNvPr id="8" name="TextBox 7">
            <a:extLst>
              <a:ext uri="{FF2B5EF4-FFF2-40B4-BE49-F238E27FC236}">
                <a16:creationId xmlns:a16="http://schemas.microsoft.com/office/drawing/2014/main" id="{AFE3765E-E0CE-4045-943E-6257D41E468D}"/>
              </a:ext>
            </a:extLst>
          </p:cNvPr>
          <p:cNvSpPr txBox="1"/>
          <p:nvPr/>
        </p:nvSpPr>
        <p:spPr>
          <a:xfrm>
            <a:off x="1078126" y="6051367"/>
            <a:ext cx="6298857" cy="584775"/>
          </a:xfrm>
          <a:prstGeom prst="rect">
            <a:avLst/>
          </a:prstGeom>
          <a:noFill/>
        </p:spPr>
        <p:txBody>
          <a:bodyPr wrap="square">
            <a:spAutoFit/>
          </a:bodyPr>
          <a:lstStyle/>
          <a:p>
            <a:pPr algn="ctr"/>
            <a:r>
              <a:rPr lang="ar-JO" sz="3200" b="1" kern="0" dirty="0">
                <a:solidFill>
                  <a:srgbClr val="FFFF00"/>
                </a:solidFill>
                <a:effectLst>
                  <a:glow rad="127000">
                    <a:srgbClr val="000000"/>
                  </a:glow>
                </a:effectLst>
                <a:latin typeface="Arial" charset="0"/>
                <a:ea typeface="ＭＳ Ｐゴシック" charset="0"/>
              </a:rPr>
              <a:t>سبعون أسبوعاً = 490 سنة</a:t>
            </a:r>
            <a:endParaRPr lang="en-US" sz="3200" b="1" dirty="0">
              <a:solidFill>
                <a:srgbClr val="FFFF00"/>
              </a:solidFill>
            </a:endParaRPr>
          </a:p>
        </p:txBody>
      </p:sp>
      <p:sp>
        <p:nvSpPr>
          <p:cNvPr id="11" name="Rectangle: Rounded Corners 10">
            <a:extLst>
              <a:ext uri="{FF2B5EF4-FFF2-40B4-BE49-F238E27FC236}">
                <a16:creationId xmlns:a16="http://schemas.microsoft.com/office/drawing/2014/main" id="{AA6C8E86-7A3B-42E9-8A29-DCE85AD80A22}"/>
              </a:ext>
            </a:extLst>
          </p:cNvPr>
          <p:cNvSpPr/>
          <p:nvPr/>
        </p:nvSpPr>
        <p:spPr>
          <a:xfrm>
            <a:off x="7385786" y="5140008"/>
            <a:ext cx="1758214"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a:t>
            </a:r>
            <a:r>
              <a:rPr lang="ar-JO" sz="3200" b="1" kern="0" dirty="0">
                <a:solidFill>
                  <a:srgbClr val="FFFF00"/>
                </a:solidFill>
                <a:effectLst>
                  <a:glow rad="127000">
                    <a:srgbClr val="000000"/>
                  </a:glow>
                </a:effectLst>
                <a:latin typeface="Arial" charset="0"/>
                <a:ea typeface="ＭＳ Ｐゴシック" charset="0"/>
              </a:rPr>
              <a:t>70</a:t>
            </a:r>
            <a:r>
              <a:rPr lang="en-US" sz="3200" b="1" kern="0" dirty="0">
                <a:solidFill>
                  <a:srgbClr val="FFFF00"/>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a:t>
            </a:r>
            <a:r>
              <a:rPr lang="ar-JO" sz="3200" b="1" u="sng" kern="0" dirty="0">
                <a:solidFill>
                  <a:srgbClr val="FFFF00"/>
                </a:solidFill>
                <a:effectLst>
                  <a:glow rad="127000">
                    <a:srgbClr val="000000"/>
                  </a:glow>
                </a:effectLst>
                <a:latin typeface="Arial" charset="0"/>
                <a:ea typeface="ＭＳ Ｐゴシック" charset="0"/>
              </a:rPr>
              <a:t>7</a:t>
            </a:r>
            <a:endParaRPr lang="en-US" sz="3200" b="1" u="sng"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ar-JO" sz="3200" b="1" kern="0" dirty="0">
                <a:solidFill>
                  <a:srgbClr val="FFFF00"/>
                </a:solidFill>
                <a:effectLst>
                  <a:glow rad="127000">
                    <a:srgbClr val="000000"/>
                  </a:glow>
                </a:effectLst>
                <a:latin typeface="Arial" charset="0"/>
                <a:ea typeface="ＭＳ Ｐゴシック" charset="0"/>
              </a:rPr>
              <a:t>490</a:t>
            </a:r>
            <a:endParaRPr lang="en-US" sz="32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1133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25 فاعلم وافهم أنه من خروج الأمر لتجديد أورشليم وبنائها إلى </a:t>
            </a:r>
            <a:r>
              <a:rPr lang="ar-JO" sz="28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المسيح</a:t>
            </a: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الرئيس سبعة أسابيع واثنان وستون أسبوعاً، يعود ويبنى سوق وخليج في ضيق الأزمنة.</a:t>
            </a:r>
            <a:r>
              <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p>
        </p:txBody>
      </p:sp>
      <p:grpSp>
        <p:nvGrpSpPr>
          <p:cNvPr id="8" name="Group 7">
            <a:extLst>
              <a:ext uri="{FF2B5EF4-FFF2-40B4-BE49-F238E27FC236}">
                <a16:creationId xmlns:a16="http://schemas.microsoft.com/office/drawing/2014/main" id="{B23BB5AF-0BE1-4E9F-B5A2-ECEF2089C905}"/>
              </a:ext>
            </a:extLst>
          </p:cNvPr>
          <p:cNvGrpSpPr/>
          <p:nvPr/>
        </p:nvGrpSpPr>
        <p:grpSpPr>
          <a:xfrm>
            <a:off x="192093" y="4964440"/>
            <a:ext cx="2294885" cy="1822718"/>
            <a:chOff x="441289" y="4917586"/>
            <a:chExt cx="2294885" cy="1822718"/>
          </a:xfrm>
        </p:grpSpPr>
        <p:sp>
          <p:nvSpPr>
            <p:cNvPr id="4" name="Rectangle: Rounded Corners 3">
              <a:extLst>
                <a:ext uri="{FF2B5EF4-FFF2-40B4-BE49-F238E27FC236}">
                  <a16:creationId xmlns:a16="http://schemas.microsoft.com/office/drawing/2014/main" id="{1FA51BC3-BD89-4443-B0EB-5B18B514354F}"/>
                </a:ext>
              </a:extLst>
            </p:cNvPr>
            <p:cNvSpPr/>
            <p:nvPr/>
          </p:nvSpPr>
          <p:spPr>
            <a:xfrm>
              <a:off x="44128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62</a:t>
              </a: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7</a:t>
              </a:r>
              <a:endPar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69</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5" name="Rectangle: Rounded Corners 4">
              <a:extLst>
                <a:ext uri="{FF2B5EF4-FFF2-40B4-BE49-F238E27FC236}">
                  <a16:creationId xmlns:a16="http://schemas.microsoft.com/office/drawing/2014/main" id="{A0BFD17F-94A5-43A6-B35D-4E15223439E0}"/>
                </a:ext>
              </a:extLst>
            </p:cNvPr>
            <p:cNvSpPr/>
            <p:nvPr/>
          </p:nvSpPr>
          <p:spPr>
            <a:xfrm>
              <a:off x="174407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69</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x </a:t>
              </a:r>
              <a:r>
                <a:rPr lang="ar-JO"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7</a:t>
              </a:r>
              <a:endPar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483</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cxnSp>
          <p:nvCxnSpPr>
            <p:cNvPr id="3" name="Straight Arrow Connector 2">
              <a:extLst>
                <a:ext uri="{FF2B5EF4-FFF2-40B4-BE49-F238E27FC236}">
                  <a16:creationId xmlns:a16="http://schemas.microsoft.com/office/drawing/2014/main" id="{67A39B02-AA0D-4EB8-AF00-45EBE97BB9D3}"/>
                </a:ext>
              </a:extLst>
            </p:cNvPr>
            <p:cNvCxnSpPr>
              <a:cxnSpLocks/>
            </p:cNvCxnSpPr>
            <p:nvPr/>
          </p:nvCxnSpPr>
          <p:spPr>
            <a:xfrm flipV="1">
              <a:off x="1248032" y="5287146"/>
              <a:ext cx="607226" cy="817092"/>
            </a:xfrm>
            <a:prstGeom prst="straightConnector1">
              <a:avLst/>
            </a:prstGeom>
            <a:ln w="317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Rectangle: Rounded Corners 9">
            <a:extLst>
              <a:ext uri="{FF2B5EF4-FFF2-40B4-BE49-F238E27FC236}">
                <a16:creationId xmlns:a16="http://schemas.microsoft.com/office/drawing/2014/main" id="{9DAA276C-34DA-42F4-B742-58CCCA0BA1B5}"/>
              </a:ext>
            </a:extLst>
          </p:cNvPr>
          <p:cNvSpPr/>
          <p:nvPr/>
        </p:nvSpPr>
        <p:spPr>
          <a:xfrm>
            <a:off x="2321168" y="3860732"/>
            <a:ext cx="6729047" cy="229036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التقويم اليهودي = 360 يوم/سنة</a:t>
            </a:r>
          </a:p>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483 × 360 = 173880 يوم</a:t>
            </a:r>
          </a:p>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444 ق.م: مرسوم أرتحشستا الثاني</a:t>
            </a:r>
          </a:p>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444 ق.م + 173880 يوم = 33 م</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50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26 وبعد اثنين وستين أسبوعاً يقطع المسيح وليس له.</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BD8F627-83F8-45F8-B62C-876BE2E9D795}"/>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3025DD8-B17D-41CA-8E7F-021EA33231B0}"/>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444 ق.م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632DB741-7C51-404F-9681-D1F09C27AA19}"/>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33 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30" name="Rectangle 29">
            <a:extLst>
              <a:ext uri="{FF2B5EF4-FFF2-40B4-BE49-F238E27FC236}">
                <a16:creationId xmlns:a16="http://schemas.microsoft.com/office/drawing/2014/main" id="{574074BF-A5D7-4DB4-B649-00F7971CE10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r>
              <a:rPr lang="ar-JO"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483 سنة</a:t>
            </a: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p>
        </p:txBody>
      </p:sp>
      <p:cxnSp>
        <p:nvCxnSpPr>
          <p:cNvPr id="31" name="Straight Connector 30">
            <a:extLst>
              <a:ext uri="{FF2B5EF4-FFF2-40B4-BE49-F238E27FC236}">
                <a16:creationId xmlns:a16="http://schemas.microsoft.com/office/drawing/2014/main" id="{61C2B620-1974-48D5-9F3F-D163E26DC074}"/>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92C163-BDD7-4462-BEB8-65D9923661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15ED54-23E6-48F8-A9BB-6C9BA3FD29BE}"/>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9EF17C2-89E3-4940-99D7-A80D5E7DAD39}"/>
              </a:ext>
            </a:extLst>
          </p:cNvPr>
          <p:cNvSpPr/>
          <p:nvPr/>
        </p:nvSpPr>
        <p:spPr>
          <a:xfrm>
            <a:off x="4336475" y="5178362"/>
            <a:ext cx="217516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6 كانون أول 2020</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24866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48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العلامات: أين نذهب</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5122" name="Picture 2" descr="Motivational Accountability is NOT an Oxymoron | New Homes Solutions">
            <a:extLst>
              <a:ext uri="{FF2B5EF4-FFF2-40B4-BE49-F238E27FC236}">
                <a16:creationId xmlns:a16="http://schemas.microsoft.com/office/drawing/2014/main" id="{1B71B6D0-3947-479E-A05C-DCA0985627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201"/>
          <a:stretch/>
        </p:blipFill>
        <p:spPr bwMode="auto">
          <a:xfrm>
            <a:off x="312821" y="1252887"/>
            <a:ext cx="4669537" cy="300331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Pursuit of Happiness">
            <a:extLst>
              <a:ext uri="{FF2B5EF4-FFF2-40B4-BE49-F238E27FC236}">
                <a16:creationId xmlns:a16="http://schemas.microsoft.com/office/drawing/2014/main" id="{E4CC0410-C69C-425D-8D55-1757F3EBF7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753" y="1252887"/>
            <a:ext cx="3249548" cy="545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charset="0"/>
                <a:ea typeface="ＭＳ Ｐゴシック" charset="0"/>
              </a:rPr>
              <a:t>26 وبعد اثنين وستين أسبوعاً يقطع المسيح وليس له، وشعب رئيس آت يخرب المدينة والقدس.</a:t>
            </a:r>
            <a:endParaRPr lang="en-US" sz="2800" kern="0" dirty="0">
              <a:solidFill>
                <a:prstClr val="white"/>
              </a:solidFill>
              <a:effectLst>
                <a:glow rad="127000">
                  <a:srgbClr val="000000"/>
                </a:glow>
              </a:effectLst>
              <a:latin typeface="Arial" charset="0"/>
              <a:ea typeface="ＭＳ Ｐゴシック" charset="0"/>
            </a:endParaRPr>
          </a:p>
        </p:txBody>
      </p:sp>
      <p:sp>
        <p:nvSpPr>
          <p:cNvPr id="26" name="Rectangle: Rounded Corners 25">
            <a:extLst>
              <a:ext uri="{FF2B5EF4-FFF2-40B4-BE49-F238E27FC236}">
                <a16:creationId xmlns:a16="http://schemas.microsoft.com/office/drawing/2014/main" id="{A0F0EC9B-550E-49DC-B542-F8A4166C12B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schemeClr val="bg1"/>
                </a:solidFill>
                <a:effectLst>
                  <a:glow rad="127000">
                    <a:srgbClr val="000000"/>
                  </a:glow>
                </a:effectLst>
                <a:latin typeface="Arial" charset="0"/>
                <a:ea typeface="ＭＳ Ｐゴシック" charset="0"/>
              </a:rPr>
              <a:t>70 م</a:t>
            </a:r>
            <a:endParaRPr lang="en-US" sz="2400" kern="0" dirty="0">
              <a:solidFill>
                <a:schemeClr val="bg1"/>
              </a:solidFill>
              <a:effectLst>
                <a:glow rad="127000">
                  <a:srgbClr val="000000"/>
                </a:glow>
              </a:effectLst>
              <a:latin typeface="Arial" charset="0"/>
              <a:ea typeface="ＭＳ Ｐゴシック" charset="0"/>
            </a:endParaRPr>
          </a:p>
        </p:txBody>
      </p:sp>
      <p:cxnSp>
        <p:nvCxnSpPr>
          <p:cNvPr id="27" name="Straight Arrow Connector 26">
            <a:extLst>
              <a:ext uri="{FF2B5EF4-FFF2-40B4-BE49-F238E27FC236}">
                <a16:creationId xmlns:a16="http://schemas.microsoft.com/office/drawing/2014/main" id="{8D35ECF3-DFA0-4E2D-87AC-8A72A5727FC3}"/>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37E8C2A-00F9-4A95-8987-4FEBAB7496EE}"/>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charset="0"/>
                <a:ea typeface="ＭＳ Ｐゴシック" charset="0"/>
              </a:rPr>
              <a:t>444 ق.م</a:t>
            </a:r>
            <a:endParaRPr lang="en-US" sz="2400" kern="0" dirty="0">
              <a:solidFill>
                <a:prstClr val="white"/>
              </a:solidFill>
              <a:effectLst>
                <a:glow rad="127000">
                  <a:srgbClr val="000000"/>
                </a:glow>
              </a:effectLst>
              <a:latin typeface="Arial" charset="0"/>
              <a:ea typeface="ＭＳ Ｐゴシック" charset="0"/>
            </a:endParaRPr>
          </a:p>
        </p:txBody>
      </p:sp>
      <p:sp>
        <p:nvSpPr>
          <p:cNvPr id="29" name="Rectangle: Rounded Corners 28">
            <a:extLst>
              <a:ext uri="{FF2B5EF4-FFF2-40B4-BE49-F238E27FC236}">
                <a16:creationId xmlns:a16="http://schemas.microsoft.com/office/drawing/2014/main" id="{B5E66AA2-1677-426F-8242-511E3B3E8E9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charset="0"/>
                <a:ea typeface="ＭＳ Ｐゴシック" charset="0"/>
              </a:rPr>
              <a:t>33 م</a:t>
            </a:r>
            <a:endParaRPr lang="en-US" sz="2400" kern="0" dirty="0">
              <a:solidFill>
                <a:prstClr val="white"/>
              </a:solidFill>
              <a:effectLst>
                <a:glow rad="127000">
                  <a:srgbClr val="000000"/>
                </a:glow>
              </a:effectLst>
              <a:latin typeface="Arial" charset="0"/>
              <a:ea typeface="ＭＳ Ｐゴシック" charset="0"/>
            </a:endParaRPr>
          </a:p>
        </p:txBody>
      </p:sp>
      <p:sp>
        <p:nvSpPr>
          <p:cNvPr id="30" name="Rectangle 29">
            <a:extLst>
              <a:ext uri="{FF2B5EF4-FFF2-40B4-BE49-F238E27FC236}">
                <a16:creationId xmlns:a16="http://schemas.microsoft.com/office/drawing/2014/main" id="{C90DB386-C411-4738-8293-BB0990E9549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31" name="Straight Connector 30">
            <a:extLst>
              <a:ext uri="{FF2B5EF4-FFF2-40B4-BE49-F238E27FC236}">
                <a16:creationId xmlns:a16="http://schemas.microsoft.com/office/drawing/2014/main" id="{C643A464-0496-4529-B84D-A2E505103DC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DF6B04-3E49-4F56-AFCB-7195817DE709}"/>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C544EC-8388-4ED2-B1AC-BF8B44C39DDB}"/>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C973569-D602-4ECB-9FD8-6F53DF071DD3}"/>
              </a:ext>
            </a:extLst>
          </p:cNvPr>
          <p:cNvSpPr/>
          <p:nvPr/>
        </p:nvSpPr>
        <p:spPr>
          <a:xfrm>
            <a:off x="4490685" y="5178362"/>
            <a:ext cx="2325749"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charset="0"/>
                <a:ea typeface="ＭＳ Ｐゴシック" charset="0"/>
              </a:rPr>
              <a:t>6 كانون أول 2020</a:t>
            </a:r>
            <a:endParaRPr lang="en-US" sz="2400" kern="0" dirty="0">
              <a:solidFill>
                <a:prstClr val="white"/>
              </a:solidFill>
              <a:effectLst>
                <a:glow rad="127000">
                  <a:srgbClr val="000000"/>
                </a:glow>
              </a:effectLst>
              <a:latin typeface="Arial" charset="0"/>
              <a:ea typeface="ＭＳ Ｐゴシック" charset="0"/>
            </a:endParaRPr>
          </a:p>
        </p:txBody>
      </p:sp>
      <p:cxnSp>
        <p:nvCxnSpPr>
          <p:cNvPr id="35" name="Straight Connector 34">
            <a:extLst>
              <a:ext uri="{FF2B5EF4-FFF2-40B4-BE49-F238E27FC236}">
                <a16:creationId xmlns:a16="http://schemas.microsoft.com/office/drawing/2014/main" id="{A11CDA04-BC53-4BF2-87E0-8B63FAC0C110}"/>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CB9F9EA-CD35-4D88-A3B4-1EE1AF7DFC57}"/>
              </a:ext>
            </a:extLst>
          </p:cNvPr>
          <p:cNvSpPr/>
          <p:nvPr/>
        </p:nvSpPr>
        <p:spPr>
          <a:xfrm>
            <a:off x="2758148" y="5819768"/>
            <a:ext cx="170564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schemeClr val="bg1"/>
                </a:solidFill>
                <a:effectLst>
                  <a:glow rad="127000">
                    <a:srgbClr val="000000"/>
                  </a:glow>
                </a:effectLst>
                <a:latin typeface="Arial" charset="0"/>
                <a:ea typeface="ＭＳ Ｐゴシック" charset="0"/>
              </a:rPr>
              <a:t>نهب     أورشليم</a:t>
            </a:r>
            <a:endParaRPr lang="en-US" sz="2400" kern="0" dirty="0">
              <a:solidFill>
                <a:schemeClr val="bg1"/>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3240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الرئيس الآتي</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وانتهاؤه بغمارة، وإلى النهاية حرب وخرب قضي بها 27 ويثبت عهداً مع كثيرين في أسبوع واحد.</a:t>
            </a:r>
            <a:r>
              <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444 ق.م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6 كانون أول 2020</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7066482" y="4616280"/>
            <a:ext cx="756938" cy="4001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solidFill>
                  <a:srgbClr val="FFFFFF"/>
                </a:solidFill>
                <a:latin typeface="Arial" panose="020B0604020202020204" pitchFamily="34" charset="0"/>
                <a:cs typeface="Arial" panose="020B0604020202020204" pitchFamily="34" charset="0"/>
              </a:rPr>
              <a:t>الضيقة</a:t>
            </a:r>
            <a:endParaRPr lang="en-US" sz="2000" b="1" dirty="0">
              <a:solidFill>
                <a:srgbClr val="FFFFFF"/>
              </a:solidFill>
              <a:latin typeface="Arial" panose="020B0604020202020204" pitchFamily="34" charset="0"/>
              <a:cs typeface="Arial" panose="020B0604020202020204" pitchFamily="34" charset="0"/>
            </a:endParaRP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70 م</a:t>
            </a:r>
            <a:endParaRPr lang="en-US" sz="2400"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33 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38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strVal val="#ppt_w*0.70"/>
                                          </p:val>
                                        </p:tav>
                                        <p:tav tm="100000">
                                          <p:val>
                                            <p:strVal val="#ppt_w"/>
                                          </p:val>
                                        </p:tav>
                                      </p:tavLst>
                                    </p:anim>
                                    <p:anim calcmode="lin" valueType="num">
                                      <p:cBhvr>
                                        <p:cTn id="18" dur="1000" fill="hold"/>
                                        <p:tgtEl>
                                          <p:spTgt spid="60"/>
                                        </p:tgtEl>
                                        <p:attrNameLst>
                                          <p:attrName>ppt_h</p:attrName>
                                        </p:attrNameLst>
                                      </p:cBhvr>
                                      <p:tavLst>
                                        <p:tav tm="0">
                                          <p:val>
                                            <p:strVal val="#ppt_h"/>
                                          </p:val>
                                        </p:tav>
                                        <p:tav tm="100000">
                                          <p:val>
                                            <p:strVal val="#ppt_h"/>
                                          </p:val>
                                        </p:tav>
                                      </p:tavLst>
                                    </p:anim>
                                    <p:animEffect transition="in" filter="fade">
                                      <p:cBhvr>
                                        <p:cTn id="1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r"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rPr>
              <a:t>وانتهاؤه بغمارة، وإلى النهاية حرب وخرب قضي بها 27 ويثبت عهداً مع كثيرين في أسبوع واحد، وفي وسط الأسبوع يبطل الذبيحة والتقدمة، وعلى جناح الأرجاس مخرب حتى يتم ويصب المقضي على المخرب.</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444 ق.م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 كانون أول 2020</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7066482" y="4616280"/>
            <a:ext cx="756938" cy="4001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الضيقة</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70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33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63960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0" fill="hold"/>
                                        <p:tgtEl>
                                          <p:spTgt spid="60"/>
                                        </p:tgtEl>
                                        <p:attrNameLst>
                                          <p:attrName>ppt_w</p:attrName>
                                        </p:attrNameLst>
                                      </p:cBhvr>
                                      <p:tavLst>
                                        <p:tav tm="0">
                                          <p:val>
                                            <p:strVal val="#ppt_w*0.70"/>
                                          </p:val>
                                        </p:tav>
                                        <p:tav tm="100000">
                                          <p:val>
                                            <p:strVal val="#ppt_w"/>
                                          </p:val>
                                        </p:tav>
                                      </p:tavLst>
                                    </p:anim>
                                    <p:anim calcmode="lin" valueType="num">
                                      <p:cBhvr>
                                        <p:cTn id="13" dur="1000" fill="hold"/>
                                        <p:tgtEl>
                                          <p:spTgt spid="60"/>
                                        </p:tgtEl>
                                        <p:attrNameLst>
                                          <p:attrName>ppt_h</p:attrName>
                                        </p:attrNameLst>
                                      </p:cBhvr>
                                      <p:tavLst>
                                        <p:tav tm="0">
                                          <p:val>
                                            <p:strVal val="#ppt_h"/>
                                          </p:val>
                                        </p:tav>
                                        <p:tav tm="100000">
                                          <p:val>
                                            <p:strVal val="#ppt_h"/>
                                          </p:val>
                                        </p:tav>
                                      </p:tavLst>
                                    </p:anim>
                                    <p:animEffect transition="in" filter="fade">
                                      <p:cBhvr>
                                        <p:cTn id="14"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وانتهاؤه بغمارة، وإلى النهاية حرب وخرب قضي بها 27 ويثبت عهداً مع كثيرين في أسبوع واحد، وفي وسط الأسبوع يبطل الذبيحة والتقدمة، وعلى جناح الأرجاس مخرب حتى يتم ويصب المقضي على المخرب.</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444 ق.م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 كانون أول 2020</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70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33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 name="Group 1">
            <a:extLst>
              <a:ext uri="{FF2B5EF4-FFF2-40B4-BE49-F238E27FC236}">
                <a16:creationId xmlns:a16="http://schemas.microsoft.com/office/drawing/2014/main" id="{8BE28864-EB89-FB8F-FE02-2C8B3622494C}"/>
              </a:ext>
            </a:extLst>
          </p:cNvPr>
          <p:cNvGrpSpPr/>
          <p:nvPr/>
        </p:nvGrpSpPr>
        <p:grpSpPr>
          <a:xfrm>
            <a:off x="7425251" y="4617155"/>
            <a:ext cx="1675376" cy="868596"/>
            <a:chOff x="7425251" y="4617155"/>
            <a:chExt cx="1675376" cy="868596"/>
          </a:xfrm>
        </p:grpSpPr>
        <p:cxnSp>
          <p:nvCxnSpPr>
            <p:cNvPr id="4" name="Connector: Elbow 3">
              <a:extLst>
                <a:ext uri="{FF2B5EF4-FFF2-40B4-BE49-F238E27FC236}">
                  <a16:creationId xmlns:a16="http://schemas.microsoft.com/office/drawing/2014/main" id="{E919E861-18D1-FD80-CBE4-7B141C2A9783}"/>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F544BC-7E9C-FB5F-5DAD-865D37F7C05A}"/>
                </a:ext>
              </a:extLst>
            </p:cNvPr>
            <p:cNvSpPr/>
            <p:nvPr/>
          </p:nvSpPr>
          <p:spPr>
            <a:xfrm>
              <a:off x="7645007" y="4617155"/>
              <a:ext cx="1455620"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نصف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a:t>
              </a:r>
              <a:r>
                <a:rPr lang="ar-JO" sz="2000" kern="0" dirty="0">
                  <a:solidFill>
                    <a:prstClr val="white"/>
                  </a:solidFill>
                  <a:effectLst>
                    <a:glow rad="127000">
                      <a:srgbClr val="000000"/>
                    </a:glow>
                  </a:effectLst>
                  <a:latin typeface="Arial" charset="0"/>
                  <a:ea typeface="ＭＳ Ｐゴシック" charset="0"/>
                </a:rPr>
                <a:t>5ر3 سنة</a:t>
              </a:r>
              <a:r>
                <a:rPr lang="en-US" sz="2000" kern="0" dirty="0">
                  <a:solidFill>
                    <a:prstClr val="white"/>
                  </a:solidFill>
                  <a:effectLst>
                    <a:glow rad="127000">
                      <a:srgbClr val="000000"/>
                    </a:glow>
                  </a:effectLst>
                  <a:latin typeface="Arial" charset="0"/>
                  <a:ea typeface="ＭＳ Ｐゴシック" charset="0"/>
                </a:rPr>
                <a:t>)</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9326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وانتهاؤه بغمارة، وإلى النهاية حرب وخرب قضي بها 27 ويثبت عهداً مع كثيرين في أسبوع واحد، وفي وسط الأسبوع يبطل الذبيحة والتقدمة، </a:t>
            </a:r>
            <a:r>
              <a:rPr kumimoji="0" lang="ar-JO" sz="2800" b="0"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وعلى جناح الأرجاس مخرب</a:t>
            </a:r>
            <a:r>
              <a:rPr kumimoji="0" lang="ar-JO"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حتى يتم ويصب المقضي على المخرب.</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444 ق.م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 كانون أول 2020</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70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33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 name="Group 1">
            <a:extLst>
              <a:ext uri="{FF2B5EF4-FFF2-40B4-BE49-F238E27FC236}">
                <a16:creationId xmlns:a16="http://schemas.microsoft.com/office/drawing/2014/main" id="{8BE28864-EB89-FB8F-FE02-2C8B3622494C}"/>
              </a:ext>
            </a:extLst>
          </p:cNvPr>
          <p:cNvGrpSpPr/>
          <p:nvPr/>
        </p:nvGrpSpPr>
        <p:grpSpPr>
          <a:xfrm>
            <a:off x="7425251" y="4617155"/>
            <a:ext cx="1675376" cy="868596"/>
            <a:chOff x="7425251" y="4617155"/>
            <a:chExt cx="1675376" cy="868596"/>
          </a:xfrm>
        </p:grpSpPr>
        <p:cxnSp>
          <p:nvCxnSpPr>
            <p:cNvPr id="4" name="Connector: Elbow 3">
              <a:extLst>
                <a:ext uri="{FF2B5EF4-FFF2-40B4-BE49-F238E27FC236}">
                  <a16:creationId xmlns:a16="http://schemas.microsoft.com/office/drawing/2014/main" id="{E919E861-18D1-FD80-CBE4-7B141C2A9783}"/>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F544BC-7E9C-FB5F-5DAD-865D37F7C05A}"/>
                </a:ext>
              </a:extLst>
            </p:cNvPr>
            <p:cNvSpPr/>
            <p:nvPr/>
          </p:nvSpPr>
          <p:spPr>
            <a:xfrm>
              <a:off x="7645007" y="4617155"/>
              <a:ext cx="1455620"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نصف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5ر3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t>
              </a:r>
              <a:endParaRPr kumimoji="0" lang="en-US" sz="1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1247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رجوع المسيا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15 فمتى نظرتم </a:t>
            </a:r>
            <a:r>
              <a:rPr kumimoji="0" lang="ar-JO" sz="28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رجسة الخراب </a:t>
            </a: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التي قال عنها دانيآل النبي قائمة في المكان المقدس - ليفهم القارئ – 16 فحينئذ ليهرب الذين في اليهودية إلى الجبال.</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64693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رجوع المسيا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متى 24</a:t>
            </a:r>
            <a:endParaRPr lang="en-US"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21 لأنه يكون حينئذ ضيق عظيم لم يكن مثله منذ ابتداء العالم إلى الآن ولن يكون.</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رؤيا 6</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 حرب ومذبحة </a:t>
            </a: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7 مجاعة ووباء</a:t>
            </a: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12 زلزال عظيم.</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91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رجوع المسيا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متى 24</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29 وللوقت بعد ضيق تلك الأيام تظلم الشمس، والقمر لا يعطي ضوءه، والنجوم تسقط من السماء، وقوات السماوات تتزعزع.</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317443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رؤيا 6</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12 ... الشمس صارت سوداء كمسح من شعر، والقمر صار كالدم</a:t>
            </a: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13 ونجوم السماء سقطت إلى الأرض.</a:t>
            </a:r>
            <a:r>
              <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9445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3205CA-E23B-4DE1-89A2-E174F0D5F391}"/>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ar-JO" sz="48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من سيرى هذه العلامات؟</a:t>
            </a:r>
            <a:endParaRPr lang="en-GB" sz="48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3" name="Rectangle: Rounded Corners 2">
            <a:extLst>
              <a:ext uri="{FF2B5EF4-FFF2-40B4-BE49-F238E27FC236}">
                <a16:creationId xmlns:a16="http://schemas.microsoft.com/office/drawing/2014/main" id="{4CAD2E8F-EEAA-4846-89DC-46ADBF7FDCF1}"/>
              </a:ext>
            </a:extLst>
          </p:cNvPr>
          <p:cNvSpPr/>
          <p:nvPr/>
        </p:nvSpPr>
        <p:spPr>
          <a:xfrm>
            <a:off x="156410" y="1765529"/>
            <a:ext cx="8572242" cy="325565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دا 9: 24          شعبك ومدينتك المقدسة</a:t>
            </a:r>
          </a:p>
          <a:p>
            <a:pPr algn="r" rtl="1" eaLnBrk="0" fontAlgn="base" hangingPunct="0">
              <a:spcBef>
                <a:spcPct val="0"/>
              </a:spcBef>
              <a:spcAft>
                <a:spcPct val="0"/>
              </a:spcAft>
              <a:defRPr/>
            </a:pPr>
            <a:endPar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متى 24: 5        الشعب الناظر إلى المسيا</a:t>
            </a:r>
          </a:p>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متى 24: 15      الشعب الذي يمارس الذبائح في الهيكل</a:t>
            </a:r>
          </a:p>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متى 24: 20      الشعب الذي يلتزم بالسبت</a:t>
            </a:r>
            <a:endParaRPr lang="en-US"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endParaRPr lang="en-US"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marR="0" lvl="0" algn="r" defTabSz="457200" rtl="1"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Rounded Corners 3">
            <a:extLst>
              <a:ext uri="{FF2B5EF4-FFF2-40B4-BE49-F238E27FC236}">
                <a16:creationId xmlns:a16="http://schemas.microsoft.com/office/drawing/2014/main" id="{93C15C44-CD1B-46AB-A876-7C6123324982}"/>
              </a:ext>
            </a:extLst>
          </p:cNvPr>
          <p:cNvSpPr/>
          <p:nvPr/>
        </p:nvSpPr>
        <p:spPr>
          <a:xfrm>
            <a:off x="1299411" y="5384742"/>
            <a:ext cx="569669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ar-JO" sz="48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شعب إسرائيل</a:t>
            </a:r>
            <a:endParaRPr lang="en-GB" sz="48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55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C8CAC5F-27EF-4045-9D9D-6B75C35DDD2C}"/>
              </a:ext>
            </a:extLst>
          </p:cNvPr>
          <p:cNvSpPr/>
          <p:nvPr/>
        </p:nvSpPr>
        <p:spPr>
          <a:xfrm>
            <a:off x="2036618" y="359045"/>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0FCF917-6079-426A-B508-45E0887D3D30}"/>
              </a:ext>
            </a:extLst>
          </p:cNvPr>
          <p:cNvSpPr/>
          <p:nvPr/>
        </p:nvSpPr>
        <p:spPr>
          <a:xfrm>
            <a:off x="2517264" y="5441744"/>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9CC88D4-FB77-448A-8FC1-AF2C481DBA14}"/>
              </a:ext>
            </a:extLst>
          </p:cNvPr>
          <p:cNvSpPr/>
          <p:nvPr/>
        </p:nvSpPr>
        <p:spPr>
          <a:xfrm rot="16200000">
            <a:off x="6056182" y="3411787"/>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8BE600E-FB5D-451D-AB99-C3F146DFC929}"/>
              </a:ext>
            </a:extLst>
          </p:cNvPr>
          <p:cNvGrpSpPr/>
          <p:nvPr/>
        </p:nvGrpSpPr>
        <p:grpSpPr>
          <a:xfrm rot="18914157">
            <a:off x="4600647" y="4195338"/>
            <a:ext cx="1024226" cy="923330"/>
            <a:chOff x="-2617723" y="-1007851"/>
            <a:chExt cx="9144000" cy="7474984"/>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28C732-426C-4120-AB7A-EC4607AD2C7D}"/>
                </a:ext>
              </a:extLst>
            </p:cNvPr>
            <p:cNvSpPr txBox="1"/>
            <p:nvPr/>
          </p:nvSpPr>
          <p:spPr>
            <a:xfrm>
              <a:off x="-1974080" y="-1007851"/>
              <a:ext cx="8220571" cy="7474984"/>
            </a:xfrm>
            <a:prstGeom prst="rect">
              <a:avLst/>
            </a:prstGeom>
            <a:noFill/>
          </p:spPr>
          <p:txBody>
            <a:bodyPr wrap="square">
              <a:spAutoFit/>
            </a:bodyPr>
            <a:lstStyle/>
            <a:p>
              <a:pPr algn="ctr"/>
              <a:r>
                <a:rPr lang="en-US" sz="5400" dirty="0">
                  <a:latin typeface="Arial" panose="020B0604020202020204" pitchFamily="34" charset="0"/>
                  <a:ea typeface="Segoe UI Black" panose="020B0A02040204020203" pitchFamily="34" charset="0"/>
                  <a:cs typeface="Arial" panose="020B0604020202020204" pitchFamily="34" charset="0"/>
                </a:rPr>
                <a:t>?</a:t>
              </a:r>
            </a:p>
          </p:txBody>
        </p:sp>
      </p:grpSp>
      <p:grpSp>
        <p:nvGrpSpPr>
          <p:cNvPr id="19" name="Group 18">
            <a:extLst>
              <a:ext uri="{FF2B5EF4-FFF2-40B4-BE49-F238E27FC236}">
                <a16:creationId xmlns:a16="http://schemas.microsoft.com/office/drawing/2014/main" id="{735C5CE9-F51F-482F-8DE0-83A07555EAAF}"/>
              </a:ext>
            </a:extLst>
          </p:cNvPr>
          <p:cNvGrpSpPr/>
          <p:nvPr/>
        </p:nvGrpSpPr>
        <p:grpSpPr>
          <a:xfrm>
            <a:off x="-2463" y="1000377"/>
            <a:ext cx="9168277" cy="5375112"/>
            <a:chOff x="-2463" y="1000377"/>
            <a:chExt cx="9168277" cy="5375112"/>
          </a:xfrm>
        </p:grpSpPr>
        <p:grpSp>
          <p:nvGrpSpPr>
            <p:cNvPr id="13" name="Group 12">
              <a:extLst>
                <a:ext uri="{FF2B5EF4-FFF2-40B4-BE49-F238E27FC236}">
                  <a16:creationId xmlns:a16="http://schemas.microsoft.com/office/drawing/2014/main" id="{FDD03AA9-6C6B-4015-BDEB-D9778F762DAB}"/>
                </a:ext>
              </a:extLst>
            </p:cNvPr>
            <p:cNvGrpSpPr/>
            <p:nvPr/>
          </p:nvGrpSpPr>
          <p:grpSpPr>
            <a:xfrm>
              <a:off x="21814" y="1000377"/>
              <a:ext cx="9144000" cy="5375112"/>
              <a:chOff x="-30942" y="750195"/>
              <a:chExt cx="9144000" cy="5375112"/>
            </a:xfrm>
          </p:grpSpPr>
          <p:sp>
            <p:nvSpPr>
              <p:cNvPr id="14" name="Rectangle 13">
                <a:extLst>
                  <a:ext uri="{FF2B5EF4-FFF2-40B4-BE49-F238E27FC236}">
                    <a16:creationId xmlns:a16="http://schemas.microsoft.com/office/drawing/2014/main" id="{0F4A5921-E797-4A34-A558-4DED99B92B38}"/>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580FACD-A17F-47AB-8997-FC71B4C50403}"/>
                  </a:ext>
                </a:extLst>
              </p:cNvPr>
              <p:cNvSpPr txBox="1"/>
              <p:nvPr/>
            </p:nvSpPr>
            <p:spPr>
              <a:xfrm>
                <a:off x="5075240" y="2831886"/>
                <a:ext cx="4037818" cy="1200329"/>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تقدم إلى</a:t>
                </a:r>
              </a:p>
              <a:p>
                <a:pPr algn="ctr"/>
                <a:r>
                  <a:rPr lang="ar-JO" sz="3600" dirty="0">
                    <a:latin typeface="Arial" panose="020B0604020202020204" pitchFamily="34" charset="0"/>
                    <a:ea typeface="Segoe UI Black" panose="020B0A02040204020203" pitchFamily="34" charset="0"/>
                    <a:cs typeface="Arial" panose="020B0604020202020204" pitchFamily="34" charset="0"/>
                  </a:rPr>
                  <a:t>الذهاب</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52DB02F6-2CCF-4C1A-9D8F-0D5879E19E1C}"/>
                  </a:ext>
                </a:extLst>
              </p:cNvPr>
              <p:cNvSpPr txBox="1"/>
              <p:nvPr/>
            </p:nvSpPr>
            <p:spPr>
              <a:xfrm>
                <a:off x="4956059" y="4909306"/>
                <a:ext cx="4037818" cy="646331"/>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أحصل على 200$</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pic>
            <p:nvPicPr>
              <p:cNvPr id="17" name="Picture 16">
                <a:extLst>
                  <a:ext uri="{FF2B5EF4-FFF2-40B4-BE49-F238E27FC236}">
                    <a16:creationId xmlns:a16="http://schemas.microsoft.com/office/drawing/2014/main" id="{D7E343EC-E2B1-4322-9E66-79B8DEF93575}"/>
                  </a:ext>
                </a:extLst>
              </p:cNvPr>
              <p:cNvPicPr>
                <a:picLocks noChangeAspect="1"/>
              </p:cNvPicPr>
              <p:nvPr/>
            </p:nvPicPr>
            <p:blipFill rotWithShape="1">
              <a:blip r:embed="rId3"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21" name="TextBox 20">
              <a:extLst>
                <a:ext uri="{FF2B5EF4-FFF2-40B4-BE49-F238E27FC236}">
                  <a16:creationId xmlns:a16="http://schemas.microsoft.com/office/drawing/2014/main" id="{978F5682-AAF6-4FE3-89ED-3C24F12DB493}"/>
                </a:ext>
              </a:extLst>
            </p:cNvPr>
            <p:cNvSpPr txBox="1"/>
            <p:nvPr/>
          </p:nvSpPr>
          <p:spPr>
            <a:xfrm>
              <a:off x="-2463" y="1163179"/>
              <a:ext cx="3014869" cy="1015663"/>
            </a:xfrm>
            <a:prstGeom prst="rect">
              <a:avLst/>
            </a:prstGeom>
            <a:noFill/>
          </p:spPr>
          <p:txBody>
            <a:bodyPr wrap="square">
              <a:spAutoFit/>
            </a:bodyPr>
            <a:lstStyle/>
            <a:p>
              <a:pPr algn="ctr"/>
              <a:r>
                <a:rPr lang="ar-JO" sz="6000" b="1" spc="-150" dirty="0">
                  <a:latin typeface="Arial" panose="020B0604020202020204" pitchFamily="34" charset="0"/>
                  <a:ea typeface="Segoe UI Black" panose="020B0A02040204020203" pitchFamily="34" charset="0"/>
                  <a:cs typeface="Arial" panose="020B0604020202020204" pitchFamily="34" charset="0"/>
                </a:rPr>
                <a:t>فرصة</a:t>
              </a:r>
              <a:endParaRPr lang="en-US" sz="5400" b="1" spc="-150" dirty="0">
                <a:latin typeface="Arial" panose="020B0604020202020204" pitchFamily="34" charset="0"/>
                <a:ea typeface="Segoe UI Black" panose="020B0A02040204020203" pitchFamily="34" charset="0"/>
                <a:cs typeface="Arial" panose="020B0604020202020204" pitchFamily="34" charset="0"/>
              </a:endParaRPr>
            </a:p>
          </p:txBody>
        </p:sp>
      </p:grpSp>
    </p:spTree>
    <p:extLst>
      <p:ext uri="{BB962C8B-B14F-4D97-AF65-F5344CB8AC3E}">
        <p14:creationId xmlns:p14="http://schemas.microsoft.com/office/powerpoint/2010/main" val="8723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العلامات: ماذا نتوقع</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4098" name="Picture 2" descr="Kent's Bike Blog: #30DaysofBiking: Oxymoron">
            <a:extLst>
              <a:ext uri="{FF2B5EF4-FFF2-40B4-BE49-F238E27FC236}">
                <a16:creationId xmlns:a16="http://schemas.microsoft.com/office/drawing/2014/main" id="{7B2D57D8-A32B-46FA-B833-193CA8C816E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3667707" y="1228587"/>
            <a:ext cx="5283307" cy="5351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6C7EBB-7908-4BF0-98CA-049CA7176027}"/>
              </a:ext>
            </a:extLst>
          </p:cNvPr>
          <p:cNvPicPr>
            <a:picLocks noChangeAspect="1"/>
          </p:cNvPicPr>
          <p:nvPr/>
        </p:nvPicPr>
        <p:blipFill>
          <a:blip r:embed="rId4"/>
          <a:stretch>
            <a:fillRect/>
          </a:stretch>
        </p:blipFill>
        <p:spPr>
          <a:xfrm>
            <a:off x="415099" y="1532645"/>
            <a:ext cx="4924425" cy="4743450"/>
          </a:xfrm>
          <a:prstGeom prst="rect">
            <a:avLst/>
          </a:prstGeom>
        </p:spPr>
      </p:pic>
    </p:spTree>
    <p:extLst>
      <p:ext uri="{BB962C8B-B14F-4D97-AF65-F5344CB8AC3E}">
        <p14:creationId xmlns:p14="http://schemas.microsoft.com/office/powerpoint/2010/main" val="9887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8BE600E-FB5D-451D-AB99-C3F146DFC929}"/>
              </a:ext>
            </a:extLst>
          </p:cNvPr>
          <p:cNvGrpSpPr/>
          <p:nvPr/>
        </p:nvGrpSpPr>
        <p:grpSpPr>
          <a:xfrm rot="18914157">
            <a:off x="4600647" y="4195338"/>
            <a:ext cx="1024226" cy="923330"/>
            <a:chOff x="-2617723" y="-1007851"/>
            <a:chExt cx="9144000" cy="7474984"/>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80" y="-1007851"/>
              <a:ext cx="8220571" cy="7474984"/>
            </a:xfrm>
            <a:prstGeom prst="rect">
              <a:avLst/>
            </a:prstGeom>
            <a:noFill/>
          </p:spPr>
          <p:txBody>
            <a:bodyPr wrap="square">
              <a:spAutoFit/>
            </a:bodyPr>
            <a:lstStyle/>
            <a:p>
              <a:pPr algn="ctr"/>
              <a:r>
                <a:rPr lang="ar-JO" sz="5400" dirty="0">
                  <a:latin typeface="Arial Black" panose="020B0A04020102020204" pitchFamily="34" charset="0"/>
                  <a:ea typeface="Segoe UI Black" panose="020B0A02040204020203" pitchFamily="34" charset="0"/>
                  <a:cs typeface="Segoe UI Semibold" panose="020B0702040204020203" pitchFamily="34" charset="0"/>
                </a:rPr>
                <a:t>؟</a:t>
              </a:r>
              <a:endParaRPr lang="en-US" sz="5400" dirty="0">
                <a:latin typeface="Arial Black" panose="020B0A04020102020204" pitchFamily="34" charset="0"/>
                <a:ea typeface="Segoe UI Black" panose="020B0A02040204020203" pitchFamily="34" charset="0"/>
                <a:cs typeface="Segoe UI Semibold" panose="020B0702040204020203" pitchFamily="34" charset="0"/>
              </a:endParaRPr>
            </a:p>
          </p:txBody>
        </p:sp>
      </p:grpSp>
      <p:sp>
        <p:nvSpPr>
          <p:cNvPr id="3" name="Arrow: Curved Left 2">
            <a:extLst>
              <a:ext uri="{FF2B5EF4-FFF2-40B4-BE49-F238E27FC236}">
                <a16:creationId xmlns:a16="http://schemas.microsoft.com/office/drawing/2014/main" id="{34F3E545-B581-4798-8592-5C368C3A55F1}"/>
              </a:ext>
            </a:extLst>
          </p:cNvPr>
          <p:cNvSpPr/>
          <p:nvPr/>
        </p:nvSpPr>
        <p:spPr>
          <a:xfrm>
            <a:off x="6789586" y="1344305"/>
            <a:ext cx="1555376" cy="5015552"/>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4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C34D2E-88ED-465A-8032-19FA5B2D50DE}"/>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70 AD</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444 BC</a:t>
            </a:r>
          </a:p>
        </p:txBody>
      </p:sp>
      <p:sp>
        <p:nvSpPr>
          <p:cNvPr id="8" name="Rectangle: Rounded Corners 7">
            <a:extLst>
              <a:ext uri="{FF2B5EF4-FFF2-40B4-BE49-F238E27FC236}">
                <a16:creationId xmlns:a16="http://schemas.microsoft.com/office/drawing/2014/main" id="{1C1105A3-4845-490C-BC45-13A284DE46A4}"/>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33 AD</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(483 </a:t>
            </a:r>
            <a:r>
              <a:rPr lang="en-US" sz="2000" kern="0" dirty="0" err="1">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yrs</a:t>
            </a: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(7 years)</a:t>
            </a:r>
            <a:endParaRPr kumimoji="0" lang="en-US" sz="2000" b="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EE361E27-44A6-4987-B99D-B745C56091C0}"/>
              </a:ext>
            </a:extLst>
          </p:cNvPr>
          <p:cNvSpPr txBox="1">
            <a:spLocks noChangeArrowheads="1"/>
          </p:cNvSpPr>
          <p:nvPr/>
        </p:nvSpPr>
        <p:spPr bwMode="auto">
          <a:xfrm rot="-5400000">
            <a:off x="6670312" y="4698198"/>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panose="020B0604020202020204" pitchFamily="34" charset="0"/>
                <a:cs typeface="Arial" panose="020B0604020202020204" pitchFamily="34" charset="0"/>
              </a:rPr>
              <a:t>Tribulation</a:t>
            </a:r>
          </a:p>
        </p:txBody>
      </p:sp>
      <p:sp>
        <p:nvSpPr>
          <p:cNvPr id="44" name="Arrow: Curved Left 43">
            <a:extLst>
              <a:ext uri="{FF2B5EF4-FFF2-40B4-BE49-F238E27FC236}">
                <a16:creationId xmlns:a16="http://schemas.microsoft.com/office/drawing/2014/main" id="{7E6D08A8-DB00-4F25-BD09-1B2DDF59FA08}"/>
              </a:ext>
            </a:extLst>
          </p:cNvPr>
          <p:cNvSpPr/>
          <p:nvPr/>
        </p:nvSpPr>
        <p:spPr>
          <a:xfrm rot="16200000">
            <a:off x="6321850" y="3390789"/>
            <a:ext cx="2192797" cy="1364565"/>
          </a:xfrm>
          <a:prstGeom prst="curvedLeftArrow">
            <a:avLst>
              <a:gd name="adj1" fmla="val 7928"/>
              <a:gd name="adj2" fmla="val 17033"/>
              <a:gd name="adj3" fmla="val 1328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9C341A7-7D67-4FF8-827A-236840A6B2F3}"/>
              </a:ext>
            </a:extLst>
          </p:cNvPr>
          <p:cNvSpPr txBox="1">
            <a:spLocks noChangeArrowheads="1"/>
          </p:cNvSpPr>
          <p:nvPr/>
        </p:nvSpPr>
        <p:spPr bwMode="auto">
          <a:xfrm>
            <a:off x="7620000" y="5221417"/>
            <a:ext cx="1524000" cy="40005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panose="020B0604020202020204" pitchFamily="34" charset="0"/>
                <a:cs typeface="Arial" panose="020B0604020202020204" pitchFamily="34" charset="0"/>
              </a:rPr>
              <a:t>Millennium</a:t>
            </a:r>
          </a:p>
        </p:txBody>
      </p:sp>
      <p:grpSp>
        <p:nvGrpSpPr>
          <p:cNvPr id="46" name="Group 45">
            <a:extLst>
              <a:ext uri="{FF2B5EF4-FFF2-40B4-BE49-F238E27FC236}">
                <a16:creationId xmlns:a16="http://schemas.microsoft.com/office/drawing/2014/main" id="{DD8A1DA5-14E7-4254-9EA4-A4284BD52909}"/>
              </a:ext>
            </a:extLst>
          </p:cNvPr>
          <p:cNvGrpSpPr/>
          <p:nvPr/>
        </p:nvGrpSpPr>
        <p:grpSpPr>
          <a:xfrm>
            <a:off x="-2463" y="1554474"/>
            <a:ext cx="9146463" cy="5375112"/>
            <a:chOff x="-2463" y="999628"/>
            <a:chExt cx="9146463" cy="5375112"/>
          </a:xfrm>
        </p:grpSpPr>
        <p:grpSp>
          <p:nvGrpSpPr>
            <p:cNvPr id="47" name="Group 46">
              <a:extLst>
                <a:ext uri="{FF2B5EF4-FFF2-40B4-BE49-F238E27FC236}">
                  <a16:creationId xmlns:a16="http://schemas.microsoft.com/office/drawing/2014/main" id="{0B0C07BE-2EBD-44A3-B947-DB53208AD41A}"/>
                </a:ext>
              </a:extLst>
            </p:cNvPr>
            <p:cNvGrpSpPr/>
            <p:nvPr/>
          </p:nvGrpSpPr>
          <p:grpSpPr>
            <a:xfrm>
              <a:off x="0" y="999628"/>
              <a:ext cx="9144000" cy="5375112"/>
              <a:chOff x="-30942" y="750195"/>
              <a:chExt cx="9144000" cy="5375112"/>
            </a:xfrm>
          </p:grpSpPr>
          <p:sp>
            <p:nvSpPr>
              <p:cNvPr id="49" name="Rectangle 48">
                <a:extLst>
                  <a:ext uri="{FF2B5EF4-FFF2-40B4-BE49-F238E27FC236}">
                    <a16:creationId xmlns:a16="http://schemas.microsoft.com/office/drawing/2014/main" id="{00B7DBF3-1758-484F-96AE-78553BEF5A75}"/>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05D8E7A-A146-4C4A-8302-AC9B7C580A62}"/>
                  </a:ext>
                </a:extLst>
              </p:cNvPr>
              <p:cNvSpPr txBox="1"/>
              <p:nvPr/>
            </p:nvSpPr>
            <p:spPr>
              <a:xfrm>
                <a:off x="5075240" y="2831886"/>
                <a:ext cx="4037818" cy="646331"/>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تقدم نحو الألفية</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sp>
            <p:nvSpPr>
              <p:cNvPr id="51" name="TextBox 50">
                <a:extLst>
                  <a:ext uri="{FF2B5EF4-FFF2-40B4-BE49-F238E27FC236}">
                    <a16:creationId xmlns:a16="http://schemas.microsoft.com/office/drawing/2014/main" id="{F8B61F28-FC3B-4875-B9D5-28D4883D7F12}"/>
                  </a:ext>
                </a:extLst>
              </p:cNvPr>
              <p:cNvSpPr txBox="1"/>
              <p:nvPr/>
            </p:nvSpPr>
            <p:spPr>
              <a:xfrm>
                <a:off x="4387578" y="5074380"/>
                <a:ext cx="4689280" cy="646331"/>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أحصل على الإكليل</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pic>
            <p:nvPicPr>
              <p:cNvPr id="52" name="Picture 51">
                <a:extLst>
                  <a:ext uri="{FF2B5EF4-FFF2-40B4-BE49-F238E27FC236}">
                    <a16:creationId xmlns:a16="http://schemas.microsoft.com/office/drawing/2014/main" id="{9F1E1F0E-82DF-4446-B7EF-221FF3D6C247}"/>
                  </a:ext>
                </a:extLst>
              </p:cNvPr>
              <p:cNvPicPr>
                <a:picLocks noChangeAspect="1"/>
              </p:cNvPicPr>
              <p:nvPr/>
            </p:nvPicPr>
            <p:blipFill rotWithShape="1">
              <a:blip r:embed="rId2"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48" name="TextBox 47">
              <a:extLst>
                <a:ext uri="{FF2B5EF4-FFF2-40B4-BE49-F238E27FC236}">
                  <a16:creationId xmlns:a16="http://schemas.microsoft.com/office/drawing/2014/main" id="{2EAFB8BF-98C4-41F4-8332-A6C69CF62131}"/>
                </a:ext>
              </a:extLst>
            </p:cNvPr>
            <p:cNvSpPr txBox="1"/>
            <p:nvPr/>
          </p:nvSpPr>
          <p:spPr>
            <a:xfrm>
              <a:off x="-2463" y="1163179"/>
              <a:ext cx="3014869" cy="1015663"/>
            </a:xfrm>
            <a:prstGeom prst="rect">
              <a:avLst/>
            </a:prstGeom>
            <a:noFill/>
          </p:spPr>
          <p:txBody>
            <a:bodyPr wrap="square">
              <a:spAutoFit/>
            </a:bodyPr>
            <a:lstStyle/>
            <a:p>
              <a:pPr algn="ctr"/>
              <a:r>
                <a:rPr lang="ar-JO" sz="6000" b="1" spc="-150" dirty="0">
                  <a:latin typeface="Arial" panose="020B0604020202020204" pitchFamily="34" charset="0"/>
                  <a:ea typeface="Segoe UI Black" panose="020B0A02040204020203" pitchFamily="34" charset="0"/>
                  <a:cs typeface="Arial" panose="020B0604020202020204" pitchFamily="34" charset="0"/>
                </a:rPr>
                <a:t>المسيح</a:t>
              </a:r>
              <a:endParaRPr lang="en-US" sz="5400" b="1" spc="-150" dirty="0">
                <a:latin typeface="Arial" panose="020B0604020202020204" pitchFamily="34" charset="0"/>
                <a:ea typeface="Segoe UI Black" panose="020B0A02040204020203" pitchFamily="34" charset="0"/>
                <a:cs typeface="Arial" panose="020B0604020202020204" pitchFamily="34" charset="0"/>
              </a:endParaRPr>
            </a:p>
          </p:txBody>
        </p:sp>
      </p:grpSp>
    </p:spTree>
    <p:extLst>
      <p:ext uri="{BB962C8B-B14F-4D97-AF65-F5344CB8AC3E}">
        <p14:creationId xmlns:p14="http://schemas.microsoft.com/office/powerpoint/2010/main" val="4446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 calcmode="lin" valueType="num">
                                      <p:cBhvr>
                                        <p:cTn id="19" dur="1000" fill="hold"/>
                                        <p:tgtEl>
                                          <p:spTgt spid="46"/>
                                        </p:tgtEl>
                                        <p:attrNameLst>
                                          <p:attrName>style.rotation</p:attrName>
                                        </p:attrNameLst>
                                      </p:cBhvr>
                                      <p:tavLst>
                                        <p:tav tm="0">
                                          <p:val>
                                            <p:fltVal val="90"/>
                                          </p:val>
                                        </p:tav>
                                        <p:tav tm="100000">
                                          <p:val>
                                            <p:fltVal val="0"/>
                                          </p:val>
                                        </p:tav>
                                      </p:tavLst>
                                    </p:anim>
                                    <p:animEffect transition="in" filter="fade">
                                      <p:cBhvr>
                                        <p:cTn id="2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kumimoji="0" lang="ar-JO" sz="3200" b="1" i="0" u="none" kern="0" cap="none" normalizeH="0" baseline="0" noProof="0" dirty="0">
                <a:ln>
                  <a:noFill/>
                </a:ln>
                <a:solidFill>
                  <a:prstClr val="white"/>
                </a:solidFill>
                <a:effectLst>
                  <a:glow rad="127000">
                    <a:srgbClr val="000000"/>
                  </a:glow>
                </a:effectLst>
                <a:uLnTx/>
                <a:uFillTx/>
                <a:latin typeface="Arial" charset="0"/>
                <a:ea typeface="ＭＳ Ｐゴシック" charset="0"/>
              </a:rPr>
              <a:t>تقدم نحو الملكوت الألفي</a:t>
            </a: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33" name="Rectangle: Rounded Corners 32">
            <a:extLst>
              <a:ext uri="{FF2B5EF4-FFF2-40B4-BE49-F238E27FC236}">
                <a16:creationId xmlns:a16="http://schemas.microsoft.com/office/drawing/2014/main" id="{E4E46A6A-771B-42E0-898F-D4A0D63916DF}"/>
              </a:ext>
            </a:extLst>
          </p:cNvPr>
          <p:cNvSpPr/>
          <p:nvPr/>
        </p:nvSpPr>
        <p:spPr>
          <a:xfrm>
            <a:off x="285879" y="1371632"/>
            <a:ext cx="8572242" cy="519797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b="1" u="sng" kern="0" dirty="0">
                <a:solidFill>
                  <a:prstClr val="white"/>
                </a:solidFill>
                <a:effectLst>
                  <a:glow rad="127000">
                    <a:srgbClr val="000000"/>
                  </a:glow>
                </a:effectLst>
                <a:latin typeface="Arial" charset="0"/>
                <a:ea typeface="ＭＳ Ｐゴシック" charset="0"/>
              </a:rPr>
              <a:t>متى 3: 1-2</a:t>
            </a:r>
            <a:r>
              <a:rPr lang="ar-JO" sz="2800" b="1" kern="0" dirty="0">
                <a:solidFill>
                  <a:prstClr val="white"/>
                </a:solidFill>
                <a:effectLst>
                  <a:glow rad="127000">
                    <a:srgbClr val="000000"/>
                  </a:glow>
                </a:effectLst>
                <a:latin typeface="Arial" charset="0"/>
                <a:ea typeface="ＭＳ Ｐゴシック" charset="0"/>
              </a:rPr>
              <a:t>  وفي تلك الأيام جاء يوحنا المعمدان يكرز في برية اليهودية</a:t>
            </a:r>
          </a:p>
          <a:p>
            <a:pPr algn="r" rtl="1" eaLnBrk="0" fontAlgn="base" hangingPunct="0">
              <a:spcBef>
                <a:spcPct val="0"/>
              </a:spcBef>
              <a:spcAft>
                <a:spcPct val="0"/>
              </a:spcAft>
              <a:defRPr/>
            </a:pPr>
            <a:r>
              <a:rPr lang="ar-JO" sz="2800" b="1" kern="0" dirty="0">
                <a:solidFill>
                  <a:prstClr val="white"/>
                </a:solidFill>
                <a:effectLst>
                  <a:glow rad="127000">
                    <a:srgbClr val="000000"/>
                  </a:glow>
                </a:effectLst>
                <a:latin typeface="Arial" charset="0"/>
                <a:ea typeface="ＭＳ Ｐゴシック" charset="0"/>
              </a:rPr>
              <a:t>2 قائلاً: </a:t>
            </a:r>
            <a:r>
              <a:rPr lang="ar-JO" sz="2800" b="1" kern="0" dirty="0">
                <a:solidFill>
                  <a:srgbClr val="FFFF00"/>
                </a:solidFill>
                <a:effectLst>
                  <a:glow rad="127000">
                    <a:srgbClr val="000000"/>
                  </a:glow>
                </a:effectLst>
                <a:latin typeface="Arial" charset="0"/>
                <a:ea typeface="ＭＳ Ｐゴシック" charset="0"/>
              </a:rPr>
              <a:t>توبوا، لأنه قد اقترب ملكوت السماوات.</a:t>
            </a:r>
            <a:endParaRPr lang="en-US" sz="28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r>
              <a:rPr lang="ar-JO" sz="2800" b="1" u="sng" kern="0" dirty="0">
                <a:solidFill>
                  <a:prstClr val="white"/>
                </a:solidFill>
                <a:effectLst>
                  <a:glow rad="127000">
                    <a:srgbClr val="000000"/>
                  </a:glow>
                </a:effectLst>
                <a:latin typeface="Arial" charset="0"/>
                <a:ea typeface="ＭＳ Ｐゴシック" charset="0"/>
              </a:rPr>
              <a:t>متى 4: 17</a:t>
            </a:r>
            <a:r>
              <a:rPr lang="ar-JO" sz="2800" b="1" kern="0" dirty="0">
                <a:solidFill>
                  <a:prstClr val="white"/>
                </a:solidFill>
                <a:effectLst>
                  <a:glow rad="127000">
                    <a:srgbClr val="000000"/>
                  </a:glow>
                </a:effectLst>
                <a:latin typeface="Arial" charset="0"/>
                <a:ea typeface="ＭＳ Ｐゴシック" charset="0"/>
              </a:rPr>
              <a:t>  من ذلك الزمان ابتدأ يسوع يكرز ويقول: </a:t>
            </a:r>
            <a:r>
              <a:rPr lang="ar-JO" sz="2800" b="1" kern="0" dirty="0">
                <a:solidFill>
                  <a:srgbClr val="FFFF00"/>
                </a:solidFill>
                <a:effectLst>
                  <a:glow rad="127000">
                    <a:srgbClr val="000000"/>
                  </a:glow>
                </a:effectLst>
                <a:latin typeface="Arial" charset="0"/>
                <a:ea typeface="ＭＳ Ｐゴシック" charset="0"/>
              </a:rPr>
              <a:t>توبوا لأنه قد اقترب ملكوت السماوات.</a:t>
            </a:r>
            <a:endParaRPr lang="en-US" sz="28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r>
              <a:rPr lang="ar-JO" sz="2800" b="1" u="sng" kern="0" dirty="0">
                <a:solidFill>
                  <a:prstClr val="white"/>
                </a:solidFill>
                <a:effectLst>
                  <a:glow rad="127000">
                    <a:srgbClr val="000000"/>
                  </a:glow>
                </a:effectLst>
                <a:latin typeface="Arial" charset="0"/>
                <a:ea typeface="ＭＳ Ｐゴシック" charset="0"/>
              </a:rPr>
              <a:t>أعمال 2: 38</a:t>
            </a:r>
            <a:r>
              <a:rPr lang="ar-JO" sz="2800" b="1" kern="0" dirty="0">
                <a:solidFill>
                  <a:prstClr val="white"/>
                </a:solidFill>
                <a:effectLst>
                  <a:glow rad="127000">
                    <a:srgbClr val="000000"/>
                  </a:glow>
                </a:effectLst>
                <a:latin typeface="Arial" charset="0"/>
                <a:ea typeface="ＭＳ Ｐゴシック" charset="0"/>
              </a:rPr>
              <a:t> فقال لهم بطرس : </a:t>
            </a:r>
            <a:r>
              <a:rPr lang="ar-JO" sz="2800" b="1" kern="0" dirty="0">
                <a:solidFill>
                  <a:srgbClr val="FFFF00"/>
                </a:solidFill>
                <a:effectLst>
                  <a:glow rad="127000">
                    <a:srgbClr val="000000"/>
                  </a:glow>
                </a:effectLst>
                <a:latin typeface="Arial" charset="0"/>
                <a:ea typeface="ＭＳ Ｐゴシック" charset="0"/>
              </a:rPr>
              <a:t>توبوا</a:t>
            </a:r>
            <a:endParaRPr lang="en-US" sz="28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88185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fade">
                                      <p:cBhvr>
                                        <p:cTn id="7" dur="5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animEffect transition="in" filter="fade">
                                      <p:cBhvr>
                                        <p:cTn id="17" dur="500"/>
                                        <p:tgtEl>
                                          <p:spTgt spid="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5" end="5"/>
                                            </p:txEl>
                                          </p:spTgt>
                                        </p:tgtEl>
                                        <p:attrNameLst>
                                          <p:attrName>style.visibility</p:attrName>
                                        </p:attrNameLst>
                                      </p:cBhvr>
                                      <p:to>
                                        <p:strVal val="visible"/>
                                      </p:to>
                                    </p:set>
                                    <p:animEffect transition="in" filter="fade">
                                      <p:cBhvr>
                                        <p:cTn id="22"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6574E7-66A3-4342-AF63-B2935D73C9C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العلامات: ليست واضحة دائماً</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049ECA0F-F9A9-4D17-BF5C-7C7503312A68}"/>
              </a:ext>
            </a:extLst>
          </p:cNvPr>
          <p:cNvSpPr/>
          <p:nvPr/>
        </p:nvSpPr>
        <p:spPr>
          <a:xfrm>
            <a:off x="0" y="3096560"/>
            <a:ext cx="8997463"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علامات رجوع المسيح</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42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1CF9E-1302-4B19-AC4B-6AA2F068A5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8928"/>
            <a:ext cx="9144000" cy="6629071"/>
          </a:xfrm>
          <a:prstGeom prst="rect">
            <a:avLst/>
          </a:prstGeom>
        </p:spPr>
      </p:pic>
      <p:sp>
        <p:nvSpPr>
          <p:cNvPr id="10" name="Rectangle: Rounded Corners 9">
            <a:extLst>
              <a:ext uri="{FF2B5EF4-FFF2-40B4-BE49-F238E27FC236}">
                <a16:creationId xmlns:a16="http://schemas.microsoft.com/office/drawing/2014/main" id="{2E99130B-B1D5-448D-9B16-99D8C5B96700}"/>
              </a:ext>
            </a:extLst>
          </p:cNvPr>
          <p:cNvSpPr/>
          <p:nvPr/>
        </p:nvSpPr>
        <p:spPr>
          <a:xfrm>
            <a:off x="2106592" y="6159839"/>
            <a:ext cx="5254905" cy="4692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www.CICFamily.com</a:t>
            </a:r>
          </a:p>
        </p:txBody>
      </p:sp>
    </p:spTree>
    <p:extLst>
      <p:ext uri="{BB962C8B-B14F-4D97-AF65-F5344CB8AC3E}">
        <p14:creationId xmlns:p14="http://schemas.microsoft.com/office/powerpoint/2010/main" val="1970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3826EB-DF7D-498F-8894-F150F96E5DE6}"/>
              </a:ext>
            </a:extLst>
          </p:cNvPr>
          <p:cNvPicPr>
            <a:picLocks noChangeAspect="1"/>
          </p:cNvPicPr>
          <p:nvPr/>
        </p:nvPicPr>
        <p:blipFill>
          <a:blip r:embed="rId3">
            <a:clrChange>
              <a:clrFrom>
                <a:srgbClr val="FFF200"/>
              </a:clrFrom>
              <a:clrTo>
                <a:srgbClr val="FFF200">
                  <a:alpha val="0"/>
                </a:srgbClr>
              </a:clrTo>
            </a:clrChange>
          </a:blip>
          <a:stretch>
            <a:fillRect/>
          </a:stretch>
        </p:blipFill>
        <p:spPr>
          <a:xfrm>
            <a:off x="5529262" y="4175245"/>
            <a:ext cx="3614737" cy="2362307"/>
          </a:xfrm>
          <a:prstGeom prst="rect">
            <a:avLst/>
          </a:prstGeom>
        </p:spPr>
      </p:pic>
      <p:pic>
        <p:nvPicPr>
          <p:cNvPr id="8" name="Picture 4" descr="Revelation 19 - Verse by Verse">
            <a:extLst>
              <a:ext uri="{FF2B5EF4-FFF2-40B4-BE49-F238E27FC236}">
                <a16:creationId xmlns:a16="http://schemas.microsoft.com/office/drawing/2014/main" id="{57C6707A-E683-48E8-87A3-3D9C4F303B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4947" y="0"/>
            <a:ext cx="3449052" cy="3315783"/>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337457" y="1190109"/>
            <a:ext cx="5781675" cy="584775"/>
          </a:xfrm>
          <a:prstGeom prst="rect">
            <a:avLst/>
          </a:prstGeom>
          <a:solidFill>
            <a:schemeClr val="bg1"/>
          </a:solidFill>
        </p:spPr>
        <p:txBody>
          <a:bodyPr wrap="square">
            <a:spAutoFit/>
          </a:bodyPr>
          <a:lstStyle/>
          <a:p>
            <a:pPr algn="r" rtl="1"/>
            <a:r>
              <a:rPr lang="ar-JO" sz="3200" b="1" dirty="0">
                <a:solidFill>
                  <a:srgbClr val="000000"/>
                </a:solidFill>
                <a:latin typeface="Arial" panose="020B0604020202020204" pitchFamily="34" charset="0"/>
                <a:cs typeface="Arial" panose="020B0604020202020204" pitchFamily="34" charset="0"/>
              </a:rPr>
              <a:t>يحكم الملك وعروسه مستعدة </a:t>
            </a:r>
            <a:r>
              <a:rPr lang="ar-JO" sz="2800" dirty="0">
                <a:solidFill>
                  <a:srgbClr val="000000"/>
                </a:solidFill>
                <a:latin typeface="Arial" panose="020B0604020202020204" pitchFamily="34" charset="0"/>
                <a:cs typeface="Arial" panose="020B0604020202020204" pitchFamily="34" charset="0"/>
              </a:rPr>
              <a:t>(ع 6-10)</a:t>
            </a:r>
            <a:endParaRPr lang="en-US" sz="280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C38F62-CE61-465F-A949-DF7A09317CEC}"/>
              </a:ext>
            </a:extLst>
          </p:cNvPr>
          <p:cNvSpPr txBox="1"/>
          <p:nvPr/>
        </p:nvSpPr>
        <p:spPr>
          <a:xfrm>
            <a:off x="337458" y="189985"/>
            <a:ext cx="5781675" cy="584775"/>
          </a:xfrm>
          <a:prstGeom prst="rect">
            <a:avLst/>
          </a:prstGeom>
          <a:solidFill>
            <a:schemeClr val="bg1"/>
          </a:solid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افرح، الشرير مهزوم </a:t>
            </a:r>
            <a:r>
              <a:rPr lang="ar-JO" sz="2800" dirty="0">
                <a:solidFill>
                  <a:srgbClr val="000000"/>
                </a:solidFill>
                <a:latin typeface="Arial" panose="020B0604020202020204" pitchFamily="34" charset="0"/>
                <a:cs typeface="Arial" panose="020B0604020202020204" pitchFamily="34" charset="0"/>
              </a:rPr>
              <a:t>(ع 1-5)</a:t>
            </a:r>
            <a:endParaRPr lang="en-US" sz="320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337456" y="2682678"/>
            <a:ext cx="5781675" cy="584775"/>
          </a:xfrm>
          <a:prstGeom prst="rect">
            <a:avLst/>
          </a:prstGeom>
          <a:solidFill>
            <a:schemeClr val="bg1"/>
          </a:solidFill>
        </p:spPr>
        <p:txBody>
          <a:bodyPr wrap="square">
            <a:spAutoFit/>
          </a:bodyPr>
          <a:lstStyle/>
          <a:p>
            <a:pPr algn="r" rtl="1"/>
            <a:r>
              <a:rPr lang="ar-JO" sz="3200" b="1" dirty="0">
                <a:solidFill>
                  <a:srgbClr val="000000"/>
                </a:solidFill>
                <a:latin typeface="Arial" panose="020B0604020202020204" pitchFamily="34" charset="0"/>
                <a:cs typeface="Arial" panose="020B0604020202020204" pitchFamily="34" charset="0"/>
              </a:rPr>
              <a:t>انتبه، إنه قادم </a:t>
            </a:r>
            <a:r>
              <a:rPr lang="ar-JO" sz="2800" dirty="0">
                <a:solidFill>
                  <a:srgbClr val="000000"/>
                </a:solidFill>
                <a:latin typeface="Arial" panose="020B0604020202020204" pitchFamily="34" charset="0"/>
                <a:cs typeface="Arial" panose="020B0604020202020204" pitchFamily="34" charset="0"/>
              </a:rPr>
              <a:t>(ع 11-21)</a:t>
            </a:r>
            <a:endParaRPr lang="en-US" sz="32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0E0D4F-A74B-45E4-8E8D-314A0D560ED5}"/>
              </a:ext>
            </a:extLst>
          </p:cNvPr>
          <p:cNvSpPr txBox="1"/>
          <p:nvPr/>
        </p:nvSpPr>
        <p:spPr>
          <a:xfrm>
            <a:off x="337456" y="5083116"/>
            <a:ext cx="5781675" cy="584775"/>
          </a:xfrm>
          <a:prstGeom prst="rect">
            <a:avLst/>
          </a:prstGeom>
          <a:solidFill>
            <a:schemeClr val="bg1"/>
          </a:solidFill>
        </p:spPr>
        <p:txBody>
          <a:bodyPr wrap="square">
            <a:spAutoFit/>
          </a:bodyPr>
          <a:lstStyle/>
          <a:p>
            <a:pPr algn="r" rtl="1"/>
            <a:r>
              <a:rPr lang="ar-JO" sz="3200" b="1" dirty="0">
                <a:solidFill>
                  <a:srgbClr val="000000"/>
                </a:solidFill>
                <a:latin typeface="Arial" panose="020B0604020202020204" pitchFamily="34" charset="0"/>
                <a:cs typeface="Arial" panose="020B0604020202020204" pitchFamily="34" charset="0"/>
              </a:rPr>
              <a:t>الملكوت قادم </a:t>
            </a:r>
            <a:r>
              <a:rPr lang="ar-JO" sz="2800" dirty="0">
                <a:solidFill>
                  <a:srgbClr val="000000"/>
                </a:solidFill>
                <a:latin typeface="Arial" panose="020B0604020202020204" pitchFamily="34" charset="0"/>
                <a:cs typeface="Arial" panose="020B0604020202020204" pitchFamily="34" charset="0"/>
              </a:rPr>
              <a:t>(ع 1-6)</a:t>
            </a: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C2E4-6A65-4581-A992-A4AA7B2B01F2}"/>
              </a:ext>
            </a:extLst>
          </p:cNvPr>
          <p:cNvSpPr txBox="1">
            <a:spLocks/>
          </p:cNvSpPr>
          <p:nvPr/>
        </p:nvSpPr>
        <p:spPr>
          <a:xfrm>
            <a:off x="644717" y="614595"/>
            <a:ext cx="7164985" cy="636302"/>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defTabSz="685800">
              <a:defRPr/>
            </a:pPr>
            <a:r>
              <a:rPr lang="ar-JO" sz="3600" b="1" i="0" kern="0" dirty="0">
                <a:solidFill>
                  <a:srgbClr val="000000"/>
                </a:solidFill>
                <a:latin typeface="Arial" panose="020B0604020202020204" pitchFamily="34" charset="0"/>
                <a:cs typeface="Arial" panose="020B0604020202020204" pitchFamily="34" charset="0"/>
              </a:rPr>
              <a:t>النبوات / العلامات المسيانية</a:t>
            </a:r>
            <a:endParaRPr lang="en-US" sz="3600" b="1" i="0" kern="0" dirty="0">
              <a:solidFill>
                <a:srgbClr val="000000"/>
              </a:solidFill>
              <a:latin typeface="Arial" panose="020B0604020202020204" pitchFamily="34" charset="0"/>
              <a:cs typeface="Arial" panose="020B0604020202020204" pitchFamily="34" charset="0"/>
            </a:endParaRPr>
          </a:p>
          <a:p>
            <a:pPr marL="914400" lvl="1" indent="-457200" algn="r" defTabSz="685800" rtl="1">
              <a:buFont typeface="Arial" panose="020B0604020202020204" pitchFamily="34" charset="0"/>
              <a:buChar char="•"/>
              <a:defRPr/>
            </a:pPr>
            <a:r>
              <a:rPr lang="ar-JO" sz="3200" i="0" kern="0" dirty="0">
                <a:solidFill>
                  <a:srgbClr val="000000"/>
                </a:solidFill>
                <a:latin typeface="Arial" panose="020B0604020202020204" pitchFamily="34" charset="0"/>
                <a:cs typeface="Arial" panose="020B0604020202020204" pitchFamily="34" charset="0"/>
              </a:rPr>
              <a:t>المجيء الأول</a:t>
            </a:r>
            <a:endParaRPr lang="en-US" sz="3200" i="0" kern="0" dirty="0">
              <a:solidFill>
                <a:srgbClr val="000000"/>
              </a:solidFill>
              <a:latin typeface="Arial" panose="020B0604020202020204" pitchFamily="34" charset="0"/>
              <a:cs typeface="Arial" panose="020B0604020202020204" pitchFamily="34" charset="0"/>
            </a:endParaRPr>
          </a:p>
          <a:p>
            <a:pPr marL="914400" lvl="1" indent="-457200" algn="r" defTabSz="685800" rtl="1">
              <a:buFont typeface="Arial" panose="020B0604020202020204" pitchFamily="34" charset="0"/>
              <a:buChar char="•"/>
              <a:defRPr/>
            </a:pPr>
            <a:r>
              <a:rPr lang="ar-JO" sz="3200" i="0" kern="0" dirty="0">
                <a:solidFill>
                  <a:srgbClr val="000000"/>
                </a:solidFill>
                <a:latin typeface="Arial" panose="020B0604020202020204" pitchFamily="34" charset="0"/>
                <a:cs typeface="Arial" panose="020B0604020202020204" pitchFamily="34" charset="0"/>
              </a:rPr>
              <a:t>المجيء الثاني</a:t>
            </a:r>
            <a:endParaRPr lang="en-US" sz="3200" i="0" kern="0" dirty="0">
              <a:solidFill>
                <a:srgbClr val="000000"/>
              </a:solidFill>
              <a:latin typeface="Arial" panose="020B0604020202020204" pitchFamily="34" charset="0"/>
              <a:cs typeface="Arial" panose="020B0604020202020204" pitchFamily="34" charset="0"/>
            </a:endParaRPr>
          </a:p>
          <a:p>
            <a:pPr lvl="1" algn="l" defTabSz="685800">
              <a:defRPr/>
            </a:pPr>
            <a:endParaRPr lang="en-US" sz="3200" i="0" kern="0" dirty="0">
              <a:solidFill>
                <a:srgbClr val="000000"/>
              </a:solidFill>
              <a:latin typeface="Arial" panose="020B0604020202020204" pitchFamily="34" charset="0"/>
              <a:cs typeface="Arial" panose="020B0604020202020204" pitchFamily="34" charset="0"/>
            </a:endParaRPr>
          </a:p>
          <a:p>
            <a:pPr algn="r" defTabSz="685800" rtl="1">
              <a:defRPr/>
            </a:pPr>
            <a:r>
              <a:rPr lang="ar-JO" sz="3600" i="0" kern="0" dirty="0">
                <a:solidFill>
                  <a:srgbClr val="000000"/>
                </a:solidFill>
                <a:latin typeface="Arial" panose="020B0604020202020204" pitchFamily="34" charset="0"/>
                <a:cs typeface="Arial" panose="020B0604020202020204" pitchFamily="34" charset="0"/>
              </a:rPr>
              <a:t>خطاب جبل الزيتون</a:t>
            </a:r>
            <a:endParaRPr lang="en-US" sz="3600"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a:p>
            <a:pPr algn="r" defTabSz="685800" rtl="1">
              <a:defRPr/>
            </a:pPr>
            <a:r>
              <a:rPr lang="ar-JO" sz="3600" i="0" kern="0" dirty="0">
                <a:solidFill>
                  <a:srgbClr val="000000"/>
                </a:solidFill>
                <a:latin typeface="Arial" panose="020B0604020202020204" pitchFamily="34" charset="0"/>
                <a:cs typeface="Arial" panose="020B0604020202020204" pitchFamily="34" charset="0"/>
              </a:rPr>
              <a:t>نبوة أسابيع دانيال السبعون</a:t>
            </a:r>
            <a:endParaRPr lang="en-US" sz="3600"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p:txBody>
      </p:sp>
      <p:pic>
        <p:nvPicPr>
          <p:cNvPr id="4" name="Picture 2" descr="Free Looking Ahead Cliparts, Download Free Clip Art, Free Clip Art ...">
            <a:extLst>
              <a:ext uri="{FF2B5EF4-FFF2-40B4-BE49-F238E27FC236}">
                <a16:creationId xmlns:a16="http://schemas.microsoft.com/office/drawing/2014/main" id="{E9EFAFFE-3E55-493B-8101-7D773730982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3687" y="5069990"/>
            <a:ext cx="1852029" cy="1555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81A7C5-64DD-4C92-8EB2-76ED33B00F3E}"/>
              </a:ext>
            </a:extLst>
          </p:cNvPr>
          <p:cNvSpPr txBox="1"/>
          <p:nvPr/>
        </p:nvSpPr>
        <p:spPr>
          <a:xfrm>
            <a:off x="7097755" y="5847843"/>
            <a:ext cx="1897100" cy="830997"/>
          </a:xfrm>
          <a:prstGeom prst="rect">
            <a:avLst/>
          </a:prstGeom>
          <a:noFill/>
        </p:spPr>
        <p:txBody>
          <a:bodyPr wrap="square" rtlCol="0">
            <a:spAutoFit/>
          </a:bodyPr>
          <a:lstStyle/>
          <a:p>
            <a:pPr algn="r">
              <a:defRPr/>
            </a:pPr>
            <a:r>
              <a:rPr lang="en-US" sz="2400" b="1" i="1" dirty="0">
                <a:solidFill>
                  <a:prstClr val="black"/>
                </a:solidFill>
                <a:ea typeface="ＭＳ Ｐゴシック" charset="0"/>
              </a:rPr>
              <a:t>Looking Ahead</a:t>
            </a:r>
          </a:p>
        </p:txBody>
      </p:sp>
    </p:spTree>
    <p:extLst>
      <p:ext uri="{BB962C8B-B14F-4D97-AF65-F5344CB8AC3E}">
        <p14:creationId xmlns:p14="http://schemas.microsoft.com/office/powerpoint/2010/main" val="226478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2325</TotalTime>
  <Words>3103</Words>
  <Application>Microsoft Macintosh PowerPoint</Application>
  <PresentationFormat>On-screen Show (4:3)</PresentationFormat>
  <Paragraphs>375</Paragraphs>
  <Slides>54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ＭＳ Ｐゴシック</vt:lpstr>
      <vt:lpstr>Arial</vt:lpstr>
      <vt:lpstr>Arial Black</vt:lpstr>
      <vt:lpstr>Calibri</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118</cp:revision>
  <dcterms:created xsi:type="dcterms:W3CDTF">2020-11-24T08:55:22Z</dcterms:created>
  <dcterms:modified xsi:type="dcterms:W3CDTF">2024-06-24T17:48:47Z</dcterms:modified>
</cp:coreProperties>
</file>