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365" r:id="rId3"/>
    <p:sldId id="287" r:id="rId4"/>
    <p:sldId id="288" r:id="rId5"/>
    <p:sldId id="366" r:id="rId6"/>
    <p:sldId id="367" r:id="rId7"/>
    <p:sldId id="274" r:id="rId8"/>
    <p:sldId id="295" r:id="rId9"/>
    <p:sldId id="282" r:id="rId10"/>
    <p:sldId id="289" r:id="rId11"/>
    <p:sldId id="291" r:id="rId12"/>
    <p:sldId id="292" r:id="rId13"/>
    <p:sldId id="298" r:id="rId14"/>
    <p:sldId id="290" r:id="rId15"/>
    <p:sldId id="296" r:id="rId16"/>
    <p:sldId id="284" r:id="rId17"/>
    <p:sldId id="285" r:id="rId18"/>
    <p:sldId id="286" r:id="rId19"/>
    <p:sldId id="297" r:id="rId20"/>
    <p:sldId id="364" r:id="rId21"/>
    <p:sldId id="3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1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4677A-F52F-4C9F-85B2-C17ECE70E061}" v="426" dt="2020-11-21T10:15:35.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p:scale>
          <a:sx n="77" d="100"/>
          <a:sy n="77" d="100"/>
        </p:scale>
        <p:origin x="2496" y="1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2C623-3785-9941-A79F-02F3707FA9FC}" type="datetimeFigureOut">
              <a:rPr lang="en-US" smtClean="0"/>
              <a:t>6/24/24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925E1-996E-DF48-B90F-847BD5EC542F}" type="slidenum">
              <a:rPr lang="en-US" smtClean="0"/>
              <a:t>‹#›</a:t>
            </a:fld>
            <a:endParaRPr lang="en-US"/>
          </a:p>
        </p:txBody>
      </p:sp>
    </p:spTree>
    <p:extLst>
      <p:ext uri="{BB962C8B-B14F-4D97-AF65-F5344CB8AC3E}">
        <p14:creationId xmlns:p14="http://schemas.microsoft.com/office/powerpoint/2010/main" val="491086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868863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584-5D1C-43E9-A6D7-00FE368E4F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F27C28-1F1D-4112-B446-13B177C9E7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D03E85-9805-45AC-BC00-053B15F8FA80}"/>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B2A0D18E-EABB-469D-96A1-D46934D3E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20351-3B36-4BA3-AD50-12A9DCF3873F}"/>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68741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4660-3364-41D9-8EA5-8CEA9E890D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BB980E-2348-472F-BAC4-679E04EF52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862C8-B1CA-4465-8DEA-D820C6AAF12D}"/>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6B8F7BA1-FD18-4F57-AD1C-6099E8929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5A6C8-4C8F-49F8-9109-09236E45049C}"/>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41758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FAC645-9F3D-4DC7-9A92-0A05255877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AA07B7-6DBA-46B5-8B2C-38CE4AE7BB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944A70-A2AE-47CE-A6BC-BCE3DC1878A0}"/>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1F49724B-82F0-4DC6-BC4B-C5FCA31CE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90129-176E-4456-B966-8B2DE35F2B8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82659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85070567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2525956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87781949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7735907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0257764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64173621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6008944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6482719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A9A5-290C-4F3A-A911-8E0CAC228E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CC8E98-7FA1-4A78-974F-173C34C6DC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B654C-F3C2-42C3-92AF-59B468BBA222}"/>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0CCCAE3F-4DD5-4858-AA06-95A06C2B4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0298F-F03A-418F-B35E-9BC2FF6365A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85936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11936916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3224597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812091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9274-56C1-4877-A90B-92C4068771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A53B3D-4D41-4501-BAF6-F3B7EF7D28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067FB4-FD4A-4D8D-AED7-3FC20A463661}"/>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1E2EAB08-843A-4C2B-ADA4-B8DB1424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CF52F-0232-4C96-B1EE-BCA0D6D0A510}"/>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2850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121C-ECD0-47AB-BA0F-0437D7016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691E5-09F3-4EA3-889B-2CAD9204DA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216845-FEAC-423F-BB4B-4B7F350019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766E6D-A1DC-4659-A41F-F35BED5CAD37}"/>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a:extLst>
              <a:ext uri="{FF2B5EF4-FFF2-40B4-BE49-F238E27FC236}">
                <a16:creationId xmlns:a16="http://schemas.microsoft.com/office/drawing/2014/main" id="{0714B62B-D1B9-4486-9A03-DDC26564FF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30769-D60D-4AB1-AF22-B56A83C2815C}"/>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51593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AF43-71C1-49A6-987C-DAE4B436DA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280519-D8A6-4C66-9699-B4AA8B364E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03653C-3AFA-4400-B2E3-6D0F9FD50F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21F45E-9B40-4590-B5D3-5747EF4140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21B297-CD39-47F6-A070-971D1C5DB1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2F90A1-E3B2-4167-8859-DDB011F88133}"/>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8" name="Footer Placeholder 7">
            <a:extLst>
              <a:ext uri="{FF2B5EF4-FFF2-40B4-BE49-F238E27FC236}">
                <a16:creationId xmlns:a16="http://schemas.microsoft.com/office/drawing/2014/main" id="{31EDFCE8-2284-4363-8149-050EDC1BC9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11FBF2-1962-448E-A70D-602DDB4AF189}"/>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24910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57F5-12EE-4F32-8D97-807B49DCEF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C735D4-B980-4EF5-8DBB-F40339308B3F}"/>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4" name="Footer Placeholder 3">
            <a:extLst>
              <a:ext uri="{FF2B5EF4-FFF2-40B4-BE49-F238E27FC236}">
                <a16:creationId xmlns:a16="http://schemas.microsoft.com/office/drawing/2014/main" id="{1521F84B-953D-42C8-B404-92010AA0D0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38BD95-8A0E-4101-8752-39B4725C071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77325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2D400-DB11-4827-85ED-3EE46DBCB852}"/>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3" name="Footer Placeholder 2">
            <a:extLst>
              <a:ext uri="{FF2B5EF4-FFF2-40B4-BE49-F238E27FC236}">
                <a16:creationId xmlns:a16="http://schemas.microsoft.com/office/drawing/2014/main" id="{B46B93FB-4385-4933-8EB4-BF3986ABE7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612017-14D5-4021-8D17-7754FBCBBD39}"/>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4351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A3808-788C-4D9D-A8C6-D2F04FAFF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2CA977-071D-405D-AE8E-AEE3553266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08F21-CC89-4B80-A41D-A75F08ECF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62BCE-B80B-4D69-BC32-CE83CAFF1952}"/>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a:extLst>
              <a:ext uri="{FF2B5EF4-FFF2-40B4-BE49-F238E27FC236}">
                <a16:creationId xmlns:a16="http://schemas.microsoft.com/office/drawing/2014/main" id="{9919519A-9F47-4718-9E81-767433AD5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8B9D84-07FE-4B5D-985B-B5410DA35A2D}"/>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93215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90414-1737-4FCC-BE95-88FABF51E7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226EE5-FE52-4354-897C-5BE025DAF8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9A4403-9062-48FB-ACC9-28207763C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283A02-AE2D-488B-82D0-C14B1DECABC2}"/>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a:extLst>
              <a:ext uri="{FF2B5EF4-FFF2-40B4-BE49-F238E27FC236}">
                <a16:creationId xmlns:a16="http://schemas.microsoft.com/office/drawing/2014/main" id="{0FC5B619-0B9A-4867-AB19-4D8B57AA6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D893D-519B-46A2-A195-115D85C47A46}"/>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03865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A93C5-8DC1-44BE-9ADF-8A57F4D3A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EC90ED-CCE6-4794-9CB0-8D90F8DAE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86B678-FC1B-4291-B30C-639A9BF7CF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8D65791F-C7F9-48E0-95A7-EC90424B62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F8D9EA-6AFE-450B-9D24-3080E17A7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15FD6-B4B4-4308-9D55-7F01D356CBF8}" type="slidenum">
              <a:rPr lang="en-US" smtClean="0"/>
              <a:t>‹#›</a:t>
            </a:fld>
            <a:endParaRPr lang="en-US"/>
          </a:p>
        </p:txBody>
      </p:sp>
    </p:spTree>
    <p:extLst>
      <p:ext uri="{BB962C8B-B14F-4D97-AF65-F5344CB8AC3E}">
        <p14:creationId xmlns:p14="http://schemas.microsoft.com/office/powerpoint/2010/main" val="2058812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42085783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descr="Splashy Images | Free Vectors, Stock Photos &amp; PSD">
            <a:extLst>
              <a:ext uri="{FF2B5EF4-FFF2-40B4-BE49-F238E27FC236}">
                <a16:creationId xmlns:a16="http://schemas.microsoft.com/office/drawing/2014/main" id="{3A2E8000-12D0-6740-A31D-62EC9EC82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1484299"/>
            <a:ext cx="7491004" cy="49900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A4AD48-3F09-E94D-805A-8F43A56E8997}"/>
              </a:ext>
            </a:extLst>
          </p:cNvPr>
          <p:cNvSpPr txBox="1"/>
          <p:nvPr/>
        </p:nvSpPr>
        <p:spPr>
          <a:xfrm>
            <a:off x="2583498" y="2382365"/>
            <a:ext cx="72663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لنتطلع إليه</a:t>
            </a:r>
            <a:endPar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E8882BA9-FBD2-BAFD-F606-5728460CB37D}"/>
              </a:ext>
            </a:extLst>
          </p:cNvPr>
          <p:cNvSpPr/>
          <p:nvPr/>
        </p:nvSpPr>
        <p:spPr>
          <a:xfrm>
            <a:off x="2064328" y="771809"/>
            <a:ext cx="7544174" cy="1334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8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أمر</a:t>
            </a:r>
            <a:endParaRPr kumimoji="0" lang="en-US" sz="18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1745A6C7-E465-C63D-8091-661B2F30A37F}"/>
              </a:ext>
            </a:extLst>
          </p:cNvPr>
          <p:cNvSpPr txBox="1"/>
          <p:nvPr/>
        </p:nvSpPr>
        <p:spPr>
          <a:xfrm>
            <a:off x="-84629" y="941174"/>
            <a:ext cx="533625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الجزء 4: رؤيا 19: 11-21</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EEDA57E-8247-9151-7DD2-3970FB75F234}"/>
              </a:ext>
            </a:extLst>
          </p:cNvPr>
          <p:cNvSpPr>
            <a:spLocks noChangeArrowheads="1"/>
          </p:cNvSpPr>
          <p:nvPr/>
        </p:nvSpPr>
        <p:spPr bwMode="auto">
          <a:xfrm>
            <a:off x="0" y="5205045"/>
            <a:ext cx="12211336" cy="164925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marL="0" marR="0" lvl="0" indent="0" algn="ctr" defTabSz="1219036" eaLnBrk="1" fontAlgn="base" latinLnBrk="0" hangingPunct="1">
              <a:lnSpc>
                <a:spcPct val="100000"/>
              </a:lnSpc>
              <a:spcBef>
                <a:spcPct val="20000"/>
              </a:spcBef>
              <a:spcAft>
                <a:spcPts val="0"/>
              </a:spcAft>
              <a:buClr>
                <a:srgbClr val="FFCC00"/>
              </a:buClr>
              <a:buSzPct val="70000"/>
              <a:buFontTx/>
              <a:buNone/>
              <a:tabLst/>
              <a:defRPr/>
            </a:pPr>
            <a:r>
              <a:rPr kumimoji="0" lang="ar-JO"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وعظ د. جيم هارملينغ</a:t>
            </a:r>
            <a:b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في كنيسة الطرق المتقاطعة الدولية سنغافورة</a:t>
            </a: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CICFamily.com </a:t>
            </a:r>
            <a:b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تحميل د. ريك جريفيث</a:t>
            </a: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kumimoji="0" lang="ar-JO"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كلية الكتاب المقدس سنغافورة</a:t>
            </a:r>
            <a:b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a:t>
            </a: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 </a:t>
            </a:r>
          </a:p>
        </p:txBody>
      </p:sp>
    </p:spTree>
    <p:extLst>
      <p:ext uri="{BB962C8B-B14F-4D97-AF65-F5344CB8AC3E}">
        <p14:creationId xmlns:p14="http://schemas.microsoft.com/office/powerpoint/2010/main" val="7661645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098" name="Picture 2" descr="Cu. Artist Getting Ready to Stock Footage Video (100% Royalty-free)  23757151 | Shutterstock">
            <a:extLst>
              <a:ext uri="{FF2B5EF4-FFF2-40B4-BE49-F238E27FC236}">
                <a16:creationId xmlns:a16="http://schemas.microsoft.com/office/drawing/2014/main" id="{196A8139-7B7E-4331-AF03-147EE0450A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79" r="1" b="1"/>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29C473-C27E-4497-8E3B-016EA4AE8495}"/>
              </a:ext>
            </a:extLst>
          </p:cNvPr>
          <p:cNvSpPr txBox="1"/>
          <p:nvPr/>
        </p:nvSpPr>
        <p:spPr>
          <a:xfrm>
            <a:off x="4476750" y="1808289"/>
            <a:ext cx="2390775" cy="523220"/>
          </a:xfrm>
          <a:prstGeom prst="rect">
            <a:avLst/>
          </a:prstGeom>
          <a:noFill/>
        </p:spPr>
        <p:txBody>
          <a:bodyPr wrap="square">
            <a:spAutoFit/>
          </a:bodyPr>
          <a:lstStyle/>
          <a:p>
            <a:pPr algn="ctr"/>
            <a:r>
              <a:rPr lang="ar-JO" sz="2800" b="1" u="sng" dirty="0">
                <a:solidFill>
                  <a:srgbClr val="000000"/>
                </a:solidFill>
                <a:latin typeface="Arial" panose="020B0604020202020204" pitchFamily="34" charset="0"/>
                <a:cs typeface="Arial" panose="020B0604020202020204" pitchFamily="34" charset="0"/>
              </a:rPr>
              <a:t>رؤيا 1</a:t>
            </a:r>
            <a:endParaRPr lang="en-US" u="sng"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2D6674E-ECBD-485D-83EE-CD3C9F6F50DF}"/>
              </a:ext>
            </a:extLst>
          </p:cNvPr>
          <p:cNvSpPr txBox="1"/>
          <p:nvPr/>
        </p:nvSpPr>
        <p:spPr>
          <a:xfrm>
            <a:off x="2471737" y="2387084"/>
            <a:ext cx="5550045" cy="523220"/>
          </a:xfrm>
          <a:prstGeom prst="rect">
            <a:avLst/>
          </a:prstGeom>
          <a:noFill/>
        </p:spPr>
        <p:txBody>
          <a:bodyPr wrap="square">
            <a:spAutoFit/>
          </a:bodyPr>
          <a:lstStyle/>
          <a:p>
            <a:pPr algn="r"/>
            <a:r>
              <a:rPr lang="ar-JO" sz="2800" b="1" dirty="0">
                <a:solidFill>
                  <a:srgbClr val="000000"/>
                </a:solidFill>
                <a:latin typeface="Arial" panose="020B0604020202020204" pitchFamily="34" charset="0"/>
                <a:cs typeface="Arial" panose="020B0604020202020204" pitchFamily="34" charset="0"/>
              </a:rPr>
              <a:t>يسوع</a:t>
            </a: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B86D37A-F69F-46B1-8B70-91B48EB17F87}"/>
              </a:ext>
            </a:extLst>
          </p:cNvPr>
          <p:cNvSpPr txBox="1"/>
          <p:nvPr/>
        </p:nvSpPr>
        <p:spPr>
          <a:xfrm>
            <a:off x="3048000" y="2825234"/>
            <a:ext cx="4862945" cy="523220"/>
          </a:xfrm>
          <a:prstGeom prst="rect">
            <a:avLst/>
          </a:prstGeom>
          <a:noFill/>
        </p:spPr>
        <p:txBody>
          <a:bodyPr wrap="square">
            <a:spAutoFit/>
          </a:bodyPr>
          <a:lstStyle/>
          <a:p>
            <a:pPr marL="457200" indent="-457200" algn="r" rtl="1">
              <a:buFont typeface="Arial" panose="020B0604020202020204" pitchFamily="34" charset="0"/>
              <a:buChar char="•"/>
            </a:pPr>
            <a:r>
              <a:rPr lang="ar-JO" sz="2800" dirty="0">
                <a:solidFill>
                  <a:srgbClr val="000000"/>
                </a:solidFill>
                <a:latin typeface="Arial" panose="020B0604020202020204" pitchFamily="34" charset="0"/>
                <a:cs typeface="Arial" panose="020B0604020202020204" pitchFamily="34" charset="0"/>
              </a:rPr>
              <a:t>رداء مع منطقة من ذهب</a:t>
            </a: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C6A7378-098A-43E8-B456-A5BD52B54497}"/>
              </a:ext>
            </a:extLst>
          </p:cNvPr>
          <p:cNvSpPr txBox="1"/>
          <p:nvPr/>
        </p:nvSpPr>
        <p:spPr>
          <a:xfrm>
            <a:off x="3048000" y="3234809"/>
            <a:ext cx="4862945" cy="523220"/>
          </a:xfrm>
          <a:prstGeom prst="rect">
            <a:avLst/>
          </a:prstGeom>
          <a:noFill/>
        </p:spPr>
        <p:txBody>
          <a:bodyPr wrap="square">
            <a:spAutoFit/>
          </a:bodyPr>
          <a:lstStyle/>
          <a:p>
            <a:pPr marL="457200" indent="-457200" algn="r" rtl="1">
              <a:buFont typeface="Arial" panose="020B0604020202020204" pitchFamily="34" charset="0"/>
              <a:buChar char="•"/>
            </a:pPr>
            <a:r>
              <a:rPr lang="ar-JO" sz="2800" dirty="0">
                <a:solidFill>
                  <a:srgbClr val="000000"/>
                </a:solidFill>
                <a:latin typeface="Arial" panose="020B0604020202020204" pitchFamily="34" charset="0"/>
                <a:cs typeface="Arial" panose="020B0604020202020204" pitchFamily="34" charset="0"/>
              </a:rPr>
              <a:t>شعر أبيض</a:t>
            </a:r>
            <a:endParaRPr lang="en-US" sz="2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809B25E-483D-4F9C-A317-5EB6856E3A4E}"/>
              </a:ext>
            </a:extLst>
          </p:cNvPr>
          <p:cNvSpPr txBox="1"/>
          <p:nvPr/>
        </p:nvSpPr>
        <p:spPr>
          <a:xfrm>
            <a:off x="3047999" y="3634386"/>
            <a:ext cx="4862945" cy="523220"/>
          </a:xfrm>
          <a:prstGeom prst="rect">
            <a:avLst/>
          </a:prstGeom>
          <a:noFill/>
        </p:spPr>
        <p:txBody>
          <a:bodyPr wrap="square">
            <a:spAutoFit/>
          </a:bodyPr>
          <a:lstStyle/>
          <a:p>
            <a:pPr marL="457200" indent="-457200" algn="r" rtl="1">
              <a:buFont typeface="Arial" panose="020B0604020202020204" pitchFamily="34" charset="0"/>
              <a:buChar char="•"/>
            </a:pPr>
            <a:r>
              <a:rPr lang="ar-JO" sz="2800" dirty="0">
                <a:solidFill>
                  <a:srgbClr val="000000"/>
                </a:solidFill>
                <a:latin typeface="Arial" panose="020B0604020202020204" pitchFamily="34" charset="0"/>
                <a:cs typeface="Arial" panose="020B0604020202020204" pitchFamily="34" charset="0"/>
              </a:rPr>
              <a:t>عيناه نار</a:t>
            </a:r>
            <a:endParaRPr lang="en-US" sz="28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1015B5C-EE34-483B-AB48-799D627CF55D}"/>
              </a:ext>
            </a:extLst>
          </p:cNvPr>
          <p:cNvSpPr txBox="1"/>
          <p:nvPr/>
        </p:nvSpPr>
        <p:spPr>
          <a:xfrm>
            <a:off x="3067050" y="4019550"/>
            <a:ext cx="4862945" cy="523220"/>
          </a:xfrm>
          <a:prstGeom prst="rect">
            <a:avLst/>
          </a:prstGeom>
          <a:noFill/>
        </p:spPr>
        <p:txBody>
          <a:bodyPr wrap="square">
            <a:spAutoFit/>
          </a:bodyPr>
          <a:lstStyle/>
          <a:p>
            <a:pPr marL="457200" indent="-457200" algn="r" rtl="1">
              <a:buFont typeface="Arial" panose="020B0604020202020204" pitchFamily="34" charset="0"/>
              <a:buChar char="•"/>
            </a:pPr>
            <a:r>
              <a:rPr lang="ar-JO" sz="2800" dirty="0">
                <a:solidFill>
                  <a:srgbClr val="000000"/>
                </a:solidFill>
                <a:latin typeface="Arial" panose="020B0604020202020204" pitchFamily="34" charset="0"/>
                <a:cs typeface="Arial" panose="020B0604020202020204" pitchFamily="34" charset="0"/>
              </a:rPr>
              <a:t>رجلاه شبه النحاس النقي</a:t>
            </a:r>
            <a:endParaRPr lang="en-US" sz="2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EC01FF7-05E1-4816-95D6-31ED0E3F4AFC}"/>
              </a:ext>
            </a:extLst>
          </p:cNvPr>
          <p:cNvSpPr txBox="1"/>
          <p:nvPr/>
        </p:nvSpPr>
        <p:spPr>
          <a:xfrm>
            <a:off x="3076574" y="4796909"/>
            <a:ext cx="4834369" cy="523220"/>
          </a:xfrm>
          <a:prstGeom prst="rect">
            <a:avLst/>
          </a:prstGeom>
          <a:noFill/>
        </p:spPr>
        <p:txBody>
          <a:bodyPr wrap="square">
            <a:spAutoFit/>
          </a:bodyPr>
          <a:lstStyle/>
          <a:p>
            <a:pPr marL="457200" indent="-457200" algn="r" rtl="1">
              <a:buFont typeface="Arial" panose="020B0604020202020204" pitchFamily="34" charset="0"/>
              <a:buChar char="•"/>
            </a:pPr>
            <a:r>
              <a:rPr lang="ar-JO" sz="2800" dirty="0">
                <a:solidFill>
                  <a:srgbClr val="000000"/>
                </a:solidFill>
                <a:latin typeface="Arial" panose="020B0604020202020204" pitchFamily="34" charset="0"/>
                <a:cs typeface="Arial" panose="020B0604020202020204" pitchFamily="34" charset="0"/>
              </a:rPr>
              <a:t>7 كواكب في يده</a:t>
            </a:r>
            <a:endParaRPr lang="en-US" sz="28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C3BCD88-5BFB-43ED-B91D-8EC83BC79383}"/>
              </a:ext>
            </a:extLst>
          </p:cNvPr>
          <p:cNvSpPr txBox="1"/>
          <p:nvPr/>
        </p:nvSpPr>
        <p:spPr>
          <a:xfrm>
            <a:off x="3076574" y="4406384"/>
            <a:ext cx="4834370" cy="523220"/>
          </a:xfrm>
          <a:prstGeom prst="rect">
            <a:avLst/>
          </a:prstGeom>
          <a:noFill/>
        </p:spPr>
        <p:txBody>
          <a:bodyPr wrap="square">
            <a:spAutoFit/>
          </a:bodyPr>
          <a:lstStyle/>
          <a:p>
            <a:pPr marL="457200" indent="-457200" algn="r" rtl="1">
              <a:buFont typeface="Arial" panose="020B0604020202020204" pitchFamily="34" charset="0"/>
              <a:buChar char="•"/>
            </a:pPr>
            <a:r>
              <a:rPr lang="ar-JO" sz="2800" dirty="0">
                <a:solidFill>
                  <a:srgbClr val="000000"/>
                </a:solidFill>
                <a:latin typeface="Arial" panose="020B0604020202020204" pitchFamily="34" charset="0"/>
                <a:cs typeface="Arial" panose="020B0604020202020204" pitchFamily="34" charset="0"/>
              </a:rPr>
              <a:t>صوته كصوت مياه كثيرة</a:t>
            </a:r>
            <a:endParaRPr lang="en-US" sz="2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7FCBE70-FDAC-4558-A035-AC058DE558B3}"/>
              </a:ext>
            </a:extLst>
          </p:cNvPr>
          <p:cNvSpPr txBox="1"/>
          <p:nvPr/>
        </p:nvSpPr>
        <p:spPr>
          <a:xfrm>
            <a:off x="3086099" y="5130284"/>
            <a:ext cx="4824843" cy="523220"/>
          </a:xfrm>
          <a:prstGeom prst="rect">
            <a:avLst/>
          </a:prstGeom>
          <a:noFill/>
        </p:spPr>
        <p:txBody>
          <a:bodyPr wrap="square">
            <a:spAutoFit/>
          </a:bodyPr>
          <a:lstStyle/>
          <a:p>
            <a:pPr marL="457200" indent="-457200" algn="r" rtl="1">
              <a:buFont typeface="Arial" panose="020B0604020202020204" pitchFamily="34" charset="0"/>
              <a:buChar char="•"/>
            </a:pPr>
            <a:r>
              <a:rPr lang="ar-JO" sz="2800" dirty="0">
                <a:solidFill>
                  <a:srgbClr val="000000"/>
                </a:solidFill>
                <a:latin typeface="Arial" panose="020B0604020202020204" pitchFamily="34" charset="0"/>
                <a:cs typeface="Arial" panose="020B0604020202020204" pitchFamily="34" charset="0"/>
              </a:rPr>
              <a:t>سيف في فمه</a:t>
            </a:r>
            <a:endParaRPr lang="en-US" sz="2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17CEC9A-2C82-469C-A971-E714B36D4D3A}"/>
              </a:ext>
            </a:extLst>
          </p:cNvPr>
          <p:cNvSpPr txBox="1"/>
          <p:nvPr/>
        </p:nvSpPr>
        <p:spPr>
          <a:xfrm>
            <a:off x="3097983" y="5501759"/>
            <a:ext cx="4812959" cy="523220"/>
          </a:xfrm>
          <a:prstGeom prst="rect">
            <a:avLst/>
          </a:prstGeom>
          <a:noFill/>
        </p:spPr>
        <p:txBody>
          <a:bodyPr wrap="square">
            <a:spAutoFit/>
          </a:bodyPr>
          <a:lstStyle/>
          <a:p>
            <a:pPr marL="457200" indent="-457200" algn="r" rtl="1">
              <a:buFont typeface="Arial" panose="020B0604020202020204" pitchFamily="34" charset="0"/>
              <a:buChar char="•"/>
            </a:pPr>
            <a:r>
              <a:rPr lang="ar-JO" sz="2800" dirty="0">
                <a:solidFill>
                  <a:srgbClr val="000000"/>
                </a:solidFill>
                <a:latin typeface="Arial" panose="020B0604020202020204" pitchFamily="34" charset="0"/>
                <a:cs typeface="Arial" panose="020B0604020202020204" pitchFamily="34" charset="0"/>
              </a:rPr>
              <a:t>وجهه كالشمس</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543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P spid="18"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098" name="Picture 2" descr="Cu. Artist Getting Ready to Stock Footage Video (100% Royalty-free)  23757151 | Shutterstock">
            <a:extLst>
              <a:ext uri="{FF2B5EF4-FFF2-40B4-BE49-F238E27FC236}">
                <a16:creationId xmlns:a16="http://schemas.microsoft.com/office/drawing/2014/main" id="{196A8139-7B7E-4331-AF03-147EE0450A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79" r="1" b="1"/>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2D6674E-ECBD-485D-83EE-CD3C9F6F50DF}"/>
              </a:ext>
            </a:extLst>
          </p:cNvPr>
          <p:cNvSpPr txBox="1"/>
          <p:nvPr/>
        </p:nvSpPr>
        <p:spPr>
          <a:xfrm>
            <a:off x="2500311" y="2463284"/>
            <a:ext cx="5348289" cy="523220"/>
          </a:xfrm>
          <a:prstGeom prst="rect">
            <a:avLst/>
          </a:prstGeom>
          <a:noFill/>
        </p:spPr>
        <p:txBody>
          <a:bodyPr wrap="square">
            <a:spAutoFit/>
          </a:bodyPr>
          <a:lstStyle/>
          <a:p>
            <a:pPr algn="r"/>
            <a:r>
              <a:rPr lang="ar-JO" sz="2800" b="1" dirty="0">
                <a:solidFill>
                  <a:srgbClr val="000000"/>
                </a:solidFill>
                <a:latin typeface="Times New Roman" panose="02020603050405020304" pitchFamily="18" charset="0"/>
                <a:cs typeface="Times New Roman" panose="02020603050405020304" pitchFamily="18" charset="0"/>
              </a:rPr>
              <a:t>أعمال يسوع </a:t>
            </a:r>
            <a:r>
              <a:rPr lang="ar-JO" sz="2800" dirty="0">
                <a:solidFill>
                  <a:srgbClr val="000000"/>
                </a:solidFill>
                <a:latin typeface="Times New Roman" panose="02020603050405020304" pitchFamily="18" charset="0"/>
                <a:cs typeface="Times New Roman" panose="02020603050405020304" pitchFamily="18" charset="0"/>
              </a:rPr>
              <a:t>(15-21)</a:t>
            </a:r>
            <a:endParaRPr lang="en-US" dirty="0"/>
          </a:p>
        </p:txBody>
      </p:sp>
      <p:sp>
        <p:nvSpPr>
          <p:cNvPr id="8" name="TextBox 7">
            <a:extLst>
              <a:ext uri="{FF2B5EF4-FFF2-40B4-BE49-F238E27FC236}">
                <a16:creationId xmlns:a16="http://schemas.microsoft.com/office/drawing/2014/main" id="{FB86D37A-F69F-46B1-8B70-91B48EB17F87}"/>
              </a:ext>
            </a:extLst>
          </p:cNvPr>
          <p:cNvSpPr txBox="1"/>
          <p:nvPr/>
        </p:nvSpPr>
        <p:spPr>
          <a:xfrm>
            <a:off x="3048000" y="2901434"/>
            <a:ext cx="4800600" cy="523220"/>
          </a:xfrm>
          <a:prstGeom prst="rect">
            <a:avLst/>
          </a:prstGeom>
          <a:noFill/>
        </p:spPr>
        <p:txBody>
          <a:bodyPr wrap="square">
            <a:spAutoFit/>
          </a:bodyPr>
          <a:lstStyle/>
          <a:p>
            <a:pPr marL="457200" indent="-457200" algn="r" rtl="1">
              <a:buFont typeface="Arial" panose="020B0604020202020204" pitchFamily="34" charset="0"/>
              <a:buChar char="•"/>
            </a:pPr>
            <a:r>
              <a:rPr lang="ar-JO" sz="2800" dirty="0">
                <a:solidFill>
                  <a:srgbClr val="000000"/>
                </a:solidFill>
                <a:latin typeface="Times New Roman" panose="02020603050405020304" pitchFamily="18" charset="0"/>
                <a:cs typeface="Times New Roman" panose="02020603050405020304" pitchFamily="18" charset="0"/>
              </a:rPr>
              <a:t>دينونة وحكم الأمم</a:t>
            </a:r>
            <a:endParaRPr lang="en-US" dirty="0"/>
          </a:p>
        </p:txBody>
      </p:sp>
      <p:sp>
        <p:nvSpPr>
          <p:cNvPr id="16" name="TextBox 15">
            <a:extLst>
              <a:ext uri="{FF2B5EF4-FFF2-40B4-BE49-F238E27FC236}">
                <a16:creationId xmlns:a16="http://schemas.microsoft.com/office/drawing/2014/main" id="{CEC01FF7-05E1-4816-95D6-31ED0E3F4AFC}"/>
              </a:ext>
            </a:extLst>
          </p:cNvPr>
          <p:cNvSpPr txBox="1"/>
          <p:nvPr/>
        </p:nvSpPr>
        <p:spPr>
          <a:xfrm>
            <a:off x="2050473" y="3481896"/>
            <a:ext cx="8169852" cy="1384995"/>
          </a:xfrm>
          <a:prstGeom prst="rect">
            <a:avLst/>
          </a:prstGeom>
          <a:solidFill>
            <a:schemeClr val="tx1"/>
          </a:solidFill>
        </p:spPr>
        <p:txBody>
          <a:bodyPr wrap="square">
            <a:spAutoFit/>
          </a:bodyPr>
          <a:lstStyle/>
          <a:p>
            <a:pPr algn="ctr"/>
            <a:r>
              <a:rPr lang="ar-JO" sz="2800" b="1" dirty="0">
                <a:solidFill>
                  <a:srgbClr val="000000"/>
                </a:solidFill>
                <a:latin typeface="Arial" panose="020B0604020202020204" pitchFamily="34" charset="0"/>
                <a:cs typeface="Arial" panose="020B0604020202020204" pitchFamily="34" charset="0"/>
              </a:rPr>
              <a:t>أشعياء 11: 4</a:t>
            </a:r>
            <a:endParaRPr lang="en-US" sz="2800" b="1" dirty="0">
              <a:solidFill>
                <a:srgbClr val="000000"/>
              </a:solidFill>
              <a:latin typeface="Arial" panose="020B0604020202020204" pitchFamily="34" charset="0"/>
              <a:cs typeface="Arial" panose="020B0604020202020204" pitchFamily="34" charset="0"/>
            </a:endParaRPr>
          </a:p>
          <a:p>
            <a:pPr algn="ctr"/>
            <a:r>
              <a:rPr lang="ar-JO" sz="2800" dirty="0">
                <a:solidFill>
                  <a:schemeClr val="bg1"/>
                </a:solidFill>
                <a:latin typeface="Arial" panose="020B0604020202020204" pitchFamily="34" charset="0"/>
                <a:cs typeface="Arial" panose="020B0604020202020204" pitchFamily="34" charset="0"/>
              </a:rPr>
              <a:t>بل يقضي بالعدل للمساكين، ويحكم بالإنصاف لبائسي الأرض، ويضرب الأرض بقضيب فمه، ويميت المنافق بنفخة شفتيه.</a:t>
            </a:r>
            <a:endParaRPr lang="en-US" sz="28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8277B6D-B3B5-4C19-B514-1207DF6A89AA}"/>
              </a:ext>
            </a:extLst>
          </p:cNvPr>
          <p:cNvSpPr txBox="1"/>
          <p:nvPr/>
        </p:nvSpPr>
        <p:spPr>
          <a:xfrm>
            <a:off x="4305300" y="1688168"/>
            <a:ext cx="2286000" cy="523220"/>
          </a:xfrm>
          <a:prstGeom prst="rect">
            <a:avLst/>
          </a:prstGeom>
          <a:noFill/>
        </p:spPr>
        <p:txBody>
          <a:bodyPr wrap="square">
            <a:spAutoFit/>
          </a:bodyPr>
          <a:lstStyle/>
          <a:p>
            <a:pPr algn="ctr"/>
            <a:r>
              <a:rPr lang="ar-JO" sz="2800" b="1" u="sng" dirty="0">
                <a:solidFill>
                  <a:srgbClr val="000000"/>
                </a:solidFill>
                <a:latin typeface="Times New Roman" panose="02020603050405020304" pitchFamily="18" charset="0"/>
                <a:cs typeface="Times New Roman" panose="02020603050405020304" pitchFamily="18" charset="0"/>
              </a:rPr>
              <a:t>رؤيا 19</a:t>
            </a:r>
            <a:endParaRPr lang="en-US" sz="2800" u="sng" dirty="0"/>
          </a:p>
        </p:txBody>
      </p:sp>
    </p:spTree>
    <p:extLst>
      <p:ext uri="{BB962C8B-B14F-4D97-AF65-F5344CB8AC3E}">
        <p14:creationId xmlns:p14="http://schemas.microsoft.com/office/powerpoint/2010/main" val="40791402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098" name="Picture 2" descr="Cu. Artist Getting Ready to Stock Footage Video (100% Royalty-free)  23757151 | Shutterstock">
            <a:extLst>
              <a:ext uri="{FF2B5EF4-FFF2-40B4-BE49-F238E27FC236}">
                <a16:creationId xmlns:a16="http://schemas.microsoft.com/office/drawing/2014/main" id="{196A8139-7B7E-4331-AF03-147EE0450A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79" r="1" b="1"/>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2D6674E-ECBD-485D-83EE-CD3C9F6F50DF}"/>
              </a:ext>
            </a:extLst>
          </p:cNvPr>
          <p:cNvSpPr txBox="1"/>
          <p:nvPr/>
        </p:nvSpPr>
        <p:spPr>
          <a:xfrm>
            <a:off x="2500311" y="2463284"/>
            <a:ext cx="5348289"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أعمال يسوع </a:t>
            </a:r>
            <a:r>
              <a:rPr kumimoji="0" lang="ar-JO"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(15-21)</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B86D37A-F69F-46B1-8B70-91B48EB17F87}"/>
              </a:ext>
            </a:extLst>
          </p:cNvPr>
          <p:cNvSpPr txBox="1"/>
          <p:nvPr/>
        </p:nvSpPr>
        <p:spPr>
          <a:xfrm>
            <a:off x="3048000" y="2901434"/>
            <a:ext cx="4800600" cy="523220"/>
          </a:xfrm>
          <a:prstGeom prst="rect">
            <a:avLst/>
          </a:prstGeom>
          <a:noFill/>
        </p:spPr>
        <p:txBody>
          <a:bodyPr wrap="square">
            <a:spAutoFit/>
          </a:bodyPr>
          <a:lstStyle/>
          <a:p>
            <a:pPr marL="457200" marR="0" lvl="0" indent="-4572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دينونة وحكم الأمم</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8277B6D-B3B5-4C19-B514-1207DF6A89AA}"/>
              </a:ext>
            </a:extLst>
          </p:cNvPr>
          <p:cNvSpPr txBox="1"/>
          <p:nvPr/>
        </p:nvSpPr>
        <p:spPr>
          <a:xfrm>
            <a:off x="4305300" y="1688168"/>
            <a:ext cx="2286000" cy="523220"/>
          </a:xfrm>
          <a:prstGeom prst="rect">
            <a:avLst/>
          </a:prstGeom>
          <a:noFill/>
        </p:spPr>
        <p:txBody>
          <a:bodyPr wrap="square">
            <a:spAutoFit/>
          </a:bodyPr>
          <a:lstStyle/>
          <a:p>
            <a:pPr algn="ctr"/>
            <a:r>
              <a:rPr lang="ar-JO" sz="2800" b="1" u="sng" dirty="0">
                <a:solidFill>
                  <a:srgbClr val="000000"/>
                </a:solidFill>
                <a:latin typeface="Arial" panose="020B0604020202020204" pitchFamily="34" charset="0"/>
                <a:cs typeface="Arial" panose="020B0604020202020204" pitchFamily="34" charset="0"/>
              </a:rPr>
              <a:t>رؤيا 19</a:t>
            </a:r>
            <a:endParaRPr lang="en-US" sz="2800" u="sng"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A12E31C-E400-47C0-AC7A-50363AEFB45C}"/>
              </a:ext>
            </a:extLst>
          </p:cNvPr>
          <p:cNvSpPr txBox="1"/>
          <p:nvPr/>
        </p:nvSpPr>
        <p:spPr>
          <a:xfrm>
            <a:off x="3048000" y="3406259"/>
            <a:ext cx="4800600" cy="523220"/>
          </a:xfrm>
          <a:prstGeom prst="rect">
            <a:avLst/>
          </a:prstGeom>
          <a:noFill/>
        </p:spPr>
        <p:txBody>
          <a:bodyPr wrap="square">
            <a:spAutoFit/>
          </a:bodyPr>
          <a:lstStyle/>
          <a:p>
            <a:pPr marL="457200" indent="-457200" algn="r" rtl="1">
              <a:buFont typeface="Arial" panose="020B0604020202020204" pitchFamily="34" charset="0"/>
              <a:buChar char="•"/>
            </a:pPr>
            <a:r>
              <a:rPr lang="ar-JO" sz="2800" dirty="0">
                <a:solidFill>
                  <a:srgbClr val="000000"/>
                </a:solidFill>
                <a:latin typeface="Arial" panose="020B0604020202020204" pitchFamily="34" charset="0"/>
                <a:cs typeface="Arial" panose="020B0604020202020204" pitchFamily="34" charset="0"/>
              </a:rPr>
              <a:t>تدمير التمرد</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41909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Walking the Mount of Olives in Jerusalem">
            <a:extLst>
              <a:ext uri="{FF2B5EF4-FFF2-40B4-BE49-F238E27FC236}">
                <a16:creationId xmlns:a16="http://schemas.microsoft.com/office/drawing/2014/main" id="{F632A0D7-4C90-4104-8CEF-A248900785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8BD77BF-E0A0-4F4E-BF6A-732953E69616}"/>
              </a:ext>
            </a:extLst>
          </p:cNvPr>
          <p:cNvSpPr txBox="1"/>
          <p:nvPr/>
        </p:nvSpPr>
        <p:spPr>
          <a:xfrm>
            <a:off x="466725" y="797510"/>
            <a:ext cx="11258550" cy="3108543"/>
          </a:xfrm>
          <a:prstGeom prst="rect">
            <a:avLst/>
          </a:prstGeom>
          <a:solidFill>
            <a:schemeClr val="bg1"/>
          </a:solidFill>
        </p:spPr>
        <p:txBody>
          <a:bodyPr wrap="square">
            <a:spAutoFit/>
          </a:bodyPr>
          <a:lstStyle/>
          <a:p>
            <a:pPr algn="ctr"/>
            <a:r>
              <a:rPr lang="ar-JO" sz="2800" b="1" dirty="0">
                <a:solidFill>
                  <a:srgbClr val="000000"/>
                </a:solidFill>
                <a:latin typeface="Arial" panose="020B0604020202020204" pitchFamily="34" charset="0"/>
                <a:cs typeface="Arial" panose="020B0604020202020204" pitchFamily="34" charset="0"/>
              </a:rPr>
              <a:t>زكريا 14: 3-5، 9</a:t>
            </a:r>
            <a:endParaRPr lang="en-US" sz="2800" b="1" i="0" dirty="0">
              <a:solidFill>
                <a:srgbClr val="000000"/>
              </a:solidFill>
              <a:effectLst/>
              <a:latin typeface="Arial" panose="020B0604020202020204" pitchFamily="34" charset="0"/>
              <a:cs typeface="Arial" panose="020B0604020202020204" pitchFamily="34" charset="0"/>
            </a:endParaRPr>
          </a:p>
          <a:p>
            <a:pPr algn="ctr"/>
            <a:r>
              <a:rPr lang="ar-JO" sz="2800" i="0" dirty="0">
                <a:solidFill>
                  <a:srgbClr val="000000"/>
                </a:solidFill>
                <a:effectLst/>
                <a:latin typeface="Arial" panose="020B0604020202020204" pitchFamily="34" charset="0"/>
                <a:cs typeface="Arial" panose="020B0604020202020204" pitchFamily="34" charset="0"/>
              </a:rPr>
              <a:t>3 فيخرج الرب ويحارب تلك الأمم كما في يوم حربه، يوم القتال 4 وتقف قدماه في ذلك اليوم على جبل الزيتون الذي قدام أورشليم من الشرق، فينشق جبل الزيتون من وسطه نحو الشرق ونحو الغرب وادياً عظيماً جداً، وينتقل نصف الجبل نحو الشمال، ونصفه نحو الجنوب 5 وتهربون في جواء جبالي، لأن جواء الجبال يصل إلى آصل. وتهربون كما هربتم من الزلزلة في أيام عزيا ملك يهوذا. ويأتي الرب إلهي وجميع القديسين معك.</a:t>
            </a:r>
            <a:endParaRPr lang="en-US" sz="2800" i="0" dirty="0">
              <a:solidFill>
                <a:srgbClr val="000000"/>
              </a:solidFill>
              <a:effectLst/>
              <a:latin typeface="Arial" panose="020B0604020202020204" pitchFamily="34" charset="0"/>
              <a:cs typeface="Arial" panose="020B0604020202020204" pitchFamily="34" charset="0"/>
            </a:endParaRPr>
          </a:p>
          <a:p>
            <a:pPr algn="ctr"/>
            <a:r>
              <a:rPr lang="ar-JO" sz="2800" i="0" dirty="0">
                <a:solidFill>
                  <a:srgbClr val="000000"/>
                </a:solidFill>
                <a:effectLst/>
                <a:latin typeface="Arial" panose="020B0604020202020204" pitchFamily="34" charset="0"/>
                <a:cs typeface="Arial" panose="020B0604020202020204" pitchFamily="34" charset="0"/>
              </a:rPr>
              <a:t>9 ويكون الرب ملكاً على كل الأرض. في ذلك اليوم يكون الرب وحده واسمه وحده.</a:t>
            </a:r>
            <a:endParaRPr lang="en-US" sz="280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23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Walking the Mount of Olives in Jerusalem">
            <a:extLst>
              <a:ext uri="{FF2B5EF4-FFF2-40B4-BE49-F238E27FC236}">
                <a16:creationId xmlns:a16="http://schemas.microsoft.com/office/drawing/2014/main" id="{F632A0D7-4C90-4104-8CEF-A248900785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63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83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6" descr="Scripture for Today, 5-28-18: Jesus Return - JESUS, OUR BLESSED HOPE">
            <a:extLst>
              <a:ext uri="{FF2B5EF4-FFF2-40B4-BE49-F238E27FC236}">
                <a16:creationId xmlns:a16="http://schemas.microsoft.com/office/drawing/2014/main" id="{6A36F761-64A7-4CB3-8E3C-13F7210C24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63116" y="643467"/>
            <a:ext cx="466576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51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E4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tanas Stoykov - Revelation 1_9-20">
            <a:extLst>
              <a:ext uri="{FF2B5EF4-FFF2-40B4-BE49-F238E27FC236}">
                <a16:creationId xmlns:a16="http://schemas.microsoft.com/office/drawing/2014/main" id="{40340BEF-8C08-43A2-83D2-414DF0EA93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2917" y="643467"/>
            <a:ext cx="83461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34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2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Morning Reading &amp; Prayer: Thu, 30 Nov – Revelation 1-6 ~ church warnings &amp;  heavenly worship – The Peanut Gallery">
            <a:extLst>
              <a:ext uri="{FF2B5EF4-FFF2-40B4-BE49-F238E27FC236}">
                <a16:creationId xmlns:a16="http://schemas.microsoft.com/office/drawing/2014/main" id="{A93BCE67-6456-454C-A4D6-1CB53DE491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63116" y="643467"/>
            <a:ext cx="466576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48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2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Morning Reading &amp; Prayer: Thu, 30 Nov – Revelation 1-6 ~ church warnings &amp;  heavenly worship – The Peanut Gallery">
            <a:extLst>
              <a:ext uri="{FF2B5EF4-FFF2-40B4-BE49-F238E27FC236}">
                <a16:creationId xmlns:a16="http://schemas.microsoft.com/office/drawing/2014/main" id="{A93BCE67-6456-454C-A4D6-1CB53DE491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1841" y="643467"/>
            <a:ext cx="4665767" cy="55710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168017-5213-4B61-8BF2-9D79BCA7A0A5}"/>
              </a:ext>
            </a:extLst>
          </p:cNvPr>
          <p:cNvSpPr txBox="1"/>
          <p:nvPr/>
        </p:nvSpPr>
        <p:spPr>
          <a:xfrm>
            <a:off x="6715124" y="2172385"/>
            <a:ext cx="4295035" cy="1569660"/>
          </a:xfrm>
          <a:prstGeom prst="rect">
            <a:avLst/>
          </a:prstGeom>
          <a:noFill/>
        </p:spPr>
        <p:txBody>
          <a:bodyPr wrap="square">
            <a:spAutoFit/>
          </a:bodyPr>
          <a:lstStyle/>
          <a:p>
            <a:pPr algn="ctr"/>
            <a:r>
              <a:rPr lang="ar-JO" sz="3200" b="1" i="0" dirty="0">
                <a:solidFill>
                  <a:srgbClr val="000000"/>
                </a:solidFill>
                <a:effectLst/>
                <a:latin typeface="Arial" panose="020B0604020202020204" pitchFamily="34" charset="0"/>
                <a:cs typeface="Arial" panose="020B0604020202020204" pitchFamily="34" charset="0"/>
              </a:rPr>
              <a:t>لوقا 18: 8</a:t>
            </a:r>
            <a:endParaRPr lang="en-US" sz="3200" b="1" i="0" dirty="0">
              <a:solidFill>
                <a:srgbClr val="000000"/>
              </a:solidFill>
              <a:effectLst/>
              <a:latin typeface="Arial" panose="020B0604020202020204" pitchFamily="34" charset="0"/>
              <a:cs typeface="Arial" panose="020B0604020202020204" pitchFamily="34" charset="0"/>
            </a:endParaRPr>
          </a:p>
          <a:p>
            <a:pPr algn="ctr"/>
            <a:r>
              <a:rPr lang="ar-JO" sz="3200" dirty="0">
                <a:latin typeface="Arial" panose="020B0604020202020204" pitchFamily="34" charset="0"/>
                <a:cs typeface="Arial" panose="020B0604020202020204" pitchFamily="34" charset="0"/>
              </a:rPr>
              <a:t>ولكن متى جاء ابن الإنسان، ألعله يجد الإيمان على الأرض؟</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63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72362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8" name="Picture 4" descr="4K Beech solid wood Watercolor Oil painting easel folding sketch easel  advertising show stand and shelf drawing tool art|Easels| - AliExpress">
            <a:extLst>
              <a:ext uri="{FF2B5EF4-FFF2-40B4-BE49-F238E27FC236}">
                <a16:creationId xmlns:a16="http://schemas.microsoft.com/office/drawing/2014/main" id="{9B588AC8-83FA-4512-B811-7CC92871C2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695" r="-1" b="1492"/>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8532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rtl="1"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رابط الوعظ الموضوعي على </a:t>
            </a:r>
            <a:r>
              <a:rPr lang="en-US" sz="3200"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333"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ar-JO" sz="5333"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8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2025058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96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Blank Canvases. Canvas One | by Douglas Fouts | Medium">
            <a:extLst>
              <a:ext uri="{FF2B5EF4-FFF2-40B4-BE49-F238E27FC236}">
                <a16:creationId xmlns:a16="http://schemas.microsoft.com/office/drawing/2014/main" id="{ADCF986D-D73F-4DE6-82C8-9AEBA6AA8C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19596" y="643467"/>
            <a:ext cx="675280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89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descr="Splashy Images | Free Vectors, Stock Photos &amp; PSD">
            <a:extLst>
              <a:ext uri="{FF2B5EF4-FFF2-40B4-BE49-F238E27FC236}">
                <a16:creationId xmlns:a16="http://schemas.microsoft.com/office/drawing/2014/main" id="{3A2E8000-12D0-6740-A31D-62EC9EC82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1667180"/>
            <a:ext cx="7491004" cy="49900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A4AD48-3F09-E94D-805A-8F43A56E8997}"/>
              </a:ext>
            </a:extLst>
          </p:cNvPr>
          <p:cNvSpPr txBox="1"/>
          <p:nvPr/>
        </p:nvSpPr>
        <p:spPr>
          <a:xfrm>
            <a:off x="2583498" y="2565246"/>
            <a:ext cx="72663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لنتطلع إليه</a:t>
            </a:r>
            <a:endPar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A70FB920-9E07-5A42-BBAA-E69913512E01}"/>
              </a:ext>
            </a:extLst>
          </p:cNvPr>
          <p:cNvSpPr>
            <a:spLocks noChangeArrowheads="1"/>
          </p:cNvSpPr>
          <p:nvPr/>
        </p:nvSpPr>
        <p:spPr bwMode="auto">
          <a:xfrm>
            <a:off x="0" y="6141808"/>
            <a:ext cx="12211336" cy="712490"/>
          </a:xfrm>
          <a:prstGeom prst="rect">
            <a:avLst/>
          </a:prstGeom>
          <a:solidFill>
            <a:srgbClr val="FFFF00"/>
          </a:solid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marL="0" marR="0" lvl="0" indent="0" algn="ctr" defTabSz="1219036" rtl="1" eaLnBrk="1" fontAlgn="base" latinLnBrk="0" hangingPunct="1">
              <a:lnSpc>
                <a:spcPct val="100000"/>
              </a:lnSpc>
              <a:spcBef>
                <a:spcPct val="20000"/>
              </a:spcBef>
              <a:spcAft>
                <a:spcPts val="0"/>
              </a:spcAft>
              <a:buClr>
                <a:srgbClr val="FFCC00"/>
              </a:buClr>
              <a:buSzPct val="70000"/>
              <a:buFontTx/>
              <a:buNone/>
              <a:tabLst/>
              <a:defRPr/>
            </a:pPr>
            <a:r>
              <a:rPr kumimoji="0" lang="ar-JO" sz="4000" b="1"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تثبيت انظارنا على إعلان الله المستقبلي</a:t>
            </a:r>
            <a:endParaRPr kumimoji="0" lang="en-US" sz="4000" b="1"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sp>
        <p:nvSpPr>
          <p:cNvPr id="2" name="Rectangle 1">
            <a:extLst>
              <a:ext uri="{FF2B5EF4-FFF2-40B4-BE49-F238E27FC236}">
                <a16:creationId xmlns:a16="http://schemas.microsoft.com/office/drawing/2014/main" id="{E8882BA9-FBD2-BAFD-F606-5728460CB37D}"/>
              </a:ext>
            </a:extLst>
          </p:cNvPr>
          <p:cNvSpPr/>
          <p:nvPr/>
        </p:nvSpPr>
        <p:spPr>
          <a:xfrm>
            <a:off x="2064328" y="954690"/>
            <a:ext cx="7544174" cy="1334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8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أمر</a:t>
            </a:r>
            <a:endParaRPr kumimoji="0" lang="en-US" sz="18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91309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7EB017-4357-48CC-B33F-4742F7FAA603}"/>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Revelation | Focal Point Ministries">
            <a:extLst>
              <a:ext uri="{FF2B5EF4-FFF2-40B4-BE49-F238E27FC236}">
                <a16:creationId xmlns:a16="http://schemas.microsoft.com/office/drawing/2014/main" id="{6D932C09-A8FA-4044-8CD5-1A5D9959E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238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A006B2-92AD-4999-877C-90A4CF9C628F}"/>
              </a:ext>
            </a:extLst>
          </p:cNvPr>
          <p:cNvSpPr txBox="1"/>
          <p:nvPr/>
        </p:nvSpPr>
        <p:spPr>
          <a:xfrm>
            <a:off x="419100" y="3915846"/>
            <a:ext cx="10029825" cy="2600199"/>
          </a:xfrm>
          <a:prstGeom prst="rect">
            <a:avLst/>
          </a:prstGeom>
          <a:noFill/>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يسوع هنا</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2-3               الكنائس تستعد</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4-18             الدينونة العالمية</a:t>
            </a:r>
          </a:p>
          <a:p>
            <a:pPr marL="0" marR="0" lvl="0" indent="0" algn="r" defTabSz="914400" rtl="1" eaLnBrk="1" fontAlgn="auto" latinLnBrk="0" hangingPunct="1">
              <a:lnSpc>
                <a:spcPct val="150000"/>
              </a:lnSpc>
              <a:spcBef>
                <a:spcPts val="0"/>
              </a:spcBef>
              <a:spcAft>
                <a:spcPts val="0"/>
              </a:spcAft>
              <a:buClrTx/>
              <a:buSzTx/>
              <a:buFontTx/>
              <a:buNone/>
              <a:tabLst/>
              <a:defRPr/>
            </a:pPr>
            <a:r>
              <a:rPr lang="ar-JO" sz="2800" b="1" dirty="0">
                <a:solidFill>
                  <a:prstClr val="white"/>
                </a:solidFill>
                <a:latin typeface="Times New Roman" panose="02020603050405020304" pitchFamily="18" charset="0"/>
                <a:cs typeface="Times New Roman" panose="02020603050405020304" pitchFamily="18" charset="0"/>
              </a:rPr>
              <a:t>19: 1-10      وقت الزواج</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221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Setting the Scene: How to Photograph Sunrise - Sunrise Photo Tips">
            <a:extLst>
              <a:ext uri="{FF2B5EF4-FFF2-40B4-BE49-F238E27FC236}">
                <a16:creationId xmlns:a16="http://schemas.microsoft.com/office/drawing/2014/main" id="{2DA84996-245D-4644-BFD7-FF01992745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25950"/>
          <a:stretch/>
        </p:blipFill>
        <p:spPr bwMode="auto">
          <a:xfrm>
            <a:off x="-1" y="-1"/>
            <a:ext cx="12211277" cy="6857999"/>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814E8D23-5B55-44C2-BC39-E32823C448BD}"/>
              </a:ext>
            </a:extLst>
          </p:cNvPr>
          <p:cNvSpPr txBox="1"/>
          <p:nvPr/>
        </p:nvSpPr>
        <p:spPr>
          <a:xfrm>
            <a:off x="1276141" y="1171486"/>
            <a:ext cx="9555982" cy="2369880"/>
          </a:xfrm>
          <a:prstGeom prst="rect">
            <a:avLst/>
          </a:prstGeom>
          <a:solidFill>
            <a:schemeClr val="bg1"/>
          </a:solidFill>
        </p:spPr>
        <p:txBody>
          <a:bodyPr wrap="square">
            <a:spAutoFit/>
          </a:bodyPr>
          <a:lstStyle/>
          <a:p>
            <a:pPr algn="ctr"/>
            <a:r>
              <a:rPr lang="ar-JO" sz="3600" b="1" i="0" dirty="0">
                <a:solidFill>
                  <a:srgbClr val="000000"/>
                </a:solidFill>
                <a:effectLst/>
                <a:latin typeface="Arial" panose="020B0604020202020204" pitchFamily="34" charset="0"/>
                <a:cs typeface="Arial" panose="020B0604020202020204" pitchFamily="34" charset="0"/>
              </a:rPr>
              <a:t>أعمال 1: 9-11</a:t>
            </a:r>
            <a:endParaRPr lang="en-US" sz="3600" b="1" dirty="0">
              <a:solidFill>
                <a:srgbClr val="000000"/>
              </a:solidFill>
              <a:latin typeface="Arial" panose="020B0604020202020204" pitchFamily="34" charset="0"/>
              <a:cs typeface="Arial" panose="020B0604020202020204" pitchFamily="34" charset="0"/>
            </a:endParaRPr>
          </a:p>
          <a:p>
            <a:pPr algn="ctr"/>
            <a:r>
              <a:rPr lang="ar-JO" sz="2800" dirty="0">
                <a:latin typeface="Arial" panose="020B0604020202020204" pitchFamily="34" charset="0"/>
                <a:cs typeface="Arial" panose="020B0604020202020204" pitchFamily="34" charset="0"/>
              </a:rPr>
              <a:t>9 ولما قال هذا ارتفع وهم ينظرون، وأخذته سحابة عن أعينهم 10 وفيما كانوا يشخصون إلى السماء وهو منطلق، إذا رجلان قد وقفا بهم بلباس أبيض 11 وقالا: أيها الرجال الجليليون، ما بالكم واقفين تنظرون إلى السماء؟ إن يسوع هذا الذي ارتفع عنكم إلى السماء سيأتي هكذا كما رأيتموه منطلقاً إلى السماء.</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357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Setting the Scene: How to Photograph Sunrise - Sunrise Photo Tips">
            <a:extLst>
              <a:ext uri="{FF2B5EF4-FFF2-40B4-BE49-F238E27FC236}">
                <a16:creationId xmlns:a16="http://schemas.microsoft.com/office/drawing/2014/main" id="{2DA84996-245D-4644-BFD7-FF01992745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25950"/>
          <a:stretch/>
        </p:blipFill>
        <p:spPr bwMode="auto">
          <a:xfrm>
            <a:off x="-1" y="-1"/>
            <a:ext cx="12211277" cy="6857999"/>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814E8D23-5B55-44C2-BC39-E32823C448BD}"/>
              </a:ext>
            </a:extLst>
          </p:cNvPr>
          <p:cNvSpPr txBox="1"/>
          <p:nvPr/>
        </p:nvSpPr>
        <p:spPr>
          <a:xfrm>
            <a:off x="1542994" y="1171486"/>
            <a:ext cx="9106012" cy="1938992"/>
          </a:xfrm>
          <a:prstGeom prst="rect">
            <a:avLst/>
          </a:prstGeom>
          <a:solidFill>
            <a:schemeClr val="bg1"/>
          </a:solidFill>
        </p:spPr>
        <p:txBody>
          <a:bodyPr wrap="square">
            <a:spAutoFit/>
          </a:bodyPr>
          <a:lstStyle/>
          <a:p>
            <a:pPr algn="ctr"/>
            <a:r>
              <a:rPr lang="ar-JO" sz="3600" b="1" i="0" dirty="0">
                <a:solidFill>
                  <a:srgbClr val="000000"/>
                </a:solidFill>
                <a:effectLst/>
                <a:latin typeface="Arial" panose="020B0604020202020204" pitchFamily="34" charset="0"/>
                <a:cs typeface="Arial" panose="020B0604020202020204" pitchFamily="34" charset="0"/>
              </a:rPr>
              <a:t>فيلبي 3: 20-21</a:t>
            </a:r>
            <a:endParaRPr lang="en-US" sz="3600" b="1" dirty="0">
              <a:solidFill>
                <a:srgbClr val="00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20 فإن سيرتنا نحن هي في السماوات، التي منها أيضاً </a:t>
            </a:r>
            <a:r>
              <a:rPr kumimoji="0" lang="ar-JO" sz="28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ننتظر</a:t>
            </a:r>
            <a:r>
              <a:rPr kumimoji="0" lang="ar-JO"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مخلصاً هو الرب يسوع المسيح 21 الذي سيغير شكل جسد تواضعنا ليكون على صورة جسد مجده، بحسب عمل استطاعته أن يخضع لنفسه كل شيء.</a:t>
            </a:r>
          </a:p>
        </p:txBody>
      </p:sp>
    </p:spTree>
    <p:extLst>
      <p:ext uri="{BB962C8B-B14F-4D97-AF65-F5344CB8AC3E}">
        <p14:creationId xmlns:p14="http://schemas.microsoft.com/office/powerpoint/2010/main" val="44592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Sky Day Project - Global Eco-Citizenship">
            <a:extLst>
              <a:ext uri="{FF2B5EF4-FFF2-40B4-BE49-F238E27FC236}">
                <a16:creationId xmlns:a16="http://schemas.microsoft.com/office/drawing/2014/main" id="{D2FCC688-D69F-44DC-B9AF-48E4056C9D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15" b="1141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43" name="Freeform: Shape 14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Revelation 19 - Verse by Verse">
            <a:extLst>
              <a:ext uri="{FF2B5EF4-FFF2-40B4-BE49-F238E27FC236}">
                <a16:creationId xmlns:a16="http://schemas.microsoft.com/office/drawing/2014/main" id="{A64DF36C-1D4B-4C13-A413-2EEB34CDE3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43" r="10870"/>
          <a:stretch/>
        </p:blipFill>
        <p:spPr bwMode="auto">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E6A1F0-F600-47AD-9FEF-7248676A667B}"/>
              </a:ext>
            </a:extLst>
          </p:cNvPr>
          <p:cNvSpPr txBox="1"/>
          <p:nvPr/>
        </p:nvSpPr>
        <p:spPr>
          <a:xfrm>
            <a:off x="-1" y="1190109"/>
            <a:ext cx="5781675" cy="954107"/>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افرحوا فالملك يحكم وعروسه مستعدة             </a:t>
            </a:r>
            <a:r>
              <a:rPr kumimoji="0" lang="ar-JO"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 6-8)</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7C38F62-CE61-465F-A949-DF7A09317CEC}"/>
              </a:ext>
            </a:extLst>
          </p:cNvPr>
          <p:cNvSpPr txBox="1"/>
          <p:nvPr/>
        </p:nvSpPr>
        <p:spPr>
          <a:xfrm>
            <a:off x="0" y="189984"/>
            <a:ext cx="5781675" cy="52322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افرحوا فالعدو مهزوم </a:t>
            </a:r>
            <a:r>
              <a:rPr kumimoji="0" lang="ar-JO"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 1-5)</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CEDC6EB-BDD5-4DE3-ABD4-CF7531FC3008}"/>
              </a:ext>
            </a:extLst>
          </p:cNvPr>
          <p:cNvSpPr txBox="1"/>
          <p:nvPr/>
        </p:nvSpPr>
        <p:spPr>
          <a:xfrm>
            <a:off x="-2" y="2682677"/>
            <a:ext cx="5781675" cy="523220"/>
          </a:xfrm>
          <a:prstGeom prst="rect">
            <a:avLst/>
          </a:prstGeom>
          <a:solidFill>
            <a:schemeClr val="bg1"/>
          </a:solidFill>
        </p:spPr>
        <p:txBody>
          <a:bodyPr wrap="square">
            <a:spAutoFit/>
          </a:bodyPr>
          <a:lstStyle/>
          <a:p>
            <a:pPr algn="ctr"/>
            <a:r>
              <a:rPr lang="ar-JO" sz="2800" b="1" dirty="0">
                <a:solidFill>
                  <a:srgbClr val="000000"/>
                </a:solidFill>
                <a:latin typeface="Arial" panose="020B0604020202020204" pitchFamily="34" charset="0"/>
                <a:cs typeface="Arial" panose="020B0604020202020204" pitchFamily="34" charset="0"/>
              </a:rPr>
              <a:t>هوذا هو قادم </a:t>
            </a:r>
            <a:r>
              <a:rPr lang="ar-JO" sz="2800" dirty="0">
                <a:solidFill>
                  <a:srgbClr val="000000"/>
                </a:solidFill>
                <a:latin typeface="Arial" panose="020B0604020202020204" pitchFamily="34" charset="0"/>
                <a:cs typeface="Arial" panose="020B0604020202020204" pitchFamily="34" charset="0"/>
              </a:rPr>
              <a:t>(ع 11-21)</a:t>
            </a:r>
            <a:endParaRPr lang="en-US"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7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098" name="Picture 2" descr="Cu. Artist Getting Ready to Stock Footage Video (100% Royalty-free)  23757151 | Shutterstock">
            <a:extLst>
              <a:ext uri="{FF2B5EF4-FFF2-40B4-BE49-F238E27FC236}">
                <a16:creationId xmlns:a16="http://schemas.microsoft.com/office/drawing/2014/main" id="{196A8139-7B7E-4331-AF03-147EE0450A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79" r="1" b="1"/>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29C473-C27E-4497-8E3B-016EA4AE8495}"/>
              </a:ext>
            </a:extLst>
          </p:cNvPr>
          <p:cNvSpPr txBox="1"/>
          <p:nvPr/>
        </p:nvSpPr>
        <p:spPr>
          <a:xfrm>
            <a:off x="2428875" y="1710065"/>
            <a:ext cx="5412798" cy="523220"/>
          </a:xfrm>
          <a:prstGeom prst="rect">
            <a:avLst/>
          </a:prstGeom>
          <a:noFill/>
        </p:spPr>
        <p:txBody>
          <a:bodyPr wrap="square">
            <a:spAutoFit/>
          </a:bodyPr>
          <a:lstStyle/>
          <a:p>
            <a:pPr algn="r" rtl="1"/>
            <a:r>
              <a:rPr lang="ar-JO" sz="2800" b="1" dirty="0">
                <a:solidFill>
                  <a:srgbClr val="000000"/>
                </a:solidFill>
                <a:latin typeface="Arial" panose="020B0604020202020204" pitchFamily="34" charset="0"/>
                <a:cs typeface="Arial" panose="020B0604020202020204" pitchFamily="34" charset="0"/>
              </a:rPr>
              <a:t>فرس أبيض </a:t>
            </a:r>
            <a:r>
              <a:rPr lang="ar-JO" sz="2800" dirty="0">
                <a:solidFill>
                  <a:srgbClr val="000000"/>
                </a:solidFill>
                <a:latin typeface="Arial" panose="020B0604020202020204" pitchFamily="34" charset="0"/>
                <a:cs typeface="Arial" panose="020B0604020202020204" pitchFamily="34" charset="0"/>
              </a:rPr>
              <a:t>(11)</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2D6674E-ECBD-485D-83EE-CD3C9F6F50DF}"/>
              </a:ext>
            </a:extLst>
          </p:cNvPr>
          <p:cNvSpPr txBox="1"/>
          <p:nvPr/>
        </p:nvSpPr>
        <p:spPr>
          <a:xfrm>
            <a:off x="2471736" y="2320409"/>
            <a:ext cx="5369937" cy="523220"/>
          </a:xfrm>
          <a:prstGeom prst="rect">
            <a:avLst/>
          </a:prstGeom>
          <a:noFill/>
        </p:spPr>
        <p:txBody>
          <a:bodyPr wrap="square">
            <a:spAutoFit/>
          </a:bodyPr>
          <a:lstStyle/>
          <a:p>
            <a:pPr algn="r" rtl="1"/>
            <a:r>
              <a:rPr lang="ar-JO" sz="2800" b="1" dirty="0">
                <a:solidFill>
                  <a:srgbClr val="000000"/>
                </a:solidFill>
                <a:latin typeface="Arial" panose="020B0604020202020204" pitchFamily="34" charset="0"/>
                <a:cs typeface="Arial" panose="020B0604020202020204" pitchFamily="34" charset="0"/>
              </a:rPr>
              <a:t>يسوع </a:t>
            </a:r>
            <a:r>
              <a:rPr lang="ar-JO" sz="2800" dirty="0">
                <a:solidFill>
                  <a:srgbClr val="000000"/>
                </a:solidFill>
                <a:latin typeface="Arial" panose="020B0604020202020204" pitchFamily="34" charset="0"/>
                <a:cs typeface="Arial" panose="020B0604020202020204" pitchFamily="34" charset="0"/>
              </a:rPr>
              <a:t>(11-16)</a:t>
            </a: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B86D37A-F69F-46B1-8B70-91B48EB17F87}"/>
              </a:ext>
            </a:extLst>
          </p:cNvPr>
          <p:cNvSpPr txBox="1"/>
          <p:nvPr/>
        </p:nvSpPr>
        <p:spPr>
          <a:xfrm>
            <a:off x="3047999" y="2825234"/>
            <a:ext cx="4352925" cy="523220"/>
          </a:xfrm>
          <a:prstGeom prst="rect">
            <a:avLst/>
          </a:prstGeom>
          <a:noFill/>
        </p:spPr>
        <p:txBody>
          <a:bodyPr wrap="square">
            <a:spAutoFit/>
          </a:bodyPr>
          <a:lstStyle/>
          <a:p>
            <a:pPr marL="457200" indent="-457200" algn="r" rtl="1">
              <a:buFont typeface="Arial" panose="020B0604020202020204" pitchFamily="34" charset="0"/>
              <a:buChar char="•"/>
            </a:pPr>
            <a:r>
              <a:rPr lang="ar-JO" sz="2800" dirty="0">
                <a:solidFill>
                  <a:srgbClr val="000000"/>
                </a:solidFill>
                <a:latin typeface="Arial" panose="020B0604020202020204" pitchFamily="34" charset="0"/>
                <a:cs typeface="Arial" panose="020B0604020202020204" pitchFamily="34" charset="0"/>
              </a:rPr>
              <a:t>عيناه كلهيب نار</a:t>
            </a: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C6A7378-098A-43E8-B456-A5BD52B54497}"/>
              </a:ext>
            </a:extLst>
          </p:cNvPr>
          <p:cNvSpPr txBox="1"/>
          <p:nvPr/>
        </p:nvSpPr>
        <p:spPr>
          <a:xfrm>
            <a:off x="3048000" y="3234809"/>
            <a:ext cx="4352924" cy="523220"/>
          </a:xfrm>
          <a:prstGeom prst="rect">
            <a:avLst/>
          </a:prstGeom>
          <a:noFill/>
        </p:spPr>
        <p:txBody>
          <a:bodyPr wrap="square">
            <a:spAutoFit/>
          </a:bodyPr>
          <a:lstStyle/>
          <a:p>
            <a:pPr marL="457200" indent="-457200" algn="r" rtl="1">
              <a:buFont typeface="Arial" panose="020B0604020202020204" pitchFamily="34" charset="0"/>
              <a:buChar char="•"/>
            </a:pPr>
            <a:r>
              <a:rPr lang="ar-JO" sz="2800" dirty="0">
                <a:solidFill>
                  <a:srgbClr val="000000"/>
                </a:solidFill>
                <a:latin typeface="Arial" panose="020B0604020202020204" pitchFamily="34" charset="0"/>
                <a:cs typeface="Arial" panose="020B0604020202020204" pitchFamily="34" charset="0"/>
              </a:rPr>
              <a:t>تيجان كثيرة</a:t>
            </a:r>
            <a:endParaRPr lang="en-US" sz="2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809B25E-483D-4F9C-A317-5EB6856E3A4E}"/>
              </a:ext>
            </a:extLst>
          </p:cNvPr>
          <p:cNvSpPr txBox="1"/>
          <p:nvPr/>
        </p:nvSpPr>
        <p:spPr>
          <a:xfrm>
            <a:off x="3047999" y="3634386"/>
            <a:ext cx="4352926" cy="523220"/>
          </a:xfrm>
          <a:prstGeom prst="rect">
            <a:avLst/>
          </a:prstGeom>
          <a:noFill/>
        </p:spPr>
        <p:txBody>
          <a:bodyPr wrap="square">
            <a:spAutoFit/>
          </a:bodyPr>
          <a:lstStyle/>
          <a:p>
            <a:pPr marL="457200" indent="-457200" algn="r" rtl="1">
              <a:buFont typeface="Arial" panose="020B0604020202020204" pitchFamily="34" charset="0"/>
              <a:buChar char="•"/>
            </a:pPr>
            <a:r>
              <a:rPr lang="ar-JO" sz="2800" dirty="0">
                <a:solidFill>
                  <a:srgbClr val="000000"/>
                </a:solidFill>
                <a:latin typeface="Arial" panose="020B0604020202020204" pitchFamily="34" charset="0"/>
                <a:cs typeface="Arial" panose="020B0604020202020204" pitchFamily="34" charset="0"/>
              </a:rPr>
              <a:t>اسم مكتوب غير معروف</a:t>
            </a:r>
            <a:endParaRPr lang="en-US" sz="28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1015B5C-EE34-483B-AB48-799D627CF55D}"/>
              </a:ext>
            </a:extLst>
          </p:cNvPr>
          <p:cNvSpPr txBox="1"/>
          <p:nvPr/>
        </p:nvSpPr>
        <p:spPr>
          <a:xfrm>
            <a:off x="3067050" y="4019550"/>
            <a:ext cx="4352924" cy="523220"/>
          </a:xfrm>
          <a:prstGeom prst="rect">
            <a:avLst/>
          </a:prstGeom>
          <a:noFill/>
        </p:spPr>
        <p:txBody>
          <a:bodyPr wrap="square">
            <a:spAutoFit/>
          </a:bodyPr>
          <a:lstStyle/>
          <a:p>
            <a:pPr marL="457200" indent="-457200" algn="r" rtl="1">
              <a:buFont typeface="Arial" panose="020B0604020202020204" pitchFamily="34" charset="0"/>
              <a:buChar char="•"/>
            </a:pPr>
            <a:r>
              <a:rPr lang="ar-JO" sz="2800" dirty="0">
                <a:solidFill>
                  <a:srgbClr val="000000"/>
                </a:solidFill>
                <a:latin typeface="Arial" panose="020B0604020202020204" pitchFamily="34" charset="0"/>
                <a:cs typeface="Arial" panose="020B0604020202020204" pitchFamily="34" charset="0"/>
              </a:rPr>
              <a:t>ثوب مغموس بالدم</a:t>
            </a:r>
            <a:endParaRPr lang="en-US" sz="2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EC01FF7-05E1-4816-95D6-31ED0E3F4AFC}"/>
              </a:ext>
            </a:extLst>
          </p:cNvPr>
          <p:cNvSpPr txBox="1"/>
          <p:nvPr/>
        </p:nvSpPr>
        <p:spPr>
          <a:xfrm>
            <a:off x="2876549" y="5282684"/>
            <a:ext cx="4965124" cy="523220"/>
          </a:xfrm>
          <a:prstGeom prst="rect">
            <a:avLst/>
          </a:prstGeom>
          <a:noFill/>
        </p:spPr>
        <p:txBody>
          <a:bodyPr wrap="square">
            <a:spAutoFit/>
          </a:bodyPr>
          <a:lstStyle/>
          <a:p>
            <a:pPr algn="r" rtl="1"/>
            <a:r>
              <a:rPr lang="ar-JO" sz="2800" b="1" dirty="0">
                <a:solidFill>
                  <a:srgbClr val="000000"/>
                </a:solidFill>
                <a:latin typeface="Arial" panose="020B0604020202020204" pitchFamily="34" charset="0"/>
                <a:cs typeface="Arial" panose="020B0604020202020204" pitchFamily="34" charset="0"/>
              </a:rPr>
              <a:t>جيوش السماء بلباس أبيض </a:t>
            </a:r>
            <a:r>
              <a:rPr lang="ar-JO" sz="2800" dirty="0">
                <a:solidFill>
                  <a:srgbClr val="000000"/>
                </a:solidFill>
                <a:latin typeface="Arial" panose="020B0604020202020204" pitchFamily="34" charset="0"/>
                <a:cs typeface="Arial" panose="020B0604020202020204" pitchFamily="34" charset="0"/>
              </a:rPr>
              <a:t>(14)</a:t>
            </a:r>
            <a:endParaRPr lang="en-US" sz="28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C3BCD88-5BFB-43ED-B91D-8EC83BC79383}"/>
              </a:ext>
            </a:extLst>
          </p:cNvPr>
          <p:cNvSpPr txBox="1"/>
          <p:nvPr/>
        </p:nvSpPr>
        <p:spPr>
          <a:xfrm>
            <a:off x="3047999" y="4406384"/>
            <a:ext cx="4352924" cy="523220"/>
          </a:xfrm>
          <a:prstGeom prst="rect">
            <a:avLst/>
          </a:prstGeom>
          <a:noFill/>
        </p:spPr>
        <p:txBody>
          <a:bodyPr wrap="square">
            <a:spAutoFit/>
          </a:bodyPr>
          <a:lstStyle/>
          <a:p>
            <a:pPr marL="457200" indent="-457200" algn="r" rtl="1">
              <a:buFont typeface="Arial" panose="020B0604020202020204" pitchFamily="34" charset="0"/>
              <a:buChar char="•"/>
            </a:pPr>
            <a:r>
              <a:rPr lang="ar-JO" sz="2800" dirty="0">
                <a:solidFill>
                  <a:srgbClr val="000000"/>
                </a:solidFill>
                <a:latin typeface="Arial" panose="020B0604020202020204" pitchFamily="34" charset="0"/>
                <a:cs typeface="Arial" panose="020B0604020202020204" pitchFamily="34" charset="0"/>
              </a:rPr>
              <a:t>سيف في فمه</a:t>
            </a:r>
            <a:endParaRPr lang="en-US" sz="28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74E53D7-67DF-4E81-97E6-86A4C421BB45}"/>
              </a:ext>
            </a:extLst>
          </p:cNvPr>
          <p:cNvSpPr txBox="1"/>
          <p:nvPr/>
        </p:nvSpPr>
        <p:spPr>
          <a:xfrm>
            <a:off x="3057525" y="4752975"/>
            <a:ext cx="4362450" cy="523220"/>
          </a:xfrm>
          <a:prstGeom prst="rect">
            <a:avLst/>
          </a:prstGeom>
          <a:noFill/>
        </p:spPr>
        <p:txBody>
          <a:bodyPr wrap="square">
            <a:spAutoFit/>
          </a:bodyPr>
          <a:lstStyle/>
          <a:p>
            <a:pPr marL="457200" indent="-457200" algn="r" rtl="1">
              <a:buFont typeface="Arial" panose="020B0604020202020204" pitchFamily="34" charset="0"/>
              <a:buChar char="•"/>
            </a:pPr>
            <a:r>
              <a:rPr lang="ar-JO" sz="2800" dirty="0">
                <a:solidFill>
                  <a:srgbClr val="000000"/>
                </a:solidFill>
                <a:latin typeface="Arial" panose="020B0604020202020204" pitchFamily="34" charset="0"/>
                <a:cs typeface="Arial" panose="020B0604020202020204" pitchFamily="34" charset="0"/>
              </a:rPr>
              <a:t>اسم مكتوب على الثوب</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3606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6" grpId="0"/>
      <p:bldP spid="18"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103</TotalTime>
  <Words>449</Words>
  <Application>Microsoft Macintosh PowerPoint</Application>
  <PresentationFormat>Widescreen</PresentationFormat>
  <Paragraphs>56</Paragraphs>
  <Slides>20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ＭＳ Ｐゴシック</vt:lpstr>
      <vt:lpstr>Arial</vt:lpstr>
      <vt:lpstr>Calibri</vt:lpstr>
      <vt:lpstr>Calibri Light</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رابط الوعظ الموضوعي على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10</cp:revision>
  <dcterms:created xsi:type="dcterms:W3CDTF">2020-11-18T07:03:35Z</dcterms:created>
  <dcterms:modified xsi:type="dcterms:W3CDTF">2024-06-24T17:07:50Z</dcterms:modified>
</cp:coreProperties>
</file>