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365" r:id="rId3"/>
    <p:sldId id="258" r:id="rId4"/>
    <p:sldId id="366" r:id="rId5"/>
    <p:sldId id="272" r:id="rId6"/>
    <p:sldId id="273" r:id="rId7"/>
    <p:sldId id="274" r:id="rId8"/>
    <p:sldId id="259" r:id="rId9"/>
    <p:sldId id="260" r:id="rId10"/>
    <p:sldId id="262" r:id="rId11"/>
    <p:sldId id="263" r:id="rId12"/>
    <p:sldId id="264" r:id="rId13"/>
    <p:sldId id="275" r:id="rId14"/>
    <p:sldId id="266" r:id="rId15"/>
    <p:sldId id="267" r:id="rId16"/>
    <p:sldId id="268" r:id="rId17"/>
    <p:sldId id="269" r:id="rId18"/>
    <p:sldId id="270" r:id="rId19"/>
    <p:sldId id="271"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364" r:id="rId33"/>
    <p:sldId id="35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p:scale>
          <a:sx n="77" d="100"/>
          <a:sy n="77" d="100"/>
        </p:scale>
        <p:origin x="2496" y="119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C8DB1-C64E-5E43-B01F-0E7411584F49}" type="datetimeFigureOut">
              <a:rPr lang="en-US" smtClean="0"/>
              <a:t>6/24/24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AEFBBC-B555-4F43-A4F4-635458EBF220}" type="slidenum">
              <a:rPr lang="en-US" smtClean="0"/>
              <a:t>‹#›</a:t>
            </a:fld>
            <a:endParaRPr lang="en-US"/>
          </a:p>
        </p:txBody>
      </p:sp>
    </p:spTree>
    <p:extLst>
      <p:ext uri="{BB962C8B-B14F-4D97-AF65-F5344CB8AC3E}">
        <p14:creationId xmlns:p14="http://schemas.microsoft.com/office/powerpoint/2010/main" val="300232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62005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C2584-5D1C-43E9-A6D7-00FE368E4F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F27C28-1F1D-4112-B446-13B177C9E7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D03E85-9805-45AC-BC00-053B15F8FA80}"/>
              </a:ext>
            </a:extLst>
          </p:cNvPr>
          <p:cNvSpPr>
            <a:spLocks noGrp="1"/>
          </p:cNvSpPr>
          <p:nvPr>
            <p:ph type="dt" sz="half" idx="10"/>
          </p:nvPr>
        </p:nvSpPr>
        <p:spPr/>
        <p:txBody>
          <a:bodyPr/>
          <a:lstStyle/>
          <a:p>
            <a:fld id="{08DB79B3-2075-4DC9-99A1-8AE094C8CF18}" type="datetimeFigureOut">
              <a:rPr lang="en-US" smtClean="0"/>
              <a:t>6/24/24</a:t>
            </a:fld>
            <a:endParaRPr lang="en-US"/>
          </a:p>
        </p:txBody>
      </p:sp>
      <p:sp>
        <p:nvSpPr>
          <p:cNvPr id="5" name="Footer Placeholder 4">
            <a:extLst>
              <a:ext uri="{FF2B5EF4-FFF2-40B4-BE49-F238E27FC236}">
                <a16:creationId xmlns:a16="http://schemas.microsoft.com/office/drawing/2014/main" id="{B2A0D18E-EABB-469D-96A1-D46934D3E6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620351-3B36-4BA3-AD50-12A9DCF3873F}"/>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1687418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4660-3364-41D9-8EA5-8CEA9E890D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BB980E-2348-472F-BAC4-679E04EF52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862C8-B1CA-4465-8DEA-D820C6AAF12D}"/>
              </a:ext>
            </a:extLst>
          </p:cNvPr>
          <p:cNvSpPr>
            <a:spLocks noGrp="1"/>
          </p:cNvSpPr>
          <p:nvPr>
            <p:ph type="dt" sz="half" idx="10"/>
          </p:nvPr>
        </p:nvSpPr>
        <p:spPr/>
        <p:txBody>
          <a:bodyPr/>
          <a:lstStyle/>
          <a:p>
            <a:fld id="{08DB79B3-2075-4DC9-99A1-8AE094C8CF18}" type="datetimeFigureOut">
              <a:rPr lang="en-US" smtClean="0"/>
              <a:t>6/24/24</a:t>
            </a:fld>
            <a:endParaRPr lang="en-US"/>
          </a:p>
        </p:txBody>
      </p:sp>
      <p:sp>
        <p:nvSpPr>
          <p:cNvPr id="5" name="Footer Placeholder 4">
            <a:extLst>
              <a:ext uri="{FF2B5EF4-FFF2-40B4-BE49-F238E27FC236}">
                <a16:creationId xmlns:a16="http://schemas.microsoft.com/office/drawing/2014/main" id="{6B8F7BA1-FD18-4F57-AD1C-6099E8929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D5A6C8-4C8F-49F8-9109-09236E45049C}"/>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1417582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FAC645-9F3D-4DC7-9A92-0A05255877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AA07B7-6DBA-46B5-8B2C-38CE4AE7BB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44A70-A2AE-47CE-A6BC-BCE3DC1878A0}"/>
              </a:ext>
            </a:extLst>
          </p:cNvPr>
          <p:cNvSpPr>
            <a:spLocks noGrp="1"/>
          </p:cNvSpPr>
          <p:nvPr>
            <p:ph type="dt" sz="half" idx="10"/>
          </p:nvPr>
        </p:nvSpPr>
        <p:spPr/>
        <p:txBody>
          <a:bodyPr/>
          <a:lstStyle/>
          <a:p>
            <a:fld id="{08DB79B3-2075-4DC9-99A1-8AE094C8CF18}" type="datetimeFigureOut">
              <a:rPr lang="en-US" smtClean="0"/>
              <a:t>6/24/24</a:t>
            </a:fld>
            <a:endParaRPr lang="en-US"/>
          </a:p>
        </p:txBody>
      </p:sp>
      <p:sp>
        <p:nvSpPr>
          <p:cNvPr id="5" name="Footer Placeholder 4">
            <a:extLst>
              <a:ext uri="{FF2B5EF4-FFF2-40B4-BE49-F238E27FC236}">
                <a16:creationId xmlns:a16="http://schemas.microsoft.com/office/drawing/2014/main" id="{1F49724B-82F0-4DC6-BC4B-C5FCA31CE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90129-176E-4456-B966-8B2DE35F2B84}"/>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826599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15840931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55337534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63005378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06816601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31043962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7213569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67479253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3927526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A9A5-290C-4F3A-A911-8E0CAC228E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CC8E98-7FA1-4A78-974F-173C34C6DC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B654C-F3C2-42C3-92AF-59B468BBA222}"/>
              </a:ext>
            </a:extLst>
          </p:cNvPr>
          <p:cNvSpPr>
            <a:spLocks noGrp="1"/>
          </p:cNvSpPr>
          <p:nvPr>
            <p:ph type="dt" sz="half" idx="10"/>
          </p:nvPr>
        </p:nvSpPr>
        <p:spPr/>
        <p:txBody>
          <a:bodyPr/>
          <a:lstStyle/>
          <a:p>
            <a:fld id="{08DB79B3-2075-4DC9-99A1-8AE094C8CF18}" type="datetimeFigureOut">
              <a:rPr lang="en-US" smtClean="0"/>
              <a:t>6/24/24</a:t>
            </a:fld>
            <a:endParaRPr lang="en-US"/>
          </a:p>
        </p:txBody>
      </p:sp>
      <p:sp>
        <p:nvSpPr>
          <p:cNvPr id="5" name="Footer Placeholder 4">
            <a:extLst>
              <a:ext uri="{FF2B5EF4-FFF2-40B4-BE49-F238E27FC236}">
                <a16:creationId xmlns:a16="http://schemas.microsoft.com/office/drawing/2014/main" id="{0CCCAE3F-4DD5-4858-AA06-95A06C2B40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0298F-F03A-418F-B35E-9BC2FF6365A4}"/>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2859361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16941145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1443461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90264641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9274-56C1-4877-A90B-92C4068771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A53B3D-4D41-4501-BAF6-F3B7EF7D28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067FB4-FD4A-4D8D-AED7-3FC20A463661}"/>
              </a:ext>
            </a:extLst>
          </p:cNvPr>
          <p:cNvSpPr>
            <a:spLocks noGrp="1"/>
          </p:cNvSpPr>
          <p:nvPr>
            <p:ph type="dt" sz="half" idx="10"/>
          </p:nvPr>
        </p:nvSpPr>
        <p:spPr/>
        <p:txBody>
          <a:bodyPr/>
          <a:lstStyle/>
          <a:p>
            <a:fld id="{08DB79B3-2075-4DC9-99A1-8AE094C8CF18}" type="datetimeFigureOut">
              <a:rPr lang="en-US" smtClean="0"/>
              <a:t>6/24/24</a:t>
            </a:fld>
            <a:endParaRPr lang="en-US"/>
          </a:p>
        </p:txBody>
      </p:sp>
      <p:sp>
        <p:nvSpPr>
          <p:cNvPr id="5" name="Footer Placeholder 4">
            <a:extLst>
              <a:ext uri="{FF2B5EF4-FFF2-40B4-BE49-F238E27FC236}">
                <a16:creationId xmlns:a16="http://schemas.microsoft.com/office/drawing/2014/main" id="{1E2EAB08-843A-4C2B-ADA4-B8DB14240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2CF52F-0232-4C96-B1EE-BCA0D6D0A510}"/>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228504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D121C-ECD0-47AB-BA0F-0437D70164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B691E5-09F3-4EA3-889B-2CAD9204DA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216845-FEAC-423F-BB4B-4B7F350019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766E6D-A1DC-4659-A41F-F35BED5CAD37}"/>
              </a:ext>
            </a:extLst>
          </p:cNvPr>
          <p:cNvSpPr>
            <a:spLocks noGrp="1"/>
          </p:cNvSpPr>
          <p:nvPr>
            <p:ph type="dt" sz="half" idx="10"/>
          </p:nvPr>
        </p:nvSpPr>
        <p:spPr/>
        <p:txBody>
          <a:bodyPr/>
          <a:lstStyle/>
          <a:p>
            <a:fld id="{08DB79B3-2075-4DC9-99A1-8AE094C8CF18}" type="datetimeFigureOut">
              <a:rPr lang="en-US" smtClean="0"/>
              <a:t>6/24/24</a:t>
            </a:fld>
            <a:endParaRPr lang="en-US"/>
          </a:p>
        </p:txBody>
      </p:sp>
      <p:sp>
        <p:nvSpPr>
          <p:cNvPr id="6" name="Footer Placeholder 5">
            <a:extLst>
              <a:ext uri="{FF2B5EF4-FFF2-40B4-BE49-F238E27FC236}">
                <a16:creationId xmlns:a16="http://schemas.microsoft.com/office/drawing/2014/main" id="{0714B62B-D1B9-4486-9A03-DDC26564F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A30769-D60D-4AB1-AF22-B56A83C2815C}"/>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251593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5AF43-71C1-49A6-987C-DAE4B436DA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280519-D8A6-4C66-9699-B4AA8B364E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03653C-3AFA-4400-B2E3-6D0F9FD50F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21F45E-9B40-4590-B5D3-5747EF4140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21B297-CD39-47F6-A070-971D1C5DB1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2F90A1-E3B2-4167-8859-DDB011F88133}"/>
              </a:ext>
            </a:extLst>
          </p:cNvPr>
          <p:cNvSpPr>
            <a:spLocks noGrp="1"/>
          </p:cNvSpPr>
          <p:nvPr>
            <p:ph type="dt" sz="half" idx="10"/>
          </p:nvPr>
        </p:nvSpPr>
        <p:spPr/>
        <p:txBody>
          <a:bodyPr/>
          <a:lstStyle/>
          <a:p>
            <a:fld id="{08DB79B3-2075-4DC9-99A1-8AE094C8CF18}" type="datetimeFigureOut">
              <a:rPr lang="en-US" smtClean="0"/>
              <a:t>6/24/24</a:t>
            </a:fld>
            <a:endParaRPr lang="en-US"/>
          </a:p>
        </p:txBody>
      </p:sp>
      <p:sp>
        <p:nvSpPr>
          <p:cNvPr id="8" name="Footer Placeholder 7">
            <a:extLst>
              <a:ext uri="{FF2B5EF4-FFF2-40B4-BE49-F238E27FC236}">
                <a16:creationId xmlns:a16="http://schemas.microsoft.com/office/drawing/2014/main" id="{31EDFCE8-2284-4363-8149-050EDC1BC9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1FBF2-1962-448E-A70D-602DDB4AF189}"/>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2249106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857F5-12EE-4F32-8D97-807B49DCEF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C735D4-B980-4EF5-8DBB-F40339308B3F}"/>
              </a:ext>
            </a:extLst>
          </p:cNvPr>
          <p:cNvSpPr>
            <a:spLocks noGrp="1"/>
          </p:cNvSpPr>
          <p:nvPr>
            <p:ph type="dt" sz="half" idx="10"/>
          </p:nvPr>
        </p:nvSpPr>
        <p:spPr/>
        <p:txBody>
          <a:bodyPr/>
          <a:lstStyle/>
          <a:p>
            <a:fld id="{08DB79B3-2075-4DC9-99A1-8AE094C8CF18}" type="datetimeFigureOut">
              <a:rPr lang="en-US" smtClean="0"/>
              <a:t>6/24/24</a:t>
            </a:fld>
            <a:endParaRPr lang="en-US"/>
          </a:p>
        </p:txBody>
      </p:sp>
      <p:sp>
        <p:nvSpPr>
          <p:cNvPr id="4" name="Footer Placeholder 3">
            <a:extLst>
              <a:ext uri="{FF2B5EF4-FFF2-40B4-BE49-F238E27FC236}">
                <a16:creationId xmlns:a16="http://schemas.microsoft.com/office/drawing/2014/main" id="{1521F84B-953D-42C8-B404-92010AA0D0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38BD95-8A0E-4101-8752-39B4725C0714}"/>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2773253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2D400-DB11-4827-85ED-3EE46DBCB852}"/>
              </a:ext>
            </a:extLst>
          </p:cNvPr>
          <p:cNvSpPr>
            <a:spLocks noGrp="1"/>
          </p:cNvSpPr>
          <p:nvPr>
            <p:ph type="dt" sz="half" idx="10"/>
          </p:nvPr>
        </p:nvSpPr>
        <p:spPr/>
        <p:txBody>
          <a:bodyPr/>
          <a:lstStyle/>
          <a:p>
            <a:fld id="{08DB79B3-2075-4DC9-99A1-8AE094C8CF18}" type="datetimeFigureOut">
              <a:rPr lang="en-US" smtClean="0"/>
              <a:t>6/24/24</a:t>
            </a:fld>
            <a:endParaRPr lang="en-US"/>
          </a:p>
        </p:txBody>
      </p:sp>
      <p:sp>
        <p:nvSpPr>
          <p:cNvPr id="3" name="Footer Placeholder 2">
            <a:extLst>
              <a:ext uri="{FF2B5EF4-FFF2-40B4-BE49-F238E27FC236}">
                <a16:creationId xmlns:a16="http://schemas.microsoft.com/office/drawing/2014/main" id="{B46B93FB-4385-4933-8EB4-BF3986ABE7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612017-14D5-4021-8D17-7754FBCBBD39}"/>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2435156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A3808-788C-4D9D-A8C6-D2F04FAFFB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2CA977-071D-405D-AE8E-AEE3553266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A08F21-CC89-4B80-A41D-A75F08ECF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62BCE-B80B-4D69-BC32-CE83CAFF1952}"/>
              </a:ext>
            </a:extLst>
          </p:cNvPr>
          <p:cNvSpPr>
            <a:spLocks noGrp="1"/>
          </p:cNvSpPr>
          <p:nvPr>
            <p:ph type="dt" sz="half" idx="10"/>
          </p:nvPr>
        </p:nvSpPr>
        <p:spPr/>
        <p:txBody>
          <a:bodyPr/>
          <a:lstStyle/>
          <a:p>
            <a:fld id="{08DB79B3-2075-4DC9-99A1-8AE094C8CF18}" type="datetimeFigureOut">
              <a:rPr lang="en-US" smtClean="0"/>
              <a:t>6/24/24</a:t>
            </a:fld>
            <a:endParaRPr lang="en-US"/>
          </a:p>
        </p:txBody>
      </p:sp>
      <p:sp>
        <p:nvSpPr>
          <p:cNvPr id="6" name="Footer Placeholder 5">
            <a:extLst>
              <a:ext uri="{FF2B5EF4-FFF2-40B4-BE49-F238E27FC236}">
                <a16:creationId xmlns:a16="http://schemas.microsoft.com/office/drawing/2014/main" id="{9919519A-9F47-4718-9E81-767433AD57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8B9D84-07FE-4B5D-985B-B5410DA35A2D}"/>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1932151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90414-1737-4FCC-BE95-88FABF51E7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226EE5-FE52-4354-897C-5BE025DAF8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9A4403-9062-48FB-ACC9-28207763C3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283A02-AE2D-488B-82D0-C14B1DECABC2}"/>
              </a:ext>
            </a:extLst>
          </p:cNvPr>
          <p:cNvSpPr>
            <a:spLocks noGrp="1"/>
          </p:cNvSpPr>
          <p:nvPr>
            <p:ph type="dt" sz="half" idx="10"/>
          </p:nvPr>
        </p:nvSpPr>
        <p:spPr/>
        <p:txBody>
          <a:bodyPr/>
          <a:lstStyle/>
          <a:p>
            <a:fld id="{08DB79B3-2075-4DC9-99A1-8AE094C8CF18}" type="datetimeFigureOut">
              <a:rPr lang="en-US" smtClean="0"/>
              <a:t>6/24/24</a:t>
            </a:fld>
            <a:endParaRPr lang="en-US"/>
          </a:p>
        </p:txBody>
      </p:sp>
      <p:sp>
        <p:nvSpPr>
          <p:cNvPr id="6" name="Footer Placeholder 5">
            <a:extLst>
              <a:ext uri="{FF2B5EF4-FFF2-40B4-BE49-F238E27FC236}">
                <a16:creationId xmlns:a16="http://schemas.microsoft.com/office/drawing/2014/main" id="{0FC5B619-0B9A-4867-AB19-4D8B57AA6F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D893D-519B-46A2-A195-115D85C47A46}"/>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2038651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3A93C5-8DC1-44BE-9ADF-8A57F4D3A3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EC90ED-CCE6-4794-9CB0-8D90F8DAE7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6B678-FC1B-4291-B30C-639A9BF7CF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B79B3-2075-4DC9-99A1-8AE094C8CF18}" type="datetimeFigureOut">
              <a:rPr lang="en-US" smtClean="0"/>
              <a:t>6/24/24</a:t>
            </a:fld>
            <a:endParaRPr lang="en-US"/>
          </a:p>
        </p:txBody>
      </p:sp>
      <p:sp>
        <p:nvSpPr>
          <p:cNvPr id="5" name="Footer Placeholder 4">
            <a:extLst>
              <a:ext uri="{FF2B5EF4-FFF2-40B4-BE49-F238E27FC236}">
                <a16:creationId xmlns:a16="http://schemas.microsoft.com/office/drawing/2014/main" id="{8D65791F-C7F9-48E0-95A7-EC90424B62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F8D9EA-6AFE-450B-9D24-3080E17A71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415FD6-B4B4-4308-9D55-7F01D356CBF8}" type="slidenum">
              <a:rPr lang="en-US" smtClean="0"/>
              <a:t>‹#›</a:t>
            </a:fld>
            <a:endParaRPr lang="en-US"/>
          </a:p>
        </p:txBody>
      </p:sp>
    </p:spTree>
    <p:extLst>
      <p:ext uri="{BB962C8B-B14F-4D97-AF65-F5344CB8AC3E}">
        <p14:creationId xmlns:p14="http://schemas.microsoft.com/office/powerpoint/2010/main" val="2058812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38148324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4" descr="Splashy Images | Free Vectors, Stock Photos &amp; PSD">
            <a:extLst>
              <a:ext uri="{FF2B5EF4-FFF2-40B4-BE49-F238E27FC236}">
                <a16:creationId xmlns:a16="http://schemas.microsoft.com/office/drawing/2014/main" id="{3A2E8000-12D0-6740-A31D-62EC9EC82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1534176"/>
            <a:ext cx="7491004" cy="49900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A4AD48-3F09-E94D-805A-8F43A56E8997}"/>
              </a:ext>
            </a:extLst>
          </p:cNvPr>
          <p:cNvSpPr txBox="1"/>
          <p:nvPr/>
        </p:nvSpPr>
        <p:spPr>
          <a:xfrm>
            <a:off x="2323913" y="2596626"/>
            <a:ext cx="72663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لنتطلع إليه</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E8882BA9-FBD2-BAFD-F606-5728460CB37D}"/>
              </a:ext>
            </a:extLst>
          </p:cNvPr>
          <p:cNvSpPr/>
          <p:nvPr/>
        </p:nvSpPr>
        <p:spPr>
          <a:xfrm>
            <a:off x="2185021" y="986070"/>
            <a:ext cx="7544174" cy="13340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أمر</a:t>
            </a:r>
            <a:endParaRPr kumimoji="0" lang="en-US" sz="18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1745A6C7-E465-C63D-8091-661B2F30A37F}"/>
              </a:ext>
            </a:extLst>
          </p:cNvPr>
          <p:cNvSpPr txBox="1"/>
          <p:nvPr/>
        </p:nvSpPr>
        <p:spPr>
          <a:xfrm>
            <a:off x="-1" y="826290"/>
            <a:ext cx="5336254" cy="707886"/>
          </a:xfrm>
          <a:prstGeom prst="rect">
            <a:avLst/>
          </a:prstGeom>
          <a:noFill/>
        </p:spPr>
        <p:txBody>
          <a:bodyPr wrap="square" rtlCol="0">
            <a:spAutoFit/>
          </a:bodyPr>
          <a:lstStyle/>
          <a:p>
            <a:pPr algn="ctr"/>
            <a:r>
              <a:rPr lang="ar-JO" sz="4000" b="1" dirty="0">
                <a:latin typeface="Arial" panose="020B0604020202020204" pitchFamily="34" charset="0"/>
                <a:cs typeface="Arial" panose="020B0604020202020204" pitchFamily="34" charset="0"/>
              </a:rPr>
              <a:t>الجزء 2: أيوب 38-42</a:t>
            </a:r>
            <a:endParaRPr lang="en-US" sz="40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3BC8BDC-6A6A-89E0-5E58-454F618BD734}"/>
              </a:ext>
            </a:extLst>
          </p:cNvPr>
          <p:cNvSpPr>
            <a:spLocks noChangeArrowheads="1"/>
          </p:cNvSpPr>
          <p:nvPr/>
        </p:nvSpPr>
        <p:spPr bwMode="auto">
          <a:xfrm>
            <a:off x="0" y="5205045"/>
            <a:ext cx="12211336" cy="164925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121907" tIns="60953" rIns="121907" bIns="60953"/>
          <a:lstStyle/>
          <a:p>
            <a:pPr marL="0" marR="0" lvl="0" indent="0" algn="ctr" defTabSz="1219036" eaLnBrk="1" fontAlgn="base" latinLnBrk="0" hangingPunct="1">
              <a:lnSpc>
                <a:spcPct val="100000"/>
              </a:lnSpc>
              <a:spcBef>
                <a:spcPct val="20000"/>
              </a:spcBef>
              <a:spcAft>
                <a:spcPts val="0"/>
              </a:spcAft>
              <a:buClr>
                <a:srgbClr val="FFCC00"/>
              </a:buClr>
              <a:buSzPct val="70000"/>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هارملينغ</a:t>
            </a:r>
            <a:b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في كنيسة الطرق المتقاطعة الدولية سنغافورة</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 </a:t>
            </a:r>
            <a:b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كلية الكتاب المقدس سنغافورة</a:t>
            </a:r>
            <a:b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الملفات بلغات عدة للتنزيل المجاني على</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 </a:t>
            </a:r>
          </a:p>
        </p:txBody>
      </p:sp>
    </p:spTree>
    <p:extLst>
      <p:ext uri="{BB962C8B-B14F-4D97-AF65-F5344CB8AC3E}">
        <p14:creationId xmlns:p14="http://schemas.microsoft.com/office/powerpoint/2010/main" val="7661645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7EB017-4357-48CC-B33F-4742F7FAA603}"/>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DF0F58B-0EDB-4C8C-A0BD-4ACC56537F8F}"/>
              </a:ext>
            </a:extLst>
          </p:cNvPr>
          <p:cNvSpPr txBox="1"/>
          <p:nvPr/>
        </p:nvSpPr>
        <p:spPr>
          <a:xfrm>
            <a:off x="450055" y="710297"/>
            <a:ext cx="6512719" cy="1631216"/>
          </a:xfrm>
          <a:prstGeom prst="rect">
            <a:avLst/>
          </a:prstGeom>
          <a:noFill/>
        </p:spPr>
        <p:txBody>
          <a:bodyPr wrap="square">
            <a:spAutoFit/>
          </a:bodyPr>
          <a:lstStyle/>
          <a:p>
            <a:pPr algn="ctr"/>
            <a:r>
              <a:rPr lang="ar-JO" sz="3600" b="1" i="0" dirty="0">
                <a:solidFill>
                  <a:schemeClr val="bg1"/>
                </a:solidFill>
                <a:effectLst/>
                <a:latin typeface="Arial" panose="020B0604020202020204" pitchFamily="34" charset="0"/>
                <a:cs typeface="Arial" panose="020B0604020202020204" pitchFamily="34" charset="0"/>
              </a:rPr>
              <a:t>أيوب 13: 22</a:t>
            </a:r>
            <a:endParaRPr lang="en-US" sz="3600" b="1" i="0" dirty="0">
              <a:solidFill>
                <a:schemeClr val="bg1"/>
              </a:solidFill>
              <a:effectLst/>
              <a:latin typeface="Arial" panose="020B0604020202020204" pitchFamily="34" charset="0"/>
              <a:cs typeface="Arial" panose="020B0604020202020204" pitchFamily="34" charset="0"/>
            </a:endParaRPr>
          </a:p>
          <a:p>
            <a:pPr algn="ctr"/>
            <a:r>
              <a:rPr lang="ar-JO" sz="3200" dirty="0">
                <a:solidFill>
                  <a:schemeClr val="bg1"/>
                </a:solidFill>
                <a:latin typeface="Arial" panose="020B0604020202020204" pitchFamily="34" charset="0"/>
                <a:cs typeface="Arial" panose="020B0604020202020204" pitchFamily="34" charset="0"/>
              </a:rPr>
              <a:t>ثم ادع فأنا أجيب</a:t>
            </a:r>
          </a:p>
          <a:p>
            <a:pPr algn="ctr"/>
            <a:r>
              <a:rPr lang="ar-JO" sz="3200" dirty="0">
                <a:solidFill>
                  <a:schemeClr val="bg1"/>
                </a:solidFill>
                <a:latin typeface="Arial" panose="020B0604020202020204" pitchFamily="34" charset="0"/>
                <a:cs typeface="Arial" panose="020B0604020202020204" pitchFamily="34" charset="0"/>
              </a:rPr>
              <a:t>أو أتكلم فتجاوبني.</a:t>
            </a:r>
            <a:endParaRPr lang="en-US" sz="32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3ABAD73-192D-4408-A707-D36955364592}"/>
              </a:ext>
            </a:extLst>
          </p:cNvPr>
          <p:cNvSpPr txBox="1"/>
          <p:nvPr/>
        </p:nvSpPr>
        <p:spPr>
          <a:xfrm>
            <a:off x="4533901" y="3544252"/>
            <a:ext cx="7248524" cy="1631216"/>
          </a:xfrm>
          <a:prstGeom prst="rect">
            <a:avLst/>
          </a:prstGeom>
          <a:noFill/>
        </p:spPr>
        <p:txBody>
          <a:bodyPr wrap="square">
            <a:spAutoFit/>
          </a:bodyPr>
          <a:lstStyle/>
          <a:p>
            <a:pPr algn="ctr"/>
            <a:r>
              <a:rPr lang="ar-JO" sz="3600" b="1" i="0" dirty="0">
                <a:solidFill>
                  <a:schemeClr val="bg1"/>
                </a:solidFill>
                <a:effectLst/>
                <a:latin typeface="Arial" panose="020B0604020202020204" pitchFamily="34" charset="0"/>
                <a:cs typeface="Arial" panose="020B0604020202020204" pitchFamily="34" charset="0"/>
              </a:rPr>
              <a:t>أيوب 31: 35</a:t>
            </a:r>
            <a:endParaRPr lang="en-US" sz="3600" b="1" i="0" dirty="0">
              <a:solidFill>
                <a:schemeClr val="bg1"/>
              </a:solidFill>
              <a:effectLst/>
              <a:latin typeface="Arial" panose="020B0604020202020204" pitchFamily="34" charset="0"/>
              <a:cs typeface="Arial" panose="020B0604020202020204" pitchFamily="34" charset="0"/>
            </a:endParaRPr>
          </a:p>
          <a:p>
            <a:pPr algn="ctr"/>
            <a:r>
              <a:rPr lang="ar-JO" sz="3200" dirty="0">
                <a:solidFill>
                  <a:schemeClr val="bg1"/>
                </a:solidFill>
                <a:latin typeface="Arial" panose="020B0604020202020204" pitchFamily="34" charset="0"/>
                <a:cs typeface="Arial" panose="020B0604020202020204" pitchFamily="34" charset="0"/>
              </a:rPr>
              <a:t>من لي بمن يسمعني؟ هوذا إمضائي. </a:t>
            </a:r>
          </a:p>
          <a:p>
            <a:pPr algn="ctr"/>
            <a:r>
              <a:rPr lang="ar-JO" sz="3200" dirty="0">
                <a:solidFill>
                  <a:schemeClr val="bg1"/>
                </a:solidFill>
                <a:latin typeface="Arial" panose="020B0604020202020204" pitchFamily="34" charset="0"/>
                <a:cs typeface="Arial" panose="020B0604020202020204" pitchFamily="34" charset="0"/>
              </a:rPr>
              <a:t>ليجبني القدير، ومن لي بشكوى كتبها خصمي</a:t>
            </a: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9532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oshek: Overcoming the DARKNESS – Hebrew Word Lessons">
            <a:extLst>
              <a:ext uri="{FF2B5EF4-FFF2-40B4-BE49-F238E27FC236}">
                <a16:creationId xmlns:a16="http://schemas.microsoft.com/office/drawing/2014/main" id="{1791E71E-B82F-4FAC-B6E3-C2B3A0D64F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191"/>
          <a:stretch/>
        </p:blipFill>
        <p:spPr bwMode="auto">
          <a:xfrm>
            <a:off x="0" y="1"/>
            <a:ext cx="1220818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D1D7D2-2D3D-44A4-A593-087C3579718F}"/>
              </a:ext>
            </a:extLst>
          </p:cNvPr>
          <p:cNvSpPr txBox="1"/>
          <p:nvPr/>
        </p:nvSpPr>
        <p:spPr>
          <a:xfrm>
            <a:off x="3051328" y="463034"/>
            <a:ext cx="6105524" cy="523220"/>
          </a:xfrm>
          <a:prstGeom prst="rect">
            <a:avLst/>
          </a:prstGeom>
          <a:noFill/>
        </p:spPr>
        <p:txBody>
          <a:bodyPr wrap="square">
            <a:spAutoFit/>
          </a:bodyPr>
          <a:lstStyle/>
          <a:p>
            <a:pPr algn="ctr"/>
            <a:r>
              <a:rPr lang="ar-JO" sz="2800" dirty="0">
                <a:solidFill>
                  <a:schemeClr val="bg1"/>
                </a:solidFill>
                <a:latin typeface="Arial" panose="020B0604020202020204" pitchFamily="34" charset="0"/>
                <a:cs typeface="Arial" panose="020B0604020202020204" pitchFamily="34" charset="0"/>
              </a:rPr>
              <a:t>تجنب المشورة المظلمة (38: 1-3)</a:t>
            </a:r>
            <a:endParaRPr lang="en-US"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8C37B61-8570-4514-B923-D80E66B9A16B}"/>
              </a:ext>
            </a:extLst>
          </p:cNvPr>
          <p:cNvSpPr txBox="1"/>
          <p:nvPr/>
        </p:nvSpPr>
        <p:spPr>
          <a:xfrm>
            <a:off x="523874" y="1691759"/>
            <a:ext cx="3309937" cy="523220"/>
          </a:xfrm>
          <a:prstGeom prst="rect">
            <a:avLst/>
          </a:prstGeom>
          <a:noFill/>
          <a:ln>
            <a:solidFill>
              <a:srgbClr val="C00000"/>
            </a:solidFill>
          </a:ln>
        </p:spPr>
        <p:txBody>
          <a:bodyPr wrap="square">
            <a:spAutoFit/>
          </a:bodyPr>
          <a:lstStyle/>
          <a:p>
            <a:pPr algn="ctr"/>
            <a:r>
              <a:rPr lang="ar-JO" sz="2800" b="0" i="0" dirty="0">
                <a:solidFill>
                  <a:schemeClr val="bg1"/>
                </a:solidFill>
                <a:effectLst/>
                <a:latin typeface="Arial" panose="020B0604020202020204" pitchFamily="34" charset="0"/>
                <a:cs typeface="Arial" panose="020B0604020202020204" pitchFamily="34" charset="0"/>
              </a:rPr>
              <a:t>الإيذاء</a:t>
            </a:r>
            <a:endParaRPr lang="en-US" sz="28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88FBF3C-BE2A-428C-8A9C-A92AA2B6E6F9}"/>
              </a:ext>
            </a:extLst>
          </p:cNvPr>
          <p:cNvSpPr txBox="1"/>
          <p:nvPr/>
        </p:nvSpPr>
        <p:spPr>
          <a:xfrm>
            <a:off x="4349825" y="1691759"/>
            <a:ext cx="3309937" cy="523220"/>
          </a:xfrm>
          <a:prstGeom prst="rect">
            <a:avLst/>
          </a:prstGeom>
          <a:noFill/>
          <a:ln>
            <a:solidFill>
              <a:srgbClr val="C00000"/>
            </a:solidFill>
          </a:ln>
        </p:spPr>
        <p:txBody>
          <a:bodyPr wrap="square">
            <a:spAutoFit/>
          </a:bodyPr>
          <a:lstStyle/>
          <a:p>
            <a:pPr algn="ctr"/>
            <a:r>
              <a:rPr lang="ar-JO" sz="2800" b="0" i="0" dirty="0">
                <a:solidFill>
                  <a:schemeClr val="bg1"/>
                </a:solidFill>
                <a:effectLst/>
                <a:latin typeface="Arial" panose="020B0604020202020204" pitchFamily="34" charset="0"/>
                <a:cs typeface="Arial" panose="020B0604020202020204" pitchFamily="34" charset="0"/>
              </a:rPr>
              <a:t>الإنتحار</a:t>
            </a:r>
            <a:endParaRPr lang="en-US" sz="28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28E14F0-7F70-4772-9379-D26908695A60}"/>
              </a:ext>
            </a:extLst>
          </p:cNvPr>
          <p:cNvSpPr txBox="1"/>
          <p:nvPr/>
        </p:nvSpPr>
        <p:spPr>
          <a:xfrm>
            <a:off x="8175777" y="1691759"/>
            <a:ext cx="3309937" cy="523220"/>
          </a:xfrm>
          <a:prstGeom prst="rect">
            <a:avLst/>
          </a:prstGeom>
          <a:noFill/>
          <a:ln>
            <a:solidFill>
              <a:srgbClr val="C00000"/>
            </a:solidFill>
          </a:ln>
        </p:spPr>
        <p:txBody>
          <a:bodyPr wrap="square">
            <a:spAutoFit/>
          </a:bodyPr>
          <a:lstStyle/>
          <a:p>
            <a:pPr algn="ctr"/>
            <a:r>
              <a:rPr lang="ar-JO" sz="2800" b="0" i="0" dirty="0">
                <a:solidFill>
                  <a:schemeClr val="bg1"/>
                </a:solidFill>
                <a:effectLst/>
                <a:latin typeface="Arial" panose="020B0604020202020204" pitchFamily="34" charset="0"/>
                <a:cs typeface="Arial" panose="020B0604020202020204" pitchFamily="34" charset="0"/>
              </a:rPr>
              <a:t>الله ظالم</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176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flection 55: Creation Reflects the Mercy of God - Daily Reflections on  Divine Mercy">
            <a:extLst>
              <a:ext uri="{FF2B5EF4-FFF2-40B4-BE49-F238E27FC236}">
                <a16:creationId xmlns:a16="http://schemas.microsoft.com/office/drawing/2014/main" id="{8A358413-CAE8-4654-A3B3-4388F1E818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9"/>
          <a:stretch/>
        </p:blipFill>
        <p:spPr bwMode="auto">
          <a:xfrm>
            <a:off x="20" y="10807"/>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7A851F-896B-4E50-BD8B-5543B442DDB1}"/>
              </a:ext>
            </a:extLst>
          </p:cNvPr>
          <p:cNvSpPr txBox="1"/>
          <p:nvPr/>
        </p:nvSpPr>
        <p:spPr>
          <a:xfrm>
            <a:off x="3047238" y="175668"/>
            <a:ext cx="6096000" cy="1043619"/>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0" marR="0" algn="ctr">
              <a:lnSpc>
                <a:spcPct val="115000"/>
              </a:lnSpc>
              <a:spcBef>
                <a:spcPts val="0"/>
              </a:spcBef>
              <a:spcAft>
                <a:spcPts val="0"/>
              </a:spcAft>
            </a:pPr>
            <a:r>
              <a:rPr lang="ar-JO" sz="2800" dirty="0">
                <a:effectLst/>
                <a:latin typeface="Arial" panose="020B0604020202020204" pitchFamily="34" charset="0"/>
                <a:ea typeface="Calibri" panose="020F0502020204030204" pitchFamily="34" charset="0"/>
                <a:cs typeface="Arial" panose="020B0604020202020204" pitchFamily="34" charset="0"/>
              </a:rPr>
              <a:t>تأمل في قوة الله الخلاقة</a:t>
            </a:r>
          </a:p>
          <a:p>
            <a:pPr marL="0" marR="0" algn="ctr">
              <a:lnSpc>
                <a:spcPct val="115000"/>
              </a:lnSpc>
              <a:spcBef>
                <a:spcPts val="0"/>
              </a:spcBef>
              <a:spcAft>
                <a:spcPts val="0"/>
              </a:spcAft>
            </a:pPr>
            <a:r>
              <a:rPr lang="ar-JO" sz="2800" dirty="0">
                <a:effectLst/>
                <a:latin typeface="Arial" panose="020B0604020202020204" pitchFamily="34" charset="0"/>
                <a:ea typeface="Calibri" panose="020F0502020204030204" pitchFamily="34" charset="0"/>
                <a:cs typeface="Arial" panose="020B0604020202020204" pitchFamily="34" charset="0"/>
              </a:rPr>
              <a:t>(أيوب 38: 4-41: 34)</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17744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8A9297-FC9E-4A21-9342-8FF2214DFA4E}"/>
              </a:ext>
            </a:extLst>
          </p:cNvPr>
          <p:cNvSpPr txBox="1"/>
          <p:nvPr/>
        </p:nvSpPr>
        <p:spPr>
          <a:xfrm>
            <a:off x="5800725" y="1772781"/>
            <a:ext cx="5552312" cy="2062103"/>
          </a:xfrm>
          <a:prstGeom prst="rect">
            <a:avLst/>
          </a:prstGeom>
          <a:solidFill>
            <a:schemeClr val="bg1"/>
          </a:solidFill>
        </p:spPr>
        <p:txBody>
          <a:bodyPr wrap="square">
            <a:spAutoFit/>
          </a:bodyPr>
          <a:lstStyle/>
          <a:p>
            <a:pPr algn="ctr"/>
            <a:r>
              <a:rPr lang="ar-JO" sz="3200" dirty="0">
                <a:effectLst/>
                <a:latin typeface="Arial" panose="020B0604020202020204" pitchFamily="34" charset="0"/>
                <a:ea typeface="Calibri" panose="020F0502020204030204" pitchFamily="34" charset="0"/>
                <a:cs typeface="Arial" panose="020B0604020202020204" pitchFamily="34" charset="0"/>
              </a:rPr>
              <a:t>هذه الرسالة التي لم تذكر شيئاً عن معاناة أيوب، ولا عن القوات المراقبة في السماء، تناولت بدلاً من ذلك خليقة الله العظيمة وعنايته الإلهية بها.</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172" name="Picture 4" descr="The Remarkable Record of Job, by Institute for Creation Research -  Institute for Creation Research">
            <a:extLst>
              <a:ext uri="{FF2B5EF4-FFF2-40B4-BE49-F238E27FC236}">
                <a16:creationId xmlns:a16="http://schemas.microsoft.com/office/drawing/2014/main" id="{3A851341-8655-4DF6-B0F3-E2FAA2A2A5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23" r="18605"/>
          <a:stretch/>
        </p:blipFill>
        <p:spPr bwMode="auto">
          <a:xfrm>
            <a:off x="1209675" y="487728"/>
            <a:ext cx="3686176" cy="57892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398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4EC593-0B89-43A6-A605-D1F7CA3AFD78}"/>
              </a:ext>
            </a:extLst>
          </p:cNvPr>
          <p:cNvSpPr txBox="1"/>
          <p:nvPr/>
        </p:nvSpPr>
        <p:spPr>
          <a:xfrm>
            <a:off x="5029201" y="1257301"/>
            <a:ext cx="6505574" cy="2554545"/>
          </a:xfrm>
          <a:prstGeom prst="rect">
            <a:avLst/>
          </a:prstGeom>
          <a:noFill/>
        </p:spPr>
        <p:txBody>
          <a:bodyPr wrap="square">
            <a:spAutoFit/>
          </a:bodyPr>
          <a:lstStyle/>
          <a:p>
            <a:pPr algn="ctr"/>
            <a:r>
              <a:rPr lang="ar-JO" sz="3200" dirty="0">
                <a:latin typeface="Arial" panose="020B0604020202020204" pitchFamily="34" charset="0"/>
                <a:cs typeface="Arial" panose="020B0604020202020204" pitchFamily="34" charset="0"/>
              </a:rPr>
              <a:t>إذا كان أيوب لا يستطيع أن يفهم كيف يحكم الله العالم الطبيعي – وهو فعلاً لا يستطيع ذلك – فكيف يمكن أن يتوقع فهم طرق الله مع البشر؟ ولأن البشر في محدوديتهم لا يستطيعون فهم أعمال الخليقة، فلا ينبغي لهم أن يحاسبوا الخالق.</a:t>
            </a:r>
            <a:endParaRPr lang="en-US" sz="3200" dirty="0">
              <a:latin typeface="Arial" panose="020B0604020202020204" pitchFamily="34" charset="0"/>
              <a:cs typeface="Arial" panose="020B0604020202020204" pitchFamily="34" charset="0"/>
            </a:endParaRPr>
          </a:p>
        </p:txBody>
      </p:sp>
      <p:pic>
        <p:nvPicPr>
          <p:cNvPr id="8198" name="Picture 6" descr="Handbook on the Wisdom Books and Psalms">
            <a:extLst>
              <a:ext uri="{FF2B5EF4-FFF2-40B4-BE49-F238E27FC236}">
                <a16:creationId xmlns:a16="http://schemas.microsoft.com/office/drawing/2014/main" id="{1C72317C-02B1-4F3C-B700-C9FCFDA80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3810000"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993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6023F6-1372-470B-8CF8-C36394547BB7}"/>
              </a:ext>
            </a:extLst>
          </p:cNvPr>
          <p:cNvSpPr txBox="1"/>
          <p:nvPr/>
        </p:nvSpPr>
        <p:spPr>
          <a:xfrm>
            <a:off x="4516583" y="639201"/>
            <a:ext cx="7113442" cy="3792770"/>
          </a:xfrm>
          <a:prstGeom prst="rect">
            <a:avLst/>
          </a:prstGeom>
          <a:noFill/>
        </p:spPr>
        <p:txBody>
          <a:bodyPr wrap="square">
            <a:spAutoFit/>
          </a:bodyPr>
          <a:lstStyle/>
          <a:p>
            <a:pPr marL="342900" marR="0" lvl="0" indent="-342900" algn="r" rtl="1">
              <a:lnSpc>
                <a:spcPct val="115000"/>
              </a:lnSpc>
              <a:spcBef>
                <a:spcPts val="1200"/>
              </a:spcBef>
              <a:spcAft>
                <a:spcPts val="0"/>
              </a:spcAft>
              <a:buFont typeface="Symbol" panose="05050102010706020507" pitchFamily="18" charset="2"/>
              <a:buChar char=""/>
            </a:pPr>
            <a:r>
              <a:rPr lang="ar-JO" sz="2800" dirty="0">
                <a:latin typeface="Arial" panose="020B0604020202020204" pitchFamily="34" charset="0"/>
                <a:ea typeface="Calibri" panose="020F0502020204030204" pitchFamily="34" charset="0"/>
                <a:cs typeface="Arial" panose="020B0604020202020204" pitchFamily="34" charset="0"/>
              </a:rPr>
              <a:t>هو لا يدين أيوب.</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r" rtl="1">
              <a:lnSpc>
                <a:spcPct val="115000"/>
              </a:lnSpc>
              <a:spcBef>
                <a:spcPts val="1200"/>
              </a:spcBef>
              <a:spcAft>
                <a:spcPts val="0"/>
              </a:spcAft>
              <a:buFont typeface="Symbol" panose="05050102010706020507" pitchFamily="18" charset="2"/>
              <a:buChar char=""/>
            </a:pPr>
            <a:r>
              <a:rPr lang="ar-JO" sz="2800" dirty="0">
                <a:latin typeface="Arial" panose="020B0604020202020204" pitchFamily="34" charset="0"/>
                <a:ea typeface="Calibri" panose="020F0502020204030204" pitchFamily="34" charset="0"/>
                <a:cs typeface="Arial" panose="020B0604020202020204" pitchFamily="34" charset="0"/>
              </a:rPr>
              <a:t>هو لم يعتذر عن أي شيء حدث.</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r" rtl="1">
              <a:lnSpc>
                <a:spcPct val="115000"/>
              </a:lnSpc>
              <a:spcBef>
                <a:spcPts val="1200"/>
              </a:spcBef>
              <a:spcAft>
                <a:spcPts val="0"/>
              </a:spcAft>
              <a:buFont typeface="Symbol" panose="05050102010706020507" pitchFamily="18" charset="2"/>
              <a:buChar char=""/>
            </a:pPr>
            <a:r>
              <a:rPr lang="ar-JO" sz="2800" dirty="0">
                <a:latin typeface="Arial" panose="020B0604020202020204" pitchFamily="34" charset="0"/>
                <a:ea typeface="Calibri" panose="020F0502020204030204" pitchFamily="34" charset="0"/>
                <a:cs typeface="Arial" panose="020B0604020202020204" pitchFamily="34" charset="0"/>
              </a:rPr>
              <a:t>هو لا يبرر إحساناته.</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r" rtl="1">
              <a:lnSpc>
                <a:spcPct val="115000"/>
              </a:lnSpc>
              <a:spcBef>
                <a:spcPts val="1200"/>
              </a:spcBef>
              <a:spcAft>
                <a:spcPts val="0"/>
              </a:spcAft>
              <a:buFont typeface="Symbol" panose="05050102010706020507" pitchFamily="18" charset="2"/>
              <a:buChar char=""/>
            </a:pPr>
            <a:r>
              <a:rPr lang="ar-JO" sz="2800" dirty="0">
                <a:latin typeface="Arial" panose="020B0604020202020204" pitchFamily="34" charset="0"/>
                <a:ea typeface="Calibri" panose="020F0502020204030204" pitchFamily="34" charset="0"/>
                <a:cs typeface="Arial" panose="020B0604020202020204" pitchFamily="34" charset="0"/>
              </a:rPr>
              <a:t>هو لا يقدم تفسيراً لكي يأخذه أيوب بعين الإعتبار.</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r" rtl="1">
              <a:lnSpc>
                <a:spcPct val="115000"/>
              </a:lnSpc>
              <a:spcBef>
                <a:spcPts val="1200"/>
              </a:spcBef>
              <a:spcAft>
                <a:spcPts val="0"/>
              </a:spcAft>
              <a:buFont typeface="Symbol" panose="05050102010706020507" pitchFamily="18" charset="2"/>
              <a:buChar char=""/>
            </a:pPr>
            <a:r>
              <a:rPr lang="ar-JO" sz="2800" dirty="0">
                <a:effectLst/>
                <a:latin typeface="Arial" panose="020B0604020202020204" pitchFamily="34" charset="0"/>
                <a:ea typeface="Calibri" panose="020F0502020204030204" pitchFamily="34" charset="0"/>
                <a:cs typeface="Arial" panose="020B0604020202020204" pitchFamily="34" charset="0"/>
              </a:rPr>
              <a:t>هو لم يقدم كلمة واحدة من التعاطف مع هذا الرجل الحزين.</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r" rtl="1">
              <a:lnSpc>
                <a:spcPct val="115000"/>
              </a:lnSpc>
              <a:spcBef>
                <a:spcPts val="1200"/>
              </a:spcBef>
              <a:spcAft>
                <a:spcPts val="0"/>
              </a:spcAft>
              <a:buFont typeface="Symbol" panose="05050102010706020507" pitchFamily="18" charset="2"/>
              <a:buChar char=""/>
            </a:pPr>
            <a:r>
              <a:rPr lang="ar-JO" sz="2800" dirty="0">
                <a:latin typeface="Arial" panose="020B0604020202020204" pitchFamily="34" charset="0"/>
                <a:ea typeface="Calibri" panose="020F0502020204030204" pitchFamily="34" charset="0"/>
                <a:cs typeface="Arial" panose="020B0604020202020204" pitchFamily="34" charset="0"/>
              </a:rPr>
              <a:t>هو لم يجب على سؤال الألم في العالم.</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218" name="Picture 2">
            <a:extLst>
              <a:ext uri="{FF2B5EF4-FFF2-40B4-BE49-F238E27FC236}">
                <a16:creationId xmlns:a16="http://schemas.microsoft.com/office/drawing/2014/main" id="{487EDBE3-CA78-4137-932E-3583819F6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639201"/>
            <a:ext cx="3917542" cy="5491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031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6023F6-1372-470B-8CF8-C36394547BB7}"/>
              </a:ext>
            </a:extLst>
          </p:cNvPr>
          <p:cNvSpPr txBox="1"/>
          <p:nvPr/>
        </p:nvSpPr>
        <p:spPr>
          <a:xfrm>
            <a:off x="4762499" y="639201"/>
            <a:ext cx="6867525" cy="2681696"/>
          </a:xfrm>
          <a:prstGeom prst="rect">
            <a:avLst/>
          </a:prstGeom>
          <a:noFill/>
        </p:spPr>
        <p:txBody>
          <a:bodyPr wrap="square">
            <a:spAutoFit/>
          </a:bodyPr>
          <a:lstStyle/>
          <a:p>
            <a:pPr marL="342900" marR="0" lvl="0" indent="-342900" algn="r" rtl="1">
              <a:lnSpc>
                <a:spcPct val="115000"/>
              </a:lnSpc>
              <a:spcBef>
                <a:spcPts val="1200"/>
              </a:spcBef>
              <a:spcAft>
                <a:spcPts val="0"/>
              </a:spcAft>
              <a:buFont typeface="Symbol" panose="05050102010706020507" pitchFamily="18" charset="2"/>
              <a:buChar char=""/>
            </a:pPr>
            <a:r>
              <a:rPr lang="ar-JO" sz="2800" dirty="0">
                <a:latin typeface="Arial" panose="020B0604020202020204" pitchFamily="34" charset="0"/>
                <a:ea typeface="Calibri" panose="020F0502020204030204" pitchFamily="34" charset="0"/>
                <a:cs typeface="Arial" panose="020B0604020202020204" pitchFamily="34" charset="0"/>
              </a:rPr>
              <a:t>هو لم يفسر اتهام الشيطان او اشتراكه في خسارات أيوب.</a:t>
            </a:r>
          </a:p>
          <a:p>
            <a:pPr marL="342900" marR="0" lvl="0" indent="-342900" algn="r" rtl="1">
              <a:lnSpc>
                <a:spcPct val="115000"/>
              </a:lnSpc>
              <a:spcBef>
                <a:spcPts val="1200"/>
              </a:spcBef>
              <a:spcAft>
                <a:spcPts val="0"/>
              </a:spcAft>
              <a:buFont typeface="Symbol" panose="05050102010706020507" pitchFamily="18" charset="2"/>
              <a:buChar char=""/>
            </a:pPr>
            <a:r>
              <a:rPr lang="ar-JO" sz="2800" dirty="0">
                <a:latin typeface="Arial" panose="020B0604020202020204" pitchFamily="34" charset="0"/>
                <a:ea typeface="Calibri" panose="020F0502020204030204" pitchFamily="34" charset="0"/>
                <a:cs typeface="Arial" panose="020B0604020202020204" pitchFamily="34" charset="0"/>
              </a:rPr>
              <a:t>هو لم يفسر لماذا تحدث الأشياء الجيدة للأشخاص الصالحين ولماذا تحدث الأشياء الجيدة للأشخاص السيئين.</a:t>
            </a:r>
            <a:endParaRPr lang="en-US" sz="2800" dirty="0">
              <a:latin typeface="Arial" panose="020B0604020202020204" pitchFamily="34" charset="0"/>
              <a:cs typeface="Arial" panose="020B0604020202020204" pitchFamily="34" charset="0"/>
            </a:endParaRPr>
          </a:p>
        </p:txBody>
      </p:sp>
      <p:pic>
        <p:nvPicPr>
          <p:cNvPr id="9218" name="Picture 2">
            <a:extLst>
              <a:ext uri="{FF2B5EF4-FFF2-40B4-BE49-F238E27FC236}">
                <a16:creationId xmlns:a16="http://schemas.microsoft.com/office/drawing/2014/main" id="{487EDBE3-CA78-4137-932E-3583819F6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639201"/>
            <a:ext cx="3917542" cy="5491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308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flection 55: Creation Reflects the Mercy of God - Daily Reflections on  Divine Mercy">
            <a:extLst>
              <a:ext uri="{FF2B5EF4-FFF2-40B4-BE49-F238E27FC236}">
                <a16:creationId xmlns:a16="http://schemas.microsoft.com/office/drawing/2014/main" id="{8A358413-CAE8-4654-A3B3-4388F1E818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7A851F-896B-4E50-BD8B-5543B442DDB1}"/>
              </a:ext>
            </a:extLst>
          </p:cNvPr>
          <p:cNvSpPr txBox="1"/>
          <p:nvPr/>
        </p:nvSpPr>
        <p:spPr>
          <a:xfrm>
            <a:off x="3047238" y="156618"/>
            <a:ext cx="6096000" cy="104124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تأمل في قوة الله الخلاقة</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(أيوب 38: 4-41: 34)</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A659FDBB-2F89-44C7-88D6-CCE5BC2391AB}"/>
              </a:ext>
            </a:extLst>
          </p:cNvPr>
          <p:cNvSpPr txBox="1"/>
          <p:nvPr/>
        </p:nvSpPr>
        <p:spPr>
          <a:xfrm>
            <a:off x="323850" y="2059385"/>
            <a:ext cx="4105276" cy="548099"/>
          </a:xfrm>
          <a:prstGeom prst="rect">
            <a:avLst/>
          </a:prstGeom>
          <a:solidFill>
            <a:schemeClr val="bg1"/>
          </a:solidFill>
        </p:spPr>
        <p:txBody>
          <a:bodyPr wrap="square">
            <a:spAutoFit/>
          </a:bodyPr>
          <a:lstStyle/>
          <a:p>
            <a:pPr marL="0" marR="0" algn="r" rtl="1">
              <a:lnSpc>
                <a:spcPct val="115000"/>
              </a:lnSpc>
              <a:spcBef>
                <a:spcPts val="1200"/>
              </a:spcBef>
              <a:spcAft>
                <a:spcPts val="0"/>
              </a:spcAft>
            </a:pPr>
            <a:r>
              <a:rPr lang="ar-JO" sz="2800" dirty="0">
                <a:latin typeface="Arial" panose="020B0604020202020204" pitchFamily="34" charset="0"/>
                <a:ea typeface="Calibri" panose="020F0502020204030204" pitchFamily="34" charset="0"/>
                <a:cs typeface="Arial" panose="020B0604020202020204" pitchFamily="34" charset="0"/>
              </a:rPr>
              <a:t>تصميمه (38: 4-7)</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DE197018-7AF6-44D7-A825-EC4C6F4716D9}"/>
              </a:ext>
            </a:extLst>
          </p:cNvPr>
          <p:cNvSpPr txBox="1"/>
          <p:nvPr/>
        </p:nvSpPr>
        <p:spPr>
          <a:xfrm>
            <a:off x="323850" y="2774371"/>
            <a:ext cx="4105276" cy="548099"/>
          </a:xfrm>
          <a:prstGeom prst="rect">
            <a:avLst/>
          </a:prstGeom>
          <a:solidFill>
            <a:schemeClr val="bg1"/>
          </a:solidFill>
        </p:spPr>
        <p:txBody>
          <a:bodyPr wrap="square">
            <a:spAutoFit/>
          </a:bodyPr>
          <a:lstStyle/>
          <a:p>
            <a:pPr marL="0" marR="0" algn="r" rtl="1">
              <a:lnSpc>
                <a:spcPct val="115000"/>
              </a:lnSpc>
              <a:spcBef>
                <a:spcPts val="1200"/>
              </a:spcBef>
              <a:spcAft>
                <a:spcPts val="0"/>
              </a:spcAft>
            </a:pPr>
            <a:r>
              <a:rPr lang="ar-JO" sz="2800" dirty="0">
                <a:latin typeface="Arial" panose="020B0604020202020204" pitchFamily="34" charset="0"/>
                <a:ea typeface="Calibri" panose="020F0502020204030204" pitchFamily="34" charset="0"/>
                <a:cs typeface="Arial" panose="020B0604020202020204" pitchFamily="34" charset="0"/>
              </a:rPr>
              <a:t>سيطرته (38: 8-39: 30)</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0432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tudy suggests the ocean is soaking up twice as much CO2 as we thought">
            <a:extLst>
              <a:ext uri="{FF2B5EF4-FFF2-40B4-BE49-F238E27FC236}">
                <a16:creationId xmlns:a16="http://schemas.microsoft.com/office/drawing/2014/main" id="{99EF1C88-E785-45FB-8325-22D8C51C07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61" r="-1" b="-1"/>
          <a:stretch/>
        </p:blipFill>
        <p:spPr bwMode="auto">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1A0E793-4FA4-44FD-8618-4A964A300EA6}"/>
              </a:ext>
            </a:extLst>
          </p:cNvPr>
          <p:cNvSpPr txBox="1"/>
          <p:nvPr/>
        </p:nvSpPr>
        <p:spPr>
          <a:xfrm>
            <a:off x="3858925" y="5110677"/>
            <a:ext cx="6143624" cy="625428"/>
          </a:xfrm>
          <a:prstGeom prst="rect">
            <a:avLst/>
          </a:prstGeom>
          <a:noFill/>
        </p:spPr>
        <p:txBody>
          <a:bodyPr wrap="square">
            <a:spAutoFit/>
          </a:bodyPr>
          <a:lstStyle/>
          <a:p>
            <a:pPr marR="0" lvl="0" algn="ctr">
              <a:lnSpc>
                <a:spcPct val="115000"/>
              </a:lnSpc>
              <a:spcBef>
                <a:spcPts val="1200"/>
              </a:spcBef>
              <a:spcAft>
                <a:spcPts val="0"/>
              </a:spcAft>
            </a:pPr>
            <a:r>
              <a:rPr lang="ar-JO" sz="3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اتساع المحيط (٣٨: ٨-١١)</a:t>
            </a:r>
            <a:endPar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94482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icrosoft To Shut Down Sunrise Mobile Calendar After Integration Into  Outlook Completes | TechCrunch">
            <a:extLst>
              <a:ext uri="{FF2B5EF4-FFF2-40B4-BE49-F238E27FC236}">
                <a16:creationId xmlns:a16="http://schemas.microsoft.com/office/drawing/2014/main" id="{AC29F92D-A00A-468E-ADCC-B305AFF800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359"/>
          <a:stretch/>
        </p:blipFill>
        <p:spPr bwMode="auto">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19653B-AD19-4077-815F-0406C28D1530}"/>
              </a:ext>
            </a:extLst>
          </p:cNvPr>
          <p:cNvSpPr txBox="1"/>
          <p:nvPr/>
        </p:nvSpPr>
        <p:spPr>
          <a:xfrm>
            <a:off x="3858925" y="5110677"/>
            <a:ext cx="6143624" cy="610488"/>
          </a:xfrm>
          <a:prstGeom prst="rect">
            <a:avLst/>
          </a:prstGeom>
          <a:solidFill>
            <a:srgbClr val="C00000"/>
          </a:solidFill>
        </p:spPr>
        <p:txBody>
          <a:bodyPr wrap="square">
            <a:spAutoFit/>
          </a:bodyPr>
          <a:lstStyle/>
          <a:p>
            <a:pPr marR="0" lvl="0" algn="ctr">
              <a:lnSpc>
                <a:spcPct val="115000"/>
              </a:lnSpc>
              <a:spcBef>
                <a:spcPts val="1200"/>
              </a:spcBef>
              <a:spcAft>
                <a:spcPts val="0"/>
              </a:spcAft>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شروق الشمس (38: 12-15)</a:t>
            </a:r>
            <a:endPar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97514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ereogram by 3Dimka: Happy New Year 2018!. Tags: dog glasses paw, hidden 3D  picture (SIRDS) | Magic eye pictures, Hidden 3d images, Magic eye posters">
            <a:extLst>
              <a:ext uri="{FF2B5EF4-FFF2-40B4-BE49-F238E27FC236}">
                <a16:creationId xmlns:a16="http://schemas.microsoft.com/office/drawing/2014/main" id="{70F869C4-B7AD-4A91-91C2-39AF31190F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11" b="14915"/>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E2CB91-BEDA-4620-ABF4-1FD4770EEE3F}"/>
              </a:ext>
            </a:extLst>
          </p:cNvPr>
          <p:cNvSpPr txBox="1"/>
          <p:nvPr/>
        </p:nvSpPr>
        <p:spPr>
          <a:xfrm>
            <a:off x="37498" y="0"/>
            <a:ext cx="5953125" cy="613245"/>
          </a:xfrm>
          <a:prstGeom prst="rect">
            <a:avLst/>
          </a:prstGeom>
          <a:solidFill>
            <a:schemeClr val="bg1"/>
          </a:solidFill>
        </p:spPr>
        <p:txBody>
          <a:bodyPr wrap="square">
            <a:spAutoFit/>
          </a:bodyPr>
          <a:lstStyle/>
          <a:p>
            <a:pPr marL="0" marR="0" algn="ctr">
              <a:lnSpc>
                <a:spcPct val="115000"/>
              </a:lnSpc>
              <a:spcBef>
                <a:spcPts val="0"/>
              </a:spcBef>
              <a:spcAft>
                <a:spcPts val="0"/>
              </a:spcAft>
            </a:pPr>
            <a:r>
              <a:rPr lang="ar-JO" sz="3200" dirty="0">
                <a:effectLst/>
                <a:latin typeface="Arial" panose="020B0604020202020204" pitchFamily="34" charset="0"/>
                <a:ea typeface="Calibri" panose="020F0502020204030204" pitchFamily="34" charset="0"/>
                <a:cs typeface="Arial" panose="020B0604020202020204" pitchFamily="34" charset="0"/>
              </a:rPr>
              <a:t>هل تستطيع أن ترى الصورة المخفية؟</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1816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eep Blue Sea: Using Deep Learning to Detect Hundreds of Different Plankton  Species | by Rafael Pierre | Towards Data Science">
            <a:extLst>
              <a:ext uri="{FF2B5EF4-FFF2-40B4-BE49-F238E27FC236}">
                <a16:creationId xmlns:a16="http://schemas.microsoft.com/office/drawing/2014/main" id="{3C6B7955-8500-4F43-A032-38D08E1D2E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359"/>
          <a:stretch/>
        </p:blipFill>
        <p:spPr bwMode="auto">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88C736-5797-4AC8-A0E3-6E80651297D6}"/>
              </a:ext>
            </a:extLst>
          </p:cNvPr>
          <p:cNvSpPr txBox="1"/>
          <p:nvPr/>
        </p:nvSpPr>
        <p:spPr>
          <a:xfrm>
            <a:off x="3858925" y="5110677"/>
            <a:ext cx="6143624" cy="613245"/>
          </a:xfrm>
          <a:prstGeom prst="rect">
            <a:avLst/>
          </a:prstGeom>
          <a:noFill/>
        </p:spPr>
        <p:txBody>
          <a:bodyPr wrap="square">
            <a:spAutoFit/>
          </a:bodyPr>
          <a:lstStyle/>
          <a:p>
            <a:pPr marR="0" lvl="0" algn="ctr">
              <a:lnSpc>
                <a:spcPct val="115000"/>
              </a:lnSpc>
              <a:spcBef>
                <a:spcPts val="1200"/>
              </a:spcBef>
              <a:spcAft>
                <a:spcPts val="0"/>
              </a:spcAft>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عمق المحيط (38: 16-17)</a:t>
            </a:r>
            <a:endPar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37819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hy Does Earth Have an Atmosphere? | Live Science">
            <a:extLst>
              <a:ext uri="{FF2B5EF4-FFF2-40B4-BE49-F238E27FC236}">
                <a16:creationId xmlns:a16="http://schemas.microsoft.com/office/drawing/2014/main" id="{9B728058-2230-41D7-8459-662DFAFE42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60" r="-1" b="-1"/>
          <a:stretch/>
        </p:blipFill>
        <p:spPr bwMode="auto">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8EB775-4397-49ED-B744-B2F1CF744201}"/>
              </a:ext>
            </a:extLst>
          </p:cNvPr>
          <p:cNvSpPr txBox="1"/>
          <p:nvPr/>
        </p:nvSpPr>
        <p:spPr>
          <a:xfrm>
            <a:off x="3819525" y="5110677"/>
            <a:ext cx="6183024" cy="613245"/>
          </a:xfrm>
          <a:prstGeom prst="rect">
            <a:avLst/>
          </a:prstGeom>
          <a:solidFill>
            <a:schemeClr val="accent1">
              <a:lumMod val="50000"/>
            </a:schemeClr>
          </a:solidFill>
        </p:spPr>
        <p:txBody>
          <a:bodyPr wrap="square">
            <a:spAutoFit/>
          </a:bodyPr>
          <a:lstStyle/>
          <a:p>
            <a:pPr marR="0" lvl="0" algn="ctr">
              <a:lnSpc>
                <a:spcPct val="115000"/>
              </a:lnSpc>
              <a:spcBef>
                <a:spcPts val="1200"/>
              </a:spcBef>
              <a:spcAft>
                <a:spcPts val="0"/>
              </a:spcAft>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ارتفاع السماء (38: 18-21)</a:t>
            </a:r>
            <a:endPar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45585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Wet storm will bring a mix of snow and rain this weekend">
            <a:extLst>
              <a:ext uri="{FF2B5EF4-FFF2-40B4-BE49-F238E27FC236}">
                <a16:creationId xmlns:a16="http://schemas.microsoft.com/office/drawing/2014/main" id="{577C6118-9E81-464C-8E64-94B9C7D9E0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35" b="-1"/>
          <a:stretch/>
        </p:blipFill>
        <p:spPr bwMode="auto">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F03623-BE1D-4B9C-B7C6-5B18CB9121AC}"/>
              </a:ext>
            </a:extLst>
          </p:cNvPr>
          <p:cNvSpPr txBox="1"/>
          <p:nvPr/>
        </p:nvSpPr>
        <p:spPr>
          <a:xfrm>
            <a:off x="3819525" y="5110677"/>
            <a:ext cx="6183024" cy="613245"/>
          </a:xfrm>
          <a:prstGeom prst="rect">
            <a:avLst/>
          </a:prstGeom>
          <a:noFill/>
        </p:spPr>
        <p:txBody>
          <a:bodyPr wrap="square">
            <a:spAutoFit/>
          </a:bodyPr>
          <a:lstStyle/>
          <a:p>
            <a:pPr marR="0" lvl="0" algn="ctr">
              <a:lnSpc>
                <a:spcPct val="115000"/>
              </a:lnSpc>
              <a:spcBef>
                <a:spcPts val="1200"/>
              </a:spcBef>
              <a:spcAft>
                <a:spcPts val="0"/>
              </a:spcAft>
            </a:pPr>
            <a:r>
              <a:rPr lang="ar-JO" sz="3200" b="1" dirty="0">
                <a:latin typeface="Arial" panose="020B0604020202020204" pitchFamily="34" charset="0"/>
                <a:ea typeface="Calibri" panose="020F0502020204030204" pitchFamily="34" charset="0"/>
                <a:cs typeface="Arial" panose="020B0604020202020204" pitchFamily="34" charset="0"/>
              </a:rPr>
              <a:t>سقوط الثلج والمطر (38: 22-30)</a:t>
            </a:r>
            <a:endParaRPr lang="en-US" sz="28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06109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ree NASA App Lets You Virtually Tour Space">
            <a:extLst>
              <a:ext uri="{FF2B5EF4-FFF2-40B4-BE49-F238E27FC236}">
                <a16:creationId xmlns:a16="http://schemas.microsoft.com/office/drawing/2014/main" id="{1211863E-6B5D-429B-BD82-A47899D472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359"/>
          <a:stretch/>
        </p:blipFill>
        <p:spPr bwMode="auto">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BCD81F6-2172-4EC4-B0CE-F639D801C053}"/>
              </a:ext>
            </a:extLst>
          </p:cNvPr>
          <p:cNvSpPr txBox="1"/>
          <p:nvPr/>
        </p:nvSpPr>
        <p:spPr>
          <a:xfrm>
            <a:off x="2996477" y="5215452"/>
            <a:ext cx="7526049" cy="613245"/>
          </a:xfrm>
          <a:prstGeom prst="rect">
            <a:avLst/>
          </a:prstGeom>
          <a:solidFill>
            <a:schemeClr val="tx1"/>
          </a:solidFill>
        </p:spPr>
        <p:txBody>
          <a:bodyPr wrap="square">
            <a:spAutoFit/>
          </a:bodyPr>
          <a:lstStyle/>
          <a:p>
            <a:pPr marR="0" lvl="0" algn="ctr">
              <a:lnSpc>
                <a:spcPct val="115000"/>
              </a:lnSpc>
              <a:spcBef>
                <a:spcPts val="1200"/>
              </a:spcBef>
              <a:spcAft>
                <a:spcPts val="0"/>
              </a:spcAft>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حركة النجوم والطقس (38: 31-38)</a:t>
            </a:r>
            <a:endPar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67603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aniel 6: Daniel in the Lions' Den - Life, Hope &amp; Truth">
            <a:extLst>
              <a:ext uri="{FF2B5EF4-FFF2-40B4-BE49-F238E27FC236}">
                <a16:creationId xmlns:a16="http://schemas.microsoft.com/office/drawing/2014/main" id="{868AB43D-677F-465C-B0EE-95E7EF03E6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359"/>
          <a:stretch/>
        </p:blipFill>
        <p:spPr bwMode="auto">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AFD80BD-160F-4427-B738-640D21F7FD82}"/>
              </a:ext>
            </a:extLst>
          </p:cNvPr>
          <p:cNvSpPr txBox="1"/>
          <p:nvPr/>
        </p:nvSpPr>
        <p:spPr>
          <a:xfrm>
            <a:off x="2996477" y="5215452"/>
            <a:ext cx="7526049" cy="613245"/>
          </a:xfrm>
          <a:prstGeom prst="rect">
            <a:avLst/>
          </a:prstGeom>
          <a:solidFill>
            <a:schemeClr val="tx1"/>
          </a:solidFill>
        </p:spPr>
        <p:txBody>
          <a:bodyPr wrap="square">
            <a:spAutoFit/>
          </a:bodyPr>
          <a:lstStyle/>
          <a:p>
            <a:pPr marR="0" lvl="0" algn="ctr">
              <a:lnSpc>
                <a:spcPct val="115000"/>
              </a:lnSpc>
              <a:spcBef>
                <a:spcPts val="1200"/>
              </a:spcBef>
              <a:spcAft>
                <a:spcPts val="0"/>
              </a:spcAft>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إعالة الحيوان (38: 39-41)</a:t>
            </a:r>
            <a:endPar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92731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Why Turnout Is Important for Your Horse">
            <a:extLst>
              <a:ext uri="{FF2B5EF4-FFF2-40B4-BE49-F238E27FC236}">
                <a16:creationId xmlns:a16="http://schemas.microsoft.com/office/drawing/2014/main" id="{0A94D78D-F709-42FD-968F-FAB5E54BBD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693"/>
          <a:stretch/>
        </p:blipFill>
        <p:spPr bwMode="auto">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D4D299-D349-4000-A89F-DA8396A2044B}"/>
              </a:ext>
            </a:extLst>
          </p:cNvPr>
          <p:cNvSpPr txBox="1"/>
          <p:nvPr/>
        </p:nvSpPr>
        <p:spPr>
          <a:xfrm>
            <a:off x="2996477" y="5215452"/>
            <a:ext cx="7526049" cy="613245"/>
          </a:xfrm>
          <a:prstGeom prst="rect">
            <a:avLst/>
          </a:prstGeom>
          <a:solidFill>
            <a:schemeClr val="tx1"/>
          </a:solidFill>
        </p:spPr>
        <p:txBody>
          <a:bodyPr wrap="square">
            <a:spAutoFit/>
          </a:bodyPr>
          <a:lstStyle/>
          <a:p>
            <a:pPr marR="0" lvl="0" algn="ctr">
              <a:lnSpc>
                <a:spcPct val="115000"/>
              </a:lnSpc>
              <a:spcBef>
                <a:spcPts val="1200"/>
              </a:spcBef>
              <a:spcAft>
                <a:spcPts val="0"/>
              </a:spcAft>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تصميم الحيوان (39: 1-30)</a:t>
            </a:r>
            <a:endPar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80334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flection 55: Creation Reflects the Mercy of God - Daily Reflections on  Divine Mercy">
            <a:extLst>
              <a:ext uri="{FF2B5EF4-FFF2-40B4-BE49-F238E27FC236}">
                <a16:creationId xmlns:a16="http://schemas.microsoft.com/office/drawing/2014/main" id="{8A358413-CAE8-4654-A3B3-4388F1E818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7A851F-896B-4E50-BD8B-5543B442DDB1}"/>
              </a:ext>
            </a:extLst>
          </p:cNvPr>
          <p:cNvSpPr txBox="1"/>
          <p:nvPr/>
        </p:nvSpPr>
        <p:spPr>
          <a:xfrm>
            <a:off x="3047238" y="175668"/>
            <a:ext cx="6096000" cy="104124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تأمل في قوة الله الخلاقة</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(أيوب 38: 4-41: 34)</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A659FDBB-2F89-44C7-88D6-CCE5BC2391AB}"/>
              </a:ext>
            </a:extLst>
          </p:cNvPr>
          <p:cNvSpPr txBox="1"/>
          <p:nvPr/>
        </p:nvSpPr>
        <p:spPr>
          <a:xfrm>
            <a:off x="323850" y="2059385"/>
            <a:ext cx="4105276" cy="548099"/>
          </a:xfrm>
          <a:prstGeom prst="rect">
            <a:avLst/>
          </a:prstGeom>
          <a:solidFill>
            <a:schemeClr val="bg1"/>
          </a:solidFill>
        </p:spPr>
        <p:txBody>
          <a:bodyPr wrap="square">
            <a:spAutoFit/>
          </a:bodyPr>
          <a:lstStyle/>
          <a:p>
            <a:pPr marL="0" marR="0" algn="r">
              <a:lnSpc>
                <a:spcPct val="115000"/>
              </a:lnSpc>
              <a:spcBef>
                <a:spcPts val="1200"/>
              </a:spcBef>
              <a:spcAft>
                <a:spcPts val="0"/>
              </a:spcAft>
            </a:pPr>
            <a:r>
              <a:rPr lang="ar-JO" sz="2800" dirty="0">
                <a:latin typeface="Arial" panose="020B0604020202020204" pitchFamily="34" charset="0"/>
                <a:ea typeface="Calibri" panose="020F0502020204030204" pitchFamily="34" charset="0"/>
                <a:cs typeface="Arial" panose="020B0604020202020204" pitchFamily="34" charset="0"/>
              </a:rPr>
              <a:t>تصميمه (38: 4-7)</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DE197018-7AF6-44D7-A825-EC4C6F4716D9}"/>
              </a:ext>
            </a:extLst>
          </p:cNvPr>
          <p:cNvSpPr txBox="1"/>
          <p:nvPr/>
        </p:nvSpPr>
        <p:spPr>
          <a:xfrm>
            <a:off x="323850" y="2779975"/>
            <a:ext cx="4105276" cy="548099"/>
          </a:xfrm>
          <a:prstGeom prst="rect">
            <a:avLst/>
          </a:prstGeom>
          <a:solidFill>
            <a:schemeClr val="bg1"/>
          </a:solidFill>
        </p:spPr>
        <p:txBody>
          <a:bodyPr wrap="square">
            <a:spAutoFit/>
          </a:bodyPr>
          <a:lstStyle/>
          <a:p>
            <a:pPr marL="0" marR="0" algn="r">
              <a:lnSpc>
                <a:spcPct val="115000"/>
              </a:lnSpc>
              <a:spcBef>
                <a:spcPts val="1200"/>
              </a:spcBef>
              <a:spcAft>
                <a:spcPts val="0"/>
              </a:spcAft>
            </a:pPr>
            <a:r>
              <a:rPr lang="ar-JO" sz="2800" dirty="0">
                <a:latin typeface="Arial" panose="020B0604020202020204" pitchFamily="34" charset="0"/>
                <a:ea typeface="Calibri" panose="020F0502020204030204" pitchFamily="34" charset="0"/>
                <a:cs typeface="Arial" panose="020B0604020202020204" pitchFamily="34" charset="0"/>
              </a:rPr>
              <a:t>سيطرته (38: 8-39: 30)</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9B8A1F8D-5541-4CCF-9354-C194F1F5816C}"/>
              </a:ext>
            </a:extLst>
          </p:cNvPr>
          <p:cNvSpPr txBox="1"/>
          <p:nvPr/>
        </p:nvSpPr>
        <p:spPr>
          <a:xfrm>
            <a:off x="323850" y="3487269"/>
            <a:ext cx="4105276" cy="548099"/>
          </a:xfrm>
          <a:prstGeom prst="rect">
            <a:avLst/>
          </a:prstGeom>
          <a:solidFill>
            <a:schemeClr val="bg1"/>
          </a:solidFill>
        </p:spPr>
        <p:txBody>
          <a:bodyPr wrap="square">
            <a:spAutoFit/>
          </a:bodyPr>
          <a:lstStyle/>
          <a:p>
            <a:pPr marL="0" marR="0" algn="r" rtl="1">
              <a:lnSpc>
                <a:spcPct val="115000"/>
              </a:lnSpc>
              <a:spcBef>
                <a:spcPts val="1200"/>
              </a:spcBef>
              <a:spcAft>
                <a:spcPts val="0"/>
              </a:spcAft>
            </a:pPr>
            <a:r>
              <a:rPr lang="ar-JO" sz="2800" dirty="0">
                <a:latin typeface="Arial" panose="020B0604020202020204" pitchFamily="34" charset="0"/>
                <a:ea typeface="Calibri" panose="020F0502020204030204" pitchFamily="34" charset="0"/>
                <a:cs typeface="Arial" panose="020B0604020202020204" pitchFamily="34" charset="0"/>
              </a:rPr>
              <a:t>قدرته (40: 6-41: 34)</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5173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E61A1F-A3DD-4BE4-BF7A-A0E7EE8EE088}"/>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8434" name="Picture 2" descr="What is The Behemoth in reference to the Old Testament of the Bible? - Quora">
            <a:extLst>
              <a:ext uri="{FF2B5EF4-FFF2-40B4-BE49-F238E27FC236}">
                <a16:creationId xmlns:a16="http://schemas.microsoft.com/office/drawing/2014/main" id="{78A61E0A-12F0-4B30-A2DC-DD4B9170A7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871538"/>
            <a:ext cx="5734050" cy="33432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584868-CEDF-420D-8E68-8E9484B756E8}"/>
              </a:ext>
            </a:extLst>
          </p:cNvPr>
          <p:cNvSpPr txBox="1"/>
          <p:nvPr/>
        </p:nvSpPr>
        <p:spPr>
          <a:xfrm>
            <a:off x="1042987" y="389200"/>
            <a:ext cx="4086226" cy="545727"/>
          </a:xfrm>
          <a:prstGeom prst="rect">
            <a:avLst/>
          </a:prstGeom>
          <a:solidFill>
            <a:schemeClr val="bg1"/>
          </a:solidFill>
        </p:spPr>
        <p:txBody>
          <a:bodyPr wrap="square">
            <a:spAutoFit/>
          </a:bodyPr>
          <a:lstStyle/>
          <a:p>
            <a:pPr marL="0" marR="0" algn="ctr">
              <a:lnSpc>
                <a:spcPct val="115000"/>
              </a:lnSpc>
              <a:spcBef>
                <a:spcPts val="1200"/>
              </a:spcBef>
              <a:spcAft>
                <a:spcPts val="0"/>
              </a:spcAft>
            </a:pPr>
            <a:r>
              <a:rPr lang="ar-JO" sz="2800" dirty="0">
                <a:latin typeface="Arial" panose="020B0604020202020204" pitchFamily="34" charset="0"/>
                <a:ea typeface="Calibri" panose="020F0502020204030204" pitchFamily="34" charset="0"/>
                <a:cs typeface="Arial" panose="020B0604020202020204" pitchFamily="34" charset="0"/>
              </a:rPr>
              <a:t>ب</a:t>
            </a:r>
            <a:r>
              <a:rPr lang="ar-JO" sz="2800" dirty="0">
                <a:effectLst/>
                <a:latin typeface="Arial" panose="020B0604020202020204" pitchFamily="34" charset="0"/>
                <a:ea typeface="Calibri" panose="020F0502020204030204" pitchFamily="34" charset="0"/>
                <a:cs typeface="Arial" panose="020B0604020202020204" pitchFamily="34" charset="0"/>
              </a:rPr>
              <a:t>هيموث</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8436" name="Picture 4" descr="Isaiah 27: In that day, the Lord will punish Leviathan the piercing  serpent. - The Revelation Road">
            <a:extLst>
              <a:ext uri="{FF2B5EF4-FFF2-40B4-BE49-F238E27FC236}">
                <a16:creationId xmlns:a16="http://schemas.microsoft.com/office/drawing/2014/main" id="{ACBB00C9-1ACA-4122-BEB8-CB307E0F1D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204"/>
          <a:stretch/>
        </p:blipFill>
        <p:spPr bwMode="auto">
          <a:xfrm>
            <a:off x="6210300" y="3325705"/>
            <a:ext cx="5657275" cy="33432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2A78E51-395B-4237-A710-B4A3CAB8E39F}"/>
              </a:ext>
            </a:extLst>
          </p:cNvPr>
          <p:cNvSpPr txBox="1"/>
          <p:nvPr/>
        </p:nvSpPr>
        <p:spPr>
          <a:xfrm>
            <a:off x="6995824" y="2873347"/>
            <a:ext cx="4086226" cy="545727"/>
          </a:xfrm>
          <a:prstGeom prst="rect">
            <a:avLst/>
          </a:prstGeom>
          <a:solidFill>
            <a:schemeClr val="bg1"/>
          </a:solidFill>
        </p:spPr>
        <p:txBody>
          <a:bodyPr wrap="square">
            <a:spAutoFit/>
          </a:bodyPr>
          <a:lstStyle/>
          <a:p>
            <a:pPr marL="0" marR="0" algn="ctr">
              <a:lnSpc>
                <a:spcPct val="115000"/>
              </a:lnSpc>
              <a:spcBef>
                <a:spcPts val="1200"/>
              </a:spcBef>
              <a:spcAft>
                <a:spcPts val="0"/>
              </a:spcAft>
            </a:pPr>
            <a:r>
              <a:rPr lang="ar-JO" sz="2800" dirty="0">
                <a:effectLst/>
                <a:latin typeface="Arial" panose="020B0604020202020204" pitchFamily="34" charset="0"/>
                <a:ea typeface="Calibri" panose="020F0502020204030204" pitchFamily="34" charset="0"/>
                <a:cs typeface="Arial" panose="020B0604020202020204" pitchFamily="34" charset="0"/>
              </a:rPr>
              <a:t>لوياثان</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21559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oshek: Overcoming the DARKNESS – Hebrew Word Lessons">
            <a:extLst>
              <a:ext uri="{FF2B5EF4-FFF2-40B4-BE49-F238E27FC236}">
                <a16:creationId xmlns:a16="http://schemas.microsoft.com/office/drawing/2014/main" id="{1791E71E-B82F-4FAC-B6E3-C2B3A0D64F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24" t="9537" r="27830" b="5654"/>
          <a:stretch/>
        </p:blipFill>
        <p:spPr bwMode="auto">
          <a:xfrm>
            <a:off x="0" y="0"/>
            <a:ext cx="597550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D1D7D2-2D3D-44A4-A593-087C3579718F}"/>
              </a:ext>
            </a:extLst>
          </p:cNvPr>
          <p:cNvSpPr txBox="1"/>
          <p:nvPr/>
        </p:nvSpPr>
        <p:spPr>
          <a:xfrm>
            <a:off x="108103" y="329684"/>
            <a:ext cx="580692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تجنب المشورة المظلمة (38: 1-3)</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 name="Picture 2" descr="Reflection 55: Creation Reflects the Mercy of God - Daily Reflections on  Divine Mercy">
            <a:extLst>
              <a:ext uri="{FF2B5EF4-FFF2-40B4-BE49-F238E27FC236}">
                <a16:creationId xmlns:a16="http://schemas.microsoft.com/office/drawing/2014/main" id="{53ADEF44-94FE-4D98-BDBF-B9859FDE4F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17" t="1806" r="27640" b="-1806"/>
          <a:stretch/>
        </p:blipFill>
        <p:spPr bwMode="auto">
          <a:xfrm>
            <a:off x="5975503" y="1281"/>
            <a:ext cx="6216498" cy="70121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48093C-C148-42E0-B047-38BB766819D4}"/>
              </a:ext>
            </a:extLst>
          </p:cNvPr>
          <p:cNvSpPr txBox="1"/>
          <p:nvPr/>
        </p:nvSpPr>
        <p:spPr>
          <a:xfrm>
            <a:off x="6531433" y="223293"/>
            <a:ext cx="5104638" cy="104124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تأمل في قوة الله الخلاقة</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(أيوب 38: 4-41: 34)</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9458" name="Picture 2" descr="4 Plant Growth Factors That Affect All Plants | LoveToKnow">
            <a:extLst>
              <a:ext uri="{FF2B5EF4-FFF2-40B4-BE49-F238E27FC236}">
                <a16:creationId xmlns:a16="http://schemas.microsoft.com/office/drawing/2014/main" id="{680A90F4-A3DE-4987-A4CE-692B6E8314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162"/>
          <a:stretch/>
        </p:blipFill>
        <p:spPr bwMode="auto">
          <a:xfrm>
            <a:off x="2457450" y="2807313"/>
            <a:ext cx="6915150" cy="4049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DD5DDEC-6F14-47BB-96DB-C3628D535B93}"/>
              </a:ext>
            </a:extLst>
          </p:cNvPr>
          <p:cNvSpPr txBox="1"/>
          <p:nvPr/>
        </p:nvSpPr>
        <p:spPr>
          <a:xfrm>
            <a:off x="5553076" y="2806032"/>
            <a:ext cx="3819524" cy="1333442"/>
          </a:xfrm>
          <a:prstGeom prst="rect">
            <a:avLst/>
          </a:prstGeom>
          <a:noFill/>
        </p:spPr>
        <p:txBody>
          <a:bodyPr wrap="square">
            <a:spAutoFit/>
          </a:bodyPr>
          <a:lstStyle/>
          <a:p>
            <a:pPr marL="0" marR="0" algn="ctr">
              <a:lnSpc>
                <a:spcPct val="115000"/>
              </a:lnSpc>
              <a:spcBef>
                <a:spcPts val="1200"/>
              </a:spcBef>
              <a:spcAft>
                <a:spcPts val="0"/>
              </a:spcAft>
            </a:pPr>
            <a:r>
              <a:rPr lang="ar-JO"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اطمئن إلى عدل الله ورحمته</a:t>
            </a:r>
          </a:p>
          <a:p>
            <a:pPr marL="0" marR="0" algn="ctr">
              <a:lnSpc>
                <a:spcPct val="115000"/>
              </a:lnSpc>
              <a:spcBef>
                <a:spcPts val="1200"/>
              </a:spcBef>
              <a:spcAft>
                <a:spcPts val="0"/>
              </a:spcAft>
            </a:pPr>
            <a:r>
              <a:rPr lang="ar-JO"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(أيوب 42: 1-17)</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2655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982E73-40CD-49C0-AB96-AA498167DC55}"/>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B5C27FF-DBBC-4CEE-8157-E84887D35D32}"/>
              </a:ext>
            </a:extLst>
          </p:cNvPr>
          <p:cNvSpPr txBox="1"/>
          <p:nvPr/>
        </p:nvSpPr>
        <p:spPr>
          <a:xfrm>
            <a:off x="5495925" y="1256971"/>
            <a:ext cx="5953125" cy="2677656"/>
          </a:xfrm>
          <a:prstGeom prst="rect">
            <a:avLst/>
          </a:prstGeom>
          <a:noFill/>
        </p:spPr>
        <p:txBody>
          <a:bodyPr wrap="square">
            <a:spAutoFit/>
          </a:bodyPr>
          <a:lstStyle/>
          <a:p>
            <a:pPr algn="ctr"/>
            <a:r>
              <a:rPr lang="ar-JO"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إن الإله الذي يضع حدوداً للبحر، والذي ينعش الصحراء، والذي يطعم الغربان، والذي يرعى الظبي في البرية والنسر في عشه، هو نفس الإله الذي يتسبب الآن في معاناته ظلماً على ما يبدو، ولكن إذا كان الأول يستحق العبادة، فإن الأخير سيكون كذلك أيضاً.</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482" name="Picture 2" descr="Bible Commentary Guide - Crown College Library">
            <a:extLst>
              <a:ext uri="{FF2B5EF4-FFF2-40B4-BE49-F238E27FC236}">
                <a16:creationId xmlns:a16="http://schemas.microsoft.com/office/drawing/2014/main" id="{B924A5A3-3152-4F2F-8D66-E64D8DCFF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106" y="1150143"/>
            <a:ext cx="4557713" cy="45577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241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4" descr="Splashy Images | Free Vectors, Stock Photos &amp; PSD">
            <a:extLst>
              <a:ext uri="{FF2B5EF4-FFF2-40B4-BE49-F238E27FC236}">
                <a16:creationId xmlns:a16="http://schemas.microsoft.com/office/drawing/2014/main" id="{3A2E8000-12D0-6740-A31D-62EC9EC82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1151793"/>
            <a:ext cx="7491004" cy="49900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A4AD48-3F09-E94D-805A-8F43A56E8997}"/>
              </a:ext>
            </a:extLst>
          </p:cNvPr>
          <p:cNvSpPr txBox="1"/>
          <p:nvPr/>
        </p:nvSpPr>
        <p:spPr>
          <a:xfrm>
            <a:off x="2583498" y="2049859"/>
            <a:ext cx="72663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لنتطلع إليه</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A70FB920-9E07-5A42-BBAA-E69913512E01}"/>
              </a:ext>
            </a:extLst>
          </p:cNvPr>
          <p:cNvSpPr>
            <a:spLocks noChangeArrowheads="1"/>
          </p:cNvSpPr>
          <p:nvPr/>
        </p:nvSpPr>
        <p:spPr bwMode="auto">
          <a:xfrm>
            <a:off x="0" y="6141808"/>
            <a:ext cx="12211336" cy="712490"/>
          </a:xfrm>
          <a:prstGeom prst="rect">
            <a:avLst/>
          </a:prstGeom>
          <a:solidFill>
            <a:srgbClr val="FFFF00"/>
          </a:solidFill>
          <a:ln w="9525">
            <a:noFill/>
            <a:miter lim="800000"/>
            <a:headEnd/>
            <a:tailEnd/>
          </a:ln>
          <a:effectLst>
            <a:outerShdw blurRad="63500" dist="35921" dir="2700000" algn="ctr" rotWithShape="0">
              <a:srgbClr val="000514">
                <a:alpha val="74998"/>
              </a:srgbClr>
            </a:outerShdw>
          </a:effectLst>
        </p:spPr>
        <p:txBody>
          <a:bodyPr lIns="121907" tIns="60953" rIns="121907" bIns="60953"/>
          <a:lstStyle/>
          <a:p>
            <a:pPr marL="0" marR="0" lvl="0" indent="0" algn="ctr" defTabSz="1219036" rtl="1" eaLnBrk="1" fontAlgn="base" latinLnBrk="0" hangingPunct="1">
              <a:lnSpc>
                <a:spcPct val="100000"/>
              </a:lnSpc>
              <a:spcBef>
                <a:spcPct val="20000"/>
              </a:spcBef>
              <a:spcAft>
                <a:spcPts val="0"/>
              </a:spcAft>
              <a:buClr>
                <a:srgbClr val="FFCC00"/>
              </a:buClr>
              <a:buSzPct val="70000"/>
              <a:buFontTx/>
              <a:buNone/>
              <a:tabLst/>
              <a:defRPr/>
            </a:pPr>
            <a:r>
              <a:rPr kumimoji="0" lang="ar-JO" sz="4000" b="1" i="0" u="none" strike="noStrike" kern="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تثبيت انظارنا على إعلان الله المستقبلي</a:t>
            </a:r>
            <a:endParaRPr kumimoji="0" lang="en-US" sz="4000" b="1" i="0" u="none" strike="noStrike" kern="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E8882BA9-FBD2-BAFD-F606-5728460CB37D}"/>
              </a:ext>
            </a:extLst>
          </p:cNvPr>
          <p:cNvSpPr/>
          <p:nvPr/>
        </p:nvSpPr>
        <p:spPr>
          <a:xfrm>
            <a:off x="2064328" y="439303"/>
            <a:ext cx="7544174" cy="13340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أمر</a:t>
            </a:r>
            <a:endParaRPr kumimoji="0" lang="en-US" sz="18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9130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ight Light by smlsmg4nascar2015 on DeviantArt">
            <a:extLst>
              <a:ext uri="{FF2B5EF4-FFF2-40B4-BE49-F238E27FC236}">
                <a16:creationId xmlns:a16="http://schemas.microsoft.com/office/drawing/2014/main" id="{18387A69-D767-4FB2-95C4-C16A4CF478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583" b="13869"/>
          <a:stretch/>
        </p:blipFill>
        <p:spPr bwMode="auto">
          <a:xfrm>
            <a:off x="9525" y="3016567"/>
            <a:ext cx="12176806" cy="38414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982E73-40CD-49C0-AB96-AA498167DC55}"/>
              </a:ext>
            </a:extLst>
          </p:cNvPr>
          <p:cNvSpPr/>
          <p:nvPr/>
        </p:nvSpPr>
        <p:spPr>
          <a:xfrm>
            <a:off x="0" y="0"/>
            <a:ext cx="12192000" cy="30289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1508" name="Picture 4" descr="Watch Black Death | Prime Video">
            <a:extLst>
              <a:ext uri="{FF2B5EF4-FFF2-40B4-BE49-F238E27FC236}">
                <a16:creationId xmlns:a16="http://schemas.microsoft.com/office/drawing/2014/main" id="{2F7E8E27-B6D0-43C4-AD6B-6B003CC88C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22" b="80556"/>
          <a:stretch/>
        </p:blipFill>
        <p:spPr bwMode="auto">
          <a:xfrm>
            <a:off x="2238375" y="476250"/>
            <a:ext cx="7715250" cy="12573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8F71D9-B1C2-4AC8-8959-D321E2EA86A4}"/>
              </a:ext>
            </a:extLst>
          </p:cNvPr>
          <p:cNvSpPr txBox="1"/>
          <p:nvPr/>
        </p:nvSpPr>
        <p:spPr>
          <a:xfrm>
            <a:off x="3045619" y="3244334"/>
            <a:ext cx="6100762" cy="1938992"/>
          </a:xfrm>
          <a:prstGeom prst="rect">
            <a:avLst/>
          </a:prstGeom>
          <a:noFill/>
        </p:spPr>
        <p:txBody>
          <a:bodyPr wrap="square">
            <a:spAutoFit/>
          </a:bodyPr>
          <a:lstStyle/>
          <a:p>
            <a:pPr algn="ctr"/>
            <a:r>
              <a:rPr lang="ar-JO" sz="6000" b="1" dirty="0">
                <a:effectLst/>
                <a:latin typeface="Times New Roman" panose="02020603050405020304" pitchFamily="18" charset="0"/>
                <a:ea typeface="Calibri" panose="020F0502020204030204" pitchFamily="34" charset="0"/>
                <a:cs typeface="Times New Roman" panose="02020603050405020304" pitchFamily="18" charset="0"/>
              </a:rPr>
              <a:t>إلى                   الضوء الساطع</a:t>
            </a:r>
            <a:endParaRPr lang="en-US"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668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1291153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rtl="1" eaLnBrk="1" hangingPunct="1">
              <a:defRPr/>
            </a:pPr>
            <a:r>
              <a:rPr lang="ar-JO" sz="3200" b="1" dirty="0">
                <a:solidFill>
                  <a:srgbClr val="FFFFFF"/>
                </a:solidFill>
                <a:latin typeface="Arial" panose="020B0604020202020204" pitchFamily="34" charset="0"/>
                <a:ea typeface="ＭＳ Ｐゴシック" charset="0"/>
                <a:cs typeface="Arial" panose="020B0604020202020204" pitchFamily="34" charset="0"/>
              </a:rPr>
              <a:t>رابط الوعظ الموضوعي على </a:t>
            </a:r>
            <a:r>
              <a:rPr lang="en-US" sz="32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333"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ar-JO" sz="5333"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هذا العرض التقديمي مجاناً</a:t>
            </a:r>
            <a:endParaRPr kumimoji="0" lang="en-US" sz="18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2335306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Sunny Day With Cloudy Emotions - Once Upon a Time">
            <a:extLst>
              <a:ext uri="{FF2B5EF4-FFF2-40B4-BE49-F238E27FC236}">
                <a16:creationId xmlns:a16="http://schemas.microsoft.com/office/drawing/2014/main" id="{ABBE4F1D-5E52-4963-9F18-84D2261319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8" b="7500"/>
          <a:stretch/>
        </p:blipFill>
        <p:spPr bwMode="auto">
          <a:xfrm>
            <a:off x="1741" y="0"/>
            <a:ext cx="12184310" cy="6943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336657-F0B2-404E-B5B9-A9799F28F5EB}"/>
              </a:ext>
            </a:extLst>
          </p:cNvPr>
          <p:cNvSpPr txBox="1"/>
          <p:nvPr/>
        </p:nvSpPr>
        <p:spPr>
          <a:xfrm>
            <a:off x="338137" y="981075"/>
            <a:ext cx="11515725" cy="3340338"/>
          </a:xfrm>
          <a:prstGeom prst="rect">
            <a:avLst/>
          </a:prstGeom>
          <a:solidFill>
            <a:schemeClr val="bg1"/>
          </a:solidFill>
          <a:ln>
            <a:solidFill>
              <a:schemeClr val="accent1"/>
            </a:solidFill>
          </a:ln>
        </p:spPr>
        <p:txBody>
          <a:bodyPr wrap="square">
            <a:spAutoFit/>
          </a:bodyPr>
          <a:lstStyle/>
          <a:p>
            <a:pPr marL="0" marR="0" lvl="0" indent="0" algn="r" defTabSz="914400" rtl="1" eaLnBrk="1" fontAlgn="auto" latinLnBrk="0" hangingPunct="1">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السؤال 1</a:t>
            </a:r>
            <a:r>
              <a:rPr kumimoji="0" lang="ar-JO"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كيف أتطلع إلى المستقبل عندما يبدو أن الحياة ستزداد سوءً ولن تتحسن؟</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السؤال 2</a:t>
            </a:r>
            <a:r>
              <a:rPr kumimoji="0" lang="ar-JO"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كيف أتطلع إلى المستقبل عندما يحدث شيء مريع دون سابق إنذار؟</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السؤال 3</a:t>
            </a:r>
            <a:r>
              <a:rPr kumimoji="0" lang="ar-JO"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ما هو نوع المستقبل الذي أتطلع إليه؟</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130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Sunny Day With Cloudy Emotions - Once Upon a Time">
            <a:extLst>
              <a:ext uri="{FF2B5EF4-FFF2-40B4-BE49-F238E27FC236}">
                <a16:creationId xmlns:a16="http://schemas.microsoft.com/office/drawing/2014/main" id="{ABBE4F1D-5E52-4963-9F18-84D2261319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8" b="7500"/>
          <a:stretch/>
        </p:blipFill>
        <p:spPr bwMode="auto">
          <a:xfrm>
            <a:off x="1741" y="0"/>
            <a:ext cx="12184310" cy="6943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336657-F0B2-404E-B5B9-A9799F28F5EB}"/>
              </a:ext>
            </a:extLst>
          </p:cNvPr>
          <p:cNvSpPr txBox="1"/>
          <p:nvPr/>
        </p:nvSpPr>
        <p:spPr>
          <a:xfrm>
            <a:off x="338137" y="981075"/>
            <a:ext cx="11515725" cy="519886"/>
          </a:xfrm>
          <a:prstGeom prst="rect">
            <a:avLst/>
          </a:prstGeom>
          <a:solidFill>
            <a:schemeClr val="bg1"/>
          </a:solidFill>
          <a:ln>
            <a:solidFill>
              <a:schemeClr val="accent1"/>
            </a:solidFill>
          </a:ln>
        </p:spPr>
        <p:txBody>
          <a:bodyPr wrap="square">
            <a:spAutoFit/>
          </a:bodyPr>
          <a:lstStyle/>
          <a:p>
            <a:pPr marL="0" marR="0" lvl="0" indent="0" algn="r" defTabSz="914400" rtl="1" eaLnBrk="1" fontAlgn="auto" latinLnBrk="0" hangingPunct="1">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السؤال 2</a:t>
            </a:r>
            <a:r>
              <a:rPr kumimoji="0" lang="ar-JO"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كيف أتطلع إلى المستقبل عندما يحدث شيء مريع دون سابق إنذار؟</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69848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2BA4F8-5A9F-4F1F-AF5C-C871A65D3BD6}"/>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24250B3-1D76-42FD-9FA2-FD0D6D3ADBF1}"/>
              </a:ext>
            </a:extLst>
          </p:cNvPr>
          <p:cNvSpPr txBox="1"/>
          <p:nvPr/>
        </p:nvSpPr>
        <p:spPr>
          <a:xfrm>
            <a:off x="431006" y="3088987"/>
            <a:ext cx="2683669" cy="707886"/>
          </a:xfrm>
          <a:prstGeom prst="rect">
            <a:avLst/>
          </a:prstGeom>
          <a:noFill/>
        </p:spPr>
        <p:txBody>
          <a:bodyPr wrap="square">
            <a:spAutoFit/>
          </a:bodyPr>
          <a:lstStyle/>
          <a:p>
            <a:pPr algn="ctr"/>
            <a:r>
              <a:rPr lang="ar-JO"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حبقوق</a:t>
            </a:r>
            <a:endParaRPr lang="en-US" sz="4000" b="1" dirty="0">
              <a:solidFill>
                <a:schemeClr val="bg1"/>
              </a:solidFill>
            </a:endParaRPr>
          </a:p>
        </p:txBody>
      </p:sp>
      <p:sp>
        <p:nvSpPr>
          <p:cNvPr id="5" name="Arrow: Right 4">
            <a:extLst>
              <a:ext uri="{FF2B5EF4-FFF2-40B4-BE49-F238E27FC236}">
                <a16:creationId xmlns:a16="http://schemas.microsoft.com/office/drawing/2014/main" id="{FCF25C9A-8AA4-43B1-A92D-79D7E7D7D87D}"/>
              </a:ext>
            </a:extLst>
          </p:cNvPr>
          <p:cNvSpPr/>
          <p:nvPr/>
        </p:nvSpPr>
        <p:spPr>
          <a:xfrm>
            <a:off x="3057525" y="2963718"/>
            <a:ext cx="2019300" cy="93056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79F4C67-3240-4F47-8967-10577CD0C620}"/>
              </a:ext>
            </a:extLst>
          </p:cNvPr>
          <p:cNvSpPr txBox="1"/>
          <p:nvPr/>
        </p:nvSpPr>
        <p:spPr>
          <a:xfrm>
            <a:off x="5151833" y="2460606"/>
            <a:ext cx="2019299" cy="1862048"/>
          </a:xfrm>
          <a:prstGeom prst="rect">
            <a:avLst/>
          </a:prstGeom>
          <a:noFill/>
        </p:spPr>
        <p:txBody>
          <a:bodyPr wrap="square">
            <a:spAutoFit/>
          </a:bodyPr>
          <a:lstStyle/>
          <a:p>
            <a:pPr algn="ctr"/>
            <a:r>
              <a:rPr lang="en-US" sz="1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ar-JO" sz="1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5400" b="1" dirty="0">
              <a:solidFill>
                <a:schemeClr val="bg1"/>
              </a:solidFill>
            </a:endParaRPr>
          </a:p>
        </p:txBody>
      </p:sp>
      <p:sp>
        <p:nvSpPr>
          <p:cNvPr id="9" name="TextBox 8">
            <a:extLst>
              <a:ext uri="{FF2B5EF4-FFF2-40B4-BE49-F238E27FC236}">
                <a16:creationId xmlns:a16="http://schemas.microsoft.com/office/drawing/2014/main" id="{6240C404-7E02-43C0-9B5C-56DFC4C6C62E}"/>
              </a:ext>
            </a:extLst>
          </p:cNvPr>
          <p:cNvSpPr txBox="1"/>
          <p:nvPr/>
        </p:nvSpPr>
        <p:spPr>
          <a:xfrm>
            <a:off x="9639300" y="3037687"/>
            <a:ext cx="1407318" cy="707886"/>
          </a:xfrm>
          <a:prstGeom prst="rect">
            <a:avLst/>
          </a:prstGeom>
          <a:noFill/>
        </p:spPr>
        <p:txBody>
          <a:bodyPr wrap="square">
            <a:spAutoFit/>
          </a:bodyPr>
          <a:lstStyle/>
          <a:p>
            <a:pPr algn="ctr"/>
            <a:r>
              <a:rPr lang="ar-JO"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أيوب</a:t>
            </a:r>
            <a:endParaRPr lang="en-US" sz="4000" b="1" dirty="0">
              <a:solidFill>
                <a:schemeClr val="bg1"/>
              </a:solidFill>
            </a:endParaRPr>
          </a:p>
        </p:txBody>
      </p:sp>
      <p:sp>
        <p:nvSpPr>
          <p:cNvPr id="11" name="Arrow: Right 10">
            <a:extLst>
              <a:ext uri="{FF2B5EF4-FFF2-40B4-BE49-F238E27FC236}">
                <a16:creationId xmlns:a16="http://schemas.microsoft.com/office/drawing/2014/main" id="{71C6BBA9-950E-4041-9E38-5D0C0F4C4104}"/>
              </a:ext>
            </a:extLst>
          </p:cNvPr>
          <p:cNvSpPr/>
          <p:nvPr/>
        </p:nvSpPr>
        <p:spPr>
          <a:xfrm rot="10800000">
            <a:off x="7217569" y="2963718"/>
            <a:ext cx="2019300" cy="93056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17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7 million bulbs are now in bloom at the world's largest flower garden -  Business Insider">
            <a:extLst>
              <a:ext uri="{FF2B5EF4-FFF2-40B4-BE49-F238E27FC236}">
                <a16:creationId xmlns:a16="http://schemas.microsoft.com/office/drawing/2014/main" id="{297CE11C-C4AD-44FE-B79C-BFC00BCDB1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44675D1-0A58-4E23-A434-61011879A590}"/>
              </a:ext>
            </a:extLst>
          </p:cNvPr>
          <p:cNvSpPr txBox="1"/>
          <p:nvPr/>
        </p:nvSpPr>
        <p:spPr>
          <a:xfrm>
            <a:off x="3100578" y="2910959"/>
            <a:ext cx="5984748" cy="646331"/>
          </a:xfrm>
          <a:prstGeom prst="rect">
            <a:avLst/>
          </a:prstGeom>
          <a:solidFill>
            <a:schemeClr val="bg1"/>
          </a:solidFill>
        </p:spPr>
        <p:txBody>
          <a:bodyPr wrap="square">
            <a:spAutoFit/>
          </a:bodyPr>
          <a:lstStyle/>
          <a:p>
            <a:pPr algn="ctr"/>
            <a:r>
              <a:rPr lang="ar-JO" sz="3600" b="1" dirty="0">
                <a:latin typeface="Times New Roman" panose="02020603050405020304" pitchFamily="18" charset="0"/>
                <a:ea typeface="+mj-ea"/>
                <a:cs typeface="Times New Roman" panose="02020603050405020304" pitchFamily="18" charset="0"/>
              </a:rPr>
              <a:t>حياة أيوب الجيدة قبل أيوب 1-2</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347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urned areas of the Amazon could take centuries to fully recover - The Verge">
            <a:extLst>
              <a:ext uri="{FF2B5EF4-FFF2-40B4-BE49-F238E27FC236}">
                <a16:creationId xmlns:a16="http://schemas.microsoft.com/office/drawing/2014/main" id="{E8101A76-9D6F-4A08-A4BC-1266B4FCCE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C19920C-ED11-47BD-8A0A-AF6E36825470}"/>
              </a:ext>
            </a:extLst>
          </p:cNvPr>
          <p:cNvSpPr txBox="1"/>
          <p:nvPr/>
        </p:nvSpPr>
        <p:spPr>
          <a:xfrm>
            <a:off x="3379851" y="2901434"/>
            <a:ext cx="5426201" cy="646331"/>
          </a:xfrm>
          <a:prstGeom prst="rect">
            <a:avLst/>
          </a:prstGeom>
          <a:solidFill>
            <a:schemeClr val="tx1"/>
          </a:solidFill>
        </p:spPr>
        <p:txBody>
          <a:bodyPr wrap="square">
            <a:spAutoFit/>
          </a:bodyPr>
          <a:lstStyle/>
          <a:p>
            <a:pPr algn="ctr"/>
            <a:r>
              <a:rPr lang="ar-JO" sz="3600" b="1" dirty="0">
                <a:solidFill>
                  <a:schemeClr val="bg1"/>
                </a:solidFill>
                <a:latin typeface="Times New Roman" panose="02020603050405020304" pitchFamily="18" charset="0"/>
                <a:ea typeface="+mj-ea"/>
                <a:cs typeface="Times New Roman" panose="02020603050405020304" pitchFamily="18" charset="0"/>
              </a:rPr>
              <a:t>دمار أيوب (أيوب 1-2)</a:t>
            </a:r>
            <a:endParaRPr lang="en-US"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8323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Destruction of Yemen - World Beyond War . . .">
            <a:extLst>
              <a:ext uri="{FF2B5EF4-FFF2-40B4-BE49-F238E27FC236}">
                <a16:creationId xmlns:a16="http://schemas.microsoft.com/office/drawing/2014/main" id="{D72B187F-4AEA-40E6-B69B-20A82A6C3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32" b="3418"/>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9F7C1D2-76EC-457C-9E1D-0E5455E84E12}"/>
              </a:ext>
            </a:extLst>
          </p:cNvPr>
          <p:cNvSpPr txBox="1"/>
          <p:nvPr/>
        </p:nvSpPr>
        <p:spPr>
          <a:xfrm>
            <a:off x="790576" y="409575"/>
            <a:ext cx="628650" cy="3770263"/>
          </a:xfrm>
          <a:prstGeom prst="rect">
            <a:avLst/>
          </a:prstGeom>
          <a:noFill/>
        </p:spPr>
        <p:txBody>
          <a:bodyPr wrap="square">
            <a:spAutoFit/>
          </a:bodyPr>
          <a:lstStyle/>
          <a:p>
            <a:r>
              <a:rPr lang="ar-JO" sz="23900" b="1" dirty="0">
                <a:solidFill>
                  <a:srgbClr val="FFFFFF"/>
                </a:solidFill>
                <a:effectLst/>
                <a:latin typeface="+mj-lt"/>
                <a:ea typeface="+mj-ea"/>
                <a:cs typeface="+mj-cs"/>
              </a:rPr>
              <a:t>؟</a:t>
            </a:r>
            <a:endParaRPr lang="en-US" dirty="0"/>
          </a:p>
        </p:txBody>
      </p:sp>
      <p:sp>
        <p:nvSpPr>
          <p:cNvPr id="5" name="TextBox 4">
            <a:extLst>
              <a:ext uri="{FF2B5EF4-FFF2-40B4-BE49-F238E27FC236}">
                <a16:creationId xmlns:a16="http://schemas.microsoft.com/office/drawing/2014/main" id="{6B162CD5-D318-4F07-81E2-96DBD16D37A0}"/>
              </a:ext>
            </a:extLst>
          </p:cNvPr>
          <p:cNvSpPr txBox="1"/>
          <p:nvPr/>
        </p:nvSpPr>
        <p:spPr>
          <a:xfrm>
            <a:off x="9382126" y="409575"/>
            <a:ext cx="628650" cy="3743325"/>
          </a:xfrm>
          <a:prstGeom prst="rect">
            <a:avLst/>
          </a:prstGeom>
          <a:noFill/>
        </p:spPr>
        <p:txBody>
          <a:bodyPr wrap="square">
            <a:spAutoFit/>
          </a:bodyPr>
          <a:lstStyle/>
          <a:p>
            <a:r>
              <a:rPr lang="ar-JO" sz="23900" b="1" dirty="0">
                <a:solidFill>
                  <a:srgbClr val="FFFFFF"/>
                </a:solidFill>
                <a:effectLst/>
                <a:latin typeface="+mj-lt"/>
                <a:ea typeface="+mj-ea"/>
                <a:cs typeface="+mj-cs"/>
              </a:rPr>
              <a:t>؟</a:t>
            </a:r>
            <a:endParaRPr lang="en-US" dirty="0"/>
          </a:p>
        </p:txBody>
      </p:sp>
      <p:sp>
        <p:nvSpPr>
          <p:cNvPr id="4" name="TextBox 3">
            <a:extLst>
              <a:ext uri="{FF2B5EF4-FFF2-40B4-BE49-F238E27FC236}">
                <a16:creationId xmlns:a16="http://schemas.microsoft.com/office/drawing/2014/main" id="{FC48FB9E-6131-418D-A043-FE0D7E6A039C}"/>
              </a:ext>
            </a:extLst>
          </p:cNvPr>
          <p:cNvSpPr txBox="1"/>
          <p:nvPr/>
        </p:nvSpPr>
        <p:spPr>
          <a:xfrm>
            <a:off x="2621089" y="2196584"/>
            <a:ext cx="6943725" cy="646331"/>
          </a:xfrm>
          <a:prstGeom prst="rect">
            <a:avLst/>
          </a:prstGeom>
          <a:solidFill>
            <a:schemeClr val="tx1"/>
          </a:solidFill>
        </p:spPr>
        <p:txBody>
          <a:bodyPr wrap="square">
            <a:spAutoFit/>
          </a:bodyPr>
          <a:lstStyle/>
          <a:p>
            <a:pPr algn="ctr"/>
            <a:r>
              <a:rPr lang="ar-JO" sz="3600" b="1" dirty="0">
                <a:solidFill>
                  <a:schemeClr val="bg1"/>
                </a:solidFill>
                <a:latin typeface="Times New Roman" panose="02020603050405020304" pitchFamily="18" charset="0"/>
                <a:ea typeface="+mj-ea"/>
                <a:cs typeface="Times New Roman" panose="02020603050405020304" pitchFamily="18" charset="0"/>
              </a:rPr>
              <a:t>اضطراب أيوب العاطفي (أيوب 3-37)</a:t>
            </a:r>
            <a:endParaRPr lang="en-US"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7454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82</TotalTime>
  <Words>580</Words>
  <Application>Microsoft Macintosh PowerPoint</Application>
  <PresentationFormat>Widescreen</PresentationFormat>
  <Paragraphs>75</Paragraphs>
  <Slides>32</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ＭＳ Ｐゴシック</vt:lpstr>
      <vt:lpstr>Arial</vt:lpstr>
      <vt:lpstr>Calibri</vt:lpstr>
      <vt:lpstr>Calibri Light</vt:lpstr>
      <vt:lpstr>Symbol</vt:lpstr>
      <vt:lpstr>Times New Roman</vt:lpstr>
      <vt:lpstr>Wingdings</vt:lpstr>
      <vt:lpstr>Office Theme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رابط الوعظ الموضوعي على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dc:creator>
  <cp:lastModifiedBy>Rick Griffith</cp:lastModifiedBy>
  <cp:revision>9</cp:revision>
  <dcterms:created xsi:type="dcterms:W3CDTF">2020-11-04T04:15:10Z</dcterms:created>
  <dcterms:modified xsi:type="dcterms:W3CDTF">2024-06-24T17:03:16Z</dcterms:modified>
</cp:coreProperties>
</file>