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363" r:id="rId3"/>
    <p:sldId id="365" r:id="rId4"/>
    <p:sldId id="272" r:id="rId5"/>
    <p:sldId id="273" r:id="rId6"/>
    <p:sldId id="257" r:id="rId7"/>
    <p:sldId id="266" r:id="rId8"/>
    <p:sldId id="267" r:id="rId9"/>
    <p:sldId id="258" r:id="rId10"/>
    <p:sldId id="259" r:id="rId11"/>
    <p:sldId id="268" r:id="rId12"/>
    <p:sldId id="260" r:id="rId13"/>
    <p:sldId id="269" r:id="rId14"/>
    <p:sldId id="262" r:id="rId15"/>
    <p:sldId id="270" r:id="rId16"/>
    <p:sldId id="271" r:id="rId17"/>
    <p:sldId id="264" r:id="rId18"/>
    <p:sldId id="364" r:id="rId19"/>
    <p:sldId id="3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96624B-3F3F-4E7F-A56C-9D29A05800F7}" v="294" dt="2020-10-30T07:50:55.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autoAdjust="0"/>
    <p:restoredTop sz="94660"/>
  </p:normalViewPr>
  <p:slideViewPr>
    <p:cSldViewPr snapToGrid="0">
      <p:cViewPr varScale="1">
        <p:scale>
          <a:sx n="124" d="100"/>
          <a:sy n="124" d="100"/>
        </p:scale>
        <p:origin x="720" y="15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D7D34-C0F5-8C4F-9648-2F607685D60D}" type="datetimeFigureOut">
              <a:rPr lang="en-US" smtClean="0"/>
              <a:t>6/24/24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A6407-3FD5-0440-96C2-AD23E2ABA024}" type="slidenum">
              <a:rPr lang="en-US" smtClean="0"/>
              <a:t>‹#›</a:t>
            </a:fld>
            <a:endParaRPr lang="en-US"/>
          </a:p>
        </p:txBody>
      </p:sp>
    </p:spTree>
    <p:extLst>
      <p:ext uri="{BB962C8B-B14F-4D97-AF65-F5344CB8AC3E}">
        <p14:creationId xmlns:p14="http://schemas.microsoft.com/office/powerpoint/2010/main" val="376646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3662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9CC8-3AF6-4FEC-BB41-C08663B4C6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31867-C002-40EB-B98B-E59FE5576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9B635-2B86-4872-9BC6-B3EA0D5A15EA}"/>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61BB346A-44F9-4ADB-9E43-96E3CD43B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C25CC-B63A-407C-A557-76BF2EB7B7A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91914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C58A-8B48-4A44-B9DB-B9D7044E0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CC9B6D-AA43-4524-9E53-4247AECF5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C497F-4688-4830-B945-6A167C369C4C}"/>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7EF60100-34ED-4388-9BC1-B808D7C94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254E5-EB22-495A-AF84-F8FD1559A297}"/>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35266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60684-65D0-4DC5-A4F8-A7671FFBDA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D02D72-112C-46BC-A50A-07FD50DBC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C9224-13A7-4886-AACA-421D759A8968}"/>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14DCAA34-BB3E-4A27-A38C-3CDF5E436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1A143-6B7B-4F24-B6FF-A205978EC5F4}"/>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078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8602275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7909928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728728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391644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74903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207803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398380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997157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F133-33DA-4780-9651-41D481D6B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77EE1-64C6-49BF-8D11-24FA885E5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46C28-E05D-47A5-B5B6-AAC3EFE584F5}"/>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24586129-4BC4-4EB2-9F62-EEC1D75FE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75A45-8AD2-4297-ABA0-18636629902D}"/>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21230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0315695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9486020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02644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8725-A343-4459-B008-86BB69581F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827CF1-E6A7-42A2-9C51-5BDE3F6AC1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8C8F2-2E2E-445A-BEC5-96E019A7BF61}"/>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C7313213-0E07-4B7A-A780-41FBEE977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F4B38-01C4-4EAE-A984-C1AD30EC61DA}"/>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5676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843C-DB3A-4A56-956F-C08B96A88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A1D592-0806-472A-8979-468ADB1BF8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619FDE-A603-48F0-AEB9-D78C8FDAFD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D02AF9-3196-44DE-9A66-09CCC0EC9CEA}"/>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6" name="Footer Placeholder 5">
            <a:extLst>
              <a:ext uri="{FF2B5EF4-FFF2-40B4-BE49-F238E27FC236}">
                <a16:creationId xmlns:a16="http://schemas.microsoft.com/office/drawing/2014/main" id="{7D282933-9157-413B-81FD-AE3785DE4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E9F52-E186-4582-8B2B-DE3663B4BA0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97837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7350-1133-42E3-8B57-F9C159613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5C8E2-87E4-4D40-ADD7-802741CCF3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1C63F-A694-477C-819F-7783726048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1685A-AE28-49C4-BF1D-EEC9E81F7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FF1C9B-1BF1-4939-8ECB-664A034E91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9D815-D17D-4E88-8C27-9DC9C8290DB3}"/>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8" name="Footer Placeholder 7">
            <a:extLst>
              <a:ext uri="{FF2B5EF4-FFF2-40B4-BE49-F238E27FC236}">
                <a16:creationId xmlns:a16="http://schemas.microsoft.com/office/drawing/2014/main" id="{D20D8967-B126-432E-958F-A4EAC018DF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D71552-4132-476C-8F6F-5B61CBC58768}"/>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94031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04A9-BAE3-42DB-B09F-BC55BCF6BE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17DD69-DF37-4312-AB83-FD7EA5984164}"/>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4" name="Footer Placeholder 3">
            <a:extLst>
              <a:ext uri="{FF2B5EF4-FFF2-40B4-BE49-F238E27FC236}">
                <a16:creationId xmlns:a16="http://schemas.microsoft.com/office/drawing/2014/main" id="{4F30C91C-28F7-41DA-B945-EC47039E7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1A5B23-1019-4B03-95B9-CF5DECD12382}"/>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03059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E815E-E4CB-482E-BAD4-D17A11AF6450}"/>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3" name="Footer Placeholder 2">
            <a:extLst>
              <a:ext uri="{FF2B5EF4-FFF2-40B4-BE49-F238E27FC236}">
                <a16:creationId xmlns:a16="http://schemas.microsoft.com/office/drawing/2014/main" id="{D50440D9-0A69-4DA7-9A2F-3E489DE6B9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38CE4D-263C-4FF2-846A-F19B3A82538C}"/>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62737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A55D-98A3-4E2A-9A22-3C7C6FDD15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3D744E-5E18-4445-8660-22F771BA4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DA2BB-93B8-4574-861F-6BA67AE8E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109E13-E2BF-4F0A-8BD1-455E354D6B3E}"/>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6" name="Footer Placeholder 5">
            <a:extLst>
              <a:ext uri="{FF2B5EF4-FFF2-40B4-BE49-F238E27FC236}">
                <a16:creationId xmlns:a16="http://schemas.microsoft.com/office/drawing/2014/main" id="{00AD32E8-A539-4019-82A2-5C097A1A4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11802-99EF-4464-8447-5B0CC64C9B6F}"/>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342043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E0BF-2AF6-4BCE-AE5B-EBBEBA530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56348-211B-4406-8852-D15A9DF39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67BB66-E1D4-4A02-87FF-7AFDF204D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C1D0C-3621-4148-945C-34C5D87FAE8F}"/>
              </a:ext>
            </a:extLst>
          </p:cNvPr>
          <p:cNvSpPr>
            <a:spLocks noGrp="1"/>
          </p:cNvSpPr>
          <p:nvPr>
            <p:ph type="dt" sz="half" idx="10"/>
          </p:nvPr>
        </p:nvSpPr>
        <p:spPr/>
        <p:txBody>
          <a:bodyPr/>
          <a:lstStyle/>
          <a:p>
            <a:fld id="{BDED9556-F2BF-4D00-A0F1-580398270FCD}" type="datetimeFigureOut">
              <a:rPr lang="en-US" smtClean="0"/>
              <a:t>6/24/24</a:t>
            </a:fld>
            <a:endParaRPr lang="en-US"/>
          </a:p>
        </p:txBody>
      </p:sp>
      <p:sp>
        <p:nvSpPr>
          <p:cNvPr id="6" name="Footer Placeholder 5">
            <a:extLst>
              <a:ext uri="{FF2B5EF4-FFF2-40B4-BE49-F238E27FC236}">
                <a16:creationId xmlns:a16="http://schemas.microsoft.com/office/drawing/2014/main" id="{C59EF2CE-1510-400C-BF5E-6309A036A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2A0FB-5988-4843-9CE7-2D99982D7356}"/>
              </a:ext>
            </a:extLst>
          </p:cNvPr>
          <p:cNvSpPr>
            <a:spLocks noGrp="1"/>
          </p:cNvSpPr>
          <p:nvPr>
            <p:ph type="sldNum" sz="quarter" idx="12"/>
          </p:nvPr>
        </p:nvSpPr>
        <p:spPr/>
        <p:txBody>
          <a:bodyPr/>
          <a:lstStyle/>
          <a:p>
            <a:fld id="{3BA0B3C2-82DE-47D6-9F54-89131BCB3D1F}" type="slidenum">
              <a:rPr lang="en-US" smtClean="0"/>
              <a:t>‹#›</a:t>
            </a:fld>
            <a:endParaRPr lang="en-US"/>
          </a:p>
        </p:txBody>
      </p:sp>
    </p:spTree>
    <p:extLst>
      <p:ext uri="{BB962C8B-B14F-4D97-AF65-F5344CB8AC3E}">
        <p14:creationId xmlns:p14="http://schemas.microsoft.com/office/powerpoint/2010/main" val="122970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1024F-9615-41FD-ABD0-30F39EADD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1480C5-6A18-478C-BCB5-10FDBF5924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09F25-89B1-4BFA-A263-DC1DA49C0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D9556-F2BF-4D00-A0F1-580398270FCD}" type="datetimeFigureOut">
              <a:rPr lang="en-US" smtClean="0"/>
              <a:t>6/24/24</a:t>
            </a:fld>
            <a:endParaRPr lang="en-US"/>
          </a:p>
        </p:txBody>
      </p:sp>
      <p:sp>
        <p:nvSpPr>
          <p:cNvPr id="5" name="Footer Placeholder 4">
            <a:extLst>
              <a:ext uri="{FF2B5EF4-FFF2-40B4-BE49-F238E27FC236}">
                <a16:creationId xmlns:a16="http://schemas.microsoft.com/office/drawing/2014/main" id="{6ECB6E44-E604-4EBD-B051-F2E924F7A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FFED3A-EAA3-40E5-9A56-ABDE42912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0B3C2-82DE-47D6-9F54-89131BCB3D1F}" type="slidenum">
              <a:rPr lang="en-US" smtClean="0"/>
              <a:t>‹#›</a:t>
            </a:fld>
            <a:endParaRPr lang="en-US"/>
          </a:p>
        </p:txBody>
      </p:sp>
    </p:spTree>
    <p:extLst>
      <p:ext uri="{BB962C8B-B14F-4D97-AF65-F5344CB8AC3E}">
        <p14:creationId xmlns:p14="http://schemas.microsoft.com/office/powerpoint/2010/main" val="3127976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3834668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151793"/>
            <a:ext cx="7491004" cy="4990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2583498" y="2214243"/>
            <a:ext cx="7266390" cy="1015663"/>
          </a:xfrm>
          <a:prstGeom prst="rect">
            <a:avLst/>
          </a:prstGeom>
          <a:noFill/>
        </p:spPr>
        <p:txBody>
          <a:bodyPr wrap="square" rtlCol="0">
            <a:spAutoFit/>
          </a:bodyPr>
          <a:lstStyle/>
          <a:p>
            <a:pPr algn="ctr"/>
            <a:r>
              <a:rPr lang="ar-JO" sz="6000" b="1" dirty="0">
                <a:latin typeface="Arial" panose="020B0604020202020204" pitchFamily="34" charset="0"/>
                <a:cs typeface="Arial" panose="020B0604020202020204" pitchFamily="34" charset="0"/>
              </a:rPr>
              <a:t>لنتطلع إليه</a:t>
            </a:r>
            <a:endParaRPr lang="en-US" sz="6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8882BA9-FBD2-BAFD-F606-5728460CB37D}"/>
              </a:ext>
            </a:extLst>
          </p:cNvPr>
          <p:cNvSpPr/>
          <p:nvPr/>
        </p:nvSpPr>
        <p:spPr>
          <a:xfrm>
            <a:off x="2064328" y="603687"/>
            <a:ext cx="7544174" cy="1334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18000" b="1" dirty="0">
                <a:solidFill>
                  <a:srgbClr val="FF0000"/>
                </a:solidFill>
                <a:latin typeface="Arial" panose="020B0604020202020204" pitchFamily="34" charset="0"/>
                <a:cs typeface="Arial" panose="020B0604020202020204" pitchFamily="34" charset="0"/>
              </a:rPr>
              <a:t>أمر</a:t>
            </a:r>
            <a:endParaRPr lang="en-US" sz="180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9ACF2E4-7A7E-55EB-8589-0D9296A09B02}"/>
              </a:ext>
            </a:extLst>
          </p:cNvPr>
          <p:cNvSpPr txBox="1"/>
          <p:nvPr/>
        </p:nvSpPr>
        <p:spPr>
          <a:xfrm>
            <a:off x="-1" y="826290"/>
            <a:ext cx="5336254" cy="707886"/>
          </a:xfrm>
          <a:prstGeom prst="rect">
            <a:avLst/>
          </a:prstGeom>
          <a:noFill/>
        </p:spPr>
        <p:txBody>
          <a:bodyPr wrap="square" rtlCol="0">
            <a:spAutoFit/>
          </a:bodyPr>
          <a:lstStyle/>
          <a:p>
            <a:pPr algn="ctr" rtl="1"/>
            <a:r>
              <a:rPr lang="ar-JO" sz="4000" b="1" dirty="0">
                <a:latin typeface="Arial" panose="020B0604020202020204" pitchFamily="34" charset="0"/>
                <a:cs typeface="Arial" panose="020B0604020202020204" pitchFamily="34" charset="0"/>
              </a:rPr>
              <a:t>الجزء </a:t>
            </a:r>
            <a:r>
              <a:rPr lang="en-US" sz="4000" b="1" dirty="0">
                <a:latin typeface="Arial" panose="020B0604020202020204" pitchFamily="34" charset="0"/>
                <a:cs typeface="Arial" panose="020B0604020202020204" pitchFamily="34" charset="0"/>
              </a:rPr>
              <a:t>1</a:t>
            </a:r>
            <a:r>
              <a:rPr lang="ar-JO" sz="4000" b="1" dirty="0">
                <a:latin typeface="Arial" panose="020B0604020202020204" pitchFamily="34" charset="0"/>
                <a:cs typeface="Arial" panose="020B0604020202020204" pitchFamily="34" charset="0"/>
              </a:rPr>
              <a:t>: حبقوق</a:t>
            </a:r>
            <a:endParaRPr lang="en-US" sz="40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7D05AD8-F544-41A3-D4EB-0D2EA7A2FF79}"/>
              </a:ext>
            </a:extLst>
          </p:cNvPr>
          <p:cNvSpPr>
            <a:spLocks noChangeArrowheads="1"/>
          </p:cNvSpPr>
          <p:nvPr/>
        </p:nvSpPr>
        <p:spPr bwMode="auto">
          <a:xfrm>
            <a:off x="0" y="5205045"/>
            <a:ext cx="12211336" cy="164925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marL="0" marR="0" lvl="0" indent="0" algn="ctr" defTabSz="1219036" eaLnBrk="1" fontAlgn="base" latinLnBrk="0" hangingPunct="1">
              <a:lnSpc>
                <a:spcPct val="100000"/>
              </a:lnSpc>
              <a:spcBef>
                <a:spcPct val="20000"/>
              </a:spcBef>
              <a:spcAft>
                <a:spcPts val="0"/>
              </a:spcAft>
              <a:buClr>
                <a:srgbClr val="FFCC00"/>
              </a:buClr>
              <a:buSzPct val="70000"/>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وعظ د. جيم هارملينغ</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كنيسة الطرق المتقاطعة الدولية سنغافورة</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CICFamily.com </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كلية الكتاب المقدس سنغافورة</a:t>
            </a:r>
            <a:b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الملفات بلغات عدة للتنزيل المجاني على</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a:t>
            </a:r>
          </a:p>
        </p:txBody>
      </p:sp>
    </p:spTree>
    <p:extLst>
      <p:ext uri="{BB962C8B-B14F-4D97-AF65-F5344CB8AC3E}">
        <p14:creationId xmlns:p14="http://schemas.microsoft.com/office/powerpoint/2010/main" val="766164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كفر شعبه (1: 1-4).</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548099"/>
          </a:xfrm>
          <a:prstGeom prst="rect">
            <a:avLst/>
          </a:prstGeom>
          <a:solidFill>
            <a:schemeClr val="bg1"/>
          </a:solidFill>
        </p:spPr>
        <p:txBody>
          <a:bodyPr wrap="square">
            <a:spAutoFit/>
          </a:bodyPr>
          <a:lstStyle/>
          <a:p>
            <a:pPr algn="r" rtl="1">
              <a:lnSpc>
                <a:spcPct val="115000"/>
              </a:lnSpc>
              <a:spcBef>
                <a:spcPts val="1200"/>
              </a:spcBef>
            </a:pPr>
            <a:r>
              <a:rPr lang="ar-JO" sz="2800" dirty="0">
                <a:latin typeface="Arial" panose="020B0604020202020204" pitchFamily="34" charset="0"/>
                <a:ea typeface="Calibri" panose="020F0502020204030204" pitchFamily="34" charset="0"/>
                <a:cs typeface="Arial" panose="020B0604020202020204" pitchFamily="34" charset="0"/>
              </a:rPr>
              <a:t>آمن بالحق عن الله بالرغم من أن خطته السيادية تجعل الأمور أسوأ (1: 5-2: 5)</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9494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450848-A508-404C-8711-005EC2DE6CFB}"/>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98" name="Picture 2" descr="7 Benefits of Puzzle Solving for Adults - How 2 Become">
            <a:extLst>
              <a:ext uri="{FF2B5EF4-FFF2-40B4-BE49-F238E27FC236}">
                <a16:creationId xmlns:a16="http://schemas.microsoft.com/office/drawing/2014/main" id="{5A5A6F0B-CBFF-4417-A145-53028C8A1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2" b="15068"/>
          <a:stretch/>
        </p:blipFill>
        <p:spPr bwMode="auto">
          <a:xfrm>
            <a:off x="20" y="2102059"/>
            <a:ext cx="8505805" cy="4784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96ADB6-1DD4-488B-ADB8-F801102A586C}"/>
              </a:ext>
            </a:extLst>
          </p:cNvPr>
          <p:cNvSpPr txBox="1"/>
          <p:nvPr/>
        </p:nvSpPr>
        <p:spPr>
          <a:xfrm>
            <a:off x="47625" y="1510784"/>
            <a:ext cx="11201400" cy="523220"/>
          </a:xfrm>
          <a:prstGeom prst="rect">
            <a:avLst/>
          </a:prstGeom>
          <a:noFill/>
        </p:spPr>
        <p:txBody>
          <a:bodyPr wrap="square">
            <a:spAutoFit/>
          </a:bodyPr>
          <a:lstStyle/>
          <a:p>
            <a:pPr algn="r" rtl="1"/>
            <a:r>
              <a:rPr lang="ar-JO" sz="2800" b="1" dirty="0">
                <a:solidFill>
                  <a:schemeClr val="bg1"/>
                </a:solidFill>
                <a:latin typeface="Arial" panose="020B0604020202020204" pitchFamily="34" charset="0"/>
                <a:ea typeface="Calibri" panose="020F0502020204030204" pitchFamily="34" charset="0"/>
                <a:cs typeface="Arial" panose="020B0604020202020204" pitchFamily="34" charset="0"/>
              </a:rPr>
              <a:t>الثيوديسيا – </a:t>
            </a:r>
            <a:r>
              <a:rPr lang="ar-JO" sz="2800" dirty="0">
                <a:solidFill>
                  <a:schemeClr val="bg1"/>
                </a:solidFill>
                <a:latin typeface="Arial" panose="020B0604020202020204" pitchFamily="34" charset="0"/>
                <a:ea typeface="Calibri" panose="020F0502020204030204" pitchFamily="34" charset="0"/>
                <a:cs typeface="Arial" panose="020B0604020202020204" pitchFamily="34" charset="0"/>
              </a:rPr>
              <a:t>عمل الله في العالم يظهر متناقضاً مع طبيعته المعلنة</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B0E1DCF8-06DD-4FDE-869D-CFC822A247E8}"/>
              </a:ext>
            </a:extLst>
          </p:cNvPr>
          <p:cNvSpPr txBox="1"/>
          <p:nvPr/>
        </p:nvSpPr>
        <p:spPr>
          <a:xfrm>
            <a:off x="5095875" y="263009"/>
            <a:ext cx="7077075" cy="523220"/>
          </a:xfrm>
          <a:prstGeom prst="rect">
            <a:avLst/>
          </a:prstGeom>
          <a:noFill/>
        </p:spPr>
        <p:txBody>
          <a:bodyPr wrap="square">
            <a:spAutoFit/>
          </a:bodyPr>
          <a:lstStyle/>
          <a:p>
            <a:pPr algn="ctr"/>
            <a:r>
              <a:rPr lang="ar-J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أما البار فبالإيمان يحيا</a:t>
            </a:r>
            <a:endParaRPr lang="en-US" sz="28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384B014-0A32-4766-9AAD-36BDB74BCB47}"/>
              </a:ext>
            </a:extLst>
          </p:cNvPr>
          <p:cNvSpPr txBox="1"/>
          <p:nvPr/>
        </p:nvSpPr>
        <p:spPr>
          <a:xfrm>
            <a:off x="8505826" y="2756444"/>
            <a:ext cx="3667124" cy="1305165"/>
          </a:xfrm>
          <a:prstGeom prst="rect">
            <a:avLst/>
          </a:prstGeom>
          <a:noFill/>
        </p:spPr>
        <p:txBody>
          <a:bodyPr wrap="square">
            <a:spAutoFit/>
          </a:bodyPr>
          <a:lstStyle/>
          <a:p>
            <a:pPr algn="ctr">
              <a:lnSpc>
                <a:spcPct val="150000"/>
              </a:lnSpc>
            </a:pPr>
            <a:r>
              <a:rPr lang="ar-J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رومية 1: 17</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ar-J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غلاطية 3: 11</a:t>
            </a:r>
            <a:endParaRPr lang="en-US" sz="28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BBE5D7C-5EC9-415E-B4E5-DD51D486CB9A}"/>
              </a:ext>
            </a:extLst>
          </p:cNvPr>
          <p:cNvSpPr txBox="1"/>
          <p:nvPr/>
        </p:nvSpPr>
        <p:spPr>
          <a:xfrm>
            <a:off x="8505825" y="4026542"/>
            <a:ext cx="3667124" cy="658835"/>
          </a:xfrm>
          <a:prstGeom prst="rect">
            <a:avLst/>
          </a:prstGeom>
          <a:noFill/>
        </p:spPr>
        <p:txBody>
          <a:bodyPr wrap="square">
            <a:spAutoFit/>
          </a:bodyPr>
          <a:lstStyle/>
          <a:p>
            <a:pPr algn="ctr">
              <a:lnSpc>
                <a:spcPct val="150000"/>
              </a:lnSpc>
            </a:pPr>
            <a:r>
              <a:rPr lang="ar-JO" sz="2800" dirty="0">
                <a:solidFill>
                  <a:schemeClr val="bg1"/>
                </a:solidFill>
                <a:latin typeface="Arial" panose="020B0604020202020204" pitchFamily="34" charset="0"/>
                <a:ea typeface="Calibri" panose="020F0502020204030204" pitchFamily="34" charset="0"/>
                <a:cs typeface="Arial" panose="020B0604020202020204" pitchFamily="34" charset="0"/>
              </a:rPr>
              <a:t>عبرانيين 10: 32-39</a:t>
            </a:r>
            <a:r>
              <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58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كفر شعبه (1: 1-4).</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أن خطته السيادية تجعل الأمور أسوأ (1: 5-2: 5)</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5C0BFBD-0058-4B66-8F14-69CEE27C595D}"/>
              </a:ext>
            </a:extLst>
          </p:cNvPr>
          <p:cNvSpPr txBox="1"/>
          <p:nvPr/>
        </p:nvSpPr>
        <p:spPr>
          <a:xfrm>
            <a:off x="390523" y="3074637"/>
            <a:ext cx="10763321" cy="548099"/>
          </a:xfrm>
          <a:prstGeom prst="rect">
            <a:avLst/>
          </a:prstGeom>
          <a:solidFill>
            <a:schemeClr val="bg1"/>
          </a:solidFill>
        </p:spPr>
        <p:txBody>
          <a:bodyPr wrap="square">
            <a:spAutoFit/>
          </a:bodyPr>
          <a:lstStyle/>
          <a:p>
            <a:pPr algn="r" rtl="1">
              <a:lnSpc>
                <a:spcPct val="115000"/>
              </a:lnSpc>
              <a:spcBef>
                <a:spcPts val="1200"/>
              </a:spcBef>
            </a:pPr>
            <a:r>
              <a:rPr lang="ar-JO" sz="2800" dirty="0">
                <a:latin typeface="Arial" panose="020B0604020202020204" pitchFamily="34" charset="0"/>
                <a:ea typeface="Calibri" panose="020F0502020204030204" pitchFamily="34" charset="0"/>
                <a:cs typeface="Arial" panose="020B0604020202020204" pitchFamily="34" charset="0"/>
              </a:rPr>
              <a:t>آمن بالحق عن الله بالرغم من أن العالم الخاطئ يبدو ناجحاً (2: 6-20).</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9747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ncient Babylon | Old Babylon Facts | DK Find Out">
            <a:extLst>
              <a:ext uri="{FF2B5EF4-FFF2-40B4-BE49-F238E27FC236}">
                <a16:creationId xmlns:a16="http://schemas.microsoft.com/office/drawing/2014/main" id="{AE687407-69D5-46F8-B56D-FFD2E8A60E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 b="29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766B73-035B-423F-A44C-5107E426DDB8}"/>
              </a:ext>
            </a:extLst>
          </p:cNvPr>
          <p:cNvSpPr txBox="1"/>
          <p:nvPr/>
        </p:nvSpPr>
        <p:spPr>
          <a:xfrm>
            <a:off x="-4763" y="118246"/>
            <a:ext cx="5281613" cy="610488"/>
          </a:xfrm>
          <a:prstGeom prst="rect">
            <a:avLst/>
          </a:prstGeom>
          <a:noFill/>
          <a:ln>
            <a:noFill/>
          </a:ln>
        </p:spPr>
        <p:txBody>
          <a:bodyPr wrap="square">
            <a:spAutoFit/>
          </a:bodyPr>
          <a:lstStyle/>
          <a:p>
            <a:pPr marL="0" marR="0" algn="ctr">
              <a:lnSpc>
                <a:spcPct val="115000"/>
              </a:lnSpc>
              <a:spcBef>
                <a:spcPts val="1200"/>
              </a:spcBef>
              <a:spcAft>
                <a:spcPts val="0"/>
              </a:spcAft>
            </a:pPr>
            <a:r>
              <a:rPr lang="ar-JO" sz="3200" b="1" dirty="0">
                <a:effectLst/>
                <a:latin typeface="Arial" panose="020B0604020202020204" pitchFamily="34" charset="0"/>
                <a:ea typeface="Calibri" panose="020F0502020204030204" pitchFamily="34" charset="0"/>
                <a:cs typeface="Arial" panose="020B0604020202020204" pitchFamily="34" charset="0"/>
              </a:rPr>
              <a:t>نجاح بابل المحدود</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49D855EA-D6E3-471B-85F5-0D761E341EBB}"/>
              </a:ext>
            </a:extLst>
          </p:cNvPr>
          <p:cNvSpPr txBox="1"/>
          <p:nvPr/>
        </p:nvSpPr>
        <p:spPr>
          <a:xfrm>
            <a:off x="361950" y="1832746"/>
            <a:ext cx="11567289" cy="545727"/>
          </a:xfrm>
          <a:prstGeom prst="rect">
            <a:avLst/>
          </a:prstGeom>
          <a:solidFill>
            <a:schemeClr val="bg1"/>
          </a:solidFill>
        </p:spPr>
        <p:txBody>
          <a:bodyPr wrap="square">
            <a:spAutoFit/>
          </a:bodyPr>
          <a:lstStyle/>
          <a:p>
            <a:pPr marR="0" lvl="0" algn="r">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ويل للذين يستغلون الآخرين لتحقيق مكاسب شخصية (ع ٦-٨)</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BC825EC8-41D6-4AC9-AF20-099BC29B3324}"/>
              </a:ext>
            </a:extLst>
          </p:cNvPr>
          <p:cNvSpPr txBox="1"/>
          <p:nvPr/>
        </p:nvSpPr>
        <p:spPr>
          <a:xfrm>
            <a:off x="361950" y="2489971"/>
            <a:ext cx="11567290" cy="545727"/>
          </a:xfrm>
          <a:prstGeom prst="rect">
            <a:avLst/>
          </a:prstGeom>
          <a:solidFill>
            <a:schemeClr val="bg1"/>
          </a:solidFill>
        </p:spPr>
        <p:txBody>
          <a:bodyPr wrap="square">
            <a:spAutoFit/>
          </a:bodyPr>
          <a:lstStyle/>
          <a:p>
            <a:pPr marR="0" lvl="0" algn="r">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ويل للذين يؤمنون مستقبلهم بتدمير الآخرين (ع 9-11)</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A56596-F278-4BEA-A9DC-EEDA1A77D013}"/>
              </a:ext>
            </a:extLst>
          </p:cNvPr>
          <p:cNvSpPr txBox="1"/>
          <p:nvPr/>
        </p:nvSpPr>
        <p:spPr>
          <a:xfrm>
            <a:off x="361951" y="3156721"/>
            <a:ext cx="11567290" cy="545727"/>
          </a:xfrm>
          <a:prstGeom prst="rect">
            <a:avLst/>
          </a:prstGeom>
          <a:solidFill>
            <a:schemeClr val="bg1"/>
          </a:solidFill>
        </p:spPr>
        <p:txBody>
          <a:bodyPr wrap="square">
            <a:spAutoFit/>
          </a:bodyPr>
          <a:lstStyle/>
          <a:p>
            <a:pPr marR="0" lvl="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ويل للذين يبنون أنفسهم بالظلم (ع 12-14)</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F98FFD6-3155-4FC1-8409-AB4200CAB04A}"/>
              </a:ext>
            </a:extLst>
          </p:cNvPr>
          <p:cNvSpPr txBox="1"/>
          <p:nvPr/>
        </p:nvSpPr>
        <p:spPr>
          <a:xfrm>
            <a:off x="360426" y="3823471"/>
            <a:ext cx="11567289" cy="545727"/>
          </a:xfrm>
          <a:prstGeom prst="rect">
            <a:avLst/>
          </a:prstGeom>
          <a:solidFill>
            <a:schemeClr val="bg1"/>
          </a:solidFill>
        </p:spPr>
        <p:txBody>
          <a:bodyPr wrap="square">
            <a:spAutoFit/>
          </a:bodyPr>
          <a:lstStyle/>
          <a:p>
            <a:pPr marR="0" lvl="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ويل للذين يهينون الآخرين أو يسيئون إليهم (ع 15-17)</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43B251B-D216-452D-8C7C-78E89D8FF5C8}"/>
              </a:ext>
            </a:extLst>
          </p:cNvPr>
          <p:cNvSpPr txBox="1"/>
          <p:nvPr/>
        </p:nvSpPr>
        <p:spPr>
          <a:xfrm>
            <a:off x="358902" y="4499746"/>
            <a:ext cx="11567289" cy="545727"/>
          </a:xfrm>
          <a:prstGeom prst="rect">
            <a:avLst/>
          </a:prstGeom>
          <a:solidFill>
            <a:schemeClr val="bg1"/>
          </a:solidFill>
        </p:spPr>
        <p:txBody>
          <a:bodyPr wrap="square">
            <a:spAutoFit/>
          </a:bodyPr>
          <a:lstStyle/>
          <a:p>
            <a:pPr marR="0" lvl="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ويل للذين يصنعون أصناماً تنافس الله (ع ١٨-٢٠).</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620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كفر شعبه (1: 1-4).</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4DBC31E-F0DB-4857-A07F-C46681AF5E62}"/>
              </a:ext>
            </a:extLst>
          </p:cNvPr>
          <p:cNvSpPr txBox="1"/>
          <p:nvPr/>
        </p:nvSpPr>
        <p:spPr>
          <a:xfrm>
            <a:off x="390524" y="1852199"/>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أن خطته السيادية تجعل الأمور أسوأ (1: 5-2: 5)</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5C0BFBD-0058-4B66-8F14-69CEE27C595D}"/>
              </a:ext>
            </a:extLst>
          </p:cNvPr>
          <p:cNvSpPr txBox="1"/>
          <p:nvPr/>
        </p:nvSpPr>
        <p:spPr>
          <a:xfrm>
            <a:off x="390524" y="3074637"/>
            <a:ext cx="10743050" cy="545727"/>
          </a:xfrm>
          <a:prstGeom prst="rect">
            <a:avLst/>
          </a:prstGeom>
          <a:solidFill>
            <a:schemeClr val="bg1"/>
          </a:solidFill>
        </p:spPr>
        <p:txBody>
          <a:bodyPr wrap="square">
            <a:spAutoFit/>
          </a:bodyPr>
          <a:lstStyle/>
          <a:p>
            <a:pPr marL="0" marR="0" lvl="0" indent="0" algn="r" defTabSz="914400" rtl="1" eaLnBrk="1" fontAlgn="auto" latinLnBrk="0" hangingPunct="1">
              <a:lnSpc>
                <a:spcPct val="115000"/>
              </a:lnSpc>
              <a:spcBef>
                <a:spcPts val="120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آمن بالحق عن الله بالرغم من أن العالم الخاطئ يبدو ناجحاً (2: 6-20).</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EA614B-75DD-44D8-8C17-94ED5FA2F2C8}"/>
              </a:ext>
            </a:extLst>
          </p:cNvPr>
          <p:cNvSpPr txBox="1"/>
          <p:nvPr/>
        </p:nvSpPr>
        <p:spPr>
          <a:xfrm>
            <a:off x="390524" y="4320437"/>
            <a:ext cx="10743050" cy="548099"/>
          </a:xfrm>
          <a:prstGeom prst="rect">
            <a:avLst/>
          </a:prstGeom>
          <a:solidFill>
            <a:schemeClr val="bg1"/>
          </a:solidFill>
        </p:spPr>
        <p:txBody>
          <a:bodyPr wrap="square">
            <a:spAutoFit/>
          </a:bodyPr>
          <a:lstStyle/>
          <a:p>
            <a:pPr marL="0" marR="0" algn="r" rtl="1">
              <a:lnSpc>
                <a:spcPct val="115000"/>
              </a:lnSpc>
              <a:spcBef>
                <a:spcPts val="1200"/>
              </a:spcBef>
              <a:spcAft>
                <a:spcPts val="0"/>
              </a:spcAft>
            </a:pPr>
            <a:r>
              <a:rPr lang="ar-JO" sz="2800" dirty="0">
                <a:latin typeface="Arial" panose="020B0604020202020204" pitchFamily="34" charset="0"/>
                <a:ea typeface="Calibri" panose="020F0502020204030204" pitchFamily="34" charset="0"/>
                <a:cs typeface="Arial" panose="020B0604020202020204" pitchFamily="34" charset="0"/>
              </a:rPr>
              <a:t>آمن بالحق عن الله لأن الله كان صادقاً في كلمته (3: 1-19)</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5618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lm Lake Wallpapers - Top Free Calm Lake Backgrounds - WallpaperAccess">
            <a:extLst>
              <a:ext uri="{FF2B5EF4-FFF2-40B4-BE49-F238E27FC236}">
                <a16:creationId xmlns:a16="http://schemas.microsoft.com/office/drawing/2014/main" id="{3CB543C5-738A-4218-AEF0-F486AE0326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40"/>
          <a:stretch/>
        </p:blipFill>
        <p:spPr bwMode="auto">
          <a:xfrm>
            <a:off x="-1" y="271305"/>
            <a:ext cx="12192001" cy="6847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17695E-E952-40EF-BC57-C81217DC76EA}"/>
              </a:ext>
            </a:extLst>
          </p:cNvPr>
          <p:cNvSpPr txBox="1"/>
          <p:nvPr/>
        </p:nvSpPr>
        <p:spPr>
          <a:xfrm>
            <a:off x="2314902" y="2720330"/>
            <a:ext cx="7562194" cy="2246769"/>
          </a:xfrm>
          <a:prstGeom prst="rect">
            <a:avLst/>
          </a:prstGeom>
          <a:solidFill>
            <a:srgbClr val="FFFFFF">
              <a:alpha val="69804"/>
            </a:srgbClr>
          </a:solidFill>
        </p:spPr>
        <p:txBody>
          <a:bodyPr wrap="square">
            <a:spAutoFit/>
          </a:bodyPr>
          <a:lstStyle/>
          <a:p>
            <a:pPr algn="ctr"/>
            <a:r>
              <a:rPr lang="ar-JO" sz="2800" dirty="0">
                <a:effectLst/>
                <a:latin typeface="Arial" panose="020B0604020202020204" pitchFamily="34" charset="0"/>
                <a:ea typeface="Calibri" panose="020F0502020204030204" pitchFamily="34" charset="0"/>
                <a:cs typeface="Arial" panose="020B0604020202020204" pitchFamily="34" charset="0"/>
              </a:rPr>
              <a:t>الإيمان المسيحي مبني بقوة على الحقائق وليس على الأفكار، وإذا كانت الحقائق المسجلة في الكتاب المقدس غير صحيحة، فليس لدي أي رجاء أو راحة، لأننا لا نخلص بالأفكار، بل بالحقائق والأحداث.</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algn="ctr"/>
            <a:r>
              <a:rPr lang="ar-JO" sz="2800" b="1" dirty="0">
                <a:latin typeface="Arial" panose="020B0604020202020204" pitchFamily="34" charset="0"/>
                <a:ea typeface="Calibri" panose="020F0502020204030204" pitchFamily="34" charset="0"/>
                <a:cs typeface="Arial" panose="020B0604020202020204" pitchFamily="34" charset="0"/>
              </a:rPr>
              <a:t>مارتن لويد-جونز</a:t>
            </a:r>
            <a:r>
              <a:rPr lang="en-US" sz="2800" b="1"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51455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Red deer | mammal | Britannica">
            <a:extLst>
              <a:ext uri="{FF2B5EF4-FFF2-40B4-BE49-F238E27FC236}">
                <a16:creationId xmlns:a16="http://schemas.microsoft.com/office/drawing/2014/main" id="{EDDE355B-7DCA-4FCF-9B24-65BD63E5AF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A73E12-736B-4554-B516-EEA4BA989427}"/>
              </a:ext>
            </a:extLst>
          </p:cNvPr>
          <p:cNvSpPr txBox="1"/>
          <p:nvPr/>
        </p:nvSpPr>
        <p:spPr>
          <a:xfrm>
            <a:off x="371475" y="215384"/>
            <a:ext cx="6096000" cy="954107"/>
          </a:xfrm>
          <a:prstGeom prst="rect">
            <a:avLst/>
          </a:prstGeom>
          <a:solidFill>
            <a:schemeClr val="bg1"/>
          </a:solidFill>
        </p:spPr>
        <p:txBody>
          <a:bodyPr wrap="square">
            <a:spAutoFit/>
          </a:bodyPr>
          <a:lstStyle/>
          <a:p>
            <a:pPr algn="ctr"/>
            <a:r>
              <a:rPr lang="ar-JO" sz="2800" dirty="0">
                <a:latin typeface="Arial" panose="020B0604020202020204" pitchFamily="34" charset="0"/>
                <a:ea typeface="Calibri" panose="020F0502020204030204" pitchFamily="34" charset="0"/>
                <a:cs typeface="Arial" panose="020B0604020202020204" pitchFamily="34" charset="0"/>
              </a:rPr>
              <a:t>يجعل قدمي كالأيائل</a:t>
            </a:r>
          </a:p>
          <a:p>
            <a:pPr algn="ctr"/>
            <a:r>
              <a:rPr lang="ar-JO" sz="2800" dirty="0">
                <a:latin typeface="Arial" panose="020B0604020202020204" pitchFamily="34" charset="0"/>
                <a:ea typeface="Calibri" panose="020F0502020204030204" pitchFamily="34" charset="0"/>
                <a:cs typeface="Arial" panose="020B0604020202020204" pitchFamily="34" charset="0"/>
              </a:rPr>
              <a:t>يمشيني على مرتفعاتي</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62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1825655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rtl="1"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رابط الوعظ الموضوعي على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333"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219170" eaLnBrk="1" fontAlgn="base" hangingPunct="1">
              <a:spcBef>
                <a:spcPct val="0"/>
              </a:spcBef>
              <a:spcAft>
                <a:spcPct val="0"/>
              </a:spcAft>
            </a:pPr>
            <a:r>
              <a:rPr lang="ar-JO" sz="5333" b="1" dirty="0">
                <a:solidFill>
                  <a:srgbClr val="FFFFFF"/>
                </a:solidFill>
                <a:latin typeface="Arial" charset="0"/>
                <a:cs typeface="Arial" charset="0"/>
              </a:rPr>
              <a:t>أحصل على هذا العرض التقديمي مجاناً</a:t>
            </a:r>
            <a:endParaRPr lang="en-US" sz="1867"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2195252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151793"/>
            <a:ext cx="7491004" cy="49900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2583498" y="2049859"/>
            <a:ext cx="72663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لنتطلع إليه</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6141808"/>
            <a:ext cx="12211336" cy="712490"/>
          </a:xfrm>
          <a:prstGeom prst="rect">
            <a:avLst/>
          </a:prstGeom>
          <a:solidFill>
            <a:srgbClr val="FFFF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marL="0" marR="0" lvl="0" indent="0" algn="ctr" defTabSz="1219036" rtl="1" eaLnBrk="1" fontAlgn="base" latinLnBrk="0" hangingPunct="1">
              <a:lnSpc>
                <a:spcPct val="100000"/>
              </a:lnSpc>
              <a:spcBef>
                <a:spcPct val="20000"/>
              </a:spcBef>
              <a:spcAft>
                <a:spcPts val="0"/>
              </a:spcAft>
              <a:buClr>
                <a:srgbClr val="FFCC00"/>
              </a:buClr>
              <a:buSzPct val="70000"/>
              <a:buFontTx/>
              <a:buNone/>
              <a:tabLst/>
              <a:defRPr/>
            </a:pPr>
            <a:r>
              <a:rPr kumimoji="0" lang="ar-JO" sz="4000" b="1" i="0"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rPr>
              <a:t>تثبيت انظارنا على إعلان الله المستقبلي</a:t>
            </a:r>
            <a:endParaRPr kumimoji="0" lang="en-US" sz="4000" b="1" i="0" u="none" strike="noStrike" kern="0" cap="none" spc="0" normalizeH="0" baseline="0" noProof="0" dirty="0">
              <a:ln>
                <a:noFill/>
              </a:ln>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8882BA9-FBD2-BAFD-F606-5728460CB37D}"/>
              </a:ext>
            </a:extLst>
          </p:cNvPr>
          <p:cNvSpPr/>
          <p:nvPr/>
        </p:nvSpPr>
        <p:spPr>
          <a:xfrm>
            <a:off x="2064328" y="439303"/>
            <a:ext cx="7544174" cy="13340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أمر</a:t>
            </a:r>
            <a:endParaRPr kumimoji="0" lang="en-US" sz="18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EA83659-B9B6-D132-124B-1DD11DC043A4}"/>
              </a:ext>
            </a:extLst>
          </p:cNvPr>
          <p:cNvSpPr txBox="1"/>
          <p:nvPr/>
        </p:nvSpPr>
        <p:spPr>
          <a:xfrm>
            <a:off x="-560394" y="-1486602"/>
            <a:ext cx="7266390" cy="1569660"/>
          </a:xfrm>
          <a:prstGeom prst="rect">
            <a:avLst/>
          </a:prstGeom>
          <a:noFill/>
        </p:spPr>
        <p:txBody>
          <a:bodyPr wrap="square" rtlCol="0">
            <a:spAutoFit/>
          </a:bodyPr>
          <a:lstStyle/>
          <a:p>
            <a:pPr algn="ctr" rtl="1">
              <a:defRPr/>
            </a:pPr>
            <a:r>
              <a:rPr kumimoji="0" lang="ar-JO" sz="9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أمر</a:t>
            </a:r>
            <a:r>
              <a:rPr lang="en-US" sz="9600" b="1" dirty="0">
                <a:solidFill>
                  <a:srgbClr val="FF0000"/>
                </a:solidFill>
                <a:latin typeface="Arial" panose="020B0604020202020204" pitchFamily="34" charset="0"/>
                <a:cs typeface="Arial" panose="020B0604020202020204" pitchFamily="34" charset="0"/>
              </a:rPr>
              <a:t> </a:t>
            </a:r>
            <a:r>
              <a:rPr kumimoji="0" lang="ar-JO"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لنتطلع إليه</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1F9297C-A458-34EC-BC76-DE7B9C76E83A}"/>
              </a:ext>
            </a:extLst>
          </p:cNvPr>
          <p:cNvSpPr txBox="1"/>
          <p:nvPr/>
        </p:nvSpPr>
        <p:spPr>
          <a:xfrm>
            <a:off x="-472611" y="3143892"/>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3913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2776722"/>
          </a:xfrm>
          <a:prstGeom prst="rect">
            <a:avLst/>
          </a:prstGeom>
          <a:solidFill>
            <a:schemeClr val="bg1"/>
          </a:solidFill>
          <a:ln>
            <a:solidFill>
              <a:schemeClr val="accent1"/>
            </a:solidFill>
          </a:ln>
        </p:spPr>
        <p:txBody>
          <a:bodyPr wrap="square">
            <a:spAutoFit/>
          </a:bodyPr>
          <a:lstStyle/>
          <a:p>
            <a:pPr marL="0" marR="0" algn="r" rtl="1">
              <a:lnSpc>
                <a:spcPct val="107000"/>
              </a:lnSpc>
              <a:spcBef>
                <a:spcPts val="0"/>
              </a:spcBef>
              <a:spcAft>
                <a:spcPts val="800"/>
              </a:spcAft>
            </a:pPr>
            <a:r>
              <a:rPr lang="ar-JO" sz="2800" b="1" dirty="0">
                <a:effectLst/>
                <a:latin typeface="Arial" panose="020B0604020202020204" pitchFamily="34" charset="0"/>
                <a:ea typeface="Calibri" panose="020F0502020204030204" pitchFamily="34" charset="0"/>
                <a:cs typeface="Arial" panose="020B0604020202020204" pitchFamily="34" charset="0"/>
              </a:rPr>
              <a:t>السؤال 1</a:t>
            </a:r>
            <a:r>
              <a:rPr lang="ar-JO" sz="2800" dirty="0">
                <a:effectLst/>
                <a:latin typeface="Arial" panose="020B0604020202020204" pitchFamily="34" charset="0"/>
                <a:ea typeface="Calibri" panose="020F0502020204030204" pitchFamily="34" charset="0"/>
                <a:cs typeface="Arial" panose="020B0604020202020204" pitchFamily="34" charset="0"/>
              </a:rPr>
              <a:t>: كيف أتطلع إلى المستقبل عندما يبدو أن الحياة ستزداد سوءً ولن تتحسن؟</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2800" b="1" dirty="0">
                <a:latin typeface="Arial" panose="020B0604020202020204" pitchFamily="34" charset="0"/>
                <a:ea typeface="Calibri" panose="020F0502020204030204" pitchFamily="34" charset="0"/>
                <a:cs typeface="Arial" panose="020B0604020202020204" pitchFamily="34" charset="0"/>
              </a:rPr>
              <a:t>السؤال 2</a:t>
            </a:r>
            <a:r>
              <a:rPr lang="ar-JO" sz="2800" dirty="0">
                <a:latin typeface="Arial" panose="020B0604020202020204" pitchFamily="34" charset="0"/>
                <a:ea typeface="Calibri" panose="020F0502020204030204" pitchFamily="34" charset="0"/>
                <a:cs typeface="Arial" panose="020B0604020202020204" pitchFamily="34" charset="0"/>
              </a:rPr>
              <a:t>: كيف أتطلع إلى المستقبل عندما يحدث شيء مريع دون سابق إنذار؟</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2800" b="1" dirty="0">
                <a:latin typeface="Arial" panose="020B0604020202020204" pitchFamily="34" charset="0"/>
                <a:ea typeface="Calibri" panose="020F0502020204030204" pitchFamily="34" charset="0"/>
                <a:cs typeface="Arial" panose="020B0604020202020204" pitchFamily="34" charset="0"/>
              </a:rPr>
              <a:t>السؤال 3</a:t>
            </a:r>
            <a:r>
              <a:rPr lang="ar-JO" sz="2800" dirty="0">
                <a:latin typeface="Arial" panose="020B0604020202020204" pitchFamily="34" charset="0"/>
                <a:ea typeface="Calibri" panose="020F0502020204030204" pitchFamily="34" charset="0"/>
                <a:cs typeface="Arial" panose="020B0604020202020204" pitchFamily="34" charset="0"/>
              </a:rPr>
              <a:t>: ما هو نوع المستقبل الذي أتطلع إليه؟</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13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8" b="7500"/>
          <a:stretch/>
        </p:blipFill>
        <p:spPr bwMode="auto">
          <a:xfrm>
            <a:off x="1741" y="0"/>
            <a:ext cx="1218431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338137" y="981075"/>
            <a:ext cx="11515725" cy="519886"/>
          </a:xfrm>
          <a:prstGeom prst="rect">
            <a:avLst/>
          </a:prstGeom>
          <a:solidFill>
            <a:schemeClr val="bg1"/>
          </a:solidFill>
          <a:ln>
            <a:solidFill>
              <a:schemeClr val="accent1"/>
            </a:solidFill>
          </a:ln>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السؤال 1</a:t>
            </a:r>
            <a:r>
              <a:rPr kumimoji="0" lang="ar-JO"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كيف أتطلع إلى المستقبل عندما يبدو أن الحياة ستزداد سوءً ولن تتحسن؟</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719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Ethics and False Advertising – The Food Industry | Ethics.">
            <a:extLst>
              <a:ext uri="{FF2B5EF4-FFF2-40B4-BE49-F238E27FC236}">
                <a16:creationId xmlns:a16="http://schemas.microsoft.com/office/drawing/2014/main" id="{E740F5AA-34F7-47FE-9CC3-AC4DD84EEF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6616" y="484632"/>
            <a:ext cx="3827678" cy="5888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Ways to Avoid Online False Advertising Claims - Quertime">
            <a:extLst>
              <a:ext uri="{FF2B5EF4-FFF2-40B4-BE49-F238E27FC236}">
                <a16:creationId xmlns:a16="http://schemas.microsoft.com/office/drawing/2014/main" id="{56186D03-B4FA-4A74-A7FF-CCAF12907D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6029" y="1081446"/>
            <a:ext cx="6731338" cy="4695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42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D91EEF-9C73-4CA0-8DC8-CC408A12AC6A}"/>
              </a:ext>
            </a:extLst>
          </p:cNvPr>
          <p:cNvSpPr txBox="1"/>
          <p:nvPr/>
        </p:nvSpPr>
        <p:spPr>
          <a:xfrm>
            <a:off x="651307" y="640081"/>
            <a:ext cx="3636213" cy="3681976"/>
          </a:xfrm>
          <a:prstGeom prst="rect">
            <a:avLst/>
          </a:prstGeom>
          <a:noFill/>
        </p:spPr>
        <p:txBody>
          <a:bodyPr vert="horz" lIns="91440" tIns="45720" rIns="91440" bIns="45720" rtlCol="0" anchor="b">
            <a:normAutofit/>
          </a:bodyPr>
          <a:lstStyle/>
          <a:p>
            <a:pPr marL="0" marR="0" algn="ctr">
              <a:lnSpc>
                <a:spcPct val="90000"/>
              </a:lnSpc>
              <a:spcBef>
                <a:spcPct val="0"/>
              </a:spcBef>
              <a:spcAft>
                <a:spcPts val="600"/>
              </a:spcAft>
            </a:pPr>
            <a:r>
              <a:rPr lang="ar-JO" sz="5400" dirty="0">
                <a:solidFill>
                  <a:schemeClr val="bg1"/>
                </a:solidFill>
                <a:latin typeface="Arial" panose="020B0604020202020204" pitchFamily="34" charset="0"/>
                <a:ea typeface="+mj-ea"/>
                <a:cs typeface="Arial" panose="020B0604020202020204" pitchFamily="34" charset="0"/>
              </a:rPr>
              <a:t>إعلان كاذب؟</a:t>
            </a:r>
            <a:endParaRPr lang="en-US" sz="5400" dirty="0">
              <a:solidFill>
                <a:schemeClr val="bg1"/>
              </a:solidFill>
              <a:effectLst/>
              <a:latin typeface="Arial" panose="020B0604020202020204" pitchFamily="34" charset="0"/>
              <a:ea typeface="+mj-ea"/>
              <a:cs typeface="Arial" panose="020B0604020202020204" pitchFamily="34" charset="0"/>
            </a:endParaRPr>
          </a:p>
        </p:txBody>
      </p:sp>
      <p:pic>
        <p:nvPicPr>
          <p:cNvPr id="2050" name="Picture 2" descr="The Holy Bible | ComeUntoChrist.org">
            <a:extLst>
              <a:ext uri="{FF2B5EF4-FFF2-40B4-BE49-F238E27FC236}">
                <a16:creationId xmlns:a16="http://schemas.microsoft.com/office/drawing/2014/main" id="{2F2167F1-2744-4898-80C1-3D09D76AEC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59" r="-1" b="5057"/>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Habakkuk – The Church at Meadowlake">
            <a:extLst>
              <a:ext uri="{FF2B5EF4-FFF2-40B4-BE49-F238E27FC236}">
                <a16:creationId xmlns:a16="http://schemas.microsoft.com/office/drawing/2014/main" id="{02AA464C-6EAC-4A8F-9EA2-BF7468C388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35" r="-1" b="39895"/>
          <a:stretch/>
        </p:blipFill>
        <p:spPr bwMode="auto">
          <a:xfrm>
            <a:off x="846666" y="1306776"/>
            <a:ext cx="10498667" cy="339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40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eing Pruned and Bearing Fruit - Sword of the Spirit">
            <a:extLst>
              <a:ext uri="{FF2B5EF4-FFF2-40B4-BE49-F238E27FC236}">
                <a16:creationId xmlns:a16="http://schemas.microsoft.com/office/drawing/2014/main" id="{D5951F17-B7D6-4EA8-B6DE-043D31BD46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04" t="6484" r="2597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DF0AC16-CBD2-4844-8931-2C857A8094D5}"/>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algn="r">
              <a:lnSpc>
                <a:spcPct val="90000"/>
              </a:lnSpc>
              <a:spcBef>
                <a:spcPct val="0"/>
              </a:spcBef>
              <a:spcAft>
                <a:spcPts val="600"/>
              </a:spcAft>
            </a:pPr>
            <a:r>
              <a:rPr lang="ar-JO" sz="5400" dirty="0">
                <a:solidFill>
                  <a:schemeClr val="accent4">
                    <a:lumMod val="40000"/>
                    <a:lumOff val="60000"/>
                  </a:schemeClr>
                </a:solidFill>
                <a:effectLst/>
                <a:latin typeface="Arial" panose="020B0604020202020204" pitchFamily="34" charset="0"/>
                <a:ea typeface="+mj-ea"/>
                <a:cs typeface="Arial" panose="020B0604020202020204" pitchFamily="34" charset="0"/>
              </a:rPr>
              <a:t>الإيمان ...</a:t>
            </a:r>
            <a:endParaRPr lang="en-US" sz="5400" dirty="0">
              <a:solidFill>
                <a:schemeClr val="accent4">
                  <a:lumMod val="40000"/>
                  <a:lumOff val="60000"/>
                </a:schemeClr>
              </a:solidFill>
              <a:effectLst/>
              <a:latin typeface="Arial" panose="020B0604020202020204" pitchFamily="34" charset="0"/>
              <a:ea typeface="+mj-ea"/>
              <a:cs typeface="Arial" panose="020B0604020202020204" pitchFamily="34" charset="0"/>
            </a:endParaRPr>
          </a:p>
        </p:txBody>
      </p:sp>
      <p:sp>
        <p:nvSpPr>
          <p:cNvPr id="141" name="Rectangle 1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 name="Rectangle 1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9918A93-CD8E-4F0B-9038-922C2F719F9D}"/>
              </a:ext>
            </a:extLst>
          </p:cNvPr>
          <p:cNvSpPr txBox="1"/>
          <p:nvPr/>
        </p:nvSpPr>
        <p:spPr>
          <a:xfrm>
            <a:off x="65913" y="4698889"/>
            <a:ext cx="6915150" cy="610488"/>
          </a:xfrm>
          <a:prstGeom prst="rect">
            <a:avLst/>
          </a:prstGeom>
          <a:noFill/>
        </p:spPr>
        <p:txBody>
          <a:bodyPr wrap="square">
            <a:spAutoFit/>
          </a:bodyPr>
          <a:lstStyle/>
          <a:p>
            <a:pPr algn="r" rtl="1">
              <a:lnSpc>
                <a:spcPct val="115000"/>
              </a:lnSpc>
            </a:pPr>
            <a:r>
              <a:rPr lang="ar-JO" sz="32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rPr>
              <a:t>يركز على الله كما يعلن عن نفسه.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E9DB865-1885-40A7-8E92-17F3B86D74C2}"/>
              </a:ext>
            </a:extLst>
          </p:cNvPr>
          <p:cNvSpPr txBox="1"/>
          <p:nvPr/>
        </p:nvSpPr>
        <p:spPr>
          <a:xfrm>
            <a:off x="65913" y="5594239"/>
            <a:ext cx="6915150" cy="610488"/>
          </a:xfrm>
          <a:prstGeom prst="rect">
            <a:avLst/>
          </a:prstGeom>
          <a:noFill/>
        </p:spPr>
        <p:txBody>
          <a:bodyPr wrap="square">
            <a:spAutoFit/>
          </a:bodyPr>
          <a:lstStyle/>
          <a:p>
            <a:pPr algn="r" rtl="1">
              <a:lnSpc>
                <a:spcPct val="115000"/>
              </a:lnSpc>
            </a:pPr>
            <a:r>
              <a:rPr lang="ar-JO" sz="3200" dirty="0">
                <a:solidFill>
                  <a:schemeClr val="accent4">
                    <a:lumMod val="40000"/>
                    <a:lumOff val="60000"/>
                  </a:schemeClr>
                </a:solidFill>
                <a:effectLst/>
                <a:latin typeface="Arial" panose="020B0604020202020204" pitchFamily="34" charset="0"/>
                <a:ea typeface="Calibri" panose="020F0502020204030204" pitchFamily="34" charset="0"/>
                <a:cs typeface="Arial" panose="020B0604020202020204" pitchFamily="34" charset="0"/>
              </a:rPr>
              <a:t>موجه نحو المستقبل بناء على الماضي.</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0406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Navigating through the Storm — Catalytic Coaching">
            <a:extLst>
              <a:ext uri="{FF2B5EF4-FFF2-40B4-BE49-F238E27FC236}">
                <a16:creationId xmlns:a16="http://schemas.microsoft.com/office/drawing/2014/main" id="{87B85C59-05FE-4B05-BD17-72D65A64C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28" r="5006"/>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9B2A5A-E7E7-450A-B54B-340DE561EC9D}"/>
              </a:ext>
            </a:extLst>
          </p:cNvPr>
          <p:cNvSpPr txBox="1"/>
          <p:nvPr/>
        </p:nvSpPr>
        <p:spPr>
          <a:xfrm>
            <a:off x="390524" y="1126607"/>
            <a:ext cx="10753726" cy="545727"/>
          </a:xfrm>
          <a:prstGeom prst="rect">
            <a:avLst/>
          </a:prstGeom>
          <a:solidFill>
            <a:schemeClr val="bg1"/>
          </a:solidFill>
        </p:spPr>
        <p:txBody>
          <a:bodyPr wrap="square">
            <a:spAutoFit/>
          </a:bodyPr>
          <a:lstStyle/>
          <a:p>
            <a:pPr algn="r" rtl="1">
              <a:lnSpc>
                <a:spcPct val="115000"/>
              </a:lnSpc>
              <a:spcBef>
                <a:spcPts val="1200"/>
              </a:spcBef>
            </a:pPr>
            <a:r>
              <a:rPr lang="ar-JO" sz="2800" dirty="0">
                <a:latin typeface="Arial" panose="020B0604020202020204" pitchFamily="34" charset="0"/>
                <a:ea typeface="Calibri" panose="020F0502020204030204" pitchFamily="34" charset="0"/>
                <a:cs typeface="Arial" panose="020B0604020202020204" pitchFamily="34" charset="0"/>
              </a:rPr>
              <a:t>آمن بالحق عن الله بالرغم من كفر شعبه (1: 1-4).</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84971E-5D89-467D-8810-15495B92D7DD}"/>
              </a:ext>
            </a:extLst>
          </p:cNvPr>
          <p:cNvSpPr txBox="1"/>
          <p:nvPr/>
        </p:nvSpPr>
        <p:spPr>
          <a:xfrm>
            <a:off x="1047750" y="2289841"/>
            <a:ext cx="10096500" cy="2677656"/>
          </a:xfrm>
          <a:prstGeom prst="rect">
            <a:avLst/>
          </a:prstGeom>
          <a:solidFill>
            <a:schemeClr val="tx1"/>
          </a:solidFill>
        </p:spPr>
        <p:txBody>
          <a:bodyPr wrap="square">
            <a:spAutoFit/>
          </a:bodyPr>
          <a:lstStyle/>
          <a:p>
            <a:pPr algn="ctr"/>
            <a:r>
              <a:rPr lang="ar-JO" sz="2800" dirty="0">
                <a:solidFill>
                  <a:schemeClr val="bg1"/>
                </a:solidFill>
                <a:latin typeface="Arial" panose="020B0604020202020204" pitchFamily="34" charset="0"/>
                <a:ea typeface="Calibri" panose="020F0502020204030204" pitchFamily="34" charset="0"/>
                <a:cs typeface="Arial" panose="020B0604020202020204" pitchFamily="34" charset="0"/>
              </a:rPr>
              <a:t>إنهم يلمحون إلى أن المخطئين قادرون على استخدام الناموس، لإساءة معاملة أشخاص آخرين أقل مهارة في العمل بالنظام الناموسي، يبدو أن القاعدة المعتادة تنص على أن الأشخاص الأقوياء والأذكياء في المجتمع، والأشخاص الذين يمارسون السلطة هناك، هم أنفسهم متورطون بشدة في ارتكاب الأخطاء والإحتيال والعنف، لقد انهارت الحياة المجتمعية تماماً.</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ar-JO" sz="2800" b="1" dirty="0">
                <a:solidFill>
                  <a:schemeClr val="bg1"/>
                </a:solidFill>
                <a:latin typeface="Arial" panose="020B0604020202020204" pitchFamily="34" charset="0"/>
                <a:cs typeface="Arial" panose="020B0604020202020204" pitchFamily="34" charset="0"/>
              </a:rPr>
              <a:t>جون غولدنغاي</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08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276</TotalTime>
  <Words>495</Words>
  <Application>Microsoft Macintosh PowerPoint</Application>
  <PresentationFormat>Widescreen</PresentationFormat>
  <Paragraphs>50</Paragraphs>
  <Slides>18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ＭＳ Ｐゴシック</vt:lpstr>
      <vt:lpstr>Arial</vt:lpstr>
      <vt:lpstr>Calibri</vt:lpstr>
      <vt:lpstr>Calibri Light</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رابط الوعظ الموضوعي على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Rick Griffith</cp:lastModifiedBy>
  <cp:revision>12</cp:revision>
  <dcterms:created xsi:type="dcterms:W3CDTF">2020-10-28T07:24:46Z</dcterms:created>
  <dcterms:modified xsi:type="dcterms:W3CDTF">2024-06-24T21:58:55Z</dcterms:modified>
</cp:coreProperties>
</file>