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  <p:sldMasterId id="2147485634" r:id="rId2"/>
    <p:sldMasterId id="2147485829" r:id="rId3"/>
  </p:sldMasterIdLst>
  <p:notesMasterIdLst>
    <p:notesMasterId r:id="rId10"/>
  </p:notesMasterIdLst>
  <p:sldIdLst>
    <p:sldId id="332" r:id="rId4"/>
    <p:sldId id="334" r:id="rId5"/>
    <p:sldId id="333" r:id="rId6"/>
    <p:sldId id="335" r:id="rId7"/>
    <p:sldId id="287" r:id="rId8"/>
    <p:sldId id="43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  <a:srgbClr val="3B2713"/>
    <a:srgbClr val="003399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00"/>
    <p:restoredTop sz="76996" autoAdjust="0"/>
  </p:normalViewPr>
  <p:slideViewPr>
    <p:cSldViewPr>
      <p:cViewPr>
        <p:scale>
          <a:sx n="88" d="100"/>
          <a:sy n="88" d="100"/>
        </p:scale>
        <p:origin x="424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9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B2899F-37A6-974E-BB32-E906C72B0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69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The Apostle</a:t>
            </a:r>
            <a:r>
              <a:rPr lang="fr-FR" sz="200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 Creed was the earliest doctrinal formation outside of the NT.  It was written sometime between the 1</a:t>
            </a:r>
            <a:r>
              <a:rPr lang="en-US" sz="2000" baseline="30000"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and 3</a:t>
            </a:r>
            <a:r>
              <a:rPr lang="en-US" sz="2000" baseline="30000">
                <a:latin typeface="Arial" charset="0"/>
                <a:ea typeface="ＭＳ Ｐゴシック" charset="0"/>
                <a:cs typeface="ＭＳ Ｐゴシック" charset="0"/>
              </a:rPr>
              <a:t>rd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centuries as an affirmation against Gnosticism.  Since it was believed to come from the teaching of the 12 apostles themselves, it became known as The Apostle</a:t>
            </a:r>
            <a:r>
              <a:rPr lang="fr-FR" sz="200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 Creed.  There is only one Latin version but at least 6 English translations.  I will share the Lutheran version.</a:t>
            </a:r>
          </a:p>
        </p:txBody>
      </p:sp>
      <p:sp>
        <p:nvSpPr>
          <p:cNvPr id="389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8B0EE-52AA-7B4E-BAA8-5A8ACF40E9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1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1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B86300-AD29-9A47-929E-E662342763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3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3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CAC8BC-B5A6-704B-84B7-FA17E3CDA9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5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5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7712D-EC2C-8545-9781-CADCA5E76E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A1CA33C-E18C-C241-9AC8-8416A3093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9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388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990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593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BE10044-7270-244B-9FBA-4805FC2ED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2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E37D72F-E99C-044A-8CD5-F86E36EDF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95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1F33C9A-3DA9-D847-9CE6-CDC86E2F5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6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AE958C5-EA29-A649-8DF0-719E504F0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9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608B30E-87D1-2547-A101-344128D52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45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2728340-9350-ED40-8F44-7C5E22A18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40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99B61D4-D95A-764E-9B35-25C3B7897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8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203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37D348F-066C-514B-A8BF-930AC795A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48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5E90BF1-8A2E-6C41-9BC4-A42175D09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1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C253EF8-87B1-8249-B7B1-A7EC0E878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67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B1C7F8C-D01F-3C4B-BBF3-716C5D89B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5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390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623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164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447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702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79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67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5A30407-61B7-8B48-A8DE-89CFDE0A0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717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35" r:id="rId1"/>
    <p:sldLayoutId id="2147485636" r:id="rId2"/>
    <p:sldLayoutId id="2147485637" r:id="rId3"/>
    <p:sldLayoutId id="2147485638" r:id="rId4"/>
    <p:sldLayoutId id="2147485639" r:id="rId5"/>
    <p:sldLayoutId id="2147485640" r:id="rId6"/>
    <p:sldLayoutId id="2147485641" r:id="rId7"/>
    <p:sldLayoutId id="2147485642" r:id="rId8"/>
    <p:sldLayoutId id="2147485643" r:id="rId9"/>
    <p:sldLayoutId id="2147485644" r:id="rId10"/>
    <p:sldLayoutId id="214748564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716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19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0" r:id="rId1"/>
    <p:sldLayoutId id="2147485831" r:id="rId2"/>
    <p:sldLayoutId id="2147485832" r:id="rId3"/>
    <p:sldLayoutId id="2147485833" r:id="rId4"/>
    <p:sldLayoutId id="2147485834" r:id="rId5"/>
    <p:sldLayoutId id="2147485835" r:id="rId6"/>
    <p:sldLayoutId id="2147485836" r:id="rId7"/>
    <p:sldLayoutId id="2147485837" r:id="rId8"/>
    <p:sldLayoutId id="2147485838" r:id="rId9"/>
    <p:sldLayoutId id="2147485839" r:id="rId10"/>
    <p:sldLayoutId id="2147485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00000"/>
            </a:gs>
            <a:gs pos="100000">
              <a:srgbClr val="0000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6200000">
            <a:off x="-3044031" y="3044031"/>
            <a:ext cx="6858000" cy="769938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solidFill>
                  <a:srgbClr val="FFFFFF"/>
                </a:solidFill>
              </a:rPr>
              <a:t>قانون الإيمان الرسولي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388099" name="Picture 2" descr="12apostl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89"/>
          <a:stretch/>
        </p:blipFill>
        <p:spPr bwMode="auto">
          <a:xfrm>
            <a:off x="900113" y="-26987"/>
            <a:ext cx="8243887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261825" y="-747464"/>
            <a:ext cx="881973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153ج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00000"/>
            </a:gs>
            <a:gs pos="100000">
              <a:srgbClr val="0000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12apostl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5" y="-26988"/>
            <a:ext cx="83851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088" y="2266950"/>
            <a:ext cx="8316912" cy="286232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وفي يسوع المسيح ابنه الوحيد ربنا،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الذي حبل به من الروح القدس،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وولد من مريم العذراء،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عانى في عهد بيلاطس البنطي،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صلب ومات ودفن.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6200000">
            <a:off x="-3044031" y="3044031"/>
            <a:ext cx="6858000" cy="769938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قانون الإيمان الرسولي</a:t>
            </a:r>
            <a:endParaRPr lang="en-US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088" y="-26988"/>
            <a:ext cx="8316912" cy="120032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أنا أؤمن بالله الآب ضابط الكل،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صانع السماء والأرض.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243888" y="0"/>
            <a:ext cx="881973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153ج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378969" y="22004"/>
            <a:ext cx="4969098" cy="2087562"/>
            <a:chOff x="1331640" y="32544"/>
            <a:chExt cx="5976664" cy="2088232"/>
          </a:xfrm>
        </p:grpSpPr>
        <p:sp>
          <p:nvSpPr>
            <p:cNvPr id="12" name="Rounded Rectangular Callout 11"/>
            <p:cNvSpPr/>
            <p:nvPr/>
          </p:nvSpPr>
          <p:spPr>
            <a:xfrm rot="10800000" flipV="1">
              <a:off x="1331640" y="32544"/>
              <a:ext cx="5976664" cy="2088232"/>
            </a:xfrm>
            <a:prstGeom prst="wedgeRoundRectCallout">
              <a:avLst>
                <a:gd name="adj1" fmla="val 2517"/>
                <a:gd name="adj2" fmla="val 69900"/>
                <a:gd name="adj3" fmla="val 16667"/>
              </a:avLst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90162" name="TextBox 12"/>
            <p:cNvSpPr txBox="1">
              <a:spLocks noChangeArrowheads="1"/>
            </p:cNvSpPr>
            <p:nvPr/>
          </p:nvSpPr>
          <p:spPr bwMode="auto">
            <a:xfrm>
              <a:off x="1691680" y="391781"/>
              <a:ext cx="5400600" cy="138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لم يصبح يسوع (المسيح) عند معموديته فحسب، كما ادعى الغنوسيون بل حُبل به بالروح.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19250" y="2060575"/>
            <a:ext cx="5976938" cy="2089150"/>
            <a:chOff x="1619672" y="2060848"/>
            <a:chExt cx="5976664" cy="2088232"/>
          </a:xfrm>
        </p:grpSpPr>
        <p:sp>
          <p:nvSpPr>
            <p:cNvPr id="7" name="Rounded Rectangular Callout 6"/>
            <p:cNvSpPr/>
            <p:nvPr/>
          </p:nvSpPr>
          <p:spPr>
            <a:xfrm flipV="1">
              <a:off x="1619672" y="2060848"/>
              <a:ext cx="5976664" cy="2088232"/>
            </a:xfrm>
            <a:prstGeom prst="wedgeRoundRectCallout">
              <a:avLst>
                <a:gd name="adj1" fmla="val -949"/>
                <a:gd name="adj2" fmla="val 89955"/>
                <a:gd name="adj3" fmla="val 16667"/>
              </a:avLst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90160" name="TextBox 7"/>
            <p:cNvSpPr txBox="1">
              <a:spLocks noChangeArrowheads="1"/>
            </p:cNvSpPr>
            <p:nvPr/>
          </p:nvSpPr>
          <p:spPr bwMode="auto">
            <a:xfrm>
              <a:off x="1979712" y="2420611"/>
              <a:ext cx="5400600" cy="138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علم الغنوسيون أن العالم قد تم خلقه بواسطة ديميورج (خالق العالم المادي) لأنه مادي وبالتالي شرير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74033" y="5175807"/>
            <a:ext cx="6480274" cy="1637450"/>
            <a:chOff x="3059832" y="2492896"/>
            <a:chExt cx="5976664" cy="1440160"/>
          </a:xfrm>
        </p:grpSpPr>
        <p:sp>
          <p:nvSpPr>
            <p:cNvPr id="16" name="Rounded Rectangular Callout 15"/>
            <p:cNvSpPr/>
            <p:nvPr/>
          </p:nvSpPr>
          <p:spPr>
            <a:xfrm rot="10800000" flipV="1">
              <a:off x="3059832" y="2492896"/>
              <a:ext cx="5976664" cy="1440160"/>
            </a:xfrm>
            <a:prstGeom prst="wedgeRoundRectCallout">
              <a:avLst>
                <a:gd name="adj1" fmla="val 17797"/>
                <a:gd name="adj2" fmla="val -59311"/>
                <a:gd name="adj3" fmla="val 16667"/>
              </a:avLst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90158" name="TextBox 16"/>
            <p:cNvSpPr txBox="1">
              <a:spLocks noChangeArrowheads="1"/>
            </p:cNvSpPr>
            <p:nvPr/>
          </p:nvSpPr>
          <p:spPr bwMode="auto">
            <a:xfrm>
              <a:off x="3419872" y="2718432"/>
              <a:ext cx="5400600" cy="83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كان يجب أن يصير المسيح إنساناً             وهكذا ولد وتألم ومات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900113" y="5859150"/>
            <a:ext cx="8064500" cy="1021076"/>
            <a:chOff x="899592" y="5858955"/>
            <a:chExt cx="8064896" cy="1021749"/>
          </a:xfrm>
        </p:grpSpPr>
        <p:sp>
          <p:nvSpPr>
            <p:cNvPr id="20" name="Rounded Rectangular Callout 19"/>
            <p:cNvSpPr/>
            <p:nvPr/>
          </p:nvSpPr>
          <p:spPr>
            <a:xfrm flipV="1">
              <a:off x="899592" y="5876743"/>
              <a:ext cx="8064896" cy="1003961"/>
            </a:xfrm>
            <a:prstGeom prst="wedgeRoundRectCallout">
              <a:avLst>
                <a:gd name="adj1" fmla="val 14674"/>
                <a:gd name="adj2" fmla="val 118821"/>
                <a:gd name="adj3" fmla="val 16667"/>
              </a:avLst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90156" name="TextBox 20"/>
            <p:cNvSpPr txBox="1">
              <a:spLocks noChangeArrowheads="1"/>
            </p:cNvSpPr>
            <p:nvPr/>
          </p:nvSpPr>
          <p:spPr bwMode="auto">
            <a:xfrm>
              <a:off x="1115616" y="5858955"/>
              <a:ext cx="7776864" cy="954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لم يكن موته أسطورة لكنه حدث تاريخياً                             في زمان حكم بيلاطس (26-36 م)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00000"/>
            </a:gs>
            <a:gs pos="100000">
              <a:srgbClr val="0000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12apostl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5" y="-26988"/>
            <a:ext cx="83851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6200000">
            <a:off x="-3044031" y="3044031"/>
            <a:ext cx="6858000" cy="769938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قانون الإيمان الرسولي</a:t>
            </a:r>
            <a:endParaRPr lang="en-US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513" y="2006838"/>
            <a:ext cx="8316912" cy="286232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ونزل إلى الجحيم.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وفي اليوم الثالث قام من بين الأموات.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وصعد إلى السماء وجلس عن يمين الله الآب ضابط الكل.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ومن هناك سيأتي ليدين الأحياء والأموات.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243888" y="0"/>
            <a:ext cx="881973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153ج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27088" y="33338"/>
            <a:ext cx="7489825" cy="1439862"/>
            <a:chOff x="3059832" y="2492896"/>
            <a:chExt cx="5976664" cy="1439544"/>
          </a:xfrm>
        </p:grpSpPr>
        <p:sp>
          <p:nvSpPr>
            <p:cNvPr id="8" name="Rounded Rectangular Callout 7"/>
            <p:cNvSpPr/>
            <p:nvPr/>
          </p:nvSpPr>
          <p:spPr>
            <a:xfrm rot="10800000" flipV="1">
              <a:off x="3059832" y="2492896"/>
              <a:ext cx="5976664" cy="1439544"/>
            </a:xfrm>
            <a:prstGeom prst="wedgeRoundRectCallout">
              <a:avLst>
                <a:gd name="adj1" fmla="val -6203"/>
                <a:gd name="adj2" fmla="val 77196"/>
                <a:gd name="adj3" fmla="val 16667"/>
              </a:avLst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92200" name="TextBox 9"/>
            <p:cNvSpPr txBox="1">
              <a:spLocks noChangeArrowheads="1"/>
            </p:cNvSpPr>
            <p:nvPr/>
          </p:nvSpPr>
          <p:spPr bwMode="auto">
            <a:xfrm>
              <a:off x="3117300" y="2564904"/>
              <a:ext cx="5919196" cy="95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كانت قيامة المسيح جسدية                                     بعكس القيامة الروحية في إنجيل توما الغنوسي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00000"/>
            </a:gs>
            <a:gs pos="100000">
              <a:srgbClr val="0000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12apostl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5" y="-26988"/>
            <a:ext cx="83851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6200000">
            <a:off x="-3044031" y="3044031"/>
            <a:ext cx="6858000" cy="769938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قانون الإيمان الرسولي</a:t>
            </a:r>
            <a:endParaRPr lang="en-US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088" y="1601788"/>
            <a:ext cx="8316912" cy="175418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أنا أؤمن بالروح القدس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وبالكنيسة المسيحية المقدسة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وشركة القديسين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243888" y="0"/>
            <a:ext cx="881973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153ج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088" y="3281363"/>
            <a:ext cx="8316912" cy="175432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مغفرة الخطايا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وقيامة الجسد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ووالحياة الأبدية. آمين.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27088" y="33337"/>
            <a:ext cx="7416800" cy="1488738"/>
            <a:chOff x="3059832" y="2492896"/>
            <a:chExt cx="5918392" cy="1033332"/>
          </a:xfrm>
        </p:grpSpPr>
        <p:sp>
          <p:nvSpPr>
            <p:cNvPr id="9" name="Rounded Rectangular Callout 8"/>
            <p:cNvSpPr/>
            <p:nvPr/>
          </p:nvSpPr>
          <p:spPr>
            <a:xfrm rot="10800000" flipV="1">
              <a:off x="3059832" y="2492896"/>
              <a:ext cx="5918392" cy="988436"/>
            </a:xfrm>
            <a:prstGeom prst="wedgeRoundRectCallout">
              <a:avLst>
                <a:gd name="adj1" fmla="val -30226"/>
                <a:gd name="adj2" fmla="val 67977"/>
                <a:gd name="adj3" fmla="val 16667"/>
              </a:avLst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94255" name="TextBox 9"/>
            <p:cNvSpPr txBox="1">
              <a:spLocks noChangeArrowheads="1"/>
            </p:cNvSpPr>
            <p:nvPr/>
          </p:nvSpPr>
          <p:spPr bwMode="auto">
            <a:xfrm>
              <a:off x="3289704" y="2564904"/>
              <a:ext cx="5631856" cy="96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فبدلاً من الخلاص عن طريق المعرفة الخاصة (الغنوص) لعدد قليل من الأشخاص، فإن جميع القديسين في الكنيسة الجامعة (الكاثوليكية) يحملون هذه الحقائق.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27088" y="5229225"/>
            <a:ext cx="8208962" cy="1589088"/>
            <a:chOff x="1619672" y="2446436"/>
            <a:chExt cx="5976664" cy="1702644"/>
          </a:xfrm>
        </p:grpSpPr>
        <p:sp>
          <p:nvSpPr>
            <p:cNvPr id="12" name="Rounded Rectangular Callout 11"/>
            <p:cNvSpPr/>
            <p:nvPr/>
          </p:nvSpPr>
          <p:spPr>
            <a:xfrm flipV="1">
              <a:off x="1619672" y="2446436"/>
              <a:ext cx="5976664" cy="1702644"/>
            </a:xfrm>
            <a:prstGeom prst="wedgeRoundRectCallout">
              <a:avLst>
                <a:gd name="adj1" fmla="val -2040"/>
                <a:gd name="adj2" fmla="val 66599"/>
                <a:gd name="adj3" fmla="val 16667"/>
              </a:avLst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94253" name="TextBox 12"/>
            <p:cNvSpPr txBox="1">
              <a:spLocks noChangeArrowheads="1"/>
            </p:cNvSpPr>
            <p:nvPr/>
          </p:nvSpPr>
          <p:spPr bwMode="auto">
            <a:xfrm>
              <a:off x="1619672" y="2600671"/>
              <a:ext cx="5924237" cy="10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لن تنضم أرواحنا فقط إلى الله بعد الموت. السماء هي المكان المادي الذي سنسكن فيه جسديًا مع الله إلى الأبد.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27087" y="1916832"/>
            <a:ext cx="8208963" cy="1152525"/>
            <a:chOff x="899592" y="2060847"/>
            <a:chExt cx="8136904" cy="1152127"/>
          </a:xfrm>
        </p:grpSpPr>
        <p:sp>
          <p:nvSpPr>
            <p:cNvPr id="15" name="Rounded Rectangular Callout 14"/>
            <p:cNvSpPr/>
            <p:nvPr/>
          </p:nvSpPr>
          <p:spPr>
            <a:xfrm rot="10800000" flipV="1">
              <a:off x="899592" y="2060847"/>
              <a:ext cx="8136904" cy="1152127"/>
            </a:xfrm>
            <a:prstGeom prst="wedgeRoundRectCallout">
              <a:avLst>
                <a:gd name="adj1" fmla="val 3803"/>
                <a:gd name="adj2" fmla="val 74554"/>
                <a:gd name="adj3" fmla="val 16667"/>
              </a:avLst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394251" name="TextBox 15"/>
            <p:cNvSpPr txBox="1">
              <a:spLocks noChangeArrowheads="1"/>
            </p:cNvSpPr>
            <p:nvPr/>
          </p:nvSpPr>
          <p:spPr bwMode="auto">
            <a:xfrm>
              <a:off x="1114664" y="2114853"/>
              <a:ext cx="7921832" cy="953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لا نحتاج إلى التنوير من جهلنا.                                       نحن بحاجة إلى مغفرة خطايانا.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Black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Theology link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51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10420</TotalTime>
  <Words>338</Words>
  <Application>Microsoft Macintosh PowerPoint</Application>
  <PresentationFormat>On-screen Show (4:3)</PresentationFormat>
  <Paragraphs>43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Times New Roman</vt:lpstr>
      <vt:lpstr>Wingdings</vt:lpstr>
      <vt:lpstr>1_Blank Presentation</vt:lpstr>
      <vt:lpstr>2_Orbit</vt:lpstr>
      <vt:lpstr>2_Default Design</vt:lpstr>
      <vt:lpstr>قانون الإيمان الرسولي</vt:lpstr>
      <vt:lpstr>قانون الإيمان الرسولي</vt:lpstr>
      <vt:lpstr>قانون الإيمان الرسولي</vt:lpstr>
      <vt:lpstr>قانون الإيمان الرسولي</vt:lpstr>
      <vt:lpstr>Black</vt:lpstr>
      <vt:lpstr>Theology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Yeong</dc:creator>
  <cp:lastModifiedBy>Rick Griffith</cp:lastModifiedBy>
  <cp:revision>221</cp:revision>
  <dcterms:created xsi:type="dcterms:W3CDTF">2003-04-19T15:01:30Z</dcterms:created>
  <dcterms:modified xsi:type="dcterms:W3CDTF">2024-01-01T12:56:37Z</dcterms:modified>
</cp:coreProperties>
</file>