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notesSlides/notesSlide5.xml" ContentType="application/vnd.openxmlformats-officedocument.presentationml.notesSlide+xml"/>
  <Override PartName="/ppt/media/image13.jpeg" ContentType="image/jpeg"/>
  <Override PartName="/ppt/notesSlides/notesSlide6.xml" ContentType="application/vnd.openxmlformats-officedocument.presentationml.notesSlide+xml"/>
  <Override PartName="/ppt/media/image14.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5.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16.jpeg" ContentType="image/jpeg"/>
  <Override PartName="/ppt/notesSlides/notesSlide30.xml" ContentType="application/vnd.openxmlformats-officedocument.presentationml.notesSlide+xml"/>
  <Override PartName="/ppt/media/image17.jpe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18.jpe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media/image1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6" name="Shape 36"/>
          <p:cNvSpPr/>
          <p:nvPr>
            <p:ph type="sldImg"/>
          </p:nvPr>
        </p:nvSpPr>
        <p:spPr>
          <a:xfrm>
            <a:off x="1143000" y="685800"/>
            <a:ext cx="4572000" cy="3429000"/>
          </a:xfrm>
          <a:prstGeom prst="rect">
            <a:avLst/>
          </a:prstGeom>
        </p:spPr>
        <p:txBody>
          <a:bodyPr/>
          <a:lstStyle/>
          <a:p>
            <a:pPr/>
          </a:p>
        </p:txBody>
      </p:sp>
      <p:sp>
        <p:nvSpPr>
          <p:cNvPr id="37" name="Shape 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 name="Shape 54"/>
          <p:cNvSpPr/>
          <p:nvPr>
            <p:ph type="sldImg"/>
          </p:nvPr>
        </p:nvSpPr>
        <p:spPr>
          <a:prstGeom prst="rect">
            <a:avLst/>
          </a:prstGeom>
        </p:spPr>
        <p:txBody>
          <a:bodyPr/>
          <a:lstStyle/>
          <a:p>
            <a:pPr/>
          </a:p>
        </p:txBody>
      </p:sp>
      <p:sp>
        <p:nvSpPr>
          <p:cNvPr id="55" name="Shape 55"/>
          <p:cNvSpPr/>
          <p:nvPr>
            <p:ph type="body" sz="quarter" idx="1"/>
          </p:nvPr>
        </p:nvSpPr>
        <p:spPr>
          <a:prstGeom prst="rect">
            <a:avLst/>
          </a:prstGeom>
        </p:spPr>
        <p:txBody>
          <a:bodyPr/>
          <a:lstStyle/>
          <a:p>
            <a:pPr algn="r" rtl="1">
              <a:defRPr/>
            </a:pPr>
            <a:r>
              <a:t>سنرى كيف تحققت تنبؤات العهد القديم في يسوع.</a:t>
            </a:r>
          </a:p>
          <a:p>
            <a:pPr algn="r" rtl="1">
              <a:defRPr/>
            </a:pPr>
            <a:r>
              <a:t>سنرى الأفكار تتكرر من متى إلى يوحنا.</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a:p>
        </p:txBody>
      </p:sp>
      <p:sp>
        <p:nvSpPr>
          <p:cNvPr id="124" name="Shape 124"/>
          <p:cNvSpPr/>
          <p:nvPr>
            <p:ph type="body" sz="quarter" idx="1"/>
          </p:nvPr>
        </p:nvSpPr>
        <p:spPr>
          <a:prstGeom prst="rect">
            <a:avLst/>
          </a:prstGeom>
        </p:spPr>
        <p:txBody>
          <a:bodyPr/>
          <a:lstStyle>
            <a:lvl1pPr algn="r" rtl="1">
              <a:defRPr/>
            </a:lvl1pPr>
          </a:lstStyle>
          <a:p>
            <a:pPr/>
            <a:r>
              <a:t>جاءت استعادة الأرض التي لوحظت في عزرا ونحميا على ثلاث مراحل مع ثلاثة قادة مختلفين.</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p>
            <a:pPr algn="r" rtl="1">
              <a:defRPr/>
            </a:pPr>
            <a:r>
              <a:t>ينتهي العهد القديم بهؤلاء الأنبياء الثلاثة الصغار.</a:t>
            </a:r>
          </a:p>
          <a:p>
            <a:pPr algn="r" rtl="1">
              <a:defRPr/>
            </a:pPr>
            <a:r>
              <a:t>يشير مصطلح "ما بعد السبي" إلى هذا الوقت الذي عادوا فيه إلى الأرض.</a:t>
            </a:r>
          </a:p>
          <a:p>
            <a:pPr algn="r" rtl="1">
              <a:defRPr/>
            </a:pPr>
            <a:r>
              <a:t>أظهر حجي وزكريا أن الترميم الكامل لم يأت، ولكن أطيع على أي حال.</a:t>
            </a:r>
          </a:p>
          <a:p>
            <a:pPr algn="r" rtl="1">
              <a:defRPr/>
            </a:pPr>
            <a:r>
              <a:t>أنهى ملاخي العبارات مع إسرائيل التي لا تزال تنتظر ملكها - وايليا الذي سيسبقه.</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lgn="r" rtl="1">
              <a:defRPr/>
            </a:pPr>
            <a:r>
              <a:t>كان الناس يتوقون إلى "الممسوح" (المسيح) - ملكهم بدلا من الملوك الوثنيين.</a:t>
            </a:r>
          </a:p>
          <a:p>
            <a:pPr algn="r" rtl="1">
              <a:defRPr/>
            </a:pPr>
            <a:r>
              <a:t>كانت وعود العهود الرئيسية الثلاثة متوقعة عندما جاء المسيح.</a:t>
            </a:r>
          </a:p>
          <a:p>
            <a:pPr algn="r" rtl="1">
              <a:defRPr/>
            </a:pPr>
            <a:r>
              <a:t>لقد كافحوا لفهم وعود إشعياء بمخلص كفاري المولد.</a:t>
            </a:r>
          </a:p>
          <a:p>
            <a:pPr algn="r" rtl="1">
              <a:defRPr/>
            </a:pPr>
            <a:r>
              <a:t>كانوا يعرفون أن المسيح سيولد في مدينة داود كنسل داود.</a:t>
            </a:r>
          </a:p>
          <a:p>
            <a:pPr algn="r" rtl="1">
              <a:defRPr/>
            </a:pPr>
            <a:r>
              <a:t>توقعوا شخصية "إيليا" للمساعدة في تحديد المسيا الحقيقي.</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lgn="r" rtl="1">
              <a:defRPr/>
            </a:pPr>
            <a:r>
              <a:t>الجواب: كان يجب أن يولد المسيح في بيت لحم، لذلك كانوا بحاجة إلى العودة إلى الأرض.</a:t>
            </a:r>
          </a:p>
          <a:p>
            <a:pPr algn="r" rtl="1">
              <a:defRPr/>
            </a:pPr>
            <a:r>
              <a:t>لقد وعد الله أيضاً بأشياء كثيرة تم الوفاء بها منذ أن كان إلهاً للعهد.</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lgn="r" rtl="1">
              <a:defRPr/>
            </a:pPr>
            <a:r>
              <a:t>شهدت هذه القرون الأربعة العديد من التطورات.</a:t>
            </a:r>
          </a:p>
          <a:p>
            <a:pPr algn="r" rtl="1">
              <a:defRPr/>
            </a:pPr>
            <a:r>
              <a:t>لم يدخل مجد الله الهيكل الثاني.</a:t>
            </a:r>
          </a:p>
          <a:p>
            <a:pPr algn="r" rtl="1">
              <a:defRPr/>
            </a:pPr>
            <a:r>
              <a:t>بقيت العديد من المشاكل قبل السبي.</a:t>
            </a:r>
          </a:p>
          <a:p>
            <a:pPr algn="r" rtl="1">
              <a:defRPr/>
            </a:pPr>
            <a:r>
              <a:t>الملك الوحيد في حياتهم كان وثنياً.</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lgn="r" rtl="1">
              <a:defRPr/>
            </a:pPr>
            <a:r>
              <a:t>تبعت الإمبراطوريات بعضها البعض بالترتيب الأبجدي!</a:t>
            </a:r>
          </a:p>
          <a:p>
            <a:pPr algn="r" rtl="1">
              <a:defRPr/>
            </a:pPr>
            <a:r>
              <a:t>ترك اليونانيون لغتهم.</a:t>
            </a:r>
          </a:p>
          <a:p>
            <a:pPr algn="r" rtl="1">
              <a:defRPr/>
            </a:pPr>
            <a:r>
              <a:t>كان الرومان في السلطة لجيلين.</a:t>
            </a:r>
          </a:p>
          <a:p>
            <a:pPr algn="r" rtl="1">
              <a:defRPr/>
            </a:pPr>
            <a:r>
              <a:t>يعيش 17٪ فقط من اليهود في إسرائيل.</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lvl1pPr algn="r" rtl="1">
              <a:defRPr/>
            </a:lvl1pPr>
          </a:lstStyle>
          <a:p>
            <a:pPr/>
            <a:r>
              <a:t>غزت روما كل ساحل البحر الابيض المتوسط!</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lvl1pPr algn="r" rtl="1">
              <a:defRPr/>
            </a:lvl1pPr>
          </a:lstStyle>
          <a:p>
            <a:pPr/>
            <a:r>
              <a:t>عاش اليهود في كل مدينة رئيسية.</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marL="746125" indent="-428625" algn="r" rtl="1">
              <a:buSzPct val="171000"/>
              <a:buChar char="•"/>
              <a:defRPr/>
            </a:pPr>
            <a:r>
              <a:t>رأى اليهود العديد من الوثنيين يؤمنون بإله واحد ولكن دون ختان.</a:t>
            </a:r>
          </a:p>
          <a:p>
            <a:pPr marL="746125" indent="-428625" algn="r" rtl="1">
              <a:buSzPct val="171000"/>
              <a:buChar char="•"/>
              <a:defRPr/>
            </a:pPr>
            <a:r>
              <a:t>الإيمان بإله واحد كان منطقياً للأمم.</a:t>
            </a:r>
          </a:p>
          <a:p>
            <a:pPr marL="746125" indent="-428625" algn="r" rtl="1">
              <a:buSzPct val="171000"/>
              <a:buChar char="•"/>
              <a:defRPr/>
            </a:pPr>
            <a:r>
              <a:t>حتى أن البعض أصبحوا يهوداً.</a:t>
            </a:r>
          </a:p>
          <a:p>
            <a:pPr marL="746125" indent="-428625" algn="r" rtl="1">
              <a:buSzPct val="171000"/>
              <a:buChar char="•"/>
              <a:defRPr/>
            </a:pPr>
            <a:r>
              <a:t>لكن اليهود كانوا لا يزالون قوميين لدرجة أن الآخرين شعروا أنهم لا يستطيعون التحول.</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marL="746125" indent="-428625" algn="r" rtl="1">
              <a:buSzPct val="171000"/>
              <a:buChar char="•"/>
              <a:defRPr/>
            </a:pPr>
            <a:r>
              <a:t>يأتي "Diaspora" ("التشتت") من dia speiro اليونانية، وهذا يعني "الزرع".</a:t>
            </a:r>
          </a:p>
          <a:p>
            <a:pPr marL="746125" indent="-428625" algn="r" rtl="1">
              <a:buSzPct val="171000"/>
              <a:buChar char="•"/>
              <a:defRPr/>
            </a:pPr>
            <a:r>
              <a:t>نشر الرب الإيمان بإله واحد في جميع أنحاء العالم الروماني.</a:t>
            </a:r>
          </a:p>
          <a:p>
            <a:pPr marL="746125" indent="-428625" algn="r" rtl="1">
              <a:buSzPct val="171000"/>
              <a:buChar char="•"/>
              <a:defRPr/>
            </a:pPr>
            <a:r>
              <a:t>نجح الانضباط من قبل الله في تمثيله في الخارج.</a:t>
            </a:r>
          </a:p>
          <a:p>
            <a:pPr marL="746125" indent="-428625" algn="r" rtl="1">
              <a:buSzPct val="171000"/>
              <a:buChar char="•"/>
              <a:defRPr/>
            </a:pPr>
            <a:r>
              <a:t>لم يفهم الجميع المسيح بشكل صحيح، ولكن الله دائما ما يكون شعبه في مكانه.</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 name="Shape 60"/>
          <p:cNvSpPr/>
          <p:nvPr>
            <p:ph type="sldImg"/>
          </p:nvPr>
        </p:nvSpPr>
        <p:spPr>
          <a:prstGeom prst="rect">
            <a:avLst/>
          </a:prstGeom>
        </p:spPr>
        <p:txBody>
          <a:bodyPr/>
          <a:lstStyle/>
          <a:p>
            <a:pPr/>
          </a:p>
        </p:txBody>
      </p:sp>
      <p:sp>
        <p:nvSpPr>
          <p:cNvPr id="61" name="Shape 61"/>
          <p:cNvSpPr/>
          <p:nvPr>
            <p:ph type="body" sz="quarter" idx="1"/>
          </p:nvPr>
        </p:nvSpPr>
        <p:spPr>
          <a:prstGeom prst="rect">
            <a:avLst/>
          </a:prstGeom>
        </p:spPr>
        <p:txBody>
          <a:bodyPr/>
          <a:lstStyle>
            <a:lvl1pPr algn="r" rtl="1">
              <a:defRPr/>
            </a:lvl1pPr>
          </a:lstStyle>
          <a:p>
            <a:pPr/>
            <a:r>
              <a:t>تشير جميع أقسام العهد القديم هذه في النهاية إلى يسوع.</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lvl1pPr algn="r" rtl="1">
              <a:defRPr/>
            </a:lvl1pPr>
          </a:lstStyle>
          <a:p>
            <a:pPr/>
            <a:r>
              <a:t>حتى في الحكم وسط القادة المصابين بالعمى الروحي، كان الله يعمل.</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lvl1pPr algn="r" rtl="1">
              <a:defRPr/>
            </a:lvl1pPr>
          </a:lstStyle>
          <a:p>
            <a:pPr/>
            <a:r>
              <a:t>كان العالم مستعداً لتلقي البصر الروحي في يسوع.</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lgn="r" rtl="1">
              <a:defRPr/>
            </a:pPr>
            <a:r>
              <a:t>كانت النظرة اليهودية السائدة للمسيح منتصرة على روما.</a:t>
            </a:r>
          </a:p>
          <a:p>
            <a:pPr algn="r" rtl="1">
              <a:defRPr/>
            </a:pPr>
          </a:p>
          <a:p>
            <a:pPr algn="r" rtl="1">
              <a:defRPr/>
            </a:pPr>
            <a:r>
              <a:t>وضع القادة اليهود أنفسهم فوق عامة الناس.</a:t>
            </a:r>
          </a:p>
          <a:p>
            <a:pPr algn="r" rtl="1">
              <a:defRPr/>
            </a:pPr>
          </a:p>
          <a:p>
            <a:pPr algn="r" rtl="1">
              <a:defRPr/>
            </a:pPr>
            <a:r>
              <a:t>لكن…</a:t>
            </a:r>
          </a:p>
          <a:p>
            <a:pPr algn="r" rtl="1">
              <a:defRPr/>
            </a:pPr>
          </a:p>
          <a:p>
            <a:pPr algn="r" rtl="1">
              <a:defRPr/>
            </a:pPr>
            <a:r>
              <a:t>كرمت أقلية صغيرة الرب وحافظت على كلمته.</a:t>
            </a:r>
          </a:p>
          <a:p>
            <a:pPr algn="r" rtl="1">
              <a:defRPr/>
            </a:pPr>
            <a:r>
              <a:t>بقي هذا الوعد في نهاية ملاخي لصوت في الصحراء.</a:t>
            </a:r>
          </a:p>
          <a:p>
            <a:pPr algn="r" rtl="1">
              <a:defRPr/>
            </a:pPr>
            <a:r>
              <a:t>ثم قاطع الله أكثر من 400 عام من التصريحات النبوية - ظهر لزكريا التقي أن ابنه يوحنا سيعد الطريق ليسوع.</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lgn="r" rtl="1">
              <a:defRPr/>
            </a:pPr>
            <a:r>
              <a:t>أنجب مسقط رأس داود في بيت لحم طفلا آخر بعد 1000 عام! ملك آخر!</a:t>
            </a:r>
          </a:p>
          <a:p>
            <a:pPr algn="r" rtl="1">
              <a:defRPr/>
            </a:pPr>
            <a:r>
              <a:t>رأى كل من متى ولوقا أهمية مشاركة تفاصيل ولادته.</a:t>
            </a:r>
          </a:p>
          <a:p>
            <a:pPr algn="r" rtl="1">
              <a:defRPr/>
            </a:pPr>
            <a:r>
              <a:t>يشترك متى ومرقس في العديد من أعمال يسوع.</a:t>
            </a:r>
          </a:p>
          <a:p>
            <a:pPr algn="r" rtl="1">
              <a:defRPr/>
            </a:pPr>
            <a:r>
              <a:t>يشترك لوقا ويوحنا في العديد من أمثاله وخطبه.</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lgn="r" rtl="1">
              <a:defRPr/>
            </a:pPr>
            <a:r>
              <a:t>بشر يسوع بأن الله لم ينس وعده بحكم شعبه.</a:t>
            </a:r>
          </a:p>
          <a:p>
            <a:pPr algn="r" rtl="1">
              <a:defRPr/>
            </a:pPr>
            <a:r>
              <a:t>سيكون ملك الله على إسرائيل والعالم بأسره.</a:t>
            </a:r>
          </a:p>
          <a:p>
            <a:pPr algn="r" rtl="1">
              <a:defRPr/>
            </a:pPr>
            <a:r>
              <a:t>كان يسوع ملكه الأرضي ليجلب هذه المملكة.</a:t>
            </a:r>
          </a:p>
          <a:p>
            <a:pPr algn="r" rtl="1">
              <a:defRPr/>
            </a:pPr>
            <a:r>
              <a:t>كانت الطريقة لتكون جزءاً هي الاعتقاد بأن يسوع يمكن أن ينقذنا من خطايانا.</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lgn="r" rtl="1">
              <a:defRPr/>
            </a:pPr>
            <a:r>
              <a:t>جاء يسوع ليدفع ثمن خطايانا.</a:t>
            </a:r>
          </a:p>
          <a:p>
            <a:pPr algn="r" rtl="1">
              <a:defRPr/>
            </a:pPr>
            <a:r>
              <a:t>أظهر أن لديه القدرة على القيام بذلك من خلال القيامة من بين الأموات!</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lvl1pPr algn="r" rtl="1">
              <a:defRPr/>
            </a:lvl1pPr>
          </a:lstStyle>
          <a:p>
            <a:pPr/>
            <a:r>
              <a:t>عندما نذهب للصيد، فإن الهدف هو صيد الأسماك - ليست مفاجأة هنا لأبناء الدكتور مارك ياربرو.</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lvl1pPr algn="r" rtl="1">
              <a:defRPr/>
            </a:lvl1pPr>
          </a:lstStyle>
          <a:p>
            <a:pPr/>
            <a:r>
              <a:t>اصطياد سمكة واحدة كبيرة هي تجربة هائلة.</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lvl1pPr algn="r" rtl="1">
              <a:defRPr/>
            </a:lvl1pPr>
          </a:lstStyle>
          <a:p>
            <a:pPr/>
            <a:r>
              <a:t>حتى أنه من المدهش لكل واحد منا أن يصطاد سمكة!</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lvl1pPr algn="r" rtl="1">
              <a:defRPr/>
            </a:lvl1pPr>
          </a:lstStyle>
          <a:p>
            <a:pPr/>
            <a:r>
              <a:t>علم يسوع أتباعه الأوائل أن صيد الأسماك لا يمكن مقارنته بصيد الناس من أجل ملكوت الله.</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 name="Shape 66"/>
          <p:cNvSpPr/>
          <p:nvPr>
            <p:ph type="sldImg"/>
          </p:nvPr>
        </p:nvSpPr>
        <p:spPr>
          <a:prstGeom prst="rect">
            <a:avLst/>
          </a:prstGeom>
        </p:spPr>
        <p:txBody>
          <a:bodyPr/>
          <a:lstStyle/>
          <a:p>
            <a:pPr/>
          </a:p>
        </p:txBody>
      </p:sp>
      <p:sp>
        <p:nvSpPr>
          <p:cNvPr id="67" name="Shape 67"/>
          <p:cNvSpPr/>
          <p:nvPr>
            <p:ph type="body" sz="quarter" idx="1"/>
          </p:nvPr>
        </p:nvSpPr>
        <p:spPr>
          <a:prstGeom prst="rect">
            <a:avLst/>
          </a:prstGeom>
        </p:spPr>
        <p:txBody>
          <a:bodyPr/>
          <a:lstStyle>
            <a:lvl1pPr algn="r" rtl="1">
              <a:defRPr/>
            </a:lvl1pPr>
          </a:lstStyle>
          <a:p>
            <a:pPr/>
            <a:r>
              <a:t>الآن في العهد الجديد، يتتبع قسمنا الأول حياة المسيح وتعليمه.</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lgn="r" rtl="1">
              <a:defRPr/>
            </a:pPr>
            <a:r>
              <a:t>بعد حوالي 20 عاما من هؤلاء المتابعين الأوائل جاء الطبيب. لوقا.</a:t>
            </a:r>
          </a:p>
          <a:p>
            <a:pPr algn="r" rtl="1">
              <a:defRPr/>
            </a:pPr>
            <a:r>
              <a:t>طبق دقته الطبية لكتابة التاريخ الأكثر اكتمالاً في حياة المسيح.</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lvl1pPr algn="r" rtl="1">
              <a:defRPr/>
            </a:lvl1pPr>
          </a:lstStyle>
          <a:p>
            <a:pPr/>
            <a:r>
              <a:t>صنع لوقا إنجيله المجلد 1 مع أعمال الرسل كمجلد 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lgn="r" rtl="1">
              <a:defRPr/>
            </a:pPr>
            <a:r>
              <a:t>.كتب إيريناوس حوالي عام 180 م</a:t>
            </a:r>
          </a:p>
          <a:p>
            <a:pPr algn="r" rtl="1">
              <a:defRPr/>
            </a:pPr>
            <a:r>
              <a:t>يقف كشهادة بعد قرن ونصف على أن الجميع يعرفون أن لوقا كتب في كثير من الأحيان عن تجربته الخاصة كمسافر مشارك لبولس</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lgn="r" rtl="1">
              <a:defRPr/>
            </a:pPr>
            <a:r>
              <a:t>كان لوقا أيضاً المؤلف الأممي الوحيد في الكتاب المقدس.</a:t>
            </a:r>
          </a:p>
          <a:p>
            <a:pPr algn="r" rtl="1">
              <a:defRPr/>
            </a:pPr>
            <a:r>
              <a:t>كتب كغير يهودي إلى أمميين آخرين.</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lvl1pPr algn="r" rtl="1">
              <a:defRPr/>
            </a:lvl1pPr>
          </a:lstStyle>
          <a:p>
            <a:pPr/>
            <a:r>
              <a:t>المجد لله على أولئك الذين لا يتزوجون أبدا حتى يتمكنوا من تقديم كل ما لديهم ليسوع.</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lvl1pPr algn="r" rtl="1">
              <a:defRPr/>
            </a:lvl1pPr>
          </a:lstStyle>
          <a:p>
            <a:pPr/>
            <a:r>
              <a:t>يحمل إنجيل لوقا وزناً أكبر من خلال كتابته إلى مكانة اجتماعية عالية. ربما قام ثاوفيليس بتمويل العمل لذلك لا يحتاج لوقا إلى تقديم أي تنازلات في بحثه بسبب نقص الأموال.</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lvl1pPr algn="r" rtl="1">
              <a:defRPr/>
            </a:lvl1pPr>
          </a:lstStyle>
          <a:p>
            <a:pPr/>
            <a:r>
              <a:t>يحمل إنجيل لوقا وزناً أكبر من خلال كتابته إلى مكانة اجتماعية عالية. ربما قام ثاوفيليس بتمويل العمل لذلك لا يحتاج لوقا إلى تقديم أي تنازلات في بحثه بسبب نقص الأموال.</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lvl1pPr algn="r" rtl="1">
              <a:defRPr/>
            </a:lvl1pPr>
          </a:lstStyle>
          <a:p>
            <a:pPr/>
            <a:r>
              <a:t>لا نعرف الظروف الدقيقة المصاحبة لإنجيل لوقا، لكن أحد العلماء يقترح موقفاً معقولاً…</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lvl1pPr algn="r" rtl="1">
              <a:defRPr/>
            </a:lvl1pPr>
          </a:lstStyle>
          <a:p>
            <a:pPr/>
            <a:r>
              <a:t>يدعم نص الآيات الإحدى عشرة الأولى في أعمال الرسل تأليف لوقا. تلخص الآيات 1-5 إنجيل لوقا، ثم تستمر الآيات 6-11 في نفس موضوع المملكة.</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lvl1pPr algn="r" rtl="1">
              <a:defRPr/>
            </a:lvl1pPr>
          </a:lstStyle>
          <a:p>
            <a:pPr/>
            <a:r>
              <a:t>فيما يلي 4 Cs من 1:1-5.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 name="Shape 83"/>
          <p:cNvSpPr/>
          <p:nvPr>
            <p:ph type="sldImg"/>
          </p:nvPr>
        </p:nvSpPr>
        <p:spPr>
          <a:prstGeom prst="rect">
            <a:avLst/>
          </a:prstGeom>
        </p:spPr>
        <p:txBody>
          <a:bodyPr/>
          <a:lstStyle/>
          <a:p>
            <a:pPr/>
          </a:p>
        </p:txBody>
      </p:sp>
      <p:sp>
        <p:nvSpPr>
          <p:cNvPr id="84" name="Shape 84"/>
          <p:cNvSpPr/>
          <p:nvPr>
            <p:ph type="body" sz="quarter" idx="1"/>
          </p:nvPr>
        </p:nvSpPr>
        <p:spPr>
          <a:prstGeom prst="rect">
            <a:avLst/>
          </a:prstGeom>
        </p:spPr>
        <p:txBody>
          <a:bodyPr/>
          <a:lstStyle>
            <a:lvl1pPr algn="r" rtl="1">
              <a:defRPr/>
            </a:lvl1pPr>
          </a:lstStyle>
          <a:p>
            <a:pPr/>
            <a:r>
              <a:t>لقد انتقلنا الآن من بدايتنا المثالية، وفشلنا اللاحق، ومن خلال خطة الله العهد القديم لتمهيد الطريق للملك القادم. تغلبت محبته في العهد على رفض إسرائيل للعهد.</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lvl1pPr algn="r" rtl="1">
              <a:defRPr/>
            </a:lvl1pPr>
          </a:lstStyle>
          <a:p>
            <a:pPr/>
            <a:r>
              <a:t>يسأل التلاميذ عما إذا كان قد حان الوقت ليدين الأمم، وهو ما هو مفترض في أعمال الرسل 1: 6، "لذلك عندما اجتمعوا، سألوه: "يا رب، هل في هذا الوقت سترد الملك إلى إسرائيل؟"</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lvl1pPr algn="r" rtl="1">
              <a:defRPr/>
            </a:lvl1pPr>
          </a:lstStyle>
          <a:p>
            <a:pPr/>
            <a:r>
              <a:t>يتوسع سفر أعمال الرسل بثلاثة أضعاف.</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hape 445"/>
          <p:cNvSpPr/>
          <p:nvPr>
            <p:ph type="sldImg"/>
          </p:nvPr>
        </p:nvSpPr>
        <p:spPr>
          <a:prstGeom prst="rect">
            <a:avLst/>
          </a:prstGeom>
        </p:spPr>
        <p:txBody>
          <a:bodyPr/>
          <a:lstStyle/>
          <a:p>
            <a:pPr/>
          </a:p>
        </p:txBody>
      </p:sp>
      <p:sp>
        <p:nvSpPr>
          <p:cNvPr id="446" name="Shape 446"/>
          <p:cNvSpPr/>
          <p:nvPr>
            <p:ph type="body" sz="quarter" idx="1"/>
          </p:nvPr>
        </p:nvSpPr>
        <p:spPr>
          <a:prstGeom prst="rect">
            <a:avLst/>
          </a:prstGeom>
        </p:spPr>
        <p:txBody>
          <a:bodyPr/>
          <a:lstStyle>
            <a:lvl1pPr algn="r" rtl="1">
              <a:defRPr/>
            </a:lvl1pPr>
          </a:lstStyle>
          <a:p>
            <a:pPr/>
            <a:r>
              <a:t>الحركة الأولى صغيرة - مدينة اورشليم الوحيدة.</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hape 470"/>
          <p:cNvSpPr/>
          <p:nvPr>
            <p:ph type="sldImg"/>
          </p:nvPr>
        </p:nvSpPr>
        <p:spPr>
          <a:prstGeom prst="rect">
            <a:avLst/>
          </a:prstGeom>
        </p:spPr>
        <p:txBody>
          <a:bodyPr/>
          <a:lstStyle/>
          <a:p>
            <a:pPr/>
          </a:p>
        </p:txBody>
      </p:sp>
      <p:sp>
        <p:nvSpPr>
          <p:cNvPr id="471" name="Shape 471"/>
          <p:cNvSpPr/>
          <p:nvPr>
            <p:ph type="body" sz="quarter" idx="1"/>
          </p:nvPr>
        </p:nvSpPr>
        <p:spPr>
          <a:prstGeom prst="rect">
            <a:avLst/>
          </a:prstGeom>
        </p:spPr>
        <p:txBody>
          <a:bodyPr/>
          <a:lstStyle>
            <a:lvl1pPr algn="r" rtl="1">
              <a:defRPr/>
            </a:lvl1pPr>
          </a:lstStyle>
          <a:p>
            <a:pPr/>
            <a:r>
              <a:t>ثم ينشر الله المؤمنين من خلال الاضطهاد في جميع أنحاء المقاطعة القريبة والشمال إلى السامرة.</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lvl1pPr algn="r" rtl="1">
              <a:defRPr/>
            </a:lvl1pPr>
          </a:lstStyle>
          <a:p>
            <a:pPr/>
            <a:r>
              <a:t>تبدأ أعمال الرسل 13 الجهد المتعمد لجلب الإنجيل في جميع أنحاء العالم الوثني عندما يتم إرسال المبشرين.</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lvl1pPr algn="r" rtl="1">
              <a:defRPr/>
            </a:lvl1pPr>
          </a:lstStyle>
          <a:p>
            <a:pPr/>
            <a:r>
              <a:t>لذلك لدينا ثلاثة أماكن أو تحركات لله متوقعة في أعمال الرسل 1: 8.</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lvl1pPr algn="r" rtl="1">
              <a:defRPr/>
            </a:lvl1pPr>
          </a:lstStyle>
          <a:p>
            <a:pPr/>
            <a:r>
              <a:t>وعد يسوع التلاميذ بأنهم لن يكونوا وحدهم في هذه المهمة لأنه سيرسل الروح، ثم يصعد!</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lgn="r" rtl="1">
              <a:defRPr/>
            </a:pPr>
            <a:r>
              <a:t>كيف ترتبط الأفعال بنا؟</a:t>
            </a:r>
          </a:p>
          <a:p>
            <a:pPr algn="r" rtl="1">
              <a:defRPr/>
            </a:pPr>
            <a:r>
              <a:t>لقد أعطانا الله كل ما نحتاجه، ولكن يجب إعادة هذه الموارد إليه.</a:t>
            </a:r>
          </a:p>
          <a:p>
            <a:pPr algn="r" rtl="1">
              <a:defRPr/>
            </a:pPr>
            <a:r>
              <a:t>لا تركز على ما تريد القيام به مثل الجري في اللفة الأولى من السباق. بدلا من ذلك، كن متاحا بطرق لا تتوقعها.</a:t>
            </a:r>
          </a:p>
          <a:p>
            <a:pPr algn="r" rtl="1">
              <a:defRPr/>
            </a:pPr>
            <a:r>
              <a:t>لا تمضي قدما في الخطة ولكن انتظر اتجاه الروح.</a:t>
            </a:r>
          </a:p>
          <a:p>
            <a:pPr algn="r" rtl="1">
              <a:defRPr/>
            </a:pPr>
            <a:r>
              <a:t>لا تنس لماذا تركك يسوع هنا على الأرض بعد أن وثقت به من أجل الخلاص.</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hape 557"/>
          <p:cNvSpPr/>
          <p:nvPr>
            <p:ph type="sldImg"/>
          </p:nvPr>
        </p:nvSpPr>
        <p:spPr>
          <a:prstGeom prst="rect">
            <a:avLst/>
          </a:prstGeom>
        </p:spPr>
        <p:txBody>
          <a:bodyPr/>
          <a:lstStyle/>
          <a:p>
            <a:pPr/>
          </a:p>
        </p:txBody>
      </p:sp>
      <p:sp>
        <p:nvSpPr>
          <p:cNvPr id="558" name="Shape 558"/>
          <p:cNvSpPr/>
          <p:nvPr>
            <p:ph type="body" sz="quarter" idx="1"/>
          </p:nvPr>
        </p:nvSpPr>
        <p:spPr>
          <a:prstGeom prst="rect">
            <a:avLst/>
          </a:prstGeom>
        </p:spPr>
        <p:txBody>
          <a:bodyPr/>
          <a:lstStyle>
            <a:lvl1pPr algn="r" rtl="1">
              <a:defRPr/>
            </a:lvl1pPr>
          </a:lstStyle>
          <a:p>
            <a:pPr/>
            <a:r>
              <a:t>لديه خطة لك! افعلها!</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lvl1pPr algn="r" rtl="1">
              <a:defRPr/>
            </a:lvl1pPr>
          </a:lstStyle>
          <a:p>
            <a:pPr/>
            <a:r>
              <a:t>مات جميع رجال الملك منذ قرون - لكن مهمتهم هي مهمتنا هي إحضارها إلى الأمم! تم تمرير الشعلة إلينا! شعلة لذلك سندرس كيف فعلوا ذلك في أعمال الرسل في القسم القادم.</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Shape 90"/>
          <p:cNvSpPr/>
          <p:nvPr>
            <p:ph type="sldImg"/>
          </p:nvPr>
        </p:nvSpPr>
        <p:spPr>
          <a:prstGeom prst="rect">
            <a:avLst/>
          </a:prstGeom>
        </p:spPr>
        <p:txBody>
          <a:bodyPr/>
          <a:lstStyle/>
          <a:p>
            <a:pPr/>
          </a:p>
        </p:txBody>
      </p:sp>
      <p:sp>
        <p:nvSpPr>
          <p:cNvPr id="91" name="Shape 91"/>
          <p:cNvSpPr/>
          <p:nvPr>
            <p:ph type="body" sz="quarter" idx="1"/>
          </p:nvPr>
        </p:nvSpPr>
        <p:spPr>
          <a:prstGeom prst="rect">
            <a:avLst/>
          </a:prstGeom>
        </p:spPr>
        <p:txBody>
          <a:bodyPr/>
          <a:lstStyle>
            <a:lvl1pPr algn="r" rtl="1">
              <a:defRPr/>
            </a:lvl1pPr>
          </a:lstStyle>
          <a:p>
            <a:pPr/>
            <a:r>
              <a:t>ظل التزام الله بالوفاء بوعوده خلال 400 عام بين ملاخي ومتى.</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hape 577"/>
          <p:cNvSpPr/>
          <p:nvPr>
            <p:ph type="sldImg"/>
          </p:nvPr>
        </p:nvSpPr>
        <p:spPr>
          <a:prstGeom prst="rect">
            <a:avLst/>
          </a:prstGeom>
        </p:spPr>
        <p:txBody>
          <a:bodyPr/>
          <a:lstStyle/>
          <a:p>
            <a:pPr/>
          </a:p>
        </p:txBody>
      </p:sp>
      <p:sp>
        <p:nvSpPr>
          <p:cNvPr id="578" name="Shape 578"/>
          <p:cNvSpPr/>
          <p:nvPr>
            <p:ph type="body" sz="quarter" idx="1"/>
          </p:nvPr>
        </p:nvSpPr>
        <p:spPr>
          <a:prstGeom prst="rect">
            <a:avLst/>
          </a:prstGeom>
        </p:spPr>
        <p:txBody>
          <a:bodyPr/>
          <a:lstStyle>
            <a:lvl1pPr algn="r" rtl="1">
              <a:defRPr/>
            </a:lvl1pPr>
          </a:lstStyle>
          <a:p>
            <a:pPr/>
            <a:r>
              <a:t>كان الأتباع الأوائل أشخاصاً عاديين مثلنا تماماً - مع مهمة غير عادية للعيش من أجله. أظهرت الرسائل التي كتبها بولس وآخرون المزيد حول كيفية القيام بذلك، لذلك سندرس هاتين الدورتين من الآن.</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 name="Shape 97"/>
          <p:cNvSpPr/>
          <p:nvPr>
            <p:ph type="sldImg"/>
          </p:nvPr>
        </p:nvSpPr>
        <p:spPr>
          <a:prstGeom prst="rect">
            <a:avLst/>
          </a:prstGeom>
        </p:spPr>
        <p:txBody>
          <a:bodyPr/>
          <a:lstStyle/>
          <a:p>
            <a:pPr/>
          </a:p>
        </p:txBody>
      </p:sp>
      <p:sp>
        <p:nvSpPr>
          <p:cNvPr id="98" name="Shape 98"/>
          <p:cNvSpPr/>
          <p:nvPr>
            <p:ph type="body" sz="quarter" idx="1"/>
          </p:nvPr>
        </p:nvSpPr>
        <p:spPr>
          <a:prstGeom prst="rect">
            <a:avLst/>
          </a:prstGeom>
        </p:spPr>
        <p:txBody>
          <a:bodyPr/>
          <a:lstStyle/>
          <a:p>
            <a:pPr algn="r" rtl="1">
              <a:defRPr/>
            </a:pPr>
            <a:r>
              <a:t>لقد رأينا أن الله يحب تقديم الوعود والوفاء بها!</a:t>
            </a:r>
          </a:p>
          <a:p>
            <a:pPr algn="r" rtl="1">
              <a:defRPr/>
            </a:pPr>
          </a:p>
          <a:p>
            <a:pPr algn="r" rtl="1">
              <a:defRPr/>
            </a:pPr>
            <a:r>
              <a:t>وعد إبراهيم بالأرض والنسل وبركة عالمية.</a:t>
            </a:r>
          </a:p>
          <a:p>
            <a:pPr algn="r" rtl="1">
              <a:defRPr/>
            </a:pPr>
            <a:r>
              <a:t>أعطى موسى 10 وصايا وحذر من العصيان.</a:t>
            </a:r>
          </a:p>
          <a:p>
            <a:pPr algn="r" rtl="1">
              <a:defRPr/>
            </a:pPr>
            <a:r>
              <a:t>وعد داود بأن يجلب منه سلالة أبدية.</a:t>
            </a:r>
          </a:p>
          <a:p>
            <a:pPr algn="r" rtl="1">
              <a:defRPr/>
            </a:pPr>
            <a:r>
              <a:t>الآن، في العهد الجديد، وعد باستعادة الأمم كأمم واحدة.</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Shape 104"/>
          <p:cNvSpPr/>
          <p:nvPr>
            <p:ph type="sldImg"/>
          </p:nvPr>
        </p:nvSpPr>
        <p:spPr>
          <a:prstGeom prst="rect">
            <a:avLst/>
          </a:prstGeom>
        </p:spPr>
        <p:txBody>
          <a:bodyPr/>
          <a:lstStyle/>
          <a:p>
            <a:pPr/>
          </a:p>
        </p:txBody>
      </p:sp>
      <p:sp>
        <p:nvSpPr>
          <p:cNvPr id="105" name="Shape 105"/>
          <p:cNvSpPr/>
          <p:nvPr>
            <p:ph type="body" sz="quarter" idx="1"/>
          </p:nvPr>
        </p:nvSpPr>
        <p:spPr>
          <a:prstGeom prst="rect">
            <a:avLst/>
          </a:prstGeom>
        </p:spPr>
        <p:txBody>
          <a:bodyPr/>
          <a:lstStyle/>
          <a:p>
            <a:pPr algn="r" rtl="1">
              <a:defRPr/>
            </a:pPr>
            <a:r>
              <a:t>يلخص إرميا 31:31-34 العهد الجديد جيداً.</a:t>
            </a:r>
          </a:p>
          <a:p>
            <a:pPr algn="r" rtl="1">
              <a:defRPr/>
            </a:pPr>
            <a:r>
              <a:t>يعد الله بالسكن مع إسرائيل كشعبه.</a:t>
            </a:r>
          </a:p>
          <a:p>
            <a:pPr algn="r" rtl="1">
              <a:defRPr/>
            </a:pPr>
            <a:r>
              <a:t>يعد حزقيال وجويل بروحه بينهم أيضاً.</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Shape 110"/>
          <p:cNvSpPr/>
          <p:nvPr>
            <p:ph type="sldImg"/>
          </p:nvPr>
        </p:nvSpPr>
        <p:spPr>
          <a:prstGeom prst="rect">
            <a:avLst/>
          </a:prstGeom>
        </p:spPr>
        <p:txBody>
          <a:bodyPr/>
          <a:lstStyle/>
          <a:p>
            <a:pPr/>
          </a:p>
        </p:txBody>
      </p:sp>
      <p:sp>
        <p:nvSpPr>
          <p:cNvPr id="111" name="Shape 111"/>
          <p:cNvSpPr/>
          <p:nvPr>
            <p:ph type="body" sz="quarter" idx="1"/>
          </p:nvPr>
        </p:nvSpPr>
        <p:spPr>
          <a:prstGeom prst="rect">
            <a:avLst/>
          </a:prstGeom>
        </p:spPr>
        <p:txBody>
          <a:bodyPr/>
          <a:lstStyle>
            <a:lvl1pPr algn="r"/>
          </a:lstStyle>
          <a:p>
            <a:pPr/>
            <a:r>
              <a:t> ٢ملوك ١٣: ٢٣ ”فَحَنَّ ٱلرَّبُّ عَلَيْهِمْ وَرَحِمَهُمْ وَٱلْتَفَتَ إِلَيْهِمْ لِأَجْلِ عَهْدِهِ مَعَ إِبْرَاهِيمَ وَإِسْحَاقَ وَيَعْقُوبَ، وَلَمْ يَشَأْ أَنْ يَسْتَأْصِلَهُمْ، وَلَمْ يَطْرَحْهُمْ عَنْ وَجْهِهِ حَتَّى ٱلْآنَ.“</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Shape 116"/>
          <p:cNvSpPr/>
          <p:nvPr>
            <p:ph type="sldImg"/>
          </p:nvPr>
        </p:nvSpPr>
        <p:spPr>
          <a:prstGeom prst="rect">
            <a:avLst/>
          </a:prstGeom>
        </p:spPr>
        <p:txBody>
          <a:bodyPr/>
          <a:lstStyle/>
          <a:p>
            <a:pPr/>
          </a:p>
        </p:txBody>
      </p:sp>
      <p:sp>
        <p:nvSpPr>
          <p:cNvPr id="117" name="Shape 117"/>
          <p:cNvSpPr/>
          <p:nvPr>
            <p:ph type="body" sz="quarter" idx="1"/>
          </p:nvPr>
        </p:nvSpPr>
        <p:spPr>
          <a:prstGeom prst="rect">
            <a:avLst/>
          </a:prstGeom>
        </p:spPr>
        <p:txBody>
          <a:bodyPr/>
          <a:lstStyle>
            <a:lvl1pPr algn="r" rtl="1">
              <a:defRPr/>
            </a:lvl1pPr>
          </a:lstStyle>
          <a:p>
            <a:pPr/>
            <a:r>
              <a:t>تظهر الكتب السرديةالعهد الجديد بترتيب زمني من صموئيل إلى الملوك قبل المنفى. ثم كتبت سجلات بعد 100 عام، توضح كيف أعاد الله إسرائيل إلى أرضها. التفاصيل التاريخية لكيفية حدوث العودة هي في عزرا إلى إستير بينما يعطي حجي إلى ملاخي وجهة نظر نبوية لنفس فترة ما بعد السبى.</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2" name="Title Text"/>
          <p:cNvSpPr txBox="1"/>
          <p:nvPr>
            <p:ph type="title"/>
          </p:nvPr>
        </p:nvSpPr>
        <p:spPr>
          <a:xfrm>
            <a:off x="1739900" y="2298700"/>
            <a:ext cx="20904200" cy="4635500"/>
          </a:xfrm>
          <a:prstGeom prst="rect">
            <a:avLst/>
          </a:prstGeom>
        </p:spPr>
        <p:txBody>
          <a:bodyPr anchor="b"/>
          <a:lstStyle/>
          <a:p>
            <a:pPr/>
            <a:r>
              <a:t>Title Text</a:t>
            </a:r>
          </a:p>
        </p:txBody>
      </p:sp>
      <p:sp>
        <p:nvSpPr>
          <p:cNvPr id="13"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FFFFFF"/>
                </a:solidFill>
              </a:defRPr>
            </a:lvl1pPr>
            <a:lvl2pPr marL="0" indent="0" algn="ctr">
              <a:spcBef>
                <a:spcPts val="0"/>
              </a:spcBef>
              <a:buSzTx/>
              <a:buNone/>
              <a:defRPr sz="4800">
                <a:solidFill>
                  <a:srgbClr val="FFFFFF"/>
                </a:solidFill>
              </a:defRPr>
            </a:lvl2pPr>
            <a:lvl3pPr marL="0" indent="0" algn="ctr">
              <a:spcBef>
                <a:spcPts val="0"/>
              </a:spcBef>
              <a:buSzTx/>
              <a:buNone/>
              <a:defRPr sz="4800">
                <a:solidFill>
                  <a:srgbClr val="FFFFFF"/>
                </a:solidFill>
              </a:defRPr>
            </a:lvl3pPr>
            <a:lvl4pPr marL="0" indent="0" algn="ctr">
              <a:spcBef>
                <a:spcPts val="0"/>
              </a:spcBef>
              <a:buSzTx/>
              <a:buNone/>
              <a:defRPr sz="4800">
                <a:solidFill>
                  <a:srgbClr val="FFFFFF"/>
                </a:solidFill>
              </a:defRPr>
            </a:lvl4pPr>
            <a:lvl5pPr marL="0" indent="0" algn="ctr">
              <a:spcBef>
                <a:spcPts val="0"/>
              </a:spcBef>
              <a:buSzTx/>
              <a:buNone/>
              <a:defRPr sz="4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Black">
    <p:spTree>
      <p:nvGrpSpPr>
        <p:cNvPr id="1" name=""/>
        <p:cNvGrpSpPr/>
        <p:nvPr/>
      </p:nvGrpSpPr>
      <p:grpSpPr>
        <a:xfrm>
          <a:off x="0" y="0"/>
          <a:ext cx="0" cy="0"/>
          <a:chOff x="0" y="0"/>
          <a:chExt cx="0" cy="0"/>
        </a:xfrm>
      </p:grpSpPr>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29"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Rectangle"/>
          <p:cNvSpPr/>
          <p:nvPr/>
        </p:nvSpPr>
        <p:spPr>
          <a:xfrm>
            <a:off x="0" y="0"/>
            <a:ext cx="24485600" cy="13766800"/>
          </a:xfrm>
          <a:prstGeom prst="rect">
            <a:avLst/>
          </a:prstGeom>
          <a:solidFill>
            <a:srgbClr val="FFFFFF"/>
          </a:solid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
        <p:nvSpPr>
          <p:cNvPr id="3" name="Body Level One…"/>
          <p:cNvSpPr txBox="1"/>
          <p:nvPr>
            <p:ph type="body" idx="1"/>
          </p:nvPr>
        </p:nvSpPr>
        <p:spPr>
          <a:xfrm>
            <a:off x="1739900" y="1778000"/>
            <a:ext cx="209042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4" name="Title Text"/>
          <p:cNvSpPr txBox="1"/>
          <p:nvPr>
            <p:ph type="title"/>
          </p:nvPr>
        </p:nvSpPr>
        <p:spPr>
          <a:xfrm>
            <a:off x="1739900" y="355600"/>
            <a:ext cx="20904200" cy="344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5" name="Slide Number"/>
          <p:cNvSpPr txBox="1"/>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9pPr>
    </p:titleStyle>
    <p:bodyStyle>
      <a:lvl1pPr marL="1117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1pPr>
      <a:lvl2pPr marL="15621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2pPr>
      <a:lvl3pPr marL="2006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3pPr>
      <a:lvl4pPr marL="24511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4pPr>
      <a:lvl5pPr marL="2895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5pPr>
      <a:lvl6pPr marL="32512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6pPr>
      <a:lvl7pPr marL="36068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7pPr>
      <a:lvl8pPr marL="39624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8pPr>
      <a:lvl9pPr marL="43180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2.jpeg"/><Relationship Id="rId5" Type="http://schemas.openxmlformats.org/officeDocument/2006/relationships/image" Target="../media/image4.png"/><Relationship Id="rId6"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eg"/><Relationship Id="rId4"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eg"/><Relationship Id="rId4"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 Id="rId4" Type="http://schemas.openxmlformats.org/officeDocument/2006/relationships/image" Target="../media/image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 Id="rId4" Type="http://schemas.openxmlformats.org/officeDocument/2006/relationships/image" Target="../media/image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 Id="rId4" Type="http://schemas.openxmlformats.org/officeDocument/2006/relationships/image" Target="../media/image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eg"/><Relationship Id="rId4" Type="http://schemas.openxmlformats.org/officeDocument/2006/relationships/image" Target="../media/image2.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 Id="rId4" Type="http://schemas.openxmlformats.org/officeDocument/2006/relationships/image" Target="../media/image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eg"/><Relationship Id="rId4" Type="http://schemas.openxmlformats.org/officeDocument/2006/relationships/image" Target="../media/image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eg"/><Relationship Id="rId4" Type="http://schemas.openxmlformats.org/officeDocument/2006/relationships/image" Target="../media/image2.jpeg"/><Relationship Id="rId5"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hyperlink" Target="http://BibleStudyDownloads.org"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jpeg"/><Relationship Id="rId4" Type="http://schemas.openxmlformats.org/officeDocument/2006/relationships/image" Target="../media/image2.jpeg"/><Relationship Id="rId5"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jpeg"/><Relationship Id="rId4" Type="http://schemas.openxmlformats.org/officeDocument/2006/relationships/image" Target="../media/image2.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jpeg"/><Relationship Id="rId4" Type="http://schemas.openxmlformats.org/officeDocument/2006/relationships/image" Target="../media/image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jpeg"/><Relationship Id="rId4" Type="http://schemas.openxmlformats.org/officeDocument/2006/relationships/image" Target="../media/image3.png"/><Relationship Id="rId5" Type="http://schemas.openxmlformats.org/officeDocument/2006/relationships/image" Target="../media/image2.jpeg"/><Relationship Id="rId6" Type="http://schemas.openxmlformats.org/officeDocument/2006/relationships/image" Target="../media/image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jpeg"/><Relationship Id="rId4" Type="http://schemas.openxmlformats.org/officeDocument/2006/relationships/image" Target="../media/image3.png"/><Relationship Id="rId5" Type="http://schemas.openxmlformats.org/officeDocument/2006/relationships/image" Target="../media/image2.jpeg"/><Relationship Id="rId6" Type="http://schemas.openxmlformats.org/officeDocument/2006/relationships/image" Target="../media/image4.png"/><Relationship Id="rId7" Type="http://schemas.openxmlformats.org/officeDocument/2006/relationships/image" Target="../media/image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jpeg"/><Relationship Id="rId4" Type="http://schemas.openxmlformats.org/officeDocument/2006/relationships/image" Target="../media/image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5.jpeg"/><Relationship Id="rId4" Type="http://schemas.openxmlformats.org/officeDocument/2006/relationships/image" Target="../media/image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5.jpeg"/><Relationship Id="rId4" Type="http://schemas.openxmlformats.org/officeDocument/2006/relationships/image" Target="../media/image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jpeg"/><Relationship Id="rId4" Type="http://schemas.openxmlformats.org/officeDocument/2006/relationships/image" Target="../media/image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jpeg"/><Relationship Id="rId4" Type="http://schemas.openxmlformats.org/officeDocument/2006/relationships/image" Target="../media/image2.jpeg"/><Relationship Id="rId5" Type="http://schemas.openxmlformats.org/officeDocument/2006/relationships/image" Target="../media/image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jpeg"/><Relationship Id="rId4" Type="http://schemas.openxmlformats.org/officeDocument/2006/relationships/image" Target="../media/image2.jpeg"/><Relationship Id="rId5" Type="http://schemas.openxmlformats.org/officeDocument/2006/relationships/image" Target="../media/image1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5.jpeg"/><Relationship Id="rId4" Type="http://schemas.openxmlformats.org/officeDocument/2006/relationships/image" Target="../media/image2.jpeg"/><Relationship Id="rId5" Type="http://schemas.openxmlformats.org/officeDocument/2006/relationships/image" Target="../media/image1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6.jpeg"/><Relationship Id="rId4" Type="http://schemas.openxmlformats.org/officeDocument/2006/relationships/image" Target="../media/image12.png"/><Relationship Id="rId5" Type="http://schemas.openxmlformats.org/officeDocument/2006/relationships/image" Target="../media/image2.jpeg"/><Relationship Id="rId6" Type="http://schemas.openxmlformats.org/officeDocument/2006/relationships/image" Target="../media/image1.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 Id="rId3" Type="http://schemas.openxmlformats.org/officeDocument/2006/relationships/image" Target="../media/image2.jpeg"/><Relationship Id="rId4" Type="http://schemas.openxmlformats.org/officeDocument/2006/relationships/image" Target="../media/image13.png"/><Relationship Id="rId5" Type="http://schemas.openxmlformats.org/officeDocument/2006/relationships/image" Target="../media/image1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 Id="rId3" Type="http://schemas.openxmlformats.org/officeDocument/2006/relationships/image" Target="../media/image2.jpeg"/><Relationship Id="rId4" Type="http://schemas.openxmlformats.org/officeDocument/2006/relationships/image" Target="../media/image13.png"/><Relationship Id="rId5" Type="http://schemas.openxmlformats.org/officeDocument/2006/relationships/image" Target="../media/image1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 Id="rId3" Type="http://schemas.openxmlformats.org/officeDocument/2006/relationships/image" Target="../media/image2.jpeg"/><Relationship Id="rId4" Type="http://schemas.openxmlformats.org/officeDocument/2006/relationships/image" Target="../media/image13.png"/><Relationship Id="rId5" Type="http://schemas.openxmlformats.org/officeDocument/2006/relationships/image" Target="../media/image14.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5.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31.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7.jpeg"/><Relationship Id="rId4" Type="http://schemas.openxmlformats.org/officeDocument/2006/relationships/image" Target="../media/image2.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3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6.jpeg"/><Relationship Id="rId4" Type="http://schemas.openxmlformats.org/officeDocument/2006/relationships/image" Target="../media/image12.png"/><Relationship Id="rId5" Type="http://schemas.openxmlformats.org/officeDocument/2006/relationships/image" Target="../media/image2.jpeg"/><Relationship Id="rId6" Type="http://schemas.openxmlformats.org/officeDocument/2006/relationships/image" Target="../media/image1.tif"/><Relationship Id="rId7" Type="http://schemas.openxmlformats.org/officeDocument/2006/relationships/image" Target="../media/image33.png"/><Relationship Id="rId8" Type="http://schemas.openxmlformats.org/officeDocument/2006/relationships/image" Target="../media/image34.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9.jpeg"/><Relationship Id="rId4" Type="http://schemas.openxmlformats.org/officeDocument/2006/relationships/image" Target="../media/image2.jpeg"/><Relationship Id="rId5" Type="http://schemas.openxmlformats.org/officeDocument/2006/relationships/image" Target="../media/image33.png"/><Relationship Id="rId6" Type="http://schemas.openxmlformats.org/officeDocument/2006/relationships/image" Target="../media/image34.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hyperlink" Target="http://BibleStudyDownloads.org"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2.jpeg"/><Relationship Id="rId11" Type="http://schemas.openxmlformats.org/officeDocument/2006/relationships/image" Target="../media/image11.jpeg"/><Relationship Id="rId12" Type="http://schemas.openxmlformats.org/officeDocument/2006/relationships/image" Target="../media/image1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jpeg"/><Relationship Id="rId4" Type="http://schemas.openxmlformats.org/officeDocument/2006/relationships/image" Target="../media/image2.jpeg"/><Relationship Id="rId5"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jpeg"/><Relationship Id="rId4"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 name="Group"/>
          <p:cNvGrpSpPr/>
          <p:nvPr/>
        </p:nvGrpSpPr>
        <p:grpSpPr>
          <a:xfrm>
            <a:off x="-6426200" y="-2078356"/>
            <a:ext cx="32029400" cy="19042989"/>
            <a:chOff x="0" y="0"/>
            <a:chExt cx="32029400" cy="19042988"/>
          </a:xfrm>
        </p:grpSpPr>
        <p:pic>
          <p:nvPicPr>
            <p:cNvPr id="39" name="JerusalemDonkey stylized.jpg" descr="JerusalemDonkey stylized.jpg"/>
            <p:cNvPicPr>
              <a:picLocks noChangeAspect="1"/>
            </p:cNvPicPr>
            <p:nvPr/>
          </p:nvPicPr>
          <p:blipFill>
            <a:blip r:embed="rId2">
              <a:extLst/>
            </a:blip>
            <a:stretch>
              <a:fillRect/>
            </a:stretch>
          </p:blipFill>
          <p:spPr>
            <a:xfrm>
              <a:off x="7645400" y="2103755"/>
              <a:ext cx="24384000" cy="13716001"/>
            </a:xfrm>
            <a:prstGeom prst="rect">
              <a:avLst/>
            </a:prstGeom>
            <a:ln w="12700" cap="flat">
              <a:noFill/>
              <a:miter lim="400000"/>
            </a:ln>
            <a:effectLst/>
          </p:spPr>
        </p:pic>
        <p:pic>
          <p:nvPicPr>
            <p:cNvPr id="40" name="BlindMan2.png" descr="BlindMan2.png"/>
            <p:cNvPicPr>
              <a:picLocks noChangeAspect="1"/>
            </p:cNvPicPr>
            <p:nvPr/>
          </p:nvPicPr>
          <p:blipFill>
            <a:blip r:embed="rId3">
              <a:extLst/>
            </a:blip>
            <a:stretch>
              <a:fillRect/>
            </a:stretch>
          </p:blipFill>
          <p:spPr>
            <a:xfrm>
              <a:off x="0" y="0"/>
              <a:ext cx="19418300" cy="14681200"/>
            </a:xfrm>
            <a:prstGeom prst="rect">
              <a:avLst/>
            </a:prstGeom>
            <a:ln w="12700" cap="flat">
              <a:noFill/>
              <a:miter lim="400000"/>
            </a:ln>
            <a:effectLst/>
          </p:spPr>
        </p:pic>
        <p:pic>
          <p:nvPicPr>
            <p:cNvPr id="41" name="TitleStrip.jpg" descr="TitleStrip.jpg"/>
            <p:cNvPicPr>
              <a:picLocks noChangeAspect="1"/>
            </p:cNvPicPr>
            <p:nvPr/>
          </p:nvPicPr>
          <p:blipFill>
            <a:blip r:embed="rId4">
              <a:extLst/>
            </a:blip>
            <a:stretch>
              <a:fillRect/>
            </a:stretch>
          </p:blipFill>
          <p:spPr>
            <a:xfrm>
              <a:off x="7645400" y="14651355"/>
              <a:ext cx="24384000" cy="1168401"/>
            </a:xfrm>
            <a:prstGeom prst="rect">
              <a:avLst/>
            </a:prstGeom>
            <a:ln w="12700" cap="flat">
              <a:noFill/>
              <a:miter lim="400000"/>
            </a:ln>
            <a:effectLst/>
          </p:spPr>
        </p:pic>
        <p:sp>
          <p:nvSpPr>
            <p:cNvPr id="42" name="لقد جاء الملك"/>
            <p:cNvSpPr txBox="1"/>
            <p:nvPr/>
          </p:nvSpPr>
          <p:spPr>
            <a:xfrm>
              <a:off x="12164383" y="14628335"/>
              <a:ext cx="3108006" cy="985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rtl="1">
                <a:defRPr>
                  <a:solidFill>
                    <a:srgbClr val="1D3F61"/>
                  </a:solidFill>
                </a:defRPr>
              </a:lvl1pPr>
            </a:lstStyle>
            <a:p>
              <a:pPr/>
              <a:r>
                <a:t>لقد جاء الملك</a:t>
              </a:r>
            </a:p>
          </p:txBody>
        </p:sp>
        <p:pic>
          <p:nvPicPr>
            <p:cNvPr id="43" name="Healers Hand stylized.png" descr="Healers Hand stylized.png"/>
            <p:cNvPicPr>
              <a:picLocks noChangeAspect="1"/>
            </p:cNvPicPr>
            <p:nvPr/>
          </p:nvPicPr>
          <p:blipFill>
            <a:blip r:embed="rId5">
              <a:extLst/>
            </a:blip>
            <a:stretch>
              <a:fillRect/>
            </a:stretch>
          </p:blipFill>
          <p:spPr>
            <a:xfrm rot="1346098">
              <a:off x="6420945" y="4998997"/>
              <a:ext cx="7622167" cy="13084720"/>
            </a:xfrm>
            <a:prstGeom prst="rect">
              <a:avLst/>
            </a:prstGeom>
            <a:ln w="12700" cap="flat">
              <a:noFill/>
              <a:miter lim="400000"/>
            </a:ln>
            <a:effectLst>
              <a:outerShdw sx="100000" sy="100000" kx="0" ky="0" algn="b" rotWithShape="0" blurRad="279400" dist="469900" dir="7080000">
                <a:srgbClr val="000000">
                  <a:alpha val="50000"/>
                </a:srgbClr>
              </a:outerShdw>
            </a:effectLst>
          </p:spPr>
        </p:pic>
        <p:pic>
          <p:nvPicPr>
            <p:cNvPr id="44" name="BlindEyesSee.png" descr="BlindEyesSee.png"/>
            <p:cNvPicPr>
              <a:picLocks noChangeAspect="1"/>
            </p:cNvPicPr>
            <p:nvPr/>
          </p:nvPicPr>
          <p:blipFill>
            <a:blip r:embed="rId6">
              <a:extLst/>
            </a:blip>
            <a:stretch>
              <a:fillRect/>
            </a:stretch>
          </p:blipFill>
          <p:spPr>
            <a:xfrm rot="21584753">
              <a:off x="8902700" y="4594394"/>
              <a:ext cx="4278451" cy="1196949"/>
            </a:xfrm>
            <a:prstGeom prst="rect">
              <a:avLst/>
            </a:prstGeom>
            <a:ln w="12700" cap="flat">
              <a:noFill/>
              <a:miter lim="400000"/>
            </a:ln>
            <a:effectLst/>
          </p:spPr>
        </p:pic>
      </p:grpSp>
      <p:sp>
        <p:nvSpPr>
          <p:cNvPr id="46" name="القسم التاسع…"/>
          <p:cNvSpPr txBox="1"/>
          <p:nvPr>
            <p:ph type="ctrTitle"/>
          </p:nvPr>
        </p:nvSpPr>
        <p:spPr>
          <a:xfrm>
            <a:off x="1671535" y="1299416"/>
            <a:ext cx="21040930" cy="6646768"/>
          </a:xfrm>
          <a:prstGeom prst="rect">
            <a:avLst/>
          </a:prstGeom>
          <a:effectLst>
            <a:outerShdw sx="100000" sy="100000" kx="0" ky="0" algn="b" rotWithShape="0" blurRad="50800" dist="101600" dir="2700000">
              <a:srgbClr val="000000">
                <a:alpha val="78041"/>
              </a:srgbClr>
            </a:outerShdw>
          </a:effectLst>
        </p:spPr>
        <p:txBody>
          <a:bodyPr/>
          <a:lstStyle/>
          <a:p>
            <a:pPr>
              <a:defRPr b="1" sz="12600">
                <a:effectLst>
                  <a:outerShdw sx="100000" sy="100000" kx="0" ky="0" algn="b" rotWithShape="0" blurRad="12700" dist="63500" dir="18900000">
                    <a:srgbClr val="000000"/>
                  </a:outerShdw>
                </a:effectLst>
              </a:defRPr>
            </a:pPr>
            <a:r>
              <a:t>القسم التاسع</a:t>
            </a:r>
          </a:p>
          <a:p>
            <a:pPr>
              <a:defRPr b="1" sz="12600">
                <a:effectLst>
                  <a:outerShdw sx="100000" sy="100000" kx="0" ky="0" algn="b" rotWithShape="0" blurRad="12700" dist="63500" dir="18900000">
                    <a:srgbClr val="000000"/>
                  </a:outerShdw>
                </a:effectLst>
              </a:defRPr>
            </a:pPr>
            <a:r>
              <a:t>الأناجيل</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0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09" name="عهد الحب…"/>
          <p:cNvSpPr txBox="1"/>
          <p:nvPr/>
        </p:nvSpPr>
        <p:spPr>
          <a:xfrm>
            <a:off x="8063751" y="3852789"/>
            <a:ext cx="7683311" cy="51976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b="1" sz="10200">
                <a:solidFill>
                  <a:srgbClr val="000000"/>
                </a:solidFill>
              </a:defRPr>
            </a:pPr>
            <a:r>
              <a:t>عهد الحب</a:t>
            </a:r>
          </a:p>
          <a:p>
            <a:pPr rtl="1">
              <a:defRPr b="1" sz="10200">
                <a:solidFill>
                  <a:srgbClr val="000000"/>
                </a:solidFill>
              </a:defRPr>
            </a:pPr>
            <a:r>
              <a:t>2 ملوك 13:23</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14"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15" name="1&amp;2 صموئيل، 1 و2 ملوك (قبل وأثناء السبي) 1 و2 سجلات (ما بعد السبي. . . إذا نظرنا إلى الوراء)…"/>
          <p:cNvSpPr txBox="1"/>
          <p:nvPr>
            <p:ph type="body" idx="1"/>
          </p:nvPr>
        </p:nvSpPr>
        <p:spPr>
          <a:xfrm>
            <a:off x="1159198" y="1266447"/>
            <a:ext cx="22167204" cy="10147301"/>
          </a:xfrm>
          <a:prstGeom prst="rect">
            <a:avLst/>
          </a:prstGeom>
        </p:spPr>
        <p:txBody>
          <a:bodyPr/>
          <a:lstStyle/>
          <a:p>
            <a:pPr marL="1562100" algn="r" rtl="1">
              <a:defRPr b="1" sz="5800"/>
            </a:pPr>
            <a:r>
              <a:t>1&amp;2 صموئيل، 1 و2 ملوك (قبل وأثناء السبي) 1 و2 سجلات (ما بعد السبي. . . إذا نظرنا إلى الوراء)</a:t>
            </a:r>
          </a:p>
          <a:p>
            <a:pPr marL="1562100" algn="r" rtl="1">
              <a:defRPr b="1" sz="5800"/>
            </a:pPr>
            <a:r>
              <a:t>حافظ الله على شعبه أثناء السبي (المنفى)</a:t>
            </a:r>
          </a:p>
          <a:p>
            <a:pPr marL="1562100" algn="r" rtl="1">
              <a:defRPr b="1" sz="5800"/>
            </a:pPr>
            <a:r>
              <a:t>عزرا، نحميا، إستير (دانيال)</a:t>
            </a:r>
          </a:p>
          <a:p>
            <a:pPr marL="1562100" algn="r" rtl="1">
              <a:defRPr b="1" sz="5800"/>
            </a:pPr>
            <a:r>
              <a:t>حجي، زكريا، ملاخي</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5">
                                            <p:bg/>
                                          </p:spTgt>
                                        </p:tgtEl>
                                        <p:attrNameLst>
                                          <p:attrName>style.visibility</p:attrName>
                                        </p:attrNameLst>
                                      </p:cBhvr>
                                      <p:to>
                                        <p:strVal val="visible"/>
                                      </p:to>
                                    </p:set>
                                    <p:animEffect filter="fade" transition="in">
                                      <p:cBhvr>
                                        <p:cTn id="7" dur="1000"/>
                                        <p:tgtEl>
                                          <p:spTgt spid="11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15">
                                            <p:txEl>
                                              <p:pRg st="0" end="0"/>
                                            </p:txEl>
                                          </p:spTgt>
                                        </p:tgtEl>
                                        <p:attrNameLst>
                                          <p:attrName>style.visibility</p:attrName>
                                        </p:attrNameLst>
                                      </p:cBhvr>
                                      <p:to>
                                        <p:strVal val="visible"/>
                                      </p:to>
                                    </p:set>
                                    <p:animEffect filter="fade" transition="in">
                                      <p:cBhvr>
                                        <p:cTn id="10" dur="1000"/>
                                        <p:tgtEl>
                                          <p:spTgt spid="1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15">
                                            <p:txEl>
                                              <p:pRg st="1" end="1"/>
                                            </p:txEl>
                                          </p:spTgt>
                                        </p:tgtEl>
                                        <p:attrNameLst>
                                          <p:attrName>style.visibility</p:attrName>
                                        </p:attrNameLst>
                                      </p:cBhvr>
                                      <p:to>
                                        <p:strVal val="visible"/>
                                      </p:to>
                                    </p:set>
                                    <p:animEffect filter="fade" transition="in">
                                      <p:cBhvr>
                                        <p:cTn id="15" dur="1000"/>
                                        <p:tgtEl>
                                          <p:spTgt spid="1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15">
                                            <p:txEl>
                                              <p:pRg st="2" end="2"/>
                                            </p:txEl>
                                          </p:spTgt>
                                        </p:tgtEl>
                                        <p:attrNameLst>
                                          <p:attrName>style.visibility</p:attrName>
                                        </p:attrNameLst>
                                      </p:cBhvr>
                                      <p:to>
                                        <p:strVal val="visible"/>
                                      </p:to>
                                    </p:set>
                                    <p:animEffect filter="fade" transition="in">
                                      <p:cBhvr>
                                        <p:cTn id="20" dur="1000"/>
                                        <p:tgtEl>
                                          <p:spTgt spid="1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15">
                                            <p:txEl>
                                              <p:pRg st="3" end="3"/>
                                            </p:txEl>
                                          </p:spTgt>
                                        </p:tgtEl>
                                        <p:attrNameLst>
                                          <p:attrName>style.visibility</p:attrName>
                                        </p:attrNameLst>
                                      </p:cBhvr>
                                      <p:to>
                                        <p:strVal val="visible"/>
                                      </p:to>
                                    </p:set>
                                    <p:animEffect filter="fade" transition="in">
                                      <p:cBhvr>
                                        <p:cTn id="25" dur="1000"/>
                                        <p:tgtEl>
                                          <p:spTgt spid="11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20"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21" name="عزرا ونحميا (سفر واحد في الأصل)…"/>
          <p:cNvSpPr txBox="1"/>
          <p:nvPr>
            <p:ph type="body" idx="1"/>
          </p:nvPr>
        </p:nvSpPr>
        <p:spPr>
          <a:xfrm>
            <a:off x="2362810" y="-57014"/>
            <a:ext cx="20904201" cy="10147301"/>
          </a:xfrm>
          <a:prstGeom prst="rect">
            <a:avLst/>
          </a:prstGeom>
        </p:spPr>
        <p:txBody>
          <a:bodyPr/>
          <a:lstStyle/>
          <a:p>
            <a:pPr marL="1562100" algn="r" rtl="1">
              <a:defRPr b="1" sz="6100"/>
            </a:pPr>
            <a:r>
              <a:t>عزرا ونحميا (سفر واحد في الأصل)</a:t>
            </a:r>
          </a:p>
          <a:p>
            <a:pPr marL="1562100" algn="r" rtl="1">
              <a:defRPr b="1" sz="6100"/>
            </a:pPr>
            <a:r>
              <a:t>3 مجموعات تعود إلى الوطن بعد السبي: 1) زربابل (538 قبل الميلاد) 2) عزرا (458 قبل الميلاد) 3) نحميا (445 قبل الميلاد)</a:t>
            </a:r>
          </a:p>
        </p:txBody>
      </p:sp>
      <p:sp>
        <p:nvSpPr>
          <p:cNvPr id="122" name="العودة إلى الوطن"/>
          <p:cNvSpPr txBox="1"/>
          <p:nvPr/>
        </p:nvSpPr>
        <p:spPr>
          <a:xfrm>
            <a:off x="15002871" y="835542"/>
            <a:ext cx="7867056" cy="2421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7200">
                <a:solidFill>
                  <a:srgbClr val="000000"/>
                </a:solidFill>
              </a:defRPr>
            </a:lvl1pPr>
          </a:lstStyle>
          <a:p>
            <a:pPr/>
            <a:r>
              <a:t>العودة إلى الوطن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1">
                                            <p:bg/>
                                          </p:spTgt>
                                        </p:tgtEl>
                                        <p:attrNameLst>
                                          <p:attrName>style.visibility</p:attrName>
                                        </p:attrNameLst>
                                      </p:cBhvr>
                                      <p:to>
                                        <p:strVal val="visible"/>
                                      </p:to>
                                    </p:set>
                                    <p:animEffect filter="fade" transition="in">
                                      <p:cBhvr>
                                        <p:cTn id="7" dur="1000"/>
                                        <p:tgtEl>
                                          <p:spTgt spid="12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21">
                                            <p:txEl>
                                              <p:pRg st="0" end="0"/>
                                            </p:txEl>
                                          </p:spTgt>
                                        </p:tgtEl>
                                        <p:attrNameLst>
                                          <p:attrName>style.visibility</p:attrName>
                                        </p:attrNameLst>
                                      </p:cBhvr>
                                      <p:to>
                                        <p:strVal val="visible"/>
                                      </p:to>
                                    </p:set>
                                    <p:animEffect filter="fade" transition="in">
                                      <p:cBhvr>
                                        <p:cTn id="10" dur="1000"/>
                                        <p:tgtEl>
                                          <p:spTgt spid="1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21">
                                            <p:txEl>
                                              <p:pRg st="1" end="1"/>
                                            </p:txEl>
                                          </p:spTgt>
                                        </p:tgtEl>
                                        <p:attrNameLst>
                                          <p:attrName>style.visibility</p:attrName>
                                        </p:attrNameLst>
                                      </p:cBhvr>
                                      <p:to>
                                        <p:strVal val="visible"/>
                                      </p:to>
                                    </p:set>
                                    <p:animEffect filter="fade" transition="in">
                                      <p:cBhvr>
                                        <p:cTn id="15" dur="1000"/>
                                        <p:tgtEl>
                                          <p:spTgt spid="12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1"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2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28" name="الأنبياء الصغار (الحجي، زكريا، ملاخي)…"/>
          <p:cNvSpPr txBox="1"/>
          <p:nvPr>
            <p:ph type="body" idx="1"/>
          </p:nvPr>
        </p:nvSpPr>
        <p:spPr>
          <a:xfrm>
            <a:off x="1161396" y="92115"/>
            <a:ext cx="20937658" cy="12166117"/>
          </a:xfrm>
          <a:prstGeom prst="rect">
            <a:avLst/>
          </a:prstGeom>
        </p:spPr>
        <p:txBody>
          <a:bodyPr/>
          <a:lstStyle/>
          <a:p>
            <a:pPr marL="1562100" algn="r" rtl="1">
              <a:defRPr b="1" sz="5800"/>
            </a:pPr>
          </a:p>
          <a:p>
            <a:pPr marL="1562100" algn="r" rtl="1">
              <a:defRPr b="1" sz="5800"/>
            </a:pPr>
            <a:r>
              <a:t>الأنبياء الصغار (الحجي، زكريا، ملاخي)</a:t>
            </a:r>
          </a:p>
          <a:p>
            <a:pPr marL="1562100" algn="r" rtl="1">
              <a:defRPr b="1" sz="5800"/>
            </a:pPr>
            <a:r>
              <a:t>"ما بعد السبي" (عش وعلم بعد السبي)</a:t>
            </a:r>
          </a:p>
          <a:p>
            <a:pPr marL="1562100" algn="r" rtl="1">
              <a:defRPr b="1" sz="5800"/>
            </a:pPr>
            <a:r>
              <a:t>حجي وزكريا (520 قبل الميلاد) - اتبع الله وأنت تنتظر ملكوت الله المثالي</a:t>
            </a:r>
          </a:p>
          <a:p>
            <a:pPr marL="1562100" algn="r" rtl="1">
              <a:defRPr b="1" sz="5800"/>
            </a:pPr>
            <a:r>
              <a:t>ملاخي - أطيعوا أوامر الله بينما تنتظرون بتوقع مجيء النبي "إيليا"، الذي سيُشير إلى بزوغ فجر يوم الرب العظيم ومجيء المسيح.</a:t>
            </a:r>
          </a:p>
        </p:txBody>
      </p:sp>
      <p:sp>
        <p:nvSpPr>
          <p:cNvPr id="129" name="العودة الي الوطن"/>
          <p:cNvSpPr txBox="1"/>
          <p:nvPr/>
        </p:nvSpPr>
        <p:spPr>
          <a:xfrm>
            <a:off x="15496009" y="264540"/>
            <a:ext cx="7867055" cy="2421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7200">
                <a:solidFill>
                  <a:srgbClr val="000000"/>
                </a:solidFill>
              </a:defRPr>
            </a:lvl1pPr>
          </a:lstStyle>
          <a:p>
            <a:pPr/>
            <a:r>
              <a:t>العودة الي الوطن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8">
                                            <p:bg/>
                                          </p:spTgt>
                                        </p:tgtEl>
                                        <p:attrNameLst>
                                          <p:attrName>style.visibility</p:attrName>
                                        </p:attrNameLst>
                                      </p:cBhvr>
                                      <p:to>
                                        <p:strVal val="visible"/>
                                      </p:to>
                                    </p:set>
                                    <p:animEffect filter="fade" transition="in">
                                      <p:cBhvr>
                                        <p:cTn id="7" dur="1000"/>
                                        <p:tgtEl>
                                          <p:spTgt spid="12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28">
                                            <p:txEl>
                                              <p:pRg st="0" end="0"/>
                                            </p:txEl>
                                          </p:spTgt>
                                        </p:tgtEl>
                                        <p:attrNameLst>
                                          <p:attrName>style.visibility</p:attrName>
                                        </p:attrNameLst>
                                      </p:cBhvr>
                                      <p:to>
                                        <p:strVal val="visible"/>
                                      </p:to>
                                    </p:set>
                                    <p:animEffect filter="fade" transition="in">
                                      <p:cBhvr>
                                        <p:cTn id="10" dur="1000"/>
                                        <p:tgtEl>
                                          <p:spTgt spid="12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28">
                                            <p:txEl>
                                              <p:pRg st="1" end="1"/>
                                            </p:txEl>
                                          </p:spTgt>
                                        </p:tgtEl>
                                        <p:attrNameLst>
                                          <p:attrName>style.visibility</p:attrName>
                                        </p:attrNameLst>
                                      </p:cBhvr>
                                      <p:to>
                                        <p:strVal val="visible"/>
                                      </p:to>
                                    </p:set>
                                    <p:animEffect filter="fade" transition="in">
                                      <p:cBhvr>
                                        <p:cTn id="15" dur="1000"/>
                                        <p:tgtEl>
                                          <p:spTgt spid="1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28">
                                            <p:txEl>
                                              <p:pRg st="2" end="2"/>
                                            </p:txEl>
                                          </p:spTgt>
                                        </p:tgtEl>
                                        <p:attrNameLst>
                                          <p:attrName>style.visibility</p:attrName>
                                        </p:attrNameLst>
                                      </p:cBhvr>
                                      <p:to>
                                        <p:strVal val="visible"/>
                                      </p:to>
                                    </p:set>
                                    <p:animEffect filter="fade" transition="in">
                                      <p:cBhvr>
                                        <p:cTn id="20" dur="1000"/>
                                        <p:tgtEl>
                                          <p:spTgt spid="1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28">
                                            <p:txEl>
                                              <p:pRg st="3" end="3"/>
                                            </p:txEl>
                                          </p:spTgt>
                                        </p:tgtEl>
                                        <p:attrNameLst>
                                          <p:attrName>style.visibility</p:attrName>
                                        </p:attrNameLst>
                                      </p:cBhvr>
                                      <p:to>
                                        <p:strVal val="visible"/>
                                      </p:to>
                                    </p:set>
                                    <p:animEffect filter="fade" transition="in">
                                      <p:cBhvr>
                                        <p:cTn id="25" dur="1000"/>
                                        <p:tgtEl>
                                          <p:spTgt spid="12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28">
                                            <p:txEl>
                                              <p:pRg st="4" end="4"/>
                                            </p:txEl>
                                          </p:spTgt>
                                        </p:tgtEl>
                                        <p:attrNameLst>
                                          <p:attrName>style.visibility</p:attrName>
                                        </p:attrNameLst>
                                      </p:cBhvr>
                                      <p:to>
                                        <p:strVal val="visible"/>
                                      </p:to>
                                    </p:set>
                                    <p:animEffect filter="fade" transition="in">
                                      <p:cBhvr>
                                        <p:cTn id="30" dur="1000"/>
                                        <p:tgtEl>
                                          <p:spTgt spid="12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34"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35" name="التوقعات المسيانية (التوقعات)…"/>
          <p:cNvSpPr txBox="1"/>
          <p:nvPr>
            <p:ph type="body" idx="1"/>
          </p:nvPr>
        </p:nvSpPr>
        <p:spPr>
          <a:xfrm>
            <a:off x="1739900" y="977900"/>
            <a:ext cx="22361434" cy="11506200"/>
          </a:xfrm>
          <a:prstGeom prst="rect">
            <a:avLst/>
          </a:prstGeom>
        </p:spPr>
        <p:txBody>
          <a:bodyPr/>
          <a:lstStyle/>
          <a:p>
            <a:pPr marL="1562100" algn="r" rtl="1">
              <a:defRPr b="1"/>
            </a:pPr>
            <a:r>
              <a:t>التوقعات المسيانية (التوقعات)</a:t>
            </a:r>
          </a:p>
          <a:p>
            <a:pPr marL="1562100" algn="r" rtl="1">
              <a:defRPr b="1"/>
            </a:pPr>
            <a:r>
              <a:t>إبراهيم (نعمة للعالم)، داود (الملك)، جديد (إزالة خطيئة)</a:t>
            </a:r>
          </a:p>
          <a:p>
            <a:pPr marL="1562100" algn="r" rtl="1">
              <a:defRPr b="1"/>
            </a:pPr>
            <a:r>
              <a:t>إشعياء - خادم يعاني (الاصحاح 53)، مولود من عذراء (7:14)</a:t>
            </a:r>
          </a:p>
          <a:p>
            <a:pPr marL="1562100" algn="r" rtl="1">
              <a:defRPr b="1"/>
            </a:pPr>
            <a:r>
              <a:t>ميخا - ولد في بيت لحم (5:2)</a:t>
            </a:r>
          </a:p>
          <a:p>
            <a:pPr marL="1562100" algn="r" rtl="1">
              <a:defRPr b="1"/>
            </a:pPr>
            <a:r>
              <a:t>ملاخي - سيعلن وصول المسيح.</a:t>
            </a:r>
          </a:p>
        </p:txBody>
      </p:sp>
      <p:sp>
        <p:nvSpPr>
          <p:cNvPr id="136" name="العودة إلى الوطن"/>
          <p:cNvSpPr txBox="1"/>
          <p:nvPr/>
        </p:nvSpPr>
        <p:spPr>
          <a:xfrm>
            <a:off x="15210508" y="160722"/>
            <a:ext cx="7867056" cy="2421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7200">
                <a:solidFill>
                  <a:srgbClr val="000000"/>
                </a:solidFill>
              </a:defRPr>
            </a:lvl1pPr>
          </a:lstStyle>
          <a:p>
            <a:pPr/>
            <a:r>
              <a:t>العودة إلى الوطن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5">
                                            <p:bg/>
                                          </p:spTgt>
                                        </p:tgtEl>
                                        <p:attrNameLst>
                                          <p:attrName>style.visibility</p:attrName>
                                        </p:attrNameLst>
                                      </p:cBhvr>
                                      <p:to>
                                        <p:strVal val="visible"/>
                                      </p:to>
                                    </p:set>
                                    <p:animEffect filter="fade" transition="in">
                                      <p:cBhvr>
                                        <p:cTn id="7" dur="1000"/>
                                        <p:tgtEl>
                                          <p:spTgt spid="13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35">
                                            <p:txEl>
                                              <p:pRg st="0" end="0"/>
                                            </p:txEl>
                                          </p:spTgt>
                                        </p:tgtEl>
                                        <p:attrNameLst>
                                          <p:attrName>style.visibility</p:attrName>
                                        </p:attrNameLst>
                                      </p:cBhvr>
                                      <p:to>
                                        <p:strVal val="visible"/>
                                      </p:to>
                                    </p:set>
                                    <p:animEffect filter="fade" transition="in">
                                      <p:cBhvr>
                                        <p:cTn id="10" dur="1000"/>
                                        <p:tgtEl>
                                          <p:spTgt spid="1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35">
                                            <p:txEl>
                                              <p:pRg st="1" end="1"/>
                                            </p:txEl>
                                          </p:spTgt>
                                        </p:tgtEl>
                                        <p:attrNameLst>
                                          <p:attrName>style.visibility</p:attrName>
                                        </p:attrNameLst>
                                      </p:cBhvr>
                                      <p:to>
                                        <p:strVal val="visible"/>
                                      </p:to>
                                    </p:set>
                                    <p:animEffect filter="fade" transition="in">
                                      <p:cBhvr>
                                        <p:cTn id="15" dur="1000"/>
                                        <p:tgtEl>
                                          <p:spTgt spid="1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35">
                                            <p:txEl>
                                              <p:pRg st="2" end="2"/>
                                            </p:txEl>
                                          </p:spTgt>
                                        </p:tgtEl>
                                        <p:attrNameLst>
                                          <p:attrName>style.visibility</p:attrName>
                                        </p:attrNameLst>
                                      </p:cBhvr>
                                      <p:to>
                                        <p:strVal val="visible"/>
                                      </p:to>
                                    </p:set>
                                    <p:animEffect filter="fade" transition="in">
                                      <p:cBhvr>
                                        <p:cTn id="20" dur="1000"/>
                                        <p:tgtEl>
                                          <p:spTgt spid="13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35">
                                            <p:txEl>
                                              <p:pRg st="3" end="3"/>
                                            </p:txEl>
                                          </p:spTgt>
                                        </p:tgtEl>
                                        <p:attrNameLst>
                                          <p:attrName>style.visibility</p:attrName>
                                        </p:attrNameLst>
                                      </p:cBhvr>
                                      <p:to>
                                        <p:strVal val="visible"/>
                                      </p:to>
                                    </p:set>
                                    <p:animEffect filter="fade" transition="in">
                                      <p:cBhvr>
                                        <p:cTn id="25" dur="1000"/>
                                        <p:tgtEl>
                                          <p:spTgt spid="13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35">
                                            <p:txEl>
                                              <p:pRg st="4" end="4"/>
                                            </p:txEl>
                                          </p:spTgt>
                                        </p:tgtEl>
                                        <p:attrNameLst>
                                          <p:attrName>style.visibility</p:attrName>
                                        </p:attrNameLst>
                                      </p:cBhvr>
                                      <p:to>
                                        <p:strVal val="visible"/>
                                      </p:to>
                                    </p:set>
                                    <p:animEffect filter="fade" transition="in">
                                      <p:cBhvr>
                                        <p:cTn id="30" dur="1000"/>
                                        <p:tgtEl>
                                          <p:spTgt spid="13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41"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42" name="لماذا أحضر الرب إسرائيل إلى الوطن؟…"/>
          <p:cNvSpPr txBox="1"/>
          <p:nvPr>
            <p:ph type="body" idx="1"/>
          </p:nvPr>
        </p:nvSpPr>
        <p:spPr>
          <a:xfrm>
            <a:off x="1739900" y="977900"/>
            <a:ext cx="20904200" cy="11506200"/>
          </a:xfrm>
          <a:prstGeom prst="rect">
            <a:avLst/>
          </a:prstGeom>
        </p:spPr>
        <p:txBody>
          <a:bodyPr/>
          <a:lstStyle/>
          <a:p>
            <a:pPr marL="1562100" algn="r" rtl="1">
              <a:defRPr b="1" sz="5900"/>
            </a:pPr>
            <a:r>
              <a:t>لماذا أحضر الرب إسرائيل إلى الوطن؟</a:t>
            </a:r>
          </a:p>
          <a:p>
            <a:pPr marL="1562100" algn="r" rtl="1">
              <a:defRPr b="1" sz="5900"/>
            </a:pPr>
            <a:r>
              <a:t>عهد الله</a:t>
            </a:r>
          </a:p>
          <a:p>
            <a:pPr marL="1562100" algn="r" rtl="1">
              <a:defRPr b="1" sz="5900"/>
            </a:pPr>
            <a:r>
              <a:t>جنباً إلى جنبٍ مع ملاخي ... تنتهي قصة العهد القديم حوالي سنة 430 قبل الميلاد.</a:t>
            </a:r>
          </a:p>
        </p:txBody>
      </p:sp>
      <p:sp>
        <p:nvSpPr>
          <p:cNvPr id="143" name="العودة الي الوطن"/>
          <p:cNvSpPr txBox="1"/>
          <p:nvPr/>
        </p:nvSpPr>
        <p:spPr>
          <a:xfrm>
            <a:off x="15444100" y="843749"/>
            <a:ext cx="7867056" cy="2421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7200">
                <a:solidFill>
                  <a:srgbClr val="000000"/>
                </a:solidFill>
              </a:defRPr>
            </a:lvl1pPr>
          </a:lstStyle>
          <a:p>
            <a:pPr/>
            <a:r>
              <a:t>العودة الي الوطن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2">
                                            <p:bg/>
                                          </p:spTgt>
                                        </p:tgtEl>
                                        <p:attrNameLst>
                                          <p:attrName>style.visibility</p:attrName>
                                        </p:attrNameLst>
                                      </p:cBhvr>
                                      <p:to>
                                        <p:strVal val="visible"/>
                                      </p:to>
                                    </p:set>
                                    <p:animEffect filter="fade" transition="in">
                                      <p:cBhvr>
                                        <p:cTn id="7" dur="1000"/>
                                        <p:tgtEl>
                                          <p:spTgt spid="14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42">
                                            <p:txEl>
                                              <p:pRg st="0" end="0"/>
                                            </p:txEl>
                                          </p:spTgt>
                                        </p:tgtEl>
                                        <p:attrNameLst>
                                          <p:attrName>style.visibility</p:attrName>
                                        </p:attrNameLst>
                                      </p:cBhvr>
                                      <p:to>
                                        <p:strVal val="visible"/>
                                      </p:to>
                                    </p:set>
                                    <p:animEffect filter="fade" transition="in">
                                      <p:cBhvr>
                                        <p:cTn id="10" dur="1000"/>
                                        <p:tgtEl>
                                          <p:spTgt spid="1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42">
                                            <p:txEl>
                                              <p:pRg st="1" end="1"/>
                                            </p:txEl>
                                          </p:spTgt>
                                        </p:tgtEl>
                                        <p:attrNameLst>
                                          <p:attrName>style.visibility</p:attrName>
                                        </p:attrNameLst>
                                      </p:cBhvr>
                                      <p:to>
                                        <p:strVal val="visible"/>
                                      </p:to>
                                    </p:set>
                                    <p:animEffect filter="fade" transition="in">
                                      <p:cBhvr>
                                        <p:cTn id="15" dur="1000"/>
                                        <p:tgtEl>
                                          <p:spTgt spid="1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42">
                                            <p:txEl>
                                              <p:pRg st="2" end="2"/>
                                            </p:txEl>
                                          </p:spTgt>
                                        </p:tgtEl>
                                        <p:attrNameLst>
                                          <p:attrName>style.visibility</p:attrName>
                                        </p:attrNameLst>
                                      </p:cBhvr>
                                      <p:to>
                                        <p:strVal val="visible"/>
                                      </p:to>
                                    </p:set>
                                    <p:animEffect filter="fade" transition="in">
                                      <p:cBhvr>
                                        <p:cTn id="20" dur="1000"/>
                                        <p:tgtEl>
                                          <p:spTgt spid="14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Story of Scripture.028.jpg" descr="Story of Scripture.028.jpg"/>
          <p:cNvPicPr>
            <a:picLocks noChangeAspect="1"/>
          </p:cNvPicPr>
          <p:nvPr/>
        </p:nvPicPr>
        <p:blipFill>
          <a:blip r:embed="rId2">
            <a:alphaModFix amt="29000"/>
            <a:extLst/>
          </a:blip>
          <a:stretch>
            <a:fillRect/>
          </a:stretch>
        </p:blipFill>
        <p:spPr>
          <a:xfrm>
            <a:off x="0" y="0"/>
            <a:ext cx="24384000" cy="13716000"/>
          </a:xfrm>
          <a:prstGeom prst="rect">
            <a:avLst/>
          </a:prstGeom>
          <a:ln w="12700">
            <a:miter lim="400000"/>
          </a:ln>
        </p:spPr>
      </p:pic>
      <p:pic>
        <p:nvPicPr>
          <p:cNvPr id="148"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149" name="الخير والشر والأمل…"/>
          <p:cNvSpPr txBox="1"/>
          <p:nvPr>
            <p:ph type="body" idx="1"/>
          </p:nvPr>
        </p:nvSpPr>
        <p:spPr>
          <a:xfrm>
            <a:off x="1580619" y="212775"/>
            <a:ext cx="20753473" cy="10074135"/>
          </a:xfrm>
          <a:prstGeom prst="rect">
            <a:avLst/>
          </a:prstGeom>
        </p:spPr>
        <p:txBody>
          <a:bodyPr/>
          <a:lstStyle/>
          <a:p>
            <a:pPr marL="1562100" algn="r" rtl="1">
              <a:defRPr b="1" sz="5900"/>
            </a:pPr>
            <a:r>
              <a:t>الخير والشر والأمل</a:t>
            </a:r>
          </a:p>
          <a:p>
            <a:pPr marL="1562100" algn="r" rtl="1">
              <a:defRPr b="1" sz="5900"/>
            </a:pPr>
            <a:r>
              <a:t>الشريعة والأرض والحكم </a:t>
            </a:r>
          </a:p>
          <a:p>
            <a:pPr marL="1562100" algn="r" rtl="1">
              <a:defRPr b="1" sz="5900"/>
            </a:pPr>
            <a:r>
              <a:t>توقع منقذ الله؟</a:t>
            </a:r>
          </a:p>
        </p:txBody>
      </p:sp>
      <p:sp>
        <p:nvSpPr>
          <p:cNvPr id="150" name="خلاصة العهد القديم؟"/>
          <p:cNvSpPr txBox="1"/>
          <p:nvPr/>
        </p:nvSpPr>
        <p:spPr>
          <a:xfrm>
            <a:off x="12076261" y="235314"/>
            <a:ext cx="13068301" cy="2421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7200">
                <a:solidFill>
                  <a:srgbClr val="000000"/>
                </a:solidFill>
              </a:defRPr>
            </a:lvl1pPr>
          </a:lstStyle>
          <a:p>
            <a:pPr/>
            <a:r>
              <a:t>خلاصة العهد القديم؟</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9">
                                            <p:bg/>
                                          </p:spTgt>
                                        </p:tgtEl>
                                        <p:attrNameLst>
                                          <p:attrName>style.visibility</p:attrName>
                                        </p:attrNameLst>
                                      </p:cBhvr>
                                      <p:to>
                                        <p:strVal val="visible"/>
                                      </p:to>
                                    </p:set>
                                    <p:animEffect filter="fade" transition="in">
                                      <p:cBhvr>
                                        <p:cTn id="7" dur="1000"/>
                                        <p:tgtEl>
                                          <p:spTgt spid="14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49">
                                            <p:txEl>
                                              <p:pRg st="0" end="0"/>
                                            </p:txEl>
                                          </p:spTgt>
                                        </p:tgtEl>
                                        <p:attrNameLst>
                                          <p:attrName>style.visibility</p:attrName>
                                        </p:attrNameLst>
                                      </p:cBhvr>
                                      <p:to>
                                        <p:strVal val="visible"/>
                                      </p:to>
                                    </p:set>
                                    <p:animEffect filter="fade" transition="in">
                                      <p:cBhvr>
                                        <p:cTn id="10" dur="1000"/>
                                        <p:tgtEl>
                                          <p:spTgt spid="14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49">
                                            <p:txEl>
                                              <p:pRg st="1" end="1"/>
                                            </p:txEl>
                                          </p:spTgt>
                                        </p:tgtEl>
                                        <p:attrNameLst>
                                          <p:attrName>style.visibility</p:attrName>
                                        </p:attrNameLst>
                                      </p:cBhvr>
                                      <p:to>
                                        <p:strVal val="visible"/>
                                      </p:to>
                                    </p:set>
                                    <p:animEffect filter="fade" transition="in">
                                      <p:cBhvr>
                                        <p:cTn id="15" dur="1000"/>
                                        <p:tgtEl>
                                          <p:spTgt spid="14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49">
                                            <p:txEl>
                                              <p:pRg st="2" end="2"/>
                                            </p:txEl>
                                          </p:spTgt>
                                        </p:tgtEl>
                                        <p:attrNameLst>
                                          <p:attrName>style.visibility</p:attrName>
                                        </p:attrNameLst>
                                      </p:cBhvr>
                                      <p:to>
                                        <p:strVal val="visible"/>
                                      </p:to>
                                    </p:set>
                                    <p:animEffect filter="fade" transition="in">
                                      <p:cBhvr>
                                        <p:cTn id="20" dur="1000"/>
                                        <p:tgtEl>
                                          <p:spTgt spid="14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53"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54" name="حوالي 430 عاما…"/>
          <p:cNvSpPr txBox="1"/>
          <p:nvPr>
            <p:ph type="body" idx="1"/>
          </p:nvPr>
        </p:nvSpPr>
        <p:spPr>
          <a:xfrm>
            <a:off x="1231900" y="1460500"/>
            <a:ext cx="22887053" cy="10147300"/>
          </a:xfrm>
          <a:prstGeom prst="rect">
            <a:avLst/>
          </a:prstGeom>
        </p:spPr>
        <p:txBody>
          <a:bodyPr/>
          <a:lstStyle/>
          <a:p>
            <a:pPr marL="1562100" algn="r" rtl="1">
              <a:defRPr b="1" sz="5900"/>
            </a:pPr>
            <a:r>
              <a:t>حوالي 430 عاما</a:t>
            </a:r>
          </a:p>
          <a:p>
            <a:pPr marL="1562100" algn="r" rtl="1">
              <a:defRPr b="1" sz="5900"/>
            </a:pPr>
            <a:r>
              <a:t>أُعيد بناء هيكل متواضع، ولكن لا يوجد "حضور" للرب</a:t>
            </a:r>
          </a:p>
          <a:p>
            <a:pPr marL="1562100" algn="r" rtl="1">
              <a:defRPr b="1" sz="5900"/>
            </a:pPr>
            <a:r>
              <a:t>النفاق في العبادة، الكهنة الفاسدون، الظلم الاجتماعي</a:t>
            </a:r>
          </a:p>
          <a:p>
            <a:pPr marL="1562100" algn="r" rtl="1">
              <a:defRPr b="1" sz="5900"/>
            </a:pPr>
            <a:r>
              <a:t>لا يوجد ملك داودي على العرش</a:t>
            </a:r>
          </a:p>
          <a:p>
            <a:pPr marL="1562100" algn="r" rtl="1">
              <a:defRPr b="1" sz="5900"/>
            </a:pPr>
          </a:p>
          <a:p>
            <a:pPr marL="1562100" algn="r" rtl="1">
              <a:defRPr b="1" sz="5900"/>
            </a:pPr>
            <a:r>
              <a:t>الفرس يحكمون يهوذا (واليهود)</a:t>
            </a:r>
          </a:p>
        </p:txBody>
      </p:sp>
      <p:sp>
        <p:nvSpPr>
          <p:cNvPr id="155" name="ما بين العهدين"/>
          <p:cNvSpPr txBox="1"/>
          <p:nvPr/>
        </p:nvSpPr>
        <p:spPr>
          <a:xfrm>
            <a:off x="8119913" y="258101"/>
            <a:ext cx="13068301" cy="2421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7200">
                <a:solidFill>
                  <a:srgbClr val="000000"/>
                </a:solidFill>
              </a:defRPr>
            </a:lvl1pPr>
          </a:lstStyle>
          <a:p>
            <a:pPr/>
            <a:r>
              <a:t>ما بين العهدين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4">
                                            <p:bg/>
                                          </p:spTgt>
                                        </p:tgtEl>
                                        <p:attrNameLst>
                                          <p:attrName>style.visibility</p:attrName>
                                        </p:attrNameLst>
                                      </p:cBhvr>
                                      <p:to>
                                        <p:strVal val="visible"/>
                                      </p:to>
                                    </p:set>
                                    <p:animEffect filter="fade" transition="in">
                                      <p:cBhvr>
                                        <p:cTn id="7" dur="1000"/>
                                        <p:tgtEl>
                                          <p:spTgt spid="15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54">
                                            <p:txEl>
                                              <p:pRg st="0" end="0"/>
                                            </p:txEl>
                                          </p:spTgt>
                                        </p:tgtEl>
                                        <p:attrNameLst>
                                          <p:attrName>style.visibility</p:attrName>
                                        </p:attrNameLst>
                                      </p:cBhvr>
                                      <p:to>
                                        <p:strVal val="visible"/>
                                      </p:to>
                                    </p:set>
                                    <p:animEffect filter="fade" transition="in">
                                      <p:cBhvr>
                                        <p:cTn id="10" dur="1000"/>
                                        <p:tgtEl>
                                          <p:spTgt spid="15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54">
                                            <p:txEl>
                                              <p:pRg st="1" end="1"/>
                                            </p:txEl>
                                          </p:spTgt>
                                        </p:tgtEl>
                                        <p:attrNameLst>
                                          <p:attrName>style.visibility</p:attrName>
                                        </p:attrNameLst>
                                      </p:cBhvr>
                                      <p:to>
                                        <p:strVal val="visible"/>
                                      </p:to>
                                    </p:set>
                                    <p:animEffect filter="fade" transition="in">
                                      <p:cBhvr>
                                        <p:cTn id="15" dur="1000"/>
                                        <p:tgtEl>
                                          <p:spTgt spid="15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54">
                                            <p:txEl>
                                              <p:pRg st="2" end="2"/>
                                            </p:txEl>
                                          </p:spTgt>
                                        </p:tgtEl>
                                        <p:attrNameLst>
                                          <p:attrName>style.visibility</p:attrName>
                                        </p:attrNameLst>
                                      </p:cBhvr>
                                      <p:to>
                                        <p:strVal val="visible"/>
                                      </p:to>
                                    </p:set>
                                    <p:animEffect filter="fade" transition="in">
                                      <p:cBhvr>
                                        <p:cTn id="20" dur="1000"/>
                                        <p:tgtEl>
                                          <p:spTgt spid="15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54">
                                            <p:txEl>
                                              <p:pRg st="3" end="3"/>
                                            </p:txEl>
                                          </p:spTgt>
                                        </p:tgtEl>
                                        <p:attrNameLst>
                                          <p:attrName>style.visibility</p:attrName>
                                        </p:attrNameLst>
                                      </p:cBhvr>
                                      <p:to>
                                        <p:strVal val="visible"/>
                                      </p:to>
                                    </p:set>
                                    <p:animEffect filter="fade" transition="in">
                                      <p:cBhvr>
                                        <p:cTn id="25" dur="1000"/>
                                        <p:tgtEl>
                                          <p:spTgt spid="15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54">
                                            <p:txEl>
                                              <p:pRg st="4" end="4"/>
                                            </p:txEl>
                                          </p:spTgt>
                                        </p:tgtEl>
                                        <p:attrNameLst>
                                          <p:attrName>style.visibility</p:attrName>
                                        </p:attrNameLst>
                                      </p:cBhvr>
                                      <p:to>
                                        <p:strVal val="visible"/>
                                      </p:to>
                                    </p:set>
                                    <p:animEffect filter="fade" transition="in">
                                      <p:cBhvr>
                                        <p:cTn id="30" dur="1000"/>
                                        <p:tgtEl>
                                          <p:spTgt spid="15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54">
                                            <p:txEl>
                                              <p:pRg st="5" end="5"/>
                                            </p:txEl>
                                          </p:spTgt>
                                        </p:tgtEl>
                                        <p:attrNameLst>
                                          <p:attrName>style.visibility</p:attrName>
                                        </p:attrNameLst>
                                      </p:cBhvr>
                                      <p:to>
                                        <p:strVal val="visible"/>
                                      </p:to>
                                    </p:set>
                                    <p:animEffect filter="fade" transition="in">
                                      <p:cBhvr>
                                        <p:cTn id="35" dur="1000"/>
                                        <p:tgtEl>
                                          <p:spTgt spid="15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4"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60"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61" name="التحولات في الإمبراطوريات: الآشوريون... البابليون... الفرس...(كما ينتهي العهد القديم)…"/>
          <p:cNvSpPr txBox="1"/>
          <p:nvPr>
            <p:ph type="body" idx="1"/>
          </p:nvPr>
        </p:nvSpPr>
        <p:spPr>
          <a:xfrm>
            <a:off x="1231900" y="2286000"/>
            <a:ext cx="22760776" cy="10147300"/>
          </a:xfrm>
          <a:prstGeom prst="rect">
            <a:avLst/>
          </a:prstGeom>
        </p:spPr>
        <p:txBody>
          <a:bodyPr/>
          <a:lstStyle/>
          <a:p>
            <a:pPr marL="1562100" algn="r" rtl="1">
              <a:defRPr b="1" sz="5900"/>
            </a:pPr>
            <a:r>
              <a:t>التحولات في الإمبراطوريات: الآشوريون... البابليون... الفرس...(كما ينتهي العهد القديم)</a:t>
            </a:r>
          </a:p>
          <a:p>
            <a:pPr marL="1562100" algn="r" rtl="1">
              <a:defRPr b="1" sz="5900"/>
            </a:pPr>
            <a:r>
              <a:t>334 قبل الميلاد -- الإسكندر الأكبر (الإمبراطورية اليونانية) --اللغة اليونانية</a:t>
            </a:r>
          </a:p>
          <a:p>
            <a:pPr marL="1562100" algn="r" rtl="1">
              <a:defRPr b="1" sz="5900"/>
            </a:pPr>
            <a:r>
              <a:t>تحتل روما اورشليم في عام 63 قبل الميلاد (37 قبل الميلاد، هيرودس الكبير)</a:t>
            </a:r>
          </a:p>
          <a:p>
            <a:pPr marL="1562100" algn="r" rtl="1">
              <a:defRPr b="1" sz="5900"/>
            </a:pPr>
          </a:p>
          <a:p>
            <a:pPr marL="1562100" algn="r" rtl="1">
              <a:defRPr b="1" sz="5900"/>
            </a:pPr>
            <a:r>
              <a:t>يعود بعض الإسرائيليين إلى يهوذا. ينتشر الكثير منها في جميع أنحاء آسيا الصغرى.</a:t>
            </a:r>
          </a:p>
          <a:p>
            <a:pPr marL="1562100" algn="r" rtl="1">
              <a:defRPr b="1" sz="5900"/>
            </a:pPr>
            <a:r>
              <a:t>Temple, Sabbath, Priesthood</a:t>
            </a:r>
          </a:p>
          <a:p>
            <a:pPr marL="1562100" algn="r" rtl="1">
              <a:defRPr b="1" sz="5900"/>
            </a:pPr>
            <a:r>
              <a:t>Synagogues, Rabbis, Torah</a:t>
            </a:r>
          </a:p>
        </p:txBody>
      </p:sp>
      <p:sp>
        <p:nvSpPr>
          <p:cNvPr id="162" name="ما بين العهدين"/>
          <p:cNvSpPr txBox="1"/>
          <p:nvPr/>
        </p:nvSpPr>
        <p:spPr>
          <a:xfrm>
            <a:off x="10858151" y="75837"/>
            <a:ext cx="13068301" cy="24216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7200">
                <a:solidFill>
                  <a:srgbClr val="000000"/>
                </a:solidFill>
              </a:defRPr>
            </a:lvl1pPr>
          </a:lstStyle>
          <a:p>
            <a:pPr/>
            <a:r>
              <a:t>ما بين العهدين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1">
                                            <p:bg/>
                                          </p:spTgt>
                                        </p:tgtEl>
                                        <p:attrNameLst>
                                          <p:attrName>style.visibility</p:attrName>
                                        </p:attrNameLst>
                                      </p:cBhvr>
                                      <p:to>
                                        <p:strVal val="visible"/>
                                      </p:to>
                                    </p:set>
                                    <p:animEffect filter="fade" transition="in">
                                      <p:cBhvr>
                                        <p:cTn id="7" dur="1000"/>
                                        <p:tgtEl>
                                          <p:spTgt spid="16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61">
                                            <p:txEl>
                                              <p:pRg st="0" end="0"/>
                                            </p:txEl>
                                          </p:spTgt>
                                        </p:tgtEl>
                                        <p:attrNameLst>
                                          <p:attrName>style.visibility</p:attrName>
                                        </p:attrNameLst>
                                      </p:cBhvr>
                                      <p:to>
                                        <p:strVal val="visible"/>
                                      </p:to>
                                    </p:set>
                                    <p:animEffect filter="fade" transition="in">
                                      <p:cBhvr>
                                        <p:cTn id="10" dur="1000"/>
                                        <p:tgtEl>
                                          <p:spTgt spid="16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61">
                                            <p:txEl>
                                              <p:pRg st="1" end="1"/>
                                            </p:txEl>
                                          </p:spTgt>
                                        </p:tgtEl>
                                        <p:attrNameLst>
                                          <p:attrName>style.visibility</p:attrName>
                                        </p:attrNameLst>
                                      </p:cBhvr>
                                      <p:to>
                                        <p:strVal val="visible"/>
                                      </p:to>
                                    </p:set>
                                    <p:animEffect filter="fade" transition="in">
                                      <p:cBhvr>
                                        <p:cTn id="15" dur="1000"/>
                                        <p:tgtEl>
                                          <p:spTgt spid="16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61">
                                            <p:txEl>
                                              <p:pRg st="2" end="2"/>
                                            </p:txEl>
                                          </p:spTgt>
                                        </p:tgtEl>
                                        <p:attrNameLst>
                                          <p:attrName>style.visibility</p:attrName>
                                        </p:attrNameLst>
                                      </p:cBhvr>
                                      <p:to>
                                        <p:strVal val="visible"/>
                                      </p:to>
                                    </p:set>
                                    <p:animEffect filter="fade" transition="in">
                                      <p:cBhvr>
                                        <p:cTn id="20" dur="1000"/>
                                        <p:tgtEl>
                                          <p:spTgt spid="16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61">
                                            <p:txEl>
                                              <p:pRg st="3" end="3"/>
                                            </p:txEl>
                                          </p:spTgt>
                                        </p:tgtEl>
                                        <p:attrNameLst>
                                          <p:attrName>style.visibility</p:attrName>
                                        </p:attrNameLst>
                                      </p:cBhvr>
                                      <p:to>
                                        <p:strVal val="visible"/>
                                      </p:to>
                                    </p:set>
                                    <p:animEffect filter="fade" transition="in">
                                      <p:cBhvr>
                                        <p:cTn id="25" dur="1000"/>
                                        <p:tgtEl>
                                          <p:spTgt spid="16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61">
                                            <p:txEl>
                                              <p:pRg st="4" end="4"/>
                                            </p:txEl>
                                          </p:spTgt>
                                        </p:tgtEl>
                                        <p:attrNameLst>
                                          <p:attrName>style.visibility</p:attrName>
                                        </p:attrNameLst>
                                      </p:cBhvr>
                                      <p:to>
                                        <p:strVal val="visible"/>
                                      </p:to>
                                    </p:set>
                                    <p:animEffect filter="fade" transition="in">
                                      <p:cBhvr>
                                        <p:cTn id="30" dur="1000"/>
                                        <p:tgtEl>
                                          <p:spTgt spid="16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61">
                                            <p:txEl>
                                              <p:pRg st="5" end="5"/>
                                            </p:txEl>
                                          </p:spTgt>
                                        </p:tgtEl>
                                        <p:attrNameLst>
                                          <p:attrName>style.visibility</p:attrName>
                                        </p:attrNameLst>
                                      </p:cBhvr>
                                      <p:to>
                                        <p:strVal val="visible"/>
                                      </p:to>
                                    </p:set>
                                    <p:animEffect filter="fade" transition="in">
                                      <p:cBhvr>
                                        <p:cTn id="35" dur="1000"/>
                                        <p:tgtEl>
                                          <p:spTgt spid="16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161">
                                            <p:txEl>
                                              <p:pRg st="6" end="6"/>
                                            </p:txEl>
                                          </p:spTgt>
                                        </p:tgtEl>
                                        <p:attrNameLst>
                                          <p:attrName>style.visibility</p:attrName>
                                        </p:attrNameLst>
                                      </p:cBhvr>
                                      <p:to>
                                        <p:strVal val="visible"/>
                                      </p:to>
                                    </p:set>
                                    <p:animEffect filter="fade" transition="in">
                                      <p:cBhvr>
                                        <p:cTn id="40" dur="1000"/>
                                        <p:tgtEl>
                                          <p:spTgt spid="16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6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168" name="Image" descr="Image"/>
          <p:cNvPicPr>
            <a:picLocks noChangeAspect="1"/>
          </p:cNvPicPr>
          <p:nvPr/>
        </p:nvPicPr>
        <p:blipFill>
          <a:blip r:embed="rId5">
            <a:extLst/>
          </a:blip>
          <a:stretch>
            <a:fillRect/>
          </a:stretch>
        </p:blipFill>
        <p:spPr>
          <a:xfrm>
            <a:off x="2197822" y="145214"/>
            <a:ext cx="19988356" cy="1233590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 name="Title16x9.jpg" descr="Title16x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9" name="قصة الكتاب المقدس:…"/>
          <p:cNvSpPr txBox="1"/>
          <p:nvPr/>
        </p:nvSpPr>
        <p:spPr>
          <a:xfrm>
            <a:off x="1339223" y="2470150"/>
            <a:ext cx="22248518" cy="430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b="1" i="1" sz="9600"/>
            </a:pPr>
            <a:r>
              <a:t>قصة الكتاب المقدس:</a:t>
            </a:r>
          </a:p>
          <a:p>
            <a:pPr algn="r" rtl="1">
              <a:defRPr b="1" i="1" sz="9600"/>
            </a:pPr>
            <a:r>
              <a:t>فهم الكتاب المقدس من سفر التكوين إلى الرؤيا</a:t>
            </a:r>
          </a:p>
        </p:txBody>
      </p:sp>
      <p:sp>
        <p:nvSpPr>
          <p:cNvPr id="50" name="تُدَّرس من قبل كلية دالاس اللاهوتية • تستخدم بإذن تم الرفع بواسطة د. ريك غريفيث •الهيئة الإنجيلية الثقافية-الأردن. ملفات بعدة لغات للتنزيل المجاني على BibleStudyDownloads.org"/>
          <p:cNvSpPr txBox="1"/>
          <p:nvPr/>
        </p:nvSpPr>
        <p:spPr>
          <a:xfrm>
            <a:off x="10498" y="11655677"/>
            <a:ext cx="24384003" cy="14538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666">
                <a:latin typeface="Arial"/>
                <a:ea typeface="Arial"/>
                <a:cs typeface="Arial"/>
                <a:sym typeface="Arial"/>
              </a:defRPr>
            </a:pPr>
            <a:r>
              <a:t>تُدَّرس من قبل كلية دالاس اللاهوتية • تستخدم بإذن تم الرفع بواسطة د. ريك غريفيث •الهيئة الإنجيلية الثقافية-الأردن. ملفات بعدة لغات للتنزيل المجاني على </a:t>
            </a:r>
            <a:r>
              <a:rPr u="sng">
                <a:hlinkClick r:id="rId3" invalidUrl="" action="" tgtFrame="" tooltip="" history="1" highlightClick="0" endSnd="0"/>
              </a:rPr>
              <a:t>BibleStudyDownloads.org</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73"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174" name="Image" descr="Image"/>
          <p:cNvPicPr>
            <a:picLocks noChangeAspect="1"/>
          </p:cNvPicPr>
          <p:nvPr/>
        </p:nvPicPr>
        <p:blipFill>
          <a:blip r:embed="rId5">
            <a:extLst/>
          </a:blip>
          <a:stretch>
            <a:fillRect/>
          </a:stretch>
        </p:blipFill>
        <p:spPr>
          <a:xfrm>
            <a:off x="4121906" y="101846"/>
            <a:ext cx="16241788" cy="123292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79"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80" name="ظاهرة غير معترف بها - &quot;خائفو الله&quot;…"/>
          <p:cNvSpPr txBox="1"/>
          <p:nvPr>
            <p:ph type="body" idx="1"/>
          </p:nvPr>
        </p:nvSpPr>
        <p:spPr>
          <a:xfrm>
            <a:off x="244552" y="2019300"/>
            <a:ext cx="23721207" cy="10442827"/>
          </a:xfrm>
          <a:prstGeom prst="rect">
            <a:avLst/>
          </a:prstGeom>
        </p:spPr>
        <p:txBody>
          <a:bodyPr/>
          <a:lstStyle/>
          <a:p>
            <a:pPr marL="1562100" algn="r" rtl="1">
              <a:defRPr b="1"/>
            </a:pPr>
            <a:r>
              <a:t>ظاهرة غير معترف بها - "خائفو الله"</a:t>
            </a:r>
          </a:p>
          <a:p>
            <a:pPr marL="1562100" algn="r" rtl="1">
              <a:defRPr b="1"/>
            </a:pPr>
            <a:r>
              <a:t>أينما أنشأ اليهود مجتمعات، لمسوا الناس من حولهم بإيمانهم بالله الحقيقي الواحد، خالق العالم والفادي القادم لإسرائيل.</a:t>
            </a:r>
          </a:p>
          <a:p>
            <a:pPr marL="1562100" algn="r" rtl="1">
              <a:defRPr b="1"/>
            </a:pPr>
            <a:r>
              <a:t>سيؤمن بعض الناس بالله وسيتحولون بالفعل إلى اليهودية. سيصبحون يهوداً ممارسين (متدينين)</a:t>
            </a:r>
          </a:p>
          <a:p>
            <a:pPr marL="1562100" algn="r" rtl="1">
              <a:defRPr b="1"/>
            </a:pPr>
            <a:r>
              <a:t>لكن الكثيرين شعروا أنهم لا يستطيعون أن يصبحوا يهوداً بالفعل، على الرغم من أنهم "خائفو الله".</a:t>
            </a:r>
          </a:p>
        </p:txBody>
      </p:sp>
      <p:sp>
        <p:nvSpPr>
          <p:cNvPr id="181" name="ما بين العهدين"/>
          <p:cNvSpPr txBox="1"/>
          <p:nvPr/>
        </p:nvSpPr>
        <p:spPr>
          <a:xfrm>
            <a:off x="8097138" y="46148"/>
            <a:ext cx="13068301" cy="2421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7200">
                <a:solidFill>
                  <a:srgbClr val="000000"/>
                </a:solidFill>
              </a:defRPr>
            </a:lvl1pPr>
          </a:lstStyle>
          <a:p>
            <a:pPr/>
            <a:r>
              <a:t>ما بين العهدين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0">
                                            <p:bg/>
                                          </p:spTgt>
                                        </p:tgtEl>
                                        <p:attrNameLst>
                                          <p:attrName>style.visibility</p:attrName>
                                        </p:attrNameLst>
                                      </p:cBhvr>
                                      <p:to>
                                        <p:strVal val="visible"/>
                                      </p:to>
                                    </p:set>
                                    <p:animEffect filter="fade" transition="in">
                                      <p:cBhvr>
                                        <p:cTn id="7" dur="1000"/>
                                        <p:tgtEl>
                                          <p:spTgt spid="18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80">
                                            <p:txEl>
                                              <p:pRg st="0" end="0"/>
                                            </p:txEl>
                                          </p:spTgt>
                                        </p:tgtEl>
                                        <p:attrNameLst>
                                          <p:attrName>style.visibility</p:attrName>
                                        </p:attrNameLst>
                                      </p:cBhvr>
                                      <p:to>
                                        <p:strVal val="visible"/>
                                      </p:to>
                                    </p:set>
                                    <p:animEffect filter="fade" transition="in">
                                      <p:cBhvr>
                                        <p:cTn id="10" dur="1000"/>
                                        <p:tgtEl>
                                          <p:spTgt spid="1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80">
                                            <p:txEl>
                                              <p:pRg st="1" end="1"/>
                                            </p:txEl>
                                          </p:spTgt>
                                        </p:tgtEl>
                                        <p:attrNameLst>
                                          <p:attrName>style.visibility</p:attrName>
                                        </p:attrNameLst>
                                      </p:cBhvr>
                                      <p:to>
                                        <p:strVal val="visible"/>
                                      </p:to>
                                    </p:set>
                                    <p:animEffect filter="fade" transition="in">
                                      <p:cBhvr>
                                        <p:cTn id="15" dur="1000"/>
                                        <p:tgtEl>
                                          <p:spTgt spid="18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80">
                                            <p:txEl>
                                              <p:pRg st="2" end="2"/>
                                            </p:txEl>
                                          </p:spTgt>
                                        </p:tgtEl>
                                        <p:attrNameLst>
                                          <p:attrName>style.visibility</p:attrName>
                                        </p:attrNameLst>
                                      </p:cBhvr>
                                      <p:to>
                                        <p:strVal val="visible"/>
                                      </p:to>
                                    </p:set>
                                    <p:animEffect filter="fade" transition="in">
                                      <p:cBhvr>
                                        <p:cTn id="20" dur="1000"/>
                                        <p:tgtEl>
                                          <p:spTgt spid="18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80">
                                            <p:txEl>
                                              <p:pRg st="3" end="3"/>
                                            </p:txEl>
                                          </p:spTgt>
                                        </p:tgtEl>
                                        <p:attrNameLst>
                                          <p:attrName>style.visibility</p:attrName>
                                        </p:attrNameLst>
                                      </p:cBhvr>
                                      <p:to>
                                        <p:strVal val="visible"/>
                                      </p:to>
                                    </p:set>
                                    <p:animEffect filter="fade" transition="in">
                                      <p:cBhvr>
                                        <p:cTn id="25" dur="1000"/>
                                        <p:tgtEl>
                                          <p:spTgt spid="18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pic>
        <p:nvPicPr>
          <p:cNvPr id="186"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87" name="بسبب عمل الله من خلال شتات الشعب اليهودي كان هناك شعب أممي مؤمن واستعد لمجيء المسيح اليهودي.…"/>
          <p:cNvSpPr txBox="1"/>
          <p:nvPr>
            <p:ph type="body" idx="1"/>
          </p:nvPr>
        </p:nvSpPr>
        <p:spPr>
          <a:xfrm>
            <a:off x="1231900" y="1638300"/>
            <a:ext cx="22642290" cy="10891899"/>
          </a:xfrm>
          <a:prstGeom prst="rect">
            <a:avLst/>
          </a:prstGeom>
        </p:spPr>
        <p:txBody>
          <a:bodyPr/>
          <a:lstStyle/>
          <a:p>
            <a:pPr marL="1562100" algn="r" rtl="1">
              <a:defRPr b="1"/>
            </a:pPr>
            <a:r>
              <a:t>بسبب عمل الله من خلال شتات الشعب اليهودي كان هناك شعب أممي مؤمن واستعد لمجيء المسيح اليهودي.</a:t>
            </a:r>
          </a:p>
          <a:p>
            <a:pPr marL="1562100" algn="r" rtl="1">
              <a:defRPr b="1"/>
            </a:pPr>
            <a:r>
              <a:t>لقد نقل الله الملوك والممالك لمجيء ابنه.</a:t>
            </a:r>
          </a:p>
          <a:p>
            <a:pPr marL="1562100" algn="r" rtl="1">
              <a:defRPr b="1"/>
            </a:pPr>
            <a:r>
              <a:t>استخدم الله حكم إسرائيل لنشر شعبه في جميع الأماكن.</a:t>
            </a:r>
          </a:p>
          <a:p>
            <a:pPr marL="1562100" algn="r" rtl="1">
              <a:defRPr b="1"/>
            </a:pPr>
            <a:r>
              <a:t>أمل مسيحي؟ مختلط، ولكنه موجود. هناك دائماً "بقايا مخلصة".</a:t>
            </a:r>
          </a:p>
        </p:txBody>
      </p:sp>
      <p:sp>
        <p:nvSpPr>
          <p:cNvPr id="188" name="ما بين العهدين"/>
          <p:cNvSpPr txBox="1"/>
          <p:nvPr/>
        </p:nvSpPr>
        <p:spPr>
          <a:xfrm>
            <a:off x="8215891" y="194590"/>
            <a:ext cx="13068301" cy="2421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7200">
                <a:solidFill>
                  <a:srgbClr val="000000"/>
                </a:solidFill>
              </a:defRPr>
            </a:lvl1pPr>
          </a:lstStyle>
          <a:p>
            <a:pPr/>
            <a:r>
              <a:t>ما بين العهدين</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7">
                                            <p:bg/>
                                          </p:spTgt>
                                        </p:tgtEl>
                                        <p:attrNameLst>
                                          <p:attrName>style.visibility</p:attrName>
                                        </p:attrNameLst>
                                      </p:cBhvr>
                                      <p:to>
                                        <p:strVal val="visible"/>
                                      </p:to>
                                    </p:set>
                                    <p:animEffect filter="fade" transition="in">
                                      <p:cBhvr>
                                        <p:cTn id="7" dur="1000"/>
                                        <p:tgtEl>
                                          <p:spTgt spid="18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87">
                                            <p:txEl>
                                              <p:pRg st="0" end="0"/>
                                            </p:txEl>
                                          </p:spTgt>
                                        </p:tgtEl>
                                        <p:attrNameLst>
                                          <p:attrName>style.visibility</p:attrName>
                                        </p:attrNameLst>
                                      </p:cBhvr>
                                      <p:to>
                                        <p:strVal val="visible"/>
                                      </p:to>
                                    </p:set>
                                    <p:animEffect filter="fade" transition="in">
                                      <p:cBhvr>
                                        <p:cTn id="10" dur="1000"/>
                                        <p:tgtEl>
                                          <p:spTgt spid="1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87">
                                            <p:txEl>
                                              <p:pRg st="1" end="1"/>
                                            </p:txEl>
                                          </p:spTgt>
                                        </p:tgtEl>
                                        <p:attrNameLst>
                                          <p:attrName>style.visibility</p:attrName>
                                        </p:attrNameLst>
                                      </p:cBhvr>
                                      <p:to>
                                        <p:strVal val="visible"/>
                                      </p:to>
                                    </p:set>
                                    <p:animEffect filter="fade" transition="in">
                                      <p:cBhvr>
                                        <p:cTn id="15" dur="1000"/>
                                        <p:tgtEl>
                                          <p:spTgt spid="1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87">
                                            <p:txEl>
                                              <p:pRg st="2" end="2"/>
                                            </p:txEl>
                                          </p:spTgt>
                                        </p:tgtEl>
                                        <p:attrNameLst>
                                          <p:attrName>style.visibility</p:attrName>
                                        </p:attrNameLst>
                                      </p:cBhvr>
                                      <p:to>
                                        <p:strVal val="visible"/>
                                      </p:to>
                                    </p:set>
                                    <p:animEffect filter="fade" transition="in">
                                      <p:cBhvr>
                                        <p:cTn id="20" dur="1000"/>
                                        <p:tgtEl>
                                          <p:spTgt spid="1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87">
                                            <p:txEl>
                                              <p:pRg st="3" end="3"/>
                                            </p:txEl>
                                          </p:spTgt>
                                        </p:tgtEl>
                                        <p:attrNameLst>
                                          <p:attrName>style.visibility</p:attrName>
                                        </p:attrNameLst>
                                      </p:cBhvr>
                                      <p:to>
                                        <p:strVal val="visible"/>
                                      </p:to>
                                    </p:set>
                                    <p:animEffect filter="fade" transition="in">
                                      <p:cBhvr>
                                        <p:cTn id="25" dur="1000"/>
                                        <p:tgtEl>
                                          <p:spTgt spid="18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Grapes.jpg" descr="Grap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93" name="BlindMan2.png" descr="BlindMan2.png"/>
          <p:cNvPicPr>
            <a:picLocks noChangeAspect="1"/>
          </p:cNvPicPr>
          <p:nvPr/>
        </p:nvPicPr>
        <p:blipFill>
          <a:blip r:embed="rId4">
            <a:extLst/>
          </a:blip>
          <a:stretch>
            <a:fillRect/>
          </a:stretch>
        </p:blipFill>
        <p:spPr>
          <a:xfrm>
            <a:off x="16738600" y="-2103756"/>
            <a:ext cx="19418300" cy="14681201"/>
          </a:xfrm>
          <a:prstGeom prst="rect">
            <a:avLst/>
          </a:prstGeom>
          <a:ln w="12700">
            <a:miter lim="400000"/>
          </a:ln>
        </p:spPr>
      </p:pic>
      <p:pic>
        <p:nvPicPr>
          <p:cNvPr id="194"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pic>
        <p:nvPicPr>
          <p:cNvPr id="195" name="GrapeCluster.png" descr="GrapeCluster.png"/>
          <p:cNvPicPr>
            <a:picLocks noChangeAspect="1"/>
          </p:cNvPicPr>
          <p:nvPr/>
        </p:nvPicPr>
        <p:blipFill>
          <a:blip r:embed="rId6">
            <a:extLst/>
          </a:blip>
          <a:stretch>
            <a:fillRect/>
          </a:stretch>
        </p:blipFill>
        <p:spPr>
          <a:xfrm flipH="1" rot="20916753">
            <a:off x="-4001457"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3"/>
                                        </p:tgtEl>
                                        <p:attrNameLst>
                                          <p:attrName>style.visibility</p:attrName>
                                        </p:attrNameLst>
                                      </p:cBhvr>
                                      <p:to>
                                        <p:strVal val="visible"/>
                                      </p:to>
                                    </p:set>
                                    <p:animEffect filter="fade" transition="in">
                                      <p:cBhvr>
                                        <p:cTn id="7"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JerusalemDonkey stylized.jpg" descr="JerusalemDonkey stylize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00" name="BlindMan2.png" descr="BlindMan2.png"/>
          <p:cNvPicPr>
            <a:picLocks noChangeAspect="1"/>
          </p:cNvPicPr>
          <p:nvPr/>
        </p:nvPicPr>
        <p:blipFill>
          <a:blip r:embed="rId4">
            <a:extLst/>
          </a:blip>
          <a:stretch>
            <a:fillRect/>
          </a:stretch>
        </p:blipFill>
        <p:spPr>
          <a:xfrm>
            <a:off x="-7645400" y="-2103756"/>
            <a:ext cx="19418300" cy="14681201"/>
          </a:xfrm>
          <a:prstGeom prst="rect">
            <a:avLst/>
          </a:prstGeom>
          <a:ln w="12700">
            <a:miter lim="400000"/>
          </a:ln>
        </p:spPr>
      </p:pic>
      <p:pic>
        <p:nvPicPr>
          <p:cNvPr id="201" name="TitleStrip.jpg" descr="TitleStrip.jpg"/>
          <p:cNvPicPr>
            <a:picLocks noChangeAspect="1"/>
          </p:cNvPicPr>
          <p:nvPr/>
        </p:nvPicPr>
        <p:blipFill>
          <a:blip r:embed="rId5">
            <a:extLst/>
          </a:blip>
          <a:stretch>
            <a:fillRect/>
          </a:stretch>
        </p:blipFill>
        <p:spPr>
          <a:xfrm>
            <a:off x="0" y="12547600"/>
            <a:ext cx="24384000" cy="1168400"/>
          </a:xfrm>
          <a:prstGeom prst="rect">
            <a:avLst/>
          </a:prstGeom>
          <a:ln w="12700">
            <a:miter lim="400000"/>
          </a:ln>
        </p:spPr>
      </p:pic>
      <p:sp>
        <p:nvSpPr>
          <p:cNvPr id="202" name="لقد جاء الملك"/>
          <p:cNvSpPr txBox="1"/>
          <p:nvPr/>
        </p:nvSpPr>
        <p:spPr>
          <a:xfrm>
            <a:off x="1855359" y="12537280"/>
            <a:ext cx="599489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لقد جاء الملك</a:t>
            </a:r>
          </a:p>
        </p:txBody>
      </p:sp>
      <p:pic>
        <p:nvPicPr>
          <p:cNvPr id="203" name="Healers Hand stylized.png" descr="Healers Hand stylized.png"/>
          <p:cNvPicPr>
            <a:picLocks noChangeAspect="1"/>
          </p:cNvPicPr>
          <p:nvPr/>
        </p:nvPicPr>
        <p:blipFill>
          <a:blip r:embed="rId6">
            <a:extLst/>
          </a:blip>
          <a:stretch>
            <a:fillRect/>
          </a:stretch>
        </p:blipFill>
        <p:spPr>
          <a:xfrm rot="1346098">
            <a:off x="-1224455" y="2895241"/>
            <a:ext cx="7622167" cy="13084720"/>
          </a:xfrm>
          <a:prstGeom prst="rect">
            <a:avLst/>
          </a:prstGeom>
          <a:ln w="12700">
            <a:miter lim="400000"/>
          </a:ln>
          <a:effectLst>
            <a:outerShdw sx="100000" sy="100000" kx="0" ky="0" algn="b" rotWithShape="0" blurRad="279400" dist="469900" dir="7080000">
              <a:srgbClr val="000000">
                <a:alpha val="50000"/>
              </a:srgbClr>
            </a:outerShdw>
          </a:effectLst>
        </p:spPr>
      </p:pic>
      <p:pic>
        <p:nvPicPr>
          <p:cNvPr id="204" name="BlindEyesSee.png" descr="BlindEyesSee.png"/>
          <p:cNvPicPr>
            <a:picLocks noChangeAspect="1"/>
          </p:cNvPicPr>
          <p:nvPr/>
        </p:nvPicPr>
        <p:blipFill>
          <a:blip r:embed="rId7">
            <a:extLst/>
          </a:blip>
          <a:stretch>
            <a:fillRect/>
          </a:stretch>
        </p:blipFill>
        <p:spPr>
          <a:xfrm rot="21584753">
            <a:off x="1257300" y="2490639"/>
            <a:ext cx="4278452" cy="119694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2" presetID="2" grpId="1" fill="hold">
                                  <p:stCondLst>
                                    <p:cond delay="0"/>
                                  </p:stCondLst>
                                  <p:iterate type="el" backwards="0">
                                    <p:tmAbs val="0"/>
                                  </p:iterate>
                                  <p:childTnLst>
                                    <p:set>
                                      <p:cBhvr>
                                        <p:cTn id="6" fill="hold"/>
                                        <p:tgtEl>
                                          <p:spTgt spid="203"/>
                                        </p:tgtEl>
                                        <p:attrNameLst>
                                          <p:attrName>style.visibility</p:attrName>
                                        </p:attrNameLst>
                                      </p:cBhvr>
                                      <p:to>
                                        <p:strVal val="visible"/>
                                      </p:to>
                                    </p:set>
                                    <p:anim calcmode="lin" valueType="num">
                                      <p:cBhvr>
                                        <p:cTn id="7" dur="1000" fill="hold"/>
                                        <p:tgtEl>
                                          <p:spTgt spid="203"/>
                                        </p:tgtEl>
                                        <p:attrNameLst>
                                          <p:attrName>ppt_x</p:attrName>
                                        </p:attrNameLst>
                                      </p:cBhvr>
                                      <p:tavLst>
                                        <p:tav tm="0">
                                          <p:val>
                                            <p:strVal val="0-#ppt_w/2"/>
                                          </p:val>
                                        </p:tav>
                                        <p:tav tm="100000">
                                          <p:val>
                                            <p:strVal val="#ppt_x"/>
                                          </p:val>
                                        </p:tav>
                                      </p:tavLst>
                                    </p:anim>
                                    <p:anim calcmode="lin" valueType="num">
                                      <p:cBhvr>
                                        <p:cTn id="8" dur="1000" fill="hold"/>
                                        <p:tgtEl>
                                          <p:spTgt spid="20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204"/>
                                        </p:tgtEl>
                                        <p:attrNameLst>
                                          <p:attrName>style.visibility</p:attrName>
                                        </p:attrNameLst>
                                      </p:cBhvr>
                                      <p:to>
                                        <p:strVal val="visible"/>
                                      </p:to>
                                    </p:set>
                                    <p:animEffect filter="wipe(left)" transition="in">
                                      <p:cBhvr>
                                        <p:cTn id="12" dur="20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1"/>
      <p:bldP build="whole" bldLvl="1" animBg="1" rev="0" advAuto="0" spid="204"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Story of Scripture.032.jpg" descr="Story of Scripture.032.jpg"/>
          <p:cNvPicPr>
            <a:picLocks noChangeAspect="1"/>
          </p:cNvPicPr>
          <p:nvPr/>
        </p:nvPicPr>
        <p:blipFill>
          <a:blip r:embed="rId3">
            <a:alphaModFix amt="40000"/>
            <a:extLst/>
          </a:blip>
          <a:stretch>
            <a:fillRect/>
          </a:stretch>
        </p:blipFill>
        <p:spPr>
          <a:xfrm>
            <a:off x="0" y="0"/>
            <a:ext cx="24384000" cy="13716000"/>
          </a:xfrm>
          <a:prstGeom prst="rect">
            <a:avLst/>
          </a:prstGeom>
          <a:ln w="12700">
            <a:miter lim="400000"/>
          </a:ln>
        </p:spPr>
      </p:pic>
      <p:pic>
        <p:nvPicPr>
          <p:cNvPr id="209"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210" name="عسكري: الانفصال عن سندات روما (روما)…"/>
          <p:cNvSpPr txBox="1"/>
          <p:nvPr>
            <p:ph type="body" idx="1"/>
          </p:nvPr>
        </p:nvSpPr>
        <p:spPr>
          <a:xfrm>
            <a:off x="241300" y="1397000"/>
            <a:ext cx="23618360" cy="11506200"/>
          </a:xfrm>
          <a:prstGeom prst="rect">
            <a:avLst/>
          </a:prstGeom>
        </p:spPr>
        <p:txBody>
          <a:bodyPr/>
          <a:lstStyle/>
          <a:p>
            <a:pPr marL="1562100" algn="r" rtl="1">
              <a:defRPr b="1"/>
            </a:pPr>
            <a:r>
              <a:t>عسكري: الانفصال عن سندات روما (روما)</a:t>
            </a:r>
          </a:p>
          <a:p>
            <a:pPr marL="1562100" algn="r" rtl="1">
              <a:defRPr b="1"/>
            </a:pPr>
            <a:r>
              <a:t>الزعماء الدينيون: التفوق الديني (صالحون ذاتيا)</a:t>
            </a:r>
            <a:br/>
            <a:endParaRPr sz="2600"/>
          </a:p>
          <a:p>
            <a:pPr marL="0" indent="0" algn="r" rtl="1">
              <a:buSzTx/>
              <a:buNone/>
              <a:defRPr b="1"/>
            </a:pPr>
          </a:p>
          <a:p>
            <a:pPr marL="1562100" algn="r" rtl="1">
              <a:defRPr b="1"/>
            </a:pPr>
            <a:r>
              <a:t>البقية الصالحة (حفظة العهد)</a:t>
            </a:r>
          </a:p>
          <a:p>
            <a:pPr marL="1562100" algn="r" rtl="1">
              <a:defRPr b="1"/>
            </a:pPr>
            <a:r>
              <a:t>وعد ملاخي ("إيليا" سيشير إلى مجيء المسيح) (لوقا 1: 5-17: الصمت مكسور!)</a:t>
            </a:r>
          </a:p>
        </p:txBody>
      </p:sp>
      <p:sp>
        <p:nvSpPr>
          <p:cNvPr id="211" name="الأمل المسياني:"/>
          <p:cNvSpPr txBox="1"/>
          <p:nvPr/>
        </p:nvSpPr>
        <p:spPr>
          <a:xfrm>
            <a:off x="18174600" y="463718"/>
            <a:ext cx="5592736" cy="24216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b="1" sz="7200"/>
            </a:lvl1pPr>
          </a:lstStyle>
          <a:p>
            <a:pPr/>
            <a:r>
              <a:t>الأمل المسياني:</a:t>
            </a:r>
          </a:p>
        </p:txBody>
      </p:sp>
      <p:sp>
        <p:nvSpPr>
          <p:cNvPr id="212" name="التوبة:"/>
          <p:cNvSpPr txBox="1"/>
          <p:nvPr/>
        </p:nvSpPr>
        <p:spPr>
          <a:xfrm>
            <a:off x="21199597" y="6505658"/>
            <a:ext cx="2567739" cy="2421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b="1" sz="7200"/>
            </a:lvl1pPr>
          </a:lstStyle>
          <a:p>
            <a:pPr/>
            <a:r>
              <a:t>التوبة: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0">
                                            <p:bg/>
                                          </p:spTgt>
                                        </p:tgtEl>
                                        <p:attrNameLst>
                                          <p:attrName>style.visibility</p:attrName>
                                        </p:attrNameLst>
                                      </p:cBhvr>
                                      <p:to>
                                        <p:strVal val="visible"/>
                                      </p:to>
                                    </p:set>
                                    <p:animEffect filter="fade" transition="in">
                                      <p:cBhvr>
                                        <p:cTn id="7" dur="1000"/>
                                        <p:tgtEl>
                                          <p:spTgt spid="21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0">
                                            <p:txEl>
                                              <p:pRg st="0" end="0"/>
                                            </p:txEl>
                                          </p:spTgt>
                                        </p:tgtEl>
                                        <p:attrNameLst>
                                          <p:attrName>style.visibility</p:attrName>
                                        </p:attrNameLst>
                                      </p:cBhvr>
                                      <p:to>
                                        <p:strVal val="visible"/>
                                      </p:to>
                                    </p:set>
                                    <p:animEffect filter="fade" transition="in">
                                      <p:cBhvr>
                                        <p:cTn id="10" dur="1000"/>
                                        <p:tgtEl>
                                          <p:spTgt spid="2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0">
                                            <p:txEl>
                                              <p:pRg st="1" end="1"/>
                                            </p:txEl>
                                          </p:spTgt>
                                        </p:tgtEl>
                                        <p:attrNameLst>
                                          <p:attrName>style.visibility</p:attrName>
                                        </p:attrNameLst>
                                      </p:cBhvr>
                                      <p:to>
                                        <p:strVal val="visible"/>
                                      </p:to>
                                    </p:set>
                                    <p:animEffect filter="fade" transition="in">
                                      <p:cBhvr>
                                        <p:cTn id="15" dur="1000"/>
                                        <p:tgtEl>
                                          <p:spTgt spid="210">
                                            <p:txEl>
                                              <p:pRg st="1" end="1"/>
                                            </p:txEl>
                                          </p:spTgt>
                                        </p:tgtEl>
                                      </p:cBhvr>
                                    </p:animEffect>
                                  </p:childTnLst>
                                </p:cTn>
                              </p:par>
                            </p:childTnLst>
                          </p:cTn>
                        </p:par>
                        <p:par>
                          <p:cTn id="16" fill="hold">
                            <p:stCondLst>
                              <p:cond delay="1000"/>
                            </p:stCondLst>
                            <p:childTnLst>
                              <p:par>
                                <p:cTn id="17" presetClass="entr" nodeType="afterEffect" presetID="10" grpId="1" fill="hold">
                                  <p:stCondLst>
                                    <p:cond delay="0"/>
                                  </p:stCondLst>
                                  <p:iterate type="el" backwards="0">
                                    <p:tmAbs val="0"/>
                                  </p:iterate>
                                  <p:childTnLst>
                                    <p:set>
                                      <p:cBhvr>
                                        <p:cTn id="18" fill="hold"/>
                                        <p:tgtEl>
                                          <p:spTgt spid="210">
                                            <p:txEl>
                                              <p:pRg st="2" end="2"/>
                                            </p:txEl>
                                          </p:spTgt>
                                        </p:tgtEl>
                                        <p:attrNameLst>
                                          <p:attrName>style.visibility</p:attrName>
                                        </p:attrNameLst>
                                      </p:cBhvr>
                                      <p:to>
                                        <p:strVal val="visible"/>
                                      </p:to>
                                    </p:set>
                                    <p:animEffect filter="fade" transition="in">
                                      <p:cBhvr>
                                        <p:cTn id="19" dur="1000"/>
                                        <p:tgtEl>
                                          <p:spTgt spid="21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1" fill="hold">
                                  <p:stCondLst>
                                    <p:cond delay="0"/>
                                  </p:stCondLst>
                                  <p:iterate type="el" backwards="0">
                                    <p:tmAbs val="0"/>
                                  </p:iterate>
                                  <p:childTnLst>
                                    <p:set>
                                      <p:cBhvr>
                                        <p:cTn id="23" fill="hold"/>
                                        <p:tgtEl>
                                          <p:spTgt spid="210">
                                            <p:txEl>
                                              <p:pRg st="3" end="3"/>
                                            </p:txEl>
                                          </p:spTgt>
                                        </p:tgtEl>
                                        <p:attrNameLst>
                                          <p:attrName>style.visibility</p:attrName>
                                        </p:attrNameLst>
                                      </p:cBhvr>
                                      <p:to>
                                        <p:strVal val="visible"/>
                                      </p:to>
                                    </p:set>
                                    <p:animEffect filter="fade" transition="in">
                                      <p:cBhvr>
                                        <p:cTn id="24" dur="1000"/>
                                        <p:tgtEl>
                                          <p:spTgt spid="21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1" fill="hold">
                                  <p:stCondLst>
                                    <p:cond delay="0"/>
                                  </p:stCondLst>
                                  <p:iterate type="el" backwards="0">
                                    <p:tmAbs val="0"/>
                                  </p:iterate>
                                  <p:childTnLst>
                                    <p:set>
                                      <p:cBhvr>
                                        <p:cTn id="28" fill="hold"/>
                                        <p:tgtEl>
                                          <p:spTgt spid="210">
                                            <p:txEl>
                                              <p:pRg st="4" end="4"/>
                                            </p:txEl>
                                          </p:spTgt>
                                        </p:tgtEl>
                                        <p:attrNameLst>
                                          <p:attrName>style.visibility</p:attrName>
                                        </p:attrNameLst>
                                      </p:cBhvr>
                                      <p:to>
                                        <p:strVal val="visible"/>
                                      </p:to>
                                    </p:set>
                                    <p:animEffect filter="fade" transition="in">
                                      <p:cBhvr>
                                        <p:cTn id="29" dur="1000"/>
                                        <p:tgtEl>
                                          <p:spTgt spid="21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Story of Scripture.032.jpg" descr="Story of Scripture.032.jpg"/>
          <p:cNvPicPr>
            <a:picLocks noChangeAspect="1"/>
          </p:cNvPicPr>
          <p:nvPr/>
        </p:nvPicPr>
        <p:blipFill>
          <a:blip r:embed="rId3">
            <a:alphaModFix amt="40000"/>
            <a:extLst/>
          </a:blip>
          <a:stretch>
            <a:fillRect/>
          </a:stretch>
        </p:blipFill>
        <p:spPr>
          <a:xfrm>
            <a:off x="0" y="0"/>
            <a:ext cx="24384000" cy="13716000"/>
          </a:xfrm>
          <a:prstGeom prst="rect">
            <a:avLst/>
          </a:prstGeom>
          <a:ln w="12700">
            <a:miter lim="400000"/>
          </a:ln>
        </p:spPr>
      </p:pic>
      <p:pic>
        <p:nvPicPr>
          <p:cNvPr id="217"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218" name="لقد جاء الملك…"/>
          <p:cNvSpPr txBox="1"/>
          <p:nvPr>
            <p:ph type="body" idx="1"/>
          </p:nvPr>
        </p:nvSpPr>
        <p:spPr>
          <a:xfrm>
            <a:off x="601980" y="1511300"/>
            <a:ext cx="20904201" cy="11506200"/>
          </a:xfrm>
          <a:prstGeom prst="rect">
            <a:avLst/>
          </a:prstGeom>
        </p:spPr>
        <p:txBody>
          <a:bodyPr/>
          <a:lstStyle/>
          <a:p>
            <a:pPr marL="1562100" algn="r" rtl="1">
              <a:defRPr b="1"/>
            </a:pPr>
            <a:r>
              <a:t>لقد جاء الملك</a:t>
            </a:r>
          </a:p>
          <a:p>
            <a:pPr marL="1562100" algn="r" rtl="1">
              <a:defRPr b="1"/>
            </a:pPr>
            <a:r>
              <a:t>متى 1-2؛ لوقا 1: 31-33</a:t>
            </a:r>
            <a:br/>
            <a:br/>
          </a:p>
          <a:p>
            <a:pPr marL="1562100" algn="r">
              <a:defRPr b="1"/>
            </a:pPr>
            <a:r>
              <a:t>متى ومرقس</a:t>
            </a:r>
          </a:p>
          <a:p>
            <a:pPr marL="1562100" algn="r">
              <a:defRPr b="1"/>
            </a:pPr>
            <a:r>
              <a:t>لوقا ويوحنا</a:t>
            </a:r>
            <a:br/>
            <a:r>
              <a:t>                                  </a:t>
            </a:r>
            <a:br/>
          </a:p>
        </p:txBody>
      </p:sp>
      <p:sp>
        <p:nvSpPr>
          <p:cNvPr id="219" name="ولادة المسيح:"/>
          <p:cNvSpPr txBox="1"/>
          <p:nvPr/>
        </p:nvSpPr>
        <p:spPr>
          <a:xfrm>
            <a:off x="15292768" y="328926"/>
            <a:ext cx="7735790" cy="2421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b="1" sz="7200"/>
            </a:lvl1pPr>
          </a:lstStyle>
          <a:p>
            <a:pPr/>
            <a:r>
              <a:t>ولادة المسيح: </a:t>
            </a:r>
          </a:p>
        </p:txBody>
      </p:sp>
      <p:sp>
        <p:nvSpPr>
          <p:cNvPr id="220" name="خدمة المسيح:"/>
          <p:cNvSpPr txBox="1"/>
          <p:nvPr/>
        </p:nvSpPr>
        <p:spPr>
          <a:xfrm>
            <a:off x="14534477" y="5776210"/>
            <a:ext cx="8667155" cy="24216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b="1" sz="7200"/>
            </a:lvl1pPr>
          </a:lstStyle>
          <a:p>
            <a:pPr/>
            <a:r>
              <a:t>خدمة المسيح:</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8">
                                            <p:bg/>
                                          </p:spTgt>
                                        </p:tgtEl>
                                        <p:attrNameLst>
                                          <p:attrName>style.visibility</p:attrName>
                                        </p:attrNameLst>
                                      </p:cBhvr>
                                      <p:to>
                                        <p:strVal val="visible"/>
                                      </p:to>
                                    </p:set>
                                    <p:animEffect filter="fade" transition="in">
                                      <p:cBhvr>
                                        <p:cTn id="7" dur="1000"/>
                                        <p:tgtEl>
                                          <p:spTgt spid="21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8">
                                            <p:txEl>
                                              <p:pRg st="0" end="0"/>
                                            </p:txEl>
                                          </p:spTgt>
                                        </p:tgtEl>
                                        <p:attrNameLst>
                                          <p:attrName>style.visibility</p:attrName>
                                        </p:attrNameLst>
                                      </p:cBhvr>
                                      <p:to>
                                        <p:strVal val="visible"/>
                                      </p:to>
                                    </p:set>
                                    <p:animEffect filter="fade" transition="in">
                                      <p:cBhvr>
                                        <p:cTn id="10" dur="1000"/>
                                        <p:tgtEl>
                                          <p:spTgt spid="2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8">
                                            <p:txEl>
                                              <p:pRg st="1" end="1"/>
                                            </p:txEl>
                                          </p:spTgt>
                                        </p:tgtEl>
                                        <p:attrNameLst>
                                          <p:attrName>style.visibility</p:attrName>
                                        </p:attrNameLst>
                                      </p:cBhvr>
                                      <p:to>
                                        <p:strVal val="visible"/>
                                      </p:to>
                                    </p:set>
                                    <p:animEffect filter="fade" transition="in">
                                      <p:cBhvr>
                                        <p:cTn id="15" dur="1000"/>
                                        <p:tgtEl>
                                          <p:spTgt spid="2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18">
                                            <p:txEl>
                                              <p:pRg st="2" end="2"/>
                                            </p:txEl>
                                          </p:spTgt>
                                        </p:tgtEl>
                                        <p:attrNameLst>
                                          <p:attrName>style.visibility</p:attrName>
                                        </p:attrNameLst>
                                      </p:cBhvr>
                                      <p:to>
                                        <p:strVal val="visible"/>
                                      </p:to>
                                    </p:set>
                                    <p:animEffect filter="fade" transition="in">
                                      <p:cBhvr>
                                        <p:cTn id="20" dur="1000"/>
                                        <p:tgtEl>
                                          <p:spTgt spid="21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18">
                                            <p:txEl>
                                              <p:pRg st="3" end="3"/>
                                            </p:txEl>
                                          </p:spTgt>
                                        </p:tgtEl>
                                        <p:attrNameLst>
                                          <p:attrName>style.visibility</p:attrName>
                                        </p:attrNameLst>
                                      </p:cBhvr>
                                      <p:to>
                                        <p:strVal val="visible"/>
                                      </p:to>
                                    </p:set>
                                    <p:animEffect filter="fade" transition="in">
                                      <p:cBhvr>
                                        <p:cTn id="25" dur="1000"/>
                                        <p:tgtEl>
                                          <p:spTgt spid="21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8"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Story of Scripture.032.jpg" descr="Story of Scripture.032.jpg"/>
          <p:cNvPicPr>
            <a:picLocks noChangeAspect="1"/>
          </p:cNvPicPr>
          <p:nvPr/>
        </p:nvPicPr>
        <p:blipFill>
          <a:blip r:embed="rId3">
            <a:alphaModFix amt="40000"/>
            <a:extLst/>
          </a:blip>
          <a:stretch>
            <a:fillRect/>
          </a:stretch>
        </p:blipFill>
        <p:spPr>
          <a:xfrm>
            <a:off x="0" y="0"/>
            <a:ext cx="24384000" cy="13716000"/>
          </a:xfrm>
          <a:prstGeom prst="rect">
            <a:avLst/>
          </a:prstGeom>
          <a:ln w="12700">
            <a:miter lim="400000"/>
          </a:ln>
        </p:spPr>
      </p:pic>
      <p:pic>
        <p:nvPicPr>
          <p:cNvPr id="225"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226" name="دعوة إلى ملكوت الله…"/>
          <p:cNvSpPr txBox="1"/>
          <p:nvPr>
            <p:ph type="body" idx="1"/>
          </p:nvPr>
        </p:nvSpPr>
        <p:spPr>
          <a:xfrm>
            <a:off x="1739900" y="1333500"/>
            <a:ext cx="22310181" cy="11506200"/>
          </a:xfrm>
          <a:prstGeom prst="rect">
            <a:avLst/>
          </a:prstGeom>
        </p:spPr>
        <p:txBody>
          <a:bodyPr/>
          <a:lstStyle/>
          <a:p>
            <a:pPr marL="1562100" algn="r" rtl="1">
              <a:defRPr b="1"/>
            </a:pPr>
          </a:p>
          <a:p>
            <a:pPr marL="1562100" algn="r" rtl="1">
              <a:defRPr b="1"/>
            </a:pPr>
            <a:r>
              <a:t>دعوة إلى ملكوت الله</a:t>
            </a:r>
          </a:p>
          <a:p>
            <a:pPr marL="1562100" algn="r" rtl="1">
              <a:defRPr b="1"/>
            </a:pPr>
            <a:r>
              <a:t>"يحكم الله على كل الخلق - وخاصة شعبه."</a:t>
            </a:r>
          </a:p>
          <a:p>
            <a:pPr marL="1562100" algn="r" rtl="1">
              <a:defRPr b="1"/>
            </a:pPr>
            <a:r>
              <a:t>كان ملكوت الله حاضراً في المسيح. (متى 11:11-12؛ 18:1-5)</a:t>
            </a:r>
          </a:p>
          <a:p>
            <a:pPr marL="1562100" algn="r" rtl="1">
              <a:defRPr b="1"/>
            </a:pPr>
            <a:r>
              <a:t>ينضم المرء إلى هذه المملكة. . . من خلال التوبة عن الخطيئة والثقة في يسوع</a:t>
            </a:r>
            <a:br/>
            <a:r>
              <a:t>                                  </a:t>
            </a:r>
            <a:br/>
          </a:p>
        </p:txBody>
      </p:sp>
      <p:sp>
        <p:nvSpPr>
          <p:cNvPr id="227" name="رسالة المسيح الأرضية:"/>
          <p:cNvSpPr txBox="1"/>
          <p:nvPr/>
        </p:nvSpPr>
        <p:spPr>
          <a:xfrm>
            <a:off x="7021748" y="1036570"/>
            <a:ext cx="16713201" cy="24216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rtl="1">
              <a:defRPr b="1" sz="7200"/>
            </a:lvl1pPr>
          </a:lstStyle>
          <a:p>
            <a:pPr/>
            <a:r>
              <a:t>رسالة المسيح الأرضية: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6">
                                            <p:bg/>
                                          </p:spTgt>
                                        </p:tgtEl>
                                        <p:attrNameLst>
                                          <p:attrName>style.visibility</p:attrName>
                                        </p:attrNameLst>
                                      </p:cBhvr>
                                      <p:to>
                                        <p:strVal val="visible"/>
                                      </p:to>
                                    </p:set>
                                    <p:animEffect filter="fade" transition="in">
                                      <p:cBhvr>
                                        <p:cTn id="7" dur="1000"/>
                                        <p:tgtEl>
                                          <p:spTgt spid="22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6">
                                            <p:txEl>
                                              <p:pRg st="0" end="0"/>
                                            </p:txEl>
                                          </p:spTgt>
                                        </p:tgtEl>
                                        <p:attrNameLst>
                                          <p:attrName>style.visibility</p:attrName>
                                        </p:attrNameLst>
                                      </p:cBhvr>
                                      <p:to>
                                        <p:strVal val="visible"/>
                                      </p:to>
                                    </p:set>
                                    <p:animEffect filter="fade" transition="in">
                                      <p:cBhvr>
                                        <p:cTn id="10" dur="1000"/>
                                        <p:tgtEl>
                                          <p:spTgt spid="2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26">
                                            <p:txEl>
                                              <p:pRg st="1" end="1"/>
                                            </p:txEl>
                                          </p:spTgt>
                                        </p:tgtEl>
                                        <p:attrNameLst>
                                          <p:attrName>style.visibility</p:attrName>
                                        </p:attrNameLst>
                                      </p:cBhvr>
                                      <p:to>
                                        <p:strVal val="visible"/>
                                      </p:to>
                                    </p:set>
                                    <p:animEffect filter="fade" transition="in">
                                      <p:cBhvr>
                                        <p:cTn id="15" dur="1000"/>
                                        <p:tgtEl>
                                          <p:spTgt spid="2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26">
                                            <p:txEl>
                                              <p:pRg st="2" end="2"/>
                                            </p:txEl>
                                          </p:spTgt>
                                        </p:tgtEl>
                                        <p:attrNameLst>
                                          <p:attrName>style.visibility</p:attrName>
                                        </p:attrNameLst>
                                      </p:cBhvr>
                                      <p:to>
                                        <p:strVal val="visible"/>
                                      </p:to>
                                    </p:set>
                                    <p:animEffect filter="fade" transition="in">
                                      <p:cBhvr>
                                        <p:cTn id="20" dur="1000"/>
                                        <p:tgtEl>
                                          <p:spTgt spid="22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26">
                                            <p:txEl>
                                              <p:pRg st="3" end="3"/>
                                            </p:txEl>
                                          </p:spTgt>
                                        </p:tgtEl>
                                        <p:attrNameLst>
                                          <p:attrName>style.visibility</p:attrName>
                                        </p:attrNameLst>
                                      </p:cBhvr>
                                      <p:to>
                                        <p:strVal val="visible"/>
                                      </p:to>
                                    </p:set>
                                    <p:animEffect filter="fade" transition="in">
                                      <p:cBhvr>
                                        <p:cTn id="25" dur="1000"/>
                                        <p:tgtEl>
                                          <p:spTgt spid="22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26">
                                            <p:txEl>
                                              <p:pRg st="4" end="4"/>
                                            </p:txEl>
                                          </p:spTgt>
                                        </p:tgtEl>
                                        <p:attrNameLst>
                                          <p:attrName>style.visibility</p:attrName>
                                        </p:attrNameLst>
                                      </p:cBhvr>
                                      <p:to>
                                        <p:strVal val="visible"/>
                                      </p:to>
                                    </p:set>
                                    <p:animEffect filter="fade" transition="in">
                                      <p:cBhvr>
                                        <p:cTn id="30" dur="1000"/>
                                        <p:tgtEl>
                                          <p:spTgt spid="22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Story of Scripture.032.jpg" descr="Story of Scripture.032.jpg"/>
          <p:cNvPicPr>
            <a:picLocks noChangeAspect="1"/>
          </p:cNvPicPr>
          <p:nvPr/>
        </p:nvPicPr>
        <p:blipFill>
          <a:blip r:embed="rId3">
            <a:alphaModFix amt="40000"/>
            <a:extLst/>
          </a:blip>
          <a:stretch>
            <a:fillRect/>
          </a:stretch>
        </p:blipFill>
        <p:spPr>
          <a:xfrm>
            <a:off x="0" y="0"/>
            <a:ext cx="24384000" cy="13716000"/>
          </a:xfrm>
          <a:prstGeom prst="rect">
            <a:avLst/>
          </a:prstGeom>
          <a:ln w="12700">
            <a:miter lim="400000"/>
          </a:ln>
        </p:spPr>
      </p:pic>
      <p:pic>
        <p:nvPicPr>
          <p:cNvPr id="232"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233" name="تضحية المسيح الأرضية…"/>
          <p:cNvSpPr txBox="1"/>
          <p:nvPr/>
        </p:nvSpPr>
        <p:spPr>
          <a:xfrm>
            <a:off x="3224956" y="3200400"/>
            <a:ext cx="16713201" cy="6426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7200">
                <a:solidFill>
                  <a:srgbClr val="000000"/>
                </a:solidFill>
              </a:defRPr>
            </a:pPr>
            <a:r>
              <a:t>تضحية المسيح الأرضية</a:t>
            </a:r>
          </a:p>
          <a:p>
            <a:pPr rtl="1">
              <a:defRPr b="1" sz="7200">
                <a:solidFill>
                  <a:srgbClr val="000000"/>
                </a:solidFill>
              </a:defRPr>
            </a:pPr>
            <a:r>
              <a:t>و</a:t>
            </a:r>
          </a:p>
          <a:p>
            <a:pPr rtl="1">
              <a:defRPr b="1" sz="7200">
                <a:solidFill>
                  <a:srgbClr val="000000"/>
                </a:solidFill>
              </a:defRPr>
            </a:pPr>
            <a:r>
              <a:t>قيامة المسيح</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Story of Scripture.032.jpg" descr="Story of Scripture.032.jpg"/>
          <p:cNvPicPr>
            <a:picLocks noChangeAspect="1"/>
          </p:cNvPicPr>
          <p:nvPr/>
        </p:nvPicPr>
        <p:blipFill>
          <a:blip r:embed="rId3">
            <a:alphaModFix amt="40000"/>
            <a:extLst/>
          </a:blip>
          <a:stretch>
            <a:fillRect/>
          </a:stretch>
        </p:blipFill>
        <p:spPr>
          <a:xfrm>
            <a:off x="0" y="0"/>
            <a:ext cx="24384000" cy="13716000"/>
          </a:xfrm>
          <a:prstGeom prst="rect">
            <a:avLst/>
          </a:prstGeom>
          <a:ln w="12700">
            <a:miter lim="400000"/>
          </a:ln>
        </p:spPr>
      </p:pic>
      <p:pic>
        <p:nvPicPr>
          <p:cNvPr id="238"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239" name="Image" descr="Image"/>
          <p:cNvPicPr>
            <a:picLocks noChangeAspect="1"/>
          </p:cNvPicPr>
          <p:nvPr/>
        </p:nvPicPr>
        <p:blipFill>
          <a:blip r:embed="rId5">
            <a:extLst/>
          </a:blip>
          <a:stretch>
            <a:fillRect/>
          </a:stretch>
        </p:blipFill>
        <p:spPr>
          <a:xfrm>
            <a:off x="2540000" y="444500"/>
            <a:ext cx="19558000" cy="13081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 name="Title16x9.jpg" descr="Title16x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53" name="أهداف القسم:…"/>
          <p:cNvSpPr txBox="1"/>
          <p:nvPr/>
        </p:nvSpPr>
        <p:spPr>
          <a:xfrm>
            <a:off x="-370637" y="2244087"/>
            <a:ext cx="23418801" cy="6876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i="1" sz="9600"/>
            </a:pPr>
          </a:p>
          <a:p>
            <a:pPr algn="r" rtl="1">
              <a:defRPr sz="6400"/>
            </a:pPr>
            <a:r>
              <a:rPr b="1" sz="9600"/>
              <a:t>أهداف القسم:</a:t>
            </a:r>
          </a:p>
          <a:p>
            <a:pPr algn="r" rtl="1">
              <a:defRPr sz="6400"/>
            </a:pPr>
            <a:r>
              <a:t>1. فهم صلات العهد القديم بتحقيق نبؤات المسيح في العهد الجديد؟</a:t>
            </a:r>
          </a:p>
          <a:p>
            <a:pPr algn="r" rtl="1">
              <a:defRPr sz="6400"/>
            </a:pPr>
            <a:r>
              <a:t>2. تحديد الموضوعات المسيانية للأناجيل</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3">
                                            <p:bg/>
                                          </p:spTgt>
                                        </p:tgtEl>
                                        <p:attrNameLst>
                                          <p:attrName>style.visibility</p:attrName>
                                        </p:attrNameLst>
                                      </p:cBhvr>
                                      <p:to>
                                        <p:strVal val="visible"/>
                                      </p:to>
                                    </p:set>
                                    <p:animEffect filter="fade" transition="in">
                                      <p:cBhvr>
                                        <p:cTn id="7" dur="1000"/>
                                        <p:tgtEl>
                                          <p:spTgt spid="5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3">
                                            <p:txEl>
                                              <p:pRg st="0" end="0"/>
                                            </p:txEl>
                                          </p:spTgt>
                                        </p:tgtEl>
                                        <p:attrNameLst>
                                          <p:attrName>style.visibility</p:attrName>
                                        </p:attrNameLst>
                                      </p:cBhvr>
                                      <p:to>
                                        <p:strVal val="visible"/>
                                      </p:to>
                                    </p:set>
                                    <p:animEffect filter="fade" transition="in">
                                      <p:cBhvr>
                                        <p:cTn id="10" dur="1000"/>
                                        <p:tgtEl>
                                          <p:spTgt spid="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3">
                                            <p:txEl>
                                              <p:pRg st="1" end="1"/>
                                            </p:txEl>
                                          </p:spTgt>
                                        </p:tgtEl>
                                        <p:attrNameLst>
                                          <p:attrName>style.visibility</p:attrName>
                                        </p:attrNameLst>
                                      </p:cBhvr>
                                      <p:to>
                                        <p:strVal val="visible"/>
                                      </p:to>
                                    </p:set>
                                    <p:animEffect filter="fade" transition="in">
                                      <p:cBhvr>
                                        <p:cTn id="15" dur="1000"/>
                                        <p:tgtEl>
                                          <p:spTgt spid="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3">
                                            <p:txEl>
                                              <p:pRg st="2" end="2"/>
                                            </p:txEl>
                                          </p:spTgt>
                                        </p:tgtEl>
                                        <p:attrNameLst>
                                          <p:attrName>style.visibility</p:attrName>
                                        </p:attrNameLst>
                                      </p:cBhvr>
                                      <p:to>
                                        <p:strVal val="visible"/>
                                      </p:to>
                                    </p:set>
                                    <p:animEffect filter="fade" transition="in">
                                      <p:cBhvr>
                                        <p:cTn id="20" dur="1000"/>
                                        <p:tgtEl>
                                          <p:spTgt spid="5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53">
                                            <p:txEl>
                                              <p:pRg st="3" end="3"/>
                                            </p:txEl>
                                          </p:spTgt>
                                        </p:tgtEl>
                                        <p:attrNameLst>
                                          <p:attrName>style.visibility</p:attrName>
                                        </p:attrNameLst>
                                      </p:cBhvr>
                                      <p:to>
                                        <p:strVal val="visible"/>
                                      </p:to>
                                    </p:set>
                                    <p:animEffect filter="fade" transition="in">
                                      <p:cBhvr>
                                        <p:cTn id="25" dur="1000"/>
                                        <p:tgtEl>
                                          <p:spTgt spid="5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53">
                                            <p:txEl>
                                              <p:pRg st="4" end="4"/>
                                            </p:txEl>
                                          </p:spTgt>
                                        </p:tgtEl>
                                        <p:attrNameLst>
                                          <p:attrName>style.visibility</p:attrName>
                                        </p:attrNameLst>
                                      </p:cBhvr>
                                      <p:to>
                                        <p:strVal val="visible"/>
                                      </p:to>
                                    </p:set>
                                    <p:animEffect filter="fade" transition="in">
                                      <p:cBhvr>
                                        <p:cTn id="30" dur="1000"/>
                                        <p:tgtEl>
                                          <p:spTgt spid="5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xit" nodeType="clickEffect" presetSubtype="0" presetID="1" grpId="2" fill="hold">
                                  <p:stCondLst>
                                    <p:cond delay="0"/>
                                  </p:stCondLst>
                                  <p:iterate type="el" backwards="0">
                                    <p:tmAbs val="0"/>
                                  </p:iterate>
                                  <p:childTnLst>
                                    <p:set>
                                      <p:cBhvr>
                                        <p:cTn id="34" fill="hold">
                                          <p:stCondLst>
                                            <p:cond delay="0"/>
                                          </p:stCondLst>
                                        </p:cTn>
                                        <p:tgtEl>
                                          <p:spTgt spid="53">
                                            <p:txEl>
                                              <p:pRg st="0" end="0"/>
                                            </p:txEl>
                                          </p:spTgt>
                                        </p:tgtEl>
                                        <p:attrNameLst>
                                          <p:attrName>style.visibility</p:attrName>
                                        </p:attrNameLst>
                                      </p:cBhvr>
                                      <p:to>
                                        <p:strVal val="hidden"/>
                                      </p:to>
                                    </p:set>
                                  </p:childTnLst>
                                </p:cTn>
                              </p:par>
                              <p:par>
                                <p:cTn id="35" presetClass="exit" nodeType="withEffect" presetSubtype="0" presetID="1" grpId="2" fill="hold">
                                  <p:stCondLst>
                                    <p:cond delay="0"/>
                                  </p:stCondLst>
                                  <p:iterate type="el" backwards="0">
                                    <p:tmAbs val="0"/>
                                  </p:iterate>
                                  <p:childTnLst>
                                    <p:set>
                                      <p:cBhvr>
                                        <p:cTn id="36" fill="hold">
                                          <p:stCondLst>
                                            <p:cond delay="0"/>
                                          </p:stCondLst>
                                        </p:cTn>
                                        <p:tgtEl>
                                          <p:spTgt spid="53">
                                            <p:txEl>
                                              <p:pRg st="1" end="1"/>
                                            </p:txEl>
                                          </p:spTgt>
                                        </p:tgtEl>
                                        <p:attrNameLst>
                                          <p:attrName>style.visibility</p:attrName>
                                        </p:attrNameLst>
                                      </p:cBhvr>
                                      <p:to>
                                        <p:strVal val="hidden"/>
                                      </p:to>
                                    </p:set>
                                  </p:childTnLst>
                                </p:cTn>
                              </p:par>
                              <p:par>
                                <p:cTn id="37" presetClass="exit" nodeType="withEffect" presetSubtype="0" presetID="1" grpId="2" fill="hold">
                                  <p:stCondLst>
                                    <p:cond delay="0"/>
                                  </p:stCondLst>
                                  <p:iterate type="el" backwards="0">
                                    <p:tmAbs val="0"/>
                                  </p:iterate>
                                  <p:childTnLst>
                                    <p:set>
                                      <p:cBhvr>
                                        <p:cTn id="38" fill="hold">
                                          <p:stCondLst>
                                            <p:cond delay="0"/>
                                          </p:stCondLst>
                                        </p:cTn>
                                        <p:tgtEl>
                                          <p:spTgt spid="53">
                                            <p:txEl>
                                              <p:pRg st="2" end="2"/>
                                            </p:txEl>
                                          </p:spTgt>
                                        </p:tgtEl>
                                        <p:attrNameLst>
                                          <p:attrName>style.visibility</p:attrName>
                                        </p:attrNameLst>
                                      </p:cBhvr>
                                      <p:to>
                                        <p:strVal val="hidden"/>
                                      </p:to>
                                    </p:set>
                                  </p:childTnLst>
                                </p:cTn>
                              </p:par>
                              <p:par>
                                <p:cTn id="39" presetClass="exit" nodeType="withEffect" presetSubtype="0" presetID="1" grpId="2" fill="hold">
                                  <p:stCondLst>
                                    <p:cond delay="0"/>
                                  </p:stCondLst>
                                  <p:iterate type="el" backwards="0">
                                    <p:tmAbs val="0"/>
                                  </p:iterate>
                                  <p:childTnLst>
                                    <p:set>
                                      <p:cBhvr>
                                        <p:cTn id="40" fill="hold">
                                          <p:stCondLst>
                                            <p:cond delay="0"/>
                                          </p:stCondLst>
                                        </p:cTn>
                                        <p:tgtEl>
                                          <p:spTgt spid="53">
                                            <p:txEl>
                                              <p:pRg st="3" end="3"/>
                                            </p:txEl>
                                          </p:spTgt>
                                        </p:tgtEl>
                                        <p:attrNameLst>
                                          <p:attrName>style.visibility</p:attrName>
                                        </p:attrNameLst>
                                      </p:cBhvr>
                                      <p:to>
                                        <p:strVal val="hidden"/>
                                      </p:to>
                                    </p:set>
                                  </p:childTnLst>
                                </p:cTn>
                              </p:par>
                              <p:par>
                                <p:cTn id="41" presetClass="exit" nodeType="withEffect" presetSubtype="0" presetID="1" grpId="2" fill="hold">
                                  <p:stCondLst>
                                    <p:cond delay="0"/>
                                  </p:stCondLst>
                                  <p:iterate type="el" backwards="0">
                                    <p:tmAbs val="0"/>
                                  </p:iterate>
                                  <p:childTnLst>
                                    <p:set>
                                      <p:cBhvr>
                                        <p:cTn id="42" fill="hold">
                                          <p:stCondLst>
                                            <p:cond delay="0"/>
                                          </p:stCondLst>
                                        </p:cTn>
                                        <p:tgtEl>
                                          <p:spTgt spid="53">
                                            <p:bg/>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 grpId="1"/>
      <p:bldP build="p" bldLvl="5" animBg="1" rev="0" advAuto="0" spid="53" grpId="2"/>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Story of Scripture.032.jpg" descr="Story of Scripture.032.jpg"/>
          <p:cNvPicPr>
            <a:picLocks noChangeAspect="1"/>
          </p:cNvPicPr>
          <p:nvPr/>
        </p:nvPicPr>
        <p:blipFill>
          <a:blip r:embed="rId3">
            <a:alphaModFix amt="40000"/>
            <a:extLst/>
          </a:blip>
          <a:stretch>
            <a:fillRect/>
          </a:stretch>
        </p:blipFill>
        <p:spPr>
          <a:xfrm>
            <a:off x="0" y="0"/>
            <a:ext cx="24384000" cy="13716000"/>
          </a:xfrm>
          <a:prstGeom prst="rect">
            <a:avLst/>
          </a:prstGeom>
          <a:ln w="12700">
            <a:miter lim="400000"/>
          </a:ln>
        </p:spPr>
      </p:pic>
      <p:pic>
        <p:nvPicPr>
          <p:cNvPr id="244"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245" name="Image" descr="Image"/>
          <p:cNvPicPr>
            <a:picLocks noChangeAspect="1"/>
          </p:cNvPicPr>
          <p:nvPr/>
        </p:nvPicPr>
        <p:blipFill>
          <a:blip r:embed="rId5">
            <a:extLst/>
          </a:blip>
          <a:stretch>
            <a:fillRect/>
          </a:stretch>
        </p:blipFill>
        <p:spPr>
          <a:xfrm>
            <a:off x="2546350" y="508000"/>
            <a:ext cx="19545300" cy="12954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Story of Scripture.032.jpg" descr="Story of Scripture.032.jpg"/>
          <p:cNvPicPr>
            <a:picLocks noChangeAspect="1"/>
          </p:cNvPicPr>
          <p:nvPr/>
        </p:nvPicPr>
        <p:blipFill>
          <a:blip r:embed="rId3">
            <a:alphaModFix amt="40000"/>
            <a:extLst/>
          </a:blip>
          <a:stretch>
            <a:fillRect/>
          </a:stretch>
        </p:blipFill>
        <p:spPr>
          <a:xfrm>
            <a:off x="0" y="0"/>
            <a:ext cx="24384000" cy="13716000"/>
          </a:xfrm>
          <a:prstGeom prst="rect">
            <a:avLst/>
          </a:prstGeom>
          <a:ln w="12700">
            <a:miter lim="400000"/>
          </a:ln>
        </p:spPr>
      </p:pic>
      <p:pic>
        <p:nvPicPr>
          <p:cNvPr id="250"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251" name="Image" descr="Image"/>
          <p:cNvPicPr>
            <a:picLocks noChangeAspect="1"/>
          </p:cNvPicPr>
          <p:nvPr/>
        </p:nvPicPr>
        <p:blipFill>
          <a:blip r:embed="rId5">
            <a:extLst/>
          </a:blip>
          <a:stretch>
            <a:fillRect/>
          </a:stretch>
        </p:blipFill>
        <p:spPr>
          <a:xfrm>
            <a:off x="2546350" y="419100"/>
            <a:ext cx="19545300" cy="13131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fishing background.jpg" descr="fishing backgrou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56" name="PalmTree.png" descr="PalmTree.png"/>
          <p:cNvPicPr>
            <a:picLocks noChangeAspect="1"/>
          </p:cNvPicPr>
          <p:nvPr/>
        </p:nvPicPr>
        <p:blipFill>
          <a:blip r:embed="rId4">
            <a:extLst/>
          </a:blip>
          <a:stretch>
            <a:fillRect/>
          </a:stretch>
        </p:blipFill>
        <p:spPr>
          <a:xfrm>
            <a:off x="-7488914" y="-357"/>
            <a:ext cx="14833601" cy="12674601"/>
          </a:xfrm>
          <a:prstGeom prst="rect">
            <a:avLst/>
          </a:prstGeom>
          <a:ln w="12700">
            <a:miter lim="400000"/>
          </a:ln>
        </p:spPr>
      </p:pic>
      <p:pic>
        <p:nvPicPr>
          <p:cNvPr id="257"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sp>
        <p:nvSpPr>
          <p:cNvPr id="258" name="جميع رجال الملكيين"/>
          <p:cNvSpPr txBox="1"/>
          <p:nvPr/>
        </p:nvSpPr>
        <p:spPr>
          <a:xfrm>
            <a:off x="564522" y="12461080"/>
            <a:ext cx="533196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جميع رجال الملكيين</a:t>
            </a:r>
          </a:p>
        </p:txBody>
      </p:sp>
      <p:pic>
        <p:nvPicPr>
          <p:cNvPr id="259" name="stephen.tiff" descr="stephen.tiff"/>
          <p:cNvPicPr>
            <a:picLocks noChangeAspect="1"/>
          </p:cNvPicPr>
          <p:nvPr/>
        </p:nvPicPr>
        <p:blipFill>
          <a:blip r:embed="rId6">
            <a:extLst/>
          </a:blip>
          <a:stretch>
            <a:fillRect/>
          </a:stretch>
        </p:blipFill>
        <p:spPr>
          <a:xfrm>
            <a:off x="7594600" y="210198"/>
            <a:ext cx="13627100" cy="222377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264"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65"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266"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267"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268"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269" name="• التأليف والجمهور (والتاريخ)"/>
          <p:cNvSpPr txBox="1"/>
          <p:nvPr/>
        </p:nvSpPr>
        <p:spPr>
          <a:xfrm>
            <a:off x="9422607" y="3833267"/>
            <a:ext cx="7523396" cy="965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4700">
                <a:solidFill>
                  <a:srgbClr val="010101"/>
                </a:solidFill>
                <a:latin typeface="Arial Black"/>
                <a:ea typeface="Arial Black"/>
                <a:cs typeface="Arial Black"/>
                <a:sym typeface="Arial Black"/>
              </a:defRPr>
            </a:lvl1pPr>
          </a:lstStyle>
          <a:p>
            <a:pPr/>
            <a:r>
              <a:t>• التأليف والجمهور (والتاريخ)</a:t>
            </a:r>
          </a:p>
        </p:txBody>
      </p:sp>
      <p:sp>
        <p:nvSpPr>
          <p:cNvPr id="270" name="التأليف = لوقا"/>
          <p:cNvSpPr txBox="1"/>
          <p:nvPr/>
        </p:nvSpPr>
        <p:spPr>
          <a:xfrm>
            <a:off x="12433776" y="6308389"/>
            <a:ext cx="3616812" cy="965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sz="4700">
                <a:solidFill>
                  <a:srgbClr val="010101"/>
                </a:solidFill>
                <a:latin typeface="Arial Black"/>
                <a:ea typeface="Arial Black"/>
                <a:cs typeface="Arial Black"/>
                <a:sym typeface="Arial Black"/>
              </a:defRPr>
            </a:lvl1pPr>
          </a:lstStyle>
          <a:p>
            <a:pPr/>
            <a:r>
              <a:t>التأليف = لوقا</a:t>
            </a:r>
          </a:p>
        </p:txBody>
      </p:sp>
      <p:sp>
        <p:nvSpPr>
          <p:cNvPr id="271" name="الجمهور = ثاوفيليس"/>
          <p:cNvSpPr txBox="1"/>
          <p:nvPr/>
        </p:nvSpPr>
        <p:spPr>
          <a:xfrm>
            <a:off x="11104292" y="7744420"/>
            <a:ext cx="5208635" cy="965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sz="4700">
                <a:solidFill>
                  <a:srgbClr val="010101"/>
                </a:solidFill>
                <a:latin typeface="Arial Black"/>
                <a:ea typeface="Arial Black"/>
                <a:cs typeface="Arial Black"/>
                <a:sym typeface="Arial Black"/>
              </a:defRPr>
            </a:lvl1pPr>
          </a:lstStyle>
          <a:p>
            <a:pPr/>
            <a:r>
              <a:t>الجمهور = ثاوفيليس</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276"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77"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278"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279"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280"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281" name="لوقا"/>
          <p:cNvSpPr txBox="1"/>
          <p:nvPr/>
        </p:nvSpPr>
        <p:spPr>
          <a:xfrm>
            <a:off x="19597500" y="3725673"/>
            <a:ext cx="1250227"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a:solidFill>
                  <a:srgbClr val="000000"/>
                </a:solidFill>
              </a:defRPr>
            </a:lvl1pPr>
          </a:lstStyle>
          <a:p>
            <a:pPr/>
            <a:r>
              <a:t>لوقا</a:t>
            </a:r>
          </a:p>
        </p:txBody>
      </p:sp>
      <p:sp>
        <p:nvSpPr>
          <p:cNvPr id="282" name="أجمع المؤرخون القدماء على التأكيد على أن لوقا قام بتأليف أعمال.…"/>
          <p:cNvSpPr txBox="1"/>
          <p:nvPr/>
        </p:nvSpPr>
        <p:spPr>
          <a:xfrm>
            <a:off x="101600" y="5579409"/>
            <a:ext cx="21300240" cy="2811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r" rtl="1">
              <a:buSzPct val="100000"/>
              <a:buChar char="•"/>
              <a:defRPr b="1">
                <a:solidFill>
                  <a:srgbClr val="000000"/>
                </a:solidFill>
              </a:defRPr>
            </a:pPr>
            <a:r>
              <a:t>أجمع المؤرخون القدماء على التأكيد على أن لوقا قام بتأليف أعمال.</a:t>
            </a:r>
          </a:p>
          <a:p>
            <a:pPr marL="228600" indent="-228600" algn="r" rtl="1">
              <a:buSzPct val="100000"/>
              <a:buChar char="•"/>
              <a:defRPr b="1">
                <a:solidFill>
                  <a:srgbClr val="000000"/>
                </a:solidFill>
              </a:defRPr>
            </a:pPr>
          </a:p>
          <a:p>
            <a:pPr marL="228600" indent="-228600" algn="r" rtl="1">
              <a:buSzPct val="100000"/>
              <a:buChar char="•"/>
              <a:defRPr b="1">
                <a:solidFill>
                  <a:srgbClr val="000000"/>
                </a:solidFill>
              </a:defRPr>
            </a:pPr>
            <a:r>
              <a:t>يقدم إيريناوس (آباء الكنيسة الأوائل) شهادة مستفيضة.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28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88"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289"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290"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291"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292" name="”لوقا أيضا، رفيق بولس، سجل في كتاب الإنجيل الذي بشر به ... ولكن هذا لوقا كان لا ينفصل عن بولس، وزميله العاملة في الإنجيل، هو نفسه يظهر بوضوح، ليس كمسألة&quot; من التباهي، ولكن لا بد أن يفعل ذلك بالحقيقة نفسها.“…"/>
          <p:cNvSpPr txBox="1"/>
          <p:nvPr/>
        </p:nvSpPr>
        <p:spPr>
          <a:xfrm>
            <a:off x="785217" y="3049345"/>
            <a:ext cx="22982634" cy="78713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rtl="1">
              <a:spcBef>
                <a:spcPts val="1200"/>
              </a:spcBef>
              <a:defRPr b="1" i="1" sz="5000">
                <a:solidFill>
                  <a:srgbClr val="000000"/>
                </a:solidFill>
                <a:latin typeface="Times Roman"/>
                <a:ea typeface="Times Roman"/>
                <a:cs typeface="Times Roman"/>
                <a:sym typeface="Times Roman"/>
              </a:defRPr>
            </a:pPr>
            <a:r>
              <a:t>”لوقا أيضا، رفيق بولس، سجل في كتاب الإنجيل الذي بشر به ... ولكن هذا لوقا كان لا ينفصل عن بولس، وزميله العاملة في الإنجيل، هو نفسه يظهر بوضوح، ليس كمسألة" من التباهي، ولكن لا بد أن يفعل ذلك بالحقيقة نفسها.“</a:t>
            </a:r>
          </a:p>
          <a:p>
            <a:pPr algn="l" defTabSz="457200" rtl="1">
              <a:spcBef>
                <a:spcPts val="1200"/>
              </a:spcBef>
              <a:defRPr b="1" i="1" sz="5000">
                <a:solidFill>
                  <a:srgbClr val="000000"/>
                </a:solidFill>
                <a:latin typeface="Times Roman"/>
                <a:ea typeface="Times Roman"/>
                <a:cs typeface="Times Roman"/>
                <a:sym typeface="Times Roman"/>
              </a:defRPr>
            </a:pPr>
            <a:r>
              <a:t>إيريناوس، ضد الهرطقات  3.1.1</a:t>
            </a:r>
          </a:p>
          <a:p>
            <a:pPr defTabSz="457200" rtl="1">
              <a:spcBef>
                <a:spcPts val="1200"/>
              </a:spcBef>
              <a:defRPr b="1" i="1" sz="5000">
                <a:solidFill>
                  <a:srgbClr val="000000"/>
                </a:solidFill>
                <a:latin typeface="Times Roman"/>
                <a:ea typeface="Times Roman"/>
                <a:cs typeface="Times Roman"/>
                <a:sym typeface="Times Roman"/>
              </a:defRPr>
            </a:pPr>
            <a:r>
              <a:t>”بما أن لوقا كان حاضراً في كل هذه الأحداث، فقد لاحظها بعناية كتابياً ، حتى لا يمكن إدانته بالكذب أو تفاخر.“</a:t>
            </a:r>
          </a:p>
          <a:p>
            <a:pPr algn="l" defTabSz="457200" rtl="1">
              <a:spcBef>
                <a:spcPts val="1200"/>
              </a:spcBef>
              <a:defRPr b="1" i="1" sz="5000">
                <a:solidFill>
                  <a:srgbClr val="000000"/>
                </a:solidFill>
                <a:latin typeface="Times Roman"/>
                <a:ea typeface="Times Roman"/>
                <a:cs typeface="Times Roman"/>
                <a:sym typeface="Times Roman"/>
              </a:defRPr>
            </a:pPr>
            <a:r>
              <a:t>إيريناوس، ضد الهرطقات 3.14.1</a:t>
            </a:r>
            <a:endParaRPr i="0"/>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29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298"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299"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300"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301"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302" name="&quot;كان لوقا سوريا من أنطاكية، من حيث المهنة طبيبا، تلميذاً للرسل، وبعد ذلك تابع لبولس حتى استشهاده. لقد خدم الرب دون إلهاء، وبدون زوجة، وبدون أطفال. هو توفي عن عمر يناهز أربعة وثمانين عاماً في بويوتيا [منطقة في وسط اليونان]، ممتليء من الروح القدس.&quot;…"/>
          <p:cNvSpPr txBox="1"/>
          <p:nvPr/>
        </p:nvSpPr>
        <p:spPr>
          <a:xfrm>
            <a:off x="1458022" y="3157578"/>
            <a:ext cx="20904203" cy="66627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r" defTabSz="457200" rtl="1">
              <a:spcBef>
                <a:spcPts val="1200"/>
              </a:spcBef>
              <a:defRPr b="1" sz="4900">
                <a:solidFill>
                  <a:srgbClr val="000000"/>
                </a:solidFill>
                <a:latin typeface="Times Roman"/>
                <a:ea typeface="Times Roman"/>
                <a:cs typeface="Times Roman"/>
                <a:sym typeface="Times Roman"/>
              </a:defRPr>
            </a:pPr>
            <a:r>
              <a:t>"كان لوقا سوريا من أنطاكية، من حيث المهنة طبيبا، تلميذاً للرسل، وبعد ذلك تابع لبولس حتى استشهاده. لقد خدم الرب دون إلهاء، وبدون زوجة، وبدون أطفال. هو توفي عن عمر يناهز أربعة وثمانين عاماً في بويوتيا [منطقة في وسط اليونان]، ممتليء من الروح القدس."</a:t>
            </a:r>
            <a:endParaRPr b="0"/>
          </a:p>
          <a:p>
            <a:pPr algn="l" defTabSz="457200" rtl="1">
              <a:spcBef>
                <a:spcPts val="1200"/>
              </a:spcBef>
              <a:defRPr b="1" i="1" sz="4900">
                <a:solidFill>
                  <a:srgbClr val="000000"/>
                </a:solidFill>
                <a:latin typeface="Times Roman"/>
                <a:ea typeface="Times Roman"/>
                <a:cs typeface="Times Roman"/>
                <a:sym typeface="Times Roman"/>
              </a:defRPr>
            </a:pPr>
            <a:r>
              <a:t>—"مقدمة مكافحة الماركيونية“ التأليف = لوقا</a:t>
            </a:r>
          </a:p>
          <a:p>
            <a:pPr algn="l" defTabSz="457200">
              <a:spcBef>
                <a:spcPts val="1200"/>
              </a:spcBef>
              <a:defRPr b="1" i="1" sz="4900">
                <a:solidFill>
                  <a:srgbClr val="000000"/>
                </a:solidFill>
                <a:latin typeface="Times Roman"/>
                <a:ea typeface="Times Roman"/>
                <a:cs typeface="Times Roman"/>
                <a:sym typeface="Times Roman"/>
              </a:defRPr>
            </a:pPr>
            <a:r>
              <a:t>(كما استشهدت به جي.أ. فيتسماير)</a:t>
            </a:r>
          </a:p>
          <a:p>
            <a:pPr algn="l" defTabSz="457200">
              <a:spcBef>
                <a:spcPts val="1200"/>
              </a:spcBef>
              <a:defRPr b="1" i="1" sz="4900">
                <a:solidFill>
                  <a:srgbClr val="000000"/>
                </a:solidFill>
                <a:latin typeface="Times Roman"/>
                <a:ea typeface="Times Roman"/>
                <a:cs typeface="Times Roman"/>
                <a:sym typeface="Times Roman"/>
              </a:defRPr>
            </a:pPr>
            <a:r>
              <a:t> وفقاً لبشارة بحسب لوقا</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30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308"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309"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310"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311"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312" name="من المحتمل أن يكون متعاطفا يهوديا قبل الهوية مع المسيح…"/>
          <p:cNvSpPr txBox="1"/>
          <p:nvPr/>
        </p:nvSpPr>
        <p:spPr>
          <a:xfrm>
            <a:off x="5563420" y="2274243"/>
            <a:ext cx="14016725" cy="107871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117600" indent="-800100" algn="r" rtl="1">
              <a:buSzPct val="171000"/>
              <a:buChar char="•"/>
              <a:defRPr>
                <a:solidFill>
                  <a:srgbClr val="000000"/>
                </a:solidFill>
              </a:defRPr>
            </a:pPr>
            <a:r>
              <a:t>من المحتمل أن يكون متعاطفا يهوديا قبل الهوية مع المسيح</a:t>
            </a:r>
          </a:p>
          <a:p>
            <a:pPr marL="1117600" indent="-800100" algn="r" rtl="1">
              <a:buSzPct val="171000"/>
              <a:buChar char="•"/>
              <a:defRPr>
                <a:solidFill>
                  <a:srgbClr val="000000"/>
                </a:solidFill>
              </a:defRPr>
            </a:pPr>
            <a:r>
              <a:t>مسيحياً غير يهودي (ربما من أصل سوري) </a:t>
            </a:r>
          </a:p>
          <a:p>
            <a:pPr marL="1117600" indent="-800100" algn="r" rtl="1">
              <a:buSzPct val="171000"/>
              <a:buChar char="•"/>
              <a:defRPr>
                <a:solidFill>
                  <a:srgbClr val="000000"/>
                </a:solidFill>
              </a:defRPr>
            </a:pPr>
            <a:r>
              <a:t>عن طريق التجارة، طبيب (لا نعرف شيئا عن تدريبه الطبي) </a:t>
            </a:r>
          </a:p>
          <a:p>
            <a:pPr marL="1117600" indent="-800100" algn="r" rtl="1">
              <a:buSzPct val="171000"/>
              <a:buChar char="•"/>
              <a:defRPr>
                <a:solidFill>
                  <a:srgbClr val="000000"/>
                </a:solidFill>
              </a:defRPr>
            </a:pPr>
            <a:r>
              <a:t>غير متزوج، لا أطفال • </a:t>
            </a:r>
          </a:p>
          <a:p>
            <a:pPr marL="1117600" indent="-800100" algn="r" rtl="1">
              <a:buSzPct val="171000"/>
              <a:buChar char="•"/>
              <a:defRPr>
                <a:solidFill>
                  <a:srgbClr val="000000"/>
                </a:solidFill>
              </a:defRPr>
            </a:pPr>
            <a:r>
              <a:t>رفيق سفر بولس (بعد التحويل)</a:t>
            </a:r>
          </a:p>
          <a:p>
            <a:pPr marL="1117600" indent="-800100" algn="r" rtl="1">
              <a:buSzPct val="171000"/>
              <a:buChar char="•"/>
              <a:defRPr>
                <a:solidFill>
                  <a:srgbClr val="000000"/>
                </a:solidFill>
              </a:defRPr>
            </a:pPr>
            <a:r>
              <a:t> سافر في الدائرة "الرسولية" </a:t>
            </a:r>
          </a:p>
          <a:p>
            <a:pPr marL="1117600" indent="-800100" algn="r" rtl="1">
              <a:buSzPct val="171000"/>
              <a:buChar char="•"/>
              <a:defRPr>
                <a:solidFill>
                  <a:srgbClr val="000000"/>
                </a:solidFill>
              </a:defRPr>
            </a:pPr>
            <a:r>
              <a:t>تمت الإشارة إليه من قبل بولس في كولوسي 4:14، 2 تيموثاوس 4:11، فيليمون 24 </a:t>
            </a:r>
          </a:p>
          <a:p>
            <a:pPr marL="1117600" indent="-800100" algn="r" rtl="1">
              <a:buSzPct val="171000"/>
              <a:buChar char="•"/>
              <a:defRPr>
                <a:solidFill>
                  <a:srgbClr val="000000"/>
                </a:solidFill>
              </a:defRPr>
            </a:pPr>
            <a:r>
              <a:t>مخلص</a:t>
            </a:r>
          </a:p>
        </p:txBody>
      </p:sp>
      <p:sp>
        <p:nvSpPr>
          <p:cNvPr id="313" name="لوقا"/>
          <p:cNvSpPr txBox="1"/>
          <p:nvPr/>
        </p:nvSpPr>
        <p:spPr>
          <a:xfrm>
            <a:off x="18767631" y="387872"/>
            <a:ext cx="1412503" cy="10962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sz="6400">
                <a:solidFill>
                  <a:srgbClr val="000000"/>
                </a:solidFill>
              </a:defRPr>
            </a:lvl1pPr>
          </a:lstStyle>
          <a:p>
            <a:pPr/>
            <a:r>
              <a:t>لوقا</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31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319"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320"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321"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322"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323" name="حائز على إنجيل لوقا - وسفر اعمال الرسل…"/>
          <p:cNvSpPr txBox="1"/>
          <p:nvPr/>
        </p:nvSpPr>
        <p:spPr>
          <a:xfrm>
            <a:off x="3053847" y="2795612"/>
            <a:ext cx="17085784" cy="84955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117600" indent="-800100" algn="r" rtl="1">
              <a:buSzPct val="171000"/>
              <a:buChar char="•"/>
              <a:defRPr>
                <a:solidFill>
                  <a:srgbClr val="000000"/>
                </a:solidFill>
              </a:defRPr>
            </a:pPr>
            <a:r>
              <a:t>حائز على إنجيل لوقا - وسفر اعمال الرسل </a:t>
            </a:r>
          </a:p>
          <a:p>
            <a:pPr marL="1117600" indent="-800100" algn="r" rtl="1">
              <a:buSzPct val="171000"/>
              <a:buChar char="•"/>
              <a:defRPr>
                <a:solidFill>
                  <a:srgbClr val="000000"/>
                </a:solidFill>
              </a:defRPr>
            </a:pPr>
            <a:r>
              <a:t>أتباع المسيح</a:t>
            </a:r>
          </a:p>
          <a:p>
            <a:pPr marL="1117600" indent="-800100" algn="r" rtl="1">
              <a:buSzPct val="171000"/>
              <a:buChar char="•"/>
              <a:defRPr>
                <a:solidFill>
                  <a:srgbClr val="000000"/>
                </a:solidFill>
              </a:defRPr>
            </a:pPr>
            <a:r>
              <a:t> المشار إليه على أنه "الأكثر تميزاً” (GR: kratistos) </a:t>
            </a:r>
          </a:p>
          <a:p>
            <a:pPr algn="r" rtl="1">
              <a:defRPr>
                <a:solidFill>
                  <a:srgbClr val="000000"/>
                </a:solidFill>
              </a:defRPr>
            </a:pPr>
          </a:p>
          <a:p>
            <a:pPr algn="r" rtl="1">
              <a:defRPr>
                <a:solidFill>
                  <a:srgbClr val="000000"/>
                </a:solidFill>
              </a:defRPr>
            </a:pPr>
            <a:r>
              <a:t>هذا هو لقب احترام شخص ذي مكانة اجتماعية عالية وثروة، وغالباً ما يكون شخصاً من رتبة الفروسية في المجتمع الروماني</a:t>
            </a:r>
          </a:p>
          <a:p>
            <a:pPr algn="r" rtl="1">
              <a:defRPr>
                <a:solidFill>
                  <a:srgbClr val="000000"/>
                </a:solidFill>
              </a:defRPr>
            </a:pPr>
            <a:r>
              <a:t> </a:t>
            </a:r>
          </a:p>
          <a:p>
            <a:pPr algn="r" rtl="1">
              <a:defRPr>
                <a:solidFill>
                  <a:srgbClr val="000000"/>
                </a:solidFill>
              </a:defRPr>
            </a:pPr>
            <a:r>
              <a:t>المرتبة رقم 1: ترتيب مجلس الشيوخ </a:t>
            </a:r>
          </a:p>
          <a:p>
            <a:pPr algn="r" rtl="1">
              <a:defRPr>
                <a:solidFill>
                  <a:srgbClr val="000000"/>
                </a:solidFill>
              </a:defRPr>
            </a:pPr>
            <a:r>
              <a:t>المرتبة رقم 2: ترتيب الفروسية</a:t>
            </a:r>
          </a:p>
        </p:txBody>
      </p:sp>
      <p:sp>
        <p:nvSpPr>
          <p:cNvPr id="324" name="ثاوفيليس"/>
          <p:cNvSpPr txBox="1"/>
          <p:nvPr/>
        </p:nvSpPr>
        <p:spPr>
          <a:xfrm>
            <a:off x="18225695" y="488581"/>
            <a:ext cx="2437000" cy="10506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6100">
                <a:solidFill>
                  <a:srgbClr val="000000"/>
                </a:solidFill>
              </a:defRPr>
            </a:lvl1pPr>
          </a:lstStyle>
          <a:p>
            <a:pPr/>
            <a:r>
              <a:t>ثاوفيليس</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329"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330"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331"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332"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333"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334" name="حائز على إنجيل لوقا - وسفر اعمال الرسل…"/>
          <p:cNvSpPr txBox="1"/>
          <p:nvPr/>
        </p:nvSpPr>
        <p:spPr>
          <a:xfrm>
            <a:off x="4793937" y="2238258"/>
            <a:ext cx="17085784" cy="82284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117600" indent="-800100" algn="r" rtl="1">
              <a:buSzPct val="171000"/>
              <a:buChar char="•"/>
              <a:defRPr sz="5400">
                <a:solidFill>
                  <a:srgbClr val="000000"/>
                </a:solidFill>
              </a:defRPr>
            </a:pPr>
            <a:r>
              <a:t>حائز على إنجيل لوقا - وسفر اعمال الرسل </a:t>
            </a:r>
          </a:p>
          <a:p>
            <a:pPr marL="1117600" indent="-800100" algn="r" rtl="1">
              <a:buSzPct val="171000"/>
              <a:buChar char="•"/>
              <a:defRPr sz="5400">
                <a:solidFill>
                  <a:srgbClr val="000000"/>
                </a:solidFill>
              </a:defRPr>
            </a:pPr>
            <a:r>
              <a:t>أتباع المسيح</a:t>
            </a:r>
          </a:p>
          <a:p>
            <a:pPr marL="1117600" indent="-800100" algn="r" rtl="1">
              <a:buSzPct val="171000"/>
              <a:buChar char="•"/>
              <a:defRPr sz="5400">
                <a:solidFill>
                  <a:srgbClr val="000000"/>
                </a:solidFill>
              </a:defRPr>
            </a:pPr>
            <a:r>
              <a:t> المشار إليه على أنه "الأكثر تميزاً” (GR: kratistos) </a:t>
            </a:r>
          </a:p>
          <a:p>
            <a:pPr algn="r" rtl="1">
              <a:defRPr sz="5400">
                <a:solidFill>
                  <a:srgbClr val="000000"/>
                </a:solidFill>
              </a:defRPr>
            </a:pPr>
          </a:p>
          <a:p>
            <a:pPr algn="r" rtl="1">
              <a:defRPr sz="5400">
                <a:solidFill>
                  <a:srgbClr val="000000"/>
                </a:solidFill>
              </a:defRPr>
            </a:pPr>
            <a:r>
              <a:t>هذا هو لقب احترام شخص ذي مكانة اجتماعية عالية وثروة، وغالباً ما يكون شخصاً من رتبة الفروسية في المجتمع الروماني</a:t>
            </a:r>
          </a:p>
          <a:p>
            <a:pPr algn="r" rtl="1">
              <a:defRPr sz="5400">
                <a:solidFill>
                  <a:srgbClr val="000000"/>
                </a:solidFill>
              </a:defRPr>
            </a:pPr>
            <a:r>
              <a:t> </a:t>
            </a:r>
          </a:p>
          <a:p>
            <a:pPr algn="r" rtl="1">
              <a:defRPr sz="5400">
                <a:solidFill>
                  <a:srgbClr val="000000"/>
                </a:solidFill>
              </a:defRPr>
            </a:pPr>
            <a:r>
              <a:t>الرتبة رقم 1: ترتيب مجلس الشيوخ </a:t>
            </a:r>
          </a:p>
          <a:p>
            <a:pPr algn="r" rtl="1">
              <a:defRPr sz="5400">
                <a:solidFill>
                  <a:srgbClr val="000000"/>
                </a:solidFill>
              </a:defRPr>
            </a:pPr>
            <a:r>
              <a:t>الرتبة رقم 2: ترتيب الفروسية</a:t>
            </a:r>
          </a:p>
        </p:txBody>
      </p:sp>
      <p:sp>
        <p:nvSpPr>
          <p:cNvPr id="335" name="ثاوفيليس"/>
          <p:cNvSpPr txBox="1"/>
          <p:nvPr/>
        </p:nvSpPr>
        <p:spPr>
          <a:xfrm>
            <a:off x="18225695" y="488581"/>
            <a:ext cx="2437000" cy="10506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6100">
                <a:solidFill>
                  <a:srgbClr val="000000"/>
                </a:solidFill>
              </a:defRPr>
            </a:lvl1pPr>
          </a:lstStyle>
          <a:p>
            <a:pPr/>
            <a:r>
              <a:t>ثاوفيليس</a:t>
            </a:r>
          </a:p>
        </p:txBody>
      </p:sp>
      <p:pic>
        <p:nvPicPr>
          <p:cNvPr id="336" name="WhatsApp Image 2023-05-09 at 10.09.58 AM.jpeg" descr="WhatsApp Image 2023-05-09 at 10.09.58 AM.jpeg"/>
          <p:cNvPicPr>
            <a:picLocks noChangeAspect="1"/>
          </p:cNvPicPr>
          <p:nvPr/>
        </p:nvPicPr>
        <p:blipFill>
          <a:blip r:embed="rId7">
            <a:extLst/>
          </a:blip>
          <a:stretch>
            <a:fillRect/>
          </a:stretch>
        </p:blipFill>
        <p:spPr>
          <a:xfrm>
            <a:off x="5557187" y="9270688"/>
            <a:ext cx="4025132" cy="3535382"/>
          </a:xfrm>
          <a:prstGeom prst="rect">
            <a:avLst/>
          </a:prstGeom>
          <a:ln w="12700">
            <a:miter lim="400000"/>
          </a:ln>
        </p:spPr>
      </p:pic>
      <p:sp>
        <p:nvSpPr>
          <p:cNvPr id="337" name="الدخول إلى نادي الفروسية…"/>
          <p:cNvSpPr txBox="1"/>
          <p:nvPr/>
        </p:nvSpPr>
        <p:spPr>
          <a:xfrm>
            <a:off x="1505309" y="10007188"/>
            <a:ext cx="3901898" cy="23989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457200" rtl="1">
              <a:spcBef>
                <a:spcPts val="1200"/>
              </a:spcBef>
              <a:defRPr b="1" sz="2600">
                <a:solidFill>
                  <a:srgbClr val="000000"/>
                </a:solidFill>
                <a:latin typeface="Times Roman"/>
                <a:ea typeface="Times Roman"/>
                <a:cs typeface="Times Roman"/>
                <a:sym typeface="Times Roman"/>
              </a:defRPr>
            </a:pPr>
            <a:r>
              <a:t>الدخول إلى نادي الفروسية</a:t>
            </a:r>
          </a:p>
          <a:p>
            <a:pPr algn="r" defTabSz="457200" rtl="1">
              <a:spcBef>
                <a:spcPts val="1200"/>
              </a:spcBef>
              <a:defRPr b="1" sz="2600">
                <a:solidFill>
                  <a:srgbClr val="000000"/>
                </a:solidFill>
                <a:latin typeface="Times Roman"/>
                <a:ea typeface="Times Roman"/>
                <a:cs typeface="Times Roman"/>
                <a:sym typeface="Times Roman"/>
              </a:defRPr>
            </a:pPr>
            <a:r>
              <a:t>يتطلب 400 بعملة سيسترسي</a:t>
            </a:r>
          </a:p>
          <a:p>
            <a:pPr algn="r" defTabSz="457200" rtl="1">
              <a:spcBef>
                <a:spcPts val="1200"/>
              </a:spcBef>
              <a:defRPr b="1" sz="2600">
                <a:solidFill>
                  <a:srgbClr val="000000"/>
                </a:solidFill>
                <a:latin typeface="Times Roman"/>
                <a:ea typeface="Times Roman"/>
                <a:cs typeface="Times Roman"/>
                <a:sym typeface="Times Roman"/>
              </a:defRPr>
            </a:pPr>
            <a:r>
              <a:t>(1.2 مليون دولار أمريكي)</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 name="5-12-5-5-12…"/>
          <p:cNvSpPr txBox="1"/>
          <p:nvPr>
            <p:ph type="ctrTitle"/>
          </p:nvPr>
        </p:nvSpPr>
        <p:spPr>
          <a:prstGeom prst="rect">
            <a:avLst/>
          </a:prstGeom>
        </p:spPr>
        <p:txBody>
          <a:bodyPr/>
          <a:lstStyle/>
          <a:p>
            <a:pPr>
              <a:defRPr b="1" sz="14400"/>
            </a:pPr>
            <a:r>
              <a:t>5-12-5-5-12</a:t>
            </a:r>
          </a:p>
          <a:p>
            <a:pPr rtl="1">
              <a:defRPr b="1" sz="14400"/>
            </a:pPr>
            <a:r>
              <a:t>العهد القديم</a:t>
            </a:r>
          </a:p>
        </p:txBody>
      </p:sp>
      <p:sp>
        <p:nvSpPr>
          <p:cNvPr id="58" name="P______________…"/>
          <p:cNvSpPr txBox="1"/>
          <p:nvPr>
            <p:ph type="subTitle" sz="half" idx="1"/>
          </p:nvPr>
        </p:nvSpPr>
        <p:spPr>
          <a:xfrm>
            <a:off x="1739900" y="7061200"/>
            <a:ext cx="20904200" cy="3810000"/>
          </a:xfrm>
          <a:prstGeom prst="rect">
            <a:avLst/>
          </a:prstGeom>
        </p:spPr>
        <p:txBody>
          <a:bodyPr>
            <a:normAutofit fontScale="100000" lnSpcReduction="0"/>
          </a:bodyPr>
          <a:lstStyle/>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p:txBody>
      </p:sp>
      <p:graphicFrame>
        <p:nvGraphicFramePr>
          <p:cNvPr id="59" name="Table 1"/>
          <p:cNvGraphicFramePr/>
          <p:nvPr/>
        </p:nvGraphicFramePr>
        <p:xfrm>
          <a:off x="1663700" y="7264400"/>
          <a:ext cx="21132801" cy="41910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226560"/>
                <a:gridCol w="4226560"/>
                <a:gridCol w="4226560"/>
                <a:gridCol w="4226560"/>
                <a:gridCol w="4226560"/>
              </a:tblGrid>
              <a:tr h="2955429">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أسفار موسى الخمسة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كتب التاريخ</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كتب الشعر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الأنبياء الكبار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الأنبياء الصغار</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r>
              <a:tr h="1235571">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12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5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12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2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7"/>
                                        </p:tgtEl>
                                        <p:attrNameLst>
                                          <p:attrName>style.visibility</p:attrName>
                                        </p:attrNameLst>
                                      </p:cBhvr>
                                      <p:to>
                                        <p:strVal val="visible"/>
                                      </p:to>
                                    </p:set>
                                    <p:animEffect filter="fade" transition="in">
                                      <p:cBhvr>
                                        <p:cTn id="7" dur="2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9"/>
                                        </p:tgtEl>
                                        <p:attrNameLst>
                                          <p:attrName>style.visibility</p:attrName>
                                        </p:attrNameLst>
                                      </p:cBhvr>
                                      <p:to>
                                        <p:strVal val="visible"/>
                                      </p:to>
                                    </p:set>
                                    <p:animEffect filter="fade" transition="in">
                                      <p:cBhvr>
                                        <p:cTn id="12" dur="1000"/>
                                        <p:tgtEl>
                                          <p:spTgt spid="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 grpId="2"/>
      <p:bldP build="whole" bldLvl="1" animBg="1" rev="0" advAuto="0" spid="57"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342"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343"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344"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345"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346"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347" name="ثاوفيليس…"/>
          <p:cNvSpPr txBox="1"/>
          <p:nvPr/>
        </p:nvSpPr>
        <p:spPr>
          <a:xfrm>
            <a:off x="9569633" y="1332118"/>
            <a:ext cx="5424798" cy="25103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rtl="1">
              <a:spcBef>
                <a:spcPts val="1200"/>
              </a:spcBef>
              <a:defRPr b="1" sz="4000">
                <a:solidFill>
                  <a:srgbClr val="000000"/>
                </a:solidFill>
                <a:latin typeface="Times Roman"/>
                <a:ea typeface="Times Roman"/>
                <a:cs typeface="Times Roman"/>
                <a:sym typeface="Times Roman"/>
              </a:defRPr>
            </a:pPr>
            <a:r>
              <a:rPr sz="4500"/>
              <a:t>ثاوفيليس</a:t>
            </a:r>
            <a:r>
              <a:t> </a:t>
            </a:r>
          </a:p>
          <a:p>
            <a:pPr algn="r" defTabSz="457200" rtl="1">
              <a:spcBef>
                <a:spcPts val="1200"/>
              </a:spcBef>
              <a:defRPr b="1" sz="4000">
                <a:solidFill>
                  <a:srgbClr val="000000"/>
                </a:solidFill>
                <a:latin typeface="Times Roman"/>
                <a:ea typeface="Times Roman"/>
                <a:cs typeface="Times Roman"/>
                <a:sym typeface="Times Roman"/>
              </a:defRPr>
            </a:pPr>
            <a:r>
              <a:t>- حالة افتراضية ”مناسبة"</a:t>
            </a:r>
            <a:endParaRPr b="0"/>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Story of Scripture.036.jpg" descr="Story of Scripture.036.jpg"/>
          <p:cNvPicPr>
            <a:picLocks noChangeAspect="1"/>
          </p:cNvPicPr>
          <p:nvPr/>
        </p:nvPicPr>
        <p:blipFill>
          <a:blip r:embed="rId2">
            <a:alphaModFix amt="32000"/>
            <a:extLst/>
          </a:blip>
          <a:stretch>
            <a:fillRect/>
          </a:stretch>
        </p:blipFill>
        <p:spPr>
          <a:xfrm>
            <a:off x="0" y="0"/>
            <a:ext cx="24384000" cy="13716000"/>
          </a:xfrm>
          <a:prstGeom prst="rect">
            <a:avLst/>
          </a:prstGeom>
          <a:ln w="12700">
            <a:miter lim="400000"/>
          </a:ln>
        </p:spPr>
      </p:pic>
      <p:pic>
        <p:nvPicPr>
          <p:cNvPr id="352"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353"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354"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355" name="Image" descr="Image"/>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356" name="Image" descr="Image"/>
          <p:cNvPicPr>
            <a:picLocks noChangeAspect="1"/>
          </p:cNvPicPr>
          <p:nvPr/>
        </p:nvPicPr>
        <p:blipFill>
          <a:blip r:embed="rId5">
            <a:extLst/>
          </a:blip>
          <a:srcRect l="0" t="32022" r="0" b="0"/>
          <a:stretch>
            <a:fillRect/>
          </a:stretch>
        </p:blipFill>
        <p:spPr>
          <a:xfrm>
            <a:off x="0" y="4421762"/>
            <a:ext cx="24384001" cy="9323770"/>
          </a:xfrm>
          <a:prstGeom prst="rect">
            <a:avLst/>
          </a:prstGeom>
          <a:ln w="12700">
            <a:miter lim="400000"/>
          </a:ln>
        </p:spPr>
      </p:pic>
      <p:sp>
        <p:nvSpPr>
          <p:cNvPr id="357" name="ثاوفيلس…"/>
          <p:cNvSpPr txBox="1"/>
          <p:nvPr/>
        </p:nvSpPr>
        <p:spPr>
          <a:xfrm>
            <a:off x="741439" y="1184084"/>
            <a:ext cx="22901122" cy="88381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000000"/>
                </a:solidFill>
              </a:defRPr>
            </a:pPr>
            <a:r>
              <a:t>ثاوفيلس</a:t>
            </a:r>
          </a:p>
          <a:p>
            <a:pPr>
              <a:defRPr b="1">
                <a:solidFill>
                  <a:srgbClr val="000000"/>
                </a:solidFill>
              </a:defRPr>
            </a:pPr>
            <a:r>
              <a:t>“ - حالة افتراضية ”مناسبة</a:t>
            </a:r>
          </a:p>
          <a:p>
            <a:pPr rtl="1">
              <a:defRPr>
                <a:solidFill>
                  <a:srgbClr val="000000"/>
                </a:solidFill>
              </a:defRPr>
            </a:pPr>
            <a:r>
              <a:t> - ثاوفيلس هو مؤمن جديد من رتبة الفروسية في روما </a:t>
            </a:r>
          </a:p>
          <a:p>
            <a:pPr algn="just" rtl="1">
              <a:defRPr>
                <a:solidFill>
                  <a:srgbClr val="000000"/>
                </a:solidFill>
              </a:defRPr>
            </a:pPr>
            <a:r>
              <a:t>متحمس لإيمانه الجديد ، حريص على نشر الكلمة ، ومتشوق لمعرفة المزيد والنمو. يلتقي مع لوقا بعد وقت قصير من وصوله إلى روما مع بولس. لقد خطط لوقا بالفعل لكتابة كل من الإنجيل وسفر أعمال الرسل ، لكنه غير قادر على إعالة نفسه وتكريس وقته لمهمة الكتابة الشاقة والتي تستغرق وقتًا طويلاً. عندما تعرف ثاوفيلس على لوقا وسمع عن خططه ، أصبح مقتنعًا (على الأقل من خلال قيادة الروح القدس) أنه يجب أن يستخدم موارده لدعم لوقا للفترة التي سيستغرقها لكتابة المجلدين ثم دعم نشر العمل.</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Story of Scripture.036.jpg" descr="Story of Scripture.036.jpg"/>
          <p:cNvPicPr>
            <a:picLocks noChangeAspect="1"/>
          </p:cNvPicPr>
          <p:nvPr/>
        </p:nvPicPr>
        <p:blipFill>
          <a:blip r:embed="rId2">
            <a:alphaModFix amt="32000"/>
            <a:extLst/>
          </a:blip>
          <a:stretch>
            <a:fillRect/>
          </a:stretch>
        </p:blipFill>
        <p:spPr>
          <a:xfrm>
            <a:off x="0" y="0"/>
            <a:ext cx="24384000" cy="13716000"/>
          </a:xfrm>
          <a:prstGeom prst="rect">
            <a:avLst/>
          </a:prstGeom>
          <a:ln w="12700">
            <a:miter lim="400000"/>
          </a:ln>
        </p:spPr>
      </p:pic>
      <p:pic>
        <p:nvPicPr>
          <p:cNvPr id="360"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361"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362"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363" name="Image" descr="Image"/>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364" name="Image" descr="Image"/>
          <p:cNvPicPr>
            <a:picLocks noChangeAspect="1"/>
          </p:cNvPicPr>
          <p:nvPr/>
        </p:nvPicPr>
        <p:blipFill>
          <a:blip r:embed="rId5">
            <a:extLst/>
          </a:blip>
          <a:srcRect l="0" t="32022" r="0" b="0"/>
          <a:stretch>
            <a:fillRect/>
          </a:stretch>
        </p:blipFill>
        <p:spPr>
          <a:xfrm>
            <a:off x="0" y="4421762"/>
            <a:ext cx="24384001" cy="9323770"/>
          </a:xfrm>
          <a:prstGeom prst="rect">
            <a:avLst/>
          </a:prstGeom>
          <a:ln w="12700">
            <a:miter lim="400000"/>
          </a:ln>
        </p:spPr>
      </p:pic>
      <p:sp>
        <p:nvSpPr>
          <p:cNvPr id="365" name="ثاوفيليس - حالة افتراضية ”مناسبة“…"/>
          <p:cNvSpPr txBox="1"/>
          <p:nvPr/>
        </p:nvSpPr>
        <p:spPr>
          <a:xfrm>
            <a:off x="3229650" y="2325215"/>
            <a:ext cx="19144428" cy="94346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1" sz="5000">
                <a:solidFill>
                  <a:srgbClr val="000000"/>
                </a:solidFill>
                <a:latin typeface="Times Roman"/>
                <a:ea typeface="Times Roman"/>
                <a:cs typeface="Times Roman"/>
                <a:sym typeface="Times Roman"/>
              </a:defRPr>
            </a:pPr>
            <a:endParaRPr b="0" sz="4900"/>
          </a:p>
          <a:p>
            <a:pPr defTabSz="457200">
              <a:spcBef>
                <a:spcPts val="1200"/>
              </a:spcBef>
              <a:defRPr b="1" sz="4900">
                <a:solidFill>
                  <a:srgbClr val="000000"/>
                </a:solidFill>
                <a:latin typeface="Times Roman"/>
                <a:ea typeface="Times Roman"/>
                <a:cs typeface="Times Roman"/>
                <a:sym typeface="Times Roman"/>
              </a:defRPr>
            </a:pPr>
            <a:r>
              <a:t>ثاوفيليس</a:t>
            </a:r>
            <a:br/>
            <a:r>
              <a:t>- حالة افتراضية ”مناسبة“</a:t>
            </a:r>
          </a:p>
          <a:p>
            <a:pPr algn="r" defTabSz="457200">
              <a:spcBef>
                <a:spcPts val="1200"/>
              </a:spcBef>
              <a:defRPr b="1" sz="4900">
                <a:solidFill>
                  <a:srgbClr val="000000"/>
                </a:solidFill>
                <a:latin typeface="Times Roman"/>
                <a:ea typeface="Times Roman"/>
                <a:cs typeface="Times Roman"/>
                <a:sym typeface="Times Roman"/>
              </a:defRPr>
            </a:pPr>
            <a:r>
              <a:t>(تابع) </a:t>
            </a:r>
            <a:endParaRPr b="0"/>
          </a:p>
          <a:p>
            <a:pPr algn="r" defTabSz="457200" rtl="1">
              <a:spcBef>
                <a:spcPts val="1200"/>
              </a:spcBef>
              <a:defRPr sz="4900">
                <a:solidFill>
                  <a:srgbClr val="000000"/>
                </a:solidFill>
                <a:latin typeface="Times Roman"/>
                <a:ea typeface="Times Roman"/>
                <a:cs typeface="Times Roman"/>
                <a:sym typeface="Times Roman"/>
              </a:defRPr>
            </a:pPr>
            <a:r>
              <a:t>"يريد ثاوفيليس شخصياً الاستفادة من رواية لوقا كوسيلة لتسهيل معرفته ونموه كمسيحي، لكنه يدرك أيضاً أن هناك العديد من الآخرين الذين يمكن أن يستفيدوا بالمثل من مثل هذا الإنتاج." وهكذا يعطي ثيوفيلوس بسخاء لدعم لوقا في هذا المسعى ثم يمول الكتبة لعمل نسخ من المخطوطة لتوزيعها على الكنائس."</a:t>
            </a:r>
          </a:p>
          <a:p>
            <a:pPr algn="l" defTabSz="457200">
              <a:spcBef>
                <a:spcPts val="1200"/>
              </a:spcBef>
              <a:defRPr b="1" sz="4900">
                <a:solidFill>
                  <a:srgbClr val="000000"/>
                </a:solidFill>
                <a:latin typeface="Times Roman"/>
                <a:ea typeface="Times Roman"/>
                <a:cs typeface="Times Roman"/>
                <a:sym typeface="Times Roman"/>
              </a:defRPr>
            </a:pPr>
            <a:r>
              <a:t>—كلينت إي. أرنولد أعمال، زوندرفان IBBC </a:t>
            </a:r>
            <a:endParaRPr b="0"/>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Story of Scripture.036.jpg" descr="Story of Scripture.036.jpg"/>
          <p:cNvPicPr>
            <a:picLocks noChangeAspect="1"/>
          </p:cNvPicPr>
          <p:nvPr/>
        </p:nvPicPr>
        <p:blipFill>
          <a:blip r:embed="rId2">
            <a:alphaModFix amt="32000"/>
            <a:extLst/>
          </a:blip>
          <a:stretch>
            <a:fillRect/>
          </a:stretch>
        </p:blipFill>
        <p:spPr>
          <a:xfrm>
            <a:off x="0" y="0"/>
            <a:ext cx="24384000" cy="13716000"/>
          </a:xfrm>
          <a:prstGeom prst="rect">
            <a:avLst/>
          </a:prstGeom>
          <a:ln w="12700">
            <a:miter lim="400000"/>
          </a:ln>
        </p:spPr>
      </p:pic>
      <p:pic>
        <p:nvPicPr>
          <p:cNvPr id="368"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369"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370"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371" name="Image" descr="Image"/>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372" name="Image" descr="Image"/>
          <p:cNvPicPr>
            <a:picLocks noChangeAspect="1"/>
          </p:cNvPicPr>
          <p:nvPr/>
        </p:nvPicPr>
        <p:blipFill>
          <a:blip r:embed="rId5">
            <a:extLst/>
          </a:blip>
          <a:srcRect l="0" t="32022" r="0" b="0"/>
          <a:stretch>
            <a:fillRect/>
          </a:stretch>
        </p:blipFill>
        <p:spPr>
          <a:xfrm>
            <a:off x="0" y="4421762"/>
            <a:ext cx="24384001" cy="9323770"/>
          </a:xfrm>
          <a:prstGeom prst="rect">
            <a:avLst/>
          </a:prstGeom>
          <a:ln w="12700">
            <a:miter lim="400000"/>
          </a:ln>
        </p:spPr>
      </p:pic>
      <p:sp>
        <p:nvSpPr>
          <p:cNvPr id="373" name="ملخص"/>
          <p:cNvSpPr txBox="1"/>
          <p:nvPr/>
        </p:nvSpPr>
        <p:spPr>
          <a:xfrm>
            <a:off x="11291664" y="1317269"/>
            <a:ext cx="2665956" cy="254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rtl="1">
              <a:spcBef>
                <a:spcPts val="1200"/>
              </a:spcBef>
              <a:defRPr b="1" sz="7000">
                <a:solidFill>
                  <a:srgbClr val="000000"/>
                </a:solidFill>
                <a:latin typeface="Times Roman"/>
                <a:ea typeface="Times Roman"/>
                <a:cs typeface="Times Roman"/>
                <a:sym typeface="Times Roman"/>
              </a:defRPr>
            </a:lvl1pPr>
          </a:lstStyle>
          <a:p>
            <a:pPr/>
            <a:r>
              <a:t>ملخص</a:t>
            </a:r>
          </a:p>
        </p:txBody>
      </p:sp>
      <p:sp>
        <p:nvSpPr>
          <p:cNvPr id="374" name="التأليف والجمهور (والتاريخ)"/>
          <p:cNvSpPr txBox="1"/>
          <p:nvPr/>
        </p:nvSpPr>
        <p:spPr>
          <a:xfrm>
            <a:off x="15841857" y="3871192"/>
            <a:ext cx="7469874" cy="876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rtl="1">
              <a:buSzPct val="100000"/>
              <a:buChar char="•"/>
              <a:defRPr b="1" sz="4600" u="sng">
                <a:solidFill>
                  <a:srgbClr val="000000"/>
                </a:solidFill>
              </a:defRPr>
            </a:lvl1pPr>
          </a:lstStyle>
          <a:p>
            <a:pPr/>
            <a:r>
              <a:t> التأليف والجمهور (والتاريخ) </a:t>
            </a:r>
          </a:p>
        </p:txBody>
      </p:sp>
      <p:sp>
        <p:nvSpPr>
          <p:cNvPr id="375" name="التأليف = لوقا (صديق بولس، مؤلف الإنجيل، الطبيب)"/>
          <p:cNvSpPr txBox="1"/>
          <p:nvPr/>
        </p:nvSpPr>
        <p:spPr>
          <a:xfrm>
            <a:off x="9368449" y="6255256"/>
            <a:ext cx="13220401" cy="965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4700">
                <a:solidFill>
                  <a:srgbClr val="010101"/>
                </a:solidFill>
                <a:latin typeface="Arial Black"/>
                <a:ea typeface="Arial Black"/>
                <a:cs typeface="Arial Black"/>
                <a:sym typeface="Arial Black"/>
              </a:defRPr>
            </a:lvl1pPr>
          </a:lstStyle>
          <a:p>
            <a:pPr/>
            <a:r>
              <a:t>التأليف = لوقا (صديق بولس، مؤلف الإنجيل، الطبيب)</a:t>
            </a:r>
          </a:p>
        </p:txBody>
      </p:sp>
      <p:sp>
        <p:nvSpPr>
          <p:cNvPr id="376" name="الجمهور = ثاوفيليس (مسؤول رومانسي، مسيحي، مؤيد)"/>
          <p:cNvSpPr txBox="1"/>
          <p:nvPr/>
        </p:nvSpPr>
        <p:spPr>
          <a:xfrm>
            <a:off x="8640202" y="7584421"/>
            <a:ext cx="13938815" cy="965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sz="4700">
                <a:solidFill>
                  <a:srgbClr val="010101"/>
                </a:solidFill>
                <a:latin typeface="Arial Black"/>
                <a:ea typeface="Arial Black"/>
                <a:cs typeface="Arial Black"/>
                <a:sym typeface="Arial Black"/>
              </a:defRPr>
            </a:lvl1pPr>
          </a:lstStyle>
          <a:p>
            <a:pPr/>
            <a:r>
              <a:t>الجمهور = ثاوفيليس (مسؤول رومانسي، مسيحي، مؤيد)</a:t>
            </a:r>
          </a:p>
        </p:txBody>
      </p:sp>
      <p:sp>
        <p:nvSpPr>
          <p:cNvPr id="377" name="التاريخ = 60-62 م، من روما (نهاية أعمال الرسل، لوقا موجود)، بعد مقابلة ثيوفيلس."/>
          <p:cNvSpPr txBox="1"/>
          <p:nvPr/>
        </p:nvSpPr>
        <p:spPr>
          <a:xfrm>
            <a:off x="1971572" y="8728033"/>
            <a:ext cx="20694857" cy="965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rtl="1">
              <a:defRPr sz="4700">
                <a:solidFill>
                  <a:srgbClr val="010101"/>
                </a:solidFill>
                <a:latin typeface="Arial Black"/>
                <a:ea typeface="Arial Black"/>
                <a:cs typeface="Arial Black"/>
                <a:sym typeface="Arial Black"/>
              </a:defRPr>
            </a:pPr>
            <a:r>
              <a:t>التاريخ = 60-62 م، من روما (نهاية أعمال الرسل، لوقا موجود)، بعد مقابلة ثيوفيلس.</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9"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380"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381"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382"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383"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384"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385" name="النص الكتابي"/>
          <p:cNvSpPr txBox="1"/>
          <p:nvPr/>
        </p:nvSpPr>
        <p:spPr>
          <a:xfrm>
            <a:off x="10083298" y="1186271"/>
            <a:ext cx="3659048" cy="19409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rtl="1">
              <a:spcBef>
                <a:spcPts val="1200"/>
              </a:spcBef>
              <a:defRPr b="1" sz="5000">
                <a:solidFill>
                  <a:srgbClr val="000000"/>
                </a:solidFill>
                <a:latin typeface="Times Roman"/>
                <a:ea typeface="Times Roman"/>
                <a:cs typeface="Times Roman"/>
                <a:sym typeface="Times Roman"/>
              </a:defRPr>
            </a:lvl1pPr>
          </a:lstStyle>
          <a:p>
            <a:pPr/>
            <a:r>
              <a:t>النص الكتابي</a:t>
            </a:r>
            <a:endParaRPr b="0"/>
          </a:p>
        </p:txBody>
      </p:sp>
      <p:sp>
        <p:nvSpPr>
          <p:cNvPr id="386" name="أعمال الرسل: ١: ١-١١"/>
          <p:cNvSpPr txBox="1"/>
          <p:nvPr/>
        </p:nvSpPr>
        <p:spPr>
          <a:xfrm>
            <a:off x="16042355" y="3871192"/>
            <a:ext cx="5469701" cy="876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rtl="1">
              <a:buSzPct val="100000"/>
              <a:buChar char="•"/>
              <a:defRPr b="1" sz="4600" u="sng">
                <a:solidFill>
                  <a:srgbClr val="000000"/>
                </a:solidFill>
              </a:defRPr>
            </a:lvl1pPr>
          </a:lstStyle>
          <a:p>
            <a:pPr/>
            <a:r>
              <a:t>أعمال الرسل: ١: ١-١١</a:t>
            </a:r>
          </a:p>
        </p:txBody>
      </p:sp>
      <p:sp>
        <p:nvSpPr>
          <p:cNvPr id="387" name="١: ١-٥…"/>
          <p:cNvSpPr txBox="1"/>
          <p:nvPr/>
        </p:nvSpPr>
        <p:spPr>
          <a:xfrm>
            <a:off x="17502413" y="6194476"/>
            <a:ext cx="3287668" cy="2811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984738" indent="-984738" rtl="1">
              <a:buSzPct val="100000"/>
              <a:buAutoNum type="arabicParenR" startAt="1"/>
              <a:defRPr b="1">
                <a:solidFill>
                  <a:srgbClr val="000000"/>
                </a:solidFill>
              </a:defRPr>
            </a:pPr>
            <a:r>
              <a:t>١: ١-٥</a:t>
            </a:r>
          </a:p>
          <a:p>
            <a:pPr rtl="1">
              <a:defRPr b="1">
                <a:solidFill>
                  <a:srgbClr val="000000"/>
                </a:solidFill>
              </a:defRPr>
            </a:pPr>
          </a:p>
          <a:p>
            <a:pPr rtl="1">
              <a:defRPr b="1">
                <a:solidFill>
                  <a:srgbClr val="000000"/>
                </a:solidFill>
              </a:defRPr>
            </a:pPr>
            <a:r>
              <a:t>٢) ١: ٦-١١</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392"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393"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394"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395"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396"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397" name="أ. استمرارية…"/>
          <p:cNvSpPr txBox="1"/>
          <p:nvPr/>
        </p:nvSpPr>
        <p:spPr>
          <a:xfrm>
            <a:off x="9537458" y="3501622"/>
            <a:ext cx="12504934" cy="83814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rtl="1">
              <a:spcBef>
                <a:spcPts val="1200"/>
              </a:spcBef>
              <a:defRPr b="1" sz="4000">
                <a:solidFill>
                  <a:srgbClr val="000000"/>
                </a:solidFill>
                <a:latin typeface="Times Roman"/>
                <a:ea typeface="Times Roman"/>
                <a:cs typeface="Times Roman"/>
                <a:sym typeface="Times Roman"/>
              </a:defRPr>
            </a:pPr>
            <a:r>
              <a:t>أ. </a:t>
            </a:r>
            <a:r>
              <a:rPr u="sng"/>
              <a:t>استمرارية</a:t>
            </a:r>
          </a:p>
          <a:p>
            <a:pPr algn="r" defTabSz="457200" rtl="1">
              <a:spcBef>
                <a:spcPts val="1200"/>
              </a:spcBef>
              <a:defRPr sz="4000">
                <a:solidFill>
                  <a:srgbClr val="000000"/>
                </a:solidFill>
                <a:latin typeface="Times Roman"/>
                <a:ea typeface="Times Roman"/>
                <a:cs typeface="Times Roman"/>
                <a:sym typeface="Times Roman"/>
              </a:defRPr>
            </a:pPr>
            <a:r>
              <a:t>أعمال الرسل هي لوقا الجزء الثاني (راجع. لوقا 1: 1-4)</a:t>
            </a:r>
          </a:p>
          <a:p>
            <a:pPr algn="r" defTabSz="457200" rtl="1">
              <a:spcBef>
                <a:spcPts val="1200"/>
              </a:spcBef>
              <a:defRPr b="1" sz="4000">
                <a:solidFill>
                  <a:srgbClr val="000000"/>
                </a:solidFill>
                <a:latin typeface="Times Roman"/>
                <a:ea typeface="Times Roman"/>
                <a:cs typeface="Times Roman"/>
                <a:sym typeface="Times Roman"/>
              </a:defRPr>
            </a:pPr>
            <a:r>
              <a:t>ب. </a:t>
            </a:r>
            <a:r>
              <a:rPr u="sng"/>
              <a:t>إثباتات مقنعة</a:t>
            </a:r>
            <a:endParaRPr u="sng"/>
          </a:p>
          <a:p>
            <a:pPr algn="r" defTabSz="457200" rtl="1">
              <a:spcBef>
                <a:spcPts val="1200"/>
              </a:spcBef>
              <a:defRPr sz="4000">
                <a:solidFill>
                  <a:srgbClr val="000000"/>
                </a:solidFill>
                <a:latin typeface="Times Roman"/>
                <a:ea typeface="Times Roman"/>
                <a:cs typeface="Times Roman"/>
                <a:sym typeface="Times Roman"/>
              </a:defRPr>
            </a:pPr>
            <a:r>
              <a:t>"العديد من البراهين المقنعة" (راجع. لوقا 24:28-43)</a:t>
            </a:r>
          </a:p>
          <a:p>
            <a:pPr algn="r" defTabSz="457200" rtl="1">
              <a:spcBef>
                <a:spcPts val="1200"/>
              </a:spcBef>
              <a:defRPr b="1" sz="4000">
                <a:solidFill>
                  <a:srgbClr val="000000"/>
                </a:solidFill>
                <a:latin typeface="Times Roman"/>
                <a:ea typeface="Times Roman"/>
                <a:cs typeface="Times Roman"/>
                <a:sym typeface="Times Roman"/>
              </a:defRPr>
            </a:pPr>
            <a:r>
              <a:t>ج. </a:t>
            </a:r>
            <a:r>
              <a:rPr u="sng"/>
              <a:t>بخصوص المملكة</a:t>
            </a:r>
          </a:p>
          <a:p>
            <a:pPr algn="r" defTabSz="457200" rtl="1">
              <a:spcBef>
                <a:spcPts val="1200"/>
              </a:spcBef>
              <a:defRPr sz="4000">
                <a:solidFill>
                  <a:srgbClr val="000000"/>
                </a:solidFill>
                <a:latin typeface="Times Roman"/>
                <a:ea typeface="Times Roman"/>
                <a:cs typeface="Times Roman"/>
                <a:sym typeface="Times Roman"/>
              </a:defRPr>
            </a:pPr>
            <a:r>
              <a:t>الملكوت = حكم الله الموعود الذي يأتي مع برنامج ونشاط يسوع المسيحاني. (32X في لوقا)</a:t>
            </a:r>
          </a:p>
          <a:p>
            <a:pPr algn="r" defTabSz="457200" rtl="1">
              <a:spcBef>
                <a:spcPts val="1200"/>
              </a:spcBef>
              <a:defRPr b="1" sz="4000">
                <a:solidFill>
                  <a:srgbClr val="000000"/>
                </a:solidFill>
                <a:latin typeface="Times Roman"/>
                <a:ea typeface="Times Roman"/>
                <a:cs typeface="Times Roman"/>
                <a:sym typeface="Times Roman"/>
              </a:defRPr>
            </a:pPr>
            <a:r>
              <a:t>د. </a:t>
            </a:r>
            <a:r>
              <a:rPr u="sng"/>
              <a:t>القيادة والوعد</a:t>
            </a:r>
          </a:p>
          <a:p>
            <a:pPr algn="r" defTabSz="457200" rtl="1">
              <a:spcBef>
                <a:spcPts val="1200"/>
              </a:spcBef>
              <a:defRPr sz="4000">
                <a:solidFill>
                  <a:srgbClr val="000000"/>
                </a:solidFill>
                <a:latin typeface="Times Roman"/>
                <a:ea typeface="Times Roman"/>
                <a:cs typeface="Times Roman"/>
                <a:sym typeface="Times Roman"/>
              </a:defRPr>
            </a:pPr>
            <a:r>
              <a:t>ابق في اورشليم، وعد الروح القدس (راجع. لوقا 24:44-49)</a:t>
            </a:r>
          </a:p>
        </p:txBody>
      </p:sp>
      <p:sp>
        <p:nvSpPr>
          <p:cNvPr id="398" name="أعمال الرسل 1: 1-5"/>
          <p:cNvSpPr txBox="1"/>
          <p:nvPr/>
        </p:nvSpPr>
        <p:spPr>
          <a:xfrm>
            <a:off x="10237287" y="1032504"/>
            <a:ext cx="4858206" cy="19409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rtl="1">
              <a:spcBef>
                <a:spcPts val="1200"/>
              </a:spcBef>
              <a:defRPr b="1" sz="5000">
                <a:solidFill>
                  <a:srgbClr val="000000"/>
                </a:solidFill>
                <a:latin typeface="Times Roman"/>
                <a:ea typeface="Times Roman"/>
                <a:cs typeface="Times Roman"/>
                <a:sym typeface="Times Roman"/>
              </a:defRPr>
            </a:lvl1pPr>
          </a:lstStyle>
          <a:p>
            <a:pPr/>
            <a:r>
              <a:t>أعمال الرسل 1: 1-5</a:t>
            </a:r>
            <a:endParaRPr b="0"/>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403"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404"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405"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406"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407"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408" name="أعمال الرسل 1: 6-11"/>
          <p:cNvSpPr txBox="1"/>
          <p:nvPr/>
        </p:nvSpPr>
        <p:spPr>
          <a:xfrm>
            <a:off x="10234306" y="940244"/>
            <a:ext cx="5140980" cy="19409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rtl="1">
              <a:spcBef>
                <a:spcPts val="1200"/>
              </a:spcBef>
              <a:defRPr b="1" sz="5000">
                <a:solidFill>
                  <a:srgbClr val="000000"/>
                </a:solidFill>
                <a:latin typeface="Times Roman"/>
                <a:ea typeface="Times Roman"/>
                <a:cs typeface="Times Roman"/>
                <a:sym typeface="Times Roman"/>
              </a:defRPr>
            </a:lvl1pPr>
          </a:lstStyle>
          <a:p>
            <a:pPr/>
            <a:r>
              <a:t>أعمال الرسل 1: 6-11</a:t>
            </a:r>
            <a:endParaRPr b="0"/>
          </a:p>
        </p:txBody>
      </p:sp>
      <p:sp>
        <p:nvSpPr>
          <p:cNvPr id="409" name="أ. حكم؟…"/>
          <p:cNvSpPr txBox="1"/>
          <p:nvPr/>
        </p:nvSpPr>
        <p:spPr>
          <a:xfrm>
            <a:off x="16719493" y="3191049"/>
            <a:ext cx="4147328" cy="8901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a:solidFill>
                  <a:srgbClr val="000000"/>
                </a:solidFill>
              </a:defRPr>
            </a:pPr>
            <a:r>
              <a:t>أ. حكم؟</a:t>
            </a:r>
          </a:p>
          <a:p>
            <a:pPr algn="r" rtl="1">
              <a:defRPr>
                <a:solidFill>
                  <a:srgbClr val="000000"/>
                </a:solidFill>
              </a:defRPr>
            </a:pPr>
            <a:r>
              <a:t> </a:t>
            </a:r>
          </a:p>
          <a:p>
            <a:pPr algn="r" rtl="1">
              <a:defRPr>
                <a:solidFill>
                  <a:srgbClr val="000000"/>
                </a:solidFill>
              </a:defRPr>
            </a:pPr>
            <a:r>
              <a:t>ب. الروح القدس؟</a:t>
            </a:r>
          </a:p>
          <a:p>
            <a:pPr algn="r" rtl="1">
              <a:defRPr>
                <a:solidFill>
                  <a:srgbClr val="000000"/>
                </a:solidFill>
              </a:defRPr>
            </a:pPr>
          </a:p>
          <a:p>
            <a:pPr algn="r" rtl="1">
              <a:defRPr>
                <a:solidFill>
                  <a:srgbClr val="000000"/>
                </a:solidFill>
              </a:defRPr>
            </a:pPr>
            <a:r>
              <a:t> ج. الغرض؟</a:t>
            </a:r>
          </a:p>
          <a:p>
            <a:pPr algn="r" rtl="1">
              <a:defRPr>
                <a:solidFill>
                  <a:srgbClr val="000000"/>
                </a:solidFill>
              </a:defRPr>
            </a:pPr>
          </a:p>
          <a:p>
            <a:pPr algn="r" rtl="1">
              <a:defRPr>
                <a:solidFill>
                  <a:srgbClr val="000000"/>
                </a:solidFill>
              </a:defRPr>
            </a:pPr>
            <a:r>
              <a:t> د. مكان؟</a:t>
            </a:r>
          </a:p>
          <a:p>
            <a:pPr algn="r" rtl="1">
              <a:defRPr>
                <a:solidFill>
                  <a:srgbClr val="000000"/>
                </a:solidFill>
              </a:defRPr>
            </a:pPr>
          </a:p>
          <a:p>
            <a:pPr algn="r" rtl="1">
              <a:defRPr>
                <a:solidFill>
                  <a:srgbClr val="000000"/>
                </a:solidFill>
              </a:defRPr>
            </a:pPr>
          </a:p>
        </p:txBody>
      </p:sp>
      <p:sp>
        <p:nvSpPr>
          <p:cNvPr id="410" name="- ليس بعد"/>
          <p:cNvSpPr txBox="1"/>
          <p:nvPr/>
        </p:nvSpPr>
        <p:spPr>
          <a:xfrm>
            <a:off x="12413189" y="3107103"/>
            <a:ext cx="256078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ليس بعد</a:t>
            </a:r>
          </a:p>
        </p:txBody>
      </p:sp>
      <p:sp>
        <p:nvSpPr>
          <p:cNvPr id="411" name="- قريباً سياتي"/>
          <p:cNvSpPr txBox="1"/>
          <p:nvPr/>
        </p:nvSpPr>
        <p:spPr>
          <a:xfrm>
            <a:off x="11406192" y="4897501"/>
            <a:ext cx="3567782"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قريباً سياتي</a:t>
            </a:r>
          </a:p>
        </p:txBody>
      </p:sp>
      <p:sp>
        <p:nvSpPr>
          <p:cNvPr id="412" name="- كونوا شهودي"/>
          <p:cNvSpPr txBox="1"/>
          <p:nvPr/>
        </p:nvSpPr>
        <p:spPr>
          <a:xfrm>
            <a:off x="11250577" y="6687901"/>
            <a:ext cx="372339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كونوا شهودي</a:t>
            </a:r>
          </a:p>
        </p:txBody>
      </p:sp>
      <p:sp>
        <p:nvSpPr>
          <p:cNvPr id="413" name="- اورشليم  اليهودية/ السامرة، اقاصي الارض"/>
          <p:cNvSpPr txBox="1"/>
          <p:nvPr/>
        </p:nvSpPr>
        <p:spPr>
          <a:xfrm>
            <a:off x="3984151" y="8478299"/>
            <a:ext cx="10989823"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اورشليم  اليهودية/ السامرة، اقاصي الارض</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4" name="Group"/>
          <p:cNvGrpSpPr/>
          <p:nvPr/>
        </p:nvGrpSpPr>
        <p:grpSpPr>
          <a:xfrm>
            <a:off x="0" y="0"/>
            <a:ext cx="24384000" cy="13716000"/>
            <a:chOff x="0" y="0"/>
            <a:chExt cx="24384000" cy="13716000"/>
          </a:xfrm>
        </p:grpSpPr>
        <p:pic>
          <p:nvPicPr>
            <p:cNvPr id="417"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cap="flat">
              <a:noFill/>
              <a:miter lim="400000"/>
            </a:ln>
            <a:effectLst/>
          </p:spPr>
        </p:pic>
        <p:pic>
          <p:nvPicPr>
            <p:cNvPr id="41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cap="flat">
              <a:noFill/>
              <a:miter lim="400000"/>
            </a:ln>
            <a:effectLst/>
          </p:spPr>
        </p:pic>
        <p:sp>
          <p:nvSpPr>
            <p:cNvPr id="419" name="All the King’s Men"/>
            <p:cNvSpPr txBox="1"/>
            <p:nvPr/>
          </p:nvSpPr>
          <p:spPr>
            <a:xfrm>
              <a:off x="1214759" y="12547600"/>
              <a:ext cx="5331967" cy="91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a:solidFill>
                    <a:srgbClr val="1D3F61"/>
                  </a:solidFill>
                </a:defRPr>
              </a:lvl1pPr>
            </a:lstStyle>
            <a:p>
              <a:pPr/>
              <a:r>
                <a:t>All the King’s Men</a:t>
              </a:r>
            </a:p>
          </p:txBody>
        </p:sp>
        <p:pic>
          <p:nvPicPr>
            <p:cNvPr id="420" name="Image" descr="Image"/>
            <p:cNvPicPr>
              <a:picLocks noChangeAspect="1"/>
            </p:cNvPicPr>
            <p:nvPr/>
          </p:nvPicPr>
          <p:blipFill>
            <a:blip r:embed="rId5">
              <a:extLst/>
            </a:blip>
            <a:stretch>
              <a:fillRect/>
            </a:stretch>
          </p:blipFill>
          <p:spPr>
            <a:xfrm>
              <a:off x="0" y="0"/>
              <a:ext cx="24384000" cy="13716000"/>
            </a:xfrm>
            <a:prstGeom prst="rect">
              <a:avLst/>
            </a:prstGeom>
            <a:ln w="12700" cap="flat">
              <a:noFill/>
              <a:miter lim="400000"/>
            </a:ln>
            <a:effectLst/>
          </p:spPr>
        </p:pic>
        <p:pic>
          <p:nvPicPr>
            <p:cNvPr id="421" name="Image" descr="Image"/>
            <p:cNvPicPr>
              <a:picLocks noChangeAspect="1"/>
            </p:cNvPicPr>
            <p:nvPr/>
          </p:nvPicPr>
          <p:blipFill>
            <a:blip r:embed="rId6">
              <a:extLst/>
            </a:blip>
            <a:srcRect l="0" t="0" r="0" b="0"/>
            <a:stretch>
              <a:fillRect/>
            </a:stretch>
          </p:blipFill>
          <p:spPr>
            <a:xfrm>
              <a:off x="0" y="0"/>
              <a:ext cx="24384000" cy="13716000"/>
            </a:xfrm>
            <a:prstGeom prst="rect">
              <a:avLst/>
            </a:prstGeom>
            <a:ln w="12700" cap="flat">
              <a:noFill/>
              <a:miter lim="400000"/>
            </a:ln>
            <a:effectLst/>
          </p:spPr>
        </p:pic>
        <p:sp>
          <p:nvSpPr>
            <p:cNvPr id="422" name="Rectangle"/>
            <p:cNvSpPr/>
            <p:nvPr/>
          </p:nvSpPr>
          <p:spPr>
            <a:xfrm>
              <a:off x="4890973" y="976193"/>
              <a:ext cx="14398141" cy="2231109"/>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23" name="أعمال الرسل 1: 8…"/>
            <p:cNvSpPr txBox="1"/>
            <p:nvPr/>
          </p:nvSpPr>
          <p:spPr>
            <a:xfrm>
              <a:off x="7211052" y="642995"/>
              <a:ext cx="8013299" cy="19856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rtl="1">
                <a:defRPr b="1"/>
              </a:pPr>
              <a:r>
                <a:t>أعمال الرسل 1: 8</a:t>
              </a:r>
            </a:p>
            <a:p>
              <a:pPr rtl="1">
                <a:defRPr b="1"/>
              </a:pPr>
              <a:r>
                <a:t> أطروحة ومخطط رسالة لوقا</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4" name="Group"/>
          <p:cNvGrpSpPr/>
          <p:nvPr/>
        </p:nvGrpSpPr>
        <p:grpSpPr>
          <a:xfrm>
            <a:off x="-90793" y="-90263"/>
            <a:ext cx="24555027" cy="13806263"/>
            <a:chOff x="0" y="0"/>
            <a:chExt cx="24555026" cy="13806262"/>
          </a:xfrm>
        </p:grpSpPr>
        <p:grpSp>
          <p:nvGrpSpPr>
            <p:cNvPr id="440" name="Group"/>
            <p:cNvGrpSpPr/>
            <p:nvPr/>
          </p:nvGrpSpPr>
          <p:grpSpPr>
            <a:xfrm>
              <a:off x="-1" y="0"/>
              <a:ext cx="24555028" cy="13806263"/>
              <a:chOff x="0" y="0"/>
              <a:chExt cx="24555026" cy="13806262"/>
            </a:xfrm>
          </p:grpSpPr>
          <p:grpSp>
            <p:nvGrpSpPr>
              <p:cNvPr id="436" name="Group"/>
              <p:cNvGrpSpPr/>
              <p:nvPr/>
            </p:nvGrpSpPr>
            <p:grpSpPr>
              <a:xfrm>
                <a:off x="10558" y="0"/>
                <a:ext cx="24544469" cy="13806263"/>
                <a:chOff x="0" y="0"/>
                <a:chExt cx="24544467" cy="13806262"/>
              </a:xfrm>
            </p:grpSpPr>
            <p:pic>
              <p:nvPicPr>
                <p:cNvPr id="428" name="Story of Scripture.036.jpg" descr="Story of Scripture.036.jpg"/>
                <p:cNvPicPr>
                  <a:picLocks noChangeAspect="1"/>
                </p:cNvPicPr>
                <p:nvPr/>
              </p:nvPicPr>
              <p:blipFill>
                <a:blip r:embed="rId3">
                  <a:alphaModFix amt="32000"/>
                  <a:extLst/>
                </a:blip>
                <a:stretch>
                  <a:fillRect/>
                </a:stretch>
              </p:blipFill>
              <p:spPr>
                <a:xfrm>
                  <a:off x="80233" y="90262"/>
                  <a:ext cx="24384001" cy="13716001"/>
                </a:xfrm>
                <a:prstGeom prst="rect">
                  <a:avLst/>
                </a:prstGeom>
                <a:ln w="12700" cap="flat">
                  <a:noFill/>
                  <a:miter lim="400000"/>
                </a:ln>
                <a:effectLst/>
              </p:spPr>
            </p:pic>
            <p:pic>
              <p:nvPicPr>
                <p:cNvPr id="429" name="TitleStrip.jpg" descr="TitleStrip.jpg"/>
                <p:cNvPicPr>
                  <a:picLocks noChangeAspect="1"/>
                </p:cNvPicPr>
                <p:nvPr/>
              </p:nvPicPr>
              <p:blipFill>
                <a:blip r:embed="rId4">
                  <a:extLst/>
                </a:blip>
                <a:stretch>
                  <a:fillRect/>
                </a:stretch>
              </p:blipFill>
              <p:spPr>
                <a:xfrm flipH="1">
                  <a:off x="80233" y="12637862"/>
                  <a:ext cx="24384001" cy="1168401"/>
                </a:xfrm>
                <a:prstGeom prst="rect">
                  <a:avLst/>
                </a:prstGeom>
                <a:ln w="12700" cap="flat">
                  <a:noFill/>
                  <a:miter lim="400000"/>
                </a:ln>
                <a:effectLst/>
              </p:spPr>
            </p:pic>
            <p:sp>
              <p:nvSpPr>
                <p:cNvPr id="430" name="All the King’s Men"/>
                <p:cNvSpPr txBox="1"/>
                <p:nvPr/>
              </p:nvSpPr>
              <p:spPr>
                <a:xfrm>
                  <a:off x="1294993" y="12637862"/>
                  <a:ext cx="5331967"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a:solidFill>
                        <a:srgbClr val="1D3F61"/>
                      </a:solidFill>
                    </a:defRPr>
                  </a:lvl1pPr>
                </a:lstStyle>
                <a:p>
                  <a:pPr/>
                  <a:r>
                    <a:t>All the King’s Men</a:t>
                  </a:r>
                </a:p>
              </p:txBody>
            </p:sp>
            <p:pic>
              <p:nvPicPr>
                <p:cNvPr id="431" name="Image" descr="Image"/>
                <p:cNvPicPr>
                  <a:picLocks noChangeAspect="1"/>
                </p:cNvPicPr>
                <p:nvPr/>
              </p:nvPicPr>
              <p:blipFill>
                <a:blip r:embed="rId5">
                  <a:extLst/>
                </a:blip>
                <a:stretch>
                  <a:fillRect/>
                </a:stretch>
              </p:blipFill>
              <p:spPr>
                <a:xfrm>
                  <a:off x="80233" y="90262"/>
                  <a:ext cx="24384001" cy="13716001"/>
                </a:xfrm>
                <a:prstGeom prst="rect">
                  <a:avLst/>
                </a:prstGeom>
                <a:ln w="12700" cap="flat">
                  <a:noFill/>
                  <a:miter lim="400000"/>
                </a:ln>
                <a:effectLst/>
              </p:spPr>
            </p:pic>
            <p:pic>
              <p:nvPicPr>
                <p:cNvPr id="432" name="Image" descr="Image"/>
                <p:cNvPicPr>
                  <a:picLocks noChangeAspect="1"/>
                </p:cNvPicPr>
                <p:nvPr/>
              </p:nvPicPr>
              <p:blipFill>
                <a:blip r:embed="rId6">
                  <a:extLst/>
                </a:blip>
                <a:srcRect l="0" t="0" r="0" b="0"/>
                <a:stretch>
                  <a:fillRect/>
                </a:stretch>
              </p:blipFill>
              <p:spPr>
                <a:xfrm>
                  <a:off x="0" y="0"/>
                  <a:ext cx="24544468" cy="13806263"/>
                </a:xfrm>
                <a:prstGeom prst="rect">
                  <a:avLst/>
                </a:prstGeom>
                <a:ln w="12700" cap="flat">
                  <a:noFill/>
                  <a:miter lim="400000"/>
                </a:ln>
                <a:effectLst/>
              </p:spPr>
            </p:pic>
            <p:sp>
              <p:nvSpPr>
                <p:cNvPr id="433" name="Rectangle"/>
                <p:cNvSpPr/>
                <p:nvPr/>
              </p:nvSpPr>
              <p:spPr>
                <a:xfrm>
                  <a:off x="4215963" y="639630"/>
                  <a:ext cx="18450287" cy="2328369"/>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4000">
                      <a:solidFill>
                        <a:srgbClr val="000000"/>
                      </a:solidFill>
                      <a:effectLst>
                        <a:outerShdw sx="100000" sy="100000" kx="0" ky="0" algn="b" rotWithShape="0" blurRad="38100" dist="12700" dir="5400000">
                          <a:srgbClr val="000000">
                            <a:alpha val="50000"/>
                          </a:srgbClr>
                        </a:outerShdw>
                      </a:effectLst>
                    </a:defRPr>
                  </a:pPr>
                </a:p>
              </p:txBody>
            </p:sp>
            <p:sp>
              <p:nvSpPr>
                <p:cNvPr id="434" name="اعمال الرسل8 : 1"/>
                <p:cNvSpPr txBox="1"/>
                <p:nvPr/>
              </p:nvSpPr>
              <p:spPr>
                <a:xfrm>
                  <a:off x="9422080" y="255336"/>
                  <a:ext cx="5031939"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rtl="1">
                    <a:defRPr b="1"/>
                  </a:lvl1pPr>
                </a:lstStyle>
                <a:p>
                  <a:pPr/>
                  <a:r>
                    <a:t>اعمال الرسل8 : 1</a:t>
                  </a:r>
                </a:p>
              </p:txBody>
            </p:sp>
            <p:sp>
              <p:nvSpPr>
                <p:cNvPr id="435" name="أطروحة ومخطط رسالة لوقا"/>
                <p:cNvSpPr txBox="1"/>
                <p:nvPr/>
              </p:nvSpPr>
              <p:spPr>
                <a:xfrm>
                  <a:off x="8371153" y="1306108"/>
                  <a:ext cx="7802162" cy="995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أطروحة ومخطط رسالة لوقا</a:t>
                  </a:r>
                </a:p>
              </p:txBody>
            </p:sp>
          </p:grpSp>
          <p:sp>
            <p:nvSpPr>
              <p:cNvPr id="437" name="Rectangle"/>
              <p:cNvSpPr/>
              <p:nvPr/>
            </p:nvSpPr>
            <p:spPr>
              <a:xfrm>
                <a:off x="0" y="4358812"/>
                <a:ext cx="6404704" cy="1832971"/>
              </a:xfrm>
              <a:prstGeom prst="rect">
                <a:avLst/>
              </a:pr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38" name="Rectangle"/>
              <p:cNvSpPr/>
              <p:nvPr/>
            </p:nvSpPr>
            <p:spPr>
              <a:xfrm>
                <a:off x="0" y="7268376"/>
                <a:ext cx="6404704" cy="2018795"/>
              </a:xfrm>
              <a:prstGeom prst="rect">
                <a:avLst/>
              </a:prstGeom>
              <a:blipFill rotWithShape="1">
                <a:blip r:embed="rId8"/>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39" name="Rectangle"/>
              <p:cNvSpPr/>
              <p:nvPr/>
            </p:nvSpPr>
            <p:spPr>
              <a:xfrm>
                <a:off x="0" y="10363765"/>
                <a:ext cx="6404704" cy="1832971"/>
              </a:xfrm>
              <a:prstGeom prst="rect">
                <a:avLst/>
              </a:prstGeom>
              <a:blipFill rotWithShape="1">
                <a:blip r:embed="rId9"/>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grpSp>
        <p:sp>
          <p:nvSpPr>
            <p:cNvPr id="441" name="بأورشليم"/>
            <p:cNvSpPr txBox="1"/>
            <p:nvPr/>
          </p:nvSpPr>
          <p:spPr>
            <a:xfrm>
              <a:off x="1911294" y="4690112"/>
              <a:ext cx="2674878" cy="9830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بأورشليم</a:t>
              </a:r>
            </a:p>
          </p:txBody>
        </p:sp>
        <p:sp>
          <p:nvSpPr>
            <p:cNvPr id="442" name="تأسست الكنيسة"/>
            <p:cNvSpPr txBox="1"/>
            <p:nvPr/>
          </p:nvSpPr>
          <p:spPr>
            <a:xfrm>
              <a:off x="854672" y="7703496"/>
              <a:ext cx="4788122"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تأسست الكنيسة</a:t>
              </a:r>
            </a:p>
          </p:txBody>
        </p:sp>
        <p:sp>
          <p:nvSpPr>
            <p:cNvPr id="443" name="أعمال الرسل 7-2"/>
            <p:cNvSpPr txBox="1"/>
            <p:nvPr/>
          </p:nvSpPr>
          <p:spPr>
            <a:xfrm>
              <a:off x="763844" y="10729246"/>
              <a:ext cx="4969779"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أعمال الرسل 7-2</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2" name="Group"/>
          <p:cNvGrpSpPr/>
          <p:nvPr/>
        </p:nvGrpSpPr>
        <p:grpSpPr>
          <a:xfrm>
            <a:off x="-90793" y="-90263"/>
            <a:ext cx="24555027" cy="13806263"/>
            <a:chOff x="0" y="0"/>
            <a:chExt cx="24555026" cy="13806262"/>
          </a:xfrm>
        </p:grpSpPr>
        <p:grpSp>
          <p:nvGrpSpPr>
            <p:cNvPr id="458" name="Group"/>
            <p:cNvGrpSpPr/>
            <p:nvPr/>
          </p:nvGrpSpPr>
          <p:grpSpPr>
            <a:xfrm>
              <a:off x="10558" y="0"/>
              <a:ext cx="24544469" cy="13806263"/>
              <a:chOff x="0" y="0"/>
              <a:chExt cx="24544467" cy="13806262"/>
            </a:xfrm>
          </p:grpSpPr>
          <p:pic>
            <p:nvPicPr>
              <p:cNvPr id="448" name="Story of Scripture.036.jpg" descr="Story of Scripture.036.jpg"/>
              <p:cNvPicPr>
                <a:picLocks noChangeAspect="1"/>
              </p:cNvPicPr>
              <p:nvPr/>
            </p:nvPicPr>
            <p:blipFill>
              <a:blip r:embed="rId3">
                <a:alphaModFix amt="32000"/>
                <a:extLst/>
              </a:blip>
              <a:stretch>
                <a:fillRect/>
              </a:stretch>
            </p:blipFill>
            <p:spPr>
              <a:xfrm>
                <a:off x="80233" y="90262"/>
                <a:ext cx="24384001" cy="13716001"/>
              </a:xfrm>
              <a:prstGeom prst="rect">
                <a:avLst/>
              </a:prstGeom>
              <a:ln w="12700" cap="flat">
                <a:noFill/>
                <a:miter lim="400000"/>
              </a:ln>
              <a:effectLst/>
            </p:spPr>
          </p:pic>
          <p:pic>
            <p:nvPicPr>
              <p:cNvPr id="449" name="TitleStrip.jpg" descr="TitleStrip.jpg"/>
              <p:cNvPicPr>
                <a:picLocks noChangeAspect="1"/>
              </p:cNvPicPr>
              <p:nvPr/>
            </p:nvPicPr>
            <p:blipFill>
              <a:blip r:embed="rId4">
                <a:extLst/>
              </a:blip>
              <a:stretch>
                <a:fillRect/>
              </a:stretch>
            </p:blipFill>
            <p:spPr>
              <a:xfrm flipH="1">
                <a:off x="80233" y="12637862"/>
                <a:ext cx="24384001" cy="1168401"/>
              </a:xfrm>
              <a:prstGeom prst="rect">
                <a:avLst/>
              </a:prstGeom>
              <a:ln w="12700" cap="flat">
                <a:noFill/>
                <a:miter lim="400000"/>
              </a:ln>
              <a:effectLst/>
            </p:spPr>
          </p:pic>
          <p:sp>
            <p:nvSpPr>
              <p:cNvPr id="450" name="All the King’s Men"/>
              <p:cNvSpPr txBox="1"/>
              <p:nvPr/>
            </p:nvSpPr>
            <p:spPr>
              <a:xfrm>
                <a:off x="1294993" y="12637862"/>
                <a:ext cx="5331967"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a:solidFill>
                      <a:srgbClr val="1D3F61"/>
                    </a:solidFill>
                  </a:defRPr>
                </a:lvl1pPr>
              </a:lstStyle>
              <a:p>
                <a:pPr/>
                <a:r>
                  <a:t>All the King’s Men</a:t>
                </a:r>
              </a:p>
            </p:txBody>
          </p:sp>
          <p:pic>
            <p:nvPicPr>
              <p:cNvPr id="451" name="Image" descr="Image"/>
              <p:cNvPicPr>
                <a:picLocks noChangeAspect="1"/>
              </p:cNvPicPr>
              <p:nvPr/>
            </p:nvPicPr>
            <p:blipFill>
              <a:blip r:embed="rId5">
                <a:extLst/>
              </a:blip>
              <a:stretch>
                <a:fillRect/>
              </a:stretch>
            </p:blipFill>
            <p:spPr>
              <a:xfrm>
                <a:off x="80233" y="90262"/>
                <a:ext cx="24384001" cy="13716001"/>
              </a:xfrm>
              <a:prstGeom prst="rect">
                <a:avLst/>
              </a:prstGeom>
              <a:ln w="12700" cap="flat">
                <a:noFill/>
                <a:miter lim="400000"/>
              </a:ln>
              <a:effectLst/>
            </p:spPr>
          </p:pic>
          <p:pic>
            <p:nvPicPr>
              <p:cNvPr id="452" name="Image" descr="Image"/>
              <p:cNvPicPr>
                <a:picLocks noChangeAspect="1"/>
              </p:cNvPicPr>
              <p:nvPr/>
            </p:nvPicPr>
            <p:blipFill>
              <a:blip r:embed="rId6">
                <a:extLst/>
              </a:blip>
              <a:srcRect l="0" t="0" r="0" b="0"/>
              <a:stretch>
                <a:fillRect/>
              </a:stretch>
            </p:blipFill>
            <p:spPr>
              <a:xfrm>
                <a:off x="0" y="0"/>
                <a:ext cx="24544468" cy="13806263"/>
              </a:xfrm>
              <a:prstGeom prst="rect">
                <a:avLst/>
              </a:prstGeom>
              <a:ln w="12700" cap="flat">
                <a:noFill/>
                <a:miter lim="400000"/>
              </a:ln>
              <a:effectLst/>
            </p:spPr>
          </p:pic>
          <p:sp>
            <p:nvSpPr>
              <p:cNvPr id="453" name="Rectangle"/>
              <p:cNvSpPr/>
              <p:nvPr/>
            </p:nvSpPr>
            <p:spPr>
              <a:xfrm>
                <a:off x="4215963" y="639630"/>
                <a:ext cx="18450287" cy="2328369"/>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4000">
                    <a:solidFill>
                      <a:srgbClr val="000000"/>
                    </a:solidFill>
                    <a:effectLst>
                      <a:outerShdw sx="100000" sy="100000" kx="0" ky="0" algn="b" rotWithShape="0" blurRad="38100" dist="12700" dir="5400000">
                        <a:srgbClr val="000000">
                          <a:alpha val="50000"/>
                        </a:srgbClr>
                      </a:outerShdw>
                    </a:effectLst>
                  </a:defRPr>
                </a:pPr>
              </a:p>
            </p:txBody>
          </p:sp>
          <p:sp>
            <p:nvSpPr>
              <p:cNvPr id="454" name="اعمال الرسل8 : 1"/>
              <p:cNvSpPr txBox="1"/>
              <p:nvPr/>
            </p:nvSpPr>
            <p:spPr>
              <a:xfrm>
                <a:off x="9422080" y="255336"/>
                <a:ext cx="5031939"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rtl="1">
                  <a:defRPr b="1"/>
                </a:lvl1pPr>
              </a:lstStyle>
              <a:p>
                <a:pPr/>
                <a:r>
                  <a:t>اعمال الرسل8 : 1</a:t>
                </a:r>
              </a:p>
            </p:txBody>
          </p:sp>
          <p:sp>
            <p:nvSpPr>
              <p:cNvPr id="455" name="أطروحة ومخطط رسالة لوقا"/>
              <p:cNvSpPr txBox="1"/>
              <p:nvPr/>
            </p:nvSpPr>
            <p:spPr>
              <a:xfrm>
                <a:off x="8371153" y="1306108"/>
                <a:ext cx="7802162" cy="995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أطروحة ومخطط رسالة لوقا</a:t>
                </a:r>
              </a:p>
            </p:txBody>
          </p:sp>
          <p:sp>
            <p:nvSpPr>
              <p:cNvPr id="456" name="Rectangle"/>
              <p:cNvSpPr/>
              <p:nvPr/>
            </p:nvSpPr>
            <p:spPr>
              <a:xfrm>
                <a:off x="5955405" y="7438255"/>
                <a:ext cx="8143295" cy="1818577"/>
              </a:xfrm>
              <a:prstGeom prst="rect">
                <a:avLst/>
              </a:prstGeom>
              <a:gradFill flip="none" rotWithShape="1">
                <a:gsLst>
                  <a:gs pos="0">
                    <a:srgbClr val="189B1A">
                      <a:alpha val="78617"/>
                    </a:srgbClr>
                  </a:gs>
                  <a:gs pos="100000">
                    <a:srgbClr val="235D0B">
                      <a:alpha val="78617"/>
                    </a:srgbClr>
                  </a:gs>
                </a:gsLst>
                <a:lin ang="5400000" scaled="0"/>
              </a:grad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57" name="Rectangle"/>
              <p:cNvSpPr/>
              <p:nvPr/>
            </p:nvSpPr>
            <p:spPr>
              <a:xfrm>
                <a:off x="5955405" y="10303336"/>
                <a:ext cx="8143295" cy="1818577"/>
              </a:xfrm>
              <a:prstGeom prst="rect">
                <a:avLst/>
              </a:prstGeom>
              <a:gradFill flip="none" rotWithShape="1">
                <a:gsLst>
                  <a:gs pos="0">
                    <a:srgbClr val="189B1A">
                      <a:alpha val="69157"/>
                    </a:srgbClr>
                  </a:gs>
                  <a:gs pos="100000">
                    <a:srgbClr val="235D0B">
                      <a:alpha val="69157"/>
                    </a:srgbClr>
                  </a:gs>
                </a:gsLst>
                <a:lin ang="5400000" scaled="0"/>
              </a:grad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grpSp>
        <p:sp>
          <p:nvSpPr>
            <p:cNvPr id="459" name="Rectangle"/>
            <p:cNvSpPr/>
            <p:nvPr/>
          </p:nvSpPr>
          <p:spPr>
            <a:xfrm>
              <a:off x="0" y="4358812"/>
              <a:ext cx="6404704" cy="1832971"/>
            </a:xfrm>
            <a:prstGeom prst="rect">
              <a:avLst/>
            </a:prstGeom>
            <a:blipFill rotWithShape="1">
              <a:blip r:embed="rId7">
                <a:alphaModFix amt="96074"/>
              </a:blip>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60" name="Rectangle"/>
            <p:cNvSpPr/>
            <p:nvPr/>
          </p:nvSpPr>
          <p:spPr>
            <a:xfrm>
              <a:off x="0" y="7268376"/>
              <a:ext cx="6404704" cy="2018795"/>
            </a:xfrm>
            <a:prstGeom prst="rect">
              <a:avLst/>
            </a:prstGeom>
            <a:blipFill rotWithShape="1">
              <a:blip r:embed="rId8"/>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61" name="Rectangle"/>
            <p:cNvSpPr/>
            <p:nvPr/>
          </p:nvSpPr>
          <p:spPr>
            <a:xfrm>
              <a:off x="0" y="10363765"/>
              <a:ext cx="6404704" cy="1832971"/>
            </a:xfrm>
            <a:prstGeom prst="rect">
              <a:avLst/>
            </a:prstGeom>
            <a:blipFill rotWithShape="1">
              <a:blip r:embed="rId9"/>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grpSp>
      <p:sp>
        <p:nvSpPr>
          <p:cNvPr id="463" name="بأورشليم"/>
          <p:cNvSpPr txBox="1"/>
          <p:nvPr/>
        </p:nvSpPr>
        <p:spPr>
          <a:xfrm>
            <a:off x="1820501" y="4599849"/>
            <a:ext cx="2674878" cy="9830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a:lvl1pPr>
          </a:lstStyle>
          <a:p>
            <a:pPr/>
            <a:r>
              <a:t>بأورشليم</a:t>
            </a:r>
          </a:p>
        </p:txBody>
      </p:sp>
      <p:sp>
        <p:nvSpPr>
          <p:cNvPr id="464" name="تأسست الكنيسة"/>
          <p:cNvSpPr txBox="1"/>
          <p:nvPr/>
        </p:nvSpPr>
        <p:spPr>
          <a:xfrm>
            <a:off x="763879" y="7613233"/>
            <a:ext cx="4788122" cy="9954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a:lvl1pPr>
          </a:lstStyle>
          <a:p>
            <a:pPr/>
            <a:r>
              <a:t>تأسست الكنيسة</a:t>
            </a:r>
          </a:p>
        </p:txBody>
      </p:sp>
      <p:sp>
        <p:nvSpPr>
          <p:cNvPr id="465" name="أعمال الرسل 7-2"/>
          <p:cNvSpPr txBox="1"/>
          <p:nvPr/>
        </p:nvSpPr>
        <p:spPr>
          <a:xfrm>
            <a:off x="673051" y="10638983"/>
            <a:ext cx="4969779" cy="9954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a:lvl1pPr>
          </a:lstStyle>
          <a:p>
            <a:pPr/>
            <a:r>
              <a:t>أعمال الرسل 7-2</a:t>
            </a:r>
          </a:p>
        </p:txBody>
      </p:sp>
      <p:sp>
        <p:nvSpPr>
          <p:cNvPr id="466" name="Rectangle"/>
          <p:cNvSpPr/>
          <p:nvPr/>
        </p:nvSpPr>
        <p:spPr>
          <a:xfrm>
            <a:off x="6310193" y="4257254"/>
            <a:ext cx="7721867" cy="1801184"/>
          </a:xfrm>
          <a:prstGeom prst="rect">
            <a:avLst/>
          </a:prstGeom>
          <a:blipFill>
            <a:blip r:embed="rId10">
              <a:alphaModFix amt="66483"/>
            </a:blip>
          </a:blip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
        <p:nvSpPr>
          <p:cNvPr id="467" name="اليهودية والسامرة"/>
          <p:cNvSpPr txBox="1"/>
          <p:nvPr/>
        </p:nvSpPr>
        <p:spPr>
          <a:xfrm>
            <a:off x="7750729" y="4660139"/>
            <a:ext cx="5246930" cy="9954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a:lvl1pPr>
          </a:lstStyle>
          <a:p>
            <a:pPr/>
            <a:r>
              <a:t>اليهودية والسامرة</a:t>
            </a:r>
          </a:p>
        </p:txBody>
      </p:sp>
      <p:sp>
        <p:nvSpPr>
          <p:cNvPr id="468" name="الكنيسة تشتت"/>
          <p:cNvSpPr txBox="1"/>
          <p:nvPr/>
        </p:nvSpPr>
        <p:spPr>
          <a:xfrm>
            <a:off x="8034924" y="7817949"/>
            <a:ext cx="4272406" cy="9954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a:lvl1pPr>
          </a:lstStyle>
          <a:p>
            <a:pPr/>
            <a:r>
              <a:t>الكنيسة تشتت</a:t>
            </a:r>
          </a:p>
        </p:txBody>
      </p:sp>
      <p:sp>
        <p:nvSpPr>
          <p:cNvPr id="469" name="أعمال الرسل 12-8"/>
          <p:cNvSpPr txBox="1"/>
          <p:nvPr/>
        </p:nvSpPr>
        <p:spPr>
          <a:xfrm>
            <a:off x="7677993" y="10638983"/>
            <a:ext cx="5392401" cy="9954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a:lvl1pPr>
          </a:lstStyle>
          <a:p>
            <a:pPr/>
            <a:r>
              <a:t>أعمال الرسل 12-8</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العهد الجديد…"/>
          <p:cNvSpPr txBox="1"/>
          <p:nvPr>
            <p:ph type="ctrTitle"/>
          </p:nvPr>
        </p:nvSpPr>
        <p:spPr>
          <a:prstGeom prst="rect">
            <a:avLst/>
          </a:prstGeom>
        </p:spPr>
        <p:txBody>
          <a:bodyPr/>
          <a:lstStyle/>
          <a:p>
            <a:pPr rtl="1">
              <a:defRPr b="1" sz="14400"/>
            </a:pPr>
            <a:r>
              <a:t>العهد الجديد</a:t>
            </a:r>
          </a:p>
          <a:p>
            <a:pPr>
              <a:defRPr b="1" sz="14400"/>
            </a:pPr>
            <a:r>
              <a:t>4-1-21-1</a:t>
            </a:r>
          </a:p>
        </p:txBody>
      </p:sp>
      <p:sp>
        <p:nvSpPr>
          <p:cNvPr id="64" name="P______________…"/>
          <p:cNvSpPr txBox="1"/>
          <p:nvPr>
            <p:ph type="subTitle" sz="half" idx="1"/>
          </p:nvPr>
        </p:nvSpPr>
        <p:spPr>
          <a:xfrm>
            <a:off x="1739900" y="7061200"/>
            <a:ext cx="20904200" cy="3810000"/>
          </a:xfrm>
          <a:prstGeom prst="rect">
            <a:avLst/>
          </a:prstGeom>
        </p:spPr>
        <p:txBody>
          <a:bodyPr>
            <a:normAutofit fontScale="100000" lnSpcReduction="0"/>
          </a:bodyPr>
          <a:lstStyle/>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b="1" sz="1104">
                <a:solidFill>
                  <a:srgbClr val="000000"/>
                </a:solidFill>
                <a:latin typeface="Cambria"/>
                <a:ea typeface="Cambria"/>
                <a:cs typeface="Cambria"/>
                <a:sym typeface="Cambria"/>
              </a:defRPr>
            </a:pPr>
            <a:r>
              <a:t>P______________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H___________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P____________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b="1" sz="1104">
                <a:solidFill>
                  <a:srgbClr val="000000"/>
                </a:solidFill>
                <a:latin typeface="Cambria"/>
                <a:ea typeface="Cambria"/>
                <a:cs typeface="Cambria"/>
                <a:sym typeface="Cambria"/>
              </a:defRPr>
            </a:pPr>
            <a:r>
              <a:t>M________ P_____________</a:t>
            </a:r>
            <a:endParaRPr>
              <a:latin typeface="Times New Roman"/>
              <a:ea typeface="Times New Roman"/>
              <a:cs typeface="Times New Roman"/>
              <a:sym typeface="Times New Roman"/>
            </a:endParaRP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5 books</a:t>
            </a:r>
          </a:p>
          <a:p>
            <a:pPr marR="420623" defTabSz="420623">
              <a:defRPr i="1" sz="1104">
                <a:solidFill>
                  <a:srgbClr val="000000"/>
                </a:solidFill>
                <a:latin typeface="Cambria"/>
                <a:ea typeface="Cambria"/>
                <a:cs typeface="Cambria"/>
                <a:sym typeface="Cambria"/>
              </a:defRPr>
            </a:pPr>
            <a:r>
              <a:t>12 books</a:t>
            </a:r>
          </a:p>
        </p:txBody>
      </p:sp>
      <p:graphicFrame>
        <p:nvGraphicFramePr>
          <p:cNvPr id="65" name="Table 1"/>
          <p:cNvGraphicFramePr/>
          <p:nvPr/>
        </p:nvGraphicFramePr>
        <p:xfrm>
          <a:off x="1663700" y="7264400"/>
          <a:ext cx="21132801" cy="419100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5283200"/>
                <a:gridCol w="5283200"/>
                <a:gridCol w="5283200"/>
                <a:gridCol w="5283200"/>
              </a:tblGrid>
              <a:tr h="2955429">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الاناجيل</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التاريخ</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الرسائل</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c>
                  <a:txBody>
                    <a:bodyPr/>
                    <a:lstStyle/>
                    <a:p>
                      <a:pPr defTabSz="914400" rtl="1">
                        <a:tabLst>
                          <a:tab pos="914400" algn="l"/>
                        </a:tabLst>
                        <a:defRPr sz="1800">
                          <a:solidFill>
                            <a:srgbClr val="000000"/>
                          </a:solidFill>
                        </a:defRPr>
                      </a:pPr>
                      <a:r>
                        <a:rPr sz="6400">
                          <a:solidFill>
                            <a:srgbClr val="FFFFFF"/>
                          </a:solidFill>
                          <a:latin typeface="+mn-lt"/>
                          <a:ea typeface="+mn-ea"/>
                          <a:cs typeface="+mn-cs"/>
                        </a:rPr>
                        <a:t>نبوة</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A7A7A"/>
                    </a:solidFill>
                  </a:tcPr>
                </a:tc>
              </a:tr>
              <a:tr h="1235571">
                <a:tc>
                  <a:txBody>
                    <a:bodyPr/>
                    <a:lstStyle/>
                    <a:p>
                      <a:pPr defTabSz="914400">
                        <a:tabLst>
                          <a:tab pos="914400" algn="l"/>
                        </a:tabLst>
                        <a:defRPr sz="1800">
                          <a:solidFill>
                            <a:srgbClr val="000000"/>
                          </a:solidFill>
                        </a:defRPr>
                      </a:pPr>
                      <a:r>
                        <a:rPr sz="6400">
                          <a:solidFill>
                            <a:srgbClr val="FFFFFF"/>
                          </a:solidFill>
                          <a:latin typeface="+mn-lt"/>
                          <a:ea typeface="+mn-ea"/>
                          <a:cs typeface="+mn-cs"/>
                        </a:rPr>
                        <a:t>4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21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914400" algn="l"/>
                        </a:tabLst>
                        <a:defRPr sz="1800">
                          <a:solidFill>
                            <a:srgbClr val="000000"/>
                          </a:solidFill>
                        </a:defRPr>
                      </a:pPr>
                      <a:r>
                        <a:rPr sz="6400">
                          <a:solidFill>
                            <a:srgbClr val="FFFFFF"/>
                          </a:solidFill>
                          <a:latin typeface="+mn-lt"/>
                          <a:ea typeface="+mn-ea"/>
                          <a:cs typeface="+mn-cs"/>
                        </a:rPr>
                        <a:t>1 كتاب</a:t>
                      </a:r>
                    </a:p>
                  </a:txBody>
                  <a:tcPr marL="63500" marR="63500" marT="63500" marB="63500" anchor="ctr" anchorCtr="0"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3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5"/>
                                        </p:tgtEl>
                                        <p:attrNameLst>
                                          <p:attrName>style.visibility</p:attrName>
                                        </p:attrNameLst>
                                      </p:cBhvr>
                                      <p:to>
                                        <p:strVal val="visible"/>
                                      </p:to>
                                    </p:set>
                                    <p:animEffect filter="fade" transition="in">
                                      <p:cBhvr>
                                        <p:cTn id="7" dur="1000"/>
                                        <p:tgtEl>
                                          <p:spTgt spid="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02" name="Group"/>
          <p:cNvGrpSpPr/>
          <p:nvPr/>
        </p:nvGrpSpPr>
        <p:grpSpPr>
          <a:xfrm>
            <a:off x="-90793" y="-90263"/>
            <a:ext cx="24555027" cy="13806263"/>
            <a:chOff x="0" y="0"/>
            <a:chExt cx="24555026" cy="13806262"/>
          </a:xfrm>
        </p:grpSpPr>
        <p:grpSp>
          <p:nvGrpSpPr>
            <p:cNvPr id="498" name="Group"/>
            <p:cNvGrpSpPr/>
            <p:nvPr/>
          </p:nvGrpSpPr>
          <p:grpSpPr>
            <a:xfrm>
              <a:off x="-1" y="0"/>
              <a:ext cx="24555028" cy="13806263"/>
              <a:chOff x="0" y="0"/>
              <a:chExt cx="24555026" cy="13806262"/>
            </a:xfrm>
          </p:grpSpPr>
          <p:grpSp>
            <p:nvGrpSpPr>
              <p:cNvPr id="487" name="Group"/>
              <p:cNvGrpSpPr/>
              <p:nvPr/>
            </p:nvGrpSpPr>
            <p:grpSpPr>
              <a:xfrm>
                <a:off x="-1" y="0"/>
                <a:ext cx="24555028" cy="13806263"/>
                <a:chOff x="0" y="0"/>
                <a:chExt cx="24555026" cy="13806262"/>
              </a:xfrm>
            </p:grpSpPr>
            <p:grpSp>
              <p:nvGrpSpPr>
                <p:cNvPr id="483" name="Group"/>
                <p:cNvGrpSpPr/>
                <p:nvPr/>
              </p:nvGrpSpPr>
              <p:grpSpPr>
                <a:xfrm>
                  <a:off x="10558" y="0"/>
                  <a:ext cx="24544469" cy="13806263"/>
                  <a:chOff x="0" y="0"/>
                  <a:chExt cx="24544467" cy="13806262"/>
                </a:xfrm>
              </p:grpSpPr>
              <p:pic>
                <p:nvPicPr>
                  <p:cNvPr id="473" name="Story of Scripture.036.jpg" descr="Story of Scripture.036.jpg"/>
                  <p:cNvPicPr>
                    <a:picLocks noChangeAspect="1"/>
                  </p:cNvPicPr>
                  <p:nvPr/>
                </p:nvPicPr>
                <p:blipFill>
                  <a:blip r:embed="rId3">
                    <a:alphaModFix amt="32000"/>
                    <a:extLst/>
                  </a:blip>
                  <a:stretch>
                    <a:fillRect/>
                  </a:stretch>
                </p:blipFill>
                <p:spPr>
                  <a:xfrm>
                    <a:off x="80233" y="90262"/>
                    <a:ext cx="24384001" cy="13716001"/>
                  </a:xfrm>
                  <a:prstGeom prst="rect">
                    <a:avLst/>
                  </a:prstGeom>
                  <a:ln w="12700" cap="flat">
                    <a:noFill/>
                    <a:miter lim="400000"/>
                  </a:ln>
                  <a:effectLst/>
                </p:spPr>
              </p:pic>
              <p:pic>
                <p:nvPicPr>
                  <p:cNvPr id="474" name="TitleStrip.jpg" descr="TitleStrip.jpg"/>
                  <p:cNvPicPr>
                    <a:picLocks noChangeAspect="1"/>
                  </p:cNvPicPr>
                  <p:nvPr/>
                </p:nvPicPr>
                <p:blipFill>
                  <a:blip r:embed="rId4">
                    <a:extLst/>
                  </a:blip>
                  <a:stretch>
                    <a:fillRect/>
                  </a:stretch>
                </p:blipFill>
                <p:spPr>
                  <a:xfrm flipH="1">
                    <a:off x="80233" y="12637862"/>
                    <a:ext cx="24384001" cy="1168401"/>
                  </a:xfrm>
                  <a:prstGeom prst="rect">
                    <a:avLst/>
                  </a:prstGeom>
                  <a:ln w="12700" cap="flat">
                    <a:noFill/>
                    <a:miter lim="400000"/>
                  </a:ln>
                  <a:effectLst/>
                </p:spPr>
              </p:pic>
              <p:sp>
                <p:nvSpPr>
                  <p:cNvPr id="475" name="All the King’s Men"/>
                  <p:cNvSpPr txBox="1"/>
                  <p:nvPr/>
                </p:nvSpPr>
                <p:spPr>
                  <a:xfrm>
                    <a:off x="1294993" y="12637862"/>
                    <a:ext cx="5331967"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a:solidFill>
                          <a:srgbClr val="1D3F61"/>
                        </a:solidFill>
                      </a:defRPr>
                    </a:lvl1pPr>
                  </a:lstStyle>
                  <a:p>
                    <a:pPr/>
                    <a:r>
                      <a:t>All the King’s Men</a:t>
                    </a:r>
                  </a:p>
                </p:txBody>
              </p:sp>
              <p:pic>
                <p:nvPicPr>
                  <p:cNvPr id="476" name="Image" descr="Image"/>
                  <p:cNvPicPr>
                    <a:picLocks noChangeAspect="1"/>
                  </p:cNvPicPr>
                  <p:nvPr/>
                </p:nvPicPr>
                <p:blipFill>
                  <a:blip r:embed="rId5">
                    <a:extLst/>
                  </a:blip>
                  <a:stretch>
                    <a:fillRect/>
                  </a:stretch>
                </p:blipFill>
                <p:spPr>
                  <a:xfrm>
                    <a:off x="80233" y="90262"/>
                    <a:ext cx="24384001" cy="13716001"/>
                  </a:xfrm>
                  <a:prstGeom prst="rect">
                    <a:avLst/>
                  </a:prstGeom>
                  <a:ln w="12700" cap="flat">
                    <a:noFill/>
                    <a:miter lim="400000"/>
                  </a:ln>
                  <a:effectLst/>
                </p:spPr>
              </p:pic>
              <p:pic>
                <p:nvPicPr>
                  <p:cNvPr id="477" name="Image" descr="Image"/>
                  <p:cNvPicPr>
                    <a:picLocks noChangeAspect="1"/>
                  </p:cNvPicPr>
                  <p:nvPr/>
                </p:nvPicPr>
                <p:blipFill>
                  <a:blip r:embed="rId6">
                    <a:extLst/>
                  </a:blip>
                  <a:srcRect l="0" t="0" r="0" b="0"/>
                  <a:stretch>
                    <a:fillRect/>
                  </a:stretch>
                </p:blipFill>
                <p:spPr>
                  <a:xfrm>
                    <a:off x="0" y="0"/>
                    <a:ext cx="24544468" cy="13806263"/>
                  </a:xfrm>
                  <a:prstGeom prst="rect">
                    <a:avLst/>
                  </a:prstGeom>
                  <a:ln w="12700" cap="flat">
                    <a:noFill/>
                    <a:miter lim="400000"/>
                  </a:ln>
                  <a:effectLst/>
                </p:spPr>
              </p:pic>
              <p:sp>
                <p:nvSpPr>
                  <p:cNvPr id="478" name="Rectangle"/>
                  <p:cNvSpPr/>
                  <p:nvPr/>
                </p:nvSpPr>
                <p:spPr>
                  <a:xfrm>
                    <a:off x="4215963" y="639630"/>
                    <a:ext cx="18450287" cy="2328369"/>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4000">
                        <a:solidFill>
                          <a:srgbClr val="000000"/>
                        </a:solidFill>
                        <a:effectLst>
                          <a:outerShdw sx="100000" sy="100000" kx="0" ky="0" algn="b" rotWithShape="0" blurRad="38100" dist="12700" dir="5400000">
                            <a:srgbClr val="000000">
                              <a:alpha val="50000"/>
                            </a:srgbClr>
                          </a:outerShdw>
                        </a:effectLst>
                      </a:defRPr>
                    </a:pPr>
                  </a:p>
                </p:txBody>
              </p:sp>
              <p:sp>
                <p:nvSpPr>
                  <p:cNvPr id="479" name="اعمال الرسل8 : 1"/>
                  <p:cNvSpPr txBox="1"/>
                  <p:nvPr/>
                </p:nvSpPr>
                <p:spPr>
                  <a:xfrm>
                    <a:off x="9422080" y="255336"/>
                    <a:ext cx="5031939"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rtl="1">
                      <a:defRPr b="1"/>
                    </a:lvl1pPr>
                  </a:lstStyle>
                  <a:p>
                    <a:pPr/>
                    <a:r>
                      <a:t>اعمال الرسل8 : 1</a:t>
                    </a:r>
                  </a:p>
                </p:txBody>
              </p:sp>
              <p:sp>
                <p:nvSpPr>
                  <p:cNvPr id="480" name="أطروحة ومخطط رسالة لوقا"/>
                  <p:cNvSpPr txBox="1"/>
                  <p:nvPr/>
                </p:nvSpPr>
                <p:spPr>
                  <a:xfrm>
                    <a:off x="8371153" y="1306108"/>
                    <a:ext cx="7802162" cy="995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أطروحة ومخطط رسالة لوقا</a:t>
                    </a:r>
                  </a:p>
                </p:txBody>
              </p:sp>
              <p:sp>
                <p:nvSpPr>
                  <p:cNvPr id="481" name="Rectangle"/>
                  <p:cNvSpPr/>
                  <p:nvPr/>
                </p:nvSpPr>
                <p:spPr>
                  <a:xfrm>
                    <a:off x="5955405" y="7438255"/>
                    <a:ext cx="8143295" cy="1818577"/>
                  </a:xfrm>
                  <a:prstGeom prst="rect">
                    <a:avLst/>
                  </a:prstGeom>
                  <a:gradFill flip="none" rotWithShape="1">
                    <a:gsLst>
                      <a:gs pos="0">
                        <a:srgbClr val="189B1A">
                          <a:alpha val="78617"/>
                        </a:srgbClr>
                      </a:gs>
                      <a:gs pos="100000">
                        <a:srgbClr val="235D0B">
                          <a:alpha val="78617"/>
                        </a:srgbClr>
                      </a:gs>
                    </a:gsLst>
                    <a:lin ang="5400000" scaled="0"/>
                  </a:grad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82" name="Rectangle"/>
                  <p:cNvSpPr/>
                  <p:nvPr/>
                </p:nvSpPr>
                <p:spPr>
                  <a:xfrm>
                    <a:off x="5955405" y="10303336"/>
                    <a:ext cx="8143295" cy="1818577"/>
                  </a:xfrm>
                  <a:prstGeom prst="rect">
                    <a:avLst/>
                  </a:prstGeom>
                  <a:gradFill flip="none" rotWithShape="1">
                    <a:gsLst>
                      <a:gs pos="0">
                        <a:srgbClr val="189B1A">
                          <a:alpha val="69157"/>
                        </a:srgbClr>
                      </a:gs>
                      <a:gs pos="100000">
                        <a:srgbClr val="235D0B">
                          <a:alpha val="69157"/>
                        </a:srgbClr>
                      </a:gs>
                    </a:gsLst>
                    <a:lin ang="5400000" scaled="0"/>
                  </a:grad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grpSp>
            <p:sp>
              <p:nvSpPr>
                <p:cNvPr id="484" name="Rectangle"/>
                <p:cNvSpPr/>
                <p:nvPr/>
              </p:nvSpPr>
              <p:spPr>
                <a:xfrm>
                  <a:off x="0" y="4358812"/>
                  <a:ext cx="6404704" cy="1832971"/>
                </a:xfrm>
                <a:prstGeom prst="rect">
                  <a:avLst/>
                </a:prstGeom>
                <a:blipFill rotWithShape="1">
                  <a:blip r:embed="rId7">
                    <a:alphaModFix amt="96074"/>
                  </a:blip>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85" name="Rectangle"/>
                <p:cNvSpPr/>
                <p:nvPr/>
              </p:nvSpPr>
              <p:spPr>
                <a:xfrm>
                  <a:off x="0" y="7268376"/>
                  <a:ext cx="6404704" cy="2018795"/>
                </a:xfrm>
                <a:prstGeom prst="rect">
                  <a:avLst/>
                </a:prstGeom>
                <a:blipFill rotWithShape="1">
                  <a:blip r:embed="rId8"/>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86" name="Rectangle"/>
                <p:cNvSpPr/>
                <p:nvPr/>
              </p:nvSpPr>
              <p:spPr>
                <a:xfrm>
                  <a:off x="0" y="10363765"/>
                  <a:ext cx="6404704" cy="1832971"/>
                </a:xfrm>
                <a:prstGeom prst="rect">
                  <a:avLst/>
                </a:prstGeom>
                <a:blipFill rotWithShape="1">
                  <a:blip r:embed="rId9"/>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grpSp>
          <p:sp>
            <p:nvSpPr>
              <p:cNvPr id="488" name="بأورشليم"/>
              <p:cNvSpPr txBox="1"/>
              <p:nvPr/>
            </p:nvSpPr>
            <p:spPr>
              <a:xfrm>
                <a:off x="1911294" y="4690112"/>
                <a:ext cx="2674878" cy="9830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بأورشليم</a:t>
                </a:r>
              </a:p>
            </p:txBody>
          </p:sp>
          <p:sp>
            <p:nvSpPr>
              <p:cNvPr id="489" name="تأسست الكنيسة"/>
              <p:cNvSpPr txBox="1"/>
              <p:nvPr/>
            </p:nvSpPr>
            <p:spPr>
              <a:xfrm>
                <a:off x="854672" y="7703496"/>
                <a:ext cx="4788122"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تأسست الكنيسة</a:t>
                </a:r>
              </a:p>
            </p:txBody>
          </p:sp>
          <p:sp>
            <p:nvSpPr>
              <p:cNvPr id="490" name="أعمال الرسل 7-2"/>
              <p:cNvSpPr txBox="1"/>
              <p:nvPr/>
            </p:nvSpPr>
            <p:spPr>
              <a:xfrm>
                <a:off x="763844" y="10729246"/>
                <a:ext cx="4969779"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أعمال الرسل 7-2</a:t>
                </a:r>
              </a:p>
            </p:txBody>
          </p:sp>
          <p:sp>
            <p:nvSpPr>
              <p:cNvPr id="491" name="Rectangle"/>
              <p:cNvSpPr/>
              <p:nvPr/>
            </p:nvSpPr>
            <p:spPr>
              <a:xfrm>
                <a:off x="6400986" y="4347517"/>
                <a:ext cx="7721867" cy="1801184"/>
              </a:xfrm>
              <a:prstGeom prst="rect">
                <a:avLst/>
              </a:prstGeom>
              <a:blipFill rotWithShape="1">
                <a:blip r:embed="rId10">
                  <a:alphaModFix amt="66483"/>
                </a:blip>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92" name="اليهودية والسامرة"/>
              <p:cNvSpPr txBox="1"/>
              <p:nvPr/>
            </p:nvSpPr>
            <p:spPr>
              <a:xfrm>
                <a:off x="7841522" y="4750401"/>
                <a:ext cx="5246930"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اليهودية والسامرة</a:t>
                </a:r>
              </a:p>
            </p:txBody>
          </p:sp>
          <p:sp>
            <p:nvSpPr>
              <p:cNvPr id="493" name="الكنيسة تشتت"/>
              <p:cNvSpPr txBox="1"/>
              <p:nvPr/>
            </p:nvSpPr>
            <p:spPr>
              <a:xfrm>
                <a:off x="8125717" y="7908212"/>
                <a:ext cx="4272406"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الكنيسة تشتت</a:t>
                </a:r>
              </a:p>
            </p:txBody>
          </p:sp>
          <p:sp>
            <p:nvSpPr>
              <p:cNvPr id="494" name="أعمال الرسل 12-8"/>
              <p:cNvSpPr txBox="1"/>
              <p:nvPr/>
            </p:nvSpPr>
            <p:spPr>
              <a:xfrm>
                <a:off x="7768786" y="10729246"/>
                <a:ext cx="5392401"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أعمال الرسل 12-8</a:t>
                </a:r>
              </a:p>
            </p:txBody>
          </p:sp>
          <p:sp>
            <p:nvSpPr>
              <p:cNvPr id="495" name="Rectangle"/>
              <p:cNvSpPr/>
              <p:nvPr/>
            </p:nvSpPr>
            <p:spPr>
              <a:xfrm>
                <a:off x="14103441" y="4341919"/>
                <a:ext cx="10415167" cy="1801184"/>
              </a:xfrm>
              <a:prstGeom prst="rect">
                <a:avLst/>
              </a:prstGeom>
              <a:blipFill rotWithShape="1">
                <a:blip r:embed="rId11">
                  <a:alphaModFix amt="72265"/>
                </a:blip>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96" name="Rectangle"/>
              <p:cNvSpPr/>
              <p:nvPr/>
            </p:nvSpPr>
            <p:spPr>
              <a:xfrm>
                <a:off x="14103441" y="7433257"/>
                <a:ext cx="10415167" cy="1801184"/>
              </a:xfrm>
              <a:prstGeom prst="rect">
                <a:avLst/>
              </a:prstGeom>
              <a:blipFill rotWithShape="1">
                <a:blip r:embed="rId12">
                  <a:alphaModFix amt="72265"/>
                </a:blip>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sp>
            <p:nvSpPr>
              <p:cNvPr id="497" name="Rectangle"/>
              <p:cNvSpPr/>
              <p:nvPr/>
            </p:nvSpPr>
            <p:spPr>
              <a:xfrm>
                <a:off x="14103441" y="10326361"/>
                <a:ext cx="10415167" cy="1801185"/>
              </a:xfrm>
              <a:prstGeom prst="rect">
                <a:avLst/>
              </a:prstGeom>
              <a:blipFill rotWithShape="1">
                <a:blip r:embed="rId13">
                  <a:alphaModFix amt="72265"/>
                </a:blip>
                <a:srcRect l="0" t="0" r="0" b="0"/>
                <a:tile tx="0" ty="0" sx="100000" sy="100000" flip="none" algn="tl"/>
              </a:blipFill>
              <a:ln w="12700" cap="flat">
                <a:noFill/>
                <a:miter lim="400000"/>
              </a:ln>
              <a:effectLst/>
            </p:spPr>
            <p:txBody>
              <a:bodyPr wrap="square" lIns="50800" tIns="50800" rIns="50800" bIns="50800" numCol="1" anchor="ctr">
                <a:noAutofit/>
              </a:bodyPr>
              <a:lstStyle/>
              <a:p>
                <a:pPr>
                  <a:defRPr sz="4000">
                    <a:effectLst>
                      <a:outerShdw sx="100000" sy="100000" kx="0" ky="0" algn="b" rotWithShape="0" blurRad="38100" dist="12700" dir="5400000">
                        <a:srgbClr val="000000">
                          <a:alpha val="50000"/>
                        </a:srgbClr>
                      </a:outerShdw>
                    </a:effectLst>
                  </a:defRPr>
                </a:pPr>
              </a:p>
            </p:txBody>
          </p:sp>
        </p:grpSp>
        <p:sp>
          <p:nvSpPr>
            <p:cNvPr id="499" name="الي أقاصي الأرض"/>
            <p:cNvSpPr txBox="1"/>
            <p:nvPr/>
          </p:nvSpPr>
          <p:spPr>
            <a:xfrm>
              <a:off x="16304509" y="4760697"/>
              <a:ext cx="5312419"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الي أقاصي الأرض</a:t>
              </a:r>
            </a:p>
          </p:txBody>
        </p:sp>
        <p:sp>
          <p:nvSpPr>
            <p:cNvPr id="500" name="أعمال الرسل 28-13"/>
            <p:cNvSpPr txBox="1"/>
            <p:nvPr/>
          </p:nvSpPr>
          <p:spPr>
            <a:xfrm>
              <a:off x="16539408" y="10825421"/>
              <a:ext cx="5815024"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أعمال الرسل 28-13</a:t>
              </a:r>
            </a:p>
          </p:txBody>
        </p:sp>
        <p:sp>
          <p:nvSpPr>
            <p:cNvPr id="501" name="الكنيسة تمددت"/>
            <p:cNvSpPr txBox="1"/>
            <p:nvPr/>
          </p:nvSpPr>
          <p:spPr>
            <a:xfrm>
              <a:off x="17250432" y="7793059"/>
              <a:ext cx="4392975" cy="995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rtl="1">
                <a:defRPr b="1"/>
              </a:lvl1pPr>
            </a:lstStyle>
            <a:p>
              <a:pPr/>
              <a:r>
                <a:t>الكنيسة تمددت</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6"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50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508"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509"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510"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511"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512" name="أعمال الرسل 1: 6-11"/>
          <p:cNvSpPr txBox="1"/>
          <p:nvPr/>
        </p:nvSpPr>
        <p:spPr>
          <a:xfrm>
            <a:off x="10234306" y="940244"/>
            <a:ext cx="5140980" cy="19409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rtl="1">
              <a:spcBef>
                <a:spcPts val="1200"/>
              </a:spcBef>
              <a:defRPr b="1" sz="5000">
                <a:solidFill>
                  <a:srgbClr val="000000"/>
                </a:solidFill>
                <a:latin typeface="Times Roman"/>
                <a:ea typeface="Times Roman"/>
                <a:cs typeface="Times Roman"/>
                <a:sym typeface="Times Roman"/>
              </a:defRPr>
            </a:lvl1pPr>
          </a:lstStyle>
          <a:p>
            <a:pPr/>
            <a:r>
              <a:t>أعمال الرسل 1: 6-11</a:t>
            </a:r>
            <a:endParaRPr b="0"/>
          </a:p>
        </p:txBody>
      </p:sp>
      <p:sp>
        <p:nvSpPr>
          <p:cNvPr id="513" name="أ. حكم؟…"/>
          <p:cNvSpPr txBox="1"/>
          <p:nvPr/>
        </p:nvSpPr>
        <p:spPr>
          <a:xfrm>
            <a:off x="16719493" y="3191049"/>
            <a:ext cx="4147328" cy="8901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a:solidFill>
                  <a:srgbClr val="000000"/>
                </a:solidFill>
              </a:defRPr>
            </a:pPr>
            <a:r>
              <a:t>أ. حكم؟</a:t>
            </a:r>
          </a:p>
          <a:p>
            <a:pPr algn="r" rtl="1">
              <a:defRPr>
                <a:solidFill>
                  <a:srgbClr val="000000"/>
                </a:solidFill>
              </a:defRPr>
            </a:pPr>
            <a:r>
              <a:t> </a:t>
            </a:r>
          </a:p>
          <a:p>
            <a:pPr algn="r" rtl="1">
              <a:defRPr>
                <a:solidFill>
                  <a:srgbClr val="000000"/>
                </a:solidFill>
              </a:defRPr>
            </a:pPr>
            <a:r>
              <a:t>ب. الروح القدس؟</a:t>
            </a:r>
          </a:p>
          <a:p>
            <a:pPr algn="r" rtl="1">
              <a:defRPr>
                <a:solidFill>
                  <a:srgbClr val="000000"/>
                </a:solidFill>
              </a:defRPr>
            </a:pPr>
          </a:p>
          <a:p>
            <a:pPr algn="r" rtl="1">
              <a:defRPr>
                <a:solidFill>
                  <a:srgbClr val="000000"/>
                </a:solidFill>
              </a:defRPr>
            </a:pPr>
            <a:r>
              <a:t> ج. الغرض؟</a:t>
            </a:r>
          </a:p>
          <a:p>
            <a:pPr algn="r" rtl="1">
              <a:defRPr>
                <a:solidFill>
                  <a:srgbClr val="000000"/>
                </a:solidFill>
              </a:defRPr>
            </a:pPr>
          </a:p>
          <a:p>
            <a:pPr algn="r" rtl="1">
              <a:defRPr>
                <a:solidFill>
                  <a:srgbClr val="000000"/>
                </a:solidFill>
              </a:defRPr>
            </a:pPr>
            <a:r>
              <a:t> د. مكان؟</a:t>
            </a:r>
          </a:p>
          <a:p>
            <a:pPr algn="r" rtl="1">
              <a:defRPr>
                <a:solidFill>
                  <a:srgbClr val="000000"/>
                </a:solidFill>
              </a:defRPr>
            </a:pPr>
          </a:p>
          <a:p>
            <a:pPr algn="r" rtl="1">
              <a:defRPr>
                <a:solidFill>
                  <a:srgbClr val="000000"/>
                </a:solidFill>
              </a:defRPr>
            </a:pPr>
          </a:p>
        </p:txBody>
      </p:sp>
      <p:sp>
        <p:nvSpPr>
          <p:cNvPr id="514" name="- ليس بعد"/>
          <p:cNvSpPr txBox="1"/>
          <p:nvPr/>
        </p:nvSpPr>
        <p:spPr>
          <a:xfrm>
            <a:off x="12413189" y="3107103"/>
            <a:ext cx="256078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ليس بعد</a:t>
            </a:r>
          </a:p>
        </p:txBody>
      </p:sp>
      <p:sp>
        <p:nvSpPr>
          <p:cNvPr id="515" name="- قريباً سياتي"/>
          <p:cNvSpPr txBox="1"/>
          <p:nvPr/>
        </p:nvSpPr>
        <p:spPr>
          <a:xfrm>
            <a:off x="11406192" y="4897501"/>
            <a:ext cx="3567782"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قريباً سياتي</a:t>
            </a:r>
          </a:p>
        </p:txBody>
      </p:sp>
      <p:sp>
        <p:nvSpPr>
          <p:cNvPr id="516" name="- كونوا شهودي"/>
          <p:cNvSpPr txBox="1"/>
          <p:nvPr/>
        </p:nvSpPr>
        <p:spPr>
          <a:xfrm>
            <a:off x="11250577" y="6687901"/>
            <a:ext cx="372339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كونوا شهودي</a:t>
            </a:r>
          </a:p>
        </p:txBody>
      </p:sp>
      <p:sp>
        <p:nvSpPr>
          <p:cNvPr id="517" name="- اورشليم  اليهودية/ السامرة، اقاصي الارض"/>
          <p:cNvSpPr txBox="1"/>
          <p:nvPr/>
        </p:nvSpPr>
        <p:spPr>
          <a:xfrm>
            <a:off x="3984151" y="8478299"/>
            <a:ext cx="10989823"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اورشليم  اليهودية/ السامرة، اقاصي الارض</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1"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522"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523"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524"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525" name="Image" descr="Image"/>
          <p:cNvPicPr>
            <a:picLocks noChangeAspect="1"/>
          </p:cNvPicPr>
          <p:nvPr/>
        </p:nvPicPr>
        <p:blipFill>
          <a:blip r:embed="rId5">
            <a:extLst/>
          </a:blip>
          <a:stretch>
            <a:fillRect/>
          </a:stretch>
        </p:blipFill>
        <p:spPr>
          <a:xfrm>
            <a:off x="0" y="-583018"/>
            <a:ext cx="24384000" cy="13716001"/>
          </a:xfrm>
          <a:prstGeom prst="rect">
            <a:avLst/>
          </a:prstGeom>
          <a:ln w="12700">
            <a:miter lim="400000"/>
          </a:ln>
        </p:spPr>
      </p:pic>
      <p:pic>
        <p:nvPicPr>
          <p:cNvPr id="526"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527" name="أ. حكم؟…"/>
          <p:cNvSpPr txBox="1"/>
          <p:nvPr/>
        </p:nvSpPr>
        <p:spPr>
          <a:xfrm>
            <a:off x="16719493" y="3107103"/>
            <a:ext cx="4147328" cy="90690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a:solidFill>
                  <a:srgbClr val="000000"/>
                </a:solidFill>
              </a:defRPr>
            </a:pPr>
            <a:r>
              <a:t>أ. حكم؟</a:t>
            </a:r>
          </a:p>
          <a:p>
            <a:pPr algn="r" rtl="1">
              <a:defRPr>
                <a:solidFill>
                  <a:srgbClr val="000000"/>
                </a:solidFill>
              </a:defRPr>
            </a:pPr>
            <a:r>
              <a:t> </a:t>
            </a:r>
          </a:p>
          <a:p>
            <a:pPr algn="r" rtl="1">
              <a:defRPr>
                <a:solidFill>
                  <a:srgbClr val="000000"/>
                </a:solidFill>
              </a:defRPr>
            </a:pPr>
            <a:r>
              <a:t>ب. الروح القدس؟</a:t>
            </a:r>
          </a:p>
          <a:p>
            <a:pPr algn="r" rtl="1">
              <a:defRPr>
                <a:solidFill>
                  <a:srgbClr val="000000"/>
                </a:solidFill>
              </a:defRPr>
            </a:pPr>
          </a:p>
          <a:p>
            <a:pPr algn="r" rtl="1">
              <a:defRPr>
                <a:solidFill>
                  <a:srgbClr val="000000"/>
                </a:solidFill>
              </a:defRPr>
            </a:pPr>
            <a:r>
              <a:t> ج. الغرض؟</a:t>
            </a:r>
          </a:p>
          <a:p>
            <a:pPr algn="r" rtl="1">
              <a:defRPr>
                <a:solidFill>
                  <a:srgbClr val="000000"/>
                </a:solidFill>
              </a:defRPr>
            </a:pPr>
          </a:p>
          <a:p>
            <a:pPr algn="r" rtl="1">
              <a:defRPr>
                <a:solidFill>
                  <a:srgbClr val="000000"/>
                </a:solidFill>
              </a:defRPr>
            </a:pPr>
            <a:r>
              <a:t> د. مكان؟</a:t>
            </a:r>
          </a:p>
          <a:p>
            <a:pPr algn="r" rtl="1">
              <a:defRPr>
                <a:solidFill>
                  <a:srgbClr val="000000"/>
                </a:solidFill>
              </a:defRPr>
            </a:pPr>
          </a:p>
          <a:p>
            <a:pPr algn="r" rtl="1">
              <a:defRPr>
                <a:solidFill>
                  <a:srgbClr val="000000"/>
                </a:solidFill>
              </a:defRPr>
            </a:pPr>
            <a:r>
              <a:t>ه. السبب؟</a:t>
            </a:r>
          </a:p>
        </p:txBody>
      </p:sp>
      <p:sp>
        <p:nvSpPr>
          <p:cNvPr id="528" name="- ليس بعد"/>
          <p:cNvSpPr txBox="1"/>
          <p:nvPr/>
        </p:nvSpPr>
        <p:spPr>
          <a:xfrm>
            <a:off x="12413190" y="3107103"/>
            <a:ext cx="256078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ليس بعد</a:t>
            </a:r>
          </a:p>
        </p:txBody>
      </p:sp>
      <p:sp>
        <p:nvSpPr>
          <p:cNvPr id="529" name="- قريباً سياتي"/>
          <p:cNvSpPr txBox="1"/>
          <p:nvPr/>
        </p:nvSpPr>
        <p:spPr>
          <a:xfrm>
            <a:off x="11406192" y="4897502"/>
            <a:ext cx="3567782"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قريباً سياتي</a:t>
            </a:r>
          </a:p>
        </p:txBody>
      </p:sp>
      <p:sp>
        <p:nvSpPr>
          <p:cNvPr id="530" name="- كونوا شهودي"/>
          <p:cNvSpPr txBox="1"/>
          <p:nvPr/>
        </p:nvSpPr>
        <p:spPr>
          <a:xfrm>
            <a:off x="11250577" y="6687900"/>
            <a:ext cx="372339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كونوا شهودي</a:t>
            </a:r>
          </a:p>
        </p:txBody>
      </p:sp>
      <p:sp>
        <p:nvSpPr>
          <p:cNvPr id="531" name="- اورشليم  اليهودية/ السامرة، اقاصي الارض"/>
          <p:cNvSpPr txBox="1"/>
          <p:nvPr/>
        </p:nvSpPr>
        <p:spPr>
          <a:xfrm>
            <a:off x="3984151" y="8478299"/>
            <a:ext cx="10989823"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اورشليم  اليهودية/ السامرة، اقاصي الارض</a:t>
            </a:r>
          </a:p>
        </p:txBody>
      </p:sp>
      <p:sp>
        <p:nvSpPr>
          <p:cNvPr id="532" name="- يسوع سيغادر (العدد 9-11)"/>
          <p:cNvSpPr txBox="1"/>
          <p:nvPr/>
        </p:nvSpPr>
        <p:spPr>
          <a:xfrm>
            <a:off x="7626041" y="10268698"/>
            <a:ext cx="7347933"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a:solidFill>
                  <a:srgbClr val="000000"/>
                </a:solidFill>
              </a:defRPr>
            </a:lvl1pPr>
          </a:lstStyle>
          <a:p>
            <a:pPr/>
            <a:r>
              <a:t>- يسوع سيغادر (العدد 9-11)</a:t>
            </a:r>
          </a:p>
        </p:txBody>
      </p:sp>
      <p:sp>
        <p:nvSpPr>
          <p:cNvPr id="533" name="أعمال الرسل 1: 6-11"/>
          <p:cNvSpPr txBox="1"/>
          <p:nvPr/>
        </p:nvSpPr>
        <p:spPr>
          <a:xfrm>
            <a:off x="10234306" y="940244"/>
            <a:ext cx="5140980" cy="19409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rtl="1">
              <a:spcBef>
                <a:spcPts val="1200"/>
              </a:spcBef>
              <a:defRPr b="1" sz="5000">
                <a:solidFill>
                  <a:srgbClr val="000000"/>
                </a:solidFill>
                <a:latin typeface="Times Roman"/>
                <a:ea typeface="Times Roman"/>
                <a:cs typeface="Times Roman"/>
                <a:sym typeface="Times Roman"/>
              </a:defRPr>
            </a:lvl1pPr>
          </a:lstStyle>
          <a:p>
            <a:pPr/>
            <a:r>
              <a:t>أعمال الرسل 1: 6-11</a:t>
            </a:r>
            <a:endParaRPr b="0"/>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7"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53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539"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540"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541"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542"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543" name="استخدم مواردنا من أجله…"/>
          <p:cNvSpPr txBox="1"/>
          <p:nvPr/>
        </p:nvSpPr>
        <p:spPr>
          <a:xfrm>
            <a:off x="13762525" y="4140779"/>
            <a:ext cx="7400075" cy="44332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599" indent="-228599" algn="r" rtl="1">
              <a:buSzPct val="100000"/>
              <a:buAutoNum type="arabicPeriod" startAt="1"/>
              <a:defRPr sz="6300">
                <a:solidFill>
                  <a:srgbClr val="000000"/>
                </a:solidFill>
              </a:defRPr>
            </a:pPr>
            <a:r>
              <a:t>استخدم مواردنا من أجله</a:t>
            </a:r>
          </a:p>
          <a:p>
            <a:pPr marL="228599" indent="-228599" algn="r" rtl="1">
              <a:buSzPct val="100000"/>
              <a:buAutoNum type="arabicPeriod" startAt="1"/>
              <a:defRPr sz="6300">
                <a:solidFill>
                  <a:srgbClr val="000000"/>
                </a:solidFill>
              </a:defRPr>
            </a:pPr>
            <a:r>
              <a:t>توقع</a:t>
            </a:r>
          </a:p>
          <a:p>
            <a:pPr marL="228599" indent="-228599" algn="r" rtl="1">
              <a:buSzPct val="100000"/>
              <a:buAutoNum type="arabicPeriod" startAt="1"/>
              <a:defRPr sz="6300">
                <a:solidFill>
                  <a:srgbClr val="000000"/>
                </a:solidFill>
              </a:defRPr>
            </a:pPr>
            <a:r>
              <a:t>تعلم فن "الانتظار" </a:t>
            </a:r>
          </a:p>
          <a:p>
            <a:pPr marL="228599" indent="-228599" algn="r" rtl="1">
              <a:buSzPct val="100000"/>
              <a:buAutoNum type="arabicPeriod" startAt="1"/>
              <a:defRPr sz="6300">
                <a:solidFill>
                  <a:srgbClr val="000000"/>
                </a:solidFill>
              </a:defRPr>
            </a:pPr>
            <a:r>
              <a:t>. لا تنس . . .</a:t>
            </a:r>
          </a:p>
        </p:txBody>
      </p:sp>
      <p:sp>
        <p:nvSpPr>
          <p:cNvPr id="544" name="يعمل من أجلك"/>
          <p:cNvSpPr txBox="1"/>
          <p:nvPr/>
        </p:nvSpPr>
        <p:spPr>
          <a:xfrm>
            <a:off x="7311507" y="878613"/>
            <a:ext cx="9608726" cy="1413983"/>
          </a:xfrm>
          <a:prstGeom prst="rect">
            <a:avLst/>
          </a:prstGeom>
          <a:blipFill>
            <a:blip r:embed="rId7"/>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300">
                <a:effectLst>
                  <a:outerShdw sx="100000" sy="100000" kx="0" ky="0" algn="b" rotWithShape="0" blurRad="38100" dist="12700" dir="5400000">
                    <a:srgbClr val="000000">
                      <a:alpha val="50000"/>
                    </a:srgbClr>
                  </a:outerShdw>
                </a:effectLst>
              </a:defRPr>
            </a:lvl1pPr>
          </a:lstStyle>
          <a:p>
            <a:pPr/>
            <a:r>
              <a:t>يعمل من أجلك</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8" name="Story of Scripture.036.jpg" descr="Story of Scripture.036.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549"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550" name="All the King’s Men"/>
          <p:cNvSpPr txBox="1"/>
          <p:nvPr/>
        </p:nvSpPr>
        <p:spPr>
          <a:xfrm>
            <a:off x="1214759" y="12547600"/>
            <a:ext cx="533196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D3F61"/>
                </a:solidFill>
              </a:defRPr>
            </a:lvl1pPr>
          </a:lstStyle>
          <a:p>
            <a:pPr/>
            <a:r>
              <a:t>All the King’s Men</a:t>
            </a:r>
          </a:p>
        </p:txBody>
      </p:sp>
      <p:sp>
        <p:nvSpPr>
          <p:cNvPr id="551" name="The King Has Come…"/>
          <p:cNvSpPr txBox="1"/>
          <p:nvPr>
            <p:ph type="body" idx="1"/>
          </p:nvPr>
        </p:nvSpPr>
        <p:spPr>
          <a:prstGeom prst="rect">
            <a:avLst/>
          </a:prstGeom>
        </p:spPr>
        <p:txBody>
          <a:bodyPr/>
          <a:lstStyle/>
          <a:p>
            <a:pPr marL="1562100"/>
            <a:r>
              <a:t>The King Has Come</a:t>
            </a:r>
          </a:p>
          <a:p>
            <a:pPr marL="1562100"/>
            <a:r>
              <a:t>The King will be leaving  . . . but He will be Coming Back</a:t>
            </a:r>
          </a:p>
          <a:p>
            <a:pPr marL="1562100"/>
            <a:r>
              <a:t>Acts 1:1-11</a:t>
            </a:r>
          </a:p>
          <a:p>
            <a:pPr marL="1562100"/>
            <a:r>
              <a:t>The Charge: “ You Got Some Work to Do!”</a:t>
            </a:r>
            <a:br/>
            <a:br/>
            <a:r>
              <a:t>                               </a:t>
            </a:r>
            <a:br/>
          </a:p>
        </p:txBody>
      </p:sp>
      <p:pic>
        <p:nvPicPr>
          <p:cNvPr id="552" name="Image" descr="Image"/>
          <p:cNvPicPr>
            <a:picLocks noChangeAspect="1"/>
          </p:cNvPicPr>
          <p:nvPr/>
        </p:nvPicPr>
        <p:blipFill>
          <a:blip r:embed="rId5">
            <a:extLst/>
          </a:blip>
          <a:stretch>
            <a:fillRect/>
          </a:stretch>
        </p:blipFill>
        <p:spPr>
          <a:xfrm>
            <a:off x="0" y="0"/>
            <a:ext cx="24384000" cy="13716000"/>
          </a:xfrm>
          <a:prstGeom prst="rect">
            <a:avLst/>
          </a:prstGeom>
          <a:ln w="12700">
            <a:miter lim="400000"/>
          </a:ln>
        </p:spPr>
      </p:pic>
      <p:pic>
        <p:nvPicPr>
          <p:cNvPr id="553" name="Image" descr="Image"/>
          <p:cNvPicPr>
            <a:picLocks noChangeAspect="1"/>
          </p:cNvPicPr>
          <p:nvPr/>
        </p:nvPicPr>
        <p:blipFill>
          <a:blip r:embed="rId6">
            <a:extLst/>
          </a:blip>
          <a:srcRect l="0" t="32022" r="0" b="0"/>
          <a:stretch>
            <a:fillRect/>
          </a:stretch>
        </p:blipFill>
        <p:spPr>
          <a:xfrm>
            <a:off x="0" y="4421762"/>
            <a:ext cx="24384001" cy="9323770"/>
          </a:xfrm>
          <a:prstGeom prst="rect">
            <a:avLst/>
          </a:prstGeom>
          <a:ln w="12700">
            <a:miter lim="400000"/>
          </a:ln>
        </p:spPr>
      </p:pic>
      <p:sp>
        <p:nvSpPr>
          <p:cNvPr id="554" name="استخدم مواردنا من أجله…"/>
          <p:cNvSpPr txBox="1"/>
          <p:nvPr/>
        </p:nvSpPr>
        <p:spPr>
          <a:xfrm>
            <a:off x="13716084" y="4128648"/>
            <a:ext cx="7400075" cy="44332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41299" indent="-228599" algn="r" rtl="1">
              <a:buSzPct val="100000"/>
              <a:buAutoNum type="arabicPeriod" startAt="1"/>
              <a:defRPr sz="6300">
                <a:solidFill>
                  <a:srgbClr val="000000"/>
                </a:solidFill>
              </a:defRPr>
            </a:pPr>
            <a:r>
              <a:t>استخدم مواردنا من أجله</a:t>
            </a:r>
          </a:p>
          <a:p>
            <a:pPr marL="241299" indent="-228599" algn="r" rtl="1">
              <a:buSzPct val="100000"/>
              <a:buAutoNum type="arabicPeriod" startAt="1"/>
              <a:defRPr sz="6300">
                <a:solidFill>
                  <a:srgbClr val="000000"/>
                </a:solidFill>
              </a:defRPr>
            </a:pPr>
            <a:r>
              <a:t>توقع</a:t>
            </a:r>
          </a:p>
          <a:p>
            <a:pPr marL="241299" indent="-228599" algn="r" rtl="1">
              <a:buSzPct val="100000"/>
              <a:buAutoNum type="arabicPeriod" startAt="1"/>
              <a:defRPr sz="6300">
                <a:solidFill>
                  <a:srgbClr val="000000"/>
                </a:solidFill>
              </a:defRPr>
            </a:pPr>
            <a:r>
              <a:t>تعلم فن "الانتظار" </a:t>
            </a:r>
          </a:p>
          <a:p>
            <a:pPr marL="241299" indent="-228599" algn="r" rtl="1">
              <a:buSzPct val="100000"/>
              <a:buAutoNum type="arabicPeriod" startAt="1"/>
              <a:defRPr sz="6300">
                <a:solidFill>
                  <a:srgbClr val="000000"/>
                </a:solidFill>
              </a:defRPr>
            </a:pPr>
            <a:r>
              <a:t>. لا تنس . . .</a:t>
            </a:r>
          </a:p>
        </p:txBody>
      </p:sp>
      <p:sp>
        <p:nvSpPr>
          <p:cNvPr id="555" name="&quot;يجب عليك القيام بعمل&quot;"/>
          <p:cNvSpPr txBox="1"/>
          <p:nvPr/>
        </p:nvSpPr>
        <p:spPr>
          <a:xfrm>
            <a:off x="14189387" y="9403554"/>
            <a:ext cx="7158480" cy="9954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rtl="1">
              <a:defRPr b="1">
                <a:solidFill>
                  <a:srgbClr val="000000"/>
                </a:solidFill>
              </a:defRPr>
            </a:lvl1pPr>
          </a:lstStyle>
          <a:p>
            <a:pPr/>
            <a:r>
              <a:t>"يجب عليك القيام بعمل"</a:t>
            </a:r>
          </a:p>
        </p:txBody>
      </p:sp>
      <p:sp>
        <p:nvSpPr>
          <p:cNvPr id="556" name="يعمل من أجلك"/>
          <p:cNvSpPr txBox="1"/>
          <p:nvPr/>
        </p:nvSpPr>
        <p:spPr>
          <a:xfrm>
            <a:off x="7311507" y="878613"/>
            <a:ext cx="9608726" cy="1413983"/>
          </a:xfrm>
          <a:prstGeom prst="rect">
            <a:avLst/>
          </a:prstGeom>
          <a:blipFill>
            <a:blip r:embed="rId7"/>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300">
                <a:effectLst>
                  <a:outerShdw sx="100000" sy="100000" kx="0" ky="0" algn="b" rotWithShape="0" blurRad="38100" dist="12700" dir="5400000">
                    <a:srgbClr val="000000">
                      <a:alpha val="50000"/>
                    </a:srgbClr>
                  </a:outerShdw>
                </a:effectLst>
              </a:defRPr>
            </a:lvl1pPr>
          </a:lstStyle>
          <a:p>
            <a:pPr/>
            <a:r>
              <a:t>يعمل من أجلك</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0" name="fishing background.jpg" descr="fishing backgrou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561" name="PalmTree.png" descr="PalmTree.png"/>
          <p:cNvPicPr>
            <a:picLocks noChangeAspect="1"/>
          </p:cNvPicPr>
          <p:nvPr/>
        </p:nvPicPr>
        <p:blipFill>
          <a:blip r:embed="rId4">
            <a:extLst/>
          </a:blip>
          <a:stretch>
            <a:fillRect/>
          </a:stretch>
        </p:blipFill>
        <p:spPr>
          <a:xfrm>
            <a:off x="-7488914" y="-357"/>
            <a:ext cx="14833601" cy="12674601"/>
          </a:xfrm>
          <a:prstGeom prst="rect">
            <a:avLst/>
          </a:prstGeom>
          <a:ln w="12700">
            <a:miter lim="400000"/>
          </a:ln>
        </p:spPr>
      </p:pic>
      <p:pic>
        <p:nvPicPr>
          <p:cNvPr id="562" name="TitleStrip.jpg" descr="TitleStrip.jpg"/>
          <p:cNvPicPr>
            <a:picLocks noChangeAspect="1"/>
          </p:cNvPicPr>
          <p:nvPr/>
        </p:nvPicPr>
        <p:blipFill>
          <a:blip r:embed="rId5">
            <a:extLst/>
          </a:blip>
          <a:stretch>
            <a:fillRect/>
          </a:stretch>
        </p:blipFill>
        <p:spPr>
          <a:xfrm flipH="1">
            <a:off x="0" y="12547600"/>
            <a:ext cx="24384000" cy="1168400"/>
          </a:xfrm>
          <a:prstGeom prst="rect">
            <a:avLst/>
          </a:prstGeom>
          <a:ln w="12700">
            <a:miter lim="400000"/>
          </a:ln>
        </p:spPr>
      </p:pic>
      <p:pic>
        <p:nvPicPr>
          <p:cNvPr id="563" name="stephen.tiff" descr="stephen.tiff"/>
          <p:cNvPicPr>
            <a:picLocks noChangeAspect="1"/>
          </p:cNvPicPr>
          <p:nvPr/>
        </p:nvPicPr>
        <p:blipFill>
          <a:blip r:embed="rId6">
            <a:extLst/>
          </a:blip>
          <a:stretch>
            <a:fillRect/>
          </a:stretch>
        </p:blipFill>
        <p:spPr>
          <a:xfrm>
            <a:off x="7594600" y="210198"/>
            <a:ext cx="13627100" cy="22237701"/>
          </a:xfrm>
          <a:prstGeom prst="rect">
            <a:avLst/>
          </a:prstGeom>
          <a:ln w="12700">
            <a:miter lim="400000"/>
          </a:ln>
        </p:spPr>
      </p:pic>
      <p:sp>
        <p:nvSpPr>
          <p:cNvPr id="564" name="جميع رجال الملكيين"/>
          <p:cNvSpPr txBox="1"/>
          <p:nvPr/>
        </p:nvSpPr>
        <p:spPr>
          <a:xfrm>
            <a:off x="1604905" y="12435680"/>
            <a:ext cx="5331967"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جميع رجال الملكيين</a:t>
            </a:r>
          </a:p>
        </p:txBody>
      </p:sp>
      <p:grpSp>
        <p:nvGrpSpPr>
          <p:cNvPr id="567" name="Group"/>
          <p:cNvGrpSpPr/>
          <p:nvPr/>
        </p:nvGrpSpPr>
        <p:grpSpPr>
          <a:xfrm>
            <a:off x="20320777" y="-3055507"/>
            <a:ext cx="9282146" cy="25108980"/>
            <a:chOff x="0" y="0"/>
            <a:chExt cx="9282144" cy="25108978"/>
          </a:xfrm>
        </p:grpSpPr>
        <p:pic>
          <p:nvPicPr>
            <p:cNvPr id="565" name="flame2.png" descr="flame2.png"/>
            <p:cNvPicPr>
              <a:picLocks noChangeAspect="1"/>
            </p:cNvPicPr>
            <p:nvPr/>
          </p:nvPicPr>
          <p:blipFill>
            <a:blip r:embed="rId7">
              <a:extLst/>
            </a:blip>
            <a:stretch>
              <a:fillRect/>
            </a:stretch>
          </p:blipFill>
          <p:spPr>
            <a:xfrm rot="19980161">
              <a:off x="1231121" y="1163205"/>
              <a:ext cx="6819901" cy="7061201"/>
            </a:xfrm>
            <a:prstGeom prst="rect">
              <a:avLst/>
            </a:prstGeom>
            <a:ln w="12700" cap="flat">
              <a:noFill/>
              <a:miter lim="400000"/>
            </a:ln>
            <a:effectLst/>
          </p:spPr>
        </p:pic>
        <p:pic>
          <p:nvPicPr>
            <p:cNvPr id="566" name="torch.png" descr="torch.png"/>
            <p:cNvPicPr>
              <a:picLocks noChangeAspect="1"/>
            </p:cNvPicPr>
            <p:nvPr/>
          </p:nvPicPr>
          <p:blipFill>
            <a:blip r:embed="rId8">
              <a:extLst/>
            </a:blip>
            <a:stretch>
              <a:fillRect/>
            </a:stretch>
          </p:blipFill>
          <p:spPr>
            <a:xfrm rot="21271968">
              <a:off x="2375337" y="2661748"/>
              <a:ext cx="3865193" cy="2231385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1" name="Epistles.jpg" descr="Epistl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572"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573" name="العيش من أجل الملك"/>
          <p:cNvSpPr txBox="1"/>
          <p:nvPr/>
        </p:nvSpPr>
        <p:spPr>
          <a:xfrm>
            <a:off x="1539272" y="12486480"/>
            <a:ext cx="5397600"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العيش من أجل الملك</a:t>
            </a:r>
          </a:p>
        </p:txBody>
      </p:sp>
      <p:grpSp>
        <p:nvGrpSpPr>
          <p:cNvPr id="576" name="Group"/>
          <p:cNvGrpSpPr/>
          <p:nvPr/>
        </p:nvGrpSpPr>
        <p:grpSpPr>
          <a:xfrm>
            <a:off x="-4050523" y="-3055507"/>
            <a:ext cx="9282146" cy="25108980"/>
            <a:chOff x="0" y="0"/>
            <a:chExt cx="9282144" cy="25108978"/>
          </a:xfrm>
        </p:grpSpPr>
        <p:pic>
          <p:nvPicPr>
            <p:cNvPr id="574" name="flame2.png" descr="flame2.png"/>
            <p:cNvPicPr>
              <a:picLocks noChangeAspect="1"/>
            </p:cNvPicPr>
            <p:nvPr/>
          </p:nvPicPr>
          <p:blipFill>
            <a:blip r:embed="rId5">
              <a:extLst/>
            </a:blip>
            <a:stretch>
              <a:fillRect/>
            </a:stretch>
          </p:blipFill>
          <p:spPr>
            <a:xfrm rot="19980161">
              <a:off x="1231121" y="1163205"/>
              <a:ext cx="6819901" cy="7061201"/>
            </a:xfrm>
            <a:prstGeom prst="rect">
              <a:avLst/>
            </a:prstGeom>
            <a:ln w="12700" cap="flat">
              <a:noFill/>
              <a:miter lim="400000"/>
            </a:ln>
            <a:effectLst/>
          </p:spPr>
        </p:pic>
        <p:pic>
          <p:nvPicPr>
            <p:cNvPr id="575" name="torch.png" descr="torch.png"/>
            <p:cNvPicPr>
              <a:picLocks noChangeAspect="1"/>
            </p:cNvPicPr>
            <p:nvPr/>
          </p:nvPicPr>
          <p:blipFill>
            <a:blip r:embed="rId6">
              <a:extLst/>
            </a:blip>
            <a:stretch>
              <a:fillRect/>
            </a:stretch>
          </p:blipFill>
          <p:spPr>
            <a:xfrm rot="21271968">
              <a:off x="2375337" y="2661748"/>
              <a:ext cx="3865193" cy="2231385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قُم بتنزيل هذا العرض التقديمي مجاناً!"/>
          <p:cNvSpPr txBox="1"/>
          <p:nvPr/>
        </p:nvSpPr>
        <p:spPr>
          <a:xfrm>
            <a:off x="-101313" y="152766"/>
            <a:ext cx="24586625" cy="13663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7900"/>
            </a:lvl1pPr>
          </a:lstStyle>
          <a:p>
            <a:pPr/>
            <a:r>
              <a:t>قُم بتنزيل هذا العرض التقديمي مجاناً!</a:t>
            </a:r>
          </a:p>
        </p:txBody>
      </p:sp>
      <p:pic>
        <p:nvPicPr>
          <p:cNvPr id="582" name="Image" descr="Image"/>
          <p:cNvPicPr>
            <a:picLocks noChangeAspect="1"/>
          </p:cNvPicPr>
          <p:nvPr/>
        </p:nvPicPr>
        <p:blipFill>
          <a:blip r:embed="rId2">
            <a:extLst/>
          </a:blip>
          <a:stretch>
            <a:fillRect/>
          </a:stretch>
        </p:blipFill>
        <p:spPr>
          <a:xfrm>
            <a:off x="-20571" y="1484563"/>
            <a:ext cx="24425142" cy="11239592"/>
          </a:xfrm>
          <a:prstGeom prst="rect">
            <a:avLst/>
          </a:prstGeom>
          <a:ln w="12700">
            <a:miter lim="400000"/>
          </a:ln>
        </p:spPr>
      </p:pic>
      <p:sp>
        <p:nvSpPr>
          <p:cNvPr id="583" name="قصة الكتاب المقدس على BibleStudyDownloads.org"/>
          <p:cNvSpPr txBox="1"/>
          <p:nvPr/>
        </p:nvSpPr>
        <p:spPr>
          <a:xfrm>
            <a:off x="-107672" y="12480523"/>
            <a:ext cx="24599343" cy="1311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7600"/>
            </a:pPr>
            <a:r>
              <a:t>قصة الكتاب المقدس على </a:t>
            </a:r>
            <a:r>
              <a:rPr u="sng">
                <a:hlinkClick r:id="rId3" invalidUrl="" action="" tgtFrame="" tooltip="" history="1" highlightClick="0" endSnd="0"/>
              </a:rPr>
              <a:t>BibleStudyDownloads.org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 name="11"/>
          <p:cNvSpPr txBox="1"/>
          <p:nvPr/>
        </p:nvSpPr>
        <p:spPr>
          <a:xfrm>
            <a:off x="23170529" y="3111500"/>
            <a:ext cx="266701"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000000"/>
                </a:solidFill>
              </a:defRPr>
            </a:lvl1pPr>
          </a:lstStyle>
          <a:p>
            <a:pPr/>
            <a:r>
              <a:t>11</a:t>
            </a:r>
          </a:p>
        </p:txBody>
      </p:sp>
      <p:pic>
        <p:nvPicPr>
          <p:cNvPr id="70" name="Story of Scripture.011.jpg" descr="Story of Scripture.011.jpg"/>
          <p:cNvPicPr>
            <a:picLocks noChangeAspect="1"/>
          </p:cNvPicPr>
          <p:nvPr/>
        </p:nvPicPr>
        <p:blipFill>
          <a:blip r:embed="rId3">
            <a:extLst/>
          </a:blip>
          <a:stretch>
            <a:fillRect/>
          </a:stretch>
        </p:blipFill>
        <p:spPr>
          <a:xfrm>
            <a:off x="5644" y="3429000"/>
            <a:ext cx="6096001" cy="3429000"/>
          </a:xfrm>
          <a:prstGeom prst="rect">
            <a:avLst/>
          </a:prstGeom>
          <a:ln w="12700">
            <a:miter lim="400000"/>
          </a:ln>
        </p:spPr>
      </p:pic>
      <p:pic>
        <p:nvPicPr>
          <p:cNvPr id="71" name="Story of Scripture.015.jpg" descr="Story of Scripture.015.jpg"/>
          <p:cNvPicPr>
            <a:picLocks noChangeAspect="1"/>
          </p:cNvPicPr>
          <p:nvPr/>
        </p:nvPicPr>
        <p:blipFill>
          <a:blip r:embed="rId4">
            <a:extLst/>
          </a:blip>
          <a:stretch>
            <a:fillRect/>
          </a:stretch>
        </p:blipFill>
        <p:spPr>
          <a:xfrm>
            <a:off x="6096000" y="3426618"/>
            <a:ext cx="6096000" cy="3429001"/>
          </a:xfrm>
          <a:prstGeom prst="rect">
            <a:avLst/>
          </a:prstGeom>
          <a:ln w="12700">
            <a:miter lim="400000"/>
          </a:ln>
        </p:spPr>
      </p:pic>
      <p:pic>
        <p:nvPicPr>
          <p:cNvPr id="72" name="Story of Scripture.019.jpg" descr="Story of Scripture.019.jpg"/>
          <p:cNvPicPr>
            <a:picLocks noChangeAspect="1"/>
          </p:cNvPicPr>
          <p:nvPr/>
        </p:nvPicPr>
        <p:blipFill>
          <a:blip r:embed="rId5">
            <a:extLst/>
          </a:blip>
          <a:stretch>
            <a:fillRect/>
          </a:stretch>
        </p:blipFill>
        <p:spPr>
          <a:xfrm>
            <a:off x="12192000" y="3425031"/>
            <a:ext cx="6096000" cy="3429001"/>
          </a:xfrm>
          <a:prstGeom prst="rect">
            <a:avLst/>
          </a:prstGeom>
          <a:ln w="12700">
            <a:miter lim="400000"/>
          </a:ln>
        </p:spPr>
      </p:pic>
      <p:pic>
        <p:nvPicPr>
          <p:cNvPr id="73" name="Story of Scripture.027.jpg" descr="Story of Scripture.027.jpg"/>
          <p:cNvPicPr>
            <a:picLocks noChangeAspect="1"/>
          </p:cNvPicPr>
          <p:nvPr/>
        </p:nvPicPr>
        <p:blipFill>
          <a:blip r:embed="rId6">
            <a:extLst/>
          </a:blip>
          <a:stretch>
            <a:fillRect/>
          </a:stretch>
        </p:blipFill>
        <p:spPr>
          <a:xfrm>
            <a:off x="0" y="6856412"/>
            <a:ext cx="6096000" cy="3429001"/>
          </a:xfrm>
          <a:prstGeom prst="rect">
            <a:avLst/>
          </a:prstGeom>
          <a:ln w="12700">
            <a:miter lim="400000"/>
          </a:ln>
        </p:spPr>
      </p:pic>
      <p:pic>
        <p:nvPicPr>
          <p:cNvPr id="74" name="Story of Scripture.031.jpg" descr="Story of Scripture.031.jpg"/>
          <p:cNvPicPr>
            <a:picLocks noChangeAspect="1"/>
          </p:cNvPicPr>
          <p:nvPr/>
        </p:nvPicPr>
        <p:blipFill>
          <a:blip r:embed="rId7">
            <a:extLst/>
          </a:blip>
          <a:stretch>
            <a:fillRect/>
          </a:stretch>
        </p:blipFill>
        <p:spPr>
          <a:xfrm>
            <a:off x="6091767" y="6858000"/>
            <a:ext cx="6096001" cy="3429000"/>
          </a:xfrm>
          <a:prstGeom prst="rect">
            <a:avLst/>
          </a:prstGeom>
          <a:ln w="12700">
            <a:miter lim="400000"/>
          </a:ln>
        </p:spPr>
      </p:pic>
      <p:pic>
        <p:nvPicPr>
          <p:cNvPr id="75" name="Story of Scripture.023.jpg" descr="Story of Scripture.023.jpg"/>
          <p:cNvPicPr>
            <a:picLocks noChangeAspect="1"/>
          </p:cNvPicPr>
          <p:nvPr/>
        </p:nvPicPr>
        <p:blipFill>
          <a:blip r:embed="rId8">
            <a:extLst/>
          </a:blip>
          <a:stretch>
            <a:fillRect/>
          </a:stretch>
        </p:blipFill>
        <p:spPr>
          <a:xfrm>
            <a:off x="18288000" y="3390900"/>
            <a:ext cx="6159500" cy="3467100"/>
          </a:xfrm>
          <a:prstGeom prst="rect">
            <a:avLst/>
          </a:prstGeom>
          <a:ln w="12700">
            <a:miter lim="400000"/>
          </a:ln>
        </p:spPr>
      </p:pic>
      <p:grpSp>
        <p:nvGrpSpPr>
          <p:cNvPr id="81" name="Group"/>
          <p:cNvGrpSpPr/>
          <p:nvPr/>
        </p:nvGrpSpPr>
        <p:grpSpPr>
          <a:xfrm>
            <a:off x="-69850" y="-2344"/>
            <a:ext cx="18355029" cy="3431345"/>
            <a:chOff x="0" y="0"/>
            <a:chExt cx="18355028" cy="3431344"/>
          </a:xfrm>
        </p:grpSpPr>
        <p:grpSp>
          <p:nvGrpSpPr>
            <p:cNvPr id="79" name="Group"/>
            <p:cNvGrpSpPr/>
            <p:nvPr/>
          </p:nvGrpSpPr>
          <p:grpSpPr>
            <a:xfrm>
              <a:off x="0" y="0"/>
              <a:ext cx="12280900" cy="3431345"/>
              <a:chOff x="0" y="0"/>
              <a:chExt cx="12280900" cy="3431344"/>
            </a:xfrm>
          </p:grpSpPr>
          <p:pic>
            <p:nvPicPr>
              <p:cNvPr id="76" name="FirstHorizon.jpg" descr="FirstHorizon.jpg"/>
              <p:cNvPicPr>
                <a:picLocks noChangeAspect="1"/>
              </p:cNvPicPr>
              <p:nvPr/>
            </p:nvPicPr>
            <p:blipFill>
              <a:blip r:embed="rId9">
                <a:extLst/>
              </a:blip>
              <a:stretch>
                <a:fillRect/>
              </a:stretch>
            </p:blipFill>
            <p:spPr>
              <a:xfrm>
                <a:off x="69850" y="0"/>
                <a:ext cx="12192000" cy="3429000"/>
              </a:xfrm>
              <a:prstGeom prst="rect">
                <a:avLst/>
              </a:prstGeom>
              <a:ln w="12700" cap="flat">
                <a:noFill/>
                <a:miter lim="400000"/>
              </a:ln>
              <a:effectLst/>
            </p:spPr>
          </p:pic>
          <p:pic>
            <p:nvPicPr>
              <p:cNvPr id="77" name="TitleStrip.jpg" descr="TitleStrip.jpg"/>
              <p:cNvPicPr>
                <a:picLocks noChangeAspect="1"/>
              </p:cNvPicPr>
              <p:nvPr/>
            </p:nvPicPr>
            <p:blipFill>
              <a:blip r:embed="rId10">
                <a:extLst/>
              </a:blip>
              <a:stretch>
                <a:fillRect/>
              </a:stretch>
            </p:blipFill>
            <p:spPr>
              <a:xfrm flipH="1">
                <a:off x="6134100" y="3136810"/>
                <a:ext cx="6146800" cy="294535"/>
              </a:xfrm>
              <a:prstGeom prst="rect">
                <a:avLst/>
              </a:prstGeom>
              <a:ln w="12700" cap="flat">
                <a:noFill/>
                <a:miter lim="400000"/>
              </a:ln>
              <a:effectLst/>
            </p:spPr>
          </p:pic>
          <p:pic>
            <p:nvPicPr>
              <p:cNvPr id="78" name="TitleStrip.jpg" descr="TitleStrip.jpg"/>
              <p:cNvPicPr>
                <a:picLocks noChangeAspect="1"/>
              </p:cNvPicPr>
              <p:nvPr/>
            </p:nvPicPr>
            <p:blipFill>
              <a:blip r:embed="rId10">
                <a:extLst/>
              </a:blip>
              <a:stretch>
                <a:fillRect/>
              </a:stretch>
            </p:blipFill>
            <p:spPr>
              <a:xfrm>
                <a:off x="0" y="3136810"/>
                <a:ext cx="6146800" cy="294535"/>
              </a:xfrm>
              <a:prstGeom prst="rect">
                <a:avLst/>
              </a:prstGeom>
              <a:ln w="12700" cap="flat">
                <a:noFill/>
                <a:miter lim="400000"/>
              </a:ln>
              <a:effectLst/>
            </p:spPr>
          </p:pic>
        </p:grpSp>
        <p:pic>
          <p:nvPicPr>
            <p:cNvPr id="80" name="Story of Scripture.003.jpg" descr="Story of Scripture.003.jpg"/>
            <p:cNvPicPr>
              <a:picLocks noChangeAspect="1"/>
            </p:cNvPicPr>
            <p:nvPr/>
          </p:nvPicPr>
          <p:blipFill>
            <a:blip r:embed="rId11">
              <a:extLst/>
            </a:blip>
            <a:stretch>
              <a:fillRect/>
            </a:stretch>
          </p:blipFill>
          <p:spPr>
            <a:xfrm>
              <a:off x="12259028" y="2344"/>
              <a:ext cx="6096001" cy="3429001"/>
            </a:xfrm>
            <a:prstGeom prst="rect">
              <a:avLst/>
            </a:prstGeom>
            <a:ln w="12700" cap="flat">
              <a:noFill/>
              <a:miter lim="400000"/>
            </a:ln>
            <a:effectLst/>
          </p:spPr>
        </p:pic>
      </p:grpSp>
      <p:pic>
        <p:nvPicPr>
          <p:cNvPr id="82" name="Story of Scripture.007.jpg" descr="Story of Scripture.007.jpg"/>
          <p:cNvPicPr>
            <a:picLocks noChangeAspect="1"/>
          </p:cNvPicPr>
          <p:nvPr/>
        </p:nvPicPr>
        <p:blipFill>
          <a:blip r:embed="rId12">
            <a:extLst/>
          </a:blip>
          <a:stretch>
            <a:fillRect/>
          </a:stretch>
        </p:blipFill>
        <p:spPr>
          <a:xfrm>
            <a:off x="18288000" y="-2382"/>
            <a:ext cx="6096000" cy="3429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1"/>
                                        </p:tgtEl>
                                        <p:attrNameLst>
                                          <p:attrName>style.visibility</p:attrName>
                                        </p:attrNameLst>
                                      </p:cBhvr>
                                      <p:to>
                                        <p:strVal val="visible"/>
                                      </p:to>
                                    </p:set>
                                    <p:animEffect filter="wipe(left)" transition="in">
                                      <p:cBhvr>
                                        <p:cTn id="7" dur="10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82"/>
                                        </p:tgtEl>
                                        <p:attrNameLst>
                                          <p:attrName>style.visibility</p:attrName>
                                        </p:attrNameLst>
                                      </p:cBhvr>
                                      <p:to>
                                        <p:strVal val="visible"/>
                                      </p:to>
                                    </p:set>
                                    <p:animEffect filter="wipe(left)" transition="in">
                                      <p:cBhvr>
                                        <p:cTn id="12" dur="1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70"/>
                                        </p:tgtEl>
                                        <p:attrNameLst>
                                          <p:attrName>style.visibility</p:attrName>
                                        </p:attrNameLst>
                                      </p:cBhvr>
                                      <p:to>
                                        <p:strVal val="visible"/>
                                      </p:to>
                                    </p:set>
                                    <p:animEffect filter="wipe(left)" transition="in">
                                      <p:cBhvr>
                                        <p:cTn id="17" dur="10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71"/>
                                        </p:tgtEl>
                                        <p:attrNameLst>
                                          <p:attrName>style.visibility</p:attrName>
                                        </p:attrNameLst>
                                      </p:cBhvr>
                                      <p:to>
                                        <p:strVal val="visible"/>
                                      </p:to>
                                    </p:set>
                                    <p:animEffect filter="wipe(left)" transition="in">
                                      <p:cBhvr>
                                        <p:cTn id="22" dur="10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72"/>
                                        </p:tgtEl>
                                        <p:attrNameLst>
                                          <p:attrName>style.visibility</p:attrName>
                                        </p:attrNameLst>
                                      </p:cBhvr>
                                      <p:to>
                                        <p:strVal val="visible"/>
                                      </p:to>
                                    </p:set>
                                    <p:animEffect filter="wipe(left)" transition="in">
                                      <p:cBhvr>
                                        <p:cTn id="27" dur="10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6" fill="hold">
                                  <p:stCondLst>
                                    <p:cond delay="0"/>
                                  </p:stCondLst>
                                  <p:iterate type="el" backwards="0">
                                    <p:tmAbs val="0"/>
                                  </p:iterate>
                                  <p:childTnLst>
                                    <p:set>
                                      <p:cBhvr>
                                        <p:cTn id="31" fill="hold"/>
                                        <p:tgtEl>
                                          <p:spTgt spid="75"/>
                                        </p:tgtEl>
                                        <p:attrNameLst>
                                          <p:attrName>style.visibility</p:attrName>
                                        </p:attrNameLst>
                                      </p:cBhvr>
                                      <p:to>
                                        <p:strVal val="visible"/>
                                      </p:to>
                                    </p:set>
                                    <p:animEffect filter="wipe(left)" transition="in">
                                      <p:cBhvr>
                                        <p:cTn id="32" dur="10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7" fill="hold">
                                  <p:stCondLst>
                                    <p:cond delay="0"/>
                                  </p:stCondLst>
                                  <p:iterate type="el" backwards="0">
                                    <p:tmAbs val="0"/>
                                  </p:iterate>
                                  <p:childTnLst>
                                    <p:set>
                                      <p:cBhvr>
                                        <p:cTn id="36" fill="hold"/>
                                        <p:tgtEl>
                                          <p:spTgt spid="73"/>
                                        </p:tgtEl>
                                        <p:attrNameLst>
                                          <p:attrName>style.visibility</p:attrName>
                                        </p:attrNameLst>
                                      </p:cBhvr>
                                      <p:to>
                                        <p:strVal val="visible"/>
                                      </p:to>
                                    </p:set>
                                    <p:animEffect filter="wipe(left)" transition="in">
                                      <p:cBhvr>
                                        <p:cTn id="37" dur="1000"/>
                                        <p:tgtEl>
                                          <p:spTgt spid="73"/>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8" fill="hold">
                                  <p:stCondLst>
                                    <p:cond delay="0"/>
                                  </p:stCondLst>
                                  <p:iterate type="el" backwards="0">
                                    <p:tmAbs val="0"/>
                                  </p:iterate>
                                  <p:childTnLst>
                                    <p:set>
                                      <p:cBhvr>
                                        <p:cTn id="41" fill="hold"/>
                                        <p:tgtEl>
                                          <p:spTgt spid="74"/>
                                        </p:tgtEl>
                                        <p:attrNameLst>
                                          <p:attrName>style.visibility</p:attrName>
                                        </p:attrNameLst>
                                      </p:cBhvr>
                                      <p:to>
                                        <p:strVal val="visible"/>
                                      </p:to>
                                    </p:set>
                                    <p:animEffect filter="wipe(left)" transition="in">
                                      <p:cBhvr>
                                        <p:cTn id="42" dur="1000"/>
                                        <p:tgtEl>
                                          <p:spTgt spid="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 grpId="6"/>
      <p:bldP build="whole" bldLvl="1" animBg="1" rev="0" advAuto="0" spid="70" grpId="3"/>
      <p:bldP build="whole" bldLvl="1" animBg="1" rev="0" advAuto="0" spid="71" grpId="4"/>
      <p:bldP build="whole" bldLvl="1" animBg="1" rev="0" advAuto="0" spid="74" grpId="8"/>
      <p:bldP build="whole" bldLvl="1" animBg="1" rev="0" advAuto="0" spid="73" grpId="7"/>
      <p:bldP build="whole" bldLvl="1" animBg="1" rev="0" advAuto="0" spid="72" grpId="5"/>
      <p:bldP build="whole" bldLvl="1" animBg="1" rev="0" advAuto="0" spid="81" grpId="1"/>
      <p:bldP build="whole" bldLvl="1" animBg="1" rev="0" advAuto="0" spid="82"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 name="Grapes.jpg" descr="Grap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87"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88" name="عهد الحب"/>
          <p:cNvSpPr txBox="1"/>
          <p:nvPr/>
        </p:nvSpPr>
        <p:spPr>
          <a:xfrm>
            <a:off x="1439595" y="12486480"/>
            <a:ext cx="446241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الحب</a:t>
            </a:r>
          </a:p>
        </p:txBody>
      </p:sp>
      <p:pic>
        <p:nvPicPr>
          <p:cNvPr id="89" name="GrapeCluster.png" descr="GrapeCluster.png"/>
          <p:cNvPicPr>
            <a:picLocks noChangeAspect="1"/>
          </p:cNvPicPr>
          <p:nvPr/>
        </p:nvPicPr>
        <p:blipFill>
          <a:blip r:embed="rId5">
            <a:extLst/>
          </a:blip>
          <a:stretch>
            <a:fillRect/>
          </a:stretch>
        </p:blipFill>
        <p:spPr>
          <a:xfrm flipH="1" rot="20916753">
            <a:off x="-4001457"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3"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sp>
        <p:nvSpPr>
          <p:cNvPr id="94" name="العهد: مصطلح قانوني يشير إلى إعلان رسمي وملزم قانوناً عن المزايا التي يمنحها طرف لآخر، مع أو بدون شروط مرفقة (على سبيل المثال مشروط أو غير مشروط).…"/>
          <p:cNvSpPr txBox="1"/>
          <p:nvPr>
            <p:ph type="body" idx="1"/>
          </p:nvPr>
        </p:nvSpPr>
        <p:spPr>
          <a:xfrm>
            <a:off x="1739900" y="2006600"/>
            <a:ext cx="20904200" cy="10147300"/>
          </a:xfrm>
          <a:prstGeom prst="rect">
            <a:avLst/>
          </a:prstGeom>
        </p:spPr>
        <p:txBody>
          <a:bodyPr>
            <a:normAutofit fontScale="100000" lnSpcReduction="0"/>
          </a:bodyPr>
          <a:lstStyle/>
          <a:p>
            <a:pPr lvl="1" marL="1892712" indent="-770667" algn="r" defTabSz="767715" rtl="1">
              <a:spcBef>
                <a:spcPts val="6700"/>
              </a:spcBef>
              <a:defRPr sz="5394"/>
            </a:pPr>
            <a:r>
              <a:t>العهد: مصطلح قانوني يشير إلى إعلان رسمي وملزم قانوناً عن المزايا التي يمنحها طرف لآخر، مع أو بدون شروط مرفقة (على سبيل المثال مشروط أو غير مشروط).</a:t>
            </a:r>
          </a:p>
          <a:p>
            <a:pPr lvl="1" marL="1892712" indent="-770667" algn="r" defTabSz="767715" rtl="1">
              <a:spcBef>
                <a:spcPts val="6700"/>
              </a:spcBef>
              <a:defRPr sz="5394"/>
            </a:pPr>
            <a:r>
              <a:t>العهد الإبراهيمي: تكوين 12: 1-3</a:t>
            </a:r>
          </a:p>
          <a:p>
            <a:pPr lvl="1" marL="1892712" indent="-770667" algn="r" defTabSz="767715" rtl="1">
              <a:spcBef>
                <a:spcPts val="6700"/>
              </a:spcBef>
              <a:defRPr sz="5394"/>
            </a:pPr>
            <a:r>
              <a:t>عهد الموسوي: خروج 20؛ 24: 1-7</a:t>
            </a:r>
          </a:p>
          <a:p>
            <a:pPr lvl="1" marL="1892712" indent="-770667" algn="r" defTabSz="767715" rtl="1">
              <a:spcBef>
                <a:spcPts val="6700"/>
              </a:spcBef>
              <a:defRPr sz="5394"/>
            </a:pPr>
            <a:r>
              <a:t>العهد الداودي: 2 صموئيل 7: 4-16</a:t>
            </a:r>
          </a:p>
          <a:p>
            <a:pPr lvl="1" marL="1892712" indent="-770667" algn="r" defTabSz="767715" rtl="1">
              <a:spcBef>
                <a:spcPts val="6700"/>
              </a:spcBef>
              <a:defRPr sz="5394"/>
            </a:pPr>
            <a:r>
              <a:t>العهد الجديد: إرميا 31:31-34</a:t>
            </a:r>
          </a:p>
        </p:txBody>
      </p:sp>
      <p:pic>
        <p:nvPicPr>
          <p:cNvPr id="95"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96" name="عهد الله"/>
          <p:cNvSpPr txBox="1"/>
          <p:nvPr/>
        </p:nvSpPr>
        <p:spPr>
          <a:xfrm>
            <a:off x="15795384" y="-139700"/>
            <a:ext cx="6062614" cy="175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b="1"/>
            </a:lvl1pPr>
          </a:lstStyle>
          <a:p>
            <a:pPr/>
            <a:r>
              <a:t>عهد الله</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4">
                                            <p:bg/>
                                          </p:spTgt>
                                        </p:tgtEl>
                                        <p:attrNameLst>
                                          <p:attrName>style.visibility</p:attrName>
                                        </p:attrNameLst>
                                      </p:cBhvr>
                                      <p:to>
                                        <p:strVal val="visible"/>
                                      </p:to>
                                    </p:set>
                                    <p:animEffect filter="fade" transition="in">
                                      <p:cBhvr>
                                        <p:cTn id="7" dur="1000"/>
                                        <p:tgtEl>
                                          <p:spTgt spid="9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94">
                                            <p:txEl>
                                              <p:pRg st="0" end="0"/>
                                            </p:txEl>
                                          </p:spTgt>
                                        </p:tgtEl>
                                        <p:attrNameLst>
                                          <p:attrName>style.visibility</p:attrName>
                                        </p:attrNameLst>
                                      </p:cBhvr>
                                      <p:to>
                                        <p:strVal val="visible"/>
                                      </p:to>
                                    </p:set>
                                    <p:animEffect filter="fade" transition="in">
                                      <p:cBhvr>
                                        <p:cTn id="10" dur="1000"/>
                                        <p:tgtEl>
                                          <p:spTgt spid="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94">
                                            <p:txEl>
                                              <p:pRg st="1" end="1"/>
                                            </p:txEl>
                                          </p:spTgt>
                                        </p:tgtEl>
                                        <p:attrNameLst>
                                          <p:attrName>style.visibility</p:attrName>
                                        </p:attrNameLst>
                                      </p:cBhvr>
                                      <p:to>
                                        <p:strVal val="visible"/>
                                      </p:to>
                                    </p:set>
                                    <p:animEffect filter="fade" transition="in">
                                      <p:cBhvr>
                                        <p:cTn id="15" dur="1000"/>
                                        <p:tgtEl>
                                          <p:spTgt spid="9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94">
                                            <p:txEl>
                                              <p:pRg st="2" end="2"/>
                                            </p:txEl>
                                          </p:spTgt>
                                        </p:tgtEl>
                                        <p:attrNameLst>
                                          <p:attrName>style.visibility</p:attrName>
                                        </p:attrNameLst>
                                      </p:cBhvr>
                                      <p:to>
                                        <p:strVal val="visible"/>
                                      </p:to>
                                    </p:set>
                                    <p:animEffect filter="fade" transition="in">
                                      <p:cBhvr>
                                        <p:cTn id="20" dur="1000"/>
                                        <p:tgtEl>
                                          <p:spTgt spid="9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94">
                                            <p:txEl>
                                              <p:pRg st="3" end="3"/>
                                            </p:txEl>
                                          </p:spTgt>
                                        </p:tgtEl>
                                        <p:attrNameLst>
                                          <p:attrName>style.visibility</p:attrName>
                                        </p:attrNameLst>
                                      </p:cBhvr>
                                      <p:to>
                                        <p:strVal val="visible"/>
                                      </p:to>
                                    </p:set>
                                    <p:animEffect filter="fade" transition="in">
                                      <p:cBhvr>
                                        <p:cTn id="25" dur="1000"/>
                                        <p:tgtEl>
                                          <p:spTgt spid="9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94">
                                            <p:txEl>
                                              <p:pRg st="4" end="4"/>
                                            </p:txEl>
                                          </p:spTgt>
                                        </p:tgtEl>
                                        <p:attrNameLst>
                                          <p:attrName>style.visibility</p:attrName>
                                        </p:attrNameLst>
                                      </p:cBhvr>
                                      <p:to>
                                        <p:strVal val="visible"/>
                                      </p:to>
                                    </p:set>
                                    <p:animEffect filter="fade" transition="in">
                                      <p:cBhvr>
                                        <p:cTn id="30" dur="1000"/>
                                        <p:tgtEl>
                                          <p:spTgt spid="9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 name="Story of Scripture.028.jpg" descr="Story of Scripture.028.jpg"/>
          <p:cNvPicPr>
            <a:picLocks noChangeAspect="1"/>
          </p:cNvPicPr>
          <p:nvPr/>
        </p:nvPicPr>
        <p:blipFill>
          <a:blip r:embed="rId3">
            <a:alphaModFix amt="29000"/>
            <a:extLst/>
          </a:blip>
          <a:stretch>
            <a:fillRect/>
          </a:stretch>
        </p:blipFill>
        <p:spPr>
          <a:xfrm>
            <a:off x="0" y="0"/>
            <a:ext cx="24384000" cy="13716000"/>
          </a:xfrm>
          <a:prstGeom prst="rect">
            <a:avLst/>
          </a:prstGeom>
          <a:ln w="12700">
            <a:miter lim="400000"/>
          </a:ln>
        </p:spPr>
      </p:pic>
      <p:sp>
        <p:nvSpPr>
          <p:cNvPr id="101" name="إرميا 31:31-34…"/>
          <p:cNvSpPr txBox="1"/>
          <p:nvPr>
            <p:ph type="body" idx="1"/>
          </p:nvPr>
        </p:nvSpPr>
        <p:spPr>
          <a:xfrm>
            <a:off x="1739900" y="2311400"/>
            <a:ext cx="20904200" cy="9093200"/>
          </a:xfrm>
          <a:prstGeom prst="rect">
            <a:avLst/>
          </a:prstGeom>
        </p:spPr>
        <p:txBody>
          <a:bodyPr>
            <a:normAutofit fontScale="100000" lnSpcReduction="0"/>
          </a:bodyPr>
          <a:lstStyle/>
          <a:p>
            <a:pPr marL="1336166" indent="-696086" algn="r" defTabSz="693419" rtl="1">
              <a:spcBef>
                <a:spcPts val="6100"/>
              </a:spcBef>
              <a:defRPr sz="4871"/>
            </a:pPr>
            <a:r>
              <a:t>إرميا 31:31-34</a:t>
            </a:r>
          </a:p>
          <a:p>
            <a:pPr lvl="1" marL="1336166" indent="-696086" algn="r" defTabSz="693419" rtl="1">
              <a:spcBef>
                <a:spcPts val="6100"/>
              </a:spcBef>
              <a:defRPr sz="4871"/>
            </a:pPr>
            <a:r>
              <a:t>3 مكونات</a:t>
            </a:r>
          </a:p>
          <a:p>
            <a:pPr lvl="2" marL="2082926" indent="-696086" algn="r" defTabSz="693419" rtl="1">
              <a:spcBef>
                <a:spcPts val="6100"/>
              </a:spcBef>
              <a:defRPr sz="4871"/>
            </a:pPr>
            <a:r>
              <a:t>سأكون إلهك</a:t>
            </a:r>
          </a:p>
          <a:p>
            <a:pPr lvl="2" marL="2082926" indent="-696086" algn="r" defTabSz="693419" rtl="1">
              <a:spcBef>
                <a:spcPts val="6100"/>
              </a:spcBef>
              <a:defRPr sz="4871"/>
            </a:pPr>
            <a:r>
              <a:t>ستكون شعبي</a:t>
            </a:r>
          </a:p>
          <a:p>
            <a:pPr lvl="2" marL="2082926" indent="-696086" algn="r" defTabSz="693419" rtl="1">
              <a:spcBef>
                <a:spcPts val="6100"/>
              </a:spcBef>
              <a:defRPr sz="4871"/>
            </a:pPr>
            <a:r>
              <a:t>سأعيش بينكم</a:t>
            </a:r>
          </a:p>
          <a:p>
            <a:pPr marL="1336166" indent="-696086" algn="r" defTabSz="693419" rtl="1">
              <a:spcBef>
                <a:spcPts val="6100"/>
              </a:spcBef>
              <a:defRPr sz="4871"/>
            </a:pPr>
            <a:r>
              <a:t>حزقيال 36:24-28؛ 37:14؛ يوئيل 2:28-29</a:t>
            </a:r>
          </a:p>
        </p:txBody>
      </p:sp>
      <p:pic>
        <p:nvPicPr>
          <p:cNvPr id="102"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03" name="عهد جديد موعود"/>
          <p:cNvSpPr txBox="1"/>
          <p:nvPr/>
        </p:nvSpPr>
        <p:spPr>
          <a:xfrm>
            <a:off x="11492653" y="454898"/>
            <a:ext cx="9898163" cy="191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b="1"/>
            </a:lvl1pPr>
          </a:lstStyle>
          <a:p>
            <a:pPr/>
            <a:r>
              <a:t>عهد جديد موعود</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1">
                                            <p:bg/>
                                          </p:spTgt>
                                        </p:tgtEl>
                                        <p:attrNameLst>
                                          <p:attrName>style.visibility</p:attrName>
                                        </p:attrNameLst>
                                      </p:cBhvr>
                                      <p:to>
                                        <p:strVal val="visible"/>
                                      </p:to>
                                    </p:set>
                                    <p:animEffect filter="fade" transition="in">
                                      <p:cBhvr>
                                        <p:cTn id="7" dur="1000"/>
                                        <p:tgtEl>
                                          <p:spTgt spid="10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01">
                                            <p:txEl>
                                              <p:pRg st="0" end="0"/>
                                            </p:txEl>
                                          </p:spTgt>
                                        </p:tgtEl>
                                        <p:attrNameLst>
                                          <p:attrName>style.visibility</p:attrName>
                                        </p:attrNameLst>
                                      </p:cBhvr>
                                      <p:to>
                                        <p:strVal val="visible"/>
                                      </p:to>
                                    </p:set>
                                    <p:animEffect filter="fade" transition="in">
                                      <p:cBhvr>
                                        <p:cTn id="10" dur="1000"/>
                                        <p:tgtEl>
                                          <p:spTgt spid="1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01">
                                            <p:txEl>
                                              <p:pRg st="1" end="1"/>
                                            </p:txEl>
                                          </p:spTgt>
                                        </p:tgtEl>
                                        <p:attrNameLst>
                                          <p:attrName>style.visibility</p:attrName>
                                        </p:attrNameLst>
                                      </p:cBhvr>
                                      <p:to>
                                        <p:strVal val="visible"/>
                                      </p:to>
                                    </p:set>
                                    <p:animEffect filter="fade" transition="in">
                                      <p:cBhvr>
                                        <p:cTn id="15" dur="1000"/>
                                        <p:tgtEl>
                                          <p:spTgt spid="10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01">
                                            <p:txEl>
                                              <p:pRg st="2" end="2"/>
                                            </p:txEl>
                                          </p:spTgt>
                                        </p:tgtEl>
                                        <p:attrNameLst>
                                          <p:attrName>style.visibility</p:attrName>
                                        </p:attrNameLst>
                                      </p:cBhvr>
                                      <p:to>
                                        <p:strVal val="visible"/>
                                      </p:to>
                                    </p:set>
                                    <p:animEffect filter="fade" transition="in">
                                      <p:cBhvr>
                                        <p:cTn id="20" dur="1000"/>
                                        <p:tgtEl>
                                          <p:spTgt spid="10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01">
                                            <p:txEl>
                                              <p:pRg st="3" end="3"/>
                                            </p:txEl>
                                          </p:spTgt>
                                        </p:tgtEl>
                                        <p:attrNameLst>
                                          <p:attrName>style.visibility</p:attrName>
                                        </p:attrNameLst>
                                      </p:cBhvr>
                                      <p:to>
                                        <p:strVal val="visible"/>
                                      </p:to>
                                    </p:set>
                                    <p:animEffect filter="fade" transition="in">
                                      <p:cBhvr>
                                        <p:cTn id="25" dur="1000"/>
                                        <p:tgtEl>
                                          <p:spTgt spid="10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01">
                                            <p:txEl>
                                              <p:pRg st="4" end="4"/>
                                            </p:txEl>
                                          </p:spTgt>
                                        </p:tgtEl>
                                        <p:attrNameLst>
                                          <p:attrName>style.visibility</p:attrName>
                                        </p:attrNameLst>
                                      </p:cBhvr>
                                      <p:to>
                                        <p:strVal val="visible"/>
                                      </p:to>
                                    </p:set>
                                    <p:animEffect filter="fade" transition="in">
                                      <p:cBhvr>
                                        <p:cTn id="30" dur="1000"/>
                                        <p:tgtEl>
                                          <p:spTgt spid="10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01">
                                            <p:txEl>
                                              <p:pRg st="5" end="5"/>
                                            </p:txEl>
                                          </p:spTgt>
                                        </p:tgtEl>
                                        <p:attrNameLst>
                                          <p:attrName>style.visibility</p:attrName>
                                        </p:attrNameLst>
                                      </p:cBhvr>
                                      <p:to>
                                        <p:strVal val="visible"/>
                                      </p:to>
                                    </p:set>
                                    <p:animEffect filter="fade" transition="in">
                                      <p:cBhvr>
                                        <p:cTn id="35" dur="1000"/>
                                        <p:tgtEl>
                                          <p:spTgt spid="10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1"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