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.jpe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" name="Shape 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" name="Shape 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القسم الثالث</a:t>
            </a:r>
          </a:p>
          <a:p>
            <a:pPr/>
            <a:r>
              <a:t>العهد</a:t>
            </a:r>
          </a:p>
          <a:p>
            <a:pPr/>
            <a:r>
              <a:t>بند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" name="Shape 1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لا يستطيع البشر آنذاك - والآن - حل هذه الأزمة لأن الخطيئة في طبيعتنا الآن.</a:t>
            </a:r>
          </a:p>
          <a:p>
            <a:pPr algn="r" rtl="1">
              <a:defRPr/>
            </a:pPr>
            <a:r>
              <a:t>الله وحده قادر على حلها.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يوضح هذان الاصحاحان كيف قتل الأخ الأول شقيقه.</a:t>
            </a:r>
          </a:p>
          <a:p>
            <a:pPr algn="r" rtl="1">
              <a:defRPr/>
            </a:pPr>
            <a:r>
              <a:t>علاوة على ذلك، جاء الموت إلى كل شخص لعدة قرون.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" name="Shape 1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أصبح الأمر سيئاً للغاية لدرجة أن الله كان لديه "خطة إعادة تشغيل" مع الرجل الصالح الوحيد، نوح.</a:t>
            </a:r>
          </a:p>
          <a:p>
            <a:pPr algn="r" rtl="1">
              <a:defRPr/>
            </a:pPr>
            <a:r>
              <a:t>غمر الله الأرض كلها.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ولكن بعد فترة وجيزة من بدء الناس في إعادة إسكان الأرض، عاد كبريائهم إلى الظهور.</a:t>
            </a:r>
          </a:p>
          <a:p>
            <a:pPr algn="r" rtl="1">
              <a:defRPr/>
            </a:pPr>
            <a:r>
              <a:t>حاول الناس بناء برج للوصول إلى الله وتحدي سلطته.</a:t>
            </a:r>
          </a:p>
          <a:p>
            <a:pPr algn="r" rtl="1">
              <a:defRPr/>
            </a:pPr>
            <a:r>
              <a:t>لذلك قام بتفريقهم إلى مجموعات لغوية مختلفة.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أستمر الله في تجديد الأرض، لكننا واصلنا إفساد الأمور.</a:t>
            </a:r>
          </a:p>
          <a:p>
            <a:pPr algn="r" rtl="1">
              <a:defRPr/>
            </a:pPr>
            <a:r>
              <a:t>هل كان هناك أي أمل في التوصل إلى حل نهائي للخطيئة المتكررة؟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" name="Shape 1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527538" indent="-527538" algn="r" rtl="1">
              <a:buSzPct val="100000"/>
              <a:buAutoNum type="arabicPeriod" startAt="1"/>
              <a:defRPr/>
            </a:pPr>
            <a:r>
              <a:t>نرى جميعاً أن العالم في حالة من الفوضى - لكننا سنرى السبب.</a:t>
            </a:r>
          </a:p>
          <a:p>
            <a:pPr marL="527538" indent="-527538" algn="r" rtl="1">
              <a:buSzPct val="100000"/>
              <a:buAutoNum type="arabicPeriod" startAt="1"/>
              <a:defRPr/>
            </a:pPr>
            <a:r>
              <a:t>لكننا نحتاج أيضاً إلى معرفة كيفية حل معضلتنا.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الآن، في القسم الثالث، لدينا هذان الهدفان.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يطلق عليه العهد الإبراهيمي منذ أن كشفه الله لإبراهيم.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فقط الله الذي يحفظ الوعد يمكنه حل معضلتنا، الخطية.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Shape 1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نُبرم اتفاقات أو نوقع عقوداً اليوم دون استخدام مصطلح "العهد".</a:t>
            </a:r>
          </a:p>
          <a:p>
            <a:pPr algn="r" rtl="1">
              <a:defRPr/>
            </a:pPr>
            <a:r>
              <a:t>العهود اليوم مشروطة أو غير مشروطة أيضاً.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" name="Shape 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علمتنا القسم الأول عن جهاز الذاكرة هذا.</a:t>
            </a:r>
          </a:p>
          <a:p>
            <a:pPr algn="r" rtl="1">
              <a:defRPr/>
            </a:pPr>
            <a:r>
              <a:t>هل يمكنك إخبار الشخص المجاور لك بما تعنيه هذه الأرقام؟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hape 1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وعد الله إبراهيم بثلاثة أشياء…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في بقية سفر التكوين، يكرر الله هذه الوعود لكل من ابن إبراهيم وحفيده،</a:t>
            </a:r>
          </a:p>
          <a:p>
            <a:pPr algn="r"/>
            <a:r>
              <a:t>!الله مخلص لكل جيل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نسب كاتب الترنيمة أيضا الفضل إلى الله في الإخلاص. دعنا نغني معا...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" name="Shape 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يحتوي العهد القديم على 5 أقسام بطولين - إما 5 أو 12 كتاباً.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" name="Shape 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r" rtl="1">
              <a:defRPr/>
            </a:pPr>
            <a:r>
              <a:t>تتوسع مؤسسة الإنجيل الرابع إلى كتاب تاريخي واحد - أعمال الرسل.</a:t>
            </a:r>
          </a:p>
          <a:p>
            <a:pPr algn="r" rtl="1">
              <a:defRPr/>
            </a:pPr>
            <a:r>
              <a:t>تطبق الرسائل الاثنتي عشرة اللاهوت على التجربة.</a:t>
            </a:r>
          </a:p>
          <a:p>
            <a:pPr algn="r" rtl="1">
              <a:defRPr/>
            </a:pPr>
            <a:r>
              <a:t>يتناول الكتاب الأخير من الرؤيا المستقبل في المقام الأول.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ها أنت ذا - هل يمكنك شرح ذلك الآن؟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" name="Shape 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تكوين 1يتضمن ثلاث حقائق، هذه الحقائق هي.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وضع الله البشر كقمة الخلق على صورته للحكم.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للأسف، عصى البشر الأوائل الله من خلال تناول الطعام من الشجرة المحرمة.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pPr/>
            <a:r>
              <a:t>جلبت خطايانا نتائج مروعة.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"/>
          <p:cNvSpPr/>
          <p:nvPr/>
        </p:nvSpPr>
        <p:spPr>
          <a:xfrm>
            <a:off x="0" y="0"/>
            <a:ext cx="24485600" cy="137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xfrm>
            <a:off x="1739900" y="2298700"/>
            <a:ext cx="20904200" cy="4635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sz="quarter" idx="1"/>
          </p:nvPr>
        </p:nvSpPr>
        <p:spPr>
          <a:xfrm>
            <a:off x="1739900" y="7061200"/>
            <a:ext cx="209042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739900" y="1778000"/>
            <a:ext cx="20904200" cy="1014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739900" y="355600"/>
            <a:ext cx="20904200" cy="344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69750" y="130937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1117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5621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2006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4511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895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2512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6068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9624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3180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tif"/><Relationship Id="rId4" Type="http://schemas.openxmlformats.org/officeDocument/2006/relationships/image" Target="../media/image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tif"/><Relationship Id="rId4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tif"/><Relationship Id="rId4" Type="http://schemas.openxmlformats.org/officeDocument/2006/relationships/image" Target="../media/image2.jpeg"/><Relationship Id="rId5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tif"/><Relationship Id="rId4" Type="http://schemas.openxmlformats.org/officeDocument/2006/relationships/image" Target="../media/image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tif"/><Relationship Id="rId4" Type="http://schemas.openxmlformats.org/officeDocument/2006/relationships/image" Target="../media/image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tif"/><Relationship Id="rId4" Type="http://schemas.openxmlformats.org/officeDocument/2006/relationships/image" Target="../media/image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tif"/><Relationship Id="rId4" Type="http://schemas.openxmlformats.org/officeDocument/2006/relationships/image" Target="../media/image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tif"/><Relationship Id="rId4" Type="http://schemas.openxmlformats.org/officeDocument/2006/relationships/image" Target="../media/image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hyperlink" Target="https://biblestudydownloads.org/resource/%D9%82%D8%B5%D8%A9-%D8%A7%D9%84%D9%83%D8%AA%D8%A7%D8%A8-%D8%A7%D9%84%D9%85%D9%82%D8%AF%D8%B3/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2.jpe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tif"/><Relationship Id="rId4" Type="http://schemas.openxmlformats.org/officeDocument/2006/relationships/image" Target="../media/image2.jpeg"/><Relationship Id="rId5" Type="http://schemas.openxmlformats.org/officeDocument/2006/relationships/image" Target="../media/image5.png"/><Relationship Id="rId6" Type="http://schemas.openxmlformats.org/officeDocument/2006/relationships/image" Target="../media/image3.tif"/><Relationship Id="rId7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braham on camel.tiff" descr="abraham on camel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القسم الثالث…"/>
          <p:cNvSpPr txBox="1"/>
          <p:nvPr>
            <p:ph type="title"/>
          </p:nvPr>
        </p:nvSpPr>
        <p:spPr>
          <a:xfrm>
            <a:off x="1739900" y="3022600"/>
            <a:ext cx="20904200" cy="7125690"/>
          </a:xfrm>
          <a:prstGeom prst="rect">
            <a:avLst/>
          </a:prstGeom>
          <a:effectLst>
            <a:outerShdw sx="100000" sy="100000" kx="0" ky="0" algn="b" rotWithShape="0" blurRad="50800" dist="101600" dir="2700000">
              <a:srgbClr val="000000">
                <a:alpha val="78041"/>
              </a:srgbClr>
            </a:outerShdw>
          </a:effectLst>
        </p:spPr>
        <p:txBody>
          <a:bodyPr/>
          <a:lstStyle/>
          <a:p>
            <a:pPr rtl="1">
              <a:defRPr b="1" sz="12600"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pPr>
            <a:r>
              <a:t>القسم الثالث</a:t>
            </a:r>
          </a:p>
          <a:p>
            <a:pPr rtl="1">
              <a:defRPr b="1" sz="12600"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pPr>
            <a:r>
              <a:t>العهد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nake posterized.tiff" descr="snake posterized.tiff"/>
          <p:cNvPicPr>
            <a:picLocks noChangeAspect="1"/>
          </p:cNvPicPr>
          <p:nvPr/>
        </p:nvPicPr>
        <p:blipFill>
          <a:blip r:embed="rId3">
            <a:alphaModFix amt="29000"/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أزمة…"/>
          <p:cNvSpPr txBox="1"/>
          <p:nvPr/>
        </p:nvSpPr>
        <p:spPr>
          <a:xfrm>
            <a:off x="48982" y="2656675"/>
            <a:ext cx="21780501" cy="6393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i="1" sz="9600"/>
            </a:pPr>
          </a:p>
          <a:p>
            <a:pPr algn="r" rtl="1">
              <a:defRPr b="1" i="1" sz="9600"/>
            </a:pPr>
            <a:r>
              <a:t>أزمة</a:t>
            </a:r>
          </a:p>
          <a:p>
            <a:pPr algn="r" rtl="1">
              <a:defRPr b="1" i="1" sz="9600"/>
            </a:pPr>
            <a:r>
              <a:t>1. لقد دمرت الخطيئة كل شيء.</a:t>
            </a:r>
          </a:p>
          <a:p>
            <a:pPr algn="r" rtl="1">
              <a:defRPr b="1" i="1" sz="9600"/>
            </a:pPr>
            <a:r>
              <a:t>2. الخطيئة جلبت الموت.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7" grpId="1"/>
      <p:bldP build="p" bldLvl="5" animBg="1" rev="0" advAuto="0" spid="97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nake posterized.tiff" descr="snake posterized.tiff"/>
          <p:cNvPicPr>
            <a:picLocks noChangeAspect="1"/>
          </p:cNvPicPr>
          <p:nvPr/>
        </p:nvPicPr>
        <p:blipFill>
          <a:blip r:embed="rId3">
            <a:alphaModFix amt="29000"/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المشكلة:…"/>
          <p:cNvSpPr txBox="1"/>
          <p:nvPr/>
        </p:nvSpPr>
        <p:spPr>
          <a:xfrm>
            <a:off x="1301750" y="550680"/>
            <a:ext cx="21780500" cy="993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i="1" sz="9600"/>
            </a:pPr>
          </a:p>
          <a:p>
            <a:pPr algn="l">
              <a:defRPr b="1" i="1" sz="9600"/>
            </a:pPr>
          </a:p>
          <a:p>
            <a:pPr algn="r" rtl="1">
              <a:defRPr b="1" i="1" sz="9600"/>
            </a:pPr>
            <a:r>
              <a:t>المشكلة:</a:t>
            </a:r>
          </a:p>
          <a:p>
            <a:pPr algn="r" rtl="1">
              <a:defRPr b="1" i="1" sz="9600"/>
            </a:pPr>
            <a:r>
              <a:t>لا يمكننا تقديم الحل الخاص بنا.</a:t>
            </a:r>
          </a:p>
          <a:p>
            <a:pPr algn="r" rtl="1">
              <a:defRPr b="1" i="1" sz="9600"/>
            </a:pPr>
            <a:r>
              <a:t>الحل:</a:t>
            </a:r>
          </a:p>
          <a:p>
            <a:pPr algn="r" rtl="1">
              <a:defRPr b="1" i="1" sz="9600"/>
            </a:pPr>
            <a:r>
              <a:t>نأمل أن الله وحده من يحل.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03" grpId="1"/>
      <p:bldP build="p" bldLvl="5" animBg="1" rev="0" advAuto="0" spid="10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Double-click to edit"/>
          <p:cNvSpPr txBox="1"/>
          <p:nvPr>
            <p:ph type="body" idx="1"/>
          </p:nvPr>
        </p:nvSpPr>
        <p:spPr>
          <a:xfrm>
            <a:off x="-228600" y="-114300"/>
            <a:ext cx="26530300" cy="15735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pPr marL="1562100"/>
          </a:p>
        </p:txBody>
      </p:sp>
      <p:sp>
        <p:nvSpPr>
          <p:cNvPr id="108" name="سفر التكوين 4-5"/>
          <p:cNvSpPr txBox="1"/>
          <p:nvPr/>
        </p:nvSpPr>
        <p:spPr>
          <a:xfrm>
            <a:off x="8551826" y="5348966"/>
            <a:ext cx="7279108" cy="301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600"/>
            </a:pPr>
            <a:r>
              <a:t> </a:t>
            </a:r>
          </a:p>
          <a:p>
            <a:pPr rtl="1">
              <a:defRPr sz="9600"/>
            </a:pPr>
            <a:r>
              <a:t>سفر التكوين 4-5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Double-click to edit"/>
          <p:cNvSpPr txBox="1"/>
          <p:nvPr>
            <p:ph type="body" idx="1"/>
          </p:nvPr>
        </p:nvSpPr>
        <p:spPr>
          <a:xfrm>
            <a:off x="-228600" y="-114300"/>
            <a:ext cx="26530300" cy="15735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pPr marL="1562100"/>
          </a:p>
        </p:txBody>
      </p:sp>
      <p:sp>
        <p:nvSpPr>
          <p:cNvPr id="113" name="نوح…"/>
          <p:cNvSpPr txBox="1"/>
          <p:nvPr/>
        </p:nvSpPr>
        <p:spPr>
          <a:xfrm>
            <a:off x="9215412" y="5215616"/>
            <a:ext cx="5951936" cy="3284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1">
              <a:defRPr sz="9600"/>
            </a:pPr>
            <a:r>
              <a:t>نوح</a:t>
            </a:r>
          </a:p>
          <a:p>
            <a:pPr rtl="1">
              <a:defRPr sz="9600"/>
            </a:pPr>
            <a:r>
              <a:t>تكوين 6-9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Double-click to edit"/>
          <p:cNvSpPr txBox="1"/>
          <p:nvPr>
            <p:ph type="body" idx="1"/>
          </p:nvPr>
        </p:nvSpPr>
        <p:spPr>
          <a:xfrm>
            <a:off x="-228600" y="-114300"/>
            <a:ext cx="26530300" cy="15735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pPr marL="1562100"/>
          </a:p>
        </p:txBody>
      </p:sp>
      <p:sp>
        <p:nvSpPr>
          <p:cNvPr id="118" name="تكوين 10-11"/>
          <p:cNvSpPr txBox="1"/>
          <p:nvPr/>
        </p:nvSpPr>
        <p:spPr>
          <a:xfrm>
            <a:off x="9215412" y="5348966"/>
            <a:ext cx="5951936" cy="301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600"/>
            </a:pPr>
          </a:p>
          <a:p>
            <a:pPr rtl="1">
              <a:defRPr sz="9600"/>
            </a:pPr>
            <a:r>
              <a:t>تكوين 10-11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ouble-click to edit"/>
          <p:cNvSpPr txBox="1"/>
          <p:nvPr>
            <p:ph type="body" idx="1"/>
          </p:nvPr>
        </p:nvSpPr>
        <p:spPr>
          <a:xfrm>
            <a:off x="-228600" y="-114300"/>
            <a:ext cx="26530300" cy="15735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pPr marL="1562100"/>
          </a:p>
        </p:txBody>
      </p:sp>
      <p:sp>
        <p:nvSpPr>
          <p:cNvPr id="123" name="الأمل في تكوين 3-11؟"/>
          <p:cNvSpPr txBox="1"/>
          <p:nvPr/>
        </p:nvSpPr>
        <p:spPr>
          <a:xfrm>
            <a:off x="7401643" y="5348966"/>
            <a:ext cx="9579474" cy="301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600"/>
            </a:pPr>
          </a:p>
          <a:p>
            <a:pPr rtl="1">
              <a:defRPr sz="9600"/>
            </a:pPr>
            <a:r>
              <a:t>الأمل في تكوين 3-11؟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الأهداف:…"/>
          <p:cNvSpPr txBox="1"/>
          <p:nvPr/>
        </p:nvSpPr>
        <p:spPr>
          <a:xfrm>
            <a:off x="1301750" y="2784125"/>
            <a:ext cx="21780500" cy="5012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1">
              <a:defRPr b="1" i="1" sz="9600"/>
            </a:pPr>
            <a:r>
              <a:t>الأهداف:</a:t>
            </a:r>
          </a:p>
          <a:p>
            <a:pPr algn="r" rtl="1">
              <a:defRPr b="1" i="1" sz="9600"/>
            </a:pPr>
            <a:r>
              <a:t>1. فهم مشكلتنا بشكل أفضل</a:t>
            </a:r>
          </a:p>
          <a:p>
            <a:pPr algn="r" rtl="1">
              <a:defRPr b="1" i="1" sz="9600"/>
            </a:pPr>
            <a:r>
              <a:t>2. أدرك حاجتنا إلى حل</a:t>
            </a:r>
          </a:p>
        </p:txBody>
      </p:sp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8" grpId="1"/>
      <p:bldP build="p" bldLvl="5" animBg="1" rev="0" advAuto="0" spid="128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الأهداف:…"/>
          <p:cNvSpPr txBox="1"/>
          <p:nvPr/>
        </p:nvSpPr>
        <p:spPr>
          <a:xfrm>
            <a:off x="1098293" y="1422498"/>
            <a:ext cx="21780501" cy="7997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i="1" sz="9600"/>
            </a:pPr>
          </a:p>
          <a:p>
            <a:pPr algn="r" rtl="1">
              <a:defRPr b="1" i="1" sz="9600"/>
            </a:pPr>
            <a:r>
              <a:t>الأهداف:</a:t>
            </a:r>
          </a:p>
          <a:p>
            <a:pPr algn="r" rtl="1">
              <a:defRPr b="1" i="1" sz="9600"/>
            </a:pPr>
            <a:r>
              <a:t>1. تعرف على حل الله لمشكلتنا</a:t>
            </a:r>
          </a:p>
          <a:p>
            <a:pPr algn="r" rtl="1">
              <a:defRPr b="1" i="1" sz="9600"/>
            </a:pPr>
            <a:r>
              <a:t>2. فهم العهد الإبراهيمي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2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3" grpId="2"/>
      <p:bldP build="p" bldLvl="5" animBg="1" rev="0" advAuto="0" spid="13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abraham on camel.tiff" descr="abraham on camel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better dead tree copy.png" descr="better dead tree cop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403418">
            <a:off x="-1635685" y="-558813"/>
            <a:ext cx="4347873" cy="14848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abraham on camel.tiff" descr="abraham on camel.tiff"/>
          <p:cNvPicPr>
            <a:picLocks noChangeAspect="1"/>
          </p:cNvPicPr>
          <p:nvPr/>
        </p:nvPicPr>
        <p:blipFill>
          <a:blip r:embed="rId3">
            <a:alphaModFix amt="30000"/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المشكلة: خطيئة الإنسان…"/>
          <p:cNvSpPr txBox="1"/>
          <p:nvPr/>
        </p:nvSpPr>
        <p:spPr>
          <a:xfrm>
            <a:off x="2484883" y="1890234"/>
            <a:ext cx="21780501" cy="6277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i="1" sz="9600"/>
            </a:pPr>
          </a:p>
          <a:p>
            <a:pPr algn="r" rtl="1">
              <a:defRPr sz="9600"/>
            </a:pPr>
            <a:r>
              <a:t>المشكلة: خطيئة الإنسان</a:t>
            </a:r>
          </a:p>
          <a:p>
            <a:pPr algn="r" rtl="1">
              <a:defRPr sz="9600"/>
            </a:pPr>
            <a:r>
              <a:t>الحل: إله العهد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5" grpId="1"/>
      <p:bldP build="p" bldLvl="5" animBg="1" rev="0" advAuto="0" spid="14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Title16x9.jpg" descr="Title16x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قصة الكتاب المقدس:…"/>
          <p:cNvSpPr txBox="1"/>
          <p:nvPr/>
        </p:nvSpPr>
        <p:spPr>
          <a:xfrm>
            <a:off x="1047296" y="2739348"/>
            <a:ext cx="22248517" cy="430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rtl="1">
              <a:defRPr b="1" i="1" sz="9600"/>
            </a:pPr>
            <a:r>
              <a:t>قصة الكتاب المقدس:</a:t>
            </a:r>
          </a:p>
          <a:p>
            <a:pPr algn="r" rtl="1">
              <a:defRPr b="1" i="1" sz="9600"/>
            </a:pPr>
            <a:r>
              <a:t>فهم الكتاب المقدس من سفر التكوين إلى الرؤيا</a:t>
            </a:r>
          </a:p>
        </p:txBody>
      </p:sp>
      <p:sp>
        <p:nvSpPr>
          <p:cNvPr id="46" name="تُدرس من قبل كلية دالاس اللاهوتية • تستخدم بإذن تم الرفع بواسطة د. ريك غريفيث • الهيئة الإنجيلية الثقافية- الأردن ملفات بعدة لغات للتنزيل المجاني على BibleStudyDownloads.org"/>
          <p:cNvSpPr txBox="1"/>
          <p:nvPr/>
        </p:nvSpPr>
        <p:spPr>
          <a:xfrm>
            <a:off x="10498" y="11404682"/>
            <a:ext cx="2438400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 rtl="1">
              <a:defRPr b="1" sz="466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تُدرس من قبل كلية دالاس اللاهوتية • تستخدم بإذن تم الرفع بواسطة د. ريك غريفيث • الهيئة الإنجيلية الثقافية- الأردن ملفات بعدة لغات للتنزيل المجاني على BibleStudyDownloads.org</a:t>
            </a:r>
            <a:endParaRPr b="0" sz="32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9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9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" grpId="4"/>
      <p:bldP build="whole" bldLvl="1" animBg="1" rev="0" advAuto="0" spid="46" grpId="3"/>
      <p:bldP build="whole" bldLvl="1" animBg="1" rev="0" advAuto="0" spid="45" grpId="1"/>
      <p:bldP build="whole" bldLvl="1" animBg="1" rev="0" advAuto="0" spid="4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abraham on camel.tiff" descr="abraham on camel.tiff"/>
          <p:cNvPicPr>
            <a:picLocks noChangeAspect="1"/>
          </p:cNvPicPr>
          <p:nvPr/>
        </p:nvPicPr>
        <p:blipFill>
          <a:blip r:embed="rId3">
            <a:alphaModFix amt="25000"/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مصطلح قانوني يشير إلى إعلان رسمي وملزم قانوناً عن المزايا التي يمنحها طرف لآخر، مع أو بدون شروط مرفقة (على سبيل المثال مشروط أو غير مشروط)."/>
          <p:cNvSpPr txBox="1"/>
          <p:nvPr>
            <p:ph type="body" idx="1"/>
          </p:nvPr>
        </p:nvSpPr>
        <p:spPr>
          <a:xfrm>
            <a:off x="1231900" y="2311400"/>
            <a:ext cx="20904200" cy="10147300"/>
          </a:xfrm>
          <a:prstGeom prst="rect">
            <a:avLst/>
          </a:prstGeom>
        </p:spPr>
        <p:txBody>
          <a:bodyPr/>
          <a:lstStyle>
            <a:lvl1pPr marL="1676400" indent="-914400" algn="r" rtl="1">
              <a:defRPr b="1" sz="6400"/>
            </a:lvl1pPr>
          </a:lstStyle>
          <a:p>
            <a:pPr/>
            <a:r>
              <a:t>مصطلح قانوني يشير إلى إعلان رسمي وملزم قانوناً عن المزايا التي يمنحها طرف لآخر، مع أو بدون شروط مرفقة (على سبيل المثال مشروط أو غير مشروط).</a:t>
            </a:r>
          </a:p>
        </p:txBody>
      </p:sp>
      <p:pic>
        <p:nvPicPr>
          <p:cNvPr id="151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الحل: اله العهد"/>
          <p:cNvSpPr txBox="1"/>
          <p:nvPr/>
        </p:nvSpPr>
        <p:spPr>
          <a:xfrm>
            <a:off x="-1681578" y="12638880"/>
            <a:ext cx="8347969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الحل: اله العهد</a:t>
            </a:r>
          </a:p>
        </p:txBody>
      </p:sp>
      <p:sp>
        <p:nvSpPr>
          <p:cNvPr id="153" name="عهد…"/>
          <p:cNvSpPr txBox="1"/>
          <p:nvPr/>
        </p:nvSpPr>
        <p:spPr>
          <a:xfrm>
            <a:off x="12875393" y="1152383"/>
            <a:ext cx="8521701" cy="3357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1">
              <a:defRPr b="1" sz="6400">
                <a:solidFill>
                  <a:srgbClr val="000000"/>
                </a:solidFill>
              </a:defRPr>
            </a:pPr>
            <a:r>
              <a:t>عهد</a:t>
            </a:r>
          </a:p>
          <a:p>
            <a:pPr algn="r" rtl="1">
              <a:defRPr b="1" sz="6400">
                <a:solidFill>
                  <a:srgbClr val="000000"/>
                </a:solidFill>
              </a:defRPr>
            </a:pPr>
            <a:r>
              <a:t>العبرية: ברית؛ اليونانية διαθηκη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10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3" grpId="1"/>
      <p:bldP build="p" bldLvl="5" animBg="1" rev="0" advAuto="0" spid="150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abraham on camel.tiff" descr="abraham on camel.tiff"/>
          <p:cNvPicPr>
            <a:picLocks noChangeAspect="1"/>
          </p:cNvPicPr>
          <p:nvPr/>
        </p:nvPicPr>
        <p:blipFill>
          <a:blip r:embed="rId3">
            <a:alphaModFix amt="25000"/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شعب…"/>
          <p:cNvSpPr txBox="1"/>
          <p:nvPr>
            <p:ph type="body" idx="1"/>
          </p:nvPr>
        </p:nvSpPr>
        <p:spPr>
          <a:xfrm>
            <a:off x="1231900" y="2311400"/>
            <a:ext cx="20904200" cy="10147300"/>
          </a:xfrm>
          <a:prstGeom prst="rect">
            <a:avLst/>
          </a:prstGeom>
        </p:spPr>
        <p:txBody>
          <a:bodyPr/>
          <a:lstStyle/>
          <a:p>
            <a:pPr marL="1676400" indent="-914400" algn="r" rtl="1">
              <a:lnSpc>
                <a:spcPct val="50000"/>
              </a:lnSpc>
              <a:defRPr b="1" sz="6400"/>
            </a:pPr>
            <a:r>
              <a:t>شعب</a:t>
            </a:r>
          </a:p>
          <a:p>
            <a:pPr marL="1676400" indent="-914400" algn="r" rtl="1">
              <a:lnSpc>
                <a:spcPct val="50000"/>
              </a:lnSpc>
              <a:defRPr b="1" sz="6400"/>
            </a:pPr>
            <a:r>
              <a:t>أرض</a:t>
            </a:r>
          </a:p>
          <a:p>
            <a:pPr marL="1676400" indent="-914400" algn="r" rtl="1">
              <a:lnSpc>
                <a:spcPct val="50000"/>
              </a:lnSpc>
              <a:defRPr b="1" sz="6400"/>
            </a:pPr>
            <a:r>
              <a:t>نعمة في جميع أنحاء العالم</a:t>
            </a:r>
          </a:p>
        </p:txBody>
      </p:sp>
      <p:pic>
        <p:nvPicPr>
          <p:cNvPr id="159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الحل:  اله العهد"/>
          <p:cNvSpPr txBox="1"/>
          <p:nvPr/>
        </p:nvSpPr>
        <p:spPr>
          <a:xfrm>
            <a:off x="-1044496" y="12399454"/>
            <a:ext cx="8347969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الحل:  اله العهد</a:t>
            </a:r>
          </a:p>
        </p:txBody>
      </p:sp>
      <p:sp>
        <p:nvSpPr>
          <p:cNvPr id="161" name="تكوين 12: 1-3"/>
          <p:cNvSpPr txBox="1"/>
          <p:nvPr/>
        </p:nvSpPr>
        <p:spPr>
          <a:xfrm>
            <a:off x="13615857" y="2976484"/>
            <a:ext cx="7759701" cy="1119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rtl="1"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تكوين 12: 1-3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abraham on camel.tiff" descr="abraham on camel.tiff"/>
          <p:cNvPicPr>
            <a:picLocks noChangeAspect="1"/>
          </p:cNvPicPr>
          <p:nvPr/>
        </p:nvPicPr>
        <p:blipFill>
          <a:blip r:embed="rId3">
            <a:alphaModFix amt="25000"/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إبراهيم…"/>
          <p:cNvSpPr txBox="1"/>
          <p:nvPr>
            <p:ph type="body" idx="1"/>
          </p:nvPr>
        </p:nvSpPr>
        <p:spPr>
          <a:xfrm>
            <a:off x="1231900" y="2311400"/>
            <a:ext cx="20904200" cy="10147300"/>
          </a:xfrm>
          <a:prstGeom prst="rect">
            <a:avLst/>
          </a:prstGeom>
        </p:spPr>
        <p:txBody>
          <a:bodyPr/>
          <a:lstStyle/>
          <a:p>
            <a:pPr marL="1676400" indent="-914400" algn="r" rtl="1">
              <a:lnSpc>
                <a:spcPct val="50000"/>
              </a:lnSpc>
              <a:defRPr b="1" sz="6400"/>
            </a:pPr>
            <a:r>
              <a:t>إبراهيم</a:t>
            </a:r>
          </a:p>
          <a:p>
            <a:pPr marL="1676400" indent="-914400" algn="r" rtl="1">
              <a:lnSpc>
                <a:spcPct val="50000"/>
              </a:lnSpc>
              <a:defRPr b="1" sz="6400"/>
            </a:pPr>
            <a:r>
              <a:t>إسحق</a:t>
            </a:r>
          </a:p>
          <a:p>
            <a:pPr marL="1676400" indent="-914400" algn="r" rtl="1">
              <a:lnSpc>
                <a:spcPct val="50000"/>
              </a:lnSpc>
              <a:defRPr b="1" sz="6400"/>
            </a:pPr>
            <a:r>
              <a:t>يعقوب</a:t>
            </a:r>
          </a:p>
        </p:txBody>
      </p:sp>
      <p:pic>
        <p:nvPicPr>
          <p:cNvPr id="167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الحل: اله العهد"/>
          <p:cNvSpPr txBox="1"/>
          <p:nvPr/>
        </p:nvSpPr>
        <p:spPr>
          <a:xfrm>
            <a:off x="-1381774" y="12638880"/>
            <a:ext cx="8347969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الحل: اله العهد</a:t>
            </a:r>
          </a:p>
        </p:txBody>
      </p:sp>
      <p:sp>
        <p:nvSpPr>
          <p:cNvPr id="169" name="سفر التكوين 12-50"/>
          <p:cNvSpPr txBox="1"/>
          <p:nvPr/>
        </p:nvSpPr>
        <p:spPr>
          <a:xfrm>
            <a:off x="13428479" y="2676681"/>
            <a:ext cx="7759701" cy="1119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rtl="1"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سفر التكوين 12-50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abraham on camel.tiff" descr="abraham on camel.tiff"/>
          <p:cNvPicPr>
            <a:picLocks noChangeAspect="1"/>
          </p:cNvPicPr>
          <p:nvPr/>
        </p:nvPicPr>
        <p:blipFill>
          <a:blip r:embed="rId3">
            <a:alphaModFix amt="25000"/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الحل: إله العهد"/>
          <p:cNvSpPr txBox="1"/>
          <p:nvPr/>
        </p:nvSpPr>
        <p:spPr>
          <a:xfrm>
            <a:off x="1532259" y="12511880"/>
            <a:ext cx="8347969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الحل: إله العهد</a:t>
            </a:r>
          </a:p>
        </p:txBody>
      </p:sp>
      <p:sp>
        <p:nvSpPr>
          <p:cNvPr id="176" name="عظيمٌ هو إخلاصك"/>
          <p:cNvSpPr txBox="1"/>
          <p:nvPr/>
        </p:nvSpPr>
        <p:spPr>
          <a:xfrm>
            <a:off x="5718123" y="582014"/>
            <a:ext cx="12573001" cy="1119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عظيمٌ هو إخلاصك</a:t>
            </a:r>
          </a:p>
        </p:txBody>
      </p:sp>
      <p:sp>
        <p:nvSpPr>
          <p:cNvPr id="177" name="&quot;عظيم إخلاصك، يا الله يا أبي، لا يوجد ظل للانعطاف معك؛ أنت لا تتغير، تعاطفك، إنهم لا يفشلون كما كنت ستكون إلى الأبد..…"/>
          <p:cNvSpPr txBox="1"/>
          <p:nvPr/>
        </p:nvSpPr>
        <p:spPr>
          <a:xfrm>
            <a:off x="529236" y="2965417"/>
            <a:ext cx="23190788" cy="8988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>
              <a:tabLst>
                <a:tab pos="139700" algn="l"/>
                <a:tab pos="457200" algn="l"/>
              </a:tabLst>
              <a:defRPr b="1" sz="6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"عظيم إخلاصك، يا الله يا أبي، لا يوجد ظل للانعطاف معك؛ أنت لا تتغير، تعاطفك، إنهم لا يفشلون كما كنت ستكون إلى الأبد..</a:t>
            </a:r>
          </a:p>
          <a:p>
            <a:pPr algn="l" defTabSz="457200">
              <a:tabLst>
                <a:tab pos="139700" algn="l"/>
                <a:tab pos="457200" algn="l"/>
              </a:tabLst>
              <a:defRPr b="1" sz="6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</a:p>
          <a:p>
            <a:pPr algn="r" defTabSz="457200" rtl="1">
              <a:tabLst>
                <a:tab pos="139700" algn="l"/>
                <a:tab pos="457200" algn="l"/>
              </a:tabLst>
              <a:defRPr b="1" sz="6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"عظيم هو إخلاصك!" "عظيم هو إخلاصك!" صباح الخير بحلول الصباح رحمةجديدة أراها؛ كل ما كنت بحاجة إليه قد وفرته يدك - "عظيم هو إخلاصك"، يا رب، بالنسبة لي!”</a:t>
            </a:r>
          </a:p>
          <a:p>
            <a:pPr algn="l" defTabSz="457200">
              <a:defRPr b="1" sz="6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</a:p>
          <a:p>
            <a:pPr algn="l" defTabSz="457200">
              <a:defRPr b="1" sz="36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abraham on camel.tiff" descr="abraham on camel.tiff"/>
          <p:cNvPicPr>
            <a:picLocks noChangeAspect="1"/>
          </p:cNvPicPr>
          <p:nvPr/>
        </p:nvPicPr>
        <p:blipFill>
          <a:blip r:embed="rId2">
            <a:alphaModFix amt="25000"/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TitleStrip.jpg" descr="TitleStri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الحل: إله العهد"/>
          <p:cNvSpPr txBox="1"/>
          <p:nvPr/>
        </p:nvSpPr>
        <p:spPr>
          <a:xfrm>
            <a:off x="-2543512" y="12638880"/>
            <a:ext cx="8347969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الحل: إله العهد</a:t>
            </a:r>
          </a:p>
        </p:txBody>
      </p:sp>
      <p:sp>
        <p:nvSpPr>
          <p:cNvPr id="184" name="عظيمٌ هو إخلاصك"/>
          <p:cNvSpPr txBox="1"/>
          <p:nvPr/>
        </p:nvSpPr>
        <p:spPr>
          <a:xfrm>
            <a:off x="5905500" y="507063"/>
            <a:ext cx="12573000" cy="1119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عظيمٌ هو إخلاصك</a:t>
            </a:r>
          </a:p>
        </p:txBody>
      </p:sp>
      <p:sp>
        <p:nvSpPr>
          <p:cNvPr id="185" name="غفران الخطيئة والسلام الذي يدوم. حضورك العزيز للتشجيع والتوجيه؛ القوة لهذا اليوم والأمل المشرق للغد، بارك الله في كل ما لدي، مع عشرة آلاف بجانبي!…"/>
          <p:cNvSpPr txBox="1"/>
          <p:nvPr/>
        </p:nvSpPr>
        <p:spPr>
          <a:xfrm>
            <a:off x="1803400" y="2678745"/>
            <a:ext cx="21635266" cy="10161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457200" rtl="1">
              <a:defRPr b="1" sz="6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 غفران الخطيئة والسلام الذي يدوم. حضورك العزيز للتشجيع والتوجيه؛ القوة لهذا اليوم والأمل المشرق للغد، بارك الله في كل ما لدي، مع عشرة آلاف بجانبي!</a:t>
            </a:r>
          </a:p>
          <a:p>
            <a:pPr algn="r" defTabSz="457200" rtl="1">
              <a:defRPr b="1" sz="6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</a:p>
          <a:p>
            <a:pPr algn="r" defTabSz="457200" rtl="1">
              <a:defRPr b="1" sz="6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"عظيم هو إخلاصك!" "عظيم هو إخلاصك!" صباح الخير بحلول الصباح رحمة جديدة أراها؛ كل ما كنت بحاجة إليه قد وفرته يدك - "عظيم هو إخلاصك، يا رب، بالنسبة لي!"</a:t>
            </a:r>
          </a:p>
          <a:p>
            <a:pPr algn="l" defTabSz="457200">
              <a:defRPr b="1" sz="64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</a:p>
          <a:p>
            <a:pPr algn="l" defTabSz="457200">
              <a:defRPr b="1" sz="36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قم بتنزيل هذا العرض التقديمي مجاناًً!"/>
          <p:cNvSpPr txBox="1"/>
          <p:nvPr/>
        </p:nvSpPr>
        <p:spPr>
          <a:xfrm>
            <a:off x="-101312" y="-85388"/>
            <a:ext cx="24586625" cy="1477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rtl="1">
              <a:defRPr b="1" sz="8700"/>
            </a:lvl1pPr>
          </a:lstStyle>
          <a:p>
            <a:pPr/>
            <a:r>
              <a:t>قم بتنزيل هذا العرض التقديمي مجاناًً!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571" y="1434950"/>
            <a:ext cx="24425142" cy="11239592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قصة الكتاب المقدس على BibleStudyDownloads.org"/>
          <p:cNvSpPr txBox="1"/>
          <p:nvPr/>
        </p:nvSpPr>
        <p:spPr>
          <a:xfrm>
            <a:off x="-107672" y="12404323"/>
            <a:ext cx="24599343" cy="131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1">
              <a:defRPr b="1" sz="7600"/>
            </a:pPr>
            <a:r>
              <a:t>قصة الكتاب المقدس على </a:t>
            </a:r>
            <a:r>
              <a:rPr u="sng">
                <a:hlinkClick r:id="rId3" invalidUrl="" action="" tgtFrame="" tooltip="" history="1" highlightClick="0" endSnd="0"/>
              </a:rPr>
              <a:t>BibleStudyDownloads.org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5-12-5-5-1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>
              <a:defRPr b="1" sz="14400"/>
            </a:pPr>
            <a:r>
              <a:t>4-1-21-1</a:t>
            </a:r>
          </a:p>
        </p:txBody>
      </p: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5-12-5-5-1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 rtl="1">
              <a:defRPr b="1" sz="14400"/>
            </a:pPr>
            <a:r>
              <a:t>العهد القديم</a:t>
            </a:r>
          </a:p>
        </p:txBody>
      </p:sp>
      <p:sp>
        <p:nvSpPr>
          <p:cNvPr id="53" name="P______________…"/>
          <p:cNvSpPr txBox="1"/>
          <p:nvPr>
            <p:ph type="body" sz="half" idx="1"/>
          </p:nvPr>
        </p:nvSpPr>
        <p:spPr>
          <a:xfrm>
            <a:off x="1739900" y="7061200"/>
            <a:ext cx="209042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</p:txBody>
      </p:sp>
      <p:graphicFrame>
        <p:nvGraphicFramePr>
          <p:cNvPr id="54" name="Table 1"/>
          <p:cNvGraphicFramePr/>
          <p:nvPr/>
        </p:nvGraphicFramePr>
        <p:xfrm>
          <a:off x="1663700" y="7264400"/>
          <a:ext cx="21132801" cy="41910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4226560"/>
                <a:gridCol w="4226560"/>
                <a:gridCol w="4226560"/>
                <a:gridCol w="4226560"/>
                <a:gridCol w="4226560"/>
              </a:tblGrid>
              <a:tr h="2955429"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موسى الخمسة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التاريخية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أسفار الشعرية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الأنبياء الكبار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ألانبياء الصغار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</a:tr>
              <a:tr h="123557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" grpId="1"/>
      <p:bldP build="whole" bldLvl="1" animBg="1" rev="0" advAuto="0" spid="5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4-1-21-1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4-1-21-1</a:t>
            </a:r>
          </a:p>
          <a:p>
            <a:pPr rtl="1">
              <a:defRPr b="1" sz="14400"/>
            </a:pPr>
            <a:r>
              <a:t>العهد الجديد</a:t>
            </a:r>
          </a:p>
        </p:txBody>
      </p:sp>
      <p:sp>
        <p:nvSpPr>
          <p:cNvPr id="59" name="P______________…"/>
          <p:cNvSpPr txBox="1"/>
          <p:nvPr>
            <p:ph type="body" sz="half" idx="1"/>
          </p:nvPr>
        </p:nvSpPr>
        <p:spPr>
          <a:xfrm>
            <a:off x="1739900" y="7061200"/>
            <a:ext cx="209042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</p:txBody>
      </p:sp>
      <p:graphicFrame>
        <p:nvGraphicFramePr>
          <p:cNvPr id="60" name="Table 1"/>
          <p:cNvGraphicFramePr/>
          <p:nvPr/>
        </p:nvGraphicFramePr>
        <p:xfrm>
          <a:off x="1663700" y="7264400"/>
          <a:ext cx="21132801" cy="41910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5283200"/>
                <a:gridCol w="5283200"/>
                <a:gridCol w="5283200"/>
                <a:gridCol w="5283200"/>
              </a:tblGrid>
              <a:tr h="2955429"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الأناجيل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التاريخ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الرسائل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1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النبوة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</a:tr>
              <a:tr h="123557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4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21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 كتاب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5-12-5-5-1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>
              <a:defRPr b="1" sz="14400"/>
            </a:pPr>
            <a:r>
              <a:t>4-1-21-1</a:t>
            </a:r>
          </a:p>
        </p:txBody>
      </p:sp>
      <p:sp>
        <p:nvSpPr>
          <p:cNvPr id="65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" grpId="1"/>
      <p:bldP build="whole" bldLvl="1" animBg="1" rev="0" advAuto="0" spid="6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خلق"/>
          <p:cNvSpPr txBox="1"/>
          <p:nvPr/>
        </p:nvSpPr>
        <p:spPr>
          <a:xfrm>
            <a:off x="905535" y="12640276"/>
            <a:ext cx="2670176" cy="983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خلق</a:t>
            </a:r>
          </a:p>
        </p:txBody>
      </p:sp>
      <p:sp>
        <p:nvSpPr>
          <p:cNvPr id="72" name="1. الله خالق.…"/>
          <p:cNvSpPr txBox="1"/>
          <p:nvPr/>
        </p:nvSpPr>
        <p:spPr>
          <a:xfrm>
            <a:off x="1847801" y="2241230"/>
            <a:ext cx="21780501" cy="640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i="1" sz="9600"/>
            </a:pPr>
          </a:p>
          <a:p>
            <a:pPr algn="r" rtl="1">
              <a:defRPr sz="9600"/>
            </a:pPr>
            <a:r>
              <a:t>1. الله خالق.</a:t>
            </a:r>
          </a:p>
          <a:p>
            <a:pPr algn="r" rtl="1">
              <a:defRPr sz="9600"/>
            </a:pPr>
            <a:r>
              <a:t>2. ما يخلقه الله جيد.</a:t>
            </a:r>
          </a:p>
          <a:p>
            <a:pPr algn="r" rtl="1">
              <a:defRPr sz="9600"/>
            </a:pPr>
            <a:r>
              <a:t>3. الإنسانية، التي خلقها الله، جيدة جدا.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425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Class="exit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xit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Class="exit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xit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" grpId="1"/>
      <p:bldP build="p" bldLvl="5" animBg="1" rev="0" advAuto="0" spid="72" grpId="3"/>
      <p:bldP build="p" bldLvl="5" animBg="1" rev="0" advAuto="0" spid="7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new eden.png" descr="new ede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1100" y="-1600200"/>
            <a:ext cx="15062200" cy="1506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Eagle.png" descr="Eagl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-11328400" y="-12306300"/>
            <a:ext cx="11633200" cy="1798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new fuller tree art.png" descr="new fuller tree a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205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القائمون بالرعاية"/>
          <p:cNvSpPr txBox="1"/>
          <p:nvPr/>
        </p:nvSpPr>
        <p:spPr>
          <a:xfrm>
            <a:off x="1253922" y="12638880"/>
            <a:ext cx="4120609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القائمون بالرعاية</a:t>
            </a:r>
          </a:p>
        </p:txBody>
      </p:sp>
      <p:sp>
        <p:nvSpPr>
          <p:cNvPr id="82" name="1. صورة ل. . . الكمال.…"/>
          <p:cNvSpPr txBox="1"/>
          <p:nvPr/>
        </p:nvSpPr>
        <p:spPr>
          <a:xfrm>
            <a:off x="-11119315" y="1488606"/>
            <a:ext cx="21780501" cy="70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9600"/>
            </a:pPr>
          </a:p>
          <a:p>
            <a:pPr algn="r" rtl="1">
              <a:defRPr sz="9600"/>
            </a:pPr>
            <a:r>
              <a:t>1. صورة ل. . . الكمال.</a:t>
            </a:r>
          </a:p>
          <a:p>
            <a:pPr algn="r" rtl="1">
              <a:defRPr sz="9600"/>
            </a:pPr>
            <a:r>
              <a:t>2. صورة ل. . . السلام.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6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114724 0.575246 0.431844 0.936193 0.758301 1.096156 C 1.023914 1.226306 1.241303 1.075598 1.258784 1.031721" origin="layout" pathEditMode="relative">
                                      <p:cBhvr>
                                        <p:cTn id="6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9"/>
                                        </p:tgtEl>
                                      </p:cBhvr>
                                      <p:by x="14519" y="1451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Class="entr" nodeType="withEffect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Class="exit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Class="exit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Class="exit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2" grpId="5"/>
      <p:bldP build="whole" bldLvl="1" animBg="1" rev="0" advAuto="0" spid="79" grpId="2"/>
      <p:bldP build="whole" bldLvl="1" animBg="1" rev="0" advAuto="0" spid="80" grpId="3"/>
      <p:bldP build="p" bldLvl="5" animBg="1" rev="0" advAuto="0" spid="82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nake posterized.tiff" descr="snake posterize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new fuller tree art.png" descr="new fuller tree 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7889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المشكلة"/>
          <p:cNvSpPr txBox="1"/>
          <p:nvPr/>
        </p:nvSpPr>
        <p:spPr>
          <a:xfrm>
            <a:off x="1180122" y="12638880"/>
            <a:ext cx="3857130" cy="98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المشكلة </a:t>
            </a:r>
          </a:p>
        </p:txBody>
      </p:sp>
      <p:pic>
        <p:nvPicPr>
          <p:cNvPr id="90" name="fruit posterized.tiff" descr="fruit posterized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9814" y="-774700"/>
            <a:ext cx="17310101" cy="139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artistic hand.png" descr="artistic han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62400" y="190500"/>
            <a:ext cx="15011400" cy="1647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" grpId="2"/>
      <p:bldP build="whole" bldLvl="1" animBg="1" rev="0" advAuto="0" spid="90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