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.jpeg" ContentType="image/jpeg"/>
  <Override PartName="/ppt/notesSlides/notesSlide7.xml" ContentType="application/vnd.openxmlformats-officedocument.presentationml.notesSlide+xml"/>
  <Override PartName="/ppt/media/image4.jpeg" ContentType="image/jpeg"/>
  <Override PartName="/ppt/notesSlides/notesSlide8.xml" ContentType="application/vnd.openxmlformats-officedocument.presentationml.notesSlide+xml"/>
  <Override PartName="/ppt/media/image5.jpeg" ContentType="image/jpeg"/>
  <Override PartName="/ppt/notesSlides/notesSlide9.xml" ContentType="application/vnd.openxmlformats-officedocument.presentationml.notesSlide+xml"/>
  <Override PartName="/ppt/media/image6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7.jpeg" ContentType="image/jpeg"/>
  <Override PartName="/ppt/notesSlides/notesSlide12.xml" ContentType="application/vnd.openxmlformats-officedocument.presentationml.notesSlide+xml"/>
  <Override PartName="/ppt/media/image8.jpeg" ContentType="image/jpeg"/>
  <Override PartName="/ppt/notesSlides/notesSlide13.xml" ContentType="application/vnd.openxmlformats-officedocument.presentationml.notesSlide+xml"/>
  <Override PartName="/ppt/media/image9.jpeg" ContentType="image/jpeg"/>
  <Override PartName="/ppt/notesSlides/notesSlide14.xml" ContentType="application/vnd.openxmlformats-officedocument.presentationml.notesSlide+xml"/>
  <Override PartName="/ppt/media/image10.jpeg" ContentType="image/jpeg"/>
  <Override PartName="/ppt/notesSlides/notesSlide15.xml" ContentType="application/vnd.openxmlformats-officedocument.presentationml.notesSlide+xml"/>
  <Override PartName="/ppt/media/image11.jpeg" ContentType="image/jpeg"/>
  <Override PartName="/ppt/notesSlides/notesSlide16.xml" ContentType="application/vnd.openxmlformats-officedocument.presentationml.notesSlide+xml"/>
  <Override PartName="/ppt/media/image12.jpeg" ContentType="image/jpeg"/>
  <Override PartName="/ppt/notesSlides/notesSlide17.xml" ContentType="application/vnd.openxmlformats-officedocument.presentationml.notesSlide+xml"/>
  <Override PartName="/ppt/media/image13.jpeg" ContentType="image/jpeg"/>
  <Override PartName="/ppt/notesSlides/notesSlide18.xml" ContentType="application/vnd.openxmlformats-officedocument.presentationml.notesSlide+xml"/>
  <Override PartName="/ppt/media/image14.jpeg" ContentType="image/jpeg"/>
  <Override PartName="/ppt/notesSlides/notesSlide19.xml" ContentType="application/vnd.openxmlformats-officedocument.presentationml.notesSlide+xml"/>
  <Override PartName="/ppt/media/image15.jpeg" ContentType="image/jpeg"/>
  <Override PartName="/ppt/notesSlides/notesSlide20.xml" ContentType="application/vnd.openxmlformats-officedocument.presentationml.notesSlide+xml"/>
  <Override PartName="/ppt/media/image16.jpeg" ContentType="image/jpeg"/>
  <Override PartName="/ppt/notesSlides/notesSlide21.xml" ContentType="application/vnd.openxmlformats-officedocument.presentationml.notesSlide+xml"/>
  <Override PartName="/ppt/media/image17.jpeg" ContentType="image/jpeg"/>
  <Override PartName="/ppt/notesSlides/notesSlide22.xml" ContentType="application/vnd.openxmlformats-officedocument.presentationml.notesSlide+xml"/>
  <Override PartName="/ppt/media/image18.jpeg" ContentType="image/jpeg"/>
  <Override PartName="/ppt/notesSlides/notesSlide23.xml" ContentType="application/vnd.openxmlformats-officedocument.presentationml.notesSlide+xml"/>
  <Override PartName="/ppt/media/image19.jpeg" ContentType="image/jpeg"/>
  <Override PartName="/ppt/notesSlides/notesSlide24.xml" ContentType="application/vnd.openxmlformats-officedocument.presentationml.notesSlide+xml"/>
  <Override PartName="/ppt/media/image20.jpeg" ContentType="image/jpeg"/>
  <Override PartName="/ppt/notesSlides/notesSlide25.xml" ContentType="application/vnd.openxmlformats-officedocument.presentationml.notesSlide+xml"/>
  <Override PartName="/ppt/media/image21.jpeg" ContentType="image/jpeg"/>
  <Override PartName="/ppt/notesSlides/notesSlide26.xml" ContentType="application/vnd.openxmlformats-officedocument.presentationml.notesSlide+xml"/>
  <Override PartName="/ppt/media/image22.jpeg" ContentType="image/jpeg"/>
  <Override PartName="/ppt/notesSlides/notesSlide27.xml" ContentType="application/vnd.openxmlformats-officedocument.presentationml.notesSlide+xml"/>
  <Override PartName="/ppt/media/image23.jpeg" ContentType="image/jpeg"/>
  <Override PartName="/ppt/notesSlides/notesSlide28.xml" ContentType="application/vnd.openxmlformats-officedocument.presentationml.notesSlide+xml"/>
  <Override PartName="/ppt/media/image24.jpeg" ContentType="image/jpeg"/>
  <Override PartName="/ppt/notesSlides/notesSlide29.xml" ContentType="application/vnd.openxmlformats-officedocument.presentationml.notesSlide+xml"/>
  <Override PartName="/ppt/media/image25.jpeg" ContentType="image/jpe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527538" indent="-527538" algn="r" rtl="1">
              <a:buSzPct val="100000"/>
              <a:buAutoNum type="arabicPeriod" startAt="1"/>
              <a:defRPr/>
            </a:pPr>
            <a:r>
              <a:t>نرى جميعاً أن العالم في حالة من الفوضى - لكننا سنرى السبب.</a:t>
            </a:r>
          </a:p>
          <a:p>
            <a:pPr marL="527538" indent="-527538" algn="r" rtl="1">
              <a:buSzPct val="100000"/>
              <a:buAutoNum type="arabicPeriod" startAt="1"/>
              <a:defRPr/>
            </a:pPr>
            <a:r>
              <a:t>لكننا نحتاج أيضاً إلى معرفة كيفية حل معضلتنا.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لكن الله خلق النظام من الأرض الأولى غير المتشكلة.</a:t>
            </a:r>
          </a:p>
          <a:p>
            <a:pPr algn="r" rtl="1">
              <a:defRPr/>
            </a:pPr>
          </a:p>
          <a:p>
            <a:pPr algn="r" rtl="1">
              <a:defRPr/>
            </a:pPr>
            <a:r>
              <a:t>"وَكَانَتِ ٱلْأَرْضُ خَرِبَةً وَخَالِيَةً، وَعَلَى وَجْهِ ٱلْغَمْرِ ظُلْمَةٌ"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ثم قال الله، "ليكُن نور!"</a:t>
            </a:r>
          </a:p>
          <a:p>
            <a:pPr algn="r" rtl="1">
              <a:defRPr/>
            </a:pPr>
            <a:r>
              <a:t>حدث هذا بدون الشمس، حيث تم إنشاء الشمس في اليوم الرابع.</a:t>
            </a:r>
          </a:p>
          <a:p>
            <a:pPr algn="r" rtl="1">
              <a:defRPr/>
            </a:pPr>
            <a:r>
              <a:t>لكن في اليوم الثاني فصل البحار عن السماء.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ثم دفع الله البحر إلى الوراء.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جلب هذا اليابسة على الأرض في اليوم الثالث.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مع تشكل الأرض، لم تعد الأرض "عديمة الشكل".</a:t>
            </a:r>
          </a:p>
          <a:p>
            <a:pPr algn="r" rtl="1">
              <a:defRPr/>
            </a:pPr>
            <a:r>
              <a:t>الأرض لم تعد "خلوية"، جعل الله الشمس والقمر في اليوم الرابع.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حكمت الشمس النهار والقمر يحكم الليل.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في اليوم الرابع صنع النجوم أيضاً.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كانت الشمس الآن في مكانها لإعطاء الضوء للأرض.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ثم حان الوقت لملء كل من السماء والبحر.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ثم قال الله: "لِتَفِضِ ٱلْمِيَاهُ زَحَّافَاتٍ ذَاتَ نَفْسٍ حَيَّةٍ" (تكوين 1: 20 أ).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علمتنا الجلسة الأولى عن جهاز الذاكرة هذا.</a:t>
            </a:r>
          </a:p>
          <a:p>
            <a:pPr algn="r" rtl="1">
              <a:defRPr/>
            </a:pPr>
            <a:r>
              <a:t>هل يمكنك إخبار الشخص المجاور لك بما تعنيه هذه الأرقام؟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وقال الله: "وَلْيَطِرْ طَيْرٌ فَوْقَ ٱلْأَرْضِ عَلَى وَجْهِ جَلَدِ ٱلسَّمَاءِ" (تكوين 1: 20ب).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"فَخَلَقَ ٱللهُ ٱلتَّنَانِينَ ٱلْعِظَامَ..." (تكوين 1: 21 أ).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كما صنع "وَكُلَّ ذَوَاتِ ٱلْأَنْفُسِ ٱلْحيَّةِ ٱلدَّبَّابَةِ" (تكوين 1: 21 ب).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"…ٱلْتِى فَاضَتْ بِهَا ٱلْمِيَاهُ كَأَجْنَاسِهَا…" (تكوين 1:ت21).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وخلق الله "وَكُلَّ طَائِرٍ ذِي جَنَاحٍ كَجِنْسِهِ. وَرَأَى ٱللهُ ذَلِكَ أَنَّهُ حَسَنٌ." (تكوين 1: 21 د).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ثم قال الله: "وَقَالَ ٱللهُ: «لِتُخْرِجِ ٱلْأَرْضُ ذَوَاتِ أَنْفُسٍ حَيَّةٍ كَجِنْسِهَا: بَهَائِمَ، وَدَبَّابَاتٍ، وَوُحُوشَ أَرْضٍ كَأَجْنَاسِهَا». وَكَانَ كَذَلِكَ." (تكوين 1: 24).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"فَعَمِلَ ٱللهُ وُحُوشَ ٱلْأَرْضِ كَأَجْنَاسِهَا، وَٱلْبَهَائِمَ كَأَجْنَاسِهَا، وَجَمِيعَ دَبَّابَاتِ ٱلْأَرْضِ كَأَجْنَاسِهَا. وَرَأَى ٱللهُ ذَلِكَ أَنَّهُ حَسَنٌ." (تكوين 1: 25).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ثم قال الله: "نَعْمَلُ ٱلْإِنْسَانَ عَلَى صُورَتِنَا كَشَبَهِنَا، فَيَتَسَلَّطُونَ عَلَى سَمَكِ ٱلْبَحْرِ وَعَلَى طَيْرِ ٱلسَّمَاءِ وَعَلَى ٱلْبَهَائِمِ، وَعَلَى كُلِّ ٱلْأَرْضِ، وَعَلَى جَمِيعِ ٱلدَّبَّابَاتِ ٱلَّتِي تَدِبُّ عَلَى ٱلْأَرْضِ" (تكوين 1: 26).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"Then God looked over all he had made, and he saw that it was very good! And evening passed and morning came, marking the sixth day" (Genesis 1:31 NLT).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تتضمن ثلاث حقائق عن تكوين 1 هذه الحقائق.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يحتوي العهد القديم على 5 أقسام بطولين - إما 5 أو 12 كتاباً.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وضع الله البشر كقمة الخلق على صورته للحكم.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للأسف، عصى البشر الأوائل الله من خلال تناول الطعام من الشجرة المحرمة.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جلبت خطايانا نتائج مروعة.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لا يستطيع البشر آنذاك - والآن - حل هذه الأزمة لأن الخطيئة في طبيعتنا الآن.</a:t>
            </a:r>
          </a:p>
          <a:p>
            <a:pPr algn="r" rtl="1">
              <a:defRPr/>
            </a:pPr>
            <a:r>
              <a:t>الله وحده قادر على حلها.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يوضح هذان الفصلان كيف قتل الأخ الأول شقيقه.</a:t>
            </a:r>
          </a:p>
          <a:p>
            <a:pPr algn="r" rtl="1">
              <a:defRPr/>
            </a:pPr>
            <a:r>
              <a:t>علاوة على ذلك، جاء الموت إلى كل شخص لعدة قرون.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أصبح الأمر سيئا للغاية لدرجة أن الله كان لديه "خطة إعادة الخلق“ مع الرجل الصالح الوحيد، نوح.</a:t>
            </a:r>
          </a:p>
          <a:p>
            <a:pPr algn="r" rtl="1">
              <a:defRPr/>
            </a:pPr>
            <a:r>
              <a:t>غمر الله الأرض كلها.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ولكن بعد فترة وجيزة من بدء الناس في إعادة إسكان وإعمار الأرض، عاد كبريائهم إلى الظهور.</a:t>
            </a:r>
          </a:p>
          <a:p>
            <a:pPr algn="r" rtl="1">
              <a:defRPr/>
            </a:pPr>
            <a:r>
              <a:t>حاول الناس بناء برج للوصول إلى الله وتحدي سلطته.</a:t>
            </a:r>
          </a:p>
          <a:p>
            <a:pPr algn="r" rtl="1">
              <a:defRPr/>
            </a:pPr>
            <a:r>
              <a:t>لذلك قام الله بتفريقهم إلى مجموعات لغوية مختلفة.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أستمر الله في تجديد الأرض، لكننا واصلنا إفساد الأمور.</a:t>
            </a:r>
          </a:p>
          <a:p>
            <a:pPr algn="r" rtl="1">
              <a:defRPr/>
            </a:pPr>
            <a:r>
              <a:t>هل كان هناك أي أمل في التوصل إلى حل نهائي للخطيئة المتكررة؟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hape 2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في جلستنا القادمة، سنرى كيف وعد الله بخطة تجديد أخرى.</a:t>
            </a:r>
          </a:p>
          <a:p>
            <a:pPr algn="r" rtl="1">
              <a:defRPr/>
            </a:pPr>
            <a:r>
              <a:t>سنرى كيف استخدم رجلاً واحداً - إبراهيم - ليبارك العالم مرة أخرى.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تتوسع مؤسسة الإنجيل الرابع إلى كتاب تاريخي واحد - أعمال الرسل.</a:t>
            </a:r>
          </a:p>
          <a:p>
            <a:pPr algn="r" rtl="1">
              <a:defRPr/>
            </a:pPr>
            <a:r>
              <a:t>تطبق الرسائل الاثنتي عشرة اللاهوت على التجربة.</a:t>
            </a:r>
          </a:p>
          <a:p>
            <a:pPr algn="r" rtl="1">
              <a:defRPr/>
            </a:pPr>
            <a:r>
              <a:t>يتناول الكتاب الأخير من الوحي المستقبل في المقام الأول.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" name="Shape 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ها أنت ذا - هل يمكنك شرح ذلك الآن؟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" name="Shape 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يبدأ الكتاب المقدس في بداية العالم الذي نراه.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بدلاً من اللاهوت المجرد، تبدأ قصة الكتاب المقدس بالتاريخ.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"في البدءِ، خلق الله السماوات والأرض" (تكوين 1: 1).</a:t>
            </a:r>
          </a:p>
          <a:p>
            <a:pPr algn="r" rtl="1">
              <a:defRPr/>
            </a:pPr>
            <a:r>
              <a:t>إنه لا يسعى إلى إثبات وجود الله لأن هذا واضح للجميع.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يرى الكثيرون أن هذه الآية الأولى تُلخص الأصحاح.</a:t>
            </a:r>
          </a:p>
          <a:p>
            <a:pPr algn="r" rtl="1">
              <a:defRPr/>
            </a:pPr>
            <a:r>
              <a:t>يتم تدريس هذا لأن النجوم لم تُخلق حتى اليوم الرابع.</a:t>
            </a:r>
          </a:p>
          <a:p>
            <a:pPr algn="r" rtl="1">
              <a:defRPr/>
            </a:pPr>
            <a:r>
              <a:t>بحلول نهاية تكوين 1، لدينا نظام شمسي جميل وأرض مثالية.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/>
          <p:cNvSpPr/>
          <p:nvPr/>
        </p:nvSpPr>
        <p:spPr>
          <a:xfrm>
            <a:off x="0" y="0"/>
            <a:ext cx="24485600" cy="137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hyperlink" Target="http://BibleStudyDownloads.org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eg"/><Relationship Id="rId4" Type="http://schemas.openxmlformats.org/officeDocument/2006/relationships/image" Target="../media/image2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5.jpe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tif"/><Relationship Id="rId4" Type="http://schemas.openxmlformats.org/officeDocument/2006/relationships/image" Target="../media/image25.jpeg"/><Relationship Id="rId5" Type="http://schemas.openxmlformats.org/officeDocument/2006/relationships/image" Target="../media/image5.png"/><Relationship Id="rId6" Type="http://schemas.openxmlformats.org/officeDocument/2006/relationships/image" Target="../media/image2.tif"/><Relationship Id="rId7" Type="http://schemas.openxmlformats.org/officeDocument/2006/relationships/image" Target="../media/image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tif"/><Relationship Id="rId4" Type="http://schemas.openxmlformats.org/officeDocument/2006/relationships/image" Target="../media/image2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tif"/><Relationship Id="rId4" Type="http://schemas.openxmlformats.org/officeDocument/2006/relationships/image" Target="../media/image2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tif"/><Relationship Id="rId4" Type="http://schemas.openxmlformats.org/officeDocument/2006/relationships/image" Target="../media/image25.jpeg"/><Relationship Id="rId5" Type="http://schemas.openxmlformats.org/officeDocument/2006/relationships/image" Target="../media/image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hyperlink" Target="https://biblestudydownloads.org/resource/%D9%82%D8%B5%D8%A9-%D8%A7%D9%84%D9%83%D8%AA%D8%A7%D8%A8-%D8%A7%D9%84%D9%85%D9%82%D8%AF%D8%B3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first-map-radioactivity-supernova-remnant-1920.jpg" descr="first-map-radioactivity-supernova-remnant-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617" y="940961"/>
            <a:ext cx="19584766" cy="12240477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القسم الثاني…"/>
          <p:cNvSpPr txBox="1"/>
          <p:nvPr>
            <p:ph type="ctrTitle"/>
          </p:nvPr>
        </p:nvSpPr>
        <p:spPr>
          <a:xfrm>
            <a:off x="1739900" y="3022600"/>
            <a:ext cx="20904200" cy="4635500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القسم الثاني </a:t>
            </a:r>
          </a:p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سفر التكوين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" name="NGC-3590-1920.jpg" descr="NGC-3590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92679" y="-2195925"/>
            <a:ext cx="28972558" cy="18107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" name="ic-2560-spiral-galaxy-1920.jpg" descr="ic-2560-spiral-galaxy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23463" y="-1273365"/>
            <a:ext cx="29230926" cy="18269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first-map-radioactivity-supernova-remnant-1920.jpg" descr="first-map-radioactivity-supernova-remnant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0617" y="940961"/>
            <a:ext cx="19584766" cy="12240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5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2" name="sea_ocean_water copy.jpg" descr="sea_ocean_water 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6100" y="-393700"/>
            <a:ext cx="24384000" cy="181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" name="5.jpg" descr="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115" y="-5424531"/>
            <a:ext cx="26528428" cy="25492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4" name="ultra_widescreen_majestic_mountains_to_highdefinition_picture-small.jpg" descr="ultra_widescreen_majestic_mountains_to_highdefinition_picture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482102" y="-552795"/>
            <a:ext cx="68699504" cy="16828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" name="star-hr-5171-art-1920.jpg" descr="star-hr-5171-art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92684" y="-1143885"/>
            <a:ext cx="29182368" cy="18238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6" name="subtle-signals-water-hazy-worlds-1920.jpg" descr="subtle-signals-water-hazy-worlds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51083" y="-846698"/>
            <a:ext cx="31888966" cy="19930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hubble-new-monkey-head-nebula-1920.jpg" descr="hubble-new-monkey-head-nebula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0" y="-1397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sky_sunset_nature.jpg" descr="sky_sunset_na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06162" y="-1437963"/>
            <a:ext cx="29596324" cy="1820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10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قصة الكتاب المقدس:…"/>
          <p:cNvSpPr txBox="1"/>
          <p:nvPr/>
        </p:nvSpPr>
        <p:spPr>
          <a:xfrm>
            <a:off x="1067741" y="2950756"/>
            <a:ext cx="22248517" cy="43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قصة الكتاب المقدس:</a:t>
            </a:r>
          </a:p>
          <a:p>
            <a:pPr algn="r" rtl="1">
              <a:defRPr b="1" i="1" sz="9600"/>
            </a:pPr>
            <a:r>
              <a:t>فهم الكتاب المقدس من سفر التكوين إلى الرؤيا</a:t>
            </a:r>
          </a:p>
        </p:txBody>
      </p:sp>
      <p:sp>
        <p:nvSpPr>
          <p:cNvPr id="44" name="تُدَرس من قبل كلية دالاس اللاهوتية • تستخدم بإذن تم الرفع بواسطة د. ريك غريفيث • الهيئة الأنجيلية الثقافية- الأردن. ملفات بعدة لغات للتنزيل المجاني على BibleStudyDownloads.org"/>
          <p:cNvSpPr txBox="1"/>
          <p:nvPr/>
        </p:nvSpPr>
        <p:spPr>
          <a:xfrm>
            <a:off x="10498" y="11655677"/>
            <a:ext cx="24015521" cy="145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 rtl="1">
              <a:defRPr b="1" sz="4666">
                <a:latin typeface="Arial"/>
                <a:ea typeface="Arial"/>
                <a:cs typeface="Arial"/>
                <a:sym typeface="Arial"/>
              </a:defRPr>
            </a:pPr>
            <a:r>
              <a:t>تُدَرس من قبل كلية دالاس اللاهوتية • تستخدم بإذن تم الرفع بواسطة د. ريك غريفيث • الهيئة الأنجيلية الثقافية- الأردن. ملفات بعدة لغات للتنزيل المجاني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2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" grpId="2"/>
      <p:bldP build="whole" bldLvl="1" animBg="1" rev="0" advAuto="0" spid="44" grpId="3"/>
      <p:bldP build="whole" bldLvl="1" animBg="1" rev="0" advAuto="0" spid="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sea_ocean_water.jpg" descr="sea_ocean_wa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22901" y="-1130324"/>
            <a:ext cx="27747402" cy="17602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" name="fish_underwater_195081.jpg" descr="fish_underwater_1950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-1270000"/>
            <a:ext cx="24384000" cy="1624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sunset_birds_blackbirds.jpg" descr="sunset_birds_blackbird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8290" y="-833329"/>
            <a:ext cx="27407980" cy="20170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humpback_whale_sea.jpg" descr="humpback_whale_se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1058" y="-468893"/>
            <a:ext cx="24889316" cy="1866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blue_sky_grass_from_the_grass_highdefinition_picture_9.jpg" descr="blue_sky_grass_from_the_grass_highdefinition_picture_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381500"/>
            <a:ext cx="24384000" cy="2316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tropical_fish_underwater.jpg" descr="tropical_fish_underwa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66710" y="-299931"/>
            <a:ext cx="28323820" cy="18875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eagles_nest_flying_bald_eagle.jpg" descr="eagles_nest_flying_bald_eag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-9131300"/>
            <a:ext cx="24384000" cy="304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tiger_sumatran_tiger_cat.jpg" descr="tiger_sumatran_tiger_ca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5006" y="-1970600"/>
            <a:ext cx="25818012" cy="2065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289_3264x2448_all-free-download.com_11754358.jpg" descr="289_3264x2448_all-free-download.com_117543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21362" y="-750095"/>
            <a:ext cx="27464924" cy="17222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bb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bb</a:t>
            </a:r>
          </a:p>
        </p:txBody>
      </p:sp>
      <p:sp>
        <p:nvSpPr>
          <p:cNvPr id="19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stock-footage-silhouette-of-young-man-and-woman-sitting-on-the-beach-and-talking-to-each-other-beautiful-sunset.jpg" descr="stock-footage-silhouette-of-young-man-and-woman-sitting-on-the-beach-and-talking-to-each-other-beautiful-suns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064609" y="-1425968"/>
            <a:ext cx="29585618" cy="16567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الأهداف:…"/>
          <p:cNvSpPr txBox="1"/>
          <p:nvPr/>
        </p:nvSpPr>
        <p:spPr>
          <a:xfrm>
            <a:off x="592855" y="1725495"/>
            <a:ext cx="21780501" cy="7997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b="1" i="1" sz="9600"/>
            </a:pPr>
            <a:r>
              <a:t> الأهداف:</a:t>
            </a:r>
          </a:p>
          <a:p>
            <a:pPr marL="1688123" indent="-1688123" algn="r" rtl="1">
              <a:buSzPct val="100000"/>
              <a:buAutoNum type="arabicPeriod" startAt="1"/>
              <a:defRPr b="1" i="1" sz="9600"/>
            </a:pPr>
            <a:r>
              <a:t>فهم مشكلتنا بشكل أفضل</a:t>
            </a:r>
          </a:p>
          <a:p>
            <a:pPr marL="1688123" indent="-1688123" algn="r" rtl="1">
              <a:buSzPct val="100000"/>
              <a:buAutoNum type="arabicPeriod" startAt="1"/>
              <a:defRPr b="1" i="1" sz="9600"/>
            </a:pPr>
            <a:r>
              <a:t>أدراك حاجتنا إلى الحل</a:t>
            </a:r>
          </a:p>
          <a:p>
            <a:pPr algn="l">
              <a:defRPr b="1" i="1" sz="9600"/>
            </a:pPr>
          </a:p>
        </p:txBody>
      </p:sp>
    </p:spTree>
  </p:cSld>
  <p:clrMapOvr>
    <a:masterClrMapping/>
  </p:clrMapOvr>
  <p:transition xmlns:p14="http://schemas.microsoft.com/office/powerpoint/2010/main" spd="slow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" grpId="1"/>
      <p:bldP build="p" bldLvl="5" animBg="1" rev="0" advAuto="0" spid="4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beautiful_nature_landscape_05_hd_picture.jpg" descr="beautiful_nature_landscape_05_hd_pic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" y="-2590800"/>
            <a:ext cx="24384000" cy="1621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خلق"/>
          <p:cNvSpPr txBox="1"/>
          <p:nvPr/>
        </p:nvSpPr>
        <p:spPr>
          <a:xfrm>
            <a:off x="50485" y="12640276"/>
            <a:ext cx="2670176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خلق</a:t>
            </a:r>
          </a:p>
        </p:txBody>
      </p:sp>
      <p:sp>
        <p:nvSpPr>
          <p:cNvPr id="211" name="1. الله خالق.…"/>
          <p:cNvSpPr txBox="1"/>
          <p:nvPr/>
        </p:nvSpPr>
        <p:spPr>
          <a:xfrm>
            <a:off x="283952" y="1790388"/>
            <a:ext cx="21780501" cy="640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sz="9600"/>
            </a:pPr>
            <a:r>
              <a:t>1. الله خالق.</a:t>
            </a:r>
          </a:p>
          <a:p>
            <a:pPr algn="r" rtl="1">
              <a:defRPr sz="9600"/>
            </a:pPr>
            <a:r>
              <a:t>2. ما يخلقه الله جيد.</a:t>
            </a:r>
          </a:p>
          <a:p>
            <a:pPr algn="r" rtl="1">
              <a:defRPr sz="9600"/>
            </a:pPr>
            <a:r>
              <a:t>3. الإنسانية، التي خلقها الله، جيدة جداً.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3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3"/>
      <p:bldP build="p" bldLvl="5" animBg="1" rev="0" advAuto="0" spid="211" grpId="2"/>
      <p:bldP build="whole" bldLvl="1" animBg="1" rev="0" advAuto="0" spid="20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القائمون بالرعاية"/>
          <p:cNvSpPr txBox="1"/>
          <p:nvPr/>
        </p:nvSpPr>
        <p:spPr>
          <a:xfrm>
            <a:off x="1920755" y="12638880"/>
            <a:ext cx="412060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القائمون بالرعاية</a:t>
            </a:r>
          </a:p>
        </p:txBody>
      </p:sp>
      <p:sp>
        <p:nvSpPr>
          <p:cNvPr id="221" name="1. صورة ل. . . الكمال.…"/>
          <p:cNvSpPr txBox="1"/>
          <p:nvPr/>
        </p:nvSpPr>
        <p:spPr>
          <a:xfrm>
            <a:off x="-11453834" y="78130"/>
            <a:ext cx="21780501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600"/>
            </a:pPr>
          </a:p>
          <a:p>
            <a:pPr algn="r" rtl="1">
              <a:defRPr sz="9600"/>
            </a:pPr>
            <a:r>
              <a:t>1. صورة ل. . . الكمال.</a:t>
            </a:r>
          </a:p>
          <a:p>
            <a:pPr algn="r" rtl="1">
              <a:defRPr sz="9600"/>
            </a:pPr>
            <a:r>
              <a:t>2. صورة ل. . . السلام.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6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18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5"/>
      <p:bldP build="p" bldLvl="5" animBg="1" rev="0" advAuto="0" spid="221" grpId="4"/>
      <p:bldP build="whole" bldLvl="1" animBg="1" rev="0" advAuto="0" spid="219" grpId="3"/>
      <p:bldP build="whole" bldLvl="1" animBg="1" rev="0" advAuto="0" spid="21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المشكلة؟"/>
          <p:cNvSpPr txBox="1"/>
          <p:nvPr/>
        </p:nvSpPr>
        <p:spPr>
          <a:xfrm>
            <a:off x="1214759" y="12513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المشكلة؟</a:t>
            </a:r>
          </a:p>
        </p:txBody>
      </p:sp>
      <p:pic>
        <p:nvPicPr>
          <p:cNvPr id="229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3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nake posterized.tiff" descr="snake posterized.tiff"/>
          <p:cNvPicPr>
            <a:picLocks noChangeAspect="1"/>
          </p:cNvPicPr>
          <p:nvPr/>
        </p:nvPicPr>
        <p:blipFill>
          <a:blip r:embed="rId3">
            <a:alphaModFix amt="29000"/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أزمة:…"/>
          <p:cNvSpPr txBox="1"/>
          <p:nvPr/>
        </p:nvSpPr>
        <p:spPr>
          <a:xfrm>
            <a:off x="631468" y="2011052"/>
            <a:ext cx="21780501" cy="642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b="1" i="1" sz="9600"/>
            </a:pPr>
            <a:r>
              <a:t>أزمة:</a:t>
            </a:r>
          </a:p>
          <a:p>
            <a:pPr algn="r" rtl="1">
              <a:defRPr b="1" i="1" sz="9600"/>
            </a:pPr>
            <a:r>
              <a:t>1. لقد دمرت الخطيئة كل شيء.</a:t>
            </a:r>
          </a:p>
          <a:p>
            <a:pPr algn="r" rtl="1">
              <a:defRPr b="1" i="1" sz="9600"/>
            </a:pPr>
            <a:r>
              <a:t>2. الخطيئة جلبت الموت.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6" grpId="1"/>
      <p:bldP build="p" bldLvl="5" animBg="1" rev="0" advAuto="0" spid="23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nake posterized.tiff" descr="snake posterized.tiff"/>
          <p:cNvPicPr>
            <a:picLocks noChangeAspect="1"/>
          </p:cNvPicPr>
          <p:nvPr/>
        </p:nvPicPr>
        <p:blipFill>
          <a:blip r:embed="rId3">
            <a:alphaModFix amt="29000"/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المشكلة:…"/>
          <p:cNvSpPr txBox="1"/>
          <p:nvPr/>
        </p:nvSpPr>
        <p:spPr>
          <a:xfrm>
            <a:off x="554242" y="179338"/>
            <a:ext cx="21780501" cy="99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l">
              <a:defRPr b="1" i="1" sz="9600"/>
            </a:pPr>
          </a:p>
          <a:p>
            <a:pPr algn="r" rtl="1">
              <a:defRPr b="1" i="1" sz="9600"/>
            </a:pPr>
            <a:r>
              <a:t>المشكلة:</a:t>
            </a:r>
          </a:p>
          <a:p>
            <a:pPr algn="r" rtl="1">
              <a:defRPr b="1" i="1" sz="9600"/>
            </a:pPr>
            <a:r>
              <a:t>لا يُمكننا تقديم الحل الخاص بنا.</a:t>
            </a:r>
          </a:p>
          <a:p>
            <a:pPr algn="r" rtl="1">
              <a:defRPr b="1" i="1" sz="9600"/>
            </a:pPr>
            <a:r>
              <a:t>الحل:</a:t>
            </a:r>
          </a:p>
          <a:p>
            <a:pPr algn="r" rtl="1">
              <a:defRPr b="1" i="1" sz="9600"/>
            </a:pPr>
            <a:r>
              <a:t>نأمل أن يُقدم الحل الله.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2"/>
      <p:bldP build="p" bldLvl="5" animBg="1" rev="0" advAuto="0" spid="24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247" name="سفر التكوين 4-5"/>
          <p:cNvSpPr txBox="1"/>
          <p:nvPr/>
        </p:nvSpPr>
        <p:spPr>
          <a:xfrm>
            <a:off x="8551826" y="5348966"/>
            <a:ext cx="7279108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  <a:r>
              <a:t> </a:t>
            </a:r>
          </a:p>
          <a:p>
            <a:pPr rtl="1">
              <a:defRPr sz="9600"/>
            </a:pPr>
            <a:r>
              <a:t>سفر التكوين 4-5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252" name="نوح…"/>
          <p:cNvSpPr txBox="1"/>
          <p:nvPr/>
        </p:nvSpPr>
        <p:spPr>
          <a:xfrm>
            <a:off x="9215412" y="5215616"/>
            <a:ext cx="5951936" cy="328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1">
              <a:defRPr sz="9600"/>
            </a:pPr>
            <a:r>
              <a:t>نوح</a:t>
            </a:r>
          </a:p>
          <a:p>
            <a:pPr rtl="1">
              <a:defRPr sz="9600"/>
            </a:pPr>
            <a:r>
              <a:t>تكوين 6-9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257" name="تكوين 10-11"/>
          <p:cNvSpPr txBox="1"/>
          <p:nvPr/>
        </p:nvSpPr>
        <p:spPr>
          <a:xfrm>
            <a:off x="9215412" y="5348966"/>
            <a:ext cx="5951936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</a:p>
          <a:p>
            <a:pPr rtl="1">
              <a:defRPr sz="9600"/>
            </a:pPr>
            <a:r>
              <a:t>تكوين 10-11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262" name="الأمل في تكوين 3-11؟"/>
          <p:cNvSpPr txBox="1"/>
          <p:nvPr/>
        </p:nvSpPr>
        <p:spPr>
          <a:xfrm>
            <a:off x="7401643" y="5348966"/>
            <a:ext cx="9579474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</a:p>
          <a:p>
            <a:pPr rtl="1">
              <a:defRPr sz="9600"/>
            </a:pPr>
            <a:r>
              <a:t>الأمل في تكوين 3-11؟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-12-5-5-12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الحل: العهد الإله"/>
          <p:cNvSpPr txBox="1"/>
          <p:nvPr/>
        </p:nvSpPr>
        <p:spPr>
          <a:xfrm>
            <a:off x="-2143556" y="12638880"/>
            <a:ext cx="834796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العهد الإله</a:t>
            </a:r>
          </a:p>
        </p:txBody>
      </p:sp>
      <p:pic>
        <p:nvPicPr>
          <p:cNvPr id="269" name="better dead tree copy.png" descr="better dead tree cop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قم بتنزيل هذا العرض التقديمي مجانا!"/>
          <p:cNvSpPr txBox="1"/>
          <p:nvPr/>
        </p:nvSpPr>
        <p:spPr>
          <a:xfrm>
            <a:off x="-101312" y="-85388"/>
            <a:ext cx="24586625" cy="14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8700"/>
            </a:lvl1pPr>
          </a:lstStyle>
          <a:p>
            <a:pPr/>
            <a:r>
              <a:t>قم بتنزيل هذا العرض التقديمي مجانا!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306763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قصة الكتاب المقدس على BibleStudyDownloads.org"/>
          <p:cNvSpPr txBox="1"/>
          <p:nvPr/>
        </p:nvSpPr>
        <p:spPr>
          <a:xfrm>
            <a:off x="-107672" y="12404323"/>
            <a:ext cx="24599343" cy="131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1">
              <a:defRPr b="1" sz="7600"/>
            </a:pPr>
            <a:r>
              <a:t>قصة الكتاب المقدس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5-12-5-5-12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56" name="P______________…"/>
          <p:cNvSpPr txBox="1"/>
          <p:nvPr>
            <p:ph type="subTitle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7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" grpId="2"/>
      <p:bldP build="whole" bldLvl="1" animBg="1" rev="0" advAuto="0"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4-1-21-1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4-1-21-1</a:t>
            </a:r>
          </a:p>
          <a:p>
            <a:pPr rtl="1">
              <a:defRPr b="1" sz="14400"/>
            </a:pPr>
            <a:r>
              <a:t>العهد الجديد</a:t>
            </a:r>
          </a:p>
        </p:txBody>
      </p:sp>
      <p:sp>
        <p:nvSpPr>
          <p:cNvPr id="62" name="P______________…"/>
          <p:cNvSpPr txBox="1"/>
          <p:nvPr>
            <p:ph type="subTitle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63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283200"/>
                <a:gridCol w="5283200"/>
                <a:gridCol w="5283200"/>
                <a:gridCol w="528320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الأناجيل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التاريخ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الرسائل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النبوة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5-12-5-5-12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  <p:sp>
        <p:nvSpPr>
          <p:cNvPr id="6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" grpId="1"/>
      <p:bldP build="whole" bldLvl="1" animBg="1" rev="0" advAuto="0" spid="6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" name="NGC-4605-1920.jpg" descr="NGC-4605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-2286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4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" name="el-gordo-hubble-view-1920.jpg" descr="el-gordo-hubble-view-1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27100" y="-6223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4000">
        <p:fad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