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  <p:sldMasterId id="2147483686" r:id="rId3"/>
  </p:sldMasterIdLst>
  <p:notesMasterIdLst>
    <p:notesMasterId r:id="rId33"/>
  </p:notesMasterIdLst>
  <p:sldIdLst>
    <p:sldId id="441" r:id="rId4"/>
    <p:sldId id="428" r:id="rId5"/>
    <p:sldId id="447" r:id="rId6"/>
    <p:sldId id="430" r:id="rId7"/>
    <p:sldId id="457" r:id="rId8"/>
    <p:sldId id="443" r:id="rId9"/>
    <p:sldId id="444" r:id="rId10"/>
    <p:sldId id="421" r:id="rId11"/>
    <p:sldId id="415" r:id="rId12"/>
    <p:sldId id="423" r:id="rId13"/>
    <p:sldId id="449" r:id="rId14"/>
    <p:sldId id="450" r:id="rId15"/>
    <p:sldId id="451" r:id="rId16"/>
    <p:sldId id="453" r:id="rId17"/>
    <p:sldId id="454" r:id="rId18"/>
    <p:sldId id="452" r:id="rId19"/>
    <p:sldId id="412" r:id="rId20"/>
    <p:sldId id="458" r:id="rId21"/>
    <p:sldId id="459" r:id="rId22"/>
    <p:sldId id="446" r:id="rId23"/>
    <p:sldId id="460" r:id="rId24"/>
    <p:sldId id="434" r:id="rId25"/>
    <p:sldId id="429" r:id="rId26"/>
    <p:sldId id="418" r:id="rId27"/>
    <p:sldId id="461" r:id="rId28"/>
    <p:sldId id="456" r:id="rId29"/>
    <p:sldId id="420" r:id="rId30"/>
    <p:sldId id="320" r:id="rId31"/>
    <p:sldId id="345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98" autoAdjust="0"/>
    <p:restoredTop sz="94249" autoAdjust="0"/>
  </p:normalViewPr>
  <p:slideViewPr>
    <p:cSldViewPr snapToGrid="0" snapToObjects="1">
      <p:cViewPr varScale="1">
        <p:scale>
          <a:sx n="124" d="100"/>
          <a:sy n="124" d="100"/>
        </p:scale>
        <p:origin x="157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6954C-3F1B-4540-90E1-8E4409030271}" type="datetimeFigureOut">
              <a:rPr lang="en-US" smtClean="0"/>
              <a:t>12/8/23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9FDE9-4B2D-884B-BE4B-02191348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4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28C9AB-5814-BA4F-84A6-C6DECF72119E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future rule of the world will go to a man (2:6-8a)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future rule of the world will go to Jesus via His atoning death as our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brother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(2:8b-13)</a:t>
            </a:r>
            <a:r>
              <a:rPr lang="en-S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FDE9-4B2D-884B-BE4B-021913485B0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980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33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9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5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98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7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12/8/23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3295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12/8/23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1803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12/8/23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7722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12/8/23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3675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12/8/23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9769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12/8/23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005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4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12/8/23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180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12/8/23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481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12/8/23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2596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12/8/23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4809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12/8/23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9754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8CA1A-9DAB-F242-8321-A613ACF55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95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defTabSz="914400">
              <a:defRPr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defTabSz="914400">
              <a:defRPr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defTabSz="914400">
              <a:defRPr sz="2400">
                <a:solidFill>
                  <a:srgbClr val="EAEAEA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FFF22604-7DDE-C847-948C-CD5A503E0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5017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1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1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7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70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6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0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BC122-B764-E048-98A4-E5AA0C4939F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12/8/23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31FCF-74FF-AC43-9300-903400DE6E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98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E60D7E-E062-F54C-BAD3-AD0EE1479543}" type="slidenum">
              <a:rPr lang="en-US"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58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Arial"/>
          <a:ea typeface="ＭＳ Ｐゴシック" pitchFamily="-107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4941887"/>
            <a:ext cx="9144000" cy="115093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ar-JO" sz="3200" b="1" i="1" dirty="0">
                <a:solidFill>
                  <a:srgbClr val="FFFFFF"/>
                </a:solidFill>
              </a:rPr>
              <a:t>علم الخلاص: برنامج الله الخلاصي</a:t>
            </a:r>
            <a:r>
              <a:rPr lang="en-SG" sz="3200" i="1" dirty="0">
                <a:solidFill>
                  <a:srgbClr val="FFFFFF"/>
                </a:solidFill>
              </a:rPr>
              <a:t> </a:t>
            </a:r>
            <a:endParaRPr lang="en-US" sz="3200" b="1" i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6826"/>
            <a:ext cx="9120187" cy="231709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6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مدى </a:t>
            </a:r>
            <a:br>
              <a:rPr lang="ar-JO" sz="6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6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الكفارة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D746CA-4702-92F2-7427-3C2AD3894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5034"/>
            <a:ext cx="9144000" cy="46833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د. ريك جريفيث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</a:t>
            </a: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مؤسسة الدراسات اللاهوتية الأردنية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02722105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511804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38261" y="-14705"/>
            <a:ext cx="4505739" cy="6872705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ولكن كان أيضاً في الشعب </a:t>
            </a:r>
            <a:b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أنبياء كذبة </a:t>
            </a:r>
            <a:b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كما سيكون فيكم أيضاً </a:t>
            </a:r>
            <a:b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معلمون كذبة </a:t>
            </a:r>
            <a:br>
              <a:rPr lang="ar-JO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الذين يدسون بدع هلاك </a:t>
            </a:r>
            <a:b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وإذ هم </a:t>
            </a:r>
            <a:b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ينكرون الرب الذي اشتراهم</a:t>
            </a:r>
            <a: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يجلبون على أنفسهم </a:t>
            </a:r>
            <a:b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هلاكاً سريعاً </a:t>
            </a:r>
            <a:b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(2 بطرس 2: 1)</a:t>
            </a:r>
            <a:endParaRPr lang="en-US" sz="32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166218" y="137467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8944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81300" y="927652"/>
            <a:ext cx="6362700" cy="342347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(يسوع) هو </a:t>
            </a:r>
            <a:r>
              <a:rPr lang="ar-JO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كفارة لخطايانا </a:t>
            </a: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– 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ليس لخطايانا فقط 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بل </a:t>
            </a:r>
            <a:r>
              <a:rPr lang="ar-JO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لخطايا كل العالم أيضاً</a:t>
            </a:r>
            <a:br>
              <a:rPr lang="ar-JO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(1 يوحنا 2: 2)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81300" cy="3860800"/>
          </a:xfrm>
          <a:prstGeom prst="rect">
            <a:avLst/>
          </a:prstGeom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56260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8868" y="0"/>
            <a:ext cx="280089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362700" cy="6858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(الله) الذي يريد 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أن جميع الناس يخلصون 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وإلى معرفة الحق يقبلون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5 لأنه يوجد إله واحد 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ووسيط واحد بين الله والناس 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الإنسان يسوع المسيح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6</a:t>
            </a:r>
            <a:r>
              <a:rPr lang="ar-JO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الذي بذل نفسه فدية لأجل الجميع </a:t>
            </a: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الشهادة في أوقاتها الخاصة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(1 تيموثاوس 2: 4-6)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06427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362700" cy="6858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لأننا لهذا نتعب ونعير 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لأننا قد ألقينا رجاءنا 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على الله الحي 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الذي هو </a:t>
            </a:r>
            <a:r>
              <a:rPr lang="ar-JO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مخلص جميع الناس 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ولا سيما المؤمنين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(عبرانيين 4: 10)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11000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" y="192415"/>
            <a:ext cx="9087300" cy="3436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3200" b="1" dirty="0"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ولكن الذي وضع قليلاً عن الملائكة </a:t>
            </a:r>
          </a:p>
          <a:p>
            <a:r>
              <a:rPr lang="ar-JO" sz="3200" b="1" dirty="0"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يسوع نراه مكللاً بالمجد والكرامة </a:t>
            </a:r>
          </a:p>
          <a:p>
            <a:r>
              <a:rPr lang="ar-JO" sz="3200" b="1" dirty="0"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من أجل ألم الموت </a:t>
            </a:r>
          </a:p>
          <a:p>
            <a:r>
              <a:rPr lang="ar-JO" sz="3200" b="1" dirty="0"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لكي </a:t>
            </a:r>
            <a:r>
              <a:rPr lang="ar-JO" sz="3200" b="1" dirty="0">
                <a:solidFill>
                  <a:srgbClr val="FFFF00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يذوق بنعمة الله الموت </a:t>
            </a:r>
          </a:p>
          <a:p>
            <a:r>
              <a:rPr lang="ar-JO" sz="3200" b="1" dirty="0">
                <a:solidFill>
                  <a:srgbClr val="FFFF00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لأجل كل واحد</a:t>
            </a:r>
            <a:endParaRPr lang="en-US" sz="3200" b="1" dirty="0">
              <a:solidFill>
                <a:srgbClr val="FFFF00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700" y="3628871"/>
            <a:ext cx="8229600" cy="543595"/>
          </a:xfrm>
        </p:spPr>
        <p:txBody>
          <a:bodyPr>
            <a:noAutofit/>
          </a:bodyPr>
          <a:lstStyle/>
          <a:p>
            <a:pPr algn="r"/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عبرانيين 2: 9</a:t>
            </a:r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26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3" descr="hell-800w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2963" y="0"/>
            <a:ext cx="4491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4" descr="sunlight-through-trees.jpg"/>
          <p:cNvPicPr>
            <a:picLocks noChangeAspect="1"/>
          </p:cNvPicPr>
          <p:nvPr/>
        </p:nvPicPr>
        <p:blipFill>
          <a:blip r:embed="rId3" cstate="screen">
            <a:lum bright="-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0"/>
            <a:ext cx="4652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000376" y="2973388"/>
            <a:ext cx="6837363" cy="890588"/>
          </a:xfrm>
          <a:solidFill>
            <a:srgbClr val="000000"/>
          </a:solidFill>
        </p:spPr>
        <p:txBody>
          <a:bodyPr/>
          <a:lstStyle/>
          <a:p>
            <a:pPr>
              <a:defRPr/>
            </a:pPr>
            <a:r>
              <a:rPr lang="ar-JO" dirty="0">
                <a:effectLst>
                  <a:glow rad="1016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موت أم حياة</a:t>
            </a:r>
            <a:endParaRPr lang="en-US" dirty="0">
              <a:effectLst>
                <a:glow rad="1016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" y="0"/>
            <a:ext cx="4271963" cy="138499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لأنه هكذا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أحب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الله العالم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حتى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بذل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ابنه الوحيد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حتى أن كل من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يؤمن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به</a:t>
            </a:r>
            <a:endParaRPr lang="en-US" sz="2800" b="1" dirty="0">
              <a:solidFill>
                <a:srgbClr val="FFFFFF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1863" y="1311275"/>
            <a:ext cx="4491037" cy="5222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لا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يهلك</a:t>
            </a:r>
            <a:endParaRPr lang="en-US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" y="3492500"/>
            <a:ext cx="4271963" cy="181588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بل ل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يخلص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به العالم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18 الذي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يؤمن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به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لا يدان</a:t>
            </a:r>
            <a:endParaRPr lang="en-US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FFFF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21275" y="2132013"/>
            <a:ext cx="4111625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17 لأنه لم يرسل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الله ابنه إلى العالم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يدين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العالم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0000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675" y="2132013"/>
            <a:ext cx="4271963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بل تكون له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الحياة الأبدية</a:t>
            </a:r>
            <a:endParaRPr lang="en-US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1863" y="4159250"/>
            <a:ext cx="4491037" cy="181588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والذي لا يؤمن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قد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دين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لأنه </a:t>
            </a:r>
            <a:r>
              <a:rPr lang="ar-JO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لم يؤمن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باسم ابن الله الوحيد</a:t>
            </a:r>
            <a:endParaRPr lang="en-US" sz="2800" b="1" dirty="0">
              <a:solidFill>
                <a:srgbClr val="FFFFFF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0413" y="6323013"/>
            <a:ext cx="4073525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JO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يوحنا 3: 16-18</a:t>
            </a:r>
            <a:r>
              <a:rPr lang="en-US" sz="28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393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9171195" cy="5103101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" y="0"/>
            <a:ext cx="8357313" cy="438866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فالله الآن </a:t>
            </a:r>
            <a:r>
              <a:rPr lang="ar-JO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يأمر جميع الناس </a:t>
            </a:r>
            <a:br>
              <a:rPr lang="ar-JO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في كل مكان أن يتوبوا </a:t>
            </a:r>
            <a:br>
              <a:rPr lang="ar-JO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متغاضياً عن أزمنة الجهل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(أعمال 17: 30)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0328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5964" y="1057275"/>
            <a:ext cx="4077964" cy="541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927" y="1057275"/>
            <a:ext cx="4038037" cy="54102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3694" y="756218"/>
            <a:ext cx="9144000" cy="8297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المحدود يقول لغير المحدود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11022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3356"/>
            <a:ext cx="9144000" cy="79956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الكفارة المحدودة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288" y="1438058"/>
            <a:ext cx="9385487" cy="55630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BFBEB8-B8DF-6EE6-C43E-54CF66D40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288" y="1639301"/>
            <a:ext cx="9385487" cy="509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kern="0" dirty="0">
                <a:solidFill>
                  <a:srgbClr val="2D2DB9">
                    <a:lumMod val="75000"/>
                  </a:srgb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قال السيد : أنا أضع نفسي عن ...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2D2DB9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008153-4AE2-29A6-79C3-A11A23B4A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60" y="2303329"/>
            <a:ext cx="3537857" cy="509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الخراف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62AA405-AA5B-DE61-5423-7B2731B0C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744" y="2303329"/>
            <a:ext cx="4637314" cy="509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ليس الجداء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152579-AD26-A47C-7479-378F02A17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1146" y="6416126"/>
            <a:ext cx="1698170" cy="509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أشعياء 53: 8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2D2DB9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2705B88-5CE8-61C5-D257-E654244F7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288" y="5218698"/>
            <a:ext cx="9374604" cy="1328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1" u="none" strike="noStrike" kern="0" cap="none" spc="0" normalizeH="0" baseline="0" noProof="0" dirty="0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ولا نؤمن أن المسيح مات من أجل فرعون وأخيتوفل وشاول وقايين وغيرهم،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1" u="none" strike="noStrike" kern="0" cap="none" spc="0" normalizeH="0" baseline="0" noProof="0" dirty="0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كما مات من أجل بطرس ويعقوب ويوحنا!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1" u="none" strike="noStrike" kern="0" cap="none" spc="0" normalizeH="0" baseline="0" noProof="0" dirty="0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"من أجل ذنب شعبي ضرب!"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98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B71C728-A194-CADC-86B0-DCB0FFAD4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288" y="6447961"/>
            <a:ext cx="5138057" cy="509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www.michaeljeshurum.wordpress.com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1DFC58F-3741-72BB-E58B-AAD5BE91B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1146" y="2778466"/>
            <a:ext cx="1698170" cy="509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يوحنا 10: 15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2D2DB9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461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3356"/>
            <a:ext cx="9144000" cy="79956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الكفارة المحدودة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3736"/>
            <a:ext cx="9144000" cy="5504264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AAF46D-D5D2-7233-3C80-44BED9AC6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43" y="4811485"/>
            <a:ext cx="8926286" cy="15457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40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أنا أصلي ليس من أجل العالم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32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أستغرب لماذا صلى هكذا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32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ما دام أنه قد مات من أجل العالم أجمع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075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48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السؤال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754785" y="1816741"/>
            <a:ext cx="5334000" cy="2865694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48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هل مات يسوع </a:t>
            </a:r>
          </a:p>
          <a:p>
            <a:pPr>
              <a:defRPr/>
            </a:pPr>
            <a:r>
              <a:rPr lang="ar-JO" sz="48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لأجل جميع الناس؟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578" y="1816741"/>
            <a:ext cx="3208683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49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1715"/>
            <a:ext cx="9144000" cy="683895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188446"/>
            <a:ext cx="9144000" cy="509630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28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الكالفينية: لاهوت منحرف كلياً</a:t>
            </a:r>
            <a:endParaRPr lang="en-US" sz="28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698076"/>
            <a:ext cx="9144000" cy="10771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أنا آسف يا سالي. لقد عينت لك ولوالدتك ووالدك جميعًا أن تتعرضوا لعذاب أبدي ناري وليس هناك ما يمكنك فعله حيال ذلك. استمتعي بالمعاناة الرهيبة التي لا تنتهي.</a:t>
            </a:r>
            <a:endParaRPr lang="en-US" sz="24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51976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008"/>
            <a:ext cx="9136280" cy="6625992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ما هي الحبة التي ستبتلعها؟</a:t>
            </a:r>
            <a:endParaRPr lang="en-US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E7DE51-EA1E-6A6C-59EE-923514B78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0431" y="4683465"/>
            <a:ext cx="1948539" cy="628763"/>
          </a:xfrm>
          <a:prstGeom prst="rect">
            <a:avLst/>
          </a:prstGeom>
          <a:solidFill>
            <a:srgbClr val="CC281E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ar-JO" sz="2000" b="1" kern="0" dirty="0"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الإختيار        السيادي</a:t>
            </a:r>
            <a:endParaRPr lang="en-US" sz="2000" b="1" kern="0" dirty="0"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A959A15-5175-0DDC-B8BA-A84D2CE1D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3" y="4759665"/>
            <a:ext cx="1948539" cy="628763"/>
          </a:xfrm>
          <a:prstGeom prst="rect">
            <a:avLst/>
          </a:prstGeom>
          <a:solidFill>
            <a:srgbClr val="0C79BD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ar-JO" sz="2000" b="1" kern="0" dirty="0"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الحرية         البشرية</a:t>
            </a:r>
            <a:endParaRPr lang="en-US" sz="2000" b="1" kern="0" dirty="0"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03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0174" y="232008"/>
            <a:ext cx="5543826" cy="528973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اعبتارات          لاهوتية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18" y="947540"/>
            <a:ext cx="2857500" cy="4089400"/>
          </a:xfrm>
          <a:prstGeom prst="rect">
            <a:avLst/>
          </a:prstGeom>
        </p:spPr>
      </p:pic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863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28710" cy="6592957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290" y="87313"/>
            <a:ext cx="8472738" cy="877868"/>
          </a:xfr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r>
              <a:rPr lang="ar-JO" sz="40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أ) وعظ الإنجيل الشمولي</a:t>
            </a:r>
            <a:endParaRPr lang="en-US" sz="4000" b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2805043"/>
            <a:ext cx="3765175" cy="240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40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حتى يقوم شخص بمشاركة الإنجيل </a:t>
            </a:r>
          </a:p>
          <a:p>
            <a:pPr>
              <a:defRPr/>
            </a:pPr>
            <a:r>
              <a:rPr lang="ar-JO" sz="40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مع الجميع</a:t>
            </a:r>
            <a:endParaRPr lang="en-US" sz="4000" b="1" dirty="0"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212522" y="2805043"/>
            <a:ext cx="3916188" cy="240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4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فلا بد أن </a:t>
            </a:r>
          </a:p>
          <a:p>
            <a:pPr>
              <a:defRPr/>
            </a:pPr>
            <a:r>
              <a:rPr lang="ar-JO" sz="4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المسيح مات ل</a:t>
            </a:r>
          </a:p>
          <a:p>
            <a:pPr>
              <a:defRPr/>
            </a:pPr>
            <a:r>
              <a:rPr lang="ar-JO" sz="4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أجل الجميع</a:t>
            </a:r>
            <a:endParaRPr lang="en-US" sz="4000" b="1" dirty="0"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013739" y="5212522"/>
            <a:ext cx="4130261" cy="138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رايري، اللاهوت الأساسي، 377</a:t>
            </a:r>
            <a:endParaRPr lang="en-US" sz="2800" b="1" dirty="0"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35499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4803913" cy="6853583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8297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أ) قيمة موت المسيح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803912" y="1310512"/>
            <a:ext cx="4450523" cy="309583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جعل يسوع العالم كله </a:t>
            </a:r>
          </a:p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قابلاً للخلاص، </a:t>
            </a:r>
          </a:p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بالإضافة إلى القيمة الخلاصية للمؤمنين...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13739" y="5212522"/>
            <a:ext cx="4130261" cy="138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2800" b="1" dirty="0"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رايري، اللاهوت الأساسي، 377</a:t>
            </a:r>
          </a:p>
        </p:txBody>
      </p:sp>
    </p:spTree>
    <p:extLst>
      <p:ext uri="{BB962C8B-B14F-4D97-AF65-F5344CB8AC3E}">
        <p14:creationId xmlns:p14="http://schemas.microsoft.com/office/powerpoint/2010/main" val="81246592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Main Idea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2100290"/>
            <a:ext cx="9144000" cy="76934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Text</a:t>
            </a: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7448" y="87313"/>
            <a:ext cx="527007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58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AE6BB985-40BF-14C1-1EFA-92F9EE8AF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33528"/>
            <a:ext cx="9144000" cy="50963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أنت تحصل على ما تستحقه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F3A129F-A4D3-E7AB-454C-8B895812A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69831"/>
            <a:ext cx="9144000" cy="50963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حصل يسوع على ما تستحقه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424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524758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4583043" cy="192522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 marL="538163" indent="-538163" algn="r"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ت) هل تم دفع ثمن خطايا </a:t>
            </a:r>
            <a:b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  غير المختارين مرتين؟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803912" y="1310512"/>
            <a:ext cx="4450523" cy="309583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لا، إنهم مثل الطالب الذي حصل على شيك منحة دراسية ولم يصرفه أبدًا.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13739" y="5801054"/>
            <a:ext cx="4130261" cy="9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2800" b="1" dirty="0"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رايري، اللاهوت الأساسي، 378</a:t>
            </a:r>
          </a:p>
        </p:txBody>
      </p:sp>
    </p:spTree>
    <p:extLst>
      <p:ext uri="{BB962C8B-B14F-4D97-AF65-F5344CB8AC3E}">
        <p14:creationId xmlns:p14="http://schemas.microsoft.com/office/powerpoint/2010/main" val="282542489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7374" y="1494034"/>
            <a:ext cx="8008508" cy="136644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36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إذا كان المسيح قد مات حقاً من أجل الجميع،      فماذا علينا أن نفعل؟</a:t>
            </a:r>
            <a:endParaRPr lang="en-US" sz="36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174" y="2590745"/>
            <a:ext cx="7829826" cy="426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1366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4800" y="0"/>
            <a:ext cx="9070975" cy="11430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67830956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الخلاص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at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ar-JO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أحصل على العرض التقديمي والنص مجاناً</a:t>
            </a:r>
            <a:endParaRPr lang="en-US" sz="11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1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926"/>
            <a:ext cx="9144000" cy="79956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5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وجهات النظر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76184" y="1173415"/>
            <a:ext cx="4667816" cy="4952447"/>
            <a:chOff x="4476184" y="1173415"/>
            <a:chExt cx="4667816" cy="4952447"/>
          </a:xfrm>
        </p:grpSpPr>
        <p:sp>
          <p:nvSpPr>
            <p:cNvPr id="5" name="Rectangle 2"/>
            <p:cNvSpPr txBox="1">
              <a:spLocks noChangeArrowheads="1"/>
            </p:cNvSpPr>
            <p:nvPr/>
          </p:nvSpPr>
          <p:spPr bwMode="auto">
            <a:xfrm>
              <a:off x="4476184" y="1173415"/>
              <a:ext cx="4667816" cy="92543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/>
                  <a:ea typeface="ＭＳ Ｐゴシック" pitchFamily="-108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>
                <a:defRPr/>
              </a:pPr>
              <a:r>
                <a:rPr lang="ar-JO" sz="4000" b="1" dirty="0">
                  <a:effectLst>
                    <a:glow rad="127000">
                      <a:schemeClr val="tx1"/>
                    </a:glow>
                  </a:effectLst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جون أرمينيوس</a:t>
              </a:r>
              <a:endParaRPr lang="en-US" sz="40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5868" y="1922162"/>
              <a:ext cx="2806700" cy="42037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0" y="1158804"/>
            <a:ext cx="4667816" cy="4967058"/>
            <a:chOff x="0" y="1158804"/>
            <a:chExt cx="4667816" cy="4967058"/>
          </a:xfrm>
        </p:grpSpPr>
        <p:sp>
          <p:nvSpPr>
            <p:cNvPr id="4" name="Rectangle 2"/>
            <p:cNvSpPr txBox="1">
              <a:spLocks noChangeArrowheads="1"/>
            </p:cNvSpPr>
            <p:nvPr/>
          </p:nvSpPr>
          <p:spPr bwMode="auto">
            <a:xfrm>
              <a:off x="0" y="1158804"/>
              <a:ext cx="4667816" cy="92543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5921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/>
                  <a:ea typeface="ＭＳ Ｐゴシック" pitchFamily="-108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>
                <a:defRPr/>
              </a:pPr>
              <a:r>
                <a:rPr lang="ar-JO" sz="4000" b="1" dirty="0">
                  <a:effectLst>
                    <a:glow rad="127000">
                      <a:schemeClr val="tx1"/>
                    </a:glow>
                  </a:effectLst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جون كالفن</a:t>
              </a:r>
              <a:endParaRPr lang="en-US" sz="40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7121" y="1922162"/>
              <a:ext cx="2806700" cy="4203700"/>
            </a:xfrm>
            <a:prstGeom prst="rect">
              <a:avLst/>
            </a:prstGeom>
          </p:spPr>
        </p:pic>
      </p:grp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5387889"/>
            <a:ext cx="4667816" cy="131195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40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كفارة                 محدودة</a:t>
            </a:r>
            <a:endParaRPr lang="en-US" sz="40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76184" y="5402500"/>
            <a:ext cx="4667816" cy="131195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40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كفارة                      غير محدودة</a:t>
            </a:r>
            <a:endParaRPr lang="en-US" sz="40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n-US" altLang="zh-CN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94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Clothes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00" y="0"/>
            <a:ext cx="5973961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35875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4068"/>
            <a:ext cx="9144000" cy="925488"/>
          </a:xfrm>
          <a:noFill/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altLang="zh-CN" sz="5400" b="1" dirty="0">
                <a:solidFill>
                  <a:srgbClr val="FFFFFF"/>
                </a:solidFill>
              </a:rPr>
              <a:t>الإختصار</a:t>
            </a:r>
            <a:endParaRPr lang="en-US" sz="5400" b="1" dirty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" y="3511985"/>
            <a:ext cx="9143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4400" dirty="0">
                <a:solidFill>
                  <a:srgbClr val="FFFF00"/>
                </a:solidFill>
                <a:latin typeface="Arial"/>
                <a:ea typeface="MS PGothic" panose="020B0600070205080204" pitchFamily="34" charset="-128"/>
                <a:cs typeface="Arial"/>
              </a:rPr>
              <a:t>L</a:t>
            </a:r>
            <a:r>
              <a:rPr lang="en-US" altLang="zh-CN" sz="4400" dirty="0">
                <a:solidFill>
                  <a:srgbClr val="FFFFFF"/>
                </a:solidFill>
                <a:latin typeface="Arial"/>
                <a:ea typeface="MS PGothic" panose="020B0600070205080204" pitchFamily="34" charset="-128"/>
                <a:cs typeface="Arial"/>
              </a:rPr>
              <a:t>  </a:t>
            </a:r>
            <a:r>
              <a:rPr lang="ar-JO" altLang="zh-CN" sz="4400" dirty="0">
                <a:solidFill>
                  <a:srgbClr val="FFFFFF"/>
                </a:solidFill>
                <a:latin typeface="Arial"/>
                <a:ea typeface="MS PGothic" panose="020B0600070205080204" pitchFamily="34" charset="-128"/>
                <a:cs typeface="Arial"/>
              </a:rPr>
              <a:t>كفارة محدودة</a:t>
            </a:r>
            <a:endParaRPr lang="en-US" sz="4400" b="1" dirty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" y="1371921"/>
            <a:ext cx="80027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SG" sz="4400" dirty="0">
                <a:solidFill>
                  <a:srgbClr val="FFFF00"/>
                </a:solidFill>
                <a:latin typeface="Arial"/>
                <a:ea typeface="MS PGothic" panose="020B0600070205080204" pitchFamily="34" charset="-128"/>
                <a:cs typeface="Arial"/>
              </a:rPr>
              <a:t>T</a:t>
            </a:r>
            <a:r>
              <a:rPr lang="en-US" altLang="zh-SG" sz="4400" dirty="0">
                <a:solidFill>
                  <a:srgbClr val="FFFFFF"/>
                </a:solidFill>
                <a:latin typeface="Arial"/>
                <a:ea typeface="MS PGothic" panose="020B0600070205080204" pitchFamily="34" charset="-128"/>
                <a:cs typeface="Arial"/>
              </a:rPr>
              <a:t>  </a:t>
            </a:r>
            <a:r>
              <a:rPr lang="ar-JO" altLang="zh-SG" sz="4400" dirty="0">
                <a:solidFill>
                  <a:srgbClr val="FFFFFF"/>
                </a:solidFill>
                <a:latin typeface="Arial"/>
                <a:ea typeface="MS PGothic" panose="020B0600070205080204" pitchFamily="34" charset="-128"/>
                <a:cs typeface="Arial"/>
              </a:rPr>
              <a:t>فساد كامل</a:t>
            </a:r>
            <a:endParaRPr lang="en-SG" sz="4400" dirty="0">
              <a:solidFill>
                <a:srgbClr val="FFFFFF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" y="2501671"/>
            <a:ext cx="8002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  <a:latin typeface="Arial"/>
                <a:ea typeface="MS PGothic" panose="020B0600070205080204" pitchFamily="34" charset="-128"/>
                <a:cs typeface="Arial"/>
              </a:rPr>
              <a:t>U</a:t>
            </a:r>
            <a:r>
              <a:rPr lang="ar-JO" altLang="zh-CN" sz="4000" dirty="0">
                <a:solidFill>
                  <a:srgbClr val="FFFFFF"/>
                </a:solidFill>
                <a:latin typeface="Arial"/>
                <a:ea typeface="MS PGothic" panose="020B0600070205080204" pitchFamily="34" charset="-128"/>
                <a:cs typeface="Arial"/>
              </a:rPr>
              <a:t>  </a:t>
            </a:r>
            <a:r>
              <a:rPr lang="en-US" altLang="zh-CN" sz="4000" dirty="0">
                <a:solidFill>
                  <a:srgbClr val="FFFFFF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ar-JO" altLang="zh-CN" sz="4000" dirty="0">
                <a:solidFill>
                  <a:srgbClr val="FFFFFF"/>
                </a:solidFill>
                <a:latin typeface="Arial"/>
                <a:ea typeface="MS PGothic" panose="020B0600070205080204" pitchFamily="34" charset="-128"/>
                <a:cs typeface="Arial"/>
              </a:rPr>
              <a:t>اختيار غير مشروط</a:t>
            </a:r>
            <a:endParaRPr lang="en-SG" sz="4000" dirty="0">
              <a:solidFill>
                <a:srgbClr val="FFFFFF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852" y="4527648"/>
            <a:ext cx="59611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  <a:latin typeface="Arial"/>
                <a:ea typeface="MS PGothic" panose="020B0600070205080204" pitchFamily="34" charset="-128"/>
                <a:cs typeface="Arial"/>
              </a:rPr>
              <a:t>I</a:t>
            </a:r>
            <a:r>
              <a:rPr lang="ar-JO" altLang="zh-CN" sz="4000" dirty="0">
                <a:solidFill>
                  <a:srgbClr val="FFFF00"/>
                </a:solidFill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lang="en-US" altLang="zh-CN" sz="4000" dirty="0">
                <a:solidFill>
                  <a:srgbClr val="FFFF00"/>
                </a:solidFill>
                <a:latin typeface="Arial"/>
                <a:ea typeface="MS PGothic" panose="020B0600070205080204" pitchFamily="34" charset="-128"/>
                <a:cs typeface="Arial"/>
              </a:rPr>
              <a:t>  </a:t>
            </a:r>
            <a:r>
              <a:rPr lang="ar-JO" altLang="zh-CN" sz="4000" dirty="0">
                <a:solidFill>
                  <a:schemeClr val="bg1"/>
                </a:solidFill>
                <a:latin typeface="Arial"/>
                <a:ea typeface="MS PGothic" panose="020B0600070205080204" pitchFamily="34" charset="-128"/>
                <a:cs typeface="Arial"/>
              </a:rPr>
              <a:t>نعمة لا تقاوم</a:t>
            </a:r>
            <a:endParaRPr lang="en-SG" sz="4000" dirty="0">
              <a:solidFill>
                <a:schemeClr val="bg1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615645"/>
            <a:ext cx="76709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FFFF00"/>
                </a:solidFill>
                <a:latin typeface="Arial"/>
                <a:ea typeface="MS PGothic" panose="020B0600070205080204" pitchFamily="34" charset="-128"/>
                <a:cs typeface="Arial"/>
              </a:rPr>
              <a:t>P</a:t>
            </a:r>
            <a:r>
              <a:rPr lang="en-US" altLang="zh-CN" sz="4400" dirty="0">
                <a:solidFill>
                  <a:srgbClr val="FFFFFF"/>
                </a:solidFill>
                <a:latin typeface="Arial"/>
                <a:ea typeface="MS PGothic" panose="020B0600070205080204" pitchFamily="34" charset="-128"/>
                <a:cs typeface="Arial"/>
              </a:rPr>
              <a:t>  </a:t>
            </a:r>
            <a:r>
              <a:rPr lang="ar-JO" altLang="zh-CN" sz="4400" dirty="0">
                <a:solidFill>
                  <a:srgbClr val="FFFFFF"/>
                </a:solidFill>
                <a:latin typeface="Arial"/>
                <a:ea typeface="MS PGothic" panose="020B0600070205080204" pitchFamily="34" charset="-128"/>
                <a:cs typeface="Arial"/>
              </a:rPr>
              <a:t>مثابرة القديسين</a:t>
            </a:r>
            <a:endParaRPr lang="en-SG" sz="4400" dirty="0">
              <a:solidFill>
                <a:srgbClr val="FFFFFF"/>
              </a:solidFill>
              <a:latin typeface="Arial"/>
              <a:ea typeface="MS PGothic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9716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0"/>
            <a:ext cx="8584163" cy="685800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889219"/>
            <a:ext cx="9144000" cy="94973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Times New Roman"/>
                <a:ea typeface="ＭＳ Ｐゴシック" charset="0"/>
                <a:cs typeface="Times New Roman"/>
              </a:rPr>
              <a:t>عندما تكون عناية الله وأمنه غير كافيين</a:t>
            </a:r>
            <a:endParaRPr lang="en-US" sz="28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73044"/>
            <a:ext cx="9144000" cy="949731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JO" sz="4800" b="1" dirty="0">
                <a:effectLst>
                  <a:glow rad="127000">
                    <a:schemeClr val="tx1"/>
                  </a:glow>
                </a:effectLst>
                <a:latin typeface="Times New Roman"/>
                <a:ea typeface="ＭＳ Ｐゴシック" charset="0"/>
                <a:cs typeface="Times New Roman"/>
              </a:rPr>
              <a:t>الأرمينية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764223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4068"/>
            <a:ext cx="9144000" cy="76934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ar-JO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الإختصار</a:t>
            </a:r>
            <a:endParaRPr lang="en-US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1147"/>
            <a:ext cx="9144000" cy="597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78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30261" cy="2842996"/>
          </a:xfrm>
          <a:prstGeom prst="rect">
            <a:avLst/>
          </a:prstGeom>
        </p:spPr>
      </p:pic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68300"/>
            <a:ext cx="9143999" cy="1080120"/>
          </a:xfrm>
          <a:effectLst/>
        </p:spPr>
        <p:txBody>
          <a:bodyPr/>
          <a:lstStyle/>
          <a:p>
            <a:pPr>
              <a:defRPr/>
            </a:pPr>
            <a:r>
              <a:rPr lang="ar-JO" sz="36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أربع تأكيدات مهمة</a:t>
            </a:r>
            <a:endParaRPr lang="en-US" sz="36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42348" y="1925429"/>
            <a:ext cx="8801652" cy="393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463550" indent="-455613" algn="r" rtl="1">
              <a:defRPr/>
            </a:pPr>
            <a:r>
              <a:rPr lang="ar-JO" sz="28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أ) إن دعاة الفداء غير المحدود ليسوا شموليين</a:t>
            </a:r>
            <a:endParaRPr lang="en-US" sz="28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3550" indent="-455613" algn="r" rtl="1">
              <a:defRPr/>
            </a:pPr>
            <a:endParaRPr lang="en-US" sz="28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3550" indent="-455613" algn="r" rtl="1">
              <a:defRPr/>
            </a:pPr>
            <a:r>
              <a:rPr lang="ar-JO" sz="28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ب) كل البشر ضالين بما فيهم المختارين</a:t>
            </a:r>
            <a:endParaRPr lang="en-US" sz="28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3550" indent="-455613" algn="r" rtl="1">
              <a:defRPr/>
            </a:pPr>
            <a:endParaRPr lang="en-US" sz="28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3550" indent="-455613" algn="r" rtl="1">
              <a:defRPr/>
            </a:pPr>
            <a:r>
              <a:rPr lang="ar-JO" sz="28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ت) أي شخص سيخلص يجب عليه أن يؤمن</a:t>
            </a:r>
            <a:endParaRPr lang="en-US" sz="28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3550" indent="-455613" algn="r" rtl="1">
              <a:buFont typeface="+mj-lt"/>
              <a:buAutoNum type="alphaLcParenR"/>
              <a:defRPr/>
            </a:pPr>
            <a:endParaRPr lang="en-US" sz="28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63550" indent="-455613" algn="r" rtl="1">
              <a:defRPr/>
            </a:pPr>
            <a:r>
              <a:rPr lang="ar-JO" sz="28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ث) بعض النصوص المقدسة تربط الكفارة بشكل خاص بالمختارين (على سبيل المثال، يوحنا 10: 15؛ أفسس 5: 25). </a:t>
            </a:r>
            <a:endParaRPr lang="en-US" sz="2800" b="1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charset="0"/>
              </a:rPr>
              <a:t>57</a:t>
            </a:r>
            <a:endParaRPr lang="en-US" altLang="zh-CN" b="1" kern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6199666"/>
            <a:ext cx="9143999" cy="6583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—</a:t>
            </a:r>
            <a:r>
              <a:rPr lang="ar-JO" sz="24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تشارلز رايري، اللاهوت الأساسي، 375</a:t>
            </a:r>
            <a:r>
              <a:rPr lang="en-US" sz="2400" b="1" dirty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1888621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4389"/>
            <a:ext cx="9144000" cy="6085230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310512"/>
            <a:ext cx="9144000" cy="210192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JO" sz="60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اعتبارات                       تفسيرية</a:t>
            </a:r>
            <a:endParaRPr lang="en-US" sz="60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8455493" y="87313"/>
            <a:ext cx="530916" cy="46166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defRPr/>
            </a:pPr>
            <a:r>
              <a:rPr lang="ar-JO" altLang="zh-CN" b="1" kern="0" dirty="0">
                <a:solidFill>
                  <a:srgbClr val="FFFFFF"/>
                </a:solidFill>
                <a:latin typeface="Arial" charset="0"/>
              </a:rPr>
              <a:t>57</a:t>
            </a:r>
            <a:endParaRPr lang="en-US" altLang="zh-CN" b="1" kern="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12861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737</Words>
  <Application>Microsoft Macintosh PowerPoint</Application>
  <PresentationFormat>On-screen Show (4:3)</PresentationFormat>
  <Paragraphs>148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Comic Sans MS</vt:lpstr>
      <vt:lpstr>Times New Roman</vt:lpstr>
      <vt:lpstr>49_Blank Presentation</vt:lpstr>
      <vt:lpstr>Office Theme</vt:lpstr>
      <vt:lpstr>1_Default Design</vt:lpstr>
      <vt:lpstr>مدى  الكفارة</vt:lpstr>
      <vt:lpstr>السؤال</vt:lpstr>
      <vt:lpstr>وجهات النظر</vt:lpstr>
      <vt:lpstr>Clothes</vt:lpstr>
      <vt:lpstr>الإختصار</vt:lpstr>
      <vt:lpstr>الأرمينية</vt:lpstr>
      <vt:lpstr>الإختصار</vt:lpstr>
      <vt:lpstr>أربع تأكيدات مهمة</vt:lpstr>
      <vt:lpstr>اعتبارات                       تفسيرية</vt:lpstr>
      <vt:lpstr>ولكن كان أيضاً في الشعب  أنبياء كذبة  كما سيكون فيكم أيضاً  معلمون كذبة  الذين يدسون بدع هلاك  وإذ هم  ينكرون الرب الذي اشتراهم يجلبون على أنفسهم  هلاكاً سريعاً  (2 بطرس 2: 1)</vt:lpstr>
      <vt:lpstr>(يسوع) هو كفارة لخطايانا –  ليس لخطايانا فقط  بل لخطايا كل العالم أيضاً (1 يوحنا 2: 2)</vt:lpstr>
      <vt:lpstr>(الله) الذي يريد  أن جميع الناس يخلصون  وإلى معرفة الحق يقبلون  5 لأنه يوجد إله واحد  ووسيط واحد بين الله والناس  الإنسان يسوع المسيح  6الذي بذل نفسه فدية لأجل الجميع الشهادة في أوقاتها الخاصة (1 تيموثاوس 2: 4-6)</vt:lpstr>
      <vt:lpstr>لأننا لهذا نتعب ونعير  لأننا قد ألقينا رجاءنا  على الله الحي  الذي هو مخلص جميع الناس  ولا سيما المؤمنين (عبرانيين 4: 10)</vt:lpstr>
      <vt:lpstr>(عبرانيين 2: 9)</vt:lpstr>
      <vt:lpstr>موت أم حياة</vt:lpstr>
      <vt:lpstr> فالله الآن يأمر جميع الناس  في كل مكان أن يتوبوا  متغاضياً عن أزمنة الجهل (أعمال 17: 30)</vt:lpstr>
      <vt:lpstr>المحدود يقول لغير المحدود</vt:lpstr>
      <vt:lpstr>الكفارة المحدودة</vt:lpstr>
      <vt:lpstr>الكفارة المحدودة</vt:lpstr>
      <vt:lpstr>الكالفينية: لاهوت منحرف كلياً</vt:lpstr>
      <vt:lpstr>ما هي الحبة التي ستبتلعها؟</vt:lpstr>
      <vt:lpstr>اعبتارات          لاهوتية</vt:lpstr>
      <vt:lpstr>أ) وعظ الإنجيل الشمولي</vt:lpstr>
      <vt:lpstr>أ) قيمة موت المسيح</vt:lpstr>
      <vt:lpstr>Main Idea</vt:lpstr>
      <vt:lpstr>ت) هل تم دفع ثمن خطايا      غير المختارين مرتين؟</vt:lpstr>
      <vt:lpstr>إذا كان المسيح قد مات حقاً من أجل الجميع،      فماذا علينا أن نفعل؟</vt:lpstr>
      <vt:lpstr>Black</vt:lpstr>
      <vt:lpstr>الخلاص at BibleStudyDownloads.org</vt:lpstr>
    </vt:vector>
  </TitlesOfParts>
  <Company>Singapore Bible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Sermon Title</dc:title>
  <dc:creator>Rick Griffith</dc:creator>
  <cp:lastModifiedBy>Rick Griffith</cp:lastModifiedBy>
  <cp:revision>100</cp:revision>
  <dcterms:created xsi:type="dcterms:W3CDTF">2014-08-02T06:39:19Z</dcterms:created>
  <dcterms:modified xsi:type="dcterms:W3CDTF">2023-12-08T18:58:23Z</dcterms:modified>
</cp:coreProperties>
</file>