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Lst>
  <p:notesMasterIdLst>
    <p:notesMasterId r:id="rId38"/>
  </p:notesMasterIdLst>
  <p:sldIdLst>
    <p:sldId id="435" r:id="rId5"/>
    <p:sldId id="434" r:id="rId6"/>
    <p:sldId id="433" r:id="rId7"/>
    <p:sldId id="446" r:id="rId8"/>
    <p:sldId id="414" r:id="rId9"/>
    <p:sldId id="443" r:id="rId10"/>
    <p:sldId id="440" r:id="rId11"/>
    <p:sldId id="429" r:id="rId12"/>
    <p:sldId id="444" r:id="rId13"/>
    <p:sldId id="447" r:id="rId14"/>
    <p:sldId id="347" r:id="rId15"/>
    <p:sldId id="445" r:id="rId16"/>
    <p:sldId id="442" r:id="rId17"/>
    <p:sldId id="431" r:id="rId18"/>
    <p:sldId id="448" r:id="rId19"/>
    <p:sldId id="427" r:id="rId20"/>
    <p:sldId id="449" r:id="rId21"/>
    <p:sldId id="450" r:id="rId22"/>
    <p:sldId id="451" r:id="rId23"/>
    <p:sldId id="452" r:id="rId24"/>
    <p:sldId id="453" r:id="rId25"/>
    <p:sldId id="454" r:id="rId26"/>
    <p:sldId id="437" r:id="rId27"/>
    <p:sldId id="436" r:id="rId28"/>
    <p:sldId id="441" r:id="rId29"/>
    <p:sldId id="421" r:id="rId30"/>
    <p:sldId id="405" r:id="rId31"/>
    <p:sldId id="317" r:id="rId32"/>
    <p:sldId id="292" r:id="rId33"/>
    <p:sldId id="278" r:id="rId34"/>
    <p:sldId id="328" r:id="rId35"/>
    <p:sldId id="320" r:id="rId36"/>
    <p:sldId id="34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56B"/>
    <a:srgbClr val="FF979B"/>
    <a:srgbClr val="FFBEC0"/>
    <a:srgbClr val="FFE5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809" autoAdjust="0"/>
    <p:restoredTop sz="94249" autoAdjust="0"/>
  </p:normalViewPr>
  <p:slideViewPr>
    <p:cSldViewPr snapToGrid="0" snapToObjects="1">
      <p:cViewPr varScale="1">
        <p:scale>
          <a:sx n="128" d="100"/>
          <a:sy n="128" d="100"/>
        </p:scale>
        <p:origin x="1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2/21/26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hick.com/reading/tracts/1037/1037_01.asp?wpc=1037_01.asp&amp;wpp=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hipandthigh.wordpress.com/2007/04/16/chick-tracts-get-you-in-trouble/" TargetMode="External"/><Relationship Id="rId4" Type="http://schemas.openxmlformats.org/officeDocument/2006/relationships/hyperlink" Target="http://www.swordandtrowel.org/articles/nature_of_the_atonement.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7196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Charles Ryrie</a:t>
            </a:r>
            <a:r>
              <a:rPr lang="en-US" baseline="0"/>
              <a:t> did not hold to this view. He only explained Peter Abelard's pwerspective. </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3052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01D59-B99B-8299-774A-420290D9E404}"/>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45047478-F030-0904-4CE4-11A7412905D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1B25E181-2DAC-7069-0DCF-6F049B563C5F}"/>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A2D3593A-82E0-1197-2746-37CAAC427270}"/>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6291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4889F-2A49-9A9D-E2C4-3C646A9DCC5F}"/>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A1FB04D5-F124-A47D-B661-1746EC84436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8FBBB0FA-249C-6B9A-B183-9C4AF7CD9689}"/>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DF6E8F3F-AD20-B2AB-32EC-C765E1CBDE03}"/>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1818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29886-57EF-D111-C033-8600D13A0227}"/>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B1347B2B-01A3-4C52-123E-582F16549A8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A94FEAD6-AB36-BF39-C8AF-BE0E2844DA9E}"/>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5DDB1468-480E-F225-8225-77B27006F737}"/>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00546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6A25C-2D69-3F9E-EE40-935FFFEB7061}"/>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C2E4F829-1BE8-3B44-51EC-69ED3A3B3DA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53F1EF30-F10C-20B1-E2DB-E2F15796CC01}"/>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3C6D6C8E-69E9-6165-8863-C6B5C8F2B3E7}"/>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1580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54A3F-2ACE-0773-636E-6E1C75AE1A10}"/>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8387DA07-C0C2-9B3B-945A-E202CF5A017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AA75DF71-5150-4196-9D04-C60DFD0E6A58}"/>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2B5884AF-AD2B-1506-2BCA-3BB26BBE489F}"/>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59004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8096-F452-0B49-6A96-89304139165B}"/>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CEF15DDF-6C16-1BCB-4F0A-ABAF44FD270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B4EE9E86-ED77-7A82-4BC1-F045B941793F}"/>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02495974-9805-FD8A-01A6-6ABDE81B3D82}"/>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9011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C575D-1D6A-A542-BF90-833A9FC496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13658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24356B-8AB7-D844-A8D6-5A4FEB5052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040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C8D2F-241F-134C-928F-A13E72AA4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10243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1BFD39-3470-4947-A316-63BDF67D2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15333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b="1" kern="1200" dirty="0">
                <a:solidFill>
                  <a:schemeClr val="tx1"/>
                </a:solidFill>
                <a:effectLst/>
                <a:latin typeface="+mn-lt"/>
                <a:ea typeface="+mn-ea"/>
                <a:cs typeface="+mn-cs"/>
              </a:rPr>
              <a:t>"2. Chick</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Theology:</a:t>
            </a:r>
            <a:r>
              <a:rPr lang="en-US" dirty="0"/>
              <a:t> Chick promotes the typical man-centered, fundamentalist gospel in his tracts and comics. Salvation is not a work solely done in the hearts of rebellious sinners by the divine act of a gracious God, but its a product of </a:t>
            </a:r>
            <a:r>
              <a:rPr lang="ru-RU" dirty="0"/>
              <a:t>"</a:t>
            </a:r>
            <a:r>
              <a:rPr lang="en-US" dirty="0"/>
              <a:t>decisional</a:t>
            </a:r>
            <a:r>
              <a:rPr lang="ru-RU" dirty="0"/>
              <a:t>"</a:t>
            </a:r>
            <a:r>
              <a:rPr lang="en-US" dirty="0"/>
              <a:t> regeneration on the part of the person making the </a:t>
            </a:r>
            <a:r>
              <a:rPr lang="ru-RU" dirty="0"/>
              <a:t>"</a:t>
            </a:r>
            <a:r>
              <a:rPr lang="en-US" dirty="0"/>
              <a:t>right choice</a:t>
            </a:r>
            <a:r>
              <a:rPr lang="ru-RU" dirty="0"/>
              <a:t>"</a:t>
            </a:r>
            <a:r>
              <a:rPr lang="en-US" dirty="0"/>
              <a:t> about Jesus.</a:t>
            </a:r>
          </a:p>
          <a:p>
            <a:r>
              <a:rPr lang="en-US" dirty="0"/>
              <a:t>The newest tract published by Chick called </a:t>
            </a:r>
            <a:r>
              <a:rPr lang="en-US" i="1" dirty="0">
                <a:effectLst/>
                <a:hlinkClick r:id="rId3"/>
              </a:rPr>
              <a:t>Set Free</a:t>
            </a:r>
            <a:r>
              <a:rPr lang="en-US" dirty="0"/>
              <a:t> keynotes the ransom view of the atonement (See Phil Johnson</a:t>
            </a:r>
            <a:r>
              <a:rPr lang="uk-UA" dirty="0"/>
              <a:t>'</a:t>
            </a:r>
            <a:r>
              <a:rPr lang="en-US" dirty="0"/>
              <a:t>s article on the </a:t>
            </a:r>
            <a:r>
              <a:rPr lang="en-US" dirty="0">
                <a:hlinkClick r:id="rId4"/>
              </a:rPr>
              <a:t>nature of the atonement</a:t>
            </a:r>
            <a:r>
              <a:rPr lang="en-US" dirty="0"/>
              <a:t>). This was a view developed by early church father, Origen, that suggests Christ</a:t>
            </a:r>
            <a:r>
              <a:rPr lang="uk-UA" dirty="0"/>
              <a:t>'</a:t>
            </a:r>
            <a:r>
              <a:rPr lang="en-US" dirty="0"/>
              <a:t>s death, rather than appeasing the wrath of God against sinners, actually paid a ransom to the devil. Christ is pictured as a weak, powerless savior with no ability to defeat the devil</a:t>
            </a:r>
            <a:r>
              <a:rPr lang="uk-UA" dirty="0"/>
              <a:t>'</a:t>
            </a:r>
            <a:r>
              <a:rPr lang="en-US" dirty="0"/>
              <a:t>s enslavement of humanity UNLESS the person enslaved chooses to follow Jesus. Our Lord is reduced to a pleading beggar and the devil is elevated to being on equal authority as Christ. Additionally, panels in the tract depicting enslaved humanity, suggest men are not born sinners and are only sinners because the devil so enslaves them. What bit of the biblical doctrine of original sin even presented in the tract is utterly warped. Read a full </a:t>
            </a:r>
            <a:r>
              <a:rPr lang="en-US" dirty="0">
                <a:hlinkClick r:id="rId3"/>
              </a:rPr>
              <a:t>review of it at Scott McClare</a:t>
            </a:r>
            <a:r>
              <a:rPr lang="uk-UA" dirty="0">
                <a:hlinkClick r:id="rId3"/>
              </a:rPr>
              <a:t>'</a:t>
            </a:r>
            <a:r>
              <a:rPr lang="en-US" dirty="0">
                <a:hlinkClick r:id="rId3"/>
              </a:rPr>
              <a:t>s blog.</a:t>
            </a:r>
            <a:r>
              <a:rPr lang="en-US" dirty="0"/>
              <a:t>"</a:t>
            </a:r>
          </a:p>
          <a:p>
            <a:endParaRPr lang="en-US" dirty="0"/>
          </a:p>
          <a:p>
            <a:r>
              <a:rPr lang="en-US" dirty="0"/>
              <a:t>Fred Butler, </a:t>
            </a:r>
            <a:r>
              <a:rPr lang="en-US" b="1" dirty="0">
                <a:hlinkClick r:id="rId5"/>
              </a:rPr>
              <a:t>Chick Tracts Get You In Trouble!</a:t>
            </a:r>
            <a:endParaRPr lang="en-US" b="1" dirty="0"/>
          </a:p>
          <a:p>
            <a:r>
              <a:rPr lang="en-US" dirty="0"/>
              <a:t>Posted on </a:t>
            </a:r>
            <a:r>
              <a:rPr lang="en-US" dirty="0">
                <a:hlinkClick r:id="rId5" tooltip="8:20 pm"/>
              </a:rPr>
              <a:t>April 16, 2007</a:t>
            </a:r>
            <a:endParaRPr lang="en-US" dirty="0"/>
          </a:p>
          <a:p>
            <a:r>
              <a:rPr lang="en-US" dirty="0"/>
              <a:t>Accessed on 16 May 2016</a:t>
            </a:r>
          </a:p>
          <a:p>
            <a:r>
              <a:rPr lang="en-US" dirty="0"/>
              <a:t>https://</a:t>
            </a:r>
            <a:r>
              <a:rPr lang="en-US" dirty="0" err="1"/>
              <a:t>hipandthigh.wordpress.com</a:t>
            </a:r>
            <a:r>
              <a:rPr lang="en-US" dirty="0"/>
              <a:t>/2007/04/</a:t>
            </a:r>
          </a:p>
          <a:p>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E0EF8D-333C-3647-BE53-E42AB8A5D6C1}" type="slidenum">
              <a:rPr lang="en-US"/>
              <a:pPr>
                <a:defRPr/>
              </a:pPr>
              <a:t>‹#›</a:t>
            </a:fld>
            <a:endParaRPr lang="en-US"/>
          </a:p>
        </p:txBody>
      </p:sp>
    </p:spTree>
    <p:extLst>
      <p:ext uri="{BB962C8B-B14F-4D97-AF65-F5344CB8AC3E}">
        <p14:creationId xmlns:p14="http://schemas.microsoft.com/office/powerpoint/2010/main" val="117499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BFFD4-9BD3-7342-A33C-6331D0A7F1B5}" type="slidenum">
              <a:rPr lang="en-US"/>
              <a:pPr>
                <a:defRPr/>
              </a:pPr>
              <a:t>‹#›</a:t>
            </a:fld>
            <a:endParaRPr lang="en-US"/>
          </a:p>
        </p:txBody>
      </p:sp>
    </p:spTree>
    <p:extLst>
      <p:ext uri="{BB962C8B-B14F-4D97-AF65-F5344CB8AC3E}">
        <p14:creationId xmlns:p14="http://schemas.microsoft.com/office/powerpoint/2010/main" val="115204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550DB-B95E-D042-96F6-D0AEF687C7CA}" type="slidenum">
              <a:rPr lang="en-US"/>
              <a:pPr>
                <a:defRPr/>
              </a:pPr>
              <a:t>‹#›</a:t>
            </a:fld>
            <a:endParaRPr lang="en-US"/>
          </a:p>
        </p:txBody>
      </p:sp>
    </p:spTree>
    <p:extLst>
      <p:ext uri="{BB962C8B-B14F-4D97-AF65-F5344CB8AC3E}">
        <p14:creationId xmlns:p14="http://schemas.microsoft.com/office/powerpoint/2010/main" val="22819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4304-7068-2540-B261-1294AEE3DBAD}" type="slidenum">
              <a:rPr lang="en-US"/>
              <a:pPr>
                <a:defRPr/>
              </a:pPr>
              <a:t>‹#›</a:t>
            </a:fld>
            <a:endParaRPr lang="en-US"/>
          </a:p>
        </p:txBody>
      </p:sp>
    </p:spTree>
    <p:extLst>
      <p:ext uri="{BB962C8B-B14F-4D97-AF65-F5344CB8AC3E}">
        <p14:creationId xmlns:p14="http://schemas.microsoft.com/office/powerpoint/2010/main" val="349754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A87641-AFD3-6C43-A560-A8392A5FF7B0}" type="slidenum">
              <a:rPr lang="en-US"/>
              <a:pPr>
                <a:defRPr/>
              </a:pPr>
              <a:t>‹#›</a:t>
            </a:fld>
            <a:endParaRPr lang="en-US"/>
          </a:p>
        </p:txBody>
      </p:sp>
    </p:spTree>
    <p:extLst>
      <p:ext uri="{BB962C8B-B14F-4D97-AF65-F5344CB8AC3E}">
        <p14:creationId xmlns:p14="http://schemas.microsoft.com/office/powerpoint/2010/main" val="449245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2CF2D2-13B9-6B46-BB4D-AD9EEBD621AA}" type="slidenum">
              <a:rPr lang="en-US"/>
              <a:pPr>
                <a:defRPr/>
              </a:pPr>
              <a:t>‹#›</a:t>
            </a:fld>
            <a:endParaRPr lang="en-US"/>
          </a:p>
        </p:txBody>
      </p:sp>
    </p:spTree>
    <p:extLst>
      <p:ext uri="{BB962C8B-B14F-4D97-AF65-F5344CB8AC3E}">
        <p14:creationId xmlns:p14="http://schemas.microsoft.com/office/powerpoint/2010/main" val="36540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D909E0-065F-224A-878F-204D223486DC}" type="slidenum">
              <a:rPr lang="en-US"/>
              <a:pPr>
                <a:defRPr/>
              </a:pPr>
              <a:t>‹#›</a:t>
            </a:fld>
            <a:endParaRPr lang="en-US"/>
          </a:p>
        </p:txBody>
      </p:sp>
    </p:spTree>
    <p:extLst>
      <p:ext uri="{BB962C8B-B14F-4D97-AF65-F5344CB8AC3E}">
        <p14:creationId xmlns:p14="http://schemas.microsoft.com/office/powerpoint/2010/main" val="382263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923699-A00B-7E42-AD4A-E370570E0BA0}" type="slidenum">
              <a:rPr lang="en-US"/>
              <a:pPr>
                <a:defRPr/>
              </a:pPr>
              <a:t>‹#›</a:t>
            </a:fld>
            <a:endParaRPr lang="en-US"/>
          </a:p>
        </p:txBody>
      </p:sp>
    </p:spTree>
    <p:extLst>
      <p:ext uri="{BB962C8B-B14F-4D97-AF65-F5344CB8AC3E}">
        <p14:creationId xmlns:p14="http://schemas.microsoft.com/office/powerpoint/2010/main" val="3187689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ECBC7-90E9-8B42-9B55-CBB67B958129}" type="slidenum">
              <a:rPr lang="en-US"/>
              <a:pPr>
                <a:defRPr/>
              </a:pPr>
              <a:t>‹#›</a:t>
            </a:fld>
            <a:endParaRPr lang="en-US"/>
          </a:p>
        </p:txBody>
      </p:sp>
    </p:spTree>
    <p:extLst>
      <p:ext uri="{BB962C8B-B14F-4D97-AF65-F5344CB8AC3E}">
        <p14:creationId xmlns:p14="http://schemas.microsoft.com/office/powerpoint/2010/main" val="158763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323215-AB3A-1846-A00F-6D9F4182D8A3}" type="slidenum">
              <a:rPr lang="en-US"/>
              <a:pPr>
                <a:defRPr/>
              </a:pPr>
              <a:t>‹#›</a:t>
            </a:fld>
            <a:endParaRPr lang="en-US"/>
          </a:p>
        </p:txBody>
      </p:sp>
    </p:spTree>
    <p:extLst>
      <p:ext uri="{BB962C8B-B14F-4D97-AF65-F5344CB8AC3E}">
        <p14:creationId xmlns:p14="http://schemas.microsoft.com/office/powerpoint/2010/main" val="778077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4D1B-9A17-3E4C-97BE-9678D21FBE5B}" type="slidenum">
              <a:rPr lang="en-US"/>
              <a:pPr>
                <a:defRPr/>
              </a:pPr>
              <a:t>‹#›</a:t>
            </a:fld>
            <a:endParaRPr lang="en-US"/>
          </a:p>
        </p:txBody>
      </p:sp>
    </p:spTree>
    <p:extLst>
      <p:ext uri="{BB962C8B-B14F-4D97-AF65-F5344CB8AC3E}">
        <p14:creationId xmlns:p14="http://schemas.microsoft.com/office/powerpoint/2010/main" val="352867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8B41F421-8055-B844-87A9-D03124F8CAB9}" type="slidenum">
              <a:rPr lang="en-US"/>
              <a:pPr>
                <a:defRPr/>
              </a:pPr>
              <a:t>‹#›</a:t>
            </a:fld>
            <a:endParaRPr lang="en-US"/>
          </a:p>
        </p:txBody>
      </p:sp>
    </p:spTree>
    <p:extLst>
      <p:ext uri="{BB962C8B-B14F-4D97-AF65-F5344CB8AC3E}">
        <p14:creationId xmlns:p14="http://schemas.microsoft.com/office/powerpoint/2010/main" val="960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CE46DC-AA6A-C847-A814-BC855D0253E4}" type="slidenum">
              <a:rPr lang="en-US"/>
              <a:pPr>
                <a:defRPr/>
              </a:pPr>
              <a:t>‹#›</a:t>
            </a:fld>
            <a:endParaRPr lang="en-US"/>
          </a:p>
        </p:txBody>
      </p:sp>
    </p:spTree>
    <p:extLst>
      <p:ext uri="{BB962C8B-B14F-4D97-AF65-F5344CB8AC3E}">
        <p14:creationId xmlns:p14="http://schemas.microsoft.com/office/powerpoint/2010/main" val="248745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6B2B8-C295-C743-870E-447BD60A3AB4}" type="slidenum">
              <a:rPr lang="en-US"/>
              <a:pPr>
                <a:defRPr/>
              </a:pPr>
              <a:t>‹#›</a:t>
            </a:fld>
            <a:endParaRPr lang="en-US"/>
          </a:p>
        </p:txBody>
      </p:sp>
    </p:spTree>
    <p:extLst>
      <p:ext uri="{BB962C8B-B14F-4D97-AF65-F5344CB8AC3E}">
        <p14:creationId xmlns:p14="http://schemas.microsoft.com/office/powerpoint/2010/main" val="2729685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668A5-D06D-6B44-B80B-F43AEE7EAD04}" type="slidenum">
              <a:rPr lang="en-US"/>
              <a:pPr>
                <a:defRPr/>
              </a:pPr>
              <a:t>‹#›</a:t>
            </a:fld>
            <a:endParaRPr lang="en-US"/>
          </a:p>
        </p:txBody>
      </p:sp>
    </p:spTree>
    <p:extLst>
      <p:ext uri="{BB962C8B-B14F-4D97-AF65-F5344CB8AC3E}">
        <p14:creationId xmlns:p14="http://schemas.microsoft.com/office/powerpoint/2010/main" val="382309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095E0-8155-CD47-A0DF-AF0CCAF172F2}" type="slidenum">
              <a:rPr lang="en-US"/>
              <a:pPr>
                <a:defRPr/>
              </a:pPr>
              <a:t>‹#›</a:t>
            </a:fld>
            <a:endParaRPr lang="en-US"/>
          </a:p>
        </p:txBody>
      </p:sp>
    </p:spTree>
    <p:extLst>
      <p:ext uri="{BB962C8B-B14F-4D97-AF65-F5344CB8AC3E}">
        <p14:creationId xmlns:p14="http://schemas.microsoft.com/office/powerpoint/2010/main" val="358160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3E14E3-C712-1441-81CB-011E2C0F2A31}" type="slidenum">
              <a:rPr lang="en-US"/>
              <a:pPr>
                <a:defRPr/>
              </a:pPr>
              <a:t>‹#›</a:t>
            </a:fld>
            <a:endParaRPr lang="en-US"/>
          </a:p>
        </p:txBody>
      </p:sp>
    </p:spTree>
    <p:extLst>
      <p:ext uri="{BB962C8B-B14F-4D97-AF65-F5344CB8AC3E}">
        <p14:creationId xmlns:p14="http://schemas.microsoft.com/office/powerpoint/2010/main" val="1454014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5DA7BD-58B4-FE4E-8560-829860FB5236}" type="slidenum">
              <a:rPr lang="en-US"/>
              <a:pPr>
                <a:defRPr/>
              </a:pPr>
              <a:t>‹#›</a:t>
            </a:fld>
            <a:endParaRPr lang="en-US"/>
          </a:p>
        </p:txBody>
      </p:sp>
    </p:spTree>
    <p:extLst>
      <p:ext uri="{BB962C8B-B14F-4D97-AF65-F5344CB8AC3E}">
        <p14:creationId xmlns:p14="http://schemas.microsoft.com/office/powerpoint/2010/main" val="88499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00431D-D60F-344C-8A0B-A62B3FC935E7}" type="slidenum">
              <a:rPr lang="en-US"/>
              <a:pPr>
                <a:defRPr/>
              </a:pPr>
              <a:t>‹#›</a:t>
            </a:fld>
            <a:endParaRPr lang="en-US"/>
          </a:p>
        </p:txBody>
      </p:sp>
    </p:spTree>
    <p:extLst>
      <p:ext uri="{BB962C8B-B14F-4D97-AF65-F5344CB8AC3E}">
        <p14:creationId xmlns:p14="http://schemas.microsoft.com/office/powerpoint/2010/main" val="28807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EDFB7-C188-564C-93AC-D96A8B79FFB1}" type="slidenum">
              <a:rPr lang="en-US"/>
              <a:pPr>
                <a:defRPr/>
              </a:pPr>
              <a:t>‹#›</a:t>
            </a:fld>
            <a:endParaRPr lang="en-US"/>
          </a:p>
        </p:txBody>
      </p:sp>
    </p:spTree>
    <p:extLst>
      <p:ext uri="{BB962C8B-B14F-4D97-AF65-F5344CB8AC3E}">
        <p14:creationId xmlns:p14="http://schemas.microsoft.com/office/powerpoint/2010/main" val="3508268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D9499-7C29-D147-B49A-7587E6609BE9}" type="slidenum">
              <a:rPr lang="en-US"/>
              <a:pPr>
                <a:defRPr/>
              </a:pPr>
              <a:t>‹#›</a:t>
            </a:fld>
            <a:endParaRPr lang="en-US"/>
          </a:p>
        </p:txBody>
      </p:sp>
    </p:spTree>
    <p:extLst>
      <p:ext uri="{BB962C8B-B14F-4D97-AF65-F5344CB8AC3E}">
        <p14:creationId xmlns:p14="http://schemas.microsoft.com/office/powerpoint/2010/main" val="4005136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D0216-4749-8B48-83DB-CC69ACF36960}" type="slidenum">
              <a:rPr lang="en-US"/>
              <a:pPr>
                <a:defRPr/>
              </a:pPr>
              <a:t>‹#›</a:t>
            </a:fld>
            <a:endParaRPr lang="en-US"/>
          </a:p>
        </p:txBody>
      </p:sp>
    </p:spTree>
    <p:extLst>
      <p:ext uri="{BB962C8B-B14F-4D97-AF65-F5344CB8AC3E}">
        <p14:creationId xmlns:p14="http://schemas.microsoft.com/office/powerpoint/2010/main" val="1602508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4A719C4-9986-1A4D-BE76-34028BEF94C2}" type="slidenum">
              <a:rPr lang="en-US"/>
              <a:pPr>
                <a:defRPr/>
              </a:pPr>
              <a:t>‹#›</a:t>
            </a:fld>
            <a:endParaRPr lang="en-US"/>
          </a:p>
        </p:txBody>
      </p:sp>
    </p:spTree>
    <p:extLst>
      <p:ext uri="{BB962C8B-B14F-4D97-AF65-F5344CB8AC3E}">
        <p14:creationId xmlns:p14="http://schemas.microsoft.com/office/powerpoint/2010/main" val="230317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68372D-B1E8-0B4E-9D82-F27683627239}" type="slidenum">
              <a:rPr lang="en-US"/>
              <a:pPr>
                <a:defRPr/>
              </a:pPr>
              <a:t>‹#›</a:t>
            </a:fld>
            <a:endParaRPr lang="en-US"/>
          </a:p>
        </p:txBody>
      </p:sp>
    </p:spTree>
    <p:extLst>
      <p:ext uri="{BB962C8B-B14F-4D97-AF65-F5344CB8AC3E}">
        <p14:creationId xmlns:p14="http://schemas.microsoft.com/office/powerpoint/2010/main" val="4034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AD439FE-EE3C-7540-96FC-DC0156B277FD}" type="slidenum">
              <a:rPr lang="en-US"/>
              <a:pPr>
                <a:defRPr/>
              </a:pPr>
              <a:t>‹#›</a:t>
            </a:fld>
            <a:endParaRPr lang="en-US"/>
          </a:p>
        </p:txBody>
      </p:sp>
    </p:spTree>
    <p:extLst>
      <p:ext uri="{BB962C8B-B14F-4D97-AF65-F5344CB8AC3E}">
        <p14:creationId xmlns:p14="http://schemas.microsoft.com/office/powerpoint/2010/main" val="2936546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22EC3DF-B917-2141-9A0D-1B6CF1A55C8C}" type="slidenum">
              <a:rPr lang="en-US"/>
              <a:pPr>
                <a:defRPr/>
              </a:pPr>
              <a:t>‹#›</a:t>
            </a:fld>
            <a:endParaRPr lang="en-US"/>
          </a:p>
        </p:txBody>
      </p:sp>
    </p:spTree>
    <p:extLst>
      <p:ext uri="{BB962C8B-B14F-4D97-AF65-F5344CB8AC3E}">
        <p14:creationId xmlns:p14="http://schemas.microsoft.com/office/powerpoint/2010/main" val="62113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88B48869-5C48-294F-981B-01C089C1C624}" type="slidenum">
              <a:rPr lang="en-US"/>
              <a:pPr>
                <a:defRPr/>
              </a:pPr>
              <a:t>‹#›</a:t>
            </a:fld>
            <a:endParaRPr lang="en-US"/>
          </a:p>
        </p:txBody>
      </p:sp>
    </p:spTree>
    <p:extLst>
      <p:ext uri="{BB962C8B-B14F-4D97-AF65-F5344CB8AC3E}">
        <p14:creationId xmlns:p14="http://schemas.microsoft.com/office/powerpoint/2010/main" val="249429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3CDEF68-0D5C-6341-A525-9DF1E94674D4}" type="slidenum">
              <a:rPr lang="en-US"/>
              <a:pPr>
                <a:defRPr/>
              </a:pPr>
              <a:t>‹#›</a:t>
            </a:fld>
            <a:endParaRPr lang="en-US"/>
          </a:p>
        </p:txBody>
      </p:sp>
    </p:spTree>
    <p:extLst>
      <p:ext uri="{BB962C8B-B14F-4D97-AF65-F5344CB8AC3E}">
        <p14:creationId xmlns:p14="http://schemas.microsoft.com/office/powerpoint/2010/main" val="4047713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41F145D-44AD-DE4A-B5FF-CBAAAFB8F653}" type="slidenum">
              <a:rPr lang="en-US"/>
              <a:pPr>
                <a:defRPr/>
              </a:pPr>
              <a:t>‹#›</a:t>
            </a:fld>
            <a:endParaRPr lang="en-US"/>
          </a:p>
        </p:txBody>
      </p:sp>
    </p:spTree>
    <p:extLst>
      <p:ext uri="{BB962C8B-B14F-4D97-AF65-F5344CB8AC3E}">
        <p14:creationId xmlns:p14="http://schemas.microsoft.com/office/powerpoint/2010/main" val="194403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8461F4-5158-0D49-ACEA-E374FDDCA902}" type="slidenum">
              <a:rPr lang="en-US"/>
              <a:pPr>
                <a:defRPr/>
              </a:pPr>
              <a:t>‹#›</a:t>
            </a:fld>
            <a:endParaRPr lang="en-US"/>
          </a:p>
        </p:txBody>
      </p:sp>
    </p:spTree>
    <p:extLst>
      <p:ext uri="{BB962C8B-B14F-4D97-AF65-F5344CB8AC3E}">
        <p14:creationId xmlns:p14="http://schemas.microsoft.com/office/powerpoint/2010/main" val="162119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B07D01-2FDF-B444-8268-A50187B39974}" type="slidenum">
              <a:rPr lang="en-US"/>
              <a:pPr>
                <a:defRPr/>
              </a:pPr>
              <a:t>‹#›</a:t>
            </a:fld>
            <a:endParaRPr lang="en-US"/>
          </a:p>
        </p:txBody>
      </p:sp>
    </p:spTree>
    <p:extLst>
      <p:ext uri="{BB962C8B-B14F-4D97-AF65-F5344CB8AC3E}">
        <p14:creationId xmlns:p14="http://schemas.microsoft.com/office/powerpoint/2010/main" val="360771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0A36C48-C0DD-7B42-94C6-B2E652ADD669}" type="slidenum">
              <a:rPr lang="en-US"/>
              <a:pPr>
                <a:defRPr/>
              </a:pPr>
              <a:t>‹#›</a:t>
            </a:fld>
            <a:endParaRPr lang="en-US"/>
          </a:p>
        </p:txBody>
      </p:sp>
    </p:spTree>
    <p:extLst>
      <p:ext uri="{BB962C8B-B14F-4D97-AF65-F5344CB8AC3E}">
        <p14:creationId xmlns:p14="http://schemas.microsoft.com/office/powerpoint/2010/main" val="202482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B4E4FC-03FE-274E-AEBC-D4B3FBAECE40}" type="slidenum">
              <a:rPr lang="en-US"/>
              <a:pPr>
                <a:defRPr/>
              </a:pPr>
              <a:t>‹#›</a:t>
            </a:fld>
            <a:endParaRPr lang="en-US"/>
          </a:p>
        </p:txBody>
      </p:sp>
    </p:spTree>
    <p:extLst>
      <p:ext uri="{BB962C8B-B14F-4D97-AF65-F5344CB8AC3E}">
        <p14:creationId xmlns:p14="http://schemas.microsoft.com/office/powerpoint/2010/main" val="273623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473A7D3-C2BF-C845-9D92-3D3C2BFEE5EC}" type="slidenum">
              <a:rPr lang="en-US"/>
              <a:pPr>
                <a:defRPr/>
              </a:pPr>
              <a:t>‹#›</a:t>
            </a:fld>
            <a:endParaRPr lang="en-US"/>
          </a:p>
        </p:txBody>
      </p:sp>
    </p:spTree>
    <p:extLst>
      <p:ext uri="{BB962C8B-B14F-4D97-AF65-F5344CB8AC3E}">
        <p14:creationId xmlns:p14="http://schemas.microsoft.com/office/powerpoint/2010/main" val="25488083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ea typeface="MS Pゴシック" charset="0"/>
                <a:cs typeface="MS Pゴシック" charset="0"/>
              </a:defRPr>
            </a:lvl1pPr>
          </a:lstStyle>
          <a:p>
            <a:pPr>
              <a:defRPr/>
            </a:pPr>
            <a:fld id="{416D6066-9BC8-8545-8477-CA4E02B4314C}" type="slidenum">
              <a:rPr lang="en-US"/>
              <a:pPr>
                <a:defRPr/>
              </a:pPr>
              <a:t>‹#›</a:t>
            </a:fld>
            <a:endParaRPr lang="en-US"/>
          </a:p>
        </p:txBody>
      </p:sp>
    </p:spTree>
    <p:extLst>
      <p:ext uri="{BB962C8B-B14F-4D97-AF65-F5344CB8AC3E}">
        <p14:creationId xmlns:p14="http://schemas.microsoft.com/office/powerpoint/2010/main" val="401099287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44000" cy="6858000"/>
            <a:chOff x="0" y="0"/>
            <a:chExt cx="5760" cy="4320"/>
          </a:xfrm>
        </p:grpSpPr>
        <p:pic>
          <p:nvPicPr>
            <p:cNvPr id="12391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3"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4"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5"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6"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7"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8"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23919"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A3FEC5D4-8BE8-7A45-8AAE-5C62A4F90A3F}" type="slidenum">
              <a:rPr lang="en-US"/>
              <a:pPr>
                <a:defRPr/>
              </a:pPr>
              <a:t>‹#›</a:t>
            </a:fld>
            <a:endParaRPr lang="en-US"/>
          </a:p>
        </p:txBody>
      </p:sp>
    </p:spTree>
    <p:extLst>
      <p:ext uri="{BB962C8B-B14F-4D97-AF65-F5344CB8AC3E}">
        <p14:creationId xmlns:p14="http://schemas.microsoft.com/office/powerpoint/2010/main" val="2692325923"/>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10362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000" dirty="0"/>
              <a:t>علم الخلاص: برنامج الله الخلاصي</a:t>
            </a:r>
            <a:r>
              <a:rPr lang="en-SG" sz="4000" dirty="0"/>
              <a:t> </a:t>
            </a:r>
            <a:endParaRPr lang="en-US" sz="4000" dirty="0"/>
          </a:p>
        </p:txBody>
      </p:sp>
      <p:sp>
        <p:nvSpPr>
          <p:cNvPr id="900098" name="Rectangle 2"/>
          <p:cNvSpPr>
            <a:spLocks noGrp="1" noChangeArrowheads="1"/>
          </p:cNvSpPr>
          <p:nvPr>
            <p:ph type="ctrTitle"/>
          </p:nvPr>
        </p:nvSpPr>
        <p:spPr>
          <a:xfrm>
            <a:off x="0" y="167482"/>
            <a:ext cx="9120187" cy="2325998"/>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نظريات</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الكفارة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316505" y="94813"/>
            <a:ext cx="839401" cy="468339"/>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panose="020B0604020202020204" pitchFamily="34" charset="0"/>
                <a:ea typeface="ＭＳ Ｐゴシック" charset="0"/>
                <a:cs typeface="Arial" panose="020B0604020202020204" pitchFamily="34" charset="0"/>
              </a:rPr>
              <a:t>49</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DD17D67-9C6F-EC5E-7E92-5EB93FC3B45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تربط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موت المسيح بالشيطان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تمثيلي</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ترى موت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مثالاً للتأثير</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49</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8457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59845"/>
          </a:xfrm>
          <a:ln>
            <a:solidFill>
              <a:srgbClr val="FFFFFF"/>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التأثير الأخلاقي</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(بطرس آبيلارد، 1079-1142)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403794" y="1591070"/>
            <a:ext cx="3683000" cy="2794000"/>
          </a:xfrm>
          <a:prstGeom prst="rect">
            <a:avLst/>
          </a:prstGeom>
        </p:spPr>
      </p:pic>
      <p:sp>
        <p:nvSpPr>
          <p:cNvPr id="8" name="Rectangle 2"/>
          <p:cNvSpPr txBox="1">
            <a:spLocks noChangeArrowheads="1"/>
          </p:cNvSpPr>
          <p:nvPr/>
        </p:nvSpPr>
        <p:spPr bwMode="auto">
          <a:xfrm>
            <a:off x="159064" y="1603516"/>
            <a:ext cx="4673249" cy="502761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لم يكن موت المسيح </a:t>
            </a:r>
          </a:p>
          <a:p>
            <a:r>
              <a:rPr lang="ar-JO" sz="2800" dirty="0">
                <a:latin typeface="Arial" panose="020B0604020202020204" pitchFamily="34" charset="0"/>
                <a:cs typeface="Arial" panose="020B0604020202020204" pitchFamily="34" charset="0"/>
              </a:rPr>
              <a:t>تكفيراً عن الخطيئة، </a:t>
            </a:r>
          </a:p>
          <a:p>
            <a:r>
              <a:rPr lang="ar-JO" sz="2800" dirty="0">
                <a:latin typeface="Arial" panose="020B0604020202020204" pitchFamily="34" charset="0"/>
                <a:cs typeface="Arial" panose="020B0604020202020204" pitchFamily="34" charset="0"/>
              </a:rPr>
              <a:t>بل كان معاناة مع خليقته </a:t>
            </a:r>
          </a:p>
          <a:p>
            <a:r>
              <a:rPr lang="ar-JO" sz="2800" dirty="0">
                <a:latin typeface="Arial" panose="020B0604020202020204" pitchFamily="34" charset="0"/>
                <a:cs typeface="Arial" panose="020B0604020202020204" pitchFamily="34" charset="0"/>
              </a:rPr>
              <a:t>لإظهار محبة الله. </a:t>
            </a:r>
          </a:p>
          <a:p>
            <a:r>
              <a:rPr lang="ar-JO" sz="2800" dirty="0">
                <a:latin typeface="Arial" panose="020B0604020202020204" pitchFamily="34" charset="0"/>
                <a:cs typeface="Arial" panose="020B0604020202020204" pitchFamily="34" charset="0"/>
              </a:rPr>
              <a:t>وهذا الحب المتألم </a:t>
            </a:r>
          </a:p>
          <a:p>
            <a:r>
              <a:rPr lang="ar-JO" sz="2800" dirty="0">
                <a:latin typeface="Arial" panose="020B0604020202020204" pitchFamily="34" charset="0"/>
                <a:cs typeface="Arial" panose="020B0604020202020204" pitchFamily="34" charset="0"/>
              </a:rPr>
              <a:t>يجب أن يوقظ </a:t>
            </a:r>
          </a:p>
          <a:p>
            <a:r>
              <a:rPr lang="ar-JO" sz="2800" dirty="0">
                <a:latin typeface="Arial" panose="020B0604020202020204" pitchFamily="34" charset="0"/>
                <a:cs typeface="Arial" panose="020B0604020202020204" pitchFamily="34" charset="0"/>
              </a:rPr>
              <a:t>محبة مستجيبة في الخاطئ </a:t>
            </a:r>
          </a:p>
          <a:p>
            <a:r>
              <a:rPr lang="ar-JO" sz="2800" dirty="0">
                <a:latin typeface="Arial" panose="020B0604020202020204" pitchFamily="34" charset="0"/>
                <a:cs typeface="Arial" panose="020B0604020202020204" pitchFamily="34" charset="0"/>
              </a:rPr>
              <a:t>ويحدث فيه تغييراً أخلاقياً. </a:t>
            </a:r>
          </a:p>
          <a:p>
            <a:r>
              <a:rPr lang="ar-JO" sz="2800" dirty="0">
                <a:latin typeface="Arial" panose="020B0604020202020204" pitchFamily="34" charset="0"/>
                <a:cs typeface="Arial" panose="020B0604020202020204" pitchFamily="34" charset="0"/>
              </a:rPr>
              <a:t>وهذا يحرره من </a:t>
            </a:r>
          </a:p>
          <a:p>
            <a:r>
              <a:rPr lang="ar-JO" sz="2800" dirty="0">
                <a:latin typeface="Arial" panose="020B0604020202020204" pitchFamily="34" charset="0"/>
                <a:cs typeface="Arial" panose="020B0604020202020204" pitchFamily="34" charset="0"/>
              </a:rPr>
              <a:t>سلطان الخطية</a:t>
            </a:r>
            <a:endParaRPr lang="en-US" dirty="0">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5247071" y="5261696"/>
            <a:ext cx="3910883" cy="159630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تم توضيحها من قبل رايري</a:t>
            </a:r>
          </a:p>
          <a:p>
            <a:r>
              <a:rPr lang="ar-JO" sz="2800" dirty="0">
                <a:latin typeface="Arial" panose="020B0604020202020204" pitchFamily="34" charset="0"/>
                <a:cs typeface="Arial" panose="020B0604020202020204" pitchFamily="34" charset="0"/>
              </a:rPr>
              <a:t>اللاهوت الأساسي، 356</a:t>
            </a:r>
          </a:p>
        </p:txBody>
      </p:sp>
    </p:spTree>
    <p:extLst>
      <p:ext uri="{BB962C8B-B14F-4D97-AF65-F5344CB8AC3E}">
        <p14:creationId xmlns:p14="http://schemas.microsoft.com/office/powerpoint/2010/main" val="9052831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342" y="949724"/>
            <a:ext cx="4445000" cy="3759200"/>
          </a:xfrm>
          <a:prstGeom prst="rect">
            <a:avLst/>
          </a:prstGeom>
        </p:spPr>
      </p:pic>
      <p:sp>
        <p:nvSpPr>
          <p:cNvPr id="8" name="Rectangle 2"/>
          <p:cNvSpPr txBox="1">
            <a:spLocks noChangeArrowheads="1"/>
          </p:cNvSpPr>
          <p:nvPr/>
        </p:nvSpPr>
        <p:spPr bwMode="auto">
          <a:xfrm>
            <a:off x="4521413" y="705352"/>
            <a:ext cx="4622586" cy="459821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طالبت محكمة الله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بموت المسيح ل</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إظهار استيائه من الخطية.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كما أن المسيح لم يعاني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من عقوبة الناموس،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ولكن الله قبل معاناته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كبديل لتلك العقوبة.</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محكمة</a:t>
            </a:r>
            <a:b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غروتيوس، 1583-1645</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758648" y="5236652"/>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16402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35710"/>
            <a:ext cx="9144000" cy="58318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مثال</a:t>
            </a:r>
            <a:b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سوسينيوس، 1539-1604</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756" y="1235709"/>
            <a:ext cx="9140243" cy="1780223"/>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لم يكفر عن الخطية،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بل أظهر الإيمان والطاعة كطريق إلى الحياة الأبدية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وألهم الناس أن يعيشوا حياة مماثلة</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2337863" y="6199666"/>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0599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1258"/>
          </a:xfrm>
          <a:ln>
            <a:solidFill>
              <a:srgbClr val="FFFFFF"/>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البارثية</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(كارل بارث، 1886-1968)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7393" y="3048000"/>
            <a:ext cx="7620000" cy="3810000"/>
          </a:xfrm>
          <a:prstGeom prst="rect">
            <a:avLst/>
          </a:prstGeom>
        </p:spPr>
      </p:pic>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57206" y="1551258"/>
            <a:ext cx="9086794" cy="1637839"/>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كان موت المسيح إعلاناً لمحبة الله </a:t>
            </a:r>
          </a:p>
          <a:p>
            <a:r>
              <a:rPr lang="ar-JO" sz="2800" dirty="0">
                <a:latin typeface="Arial" panose="020B0604020202020204" pitchFamily="34" charset="0"/>
                <a:cs typeface="Arial" panose="020B0604020202020204" pitchFamily="34" charset="0"/>
              </a:rPr>
              <a:t>وكراهيته للخطية</a:t>
            </a:r>
          </a:p>
          <a:p>
            <a:r>
              <a:rPr lang="ar-JO" sz="2800" dirty="0">
                <a:latin typeface="Arial" panose="020B0604020202020204" pitchFamily="34" charset="0"/>
                <a:cs typeface="Arial" panose="020B0604020202020204" pitchFamily="34" charset="0"/>
              </a:rPr>
              <a:t>رايري، اللاهوت الأساسي، ٣٥٦</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تربط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موت المسيح بالشيطان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تمثيلي</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ترى موت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مثالاً للتأثير</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العقوبة</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بسبب عدالة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والبدلية</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49</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734875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66788" y="102059"/>
            <a:ext cx="7636971" cy="6858000"/>
          </a:xfrm>
          <a:prstGeom prst="rect">
            <a:avLst/>
          </a:prstGeom>
        </p:spPr>
      </p:pic>
      <p:sp>
        <p:nvSpPr>
          <p:cNvPr id="4" name="Rectangle 3"/>
          <p:cNvSpPr/>
          <p:nvPr/>
        </p:nvSpPr>
        <p:spPr bwMode="auto">
          <a:xfrm>
            <a:off x="117503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08252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34FEF1-8F7B-3E5D-3A25-4A9C6BAFC879}"/>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82EE8C83-33E0-0281-1EB2-FE04695D3667}"/>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44C4CF1F-D811-2825-9453-E39A716EFA09}"/>
              </a:ext>
            </a:extLst>
          </p:cNvPr>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001732F3-30D3-B05F-B80C-4343DE40ACB3}"/>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8" name="Rectangle 7">
            <a:extLst>
              <a:ext uri="{FF2B5EF4-FFF2-40B4-BE49-F238E27FC236}">
                <a16:creationId xmlns:a16="http://schemas.microsoft.com/office/drawing/2014/main" id="{6C34AB39-6412-5914-ECB1-704E1EF901A9}"/>
              </a:ext>
            </a:extLst>
          </p:cNvPr>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F858F489-F60E-67A5-A665-34BC17F62192}"/>
              </a:ext>
            </a:extLst>
          </p:cNvPr>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14B40897-26D6-534A-A409-573BEEE043C1}"/>
              </a:ext>
            </a:extLst>
          </p:cNvPr>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CE3F8D29-1B07-832A-A707-BE82A7875425}"/>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486545D4-44F4-56DB-3FD7-A7E38911F0A9}"/>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068753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3FC7A0-5764-7810-60D4-4257926D8DB5}"/>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C2B2F696-94B0-F347-9CF5-5A50A391F7B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A44578CF-AF62-6595-9651-3EA9161BE0A2}"/>
              </a:ext>
            </a:extLst>
          </p:cNvPr>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5870E50F-31C1-89BE-9071-F90B460122E7}"/>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9" name="Rectangle 8">
            <a:extLst>
              <a:ext uri="{FF2B5EF4-FFF2-40B4-BE49-F238E27FC236}">
                <a16:creationId xmlns:a16="http://schemas.microsoft.com/office/drawing/2014/main" id="{155ECBB3-D7FC-712B-AA18-2982AF201810}"/>
              </a:ext>
            </a:extLst>
          </p:cNvPr>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A6227A25-3CF8-45F7-BD05-E5D1A889D98A}"/>
              </a:ext>
            </a:extLst>
          </p:cNvPr>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EC82A3A9-938A-AF87-D922-21FDA61AB61A}"/>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1B179194-AA0A-3B71-DE69-1AC2480C922C}"/>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01289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6A1AD7-E424-710A-A1AF-AA286738A737}"/>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2AAA2F83-0C8D-B002-5401-F1FFF13FAFE6}"/>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F6EB0038-1679-8BC4-1185-9C7733840224}"/>
              </a:ext>
            </a:extLst>
          </p:cNvPr>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5AB23B1A-EF4D-5DEF-8542-C6BAE5D5F32C}"/>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10" name="Rectangle 9">
            <a:extLst>
              <a:ext uri="{FF2B5EF4-FFF2-40B4-BE49-F238E27FC236}">
                <a16:creationId xmlns:a16="http://schemas.microsoft.com/office/drawing/2014/main" id="{0DBAC9B3-9054-1017-943E-B054B85E2688}"/>
              </a:ext>
            </a:extLst>
          </p:cNvPr>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38D282EB-4B8D-955F-A786-1A128797F25E}"/>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2AF46A55-8F06-D67A-31DE-822353C42232}"/>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595164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الكفارة؟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160174" y="1453126"/>
            <a:ext cx="8694952" cy="42335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كلمة كفارة تأتي من اللغة الإنجليزية </a:t>
            </a:r>
          </a:p>
          <a:p>
            <a:r>
              <a:rPr lang="ar-JO" sz="3200" dirty="0">
                <a:latin typeface="Arial" panose="020B0604020202020204" pitchFamily="34" charset="0"/>
                <a:cs typeface="Arial" panose="020B0604020202020204" pitchFamily="34" charset="0"/>
              </a:rPr>
              <a:t>في القرن السادس عشر وتعني حرفياً</a:t>
            </a:r>
            <a:r>
              <a:rPr lang="en-US" sz="3200" dirty="0">
                <a:latin typeface="Arial" panose="020B0604020202020204" pitchFamily="34" charset="0"/>
                <a:cs typeface="Arial" panose="020B0604020202020204" pitchFamily="34" charset="0"/>
              </a:rPr>
              <a:t> </a:t>
            </a:r>
            <a:br>
              <a:rPr lang="en-US" sz="3200"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 وقت واحد</a:t>
            </a:r>
            <a:endParaRPr lang="en-US" dirty="0">
              <a:latin typeface="Arial" panose="020B0604020202020204" pitchFamily="34" charset="0"/>
              <a:cs typeface="Arial" panose="020B0604020202020204" pitchFamily="34" charset="0"/>
            </a:endParaRPr>
          </a:p>
          <a:p>
            <a:endParaRPr lang="ar-JO" sz="3200" dirty="0">
              <a:latin typeface="Arial" panose="020B0604020202020204" pitchFamily="34" charset="0"/>
              <a:cs typeface="Arial" panose="020B0604020202020204" pitchFamily="34" charset="0"/>
            </a:endParaRPr>
          </a:p>
          <a:p>
            <a:r>
              <a:rPr lang="ar-JO" sz="3200" dirty="0">
                <a:latin typeface="Arial" panose="020B0604020202020204" pitchFamily="34" charset="0"/>
                <a:cs typeface="Arial" panose="020B0604020202020204" pitchFamily="34" charset="0"/>
              </a:rPr>
              <a:t>الكفارة هي عملية المصالحة بين الله والبشر </a:t>
            </a:r>
          </a:p>
          <a:p>
            <a:r>
              <a:rPr lang="ar-JO" sz="3200" dirty="0">
                <a:latin typeface="Arial" panose="020B0604020202020204" pitchFamily="34" charset="0"/>
                <a:cs typeface="Arial" panose="020B0604020202020204" pitchFamily="34" charset="0"/>
              </a:rPr>
              <a:t>(إما على أساس جماعي أو فردي) </a:t>
            </a:r>
          </a:p>
          <a:p>
            <a:r>
              <a:rPr lang="ar-JO" sz="3200" dirty="0">
                <a:latin typeface="Arial" panose="020B0604020202020204" pitchFamily="34" charset="0"/>
                <a:cs typeface="Arial" panose="020B0604020202020204" pitchFamily="34" charset="0"/>
              </a:rPr>
              <a:t>بهدف تصحيح الخطأ أو الضرر، أي الخطيئة.</a:t>
            </a:r>
            <a:endParaRPr lang="en-US" sz="3200"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6695" y="6418916"/>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hackingchristianity.net</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/2013/03/primer-on-atonement-</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theories.html</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B7A6B8-D100-4C48-2423-D7BBD8A1C746}"/>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55F4B566-01DF-615A-2157-A1B8E7D6B979}"/>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F2C8CE2A-8A47-A3B2-A7D8-80D198B53640}"/>
              </a:ext>
            </a:extLst>
          </p:cNvPr>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EF826694-B0A1-C5F3-04A9-0A7C99FD8E1D}"/>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11" name="Rectangle 10">
            <a:extLst>
              <a:ext uri="{FF2B5EF4-FFF2-40B4-BE49-F238E27FC236}">
                <a16:creationId xmlns:a16="http://schemas.microsoft.com/office/drawing/2014/main" id="{90938ACF-2F83-F2EC-6460-BC0310E1E29E}"/>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2B5598FC-5BD2-B347-4A66-768690B14366}"/>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050664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2CDFC1-EAD0-B182-983F-84D1A65E406E}"/>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01347EB8-4BDC-C8BB-E841-D08F14AD8DD9}"/>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D9D23E01-71E7-349C-F7E2-D0773392385A}"/>
              </a:ext>
            </a:extLst>
          </p:cNvPr>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80C7098D-39A6-231E-431F-95B6224CC3DF}"/>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12" name="Rectangle 11">
            <a:extLst>
              <a:ext uri="{FF2B5EF4-FFF2-40B4-BE49-F238E27FC236}">
                <a16:creationId xmlns:a16="http://schemas.microsoft.com/office/drawing/2014/main" id="{26A455E1-D0B5-DFF3-518B-DF52174294C1}"/>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082077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26309F-A51D-0963-721E-2981433224B2}"/>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3116057F-5EDA-2D01-4820-734E3698D63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32859BAD-9869-FAF6-AA1D-50F83D0BA87A}"/>
              </a:ext>
            </a:extLst>
          </p:cNvPr>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B1970F61-C2BD-C044-BBFB-5508EBB1201A}"/>
              </a:ext>
            </a:extLst>
          </p:cNvPr>
          <p:cNvPicPr>
            <a:picLocks noChangeAspect="1"/>
          </p:cNvPicPr>
          <p:nvPr/>
        </p:nvPicPr>
        <p:blipFill>
          <a:blip r:embed="rId3"/>
          <a:stretch>
            <a:fillRect/>
          </a:stretch>
        </p:blipFill>
        <p:spPr>
          <a:xfrm>
            <a:off x="1066788" y="102059"/>
            <a:ext cx="7636971" cy="6858000"/>
          </a:xfrm>
          <a:prstGeom prst="rect">
            <a:avLst/>
          </a:prstGeom>
        </p:spPr>
      </p:pic>
    </p:spTree>
    <p:extLst>
      <p:ext uri="{BB962C8B-B14F-4D97-AF65-F5344CB8AC3E}">
        <p14:creationId xmlns:p14="http://schemas.microsoft.com/office/powerpoint/2010/main" val="34976684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795"/>
            <a:ext cx="9143999" cy="1080120"/>
          </a:xfrm>
          <a:solidFill>
            <a:srgbClr val="800000"/>
          </a:solidFill>
          <a:ln>
            <a:noFill/>
          </a:ln>
          <a:effectLst/>
        </p:spPr>
        <p:txBody>
          <a:bodyPr vert="horz" wrap="square" lIns="91440" tIns="45720" rIns="91440" bIns="45720" numCol="1" anchor="ctr" anchorCtr="0" compatLnSpc="1">
            <a:prstTxWarp prst="textNoShape">
              <a:avLst/>
            </a:prstTxWarp>
          </a:bodyPr>
          <a:lstStyle/>
          <a:p>
            <a:pPr defTabSz="457200"/>
            <a:r>
              <a:rPr lang="ar-JO" sz="3600" b="1" kern="1200" dirty="0">
                <a:effectLst/>
                <a:latin typeface="Arial" panose="020B0604020202020204" pitchFamily="34" charset="0"/>
                <a:ea typeface="ＭＳ Ｐゴシック" charset="0"/>
                <a:cs typeface="Arial" panose="020B0604020202020204" pitchFamily="34" charset="0"/>
              </a:rPr>
              <a:t>التلخيص</a:t>
            </a:r>
            <a:r>
              <a:rPr lang="en-US" sz="3600" b="1" kern="1200" dirty="0">
                <a:effectLst/>
                <a:latin typeface="Arial" panose="020B0604020202020204" pitchFamily="34" charset="0"/>
                <a:ea typeface="ＭＳ Ｐゴシック" charset="0"/>
                <a:cs typeface="Arial" panose="020B0604020202020204" pitchFamily="34" charset="0"/>
              </a:rPr>
              <a:t> </a:t>
            </a:r>
            <a:br>
              <a:rPr lang="en-US" sz="3600" b="1" kern="1200" dirty="0">
                <a:effectLst/>
                <a:latin typeface="Arial" panose="020B0604020202020204" pitchFamily="34" charset="0"/>
                <a:ea typeface="ＭＳ Ｐゴシック" charset="0"/>
                <a:cs typeface="Arial" panose="020B0604020202020204" pitchFamily="34" charset="0"/>
              </a:rPr>
            </a:br>
            <a:r>
              <a:rPr lang="ar-JO" sz="3600" b="1" kern="1200" dirty="0">
                <a:effectLst/>
                <a:latin typeface="Arial" panose="020B0604020202020204" pitchFamily="34" charset="0"/>
                <a:ea typeface="ＭＳ Ｐゴシック" charset="0"/>
                <a:cs typeface="Arial" panose="020B0604020202020204" pitchFamily="34" charset="0"/>
              </a:rPr>
              <a:t>(إيرينايوس، 130-202)</a:t>
            </a:r>
            <a:endParaRPr lang="en-US" sz="3600" b="1" kern="1200" dirty="0">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panose="020B0604020202020204" pitchFamily="34" charset="0"/>
                <a:ea typeface="ＭＳ Ｐゴシック" charset="0"/>
                <a:cs typeface="Arial" panose="020B0604020202020204" pitchFamily="34" charset="0"/>
              </a:rPr>
              <a:t>50</a:t>
            </a:r>
            <a:endParaRPr lang="en-US" sz="2400" b="1" dirty="0">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38493" y="3123340"/>
            <a:ext cx="7708900" cy="3581400"/>
          </a:xfrm>
          <a:prstGeom prst="rect">
            <a:avLst/>
          </a:prstGeom>
        </p:spPr>
      </p:pic>
      <p:sp>
        <p:nvSpPr>
          <p:cNvPr id="9" name="Rectangle 2"/>
          <p:cNvSpPr txBox="1">
            <a:spLocks noChangeArrowheads="1"/>
          </p:cNvSpPr>
          <p:nvPr/>
        </p:nvSpPr>
        <p:spPr bwMode="auto">
          <a:xfrm>
            <a:off x="3756" y="1098044"/>
            <a:ext cx="9140243" cy="18049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اختصر المسيح في نفسه كل مراحل الحياة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بما في ذلك ما كان لنا كخطاة.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حلت طاعته محل عصيان آدم،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وهذا يجب أن يحدث تحولاً في حياتنا.</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927946"/>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355</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55174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1912"/>
            <a:ext cx="9144000" cy="152069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الرضا</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(آنسلم، 1033-1109)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785" y="0"/>
            <a:ext cx="3517428" cy="3028616"/>
          </a:xfrm>
          <a:prstGeom prst="rect">
            <a:avLst/>
          </a:prstGeom>
        </p:spPr>
      </p:pic>
      <p:sp>
        <p:nvSpPr>
          <p:cNvPr id="4"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50</a:t>
            </a:r>
            <a:endParaRPr lang="en-US"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2442122" y="549211"/>
            <a:ext cx="6644672" cy="439556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لقد سلب الإنسان الخاطئ كرامة الله. </a:t>
            </a:r>
          </a:p>
          <a:p>
            <a:r>
              <a:rPr lang="ar-JO" sz="3200" dirty="0">
                <a:latin typeface="Arial" panose="020B0604020202020204" pitchFamily="34" charset="0"/>
                <a:cs typeface="Arial" panose="020B0604020202020204" pitchFamily="34" charset="0"/>
              </a:rPr>
              <a:t>لقد كافأ الله موت المسيح </a:t>
            </a:r>
          </a:p>
          <a:p>
            <a:r>
              <a:rPr lang="ar-JO" sz="3200" dirty="0">
                <a:latin typeface="Arial" panose="020B0604020202020204" pitchFamily="34" charset="0"/>
                <a:cs typeface="Arial" panose="020B0604020202020204" pitchFamily="34" charset="0"/>
              </a:rPr>
              <a:t>من خلال النظر إليه باعتباره </a:t>
            </a:r>
          </a:p>
          <a:p>
            <a:r>
              <a:rPr lang="ar-JO" sz="3200" dirty="0">
                <a:latin typeface="Arial" panose="020B0604020202020204" pitchFamily="34" charset="0"/>
                <a:cs typeface="Arial" panose="020B0604020202020204" pitchFamily="34" charset="0"/>
              </a:rPr>
              <a:t>عملاً زائداً عن المطلوب </a:t>
            </a:r>
          </a:p>
          <a:p>
            <a:r>
              <a:rPr lang="ar-JO" sz="3200" dirty="0">
                <a:latin typeface="Arial" panose="020B0604020202020204" pitchFamily="34" charset="0"/>
                <a:cs typeface="Arial" panose="020B0604020202020204" pitchFamily="34" charset="0"/>
              </a:rPr>
              <a:t>حتى يتمكن من نقل مزاياه المخزنة إلينا. </a:t>
            </a:r>
          </a:p>
          <a:p>
            <a:r>
              <a:rPr lang="ar-JO" sz="3200" dirty="0">
                <a:latin typeface="Arial" panose="020B0604020202020204" pitchFamily="34" charset="0"/>
                <a:cs typeface="Arial" panose="020B0604020202020204" pitchFamily="34" charset="0"/>
              </a:rPr>
              <a:t>والإيمان ضروري لتخصيص هذا.</a:t>
            </a:r>
          </a:p>
          <a:p>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رايري، اللاهوت الأساسي، 355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15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Rectangle 8"/>
            <p:cNvSpPr/>
            <p:nvPr/>
          </p:nvSpPr>
          <p:spPr bwMode="auto">
            <a:xfrm>
              <a:off x="2862784" y="3863511"/>
              <a:ext cx="3088809"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النظرة البدلية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latin typeface="Arial" panose="020B0604020202020204" pitchFamily="34" charset="0"/>
                <a:ea typeface="ＭＳ Ｐゴシック" charset="0"/>
                <a:cs typeface="Arial" panose="020B0604020202020204" pitchFamily="34" charset="0"/>
              </a:rPr>
              <a:t>50</a:t>
            </a:r>
            <a:endParaRPr lang="en-US" sz="24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altLang="zh-CN" sz="3200" b="1" dirty="0">
                <a:solidFill>
                  <a:schemeClr val="bg1"/>
                </a:solidFill>
                <a:latin typeface="Arial" panose="020B0604020202020204" pitchFamily="34" charset="0"/>
                <a:cs typeface="Arial" panose="020B0604020202020204" pitchFamily="34" charset="0"/>
              </a:rPr>
              <a:t>أ</a:t>
            </a:r>
            <a:r>
              <a:rPr kumimoji="0" lang="ar-JO" altLang="zh-CN"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شعياء 53: 5</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B746F4E-C4D9-16D1-3310-7E864F6F0A55}"/>
              </a:ext>
            </a:extLst>
          </p:cNvPr>
          <p:cNvSpPr/>
          <p:nvPr/>
        </p:nvSpPr>
        <p:spPr bwMode="auto">
          <a:xfrm>
            <a:off x="397023" y="2195421"/>
            <a:ext cx="8233232" cy="1448731"/>
          </a:xfrm>
          <a:prstGeom prst="rect">
            <a:avLst/>
          </a:prstGeom>
          <a:ln>
            <a:headEnd type="none" w="med" len="med"/>
            <a:tailEnd type="stealth" w="lg" len="lg"/>
          </a:ln>
        </p:spPr>
        <p:style>
          <a:lnRef idx="2">
            <a:schemeClr val="dk1">
              <a:shade val="15000"/>
            </a:schemeClr>
          </a:lnRef>
          <a:fillRef idx="1">
            <a:schemeClr val="dk1"/>
          </a:fillRef>
          <a:effectRef idx="0">
            <a:schemeClr val="dk1"/>
          </a:effectRef>
          <a:fontRef idx="minor">
            <a:schemeClr val="lt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دفع يسوع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الثمن بالكامل</a:t>
            </a:r>
            <a:endParaRPr kumimoji="0" lang="en-US" sz="4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775451"/>
      </p:ext>
    </p:extLst>
  </p:cSld>
  <p:clrMapOvr>
    <a:overrideClrMapping bg1="lt1" tx1="dk1" bg2="lt2" tx2="dk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نظرة البدلية العقابية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latin typeface="Arial" panose="020B0604020202020204" pitchFamily="34" charset="0"/>
                <a:ea typeface="ＭＳ Ｐゴシック" charset="0"/>
                <a:cs typeface="Arial" panose="020B0604020202020204" pitchFamily="34" charset="0"/>
              </a:rPr>
              <a:t>50</a:t>
            </a:r>
            <a:endParaRPr lang="en-US" sz="24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65047" y="1722995"/>
            <a:ext cx="4978953"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المسيح الذي بلا خطية </a:t>
            </a:r>
          </a:p>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أخذ على عاتقه العقاب </a:t>
            </a:r>
          </a:p>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الذي كان ينبغي أن يتحمله الإنسان والآخرون</a:t>
            </a:r>
          </a:p>
          <a:p>
            <a:pPr>
              <a:defRPr/>
            </a:pP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86212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51511"/>
            <a:ext cx="4064834" cy="3614799"/>
          </a:xfrm>
          <a:prstGeom prst="rect">
            <a:avLst/>
          </a:prstGeom>
        </p:spPr>
      </p:pic>
      <p:sp>
        <p:nvSpPr>
          <p:cNvPr id="900098" name="Rectangle 2"/>
          <p:cNvSpPr>
            <a:spLocks noGrp="1" noChangeArrowheads="1"/>
          </p:cNvSpPr>
          <p:nvPr>
            <p:ph type="ctrTitle"/>
          </p:nvPr>
        </p:nvSpPr>
        <p:spPr>
          <a:xfrm>
            <a:off x="265145" y="0"/>
            <a:ext cx="6112281" cy="753665"/>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الخلاصة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23665" y="665775"/>
            <a:ext cx="5320335" cy="50748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على الرغم من أنه قد يكون هناك حق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في وجهات النظر التي لا تتضمن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البدلية العقابية، فمن المهم أن نتذكر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أن مثل هذا الحق، إذا كان هناك بعض الحق، لا يمكن أن يخلص إلى الأبد.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إن موت المسيح البدلي وحده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يمكنه أن يوفر ما يتطلبه عدالة الله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وبالتالي يصبح الحل الأمثل.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أساس هبة الحياة الأبدية للمؤمنين.</a:t>
            </a:r>
            <a:endParaRPr lang="en-US"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50</a:t>
            </a:r>
            <a:endParaRPr lang="en-US" dirty="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4381594" y="6270975"/>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355</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20392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633867" name="Rectangle 11"/>
          <p:cNvSpPr>
            <a:spLocks noGrp="1" noChangeArrowheads="1"/>
          </p:cNvSpPr>
          <p:nvPr>
            <p:ph type="title" idx="4294967295"/>
          </p:nvPr>
        </p:nvSpPr>
        <p:spPr>
          <a:xfrm>
            <a:off x="685800" y="457200"/>
            <a:ext cx="7772400" cy="762000"/>
          </a:xfrm>
          <a:solidFill>
            <a:schemeClr val="accent2"/>
          </a:solidFill>
          <a:effectLst>
            <a:outerShdw blurRad="63500" dist="35921" dir="2700000" algn="ctr" rotWithShape="0">
              <a:srgbClr val="000000">
                <a:alpha val="74998"/>
              </a:srgbClr>
            </a:outerShdw>
          </a:effectLst>
        </p:spPr>
        <p:txBody>
          <a:bodyPr anchor="t">
            <a:spAutoFit/>
          </a:bodyPr>
          <a:lstStyle/>
          <a:p>
            <a:pPr>
              <a:spcBef>
                <a:spcPct val="50000"/>
              </a:spcBef>
              <a:defRPr/>
            </a:pPr>
            <a:r>
              <a:rPr lang="ar-JO" b="1" dirty="0">
                <a:solidFill>
                  <a:srgbClr val="FFFFFF"/>
                </a:solidFill>
                <a:latin typeface="Arial"/>
                <a:cs typeface="Arial"/>
              </a:rPr>
              <a:t>اكرز بالإنجيل</a:t>
            </a:r>
            <a:endParaRPr lang="en-US" b="1" dirty="0">
              <a:solidFill>
                <a:srgbClr val="FFFFFF"/>
              </a:solidFill>
              <a:latin typeface="Arial"/>
              <a:cs typeface="Arial"/>
            </a:endParaRPr>
          </a:p>
        </p:txBody>
      </p:sp>
      <p:sp>
        <p:nvSpPr>
          <p:cNvPr id="165892" name="Text Box 12"/>
          <p:cNvSpPr txBox="1">
            <a:spLocks noChangeArrowheads="1"/>
          </p:cNvSpPr>
          <p:nvPr/>
        </p:nvSpPr>
        <p:spPr bwMode="auto">
          <a:xfrm>
            <a:off x="9329140" y="10777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65893" name="Picture 13" descr="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286000"/>
            <a:ext cx="3192463"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3870" name="Rectangle 14"/>
          <p:cNvSpPr>
            <a:spLocks noChangeArrowheads="1"/>
          </p:cNvSpPr>
          <p:nvPr/>
        </p:nvSpPr>
        <p:spPr bwMode="auto">
          <a:xfrm>
            <a:off x="3203575" y="2133600"/>
            <a:ext cx="5940425" cy="317009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000" b="1" dirty="0">
                <a:solidFill>
                  <a:srgbClr val="FFFFFF"/>
                </a:solidFill>
                <a:effectLst>
                  <a:outerShdw blurRad="38100" dist="38100" dir="2700000" algn="tl">
                    <a:srgbClr val="000000">
                      <a:alpha val="43137"/>
                    </a:srgbClr>
                  </a:outerShdw>
                </a:effectLst>
                <a:latin typeface="Arial"/>
                <a:ea typeface="ＭＳ Ｐゴシック" charset="-128"/>
                <a:cs typeface="Arial"/>
              </a:rPr>
              <a:t>مات المسيح من أجل خطايانا    </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دُفِن                                 </a:t>
            </a:r>
            <a:r>
              <a:rPr kumimoji="0" lang="ar-JO" sz="40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 ق</a:t>
            </a:r>
            <a:r>
              <a:rPr lang="ar-JO" sz="4000" b="1" dirty="0">
                <a:solidFill>
                  <a:srgbClr val="FFFFFF"/>
                </a:solidFill>
                <a:effectLst>
                  <a:outerShdw blurRad="38100" dist="38100" dir="2700000" algn="tl">
                    <a:srgbClr val="000000">
                      <a:alpha val="43137"/>
                    </a:srgbClr>
                  </a:outerShdw>
                </a:effectLst>
                <a:latin typeface="Arial"/>
                <a:ea typeface="ＭＳ Ｐゴシック" charset="-128"/>
                <a:cs typeface="Arial"/>
              </a:rPr>
              <a:t>ام                                 </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ظهر                                  (1 كو 15: 1-8)</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789249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38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7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838200" y="2209800"/>
            <a:ext cx="4191000" cy="2590800"/>
          </a:xfrm>
        </p:spPr>
        <p:txBody>
          <a:bodyPr/>
          <a:lstStyle/>
          <a:p>
            <a:pPr eaLnBrk="1" hangingPunct="1">
              <a:defRPr/>
            </a:pPr>
            <a:r>
              <a:rPr lang="ar-JO" sz="4800" dirty="0">
                <a:latin typeface="Arial" panose="020B0604020202020204" pitchFamily="34" charset="0"/>
                <a:ea typeface="MS Pゴシック" charset="0"/>
                <a:cs typeface="Arial" panose="020B0604020202020204" pitchFamily="34" charset="0"/>
              </a:rPr>
              <a:t>استخدم        إيضاحاً           بدلياً</a:t>
            </a:r>
            <a:endParaRPr lang="en-US" dirty="0">
              <a:latin typeface="Arial" panose="020B0604020202020204" pitchFamily="34" charset="0"/>
              <a:ea typeface="MS Pゴシック" charset="0"/>
              <a:cs typeface="Arial" panose="020B0604020202020204" pitchFamily="34" charset="0"/>
            </a:endParaRPr>
          </a:p>
        </p:txBody>
      </p:sp>
      <p:sp>
        <p:nvSpPr>
          <p:cNvPr id="167938" name="Text Box 4"/>
          <p:cNvSpPr txBox="1">
            <a:spLocks noChangeArrowheads="1"/>
          </p:cNvSpPr>
          <p:nvPr/>
        </p:nvSpPr>
        <p:spPr bwMode="auto">
          <a:xfrm>
            <a:off x="7959579" y="107776"/>
            <a:ext cx="97684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02405" name="Rectangle 5"/>
          <p:cNvSpPr>
            <a:spLocks noChangeArrowheads="1"/>
          </p:cNvSpPr>
          <p:nvPr/>
        </p:nvSpPr>
        <p:spPr bwMode="auto">
          <a:xfrm>
            <a:off x="5029200" y="2438400"/>
            <a:ext cx="3465443" cy="4419600"/>
          </a:xfrm>
          <a:prstGeom prst="rect">
            <a:avLst/>
          </a:prstGeom>
          <a:noFill/>
          <a:ln w="9525">
            <a:noFill/>
            <a:miter lim="800000"/>
            <a:headEnd/>
            <a:tailEnd/>
          </a:ln>
          <a:effectLst/>
        </p:spPr>
        <p:txBody>
          <a:bodyPr/>
          <a:lstStyle/>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كتاب</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سرطان</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كاي</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حية</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جسر متحرك</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p:txBody>
      </p:sp>
    </p:spTree>
    <p:extLst>
      <p:ext uri="{BB962C8B-B14F-4D97-AF65-F5344CB8AC3E}">
        <p14:creationId xmlns:p14="http://schemas.microsoft.com/office/powerpoint/2010/main" val="44167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405">
                                            <p:txEl>
                                              <p:pRg st="0" end="0"/>
                                            </p:txEl>
                                          </p:spTgt>
                                        </p:tgtEl>
                                        <p:attrNameLst>
                                          <p:attrName>style.visibility</p:attrName>
                                        </p:attrNameLst>
                                      </p:cBhvr>
                                      <p:to>
                                        <p:strVal val="visible"/>
                                      </p:to>
                                    </p:set>
                                    <p:anim calcmode="lin" valueType="num">
                                      <p:cBhvr>
                                        <p:cTn id="7" dur="500" fill="hold"/>
                                        <p:tgtEl>
                                          <p:spTgt spid="1024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05">
                                            <p:txEl>
                                              <p:pRg st="1" end="1"/>
                                            </p:txEl>
                                          </p:spTgt>
                                        </p:tgtEl>
                                        <p:attrNameLst>
                                          <p:attrName>style.visibility</p:attrName>
                                        </p:attrNameLst>
                                      </p:cBhvr>
                                      <p:to>
                                        <p:strVal val="visible"/>
                                      </p:to>
                                    </p:set>
                                    <p:anim calcmode="lin" valueType="num">
                                      <p:cBhvr>
                                        <p:cTn id="13" dur="500" fill="hold"/>
                                        <p:tgtEl>
                                          <p:spTgt spid="1024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05">
                                            <p:txEl>
                                              <p:pRg st="2" end="2"/>
                                            </p:txEl>
                                          </p:spTgt>
                                        </p:tgtEl>
                                        <p:attrNameLst>
                                          <p:attrName>style.visibility</p:attrName>
                                        </p:attrNameLst>
                                      </p:cBhvr>
                                      <p:to>
                                        <p:strVal val="visible"/>
                                      </p:to>
                                    </p:set>
                                    <p:anim calcmode="lin" valueType="num">
                                      <p:cBhvr>
                                        <p:cTn id="19" dur="500" fill="hold"/>
                                        <p:tgtEl>
                                          <p:spTgt spid="1024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405">
                                            <p:txEl>
                                              <p:pRg st="3" end="3"/>
                                            </p:txEl>
                                          </p:spTgt>
                                        </p:tgtEl>
                                        <p:attrNameLst>
                                          <p:attrName>style.visibility</p:attrName>
                                        </p:attrNameLst>
                                      </p:cBhvr>
                                      <p:to>
                                        <p:strVal val="visible"/>
                                      </p:to>
                                    </p:set>
                                    <p:anim calcmode="lin" valueType="num">
                                      <p:cBhvr>
                                        <p:cTn id="25" dur="500" fill="hold"/>
                                        <p:tgtEl>
                                          <p:spTgt spid="1024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405">
                                            <p:txEl>
                                              <p:pRg st="4" end="4"/>
                                            </p:txEl>
                                          </p:spTgt>
                                        </p:tgtEl>
                                        <p:attrNameLst>
                                          <p:attrName>style.visibility</p:attrName>
                                        </p:attrNameLst>
                                      </p:cBhvr>
                                      <p:to>
                                        <p:strVal val="visible"/>
                                      </p:to>
                                    </p:set>
                                    <p:anim calcmode="lin" valueType="num">
                                      <p:cBhvr>
                                        <p:cTn id="31" dur="500" fill="hold"/>
                                        <p:tgtEl>
                                          <p:spTgt spid="1024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0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يفكر المتشكك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865" y="1252274"/>
            <a:ext cx="9191670" cy="4623521"/>
          </a:xfrm>
          <a:prstGeom prst="rect">
            <a:avLst/>
          </a:prstGeom>
        </p:spPr>
      </p:pic>
      <p:sp>
        <p:nvSpPr>
          <p:cNvPr id="4" name="Text Box 5"/>
          <p:cNvSpPr txBox="1">
            <a:spLocks noChangeArrowheads="1"/>
          </p:cNvSpPr>
          <p:nvPr/>
        </p:nvSpPr>
        <p:spPr bwMode="auto">
          <a:xfrm>
            <a:off x="-22882" y="6424634"/>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http://www.jcnot4me.com/page32.html</a:t>
            </a:r>
          </a:p>
        </p:txBody>
      </p:sp>
      <p:sp>
        <p:nvSpPr>
          <p:cNvPr id="5" name="Oval 4"/>
          <p:cNvSpPr/>
          <p:nvPr/>
        </p:nvSpPr>
        <p:spPr bwMode="auto">
          <a:xfrm>
            <a:off x="89440" y="1252274"/>
            <a:ext cx="4535386" cy="272965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لكن خطاياي قد غفرت!</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لقد مت على الصليب من أجل خطايا العالم!</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إنني أ ثق بك!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يسوع يخلص!</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Oval 6"/>
          <p:cNvSpPr/>
          <p:nvPr/>
        </p:nvSpPr>
        <p:spPr bwMode="auto">
          <a:xfrm>
            <a:off x="5853466" y="1874353"/>
            <a:ext cx="3381351" cy="324900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لماذا أحتاج إلى التضحية بنفسي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من أجل السماح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لي بتغيير القاعدة ...</a:t>
            </a:r>
          </a:p>
          <a:p>
            <a:pPr marL="0" marR="0" indent="0" algn="ctr" defTabSz="914400" rtl="0" eaLnBrk="0" fontAlgn="base" latinLnBrk="0" hangingPunct="0">
              <a:lnSpc>
                <a:spcPct val="100000"/>
              </a:lnSpc>
              <a:spcBef>
                <a:spcPct val="0"/>
              </a:spcBef>
              <a:spcAft>
                <a:spcPct val="0"/>
              </a:spcAft>
              <a:buClrTx/>
              <a:buSzTx/>
              <a:buFontTx/>
              <a:buNone/>
              <a:tabLst/>
            </a:pPr>
            <a:r>
              <a:rPr lang="ar-JO" sz="2400" dirty="0">
                <a:latin typeface="Arial" panose="020B0604020202020204" pitchFamily="34" charset="0"/>
                <a:cs typeface="Arial" panose="020B0604020202020204" pitchFamily="34" charset="0"/>
              </a:rPr>
              <a:t>التي وضعتها ب</a:t>
            </a: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نفسي؟</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Oval 5"/>
          <p:cNvSpPr/>
          <p:nvPr/>
        </p:nvSpPr>
        <p:spPr bwMode="auto">
          <a:xfrm>
            <a:off x="6090782" y="1203111"/>
            <a:ext cx="2906720" cy="1171606"/>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هذا </a:t>
            </a:r>
          </a:p>
          <a:p>
            <a:pPr marL="0" marR="0" indent="0" algn="ctr" defTabSz="914400" rtl="0" eaLnBrk="0" fontAlgn="base" latinLnBrk="0" hangingPunct="0">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سخيف</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d-most-bridge-q7m.mov">
            <a:hlinkClick r:id="" action="ppaction://media"/>
            <a:extLst>
              <a:ext uri="{FF2B5EF4-FFF2-40B4-BE49-F238E27FC236}">
                <a16:creationId xmlns:a16="http://schemas.microsoft.com/office/drawing/2014/main" id="{0C2883FA-2E5E-0E45-90D8-174C36523C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body" idx="1"/>
          </p:nvPr>
        </p:nvSpPr>
        <p:spPr>
          <a:xfrm>
            <a:off x="251520" y="2060848"/>
            <a:ext cx="8206680" cy="4392488"/>
          </a:xfrm>
          <a:effectLst/>
        </p:spPr>
        <p:txBody>
          <a:bodyPr/>
          <a:lstStyle/>
          <a:p>
            <a:pPr algn="r" rtl="1" eaLnBrk="1" hangingPunct="1">
              <a:buFont typeface="Wingdings" charset="2"/>
              <a:buChar char="§"/>
              <a:defRPr/>
            </a:pPr>
            <a:r>
              <a:rPr kumimoji="0" lang="ar-JO" sz="4400" b="1" dirty="0">
                <a:effectLst>
                  <a:glow rad="152400">
                    <a:srgbClr val="000000"/>
                  </a:glow>
                </a:effectLst>
                <a:latin typeface="Arial" panose="020B0604020202020204" pitchFamily="34" charset="0"/>
                <a:cs typeface="Arial" panose="020B0604020202020204" pitchFamily="34" charset="0"/>
              </a:rPr>
              <a:t>يجب على الأب أن يتخذ القرار المؤلم  بشأن قتل ابنه من أجل إنقاذ حياة الناس على متن قطار قادم</a:t>
            </a:r>
            <a:endParaRPr kumimoji="0" lang="en-US" sz="4400" b="1" dirty="0">
              <a:effectLst>
                <a:glow rad="152400">
                  <a:srgbClr val="000000"/>
                </a:glow>
              </a:effectLst>
              <a:latin typeface="Arial" panose="020B0604020202020204" pitchFamily="34" charset="0"/>
              <a:cs typeface="Arial" panose="020B0604020202020204" pitchFamily="34" charset="0"/>
            </a:endParaRPr>
          </a:p>
        </p:txBody>
      </p:sp>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ar-JO" b="1" dirty="0">
                <a:latin typeface="Arial" panose="020B0604020202020204" pitchFamily="34" charset="0"/>
                <a:cs typeface="Arial" panose="020B0604020202020204" pitchFamily="34" charset="0"/>
              </a:rPr>
              <a:t>معظم الفيلم</a:t>
            </a:r>
            <a:endParaRPr kumimoji="0" lang="en-US" b="1" dirty="0">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BAF25E9B-7BBE-6B40-BA12-3B0D22482957}"/>
              </a:ext>
            </a:extLst>
          </p:cNvPr>
          <p:cNvSpPr txBox="1">
            <a:spLocks noChangeArrowheads="1"/>
          </p:cNvSpPr>
          <p:nvPr/>
        </p:nvSpPr>
        <p:spPr bwMode="auto">
          <a:xfrm>
            <a:off x="7959579" y="107776"/>
            <a:ext cx="97684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6366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ind-most-bridge-q7m.mov">
            <a:hlinkClick r:id="" action="ppaction://media"/>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33" name="Picture 1" descr="Most Drawbridge Screen Sho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258888"/>
            <a:ext cx="9144000" cy="559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ar-JO" b="1" dirty="0">
                <a:latin typeface="Arial" panose="020B0604020202020204" pitchFamily="34" charset="0"/>
                <a:cs typeface="Arial" panose="020B0604020202020204" pitchFamily="34" charset="0"/>
              </a:rPr>
              <a:t>معظم الفيلم</a:t>
            </a:r>
            <a:endParaRPr kumimoji="0" lang="en-US" b="1" dirty="0">
              <a:latin typeface="Arial" panose="020B0604020202020204" pitchFamily="34" charset="0"/>
              <a:cs typeface="Arial" panose="020B0604020202020204" pitchFamily="34" charset="0"/>
            </a:endParaRPr>
          </a:p>
        </p:txBody>
      </p:sp>
      <p:sp>
        <p:nvSpPr>
          <p:cNvPr id="59395" name="Rectangle 3"/>
          <p:cNvSpPr>
            <a:spLocks noGrp="1" noChangeArrowheads="1"/>
          </p:cNvSpPr>
          <p:nvPr>
            <p:ph type="body" idx="1"/>
          </p:nvPr>
        </p:nvSpPr>
        <p:spPr>
          <a:xfrm>
            <a:off x="9144000" y="0"/>
            <a:ext cx="2193925" cy="6669088"/>
          </a:xfrm>
        </p:spPr>
        <p:txBody>
          <a:bodyPr/>
          <a:lstStyle/>
          <a:p>
            <a:pPr algn="r" rtl="1" eaLnBrk="1" hangingPunct="1">
              <a:buFont typeface="Wingdings" charset="2"/>
              <a:buChar char="§"/>
              <a:defRPr/>
            </a:pPr>
            <a:r>
              <a:rPr kumimoji="0" lang="ar-JO" sz="2800" dirty="0">
                <a:latin typeface="Arial" panose="020B0604020202020204" pitchFamily="34" charset="0"/>
                <a:cs typeface="Arial" panose="020B0604020202020204" pitchFamily="34" charset="0"/>
              </a:rPr>
              <a:t>يجب على الأب أن يتخذ القرار المؤلم  بشأن قتل ابنه من أجل إنقاذ حياة الناس على متن قطار قادم</a:t>
            </a:r>
          </a:p>
        </p:txBody>
      </p:sp>
      <p:pic>
        <p:nvPicPr>
          <p:cNvPr id="2" name="Most - The Bridge - WingClips HIGH.mp4" descr="Most - The Bridge - WingClips HIGH.mp4">
            <a:hlinkClick r:id="" action="ppaction://media"/>
            <a:extLst>
              <a:ext uri="{FF2B5EF4-FFF2-40B4-BE49-F238E27FC236}">
                <a16:creationId xmlns:a16="http://schemas.microsoft.com/office/drawing/2014/main" id="{81B44620-B404-2C47-A3DD-6C2C9412D4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9120"/>
            <a:ext cx="9144000" cy="5138737"/>
          </a:xfrm>
          <a:prstGeom prst="rect">
            <a:avLst/>
          </a:prstGeom>
        </p:spPr>
      </p:pic>
      <p:sp>
        <p:nvSpPr>
          <p:cNvPr id="7" name="Text Box 4">
            <a:extLst>
              <a:ext uri="{FF2B5EF4-FFF2-40B4-BE49-F238E27FC236}">
                <a16:creationId xmlns:a16="http://schemas.microsoft.com/office/drawing/2014/main" id="{D716E054-C598-2A48-B7B6-478075635234}"/>
              </a:ext>
            </a:extLst>
          </p:cNvPr>
          <p:cNvSpPr txBox="1">
            <a:spLocks noChangeArrowheads="1"/>
          </p:cNvSpPr>
          <p:nvPr/>
        </p:nvSpPr>
        <p:spPr bwMode="auto">
          <a:xfrm>
            <a:off x="7959579" y="107776"/>
            <a:ext cx="97684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3888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الخلاص</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0099" name="Group 900098"/>
          <p:cNvGrpSpPr/>
          <p:nvPr/>
        </p:nvGrpSpPr>
        <p:grpSpPr>
          <a:xfrm>
            <a:off x="275311" y="-8272"/>
            <a:ext cx="8868690" cy="6858000"/>
            <a:chOff x="0" y="-8272"/>
            <a:chExt cx="8868690" cy="6858000"/>
          </a:xfrm>
        </p:grpSpPr>
        <p:pic>
          <p:nvPicPr>
            <p:cNvPr id="2" name="Picture 1"/>
            <p:cNvPicPr>
              <a:picLocks noChangeAspect="1"/>
            </p:cNvPicPr>
            <p:nvPr/>
          </p:nvPicPr>
          <p:blipFill rotWithShape="1">
            <a:blip r:embed="rId4"/>
            <a:srcRect l="6970" r="9097"/>
            <a:stretch/>
          </p:blipFill>
          <p:spPr>
            <a:xfrm>
              <a:off x="0" y="-8272"/>
              <a:ext cx="8868690" cy="6858000"/>
            </a:xfrm>
            <a:prstGeom prst="rect">
              <a:avLst/>
            </a:prstGeom>
          </p:spPr>
        </p:pic>
        <p:sp>
          <p:nvSpPr>
            <p:cNvPr id="7" name="Rectangle 6"/>
            <p:cNvSpPr/>
            <p:nvPr/>
          </p:nvSpPr>
          <p:spPr bwMode="auto">
            <a:xfrm>
              <a:off x="4401298" y="948181"/>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p:cNvSpPr/>
            <p:nvPr/>
          </p:nvSpPr>
          <p:spPr bwMode="auto">
            <a:xfrm>
              <a:off x="2052776" y="982977"/>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9" name="Isosceles Triangle 18"/>
          <p:cNvSpPr/>
          <p:nvPr/>
        </p:nvSpPr>
        <p:spPr bwMode="auto">
          <a:xfrm rot="1960053">
            <a:off x="2540386" y="2694133"/>
            <a:ext cx="478402" cy="2981657"/>
          </a:xfrm>
          <a:prstGeom prst="triangle">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Isosceles Triangle 22"/>
          <p:cNvSpPr/>
          <p:nvPr/>
        </p:nvSpPr>
        <p:spPr bwMode="auto">
          <a:xfrm rot="758712">
            <a:off x="3744681" y="254546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Isosceles Triangle 23"/>
          <p:cNvSpPr/>
          <p:nvPr/>
        </p:nvSpPr>
        <p:spPr bwMode="auto">
          <a:xfrm rot="20896614">
            <a:off x="4831270" y="2558469"/>
            <a:ext cx="478402" cy="2981657"/>
          </a:xfrm>
          <a:prstGeom prst="triangle">
            <a:avLst/>
          </a:prstGeom>
          <a:solidFill>
            <a:srgbClr val="FF979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Isosceles Triangle 24"/>
          <p:cNvSpPr/>
          <p:nvPr/>
        </p:nvSpPr>
        <p:spPr bwMode="auto">
          <a:xfrm rot="20396989">
            <a:off x="5202481" y="2570014"/>
            <a:ext cx="478402" cy="2981657"/>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Isosceles Triangle 25"/>
          <p:cNvSpPr/>
          <p:nvPr/>
        </p:nvSpPr>
        <p:spPr bwMode="auto">
          <a:xfrm rot="1460783">
            <a:off x="3010297" y="2451124"/>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Isosceles Triangle 26"/>
          <p:cNvSpPr/>
          <p:nvPr/>
        </p:nvSpPr>
        <p:spPr bwMode="auto">
          <a:xfrm rot="1138205">
            <a:off x="3399735" y="2419526"/>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Isosceles Triangle 27"/>
          <p:cNvSpPr/>
          <p:nvPr/>
        </p:nvSpPr>
        <p:spPr bwMode="auto">
          <a:xfrm rot="182909">
            <a:off x="4119261" y="2511429"/>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Isosceles Triangle 28"/>
          <p:cNvSpPr/>
          <p:nvPr/>
        </p:nvSpPr>
        <p:spPr bwMode="auto">
          <a:xfrm rot="21395862">
            <a:off x="4508724" y="256834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Isosceles Triangle 29"/>
          <p:cNvSpPr/>
          <p:nvPr/>
        </p:nvSpPr>
        <p:spPr bwMode="auto">
          <a:xfrm rot="19953772">
            <a:off x="5632085" y="2638835"/>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Isosceles Triangle 30"/>
          <p:cNvSpPr/>
          <p:nvPr/>
        </p:nvSpPr>
        <p:spPr bwMode="auto">
          <a:xfrm rot="19684366">
            <a:off x="6008854" y="2590146"/>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336306" y="5693412"/>
            <a:ext cx="8451084"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TextBox 7"/>
          <p:cNvSpPr txBox="1"/>
          <p:nvPr/>
        </p:nvSpPr>
        <p:spPr>
          <a:xfrm rot="3658004">
            <a:off x="5437445" y="4325953"/>
            <a:ext cx="2182470"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كفارة</a:t>
            </a:r>
            <a:endParaRPr lang="en-US" sz="2000" b="1" dirty="0">
              <a:solidFill>
                <a:srgbClr val="000000"/>
              </a:solidFill>
              <a:latin typeface="Arial"/>
              <a:ea typeface="MS PGothic" charset="-128"/>
              <a:cs typeface="Arial"/>
            </a:endParaRPr>
          </a:p>
        </p:txBody>
      </p:sp>
      <p:sp>
        <p:nvSpPr>
          <p:cNvPr id="10" name="TextBox 9"/>
          <p:cNvSpPr txBox="1"/>
          <p:nvPr/>
        </p:nvSpPr>
        <p:spPr>
          <a:xfrm rot="5641398">
            <a:off x="3206030" y="4337238"/>
            <a:ext cx="225597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تبرير</a:t>
            </a:r>
            <a:endParaRPr lang="en-US" sz="2000" b="1" dirty="0">
              <a:solidFill>
                <a:srgbClr val="000000"/>
              </a:solidFill>
              <a:latin typeface="Arial"/>
              <a:ea typeface="MS PGothic" charset="-128"/>
              <a:cs typeface="Arial"/>
            </a:endParaRPr>
          </a:p>
        </p:txBody>
      </p:sp>
      <p:sp>
        <p:nvSpPr>
          <p:cNvPr id="11" name="TextBox 10"/>
          <p:cNvSpPr txBox="1"/>
          <p:nvPr/>
        </p:nvSpPr>
        <p:spPr>
          <a:xfrm rot="6055458">
            <a:off x="3114771" y="4585031"/>
            <a:ext cx="146723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فدية</a:t>
            </a:r>
            <a:endParaRPr lang="en-US" sz="2000" b="1" dirty="0">
              <a:solidFill>
                <a:srgbClr val="000000"/>
              </a:solidFill>
              <a:latin typeface="Arial"/>
              <a:ea typeface="MS PGothic" charset="-128"/>
              <a:cs typeface="Arial"/>
            </a:endParaRPr>
          </a:p>
        </p:txBody>
      </p:sp>
      <p:sp>
        <p:nvSpPr>
          <p:cNvPr id="14" name="TextBox 13"/>
          <p:cNvSpPr txBox="1"/>
          <p:nvPr/>
        </p:nvSpPr>
        <p:spPr>
          <a:xfrm rot="5239419">
            <a:off x="3797882" y="4340833"/>
            <a:ext cx="1988357"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فداء</a:t>
            </a:r>
            <a:endParaRPr lang="en-US" sz="2000" b="1" dirty="0">
              <a:solidFill>
                <a:srgbClr val="000000"/>
              </a:solidFill>
              <a:latin typeface="Arial"/>
              <a:ea typeface="MS PGothic" charset="-128"/>
              <a:cs typeface="Arial"/>
            </a:endParaRPr>
          </a:p>
        </p:txBody>
      </p:sp>
      <p:sp>
        <p:nvSpPr>
          <p:cNvPr id="16" name="TextBox 15"/>
          <p:cNvSpPr txBox="1"/>
          <p:nvPr/>
        </p:nvSpPr>
        <p:spPr>
          <a:xfrm rot="4281237">
            <a:off x="4902503" y="4524881"/>
            <a:ext cx="1592435"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ذبيحة</a:t>
            </a:r>
            <a:endParaRPr lang="en-US" sz="2000" b="1" dirty="0">
              <a:solidFill>
                <a:srgbClr val="000000"/>
              </a:solidFill>
              <a:latin typeface="Arial"/>
              <a:ea typeface="MS PGothic" charset="-128"/>
              <a:cs typeface="Arial"/>
            </a:endParaRPr>
          </a:p>
        </p:txBody>
      </p:sp>
      <p:sp>
        <p:nvSpPr>
          <p:cNvPr id="17" name="TextBox 16"/>
          <p:cNvSpPr txBox="1"/>
          <p:nvPr/>
        </p:nvSpPr>
        <p:spPr>
          <a:xfrm rot="3870781">
            <a:off x="5353399" y="4538452"/>
            <a:ext cx="1592435"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استرضاء</a:t>
            </a:r>
            <a:endParaRPr lang="en-US" sz="2000" b="1" dirty="0">
              <a:solidFill>
                <a:srgbClr val="000000"/>
              </a:solidFill>
              <a:latin typeface="Arial"/>
              <a:ea typeface="MS PGothic" charset="-128"/>
              <a:cs typeface="Arial"/>
            </a:endParaRPr>
          </a:p>
        </p:txBody>
      </p:sp>
      <p:sp>
        <p:nvSpPr>
          <p:cNvPr id="18" name="TextBox 17"/>
          <p:cNvSpPr txBox="1"/>
          <p:nvPr/>
        </p:nvSpPr>
        <p:spPr>
          <a:xfrm rot="4805213">
            <a:off x="4512296" y="4586162"/>
            <a:ext cx="146723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نصرة</a:t>
            </a:r>
            <a:endParaRPr lang="en-US" sz="2000" b="1" dirty="0">
              <a:solidFill>
                <a:srgbClr val="000000"/>
              </a:solidFill>
              <a:latin typeface="Arial"/>
              <a:ea typeface="MS PGothic" charset="-128"/>
              <a:cs typeface="Arial"/>
            </a:endParaRPr>
          </a:p>
        </p:txBody>
      </p:sp>
      <p:sp>
        <p:nvSpPr>
          <p:cNvPr id="4" name="Text Box 5"/>
          <p:cNvSpPr txBox="1">
            <a:spLocks noChangeArrowheads="1"/>
          </p:cNvSpPr>
          <p:nvPr/>
        </p:nvSpPr>
        <p:spPr bwMode="auto">
          <a:xfrm>
            <a:off x="-17762" y="6427710"/>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i="1" kern="0" dirty="0">
                <a:solidFill>
                  <a:srgbClr val="FFFFFF"/>
                </a:solidFill>
                <a:effectLst>
                  <a:outerShdw blurRad="38100" dist="38100" dir="2700000" algn="tl">
                    <a:srgbClr val="000000"/>
                  </a:outerShdw>
                </a:effectLst>
                <a:latin typeface="Arial"/>
                <a:cs typeface="Arial"/>
              </a:rPr>
              <a:t>مارك دريسكول، العقيدة: بماذا يجب أن يؤمن المسيحيون؟</a:t>
            </a:r>
            <a:endParaRPr lang="en-US" sz="1800" b="1" kern="0" dirty="0">
              <a:solidFill>
                <a:srgbClr val="FFFFFF"/>
              </a:solidFill>
              <a:effectLst>
                <a:outerShdw blurRad="38100" dist="38100" dir="2700000" algn="tl">
                  <a:srgbClr val="000000"/>
                </a:outerShdw>
              </a:effectLst>
              <a:latin typeface="Arial"/>
              <a:cs typeface="Arial"/>
            </a:endParaRPr>
          </a:p>
        </p:txBody>
      </p:sp>
      <p:sp>
        <p:nvSpPr>
          <p:cNvPr id="5" name="Rectangle 2"/>
          <p:cNvSpPr txBox="1">
            <a:spLocks noChangeArrowheads="1"/>
          </p:cNvSpPr>
          <p:nvPr/>
        </p:nvSpPr>
        <p:spPr bwMode="auto">
          <a:xfrm>
            <a:off x="2266639" y="616450"/>
            <a:ext cx="2171658" cy="719638"/>
          </a:xfrm>
          <a:prstGeom prst="rect">
            <a:avLst/>
          </a:prstGeom>
          <a:noFill/>
          <a:extLst>
            <a:ext uri="{FAA26D3D-D897-4be2-8F04-BA451C77F1D7}">
              <ma14:placeholderFlag xmlns:ma14="http://schemas.microsoft.com/office/mac/drawingml/2011/main" xmlns="" val="1"/>
            </a:ext>
          </a:extLst>
        </p:spPr>
        <p:txBody>
          <a:bodyPr wrap="square" rtlCol="0">
            <a:spAutoFit/>
          </a:bodyPr>
          <a:lstStyle>
            <a:defPPr>
              <a:defRPr lang="en-US"/>
            </a:defPPr>
            <a:lvl1pPr algn="ctr">
              <a:defRPr sz="4000">
                <a:solidFill>
                  <a:srgbClr val="000000"/>
                </a:solidFill>
                <a:latin typeface="Times New Roman"/>
              </a:defRPr>
            </a:lvl1pPr>
          </a:lstStyle>
          <a:p>
            <a:pPr algn="r"/>
            <a:r>
              <a:rPr lang="ar-JO" altLang="zh-CN" b="1" dirty="0">
                <a:latin typeface="Arial"/>
                <a:cs typeface="Arial"/>
              </a:rPr>
              <a:t>يسوع</a:t>
            </a:r>
            <a:endParaRPr lang="en-US" b="1" dirty="0">
              <a:latin typeface="Arial"/>
              <a:cs typeface="Arial"/>
            </a:endParaRPr>
          </a:p>
        </p:txBody>
      </p:sp>
      <p:sp>
        <p:nvSpPr>
          <p:cNvPr id="6" name="Rectangle 2"/>
          <p:cNvSpPr txBox="1">
            <a:spLocks noChangeArrowheads="1"/>
          </p:cNvSpPr>
          <p:nvPr/>
        </p:nvSpPr>
        <p:spPr bwMode="auto">
          <a:xfrm>
            <a:off x="4705858" y="625511"/>
            <a:ext cx="2343151" cy="714931"/>
          </a:xfrm>
          <a:prstGeom prst="rect">
            <a:avLst/>
          </a:prstGeom>
          <a:noFill/>
          <a:extLst>
            <a:ext uri="{FAA26D3D-D897-4be2-8F04-BA451C77F1D7}">
              <ma14:placeholderFlag xmlns:ma14="http://schemas.microsoft.com/office/mac/drawingml/2011/main" xmlns="" val="1"/>
            </a:ext>
          </a:extLst>
        </p:spPr>
        <p:txBody>
          <a:bodyPr wrap="square" rtlCol="0">
            <a:spAutoFit/>
          </a:bodyPr>
          <a:lstStyle>
            <a:defPPr>
              <a:defRPr lang="en-US"/>
            </a:defPPr>
            <a:lvl1pPr algn="ctr">
              <a:defRPr sz="4000" b="1">
                <a:solidFill>
                  <a:srgbClr val="000000"/>
                </a:solidFill>
                <a:latin typeface="Arial"/>
                <a:cs typeface="Arial"/>
              </a:defRPr>
            </a:lvl1pPr>
          </a:lstStyle>
          <a:p>
            <a:pPr algn="l"/>
            <a:r>
              <a:rPr lang="ar-JO" altLang="zh-CN" dirty="0"/>
              <a:t>موت</a:t>
            </a:r>
            <a:endParaRPr lang="en-US" dirty="0"/>
          </a:p>
        </p:txBody>
      </p:sp>
      <p:sp>
        <p:nvSpPr>
          <p:cNvPr id="3" name="TextBox 2"/>
          <p:cNvSpPr txBox="1"/>
          <p:nvPr/>
        </p:nvSpPr>
        <p:spPr>
          <a:xfrm>
            <a:off x="275311" y="5552387"/>
            <a:ext cx="9321800" cy="707886"/>
          </a:xfrm>
          <a:prstGeom prst="rect">
            <a:avLst/>
          </a:prstGeom>
          <a:noFill/>
        </p:spPr>
        <p:txBody>
          <a:bodyPr wrap="square" rtlCol="0">
            <a:spAutoFit/>
          </a:bodyPr>
          <a:lstStyle>
            <a:defPPr>
              <a:defRPr lang="en-US"/>
            </a:defPPr>
            <a:lvl1pPr algn="ctr">
              <a:defRPr sz="4000" b="1">
                <a:solidFill>
                  <a:srgbClr val="000000"/>
                </a:solidFill>
                <a:latin typeface="Arial"/>
                <a:cs typeface="Arial"/>
              </a:defRPr>
            </a:lvl1pPr>
          </a:lstStyle>
          <a:p>
            <a:r>
              <a:rPr lang="ar-JO" altLang="zh-CN" dirty="0"/>
              <a:t>الهدف والتتميم</a:t>
            </a:r>
            <a:endParaRPr lang="en-US" dirty="0"/>
          </a:p>
        </p:txBody>
      </p:sp>
      <p:sp>
        <p:nvSpPr>
          <p:cNvPr id="15" name="TextBox 14"/>
          <p:cNvSpPr txBox="1"/>
          <p:nvPr/>
        </p:nvSpPr>
        <p:spPr>
          <a:xfrm rot="7324439">
            <a:off x="1753069" y="4340970"/>
            <a:ext cx="1620562"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إعلان</a:t>
            </a:r>
            <a:endParaRPr lang="en-US" sz="2000" b="1" dirty="0">
              <a:solidFill>
                <a:srgbClr val="000000"/>
              </a:solidFill>
              <a:latin typeface="Arial"/>
              <a:ea typeface="MS PGothic" charset="-128"/>
              <a:cs typeface="Arial"/>
            </a:endParaRPr>
          </a:p>
        </p:txBody>
      </p:sp>
      <p:sp>
        <p:nvSpPr>
          <p:cNvPr id="12" name="TextBox 11"/>
          <p:cNvSpPr txBox="1"/>
          <p:nvPr/>
        </p:nvSpPr>
        <p:spPr>
          <a:xfrm rot="7108820">
            <a:off x="1948943" y="4283078"/>
            <a:ext cx="2124498"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مصالحة</a:t>
            </a:r>
            <a:endParaRPr lang="en-US" sz="2000" b="1" dirty="0">
              <a:solidFill>
                <a:srgbClr val="000000"/>
              </a:solidFill>
              <a:latin typeface="Arial"/>
              <a:ea typeface="MS PGothic" charset="-128"/>
              <a:cs typeface="Arial"/>
            </a:endParaRPr>
          </a:p>
        </p:txBody>
      </p:sp>
      <p:sp>
        <p:nvSpPr>
          <p:cNvPr id="13" name="TextBox 12"/>
          <p:cNvSpPr txBox="1"/>
          <p:nvPr/>
        </p:nvSpPr>
        <p:spPr>
          <a:xfrm rot="6537324">
            <a:off x="2615195" y="4580801"/>
            <a:ext cx="1474951"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مثال</a:t>
            </a:r>
            <a:endParaRPr lang="en-US" sz="2000" b="1" dirty="0">
              <a:solidFill>
                <a:srgbClr val="000000"/>
              </a:solidFill>
              <a:latin typeface="Arial"/>
              <a:ea typeface="MS PGothic" charset="-128"/>
              <a:cs typeface="Arial"/>
            </a:endParaRPr>
          </a:p>
        </p:txBody>
      </p:sp>
      <p:sp>
        <p:nvSpPr>
          <p:cNvPr id="900098" name="Rectangle 2"/>
          <p:cNvSpPr>
            <a:spLocks noGrp="1" noChangeArrowheads="1"/>
          </p:cNvSpPr>
          <p:nvPr>
            <p:ph type="ctrTitle"/>
          </p:nvPr>
        </p:nvSpPr>
        <p:spPr>
          <a:xfrm>
            <a:off x="0" y="-8272"/>
            <a:ext cx="2128181" cy="3244265"/>
          </a:xfrm>
          <a:solidFill>
            <a:srgbClr val="000000"/>
          </a:solidFill>
          <a:effectLst>
            <a:outerShdw blurRad="63500" dist="35921" dir="2700000" algn="ctr" rotWithShape="0">
              <a:schemeClr val="tx2">
                <a:alpha val="74998"/>
              </a:schemeClr>
            </a:outerShdw>
          </a:effectLst>
        </p:spPr>
        <p:txBody>
          <a:bodyPr anchor="t"/>
          <a:lstStyle/>
          <a:p>
            <a:pPr>
              <a:defRPr/>
            </a:pP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ماذا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فعل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موت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يسوع؟</a:t>
            </a:r>
            <a:endParaRPr lang="en-US" sz="3200" b="1" dirty="0">
              <a:effectLst>
                <a:glow rad="127000">
                  <a:schemeClr val="tx1"/>
                </a:glo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4910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strVal val="#ppt_w*0.70"/>
                                          </p:val>
                                        </p:tav>
                                        <p:tav tm="100000">
                                          <p:val>
                                            <p:strVal val="#ppt_w"/>
                                          </p:val>
                                        </p:tav>
                                      </p:tavLst>
                                    </p:anim>
                                    <p:anim calcmode="lin" valueType="num">
                                      <p:cBhvr>
                                        <p:cTn id="50" dur="1000" fill="hold"/>
                                        <p:tgtEl>
                                          <p:spTgt spid="18"/>
                                        </p:tgtEl>
                                        <p:attrNameLst>
                                          <p:attrName>ppt_h</p:attrName>
                                        </p:attrNameLst>
                                      </p:cBhvr>
                                      <p:tavLst>
                                        <p:tav tm="0">
                                          <p:val>
                                            <p:strVal val="#ppt_h"/>
                                          </p:val>
                                        </p:tav>
                                        <p:tav tm="100000">
                                          <p:val>
                                            <p:strVal val="#ppt_h"/>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strVal val="#ppt_w*0.70"/>
                                          </p:val>
                                        </p:tav>
                                        <p:tav tm="100000">
                                          <p:val>
                                            <p:strVal val="#ppt_w"/>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1000" fill="hold"/>
                                        <p:tgtEl>
                                          <p:spTgt spid="8"/>
                                        </p:tgtEl>
                                        <p:attrNameLst>
                                          <p:attrName>ppt_w</p:attrName>
                                        </p:attrNameLst>
                                      </p:cBhvr>
                                      <p:tavLst>
                                        <p:tav tm="0">
                                          <p:val>
                                            <p:strVal val="#ppt_w*0.70"/>
                                          </p:val>
                                        </p:tav>
                                        <p:tav tm="100000">
                                          <p:val>
                                            <p:strVal val="#ppt_w"/>
                                          </p:val>
                                        </p:tav>
                                      </p:tavLst>
                                    </p:anim>
                                    <p:anim calcmode="lin" valueType="num">
                                      <p:cBhvr>
                                        <p:cTn id="71" dur="1000" fill="hold"/>
                                        <p:tgtEl>
                                          <p:spTgt spid="8"/>
                                        </p:tgtEl>
                                        <p:attrNameLst>
                                          <p:attrName>ppt_h</p:attrName>
                                        </p:attrNameLst>
                                      </p:cBhvr>
                                      <p:tavLst>
                                        <p:tav tm="0">
                                          <p:val>
                                            <p:strVal val="#ppt_h"/>
                                          </p:val>
                                        </p:tav>
                                        <p:tav tm="100000">
                                          <p:val>
                                            <p:strVal val="#ppt_h"/>
                                          </p:val>
                                        </p:tav>
                                      </p:tavLst>
                                    </p:anim>
                                    <p:animEffect transition="in" filter="fade">
                                      <p:cBhvr>
                                        <p:cTn id="7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P spid="16" grpId="0"/>
      <p:bldP spid="17" grpId="0"/>
      <p:bldP spid="18" grpId="0"/>
      <p:bldP spid="15"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الشيطان</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تربط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بالشيطان</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تمثيلي</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ترى موت المسيح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مثالاً للتأثير</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العقوبة</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بسبب عدالة الله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والبدلية</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3253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الشيطان</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معركة</a:t>
            </a:r>
          </a:p>
          <a:p>
            <a:pPr>
              <a:defRPr/>
            </a:pPr>
            <a:r>
              <a:rPr lang="ar-JO" sz="2400" b="1" dirty="0">
                <a:latin typeface="Arial" panose="020B0604020202020204" pitchFamily="34" charset="0"/>
                <a:ea typeface="ＭＳ Ｐゴシック" charset="0"/>
                <a:cs typeface="Arial" panose="020B0604020202020204" pitchFamily="34" charset="0"/>
              </a:rPr>
              <a:t>ضد الشيطان</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تمثيلي</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إيضاح عن محبة الله</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العقوبة</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الرضا مقابل </a:t>
            </a:r>
          </a:p>
          <a:p>
            <a:pPr>
              <a:defRPr/>
            </a:pPr>
            <a:r>
              <a:rPr lang="ar-JO" sz="2400" b="1" dirty="0">
                <a:effectLst/>
                <a:latin typeface="Arial" panose="020B0604020202020204" pitchFamily="34" charset="0"/>
                <a:ea typeface="ＭＳ Ｐゴシック" charset="0"/>
                <a:cs typeface="Arial" panose="020B0604020202020204" pitchFamily="34" charset="0"/>
              </a:rPr>
              <a:t>خطية الإنسان</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915431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الشيطان</a:t>
            </a:r>
          </a:p>
          <a:p>
            <a:pPr>
              <a:defRPr/>
            </a:pPr>
            <a:endPar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تربط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بالشيطان</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962328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وجهة نظر تقديم الفدية للشيطان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6224712"/>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مؤخراً قدمها جاك تشيك من مجموعة نبذ تشيك</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631690"/>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قدمها أوريجانوس أولاً (185-254)</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grpSp>
        <p:nvGrpSpPr>
          <p:cNvPr id="3" name="Group 2"/>
          <p:cNvGrpSpPr/>
          <p:nvPr/>
        </p:nvGrpSpPr>
        <p:grpSpPr>
          <a:xfrm>
            <a:off x="212405" y="1136382"/>
            <a:ext cx="8493691" cy="4355739"/>
            <a:chOff x="212405" y="1136382"/>
            <a:chExt cx="8493691" cy="4355739"/>
          </a:xfrm>
        </p:grpSpPr>
        <p:pic>
          <p:nvPicPr>
            <p:cNvPr id="2" name="Picture 1"/>
            <p:cNvPicPr>
              <a:picLocks noChangeAspect="1"/>
            </p:cNvPicPr>
            <p:nvPr/>
          </p:nvPicPr>
          <p:blipFill>
            <a:blip r:embed="rId3"/>
            <a:stretch>
              <a:fillRect/>
            </a:stretch>
          </p:blipFill>
          <p:spPr>
            <a:xfrm>
              <a:off x="212405" y="1136382"/>
              <a:ext cx="8493691" cy="4355739"/>
            </a:xfrm>
            <a:prstGeom prst="rect">
              <a:avLst/>
            </a:prstGeom>
          </p:spPr>
        </p:pic>
        <p:sp>
          <p:nvSpPr>
            <p:cNvPr id="8" name="Rectangle 7"/>
            <p:cNvSpPr/>
            <p:nvPr/>
          </p:nvSpPr>
          <p:spPr bwMode="auto">
            <a:xfrm>
              <a:off x="308755" y="4727900"/>
              <a:ext cx="8300974" cy="52540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9" name="Rectangle 2"/>
          <p:cNvSpPr txBox="1">
            <a:spLocks noChangeArrowheads="1"/>
          </p:cNvSpPr>
          <p:nvPr/>
        </p:nvSpPr>
        <p:spPr bwMode="auto">
          <a:xfrm>
            <a:off x="273719" y="4584386"/>
            <a:ext cx="8397324" cy="9077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لأن ابن الإنسان أيضاً لم يأت ليُخدم بل ليخدم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وليبذل نفسه فدية عن كثيرين (مر 10: 45)</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23549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011937" cy="6858000"/>
          </a:xfrm>
          <a:prstGeom prst="rect">
            <a:avLst/>
          </a:prstGeom>
        </p:spPr>
      </p:pic>
      <p:sp>
        <p:nvSpPr>
          <p:cNvPr id="900098" name="Rectangle 2"/>
          <p:cNvSpPr>
            <a:spLocks noGrp="1" noChangeArrowheads="1"/>
          </p:cNvSpPr>
          <p:nvPr>
            <p:ph type="ctrTitle"/>
          </p:nvPr>
        </p:nvSpPr>
        <p:spPr>
          <a:xfrm>
            <a:off x="0" y="0"/>
            <a:ext cx="5011937" cy="1551258"/>
          </a:xfrm>
          <a:ln>
            <a:no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مسرحي</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(أولين، 1879-1978)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5011936" y="907189"/>
            <a:ext cx="4074857" cy="4652833"/>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المسيح في موته </a:t>
            </a:r>
          </a:p>
          <a:p>
            <a:r>
              <a:rPr lang="ar-JO" sz="3200" dirty="0">
                <a:latin typeface="Arial" panose="020B0604020202020204" pitchFamily="34" charset="0"/>
                <a:cs typeface="Arial" panose="020B0604020202020204" pitchFamily="34" charset="0"/>
              </a:rPr>
              <a:t>حصل على النصرة </a:t>
            </a:r>
          </a:p>
          <a:p>
            <a:r>
              <a:rPr lang="ar-JO" sz="3200" dirty="0">
                <a:latin typeface="Arial" panose="020B0604020202020204" pitchFamily="34" charset="0"/>
                <a:cs typeface="Arial" panose="020B0604020202020204" pitchFamily="34" charset="0"/>
              </a:rPr>
              <a:t>على قوات الشر</a:t>
            </a:r>
            <a:endParaRPr lang="en-US" sz="32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ar-JO" sz="2800" dirty="0">
                <a:latin typeface="Arial" panose="020B0604020202020204" pitchFamily="34" charset="0"/>
                <a:cs typeface="Arial" panose="020B0604020202020204" pitchFamily="34" charset="0"/>
              </a:rPr>
              <a:t>تم توضيحها من قبل رايري</a:t>
            </a:r>
          </a:p>
          <a:p>
            <a:r>
              <a:rPr lang="ar-JO" sz="2800" dirty="0">
                <a:latin typeface="Arial" panose="020B0604020202020204" pitchFamily="34" charset="0"/>
                <a:cs typeface="Arial" panose="020B0604020202020204" pitchFamily="34" charset="0"/>
              </a:rPr>
              <a:t>اللاهوت الأساسي، 356</a:t>
            </a:r>
          </a:p>
          <a:p>
            <a:r>
              <a:rPr lang="ar-JO" sz="2800" dirty="0">
                <a:latin typeface="Arial" panose="020B0604020202020204" pitchFamily="34" charset="0"/>
                <a:cs typeface="Arial" panose="020B0604020202020204" pitchFamily="34" charset="0"/>
              </a:rPr>
              <a:t>(لم تتوقف عنده)</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09056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482</TotalTime>
  <Words>1196</Words>
  <Application>Microsoft Macintosh PowerPoint</Application>
  <PresentationFormat>On-screen Show (4:3)</PresentationFormat>
  <Paragraphs>267</Paragraphs>
  <Slides>33</Slides>
  <Notes>32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ＭＳ Ｐゴシック</vt:lpstr>
      <vt:lpstr>Arial</vt:lpstr>
      <vt:lpstr>Calibri</vt:lpstr>
      <vt:lpstr>Comic Sans MS</vt:lpstr>
      <vt:lpstr>Curlz MT</vt:lpstr>
      <vt:lpstr>Futura</vt:lpstr>
      <vt:lpstr>Helvetica</vt:lpstr>
      <vt:lpstr>Times New Roman</vt:lpstr>
      <vt:lpstr>Verdana</vt:lpstr>
      <vt:lpstr>Wingdings</vt:lpstr>
      <vt:lpstr>49_Blank Presentation</vt:lpstr>
      <vt:lpstr>Blank Presentation</vt:lpstr>
      <vt:lpstr>Shopping</vt:lpstr>
      <vt:lpstr>Fossil</vt:lpstr>
      <vt:lpstr>نظريات الكفارة</vt:lpstr>
      <vt:lpstr>ما هي الكفارة؟</vt:lpstr>
      <vt:lpstr>يفكر المتشكك</vt:lpstr>
      <vt:lpstr>ماذا  فعل  موت  يسوع؟</vt:lpstr>
      <vt:lpstr>نظريات الكفارة الثلاثة الرئيسية</vt:lpstr>
      <vt:lpstr>نظريات الكفارة الثلاثة الرئيسية</vt:lpstr>
      <vt:lpstr>نظريات الكفارة الثلاثة الرئيسية</vt:lpstr>
      <vt:lpstr>وجهة نظر تقديم الفدية للشيطان</vt:lpstr>
      <vt:lpstr>مسرحي (أولين، 1879-1978)</vt:lpstr>
      <vt:lpstr>نظريات الكفارة الثلاثة الرئيسية</vt:lpstr>
      <vt:lpstr>التأثير الأخلاقي (بطرس آبيلارد، 1079-1142)</vt:lpstr>
      <vt:lpstr>محكمة غروتيوس، 1583-1645</vt:lpstr>
      <vt:lpstr>مثال سوسينيوس، 1539-1604</vt:lpstr>
      <vt:lpstr>البارثية  (كارل بارث، 1886-1968)</vt:lpstr>
      <vt:lpstr>نظريات الكفارة الثلاثة الرئيسية</vt:lpstr>
      <vt:lpstr>مراحل الحياة</vt:lpstr>
      <vt:lpstr>مراحل الحياة</vt:lpstr>
      <vt:lpstr>مراحل الحياة</vt:lpstr>
      <vt:lpstr>مراحل الحياة</vt:lpstr>
      <vt:lpstr>مراحل الحياة</vt:lpstr>
      <vt:lpstr>مراحل الحياة</vt:lpstr>
      <vt:lpstr>مراحل الحياة</vt:lpstr>
      <vt:lpstr>التلخيص  (إيرينايوس، 130-202)</vt:lpstr>
      <vt:lpstr>الرضا  (آنسلم، 1033-1109)</vt:lpstr>
      <vt:lpstr>النظرة البدلية</vt:lpstr>
      <vt:lpstr>نظرة البدلية العقابية</vt:lpstr>
      <vt:lpstr>الخلاصة</vt:lpstr>
      <vt:lpstr>اكرز بالإنجيل</vt:lpstr>
      <vt:lpstr>استخدم        إيضاحاً           بدلياً</vt:lpstr>
      <vt:lpstr>معظم الفيلم</vt:lpstr>
      <vt:lpstr>معظم الفيلم</vt:lpstr>
      <vt:lpstr>Black</vt:lpstr>
      <vt:lpstr>الخلاص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139</cp:revision>
  <dcterms:created xsi:type="dcterms:W3CDTF">2014-08-02T06:39:19Z</dcterms:created>
  <dcterms:modified xsi:type="dcterms:W3CDTF">2026-02-21T06:51:59Z</dcterms:modified>
</cp:coreProperties>
</file>