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9.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6.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1.xml" ContentType="application/vnd.openxmlformats-officedocument.presentationml.notesSlide+xml"/>
  <Override PartName="/ppt/ink/ink5.xml" ContentType="application/inkml+xml"/>
  <Override PartName="/ppt/ink/ink6.xml" ContentType="application/inkml+xml"/>
  <Override PartName="/ppt/theme/themeOverride7.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7.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18.xml" ContentType="application/vnd.openxmlformats-officedocument.presentationml.notesSlide+xml"/>
  <Override PartName="/ppt/ink/ink19.xml" ContentType="application/inkml+xml"/>
  <Override PartName="/ppt/ink/ink20.xml" ContentType="application/inkml+xml"/>
  <Override PartName="/ppt/theme/themeOverride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9.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0.xml" ContentType="application/vnd.openxmlformats-officedocument.themeOverride+xml"/>
  <Override PartName="/ppt/notesSlides/notesSlide49.xml" ContentType="application/vnd.openxmlformats-officedocument.presentationml.notesSlide+xml"/>
  <Override PartName="/ppt/theme/themeOverride11.xml" ContentType="application/vnd.openxmlformats-officedocument.themeOverride+xml"/>
  <Override PartName="/ppt/notesSlides/notesSlide50.xml" ContentType="application/vnd.openxmlformats-officedocument.presentationml.notesSlide+xml"/>
  <Override PartName="/ppt/theme/themeOverride12.xml" ContentType="application/vnd.openxmlformats-officedocument.themeOverride+xml"/>
  <Override PartName="/ppt/notesSlides/notesSlide51.xml" ContentType="application/vnd.openxmlformats-officedocument.presentationml.notesSlide+xml"/>
  <Override PartName="/ppt/theme/themeOverride13.xml" ContentType="application/vnd.openxmlformats-officedocument.themeOverride+xml"/>
  <Override PartName="/ppt/notesSlides/notesSlide52.xml" ContentType="application/vnd.openxmlformats-officedocument.presentationml.notesSlide+xml"/>
  <Override PartName="/ppt/theme/themeOverride14.xml" ContentType="application/vnd.openxmlformats-officedocument.themeOverride+xml"/>
  <Override PartName="/ppt/notesSlides/notesSlide53.xml" ContentType="application/vnd.openxmlformats-officedocument.presentationml.notesSlide+xml"/>
  <Override PartName="/ppt/theme/themeOverride15.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1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1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8.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907" r:id="rId2"/>
    <p:sldMasterId id="2147483919" r:id="rId3"/>
    <p:sldMasterId id="2147483931" r:id="rId4"/>
    <p:sldMasterId id="2147483943" r:id="rId5"/>
    <p:sldMasterId id="2147483955" r:id="rId6"/>
    <p:sldMasterId id="2147484074" r:id="rId7"/>
    <p:sldMasterId id="2147484086" r:id="rId8"/>
    <p:sldMasterId id="2147484118" r:id="rId9"/>
    <p:sldMasterId id="2147484142" r:id="rId10"/>
    <p:sldMasterId id="2147484172" r:id="rId11"/>
    <p:sldMasterId id="2147484196" r:id="rId12"/>
    <p:sldMasterId id="2147484212" r:id="rId13"/>
    <p:sldMasterId id="2147484228" r:id="rId14"/>
    <p:sldMasterId id="2147484243" r:id="rId15"/>
    <p:sldMasterId id="2147484245" r:id="rId16"/>
    <p:sldMasterId id="2147484249" r:id="rId17"/>
    <p:sldMasterId id="2147484261" r:id="rId18"/>
    <p:sldMasterId id="2147484273" r:id="rId19"/>
    <p:sldMasterId id="2147484276" r:id="rId20"/>
    <p:sldMasterId id="2147484292" r:id="rId21"/>
  </p:sldMasterIdLst>
  <p:notesMasterIdLst>
    <p:notesMasterId r:id="rId101"/>
  </p:notesMasterIdLst>
  <p:sldIdLst>
    <p:sldId id="435" r:id="rId22"/>
    <p:sldId id="520" r:id="rId23"/>
    <p:sldId id="514" r:id="rId24"/>
    <p:sldId id="630" r:id="rId25"/>
    <p:sldId id="631" r:id="rId26"/>
    <p:sldId id="632" r:id="rId27"/>
    <p:sldId id="633" r:id="rId28"/>
    <p:sldId id="4952" r:id="rId29"/>
    <p:sldId id="4951" r:id="rId30"/>
    <p:sldId id="4950" r:id="rId31"/>
    <p:sldId id="4742" r:id="rId32"/>
    <p:sldId id="626" r:id="rId33"/>
    <p:sldId id="627" r:id="rId34"/>
    <p:sldId id="628" r:id="rId35"/>
    <p:sldId id="629" r:id="rId36"/>
    <p:sldId id="4743" r:id="rId37"/>
    <p:sldId id="4744" r:id="rId38"/>
    <p:sldId id="4745" r:id="rId39"/>
    <p:sldId id="5384" r:id="rId40"/>
    <p:sldId id="5385" r:id="rId41"/>
    <p:sldId id="312" r:id="rId42"/>
    <p:sldId id="313" r:id="rId43"/>
    <p:sldId id="5387" r:id="rId44"/>
    <p:sldId id="5388" r:id="rId45"/>
    <p:sldId id="5389" r:id="rId46"/>
    <p:sldId id="4904" r:id="rId47"/>
    <p:sldId id="5390" r:id="rId48"/>
    <p:sldId id="4823" r:id="rId49"/>
    <p:sldId id="5372" r:id="rId50"/>
    <p:sldId id="5373" r:id="rId51"/>
    <p:sldId id="5374" r:id="rId52"/>
    <p:sldId id="4793" r:id="rId53"/>
    <p:sldId id="691" r:id="rId54"/>
    <p:sldId id="5503" r:id="rId55"/>
    <p:sldId id="4794" r:id="rId56"/>
    <p:sldId id="5504" r:id="rId57"/>
    <p:sldId id="4799" r:id="rId58"/>
    <p:sldId id="4798" r:id="rId59"/>
    <p:sldId id="656" r:id="rId60"/>
    <p:sldId id="4800" r:id="rId61"/>
    <p:sldId id="4801" r:id="rId62"/>
    <p:sldId id="4802" r:id="rId63"/>
    <p:sldId id="4803" r:id="rId64"/>
    <p:sldId id="702" r:id="rId65"/>
    <p:sldId id="5342" r:id="rId66"/>
    <p:sldId id="5239" r:id="rId67"/>
    <p:sldId id="5240" r:id="rId68"/>
    <p:sldId id="706" r:id="rId69"/>
    <p:sldId id="587" r:id="rId70"/>
    <p:sldId id="5241" r:id="rId71"/>
    <p:sldId id="4804" r:id="rId72"/>
    <p:sldId id="4805" r:id="rId73"/>
    <p:sldId id="4806" r:id="rId74"/>
    <p:sldId id="4807" r:id="rId75"/>
    <p:sldId id="4808" r:id="rId76"/>
    <p:sldId id="4809" r:id="rId77"/>
    <p:sldId id="4810" r:id="rId78"/>
    <p:sldId id="649" r:id="rId79"/>
    <p:sldId id="5512" r:id="rId80"/>
    <p:sldId id="651" r:id="rId81"/>
    <p:sldId id="652" r:id="rId82"/>
    <p:sldId id="653" r:id="rId83"/>
    <p:sldId id="654" r:id="rId84"/>
    <p:sldId id="5513" r:id="rId85"/>
    <p:sldId id="5514" r:id="rId86"/>
    <p:sldId id="4818" r:id="rId87"/>
    <p:sldId id="4819" r:id="rId88"/>
    <p:sldId id="5515" r:id="rId89"/>
    <p:sldId id="5516" r:id="rId90"/>
    <p:sldId id="5517" r:id="rId91"/>
    <p:sldId id="4787" r:id="rId92"/>
    <p:sldId id="625" r:id="rId93"/>
    <p:sldId id="623" r:id="rId94"/>
    <p:sldId id="4198" r:id="rId95"/>
    <p:sldId id="4199" r:id="rId96"/>
    <p:sldId id="4187" r:id="rId97"/>
    <p:sldId id="634" r:id="rId98"/>
    <p:sldId id="320" r:id="rId99"/>
    <p:sldId id="345" r:id="rId10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753" autoAdjust="0"/>
    <p:restoredTop sz="94249" autoAdjust="0"/>
  </p:normalViewPr>
  <p:slideViewPr>
    <p:cSldViewPr snapToGrid="0" snapToObjects="1">
      <p:cViewPr varScale="1">
        <p:scale>
          <a:sx n="84" d="100"/>
          <a:sy n="84" d="100"/>
        </p:scale>
        <p:origin x="184" y="1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572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2.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 Id="rId25" Type="http://schemas.openxmlformats.org/officeDocument/2006/relationships/slide" Target="slides/slide4.xml"/><Relationship Id="rId46" Type="http://schemas.openxmlformats.org/officeDocument/2006/relationships/slide" Target="slides/slide25.xml"/><Relationship Id="rId67" Type="http://schemas.openxmlformats.org/officeDocument/2006/relationships/slide" Target="slides/slide4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06:09.770"/>
    </inkml:context>
    <inkml:brush xml:id="br0">
      <inkml:brushProperty name="width" value="0.05" units="cm"/>
      <inkml:brushProperty name="height" value="0.05" units="cm"/>
    </inkml:brush>
  </inkml:definitions>
  <inkml:trace contextRef="#ctx0" brushRef="#br0">1709 1 24575,'-517'0'0,"500"0"0,0 0 0,0 2 0,0 0 0,0 1 0,0 0 0,1 1 0,-1 1 0,1 1 0,0 0 0,1 1 0,0 1 0,-17 11 0,13-8 0,-1 0 0,-1-1 0,1-1 0,-2-1 0,1-1 0,-1-1 0,-43 7 0,25-5 0,-47 16 0,45-10 0,0-1 0,-78 11 0,-33 9 0,91-18 0,38-8 0,0-1 0,-47 4 0,7-2-1365,40 0-5461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34:15.737"/>
    </inkml:context>
    <inkml:brush xml:id="br0">
      <inkml:brushProperty name="width" value="0.05" units="cm"/>
      <inkml:brushProperty name="height" value="0.05" units="cm"/>
      <inkml:brushProperty name="color" value="#FFFFFF"/>
    </inkml:brush>
  </inkml:definitions>
  <inkml:trace contextRef="#ctx0" brushRef="#br0">4928 186 24575,'-31'-2'0,"-1"-1"0,-44-10 0,39 6 0,-44-3 0,-392 6 0,244 7 0,223-3 0,0 0 0,0 0 0,1 0 0,-1 1 0,0 0 0,1 0 0,-1 1 0,1-1 0,-1 1 0,1 0 0,0 1 0,0-1 0,-8 6 0,10-5 0,0 0 0,1 0 0,-1 0 0,1 0 0,-1 1 0,1-1 0,0 1 0,0 0 0,1-1 0,-1 1 0,1 0 0,0 0 0,0 0 0,0 0 0,0 0 0,1 0 0,0 0 0,0 0 0,0 8 0,1-8 0,-1 0 0,1-1 0,-1 1 0,1-1 0,0 1 0,0-1 0,1 1 0,-1-1 0,1 0 0,0 0 0,-1 0 0,1 0 0,1 0 0,-1 0 0,0 0 0,1 0 0,-1-1 0,1 1 0,0-1 0,0 0 0,0 0 0,0 0 0,0 0 0,0-1 0,1 1 0,-1-1 0,1 0 0,-1 0 0,1 0 0,5 1 0,12 1 0,0-1 0,0 0 0,0-2 0,24-2 0,-24 1 0,505-4 0,-385 5 0,-119-1 0,1-1 0,0-2 0,28-7 0,-25 4 0,51-4 0,369 7 0,-233 7 0,-192-3 0,-15 0 0,-11-1 0,-21-6 0,-106-26 0,-259-31 0,18-9 0,204 35 0,47 4 0,-23-4 0,108 34 0,0 1 0,-47 3 0,81 1 0,9 3 0,9 7 0,-15-10 0,0-1 0,0 1 0,0-1 0,0 1 0,0-1 0,0 1 0,0-1 0,0 1 0,0-1 0,0 1 0,-1-1 0,1 1 0,0-1 0,0 1 0,0-1 0,-1 0 0,1 1 0,0-1 0,-1 1 0,1-1 0,0 0 0,-1 1 0,1-1 0,0 0 0,-1 1 0,1-1 0,-1 0 0,1 0 0,-1 1 0,1-1 0,0 0 0,-1 0 0,1 0 0,-1 0 0,1 1 0,-1-1 0,1 0 0,-1 0 0,1 0 0,-1 0 0,1 0 0,-2-1 0,-23 7 0,0-2 0,-1-1 0,1-2 0,-1 0 0,-39-4 0,0 1 0,-987 1 0,1018 3 0,1 2 0,1 1 0,-1 1 0,-41 15 0,39-11 0,1-1 0,-1-1 0,-46 2 0,632-13 0,-302 4 0,-227 1 0,1 0 0,-1 1 0,29 9 0,-24-6 0,49 6 0,91-10 0,-305-32 0,-164 5 0,-467 3 0,517 24 0,-1911-2 0,2169 1 0,0 1 0,1 0 0,-1 0 0,0 1 0,0-1 0,0 1 0,-1 1 0,1-1 0,-1 1 0,1 0 0,-1 0 0,0 1 0,-1-1 0,1 1 0,3 6 0,23 18 0,-25-24 0,-1 0 0,0 1 0,0 0 0,0 0 0,0 0 0,-1 0 0,0 1 0,-1 0 0,6 13 0,17 72 0,-22-71 0,1 0 0,14 34 0,-19-54 0,0-1 0,0 1 0,0-1 0,0 1 0,0-1 0,1 1 0,-1-1 0,0 1 0,0-1 0,0 1 0,1-1 0,-1 1 0,0-1 0,0 0 0,1 1 0,-1-1 0,1 1 0,-1-1 0,0 0 0,1 1 0,-1-1 0,1 0 0,-1 1 0,0-1 0,1 0 0,-1 0 0,1 1 0,-1-1 0,1 0 0,-1 0 0,1 0 0,-1 0 0,1 0 0,0 0 0,-1 0 0,1 0 0,-1 0 0,1 0 0,-1 0 0,1 0 0,-1 0 0,1 0 0,-1 0 0,1-1 0,0 1 0,16-29 0,2-46 0,-17 61 0,1 0 0,0 0 0,1 1 0,1-1 0,0 1 0,0 0 0,2 1 0,-1-1 0,12-14 0,-13 21 0,0-1 0,1 1 0,-1 1 0,1-1 0,1 1 0,-1 0 0,1 0 0,0 1 0,0 0 0,0 0 0,1 0 0,-1 1 0,1 1 0,0-1 0,0 1 0,0 0 0,11-1 0,66-1 0,101 6 0,-50 1 0,-124-2 0,0 0 0,-1 0 0,1 1 0,-1 1 0,0 0 0,1 1 0,18 8 0,4 5 0,34 24 0,-26-15 0,-34-21 0,-1-2 0,0 1 0,0 1 0,0-1 0,0 1 0,-1 0 0,0 1 0,0 0 0,8 9 0,-14-15 0,0 0 0,0 1 0,0-1 0,0 0 0,0 1 0,0-1 0,0 0 0,0 1 0,0-1 0,0 0 0,0 1 0,0-1 0,-1 0 0,1 1 0,0-1 0,0 0 0,0 1 0,0-1 0,-1 0 0,1 0 0,0 1 0,0-1 0,0 0 0,-1 0 0,1 1 0,0-1 0,-1 0 0,1 0 0,0 0 0,0 0 0,-1 1 0,1-1 0,0 0 0,-1 0 0,1 0 0,0 0 0,-1 0 0,1 0 0,0 0 0,-1 0 0,1 0 0,0 0 0,-1 0 0,1 0 0,0 0 0,-1 0 0,1 0 0,0 0 0,-1 0 0,1-1 0,0 1 0,-1 0 0,1 0 0,0-1 0,-28-3 0,24 4 0,-130-16-37,-1 6-1,-183 10 1,136 2-1216,150-2-5573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46:05.420"/>
    </inkml:context>
    <inkml:brush xml:id="br0">
      <inkml:brushProperty name="width" value="0.05" units="cm"/>
      <inkml:brushProperty name="height" value="0.05" units="cm"/>
    </inkml:brush>
  </inkml:definitions>
  <inkml:trace contextRef="#ctx0" brushRef="#br0">3251 1 24575,'-1807'0'0,"1765"2"0,1 2 0,-55 13 0,19-3 0,2 2 0,50-9 0,0-2 0,-36 3 0,-32-7 0,66-3 0,-1 2 0,1 1 0,-1 1 0,-48 11 0,38-5 0,0-1 0,-1-3 0,0-1 0,-70-3 0,-46 2 0,125 2 0,-49 14 0,36-8 0,20-3-341,-1 1 0,1 0-1,-38 21 1,40-18-6485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49:39.689"/>
    </inkml:context>
    <inkml:brush xml:id="br0">
      <inkml:brushProperty name="width" value="0.05" units="cm"/>
      <inkml:brushProperty name="height" value="0.05" units="cm"/>
    </inkml:brush>
  </inkml:definitions>
  <inkml:trace contextRef="#ctx0" brushRef="#br0">1094 40 24575,'-5'-4'0,"1"1"0,-1-1 0,0 1 0,0 0 0,0 1 0,0-1 0,0 1 0,0 0 0,-1 0 0,1 1 0,-1 0 0,-7-1 0,-73-4 0,66 6 0,-535-2 0,264 4 0,285-2-195,0 0 0,0 1 0,0-1 0,0 1 0,0 0 0,-8 3 0,-3 4-6631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49:51.250"/>
    </inkml:context>
    <inkml:brush xml:id="br0">
      <inkml:brushProperty name="width" value="0.05" units="cm"/>
      <inkml:brushProperty name="height" value="0.05" units="cm"/>
    </inkml:brush>
  </inkml:definitions>
  <inkml:trace contextRef="#ctx0" brushRef="#br0">1080 5 24575,'-82'-1'0,"48"-2"0,0 2 0,1 2 0,-1 1 0,0 1 0,1 2 0,-39 11 0,-128 39 0,127-38 0,-108 42 0,165-51 0,1 1 0,0 0 0,0 1 0,1 1 0,-16 15 0,-21 15 0,37-29-21,0 1 0,0-1 0,-16 22 0,8-9-1260,3-4-5545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49:53.476"/>
    </inkml:context>
    <inkml:brush xml:id="br0">
      <inkml:brushProperty name="width" value="0.05" units="cm"/>
      <inkml:brushProperty name="height" value="0.05" units="cm"/>
    </inkml:brush>
  </inkml:definitions>
  <inkml:trace contextRef="#ctx0" brushRef="#br0">622 0 24575,'-590'0'-1365,"558"0"-5461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49:55.795"/>
    </inkml:context>
    <inkml:brush xml:id="br0">
      <inkml:brushProperty name="width" value="0.05" units="cm"/>
      <inkml:brushProperty name="height" value="0.05" units="cm"/>
    </inkml:brush>
  </inkml:definitions>
  <inkml:trace contextRef="#ctx0" brushRef="#br0">1120 387 24575,'-5'-1'0,"0"0"0,1 0 0,-1 0 0,0-1 0,1 0 0,-9-4 0,-23-8 0,-106-24 0,109 27 0,0 2 0,-1 0 0,0 3 0,-55-5 0,51 8 0,0-2 0,0-1 0,0-3 0,-54-19 0,70 20 0,1-2 0,0 0 0,1-2 0,-25-17 0,-37-22 0,25 19 0,43 23 0,-2 0 0,1 1 0,-1 0 0,0 1 0,-23-5 0,12 3-1365,5 0-5461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51:45.119"/>
    </inkml:context>
    <inkml:brush xml:id="br0">
      <inkml:brushProperty name="width" value="0.05" units="cm"/>
      <inkml:brushProperty name="height" value="0.05" units="cm"/>
    </inkml:brush>
  </inkml:definitions>
  <inkml:trace contextRef="#ctx0" brushRef="#br0">1207 373 24575,'-26'-24'0,"-1"2"0,-1 1 0,-35-21 0,56 38 0,-3-2 0,0 0 0,0 1 0,-1 1 0,0 0 0,0 0 0,0 1 0,0 0 0,-17-1 0,-8 1 0,-50 3 0,60 1 0,1 0 0,0-2 0,-1-1 0,-41-9 0,-7-8 0,29 8 0,1-1 0,1-3 0,-46-21 0,58 20 0,-1 2 0,0 1 0,-1 1 0,0 2 0,-56-10 0,69 17 0,0-1 0,0-1 0,-26-11 0,166 57 0,90 24 0,-29-11 0,-31-14 0,-122-33 0,46 7 0,-55-12 0,1 1 0,0 1 0,-1 1 0,0 1 0,27 12 0,-40-15-44,14 8-121,1 0 0,0-1 0,1-1 0,0-1-1,0-1 1,1-1 0,44 6 0,-35-11-6661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53:09.462"/>
    </inkml:context>
    <inkml:brush xml:id="br0">
      <inkml:brushProperty name="width" value="0.05" units="cm"/>
      <inkml:brushProperty name="height" value="0.05" units="cm"/>
    </inkml:brush>
  </inkml:definitions>
  <inkml:trace contextRef="#ctx0" brushRef="#br0">2095 0 24575,'-22'2'0,"1"1"0,0 1 0,0 1 0,0 1 0,1 0 0,0 2 0,0 0 0,0 2 0,-19 12 0,3-4 0,-45 17 0,18-12 0,-1-3 0,-1-3 0,-1-3 0,0-2 0,0-4 0,-77 1 0,114-9 0,0 2 0,1 1 0,-53 13 0,-12-1 0,73-13 0,0 0 0,0 2 0,0 0 0,1 1 0,0 1 0,0 1 0,-27 14 0,-1 3 0,-2-3 0,-69 23 0,56-23 0,-76 16 0,7-2 0,114-29 0,1 0 0,0 1 0,1 1 0,0 0 0,-25 19 0,-51 32-1365,70-47-5461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53:13.305"/>
    </inkml:context>
    <inkml:brush xml:id="br0">
      <inkml:brushProperty name="width" value="0.05" units="cm"/>
      <inkml:brushProperty name="height" value="0.05" units="cm"/>
    </inkml:brush>
  </inkml:definitions>
  <inkml:trace contextRef="#ctx0" brushRef="#br0">0 0 24575,'8'2'0,"0"-1"0,-1 1 0,1 0 0,-1 1 0,1 0 0,-1 0 0,0 0 0,8 6 0,20 8 0,75 30 0,141 83 0,-227-119 0,0 0 0,30 9 0,33 15 0,-36-10 0,24 13 0,88 32 0,-10-25 0,60 23 0,-95-16 0,80 29 0,-40-29 0,154 76 0,-289-118 0,1-2 0,-1 0 0,1-1 0,1-1 0,35 3 0,2-4 0,63-4 0,177-3-1365,-269 2-5461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57:18.017"/>
    </inkml:context>
    <inkml:brush xml:id="br0">
      <inkml:brushProperty name="width" value="0.05" units="cm"/>
      <inkml:brushProperty name="height" value="0.05" units="cm"/>
    </inkml:brush>
  </inkml:definitions>
  <inkml:trace contextRef="#ctx0" brushRef="#br0">478 463 24575,'-38'-44'0,"30"33"0,0 1 0,-1 0 0,-18-16 0,-70-38 0,78 54 0,0-1 0,1-1 0,0-1 0,1-1 0,0 0 0,1-1 0,1 0 0,-26-35 0,-17-26 116,21 30-1597,22 24-5345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06:14.906"/>
    </inkml:context>
    <inkml:brush xml:id="br0">
      <inkml:brushProperty name="width" value="0.05" units="cm"/>
      <inkml:brushProperty name="height" value="0.05" units="cm"/>
    </inkml:brush>
  </inkml:definitions>
  <inkml:trace contextRef="#ctx0" brushRef="#br0">1054 525 24575,'-13'-1'0,"-1"-2"0,0 0 0,1 0 0,0-1 0,0-1 0,0 0 0,-20-11 0,-30-11 0,-82-15 0,130 37 0,0 0 0,0-1 0,1-1 0,0 0 0,0-1 0,1 0 0,-1-1 0,2-1 0,0 0 0,-12-12 0,7 6 0,-1 1 0,-1 1 0,-33-19 0,-18-8 0,50 28 0,0 0 0,-44-18 0,30 19-119,-89-36 372,108 41-503,-1-1 0,1 0 0,0-2 1,1 0-1,-16-13 0,14 7-6576</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57:22.287"/>
    </inkml:context>
    <inkml:brush xml:id="br0">
      <inkml:brushProperty name="width" value="0.05" units="cm"/>
      <inkml:brushProperty name="height" value="0.05" units="cm"/>
    </inkml:brush>
  </inkml:definitions>
  <inkml:trace contextRef="#ctx0" brushRef="#br0">1662 41 24575,'0'-1'0,"-1"0"0,1-1 0,-1 1 0,1 0 0,-1 0 0,1-1 0,-1 1 0,0 0 0,1 0 0,-1 0 0,0 0 0,0 0 0,0 0 0,0 0 0,0 0 0,0 0 0,0 0 0,0 1 0,0-1 0,-1 0 0,1 1 0,0-1 0,0 1 0,-1-1 0,1 1 0,-3-1 0,-40-7 0,40 8 0,-101-7 0,-133 7 0,86 3 0,107-1 0,-81 15 0,80-9 0,-77 4 0,33-14 0,-62 1 0,137 3 0,-1 0 0,0 0 0,1 2 0,0-1 0,0 2 0,0 0 0,-19 10 0,17-7 0,0-1 0,-1-1 0,1-1 0,-2 0 0,-33 4 0,45-8 0,-6 2 0,1 1 0,0 0 0,0 0 0,0 1 0,-12 8 0,11-6 0,-1 0 0,0-1 0,-16 4 0,-5-3-1365,4-2-5461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06:22.655"/>
    </inkml:context>
    <inkml:brush xml:id="br0">
      <inkml:brushProperty name="width" value="0.05" units="cm"/>
      <inkml:brushProperty name="height" value="0.05" units="cm"/>
    </inkml:brush>
  </inkml:definitions>
  <inkml:trace contextRef="#ctx0" brushRef="#br0">850 77 24575,'-30'-12'0,"9"1"0,-4 6 0,0 0 0,0 2 0,0 1 0,-51 1 0,49 2 0,0-1 0,0-1 0,1-2 0,-33-7 0,35 3 0,-1 1 0,-1 2 0,1 0 0,-1 2 0,1 0 0,-1 2 0,1 1 0,-1 1 0,1 1 0,-1 1 0,1 2 0,0 0 0,1 2 0,-31 13 0,29-10-1365,3-3-5461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06:28.252"/>
    </inkml:context>
    <inkml:brush xml:id="br0">
      <inkml:brushProperty name="width" value="0.05" units="cm"/>
      <inkml:brushProperty name="height" value="0.05" units="cm"/>
    </inkml:brush>
  </inkml:definitions>
  <inkml:trace contextRef="#ctx0" brushRef="#br0">0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16:38.656"/>
    </inkml:context>
    <inkml:brush xml:id="br0">
      <inkml:brushProperty name="width" value="0.05" units="cm"/>
      <inkml:brushProperty name="height" value="0.05" units="cm"/>
    </inkml:brush>
  </inkml:definitions>
  <inkml:trace contextRef="#ctx0" brushRef="#br0">3462 3 24575,'-131'-2'0,"-145"5"0,221 5 0,-100 26 0,34-4 0,-29 7 0,128-31 0,0 0 0,-33 17 0,38-15 0,0-1 0,-1-1 0,1-1 0,-32 7 0,-21-6 0,44-4 0,0 0 0,0 2 0,0 0 0,1 2 0,-32 12 0,22-6 0,-1-2 0,-62 12 0,30-9 0,3-1 0,-25 5 0,60-10 0,-1-2 0,1 0 0,-1-3 0,-51-1 0,-23 2 0,14 14 0,67-11 0,-48 5 0,-83-11 0,-19 2 0,158 0 0,0 1 0,0 1 0,1 1 0,-1 0 0,-20 11 0,20-9 0,-1 0 0,1-1 0,-1-1 0,-23 4 0,-1-5 0,-70-4 0,81-2 0,0 2 0,1 0 0,-1 2 0,-54 11 0,61-6 0,0 1 0,1 0 0,0 2 0,-42 24 0,40-21-341,0-1 0,-1-1-1,-31 8 1,32-12-6485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16:44.123"/>
    </inkml:context>
    <inkml:brush xml:id="br0">
      <inkml:brushProperty name="width" value="0.05" units="cm"/>
      <inkml:brushProperty name="height" value="0.05" units="cm"/>
    </inkml:brush>
  </inkml:definitions>
  <inkml:trace contextRef="#ctx0" brushRef="#br0">5009 776 24575,'0'-1'0,"-1"-1"0,1 1 0,-1 0 0,1 0 0,-1 0 0,1 0 0,-1 0 0,1-1 0,-1 1 0,0 0 0,0 0 0,0 1 0,1-1 0,-1 0 0,0 0 0,0 0 0,0 1 0,0-1 0,-1 0 0,1 1 0,0-1 0,0 1 0,-2-1 0,-35-12 0,23 9 0,-42-14 0,-1 2 0,0 3 0,-1 3 0,0 2 0,-1 3 0,-70 3 0,-774 4 0,520-3 0,361 0 0,1-2 0,-1 0 0,-28-9 0,25 6 0,-51-6 0,-343 9 0,215 5 0,183 0 0,-1 0 0,1 1 0,-30 9 0,26-6 0,-50 6 0,-370-8 0,230-7 0,164 4 0,25 0 0,-1-1 0,1-1 0,0-1 0,0-1 0,-28-8 0,-21-10 0,2-4 0,1-4 0,1-2 0,2-3 0,-90-60 0,57 34 0,79 49 0,0-2 0,2-1 0,-1 0 0,-39-36 0,31 21 0,-1 2 0,-1 1 0,-2 2 0,0 1 0,-1 1 0,-48-19 0,47 26-39,26 11-182,-1-1 0,1 0 0,0-1 0,0 0 0,-10-8 0,12 7-6605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33:45.996"/>
    </inkml:context>
    <inkml:brush xml:id="br0">
      <inkml:brushProperty name="width" value="0.05" units="cm"/>
      <inkml:brushProperty name="height" value="0.05" units="cm"/>
    </inkml:brush>
  </inkml:definitions>
  <inkml:trace contextRef="#ctx0" brushRef="#br0">5477 113 24575,'-180'6'0,"152"-2"0,1 0 0,0 2 0,0 0 0,-39 16 0,-86 28 0,96-34 0,-70 31 0,95-35 0,-1 0 0,0-2 0,0-2 0,-1-1 0,0-1 0,0-2 0,0-1 0,-49-3 0,-951-2 0,1005 4 0,0 1 0,-48 11 0,46-8 0,0 0 0,-35 0 0,42-5 0,-20 0 0,1 1 0,-1 2 0,-42 10 0,33-5 0,-1-2 0,0-3 0,0-3 0,-56-4 0,2 0 0,84 2 0,0-2 0,1 0 0,-29-8 0,25 4 0,-51-5 0,-368 9 0,228 6 0,215-3 0,-47 1 0,0-3 0,1-1 0,-76-15 0,-96-20 0,196 31 0,0-1 0,-36-17 0,42 16 0,-1 1 0,0 1 0,0 1 0,0 0 0,-24-3 0,-73-9 0,67 9 0,-79-4 0,98 10 0,1-1 0,-1-1 0,1-2 0,-44-16 0,-32-7 0,95 27 0,0 0 0,1-1 0,-1-1 0,1 0 0,0 0 0,0-1 0,1 0 0,-10-9 0,10 8 0,-1 1 0,1 0 0,-1 0 0,0 0 0,-1 1 0,1 1 0,-1-1 0,-15-3 0,-39 0-1365,33 7-5461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33:49.291"/>
    </inkml:context>
    <inkml:brush xml:id="br0">
      <inkml:brushProperty name="width" value="0.05" units="cm"/>
      <inkml:brushProperty name="height" value="0.05" units="cm"/>
    </inkml:brush>
  </inkml:definitions>
  <inkml:trace contextRef="#ctx0" brushRef="#br0">150 267 24575,'0'-7'0,"-6"-7"0,-2-9 0,-7-6 0,-5-5 0,-1-2 0,4-2 0,-2 6 0,-4 2 0,3 6-8191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2-07T12:34:03.933"/>
    </inkml:context>
    <inkml:brush xml:id="br0">
      <inkml:brushProperty name="width" value="0.05" units="cm"/>
      <inkml:brushProperty name="height" value="0.05" units="cm"/>
      <inkml:brushProperty name="color" value="#FFFFFF"/>
    </inkml:brush>
  </inkml:definitions>
  <inkml:trace contextRef="#ctx0" brushRef="#br0">1101 38 24575,'-23'-1'0,"0"-1"0,0-2 0,-26-7 0,22 5 0,-49-5 0,-248 8 0,167 5 0,120 0 0,0 2 0,-42 9 0,39-6 0,-61 4 0,28-10-1365,41-1-5461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12/7/23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Arminian View</a:t>
            </a:r>
          </a:p>
          <a:p>
            <a:r>
              <a:rPr lang="en-US" dirty="0"/>
              <a:t>Summary: A Christian may turn away from his faith and thus may lose his salvation.</a:t>
            </a:r>
          </a:p>
          <a:p>
            <a:endParaRPr lang="en-US" dirty="0"/>
          </a:p>
          <a:p>
            <a:r>
              <a:rPr lang="en-US" dirty="0"/>
              <a:t>Main elements: </a:t>
            </a:r>
          </a:p>
          <a:p>
            <a:r>
              <a:rPr lang="en-US" dirty="0"/>
              <a:t>Those warned are genuine believers.</a:t>
            </a:r>
          </a:p>
          <a:p>
            <a:r>
              <a:rPr lang="en-US" dirty="0"/>
              <a:t>Future salvation is not assured (no eternal security).</a:t>
            </a:r>
          </a:p>
          <a:p>
            <a:r>
              <a:rPr lang="en-US" dirty="0"/>
              <a:t>The warning concerns eternal judgment (hell).</a:t>
            </a:r>
          </a:p>
          <a:p>
            <a:endParaRPr lang="en-US" dirty="0"/>
          </a:p>
          <a:p>
            <a:r>
              <a:rPr lang="en-US" dirty="0"/>
              <a:t>Positive aspects:</a:t>
            </a:r>
          </a:p>
          <a:p>
            <a:r>
              <a:rPr lang="en-US" dirty="0"/>
              <a:t>It appears to take the description of those warned at face value.</a:t>
            </a:r>
          </a:p>
          <a:p>
            <a:r>
              <a:rPr lang="en-US" dirty="0"/>
              <a:t>It appears to take the warnings literally.</a:t>
            </a:r>
          </a:p>
          <a:p>
            <a:endParaRPr lang="en-US" dirty="0"/>
          </a:p>
          <a:p>
            <a:r>
              <a:rPr lang="en-US" dirty="0"/>
              <a:t>Concerns: </a:t>
            </a:r>
          </a:p>
          <a:p>
            <a:r>
              <a:rPr lang="en-US" dirty="0"/>
              <a:t>It contradicts the doctrine of eternal security and raises doubt as to the certainty of one attaining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Calvinistic View</a:t>
            </a:r>
          </a:p>
          <a:p>
            <a:r>
              <a:rPr lang="en-US" dirty="0"/>
              <a:t>Summary: If an apparent Christian apostatizes (falls away by denying the faith), then we know he was never really saved in the first place.</a:t>
            </a:r>
          </a:p>
          <a:p>
            <a:endParaRPr lang="en-US" dirty="0"/>
          </a:p>
          <a:p>
            <a:r>
              <a:rPr lang="en-US" dirty="0"/>
              <a:t>Main elements:</a:t>
            </a:r>
          </a:p>
          <a:p>
            <a:r>
              <a:rPr lang="en-US" dirty="0"/>
              <a:t>Those warned and disciplined are not true believers.</a:t>
            </a:r>
          </a:p>
          <a:p>
            <a:r>
              <a:rPr lang="en-US" dirty="0"/>
              <a:t>Only an unbeliever can apostatize or fall away from the faith.</a:t>
            </a:r>
          </a:p>
          <a:p>
            <a:r>
              <a:rPr lang="en-US" dirty="0"/>
              <a:t>The warning of eternal judgment is for unbelievers.</a:t>
            </a:r>
          </a:p>
          <a:p>
            <a:endParaRPr lang="en-US" dirty="0"/>
          </a:p>
          <a:p>
            <a:r>
              <a:rPr lang="en-US" dirty="0"/>
              <a:t>Positive aspects:</a:t>
            </a:r>
          </a:p>
          <a:p>
            <a:r>
              <a:rPr lang="en-US" dirty="0"/>
              <a:t>It is consistent with the doctrine of eternal security.</a:t>
            </a:r>
          </a:p>
          <a:p>
            <a:r>
              <a:rPr lang="en-US" dirty="0"/>
              <a:t>It means that a Christian can never lose his faith.</a:t>
            </a:r>
          </a:p>
          <a:p>
            <a:r>
              <a:rPr lang="en-US" dirty="0"/>
              <a:t>It takes the warning of judgment seriously (for unbelievers).</a:t>
            </a:r>
          </a:p>
          <a:p>
            <a:endParaRPr lang="en-US" dirty="0"/>
          </a:p>
          <a:p>
            <a:r>
              <a:rPr lang="en-US" dirty="0"/>
              <a:t>Difficulties:</a:t>
            </a:r>
          </a:p>
          <a:p>
            <a:r>
              <a:rPr lang="en-US" dirty="0"/>
              <a:t>Can those described in verses 4-5 really be unsaved?</a:t>
            </a:r>
          </a:p>
          <a:p>
            <a:r>
              <a:rPr lang="en-US" dirty="0"/>
              <a:t>The emphasis falls on unbelievers, rather than believers (to whom the author appears to have</a:t>
            </a:r>
          </a:p>
          <a:p>
            <a:r>
              <a:rPr lang="en-US" dirty="0"/>
              <a:t>consistently been speaking up to this point).</a:t>
            </a:r>
          </a:p>
          <a:p>
            <a:r>
              <a:rPr lang="en-US" dirty="0"/>
              <a:t>Does this view undermine the confidence and assurance of believers in their confession? Will true believers always be doubtful of their salvation?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3105957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John Jefferson Davis, “The Perseverance of The Saints: A History of the Doctrine,” JETS 34, no. 2 (June 1991): 213.</a:t>
            </a:r>
          </a:p>
        </p:txBody>
      </p:sp>
    </p:spTree>
    <p:extLst>
      <p:ext uri="{BB962C8B-B14F-4D97-AF65-F5344CB8AC3E}">
        <p14:creationId xmlns:p14="http://schemas.microsoft.com/office/powerpoint/2010/main" val="138438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13, n. 28.</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086723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31.</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986281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ea typeface="ＭＳ Ｐゴシック" charset="0"/>
                <a:cs typeface="ＭＳ Ｐゴシック" charset="0"/>
              </a:rPr>
              <a:t>Cited by Joseph Dillow, </a:t>
            </a:r>
            <a:r>
              <a:rPr lang="en-US" i="1" dirty="0">
                <a:ea typeface="ＭＳ Ｐゴシック" charset="0"/>
                <a:cs typeface="ＭＳ Ｐゴシック" charset="0"/>
              </a:rPr>
              <a:t>Final Destiny</a:t>
            </a:r>
            <a:r>
              <a:rPr lang="en-US" i="0" dirty="0">
                <a:ea typeface="ＭＳ Ｐゴシック" charset="0"/>
                <a:cs typeface="ＭＳ Ｐゴシック" charset="0"/>
              </a:rPr>
              <a:t>, 4</a:t>
            </a:r>
            <a:r>
              <a:rPr lang="en-US" i="0" baseline="30000" dirty="0">
                <a:ea typeface="ＭＳ Ｐゴシック" charset="0"/>
                <a:cs typeface="ＭＳ Ｐゴシック" charset="0"/>
              </a:rPr>
              <a:t>th</a:t>
            </a:r>
            <a:r>
              <a:rPr lang="en-US" i="0" dirty="0">
                <a:ea typeface="ＭＳ Ｐゴシック" charset="0"/>
                <a:cs typeface="ＭＳ Ｐゴシック" charset="0"/>
              </a:rPr>
              <a:t> ed. (Monument, CO: </a:t>
            </a:r>
            <a:r>
              <a:rPr lang="en-US" sz="1200" kern="1200" dirty="0">
                <a:solidFill>
                  <a:schemeClr val="tx1"/>
                </a:solidFill>
                <a:effectLst/>
                <a:latin typeface="+mn-lt"/>
                <a:ea typeface="+mn-ea"/>
                <a:cs typeface="+mn-cs"/>
              </a:rPr>
              <a:t>Paniym Group, 16 Dec 2019</a:t>
            </a:r>
            <a:r>
              <a:rPr lang="en-SG" sz="1200" kern="1200" dirty="0">
                <a:solidFill>
                  <a:schemeClr val="tx1"/>
                </a:solidFill>
                <a:effectLst/>
                <a:latin typeface="+mn-lt"/>
                <a:ea typeface="+mn-ea"/>
                <a:cs typeface="+mn-cs"/>
              </a:rPr>
              <a:t>), 14, n. 34.</a:t>
            </a:r>
            <a:endParaRPr lang="en-US" dirty="0">
              <a:ea typeface="ＭＳ Ｐゴシック" charset="0"/>
              <a:cs typeface="ＭＳ Ｐゴシック" charset="0"/>
            </a:endParaRPr>
          </a:p>
        </p:txBody>
      </p:sp>
    </p:spTree>
    <p:extLst>
      <p:ext uri="{BB962C8B-B14F-4D97-AF65-F5344CB8AC3E}">
        <p14:creationId xmlns:p14="http://schemas.microsoft.com/office/powerpoint/2010/main" val="2651628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Hypothetical View</a:t>
            </a:r>
          </a:p>
          <a:p>
            <a:r>
              <a:rPr lang="en-US" dirty="0"/>
              <a:t>Summary: If a believer could apostatize, he would be eternally doomed (which will never happen), and thus there is no reason to continue to dwell on the ABC’s of the faith. This is the reason for moving from milk to meat.</a:t>
            </a:r>
          </a:p>
          <a:p>
            <a:endParaRPr lang="en-US" dirty="0"/>
          </a:p>
          <a:p>
            <a:r>
              <a:rPr lang="en-US" dirty="0"/>
              <a:t>Main elements:</a:t>
            </a:r>
          </a:p>
          <a:p>
            <a:r>
              <a:rPr lang="en-US" dirty="0"/>
              <a:t>It addresses believers hypothetically.</a:t>
            </a:r>
          </a:p>
          <a:p>
            <a:r>
              <a:rPr lang="en-US" dirty="0"/>
              <a:t>An apostate cannot be restored to salvation.</a:t>
            </a:r>
          </a:p>
          <a:p>
            <a:r>
              <a:rPr lang="en-US" dirty="0"/>
              <a:t>One should press on toward maturity.</a:t>
            </a:r>
          </a:p>
          <a:p>
            <a:endParaRPr lang="en-US" dirty="0"/>
          </a:p>
          <a:p>
            <a:r>
              <a:rPr lang="en-US" dirty="0"/>
              <a:t>Positive aspects:</a:t>
            </a:r>
          </a:p>
          <a:p>
            <a:r>
              <a:rPr lang="en-US" dirty="0"/>
              <a:t>It is consistent with the doctrine of eternal security.</a:t>
            </a:r>
          </a:p>
          <a:p>
            <a:r>
              <a:rPr lang="en-US" dirty="0"/>
              <a:t>It seeks to urge people on to maturity.</a:t>
            </a:r>
          </a:p>
          <a:p>
            <a:endParaRPr lang="en-US" dirty="0"/>
          </a:p>
          <a:p>
            <a:r>
              <a:rPr lang="en-US" dirty="0"/>
              <a:t>Difficulties:</a:t>
            </a:r>
          </a:p>
          <a:p>
            <a:r>
              <a:rPr lang="en-US" dirty="0"/>
              <a:t>It is only a theoretical view.</a:t>
            </a:r>
          </a:p>
          <a:p>
            <a:r>
              <a:rPr lang="en-US" dirty="0"/>
              <a:t>It doesn’t mean what the text appears to say.</a:t>
            </a:r>
          </a:p>
          <a:p>
            <a:r>
              <a:rPr lang="en-US" dirty="0"/>
              <a:t>It undermines the warnings.</a:t>
            </a:r>
          </a:p>
          <a:p>
            <a:r>
              <a:rPr lang="en-US" dirty="0"/>
              <a:t>It is an inferior motivation for growth.</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3542584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Rewards View</a:t>
            </a:r>
          </a:p>
          <a:p>
            <a:r>
              <a:rPr lang="en-US" dirty="0"/>
              <a:t>Summary: A Christian may fall away and thus lose future rewards, </a:t>
            </a:r>
            <a:r>
              <a:rPr lang="en-US" i="1" dirty="0">
                <a:effectLst/>
              </a:rPr>
              <a:t>as well as encounter severe discipline in this life.</a:t>
            </a:r>
            <a:endParaRPr lang="en-US" i="1" baseline="30000" dirty="0">
              <a:effectLst/>
            </a:endParaRP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endParaRPr lang="en-US" dirty="0"/>
          </a:p>
          <a:p>
            <a:r>
              <a:rPr lang="en-US" dirty="0"/>
              <a:t>Difficulties: </a:t>
            </a:r>
          </a:p>
          <a:p>
            <a:r>
              <a:rPr lang="en-US" dirty="0"/>
              <a:t>Is "earthly discipline" as severe as the description of the judgment on the one who falls away? </a:t>
            </a:r>
          </a:p>
          <a:p>
            <a:r>
              <a:rPr lang="en-US" dirty="0"/>
              <a:t>Is "earthly discipline" severe enough to match the description of judgment?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Bob </a:t>
            </a:r>
            <a:r>
              <a:rPr lang="en-US" dirty="0" err="1"/>
              <a:t>Deffinbaugh</a:t>
            </a:r>
            <a:r>
              <a:rPr lang="en-US" dirty="0"/>
              <a:t>, "13. Dairy Queen or Steak and Ale (Hebrews 6:4-8)"</a:t>
            </a:r>
          </a:p>
          <a:p>
            <a:r>
              <a:rPr lang="en-US" dirty="0"/>
              <a:t>https://</a:t>
            </a:r>
            <a:r>
              <a:rPr lang="en-US" dirty="0" err="1"/>
              <a:t>bible.org</a:t>
            </a:r>
            <a:r>
              <a:rPr lang="en-US" dirty="0"/>
              <a:t>/</a:t>
            </a:r>
            <a:r>
              <a:rPr lang="en-US" dirty="0" err="1"/>
              <a:t>seriespage</a:t>
            </a:r>
            <a:r>
              <a:rPr lang="en-US" dirty="0"/>
              <a:t>/13-dairy-queen-or-steak-and-ale-hebrews-64-8</a:t>
            </a:r>
          </a:p>
        </p:txBody>
      </p:sp>
    </p:spTree>
    <p:extLst>
      <p:ext uri="{BB962C8B-B14F-4D97-AF65-F5344CB8AC3E}">
        <p14:creationId xmlns:p14="http://schemas.microsoft.com/office/powerpoint/2010/main" val="1969315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b="1" dirty="0"/>
              <a:t>The Loss of Life View (This is my view as I do not find the other</a:t>
            </a:r>
            <a:r>
              <a:rPr lang="en-US" b="1" baseline="0" dirty="0"/>
              <a:t> four views satisfactory)</a:t>
            </a:r>
            <a:endParaRPr lang="en-US" b="1" dirty="0"/>
          </a:p>
          <a:p>
            <a:r>
              <a:rPr lang="en-US" dirty="0"/>
              <a:t>Summary: A Christian may fall away and thus lose future rewards, </a:t>
            </a:r>
            <a:r>
              <a:rPr lang="en-US" i="1" dirty="0">
                <a:effectLst/>
              </a:rPr>
              <a:t>as well as encounter severe discipline in this life</a:t>
            </a:r>
            <a:r>
              <a:rPr lang="en-US" i="1" baseline="0" dirty="0">
                <a:effectLst/>
              </a:rPr>
              <a:t> TO THE POINT OF GOD TAKING THEIR LIFE.</a:t>
            </a:r>
          </a:p>
          <a:p>
            <a:endParaRPr lang="en-US" dirty="0"/>
          </a:p>
          <a:p>
            <a:r>
              <a:rPr lang="en-US" dirty="0"/>
              <a:t>Main elements:</a:t>
            </a:r>
          </a:p>
          <a:p>
            <a:r>
              <a:rPr lang="en-US" dirty="0"/>
              <a:t>Those warned are viewed as genuine Christians.</a:t>
            </a:r>
          </a:p>
          <a:p>
            <a:r>
              <a:rPr lang="en-US" dirty="0"/>
              <a:t>Future salvation is assured for every true believer.</a:t>
            </a:r>
          </a:p>
          <a:p>
            <a:r>
              <a:rPr lang="en-US" dirty="0"/>
              <a:t>The warnings concern future rewards </a:t>
            </a:r>
            <a:r>
              <a:rPr lang="en-US" i="1" dirty="0">
                <a:effectLst/>
              </a:rPr>
              <a:t>and earthly discipline</a:t>
            </a:r>
            <a:r>
              <a:rPr lang="en-US" dirty="0"/>
              <a:t>.</a:t>
            </a:r>
          </a:p>
          <a:p>
            <a:endParaRPr lang="en-US" dirty="0"/>
          </a:p>
          <a:p>
            <a:r>
              <a:rPr lang="en-US" dirty="0"/>
              <a:t>Positive aspects:</a:t>
            </a:r>
          </a:p>
          <a:p>
            <a:r>
              <a:rPr lang="en-US" dirty="0"/>
              <a:t>The warnings apply to Christians (just as the exhortations do).</a:t>
            </a:r>
          </a:p>
          <a:p>
            <a:r>
              <a:rPr lang="en-US" dirty="0"/>
              <a:t>The warnings are taken seriously, as a very real possibility.</a:t>
            </a:r>
          </a:p>
          <a:p>
            <a:r>
              <a:rPr lang="en-US" dirty="0"/>
              <a:t>This view undergirds assurance and confidence in one’s confession.</a:t>
            </a:r>
          </a:p>
          <a:p>
            <a:r>
              <a:rPr lang="en-US" dirty="0"/>
              <a:t>This takes the fire of Hebrews 10:27</a:t>
            </a:r>
            <a:r>
              <a:rPr lang="en-US" baseline="0" dirty="0"/>
              <a:t> in its normal sense of Jerusalem fires.</a:t>
            </a:r>
          </a:p>
          <a:p>
            <a:endParaRPr lang="en-US" dirty="0"/>
          </a:p>
          <a:p>
            <a:r>
              <a:rPr lang="en-US" dirty="0"/>
              <a:t>Difficulties: </a:t>
            </a:r>
          </a:p>
          <a:p>
            <a:r>
              <a:rPr lang="en-US" dirty="0"/>
              <a:t>This view seems to lack the deficiencies</a:t>
            </a:r>
            <a:r>
              <a:rPr lang="en-US" baseline="0" dirty="0"/>
              <a:t> of the other views.</a:t>
            </a:r>
            <a:endParaRPr lang="en-US" dirty="0"/>
          </a:p>
        </p:txBody>
      </p:sp>
    </p:spTree>
    <p:extLst>
      <p:ext uri="{BB962C8B-B14F-4D97-AF65-F5344CB8AC3E}">
        <p14:creationId xmlns:p14="http://schemas.microsoft.com/office/powerpoint/2010/main" val="37514347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409E73B-5CCA-F04B-897A-82BD146E792B}"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Notice that these are "apparent" contradictions. </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NS-20-James1-2—slide 362</a:t>
            </a:r>
          </a:p>
          <a:p>
            <a:pPr eaLnBrk="1" hangingPunct="1"/>
            <a:r>
              <a:rPr lang="en-US" dirty="0">
                <a:latin typeface="Times New Roman" charset="0"/>
                <a:ea typeface="ＭＳ Ｐゴシック" charset="0"/>
                <a:cs typeface="ＭＳ Ｐゴシック" charset="0"/>
              </a:rPr>
              <a:t>SA-06-Justification—11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C1B447-7308-484D-AD19-15FEFB2675EA}" type="slidenum">
              <a:rPr lang="en-US" sz="1200">
                <a:solidFill>
                  <a:prstClr val="black"/>
                </a:solidFill>
              </a:rPr>
              <a:pPr/>
              <a:t>2</a:t>
            </a:fld>
            <a:endParaRPr lang="en-US" sz="1200">
              <a:solidFill>
                <a:prstClr val="black"/>
              </a:solidFill>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94FE98A-4E29-A147-9FB8-EA1A4F46345C}"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NS-20-James1-2—slide 363</a:t>
            </a:r>
          </a:p>
          <a:p>
            <a:pPr eaLnBrk="1" hangingPunct="1"/>
            <a:r>
              <a:rPr lang="en-US" dirty="0">
                <a:latin typeface="Times New Roman" charset="0"/>
                <a:ea typeface="ＭＳ Ｐゴシック" charset="0"/>
                <a:cs typeface="ＭＳ Ｐゴシック" charset="0"/>
              </a:rPr>
              <a:t>SA-06-Justification—12</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F96B2-4D48-884C-9E48-4B8BAD68C8B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p:spPr>
      </p:sp>
      <p:sp>
        <p:nvSpPr>
          <p:cNvPr id="634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454187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7B77A1-A9CA-F545-8D49-6873E5DA005F}"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36930" name="Rectangle 2"/>
          <p:cNvSpPr>
            <a:spLocks noGrp="1" noRot="1" noChangeAspect="1" noChangeArrowheads="1"/>
          </p:cNvSpPr>
          <p:nvPr>
            <p:ph type="sldImg"/>
          </p:nvPr>
        </p:nvSpPr>
        <p:spPr>
          <a:solidFill>
            <a:srgbClr val="FFFFFF"/>
          </a:solidFill>
          <a:ln/>
        </p:spPr>
      </p:sp>
      <p:sp>
        <p:nvSpPr>
          <p:cNvPr id="636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466025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CBD9E6-FB91-F441-8E88-420B55766CF3}"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48B825-FCCD-F24C-8E73-EE6706BBE2E2}"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71BFBA2-3BE1-C64F-941C-F6E6E38A7B3D}"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James is NOT an evangelistic book to lead unbelievers to Christ, Rather, James wrote to "believers in our Lord Jesus Christ" (1:2, 16, 19; 2:1, 5, 14; 3:1, 10, 12; 4:11; 5:7, 9, 10, 12, 19).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His goal was to help them see how others can see their faith by looking at their works.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_______</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NS-20-James-10, 55, 57, 73, 76, 98, 117, 133, 154, 186, 192, 203</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7253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CA19EA-0F27-984A-ACAA-50132854308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makes God have to turn up the heat in our lives</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OS-06-Joshua-191</a:t>
            </a:r>
          </a:p>
          <a:p>
            <a:r>
              <a:rPr lang="en-SG" sz="1200" kern="1200" dirty="0">
                <a:solidFill>
                  <a:schemeClr val="tx1"/>
                </a:solidFill>
                <a:effectLst/>
                <a:latin typeface="+mn-lt"/>
                <a:ea typeface="+mn-ea"/>
                <a:cs typeface="+mn-cs"/>
              </a:rPr>
              <a:t>NS-19-Hebrews-145, 169, 202, 305, 392, 523</a:t>
            </a:r>
            <a:endParaRPr lang="en-US" dirty="0">
              <a:cs typeface="ＭＳ Ｐゴシック" charset="0"/>
            </a:endParaRPr>
          </a:p>
        </p:txBody>
      </p:sp>
    </p:spTree>
    <p:extLst>
      <p:ext uri="{BB962C8B-B14F-4D97-AF65-F5344CB8AC3E}">
        <p14:creationId xmlns:p14="http://schemas.microsoft.com/office/powerpoint/2010/main" val="1220102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Turning our backs on Christ disinherits us from our millennial reign with Christ.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OS-06-Joshua-192</a:t>
            </a:r>
          </a:p>
          <a:p>
            <a:r>
              <a:rPr lang="en-SG" sz="1200" kern="1200" dirty="0">
                <a:solidFill>
                  <a:schemeClr val="tx1"/>
                </a:solidFill>
                <a:effectLst/>
                <a:latin typeface="+mn-lt"/>
                <a:ea typeface="+mn-ea"/>
                <a:cs typeface="+mn-cs"/>
              </a:rPr>
              <a:t>NS-19-Hebrews-173, 203, 306, 393, 524</a:t>
            </a:r>
            <a:endParaRPr lang="en-US" dirty="0">
              <a:cs typeface="ＭＳ Ｐゴシック" charset="0"/>
            </a:endParaRPr>
          </a:p>
        </p:txBody>
      </p:sp>
    </p:spTree>
    <p:extLst>
      <p:ext uri="{BB962C8B-B14F-4D97-AF65-F5344CB8AC3E}">
        <p14:creationId xmlns:p14="http://schemas.microsoft.com/office/powerpoint/2010/main" val="23909172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7318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Christians who later reject Jesus can die before their time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NS-19-Hebrews-307, 394, 525</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284491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read this as if it says, “For it is impossible to bring back to SALVATION…”</a:t>
            </a:r>
          </a:p>
          <a:p>
            <a:r>
              <a:rPr lang="en-US" dirty="0"/>
              <a:t>But it doesn’t say “SALVATION.” It says “REPENTANCE” and no one can be brought BACK to repentance unless he has already FIRST repented, right? This text refers to Christians!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1085111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with willful sin Jesus can die before their time</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___________</a:t>
            </a:r>
          </a:p>
          <a:p>
            <a:r>
              <a:rPr lang="en-SG" sz="1200" kern="1200" dirty="0">
                <a:solidFill>
                  <a:schemeClr val="tx1"/>
                </a:solidFill>
                <a:effectLst/>
                <a:latin typeface="+mn-lt"/>
                <a:ea typeface="+mn-ea"/>
                <a:cs typeface="+mn-cs"/>
              </a:rPr>
              <a:t>NS-19-Hebrews-395</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12685999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28688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extLst>
      <p:ext uri="{BB962C8B-B14F-4D97-AF65-F5344CB8AC3E}">
        <p14:creationId xmlns:p14="http://schemas.microsoft.com/office/powerpoint/2010/main" val="30180338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But before this time, Jerusalem also had many Christians. This letter addressed believing Jews during these years of the Jewish-Roman War (AD 66-73)</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0965491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During the Jewish Revolt of AD 66-73, all the Jews—believers and unbelievers alike—found refuge in Jerusalem against the Roman armies.</a:t>
            </a:r>
          </a:p>
        </p:txBody>
      </p:sp>
    </p:spTree>
    <p:extLst>
      <p:ext uri="{BB962C8B-B14F-4D97-AF65-F5344CB8AC3E}">
        <p14:creationId xmlns:p14="http://schemas.microsoft.com/office/powerpoint/2010/main" val="23505763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believers left Jerusalem before Rome destroyed it in AD 70</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127934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95448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No Christian was left in the city—but would these readers go with them</a:t>
            </a:r>
            <a:r>
              <a:rPr lang="en-SG" sz="1200" kern="1200" dirty="0">
                <a:solidFill>
                  <a:schemeClr val="tx1"/>
                </a:solidFill>
                <a:effectLst/>
                <a:latin typeface="+mn-lt"/>
                <a:ea typeface="+mn-ea"/>
                <a:cs typeface="+mn-cs"/>
              </a:rPr>
              <a:t>?</a:t>
            </a:r>
            <a:endParaRPr lang="en-US" dirty="0">
              <a:cs typeface="ＭＳ Ｐゴシック" charset="0"/>
            </a:endParaRPr>
          </a:p>
        </p:txBody>
      </p:sp>
    </p:spTree>
    <p:extLst>
      <p:ext uri="{BB962C8B-B14F-4D97-AF65-F5344CB8AC3E}">
        <p14:creationId xmlns:p14="http://schemas.microsoft.com/office/powerpoint/2010/main" val="38437065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4391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16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1600" b="0" kern="1200" dirty="0">
                <a:solidFill>
                  <a:schemeClr val="tx1"/>
                </a:solidFill>
                <a:effectLst/>
                <a:latin typeface="+mn-lt"/>
                <a:ea typeface="+mn-ea"/>
                <a:cs typeface="+mn-cs"/>
              </a:rPr>
              <a:t>__________________</a:t>
            </a:r>
          </a:p>
          <a:p>
            <a:pPr eaLnBrk="1" hangingPunct="1">
              <a:defRPr/>
            </a:pPr>
            <a:r>
              <a:rPr lang="en-SG" sz="1600" b="0" kern="1200" dirty="0">
                <a:solidFill>
                  <a:schemeClr val="tx1"/>
                </a:solidFill>
                <a:effectLst/>
                <a:latin typeface="+mn-lt"/>
                <a:ea typeface="+mn-ea"/>
                <a:cs typeface="+mn-cs"/>
              </a:rPr>
              <a:t>OS-24-Jeremiah-138</a:t>
            </a:r>
          </a:p>
          <a:p>
            <a:pPr eaLnBrk="1" hangingPunct="1">
              <a:defRPr/>
            </a:pPr>
            <a:r>
              <a:rPr lang="en-SG" sz="1600" b="0" kern="1200" dirty="0">
                <a:solidFill>
                  <a:schemeClr val="tx1"/>
                </a:solidFill>
                <a:effectLst/>
                <a:latin typeface="+mn-lt"/>
                <a:ea typeface="+mn-ea"/>
                <a:cs typeface="+mn-cs"/>
              </a:rPr>
              <a:t>NS-19-Hebrews-425</a:t>
            </a:r>
            <a:endParaRPr lang="en-US" sz="1600" b="0" dirty="0"/>
          </a:p>
        </p:txBody>
      </p:sp>
    </p:spTree>
    <p:extLst>
      <p:ext uri="{BB962C8B-B14F-4D97-AF65-F5344CB8AC3E}">
        <p14:creationId xmlns:p14="http://schemas.microsoft.com/office/powerpoint/2010/main" val="2870038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JO" dirty="0">
                <a:cs typeface="ＭＳ Ｐゴシック" charset="0"/>
              </a:rPr>
              <a:t>جاء الموت على المؤمنين المتمردين في العهد القدم، لذا فإن التأديب بهذه القسوة على الأقل سيأتي عليهم لرفضهم المسيح الذي عرفوه (10: 28- 31).</a:t>
            </a: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Numbers 15:22-29 specifies sin offerings for Jewish believers who sinned unintentionally.  But what should Israel do when God specifically told them not to work on the Sabbath on the penalty of death</a:t>
            </a:r>
            <a:r>
              <a:rPr lang="en-SG" sz="1200" kern="1200" dirty="0">
                <a:solidFill>
                  <a:schemeClr val="tx1"/>
                </a:solidFill>
                <a:effectLst/>
                <a:latin typeface="+mn-lt"/>
                <a:ea typeface="+mn-ea"/>
                <a:cs typeface="+mn-cs"/>
              </a:rPr>
              <a:t>?</a:t>
            </a:r>
          </a:p>
          <a:p>
            <a:r>
              <a:rPr lang="en-SG"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Numbers 15:30-36 specifies death for capital crimes.  Here was the case of intentional sin where a man caught in deliberate sin was stoned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Isn’t picking up sticks far less severe than a believer rejecting our Risen Lord Jesus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6220979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holding to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identity as resurrected high priest also keeps us from huge dilemmas.  For one, it keeps God from having to discipline us severely as verses 30-31 say…</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8483D8-84FB-4B47-A9E1-8B546EE222D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By “False Believer” I am referring to one is actually an unbeliever but people—and maybe the person himself—</a:t>
            </a:r>
            <a:r>
              <a:rPr lang="en-US" i="1" dirty="0">
                <a:latin typeface="Arial" charset="0"/>
                <a:ea typeface="ＭＳ Ｐゴシック" charset="0"/>
                <a:cs typeface="ＭＳ Ｐゴシック" charset="0"/>
              </a:rPr>
              <a:t>thinks</a:t>
            </a:r>
            <a:r>
              <a:rPr lang="en-US" i="0" dirty="0">
                <a:latin typeface="Arial" charset="0"/>
                <a:ea typeface="ＭＳ Ｐゴシック" charset="0"/>
                <a:cs typeface="ＭＳ Ｐゴシック" charset="0"/>
              </a:rPr>
              <a:t> he is a Christ.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“Former Believer” I mean one who some would say </a:t>
            </a:r>
            <a:r>
              <a:rPr lang="en-US" i="1" dirty="0">
                <a:latin typeface="Arial" charset="0"/>
                <a:ea typeface="ＭＳ Ｐゴシック" charset="0"/>
                <a:cs typeface="ＭＳ Ｐゴシック" charset="0"/>
              </a:rPr>
              <a:t>used</a:t>
            </a:r>
            <a:r>
              <a:rPr lang="en-US" i="0" dirty="0">
                <a:latin typeface="Arial" charset="0"/>
                <a:ea typeface="ＭＳ Ｐゴシック" charset="0"/>
                <a:cs typeface="ＭＳ Ｐゴシック" charset="0"/>
              </a:rPr>
              <a:t> to be a Christian as if our position with Christ is not permanent.</a:t>
            </a:r>
          </a:p>
          <a:p>
            <a:pPr eaLnBrk="1" hangingPunct="1"/>
            <a:endParaRPr lang="en-US" i="0" dirty="0">
              <a:latin typeface="Arial" charset="0"/>
              <a:ea typeface="ＭＳ Ｐゴシック" charset="0"/>
              <a:cs typeface="ＭＳ Ｐゴシック" charset="0"/>
            </a:endParaRPr>
          </a:p>
          <a:p>
            <a:pPr eaLnBrk="1" hangingPunct="1"/>
            <a:r>
              <a:rPr lang="en-US" i="0" dirty="0">
                <a:latin typeface="Arial" charset="0"/>
                <a:ea typeface="ＭＳ Ｐゴシック" charset="0"/>
                <a:cs typeface="ＭＳ Ｐゴシック" charset="0"/>
              </a:rPr>
              <a:t>By “Carnal Believer” I allude to 1 Corinthians 3:1 where it notes that some Christians live according to the flesh rather than the Spirit. “Carnal” is translated “men of flesh” in some translations (e.g., NAU).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58247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16713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358B43-549C-794D-8A7E-FB3B7DDB9FE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see the recipients of Hebrews as potentially being non-Christians who are not redeemed in the end.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3193273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7C2452B-614B-9C4A-A215-F538A97DFF4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first two views end up in the same place—hell for unbelievers in the first place and hell for the believer in the second, though they would no longer call the person a believer. </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576167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E38F80-F8A9-824D-8850-F65B5A2B666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Some will call the first perspective Calvinists since John Calvin argued for the perseverance of the saints during the Reformation, so it is deemed the Reformed view. Of course, Arminians lived in the Reformation also, but the label applies to the first view only.</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During the past 500 years, Christians have traditionally fallen into either the Reformed or Arminian camps. But the Partakers perspective is an intermediate view that has become more popular since the 1990s with Joseph </a:t>
            </a:r>
            <a:r>
              <a:rPr lang="en-US" dirty="0" err="1">
                <a:latin typeface="Arial" charset="0"/>
                <a:ea typeface="ＭＳ Ｐゴシック" charset="0"/>
                <a:cs typeface="ＭＳ Ｐゴシック" charset="0"/>
              </a:rPr>
              <a:t>Dillow’s</a:t>
            </a:r>
            <a:r>
              <a:rPr lang="en-US" dirty="0">
                <a:latin typeface="Arial" charset="0"/>
                <a:ea typeface="ＭＳ Ｐゴシック" charset="0"/>
                <a:cs typeface="ＭＳ Ｐゴシック" charset="0"/>
              </a:rPr>
              <a:t> book, </a:t>
            </a:r>
            <a:r>
              <a:rPr lang="en-US" i="1" dirty="0">
                <a:latin typeface="Arial" charset="0"/>
                <a:ea typeface="ＭＳ Ｐゴシック" charset="0"/>
                <a:cs typeface="ＭＳ Ｐゴシック" charset="0"/>
              </a:rPr>
              <a:t>Final Destiny </a:t>
            </a:r>
            <a:r>
              <a:rPr lang="en-US" i="0" dirty="0">
                <a:latin typeface="Arial" charset="0"/>
                <a:ea typeface="ＭＳ Ｐゴシック" charset="0"/>
                <a:cs typeface="ＭＳ Ｐゴシック" charset="0"/>
              </a:rPr>
              <a:t>(at first titled </a:t>
            </a:r>
            <a:r>
              <a:rPr lang="en-US" i="1" dirty="0">
                <a:latin typeface="Arial" charset="0"/>
                <a:ea typeface="ＭＳ Ｐゴシック" charset="0"/>
                <a:cs typeface="ＭＳ Ｐゴシック" charset="0"/>
              </a:rPr>
              <a:t>The Reign of the Servant Kings</a:t>
            </a:r>
            <a:r>
              <a:rPr lang="en-US" i="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365092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62D7F8-A8AB-1A4E-863B-844BCDDEA88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All three views see the judgment of “the fire that will consume God’s enemies” (Heb 10:27) as a very severe judgment. But the first two views see it as referring to hell.</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62752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EED777-DDF2-6F45-8412-30C6D31EEE9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I wrote my 1990 ThD dissertation at Dallas Seminary called “The Eschatological Significance of the Sabbath.” A major part addressed the “Sabbath rest for the people of God” (4</a:t>
            </a:r>
            <a:r>
              <a:rPr lang="en-US" dirty="0">
                <a:latin typeface="Arial" charset="0"/>
                <a:ea typeface="ＭＳ Ｐゴシック" charset="0"/>
                <a:cs typeface="ＭＳ Ｐゴシック" charset="0"/>
                <a:sym typeface="Wingdings" pitchFamily="2" charset="2"/>
              </a:rPr>
              <a:t>:9). To argue my point, I felt the need to address the recipients of the letter as unbelievers like the False Believer (Reformed) view, but I always felt uncomfortable with that, given the many times the readers are addressed as Christians. </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Yet I felt that the second view had even more difficulties to deny eternal life to those truly saved.</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I also resisted the third view—to say that only their works are judged denies the clear teaching of 10:27 where the enemies themselves experience the fire.</a:t>
            </a:r>
          </a:p>
          <a:p>
            <a:pPr eaLnBrk="1" hangingPunct="1"/>
            <a:endParaRPr lang="en-US" dirty="0">
              <a:latin typeface="Arial" charset="0"/>
              <a:ea typeface="ＭＳ Ｐゴシック" charset="0"/>
              <a:cs typeface="ＭＳ Ｐゴシック" charset="0"/>
              <a:sym typeface="Wingdings" pitchFamily="2" charset="2"/>
            </a:endParaRPr>
          </a:p>
          <a:p>
            <a:pPr eaLnBrk="1" hangingPunct="1"/>
            <a:r>
              <a:rPr lang="en-US" dirty="0">
                <a:latin typeface="Arial" charset="0"/>
                <a:ea typeface="ＭＳ Ｐゴシック" charset="0"/>
                <a:cs typeface="ＭＳ Ｐゴシック" charset="0"/>
                <a:sym typeface="Wingdings" pitchFamily="2" charset="2"/>
              </a:rPr>
              <a:t>So I settled on a modified version of the Carnal Believer View where the people—not their deeds—experience fire. But that fire is not hell so that these believers lose their salvation. Instead, it is the AD 70 fire of Jerusalem where the Romans set the city on fire. This keeps the literal sense, which is the normal sense of genuine fire (actually, all three views see the fire as literal). But, better than that, it has a literal sense that avoids the weaknesses of both of the first two views.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39738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5C8050-0C84-8B4C-8862-742551BE06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1955" name="Rectangle 2"/>
          <p:cNvSpPr>
            <a:spLocks noGrp="1" noRot="1" noChangeAspect="1" noChangeArrowheads="1"/>
          </p:cNvSpPr>
          <p:nvPr>
            <p:ph type="sldImg"/>
          </p:nvPr>
        </p:nvSpPr>
        <p:spPr>
          <a:solidFill>
            <a:srgbClr val="FFFFFF"/>
          </a:solidFill>
          <a:ln/>
        </p:spPr>
      </p:sp>
      <p:sp>
        <p:nvSpPr>
          <p:cNvPr id="38195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various events of AD 66-70 led to Titus sieging the capital.</a:t>
            </a:r>
          </a:p>
        </p:txBody>
      </p:sp>
    </p:spTree>
    <p:extLst>
      <p:ext uri="{BB962C8B-B14F-4D97-AF65-F5344CB8AC3E}">
        <p14:creationId xmlns:p14="http://schemas.microsoft.com/office/powerpoint/2010/main" val="2293635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built a siege wall to protect their troops from marauding Jewish fanatical defenders who left the city at night to attack the Roman troops.</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25D865E-DD77-8843-B329-7740F82F48F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6051" name="Rectangle 2"/>
          <p:cNvSpPr>
            <a:spLocks noGrp="1" noRot="1" noChangeAspect="1" noChangeArrowheads="1"/>
          </p:cNvSpPr>
          <p:nvPr>
            <p:ph type="sldImg"/>
          </p:nvPr>
        </p:nvSpPr>
        <p:spPr>
          <a:solidFill>
            <a:srgbClr val="FFFFFF"/>
          </a:solidFill>
          <a:ln/>
        </p:spPr>
      </p:sp>
      <p:sp>
        <p:nvSpPr>
          <p:cNvPr id="38605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temple had stood for almost 600 years.</a:t>
            </a:r>
            <a:r>
              <a:rPr lang="en-SG" dirty="0">
                <a:effectLst/>
              </a:rPr>
              <a:t> </a:t>
            </a:r>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This Second Temple had just been completed in AD 64 but Jesus said that not one of its stones would remain on another (Matt 24:2).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58FEC2-5211-474F-A116-A5FD40BECED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8099" name="Rectangle 2"/>
          <p:cNvSpPr>
            <a:spLocks noGrp="1" noRot="1" noChangeAspect="1" noChangeArrowheads="1"/>
          </p:cNvSpPr>
          <p:nvPr>
            <p:ph type="sldImg"/>
          </p:nvPr>
        </p:nvSpPr>
        <p:spPr>
          <a:solidFill>
            <a:srgbClr val="FFFFFF"/>
          </a:solidFill>
          <a:ln/>
        </p:spPr>
      </p:sp>
      <p:sp>
        <p:nvSpPr>
          <p:cNvPr id="388100"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temple was a massive complex that ended up being the last part of the city for the Jews to defend. </a:t>
            </a:r>
            <a:r>
              <a:rPr lang="en-US" sz="1200" kern="1200" dirty="0">
                <a:solidFill>
                  <a:schemeClr val="tx1"/>
                </a:solidFill>
                <a:effectLst/>
                <a:latin typeface="+mn-lt"/>
                <a:ea typeface="+mn-ea"/>
                <a:cs typeface="+mn-cs"/>
              </a:rPr>
              <a:t>Was this temple worth defending?</a:t>
            </a:r>
            <a:r>
              <a:rPr lang="en-SG" dirty="0">
                <a:effectLst/>
              </a:rPr>
              <a:t> </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7794DF-E4CC-F648-9BF7-9189D5D0BC2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0147" name="Rectangle 2"/>
          <p:cNvSpPr>
            <a:spLocks noGrp="1" noRot="1" noChangeAspect="1" noChangeArrowheads="1"/>
          </p:cNvSpPr>
          <p:nvPr>
            <p:ph type="sldImg"/>
          </p:nvPr>
        </p:nvSpPr>
        <p:spPr>
          <a:solidFill>
            <a:srgbClr val="FFFFFF"/>
          </a:solidFill>
          <a:ln/>
        </p:spPr>
      </p:sp>
      <p:sp>
        <p:nvSpPr>
          <p:cNvPr id="390148"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Of particular importance was this fortress with four towers overlooking the temple complex.</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622422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Romans strategically focused their attack on the northern side to capture Antonia Fortress.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060BD38-4528-8B45-B410-14330093F97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2195" name="Rectangle 2"/>
          <p:cNvSpPr>
            <a:spLocks noGrp="1" noRot="1" noChangeAspect="1" noChangeArrowheads="1"/>
          </p:cNvSpPr>
          <p:nvPr>
            <p:ph type="sldImg"/>
          </p:nvPr>
        </p:nvSpPr>
        <p:spPr>
          <a:solidFill>
            <a:srgbClr val="FFFFFF"/>
          </a:solidFill>
          <a:ln/>
        </p:spPr>
      </p:sp>
      <p:sp>
        <p:nvSpPr>
          <p:cNvPr id="39219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Finally it was leveled except for one tower that Titus used to command his troops.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C832A7-D822-3048-A532-306ECC2529C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4243" name="Rectangle 2"/>
          <p:cNvSpPr>
            <a:spLocks noGrp="1" noRot="1" noChangeAspect="1" noChangeArrowheads="1"/>
          </p:cNvSpPr>
          <p:nvPr>
            <p:ph type="sldImg"/>
          </p:nvPr>
        </p:nvSpPr>
        <p:spPr>
          <a:solidFill>
            <a:srgbClr val="FFFFFF"/>
          </a:solidFill>
          <a:ln/>
        </p:spPr>
      </p:sp>
      <p:sp>
        <p:nvSpPr>
          <p:cNvPr id="39424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assault was an absolute bloodbath.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 This was especially against commoners and priests inexperienced in war to face the professional Roman soldiers</a:t>
            </a:r>
            <a:r>
              <a:rPr lang="en-US" sz="1200" kern="1200" dirty="0">
                <a:solidFill>
                  <a:schemeClr val="tx1"/>
                </a:solidFill>
                <a:effectLst/>
                <a:latin typeface="+mn-lt"/>
                <a:ea typeface="+mn-ea"/>
                <a:cs typeface="+mn-cs"/>
              </a:rPr>
              <a:t>, who killed them by the thousands.</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B28826-FF9E-554B-8C5A-44168251331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6291" name="Rectangle 2"/>
          <p:cNvSpPr>
            <a:spLocks noGrp="1" noRot="1" noChangeAspect="1" noChangeArrowheads="1"/>
          </p:cNvSpPr>
          <p:nvPr>
            <p:ph type="sldImg"/>
          </p:nvPr>
        </p:nvSpPr>
        <p:spPr>
          <a:solidFill>
            <a:srgbClr val="FFFFFF"/>
          </a:solidFill>
          <a:ln/>
        </p:spPr>
      </p:sp>
      <p:sp>
        <p:nvSpPr>
          <p:cNvPr id="39629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Todd Bolen: </a:t>
            </a:r>
            <a:r>
              <a:rPr lang="en-US" altLang="ja-JP" dirty="0">
                <a:latin typeface="Arial"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Pella/</a:t>
            </a:r>
            <a:r>
              <a:rPr lang="en-US" altLang="ja-JP" sz="1300" dirty="0" err="1">
                <a:solidFill>
                  <a:srgbClr val="000000"/>
                </a:solidFill>
                <a:latin typeface="Verdana" charset="0"/>
                <a:ea typeface="ＭＳ Ｐゴシック" charset="0"/>
                <a:cs typeface="ＭＳ Ｐゴシック" charset="0"/>
              </a:rPr>
              <a:t>Pehel</a:t>
            </a:r>
            <a:r>
              <a:rPr lang="en-US" altLang="ja-JP" sz="1300" dirty="0">
                <a:solidFill>
                  <a:srgbClr val="000000"/>
                </a:solidFill>
                <a:latin typeface="Verdana" charset="0"/>
                <a:ea typeface="ＭＳ Ｐゴシック" charset="0"/>
                <a:cs typeface="ＭＳ Ｐゴシック" charset="0"/>
              </a:rPr>
              <a:t> is not mentioned explicitly in the Bible but it was prominent in biblical times.  In the days of the judges, it led a rebellion against Egypt which was crushed by Pharaoh </a:t>
            </a:r>
            <a:r>
              <a:rPr lang="en-US" altLang="ja-JP" sz="1300" dirty="0" err="1">
                <a:solidFill>
                  <a:srgbClr val="000000"/>
                </a:solidFill>
                <a:latin typeface="Verdana" charset="0"/>
                <a:ea typeface="ＭＳ Ｐゴシック" charset="0"/>
                <a:cs typeface="ＭＳ Ｐゴシック" charset="0"/>
              </a:rPr>
              <a:t>Seti</a:t>
            </a:r>
            <a:r>
              <a:rPr lang="en-US" altLang="ja-JP" sz="1300" dirty="0">
                <a:solidFill>
                  <a:srgbClr val="000000"/>
                </a:solidFill>
                <a:latin typeface="Verdana" charset="0"/>
                <a:ea typeface="ＭＳ Ｐゴシック" charset="0"/>
                <a:cs typeface="ＭＳ Ｐゴシック" charset="0"/>
              </a:rPr>
              <a:t> I.  In NT days, Pella was the site where Christians sought refuge during the Jewish Revolt against the Romans in 66-70 A.D.  Eusebius records that the Jewish believers fled here in obedience to a revelation, which some correlate with Jesus</a:t>
            </a:r>
            <a:r>
              <a:rPr lang="fr-FR" altLang="ja-JP" sz="1300" dirty="0">
                <a:solidFill>
                  <a:srgbClr val="000000"/>
                </a:solidFill>
                <a:latin typeface="Verdana" charset="0"/>
                <a:ea typeface="ＭＳ Ｐゴシック" charset="0"/>
                <a:cs typeface="ＭＳ Ｐゴシック" charset="0"/>
              </a:rPr>
              <a:t>'</a:t>
            </a:r>
            <a:r>
              <a:rPr lang="en-US" altLang="ja-JP" sz="1300" dirty="0">
                <a:solidFill>
                  <a:srgbClr val="000000"/>
                </a:solidFill>
                <a:latin typeface="Verdana" charset="0"/>
                <a:ea typeface="ＭＳ Ｐゴシック" charset="0"/>
                <a:cs typeface="ＭＳ Ｐゴシック" charset="0"/>
              </a:rPr>
              <a:t> words in Matthew 24:16.  This photo views the tell from the east.  Several Byzantine churches have been excavated as well as a building believed to be a Late Bronze temple.  The Jordan Rift and the mountains of Israel are visible in the background."</a:t>
            </a:r>
            <a:endParaRPr lang="en-US" sz="1300" dirty="0">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05353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4156443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59179E-EE4B-FB40-8115-1A2BFC768B5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84003" name="Rectangle 2"/>
          <p:cNvSpPr>
            <a:spLocks noGrp="1" noRot="1" noChangeAspect="1" noChangeArrowheads="1"/>
          </p:cNvSpPr>
          <p:nvPr>
            <p:ph type="sldImg"/>
          </p:nvPr>
        </p:nvSpPr>
        <p:spPr>
          <a:solidFill>
            <a:srgbClr val="FFFFFF"/>
          </a:solidFill>
          <a:ln/>
        </p:spPr>
      </p:sp>
      <p:sp>
        <p:nvSpPr>
          <p:cNvPr id="384004"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The application to leave Jerusalem is in Hebrews 13</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354391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b="0" kern="1200" dirty="0">
                <a:solidFill>
                  <a:schemeClr val="tx1"/>
                </a:solidFill>
                <a:effectLst/>
                <a:latin typeface="+mn-lt"/>
                <a:ea typeface="+mn-ea"/>
                <a:cs typeface="+mn-cs"/>
              </a:rPr>
              <a:t>God commanded the people of Jerusalem in Jeremiah 24 to leave Jerusalem. Those who were godly left the city under judgment and turned themselves over to the Babylonians. Some 600 years later, we find ourselves in</a:t>
            </a:r>
            <a:r>
              <a:rPr lang="en-SG" sz="1600" b="0" kern="1200" dirty="0">
                <a:solidFill>
                  <a:schemeClr val="tx1"/>
                </a:solidFill>
                <a:effectLst/>
                <a:latin typeface="+mn-lt"/>
                <a:ea typeface="+mn-ea"/>
                <a:cs typeface="+mn-cs"/>
              </a:rPr>
              <a:t> Hebrews 13:12-13. God commanded the same thing—to leave the city—as it was also under judgment and would be destroyed again in AD 70.</a:t>
            </a:r>
          </a:p>
          <a:p>
            <a:pPr eaLnBrk="1" hangingPunct="1">
              <a:defRPr/>
            </a:pPr>
            <a:r>
              <a:rPr lang="en-SG" sz="1600" b="0" kern="1200" dirty="0">
                <a:solidFill>
                  <a:schemeClr val="tx1"/>
                </a:solidFill>
                <a:effectLst/>
                <a:latin typeface="+mn-lt"/>
                <a:ea typeface="+mn-ea"/>
                <a:cs typeface="+mn-cs"/>
              </a:rPr>
              <a:t>__________________</a:t>
            </a:r>
          </a:p>
          <a:p>
            <a:pPr eaLnBrk="1" hangingPunct="1">
              <a:defRPr/>
            </a:pPr>
            <a:r>
              <a:rPr lang="en-SG" sz="1600" b="0" kern="1200" dirty="0">
                <a:solidFill>
                  <a:schemeClr val="tx1"/>
                </a:solidFill>
                <a:effectLst/>
                <a:latin typeface="+mn-lt"/>
                <a:ea typeface="+mn-ea"/>
                <a:cs typeface="+mn-cs"/>
              </a:rPr>
              <a:t>OS-24-Jeremiah-138</a:t>
            </a:r>
          </a:p>
          <a:p>
            <a:pPr eaLnBrk="1" hangingPunct="1">
              <a:defRPr/>
            </a:pPr>
            <a:r>
              <a:rPr lang="en-SG" sz="1600" b="0" kern="1200" dirty="0">
                <a:solidFill>
                  <a:schemeClr val="tx1"/>
                </a:solidFill>
                <a:effectLst/>
                <a:latin typeface="+mn-lt"/>
                <a:ea typeface="+mn-ea"/>
                <a:cs typeface="+mn-cs"/>
              </a:rPr>
              <a:t>NS-19-Hebrews-425</a:t>
            </a:r>
            <a:endParaRPr lang="en-US" sz="1600" b="0" dirty="0"/>
          </a:p>
        </p:txBody>
      </p:sp>
    </p:spTree>
    <p:extLst>
      <p:ext uri="{BB962C8B-B14F-4D97-AF65-F5344CB8AC3E}">
        <p14:creationId xmlns:p14="http://schemas.microsoft.com/office/powerpoint/2010/main" val="2870038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EC1B3F-AC84-4F48-9B35-2A5EABCCF64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The Partakers View sees death for apostasy while maintaining eternal security.</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 There is a future reign of the Servant Kings—that is you and me!</a:t>
            </a:r>
          </a:p>
          <a:p>
            <a:r>
              <a:rPr lang="en-US" dirty="0">
                <a:latin typeface="Times New Roman" charset="0"/>
                <a:ea typeface="ＭＳ Ｐゴシック" charset="0"/>
                <a:cs typeface="ＭＳ Ｐゴシック" charset="0"/>
              </a:rPr>
              <a:t>• Our future inheritance is well articulated by Joseph Dillow in his massive book, </a:t>
            </a:r>
            <a:r>
              <a:rPr lang="en-US" i="1" dirty="0">
                <a:latin typeface="Times New Roman" charset="0"/>
                <a:ea typeface="ＭＳ Ｐゴシック" charset="0"/>
                <a:cs typeface="ＭＳ Ｐゴシック" charset="0"/>
              </a:rPr>
              <a:t>Final Destiny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 Dillow is the key author of what he calls the Partakers View.</a:t>
            </a:r>
          </a:p>
          <a:p>
            <a:r>
              <a:rPr lang="en-US" dirty="0">
                <a:latin typeface="Times New Roman" charset="0"/>
                <a:ea typeface="ＭＳ Ｐゴシック" charset="0"/>
                <a:cs typeface="ＭＳ Ｐゴシック" charset="0"/>
              </a:rPr>
              <a:t>This view explains inheritance in the OT.</a:t>
            </a:r>
          </a:p>
          <a:p>
            <a:r>
              <a:rPr lang="en-US" dirty="0">
                <a:latin typeface="Times New Roman" charset="0"/>
                <a:ea typeface="ＭＳ Ｐゴシック" charset="0"/>
                <a:cs typeface="ＭＳ Ｐゴシック" charset="0"/>
              </a:rPr>
              <a:t>Inheritance in the OT was of two types:</a:t>
            </a:r>
          </a:p>
          <a:p>
            <a:r>
              <a:rPr lang="en-US" dirty="0">
                <a:latin typeface="Times New Roman" charset="0"/>
                <a:ea typeface="ＭＳ Ｐゴシック" charset="0"/>
                <a:cs typeface="ＭＳ Ｐゴシック" charset="0"/>
              </a:rPr>
              <a:t>All Israelites who believed in the LORD would have God as their inheritance—or be saved.</a:t>
            </a:r>
          </a:p>
          <a:p>
            <a:r>
              <a:rPr lang="en-US" dirty="0">
                <a:latin typeface="Times New Roman" charset="0"/>
                <a:ea typeface="ＭＳ Ｐゴシック" charset="0"/>
                <a:cs typeface="ＭＳ Ｐゴシック" charset="0"/>
              </a:rPr>
              <a:t>But only those Israelites that obeyed the LORD wholeheartedly would inherit Canaan—or be rewarded.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Dillow calls this view the Partakers View based on Hebrews 3:14 that promises believers who persevere to be partakers or sharers with Jesus in his future rule.</a:t>
            </a: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Common-257</a:t>
            </a:r>
          </a:p>
          <a:p>
            <a:r>
              <a:rPr lang="en-US" dirty="0">
                <a:latin typeface="Times New Roman" charset="0"/>
                <a:ea typeface="ＭＳ Ｐゴシック" charset="0"/>
                <a:cs typeface="ＭＳ Ｐゴシック" charset="0"/>
              </a:rPr>
              <a:t>OS-04-Numbers-148</a:t>
            </a:r>
          </a:p>
          <a:p>
            <a:r>
              <a:rPr lang="en-US" dirty="0">
                <a:latin typeface="Times New Roman" charset="0"/>
                <a:ea typeface="ＭＳ Ｐゴシック" charset="0"/>
                <a:cs typeface="ＭＳ Ｐゴシック" charset="0"/>
              </a:rPr>
              <a:t>OS-06-Joshua-175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NS-19-Hebrews-58, 186, 448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SA-15-Inheritance-35, 173</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TP-01-Our Inheritance OT Summary-35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TP-03-Our Inheritance Hebrews Warnings-56</a:t>
            </a:r>
            <a:endParaRPr lang="en-US" b="0" dirty="0">
              <a:latin typeface="Times New Roman" charset="0"/>
              <a:ea typeface="ＭＳ Ｐゴシック" charset="0"/>
              <a:cs typeface="ＭＳ Ｐゴシック" charset="0"/>
            </a:endParaRP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72</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lg" len="lg"/>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23024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4144A0-BAC4-174B-A9F4-B1D492E21AD7}" type="slidenum">
              <a:rPr lang="en-US" sz="1200">
                <a:solidFill>
                  <a:prstClr val="black"/>
                </a:solidFill>
              </a:rPr>
              <a:pPr/>
              <a:t>73</a:t>
            </a:fld>
            <a:endParaRPr lang="en-US" sz="1200">
              <a:solidFill>
                <a:prstClr val="black"/>
              </a:solidFill>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3000782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6072088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544168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85279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AFC2D8E-6BBF-A84C-A684-80F61EF7A2B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2381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C62D0E9A-3BE8-3D43-BAC6-4D4B34716B4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12869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8D0FA83E-BCE5-C842-BE5A-FB6964D9E8B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00416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54756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35702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697708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961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6124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449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86999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7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5140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1568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5589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90504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803995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6381209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961331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68343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395899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0004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542009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998422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4400778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76381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305662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12/7/23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61997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solidFill>
                <a:srgbClr val="FFFFFF"/>
              </a:solidFill>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93933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668756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699182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29094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93937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2528817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9209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6482826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666333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7499447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0507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334236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906213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979870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768711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solidFill>
                <a:srgbClr val="FFFFFF"/>
              </a:solidFill>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solidFill>
                <a:srgbClr val="FFFFFF"/>
              </a:solidFill>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16642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a:defRPr/>
            </a:pPr>
            <a:endParaRPr lang="en-US"/>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a:defRPr/>
            </a:pPr>
            <a:endParaRPr lang="en-US"/>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fld id="{A396028A-E68B-AC46-88B8-7F3DC9E0918E}" type="slidenum">
              <a:rPr lang="en-US"/>
              <a:pPr/>
              <a:t>‹#›</a:t>
            </a:fld>
            <a:endParaRPr lang="en-US"/>
          </a:p>
        </p:txBody>
      </p:sp>
    </p:spTree>
    <p:extLst>
      <p:ext uri="{BB962C8B-B14F-4D97-AF65-F5344CB8AC3E}">
        <p14:creationId xmlns:p14="http://schemas.microsoft.com/office/powerpoint/2010/main" val="40048029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688B77C-3DE9-514B-9B83-6A79626DE5A7}" type="slidenum">
              <a:rPr lang="en-US"/>
              <a:pPr/>
              <a:t>‹#›</a:t>
            </a:fld>
            <a:endParaRPr lang="en-US"/>
          </a:p>
        </p:txBody>
      </p:sp>
    </p:spTree>
    <p:extLst>
      <p:ext uri="{BB962C8B-B14F-4D97-AF65-F5344CB8AC3E}">
        <p14:creationId xmlns:p14="http://schemas.microsoft.com/office/powerpoint/2010/main" val="118843693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3C0081B6-69C5-6B4C-BCA1-445CC8BCD3B8}" type="slidenum">
              <a:rPr lang="en-US"/>
              <a:pPr/>
              <a:t>‹#›</a:t>
            </a:fld>
            <a:endParaRPr lang="en-US"/>
          </a:p>
        </p:txBody>
      </p:sp>
    </p:spTree>
    <p:extLst>
      <p:ext uri="{BB962C8B-B14F-4D97-AF65-F5344CB8AC3E}">
        <p14:creationId xmlns:p14="http://schemas.microsoft.com/office/powerpoint/2010/main" val="39316917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E6267522-C44E-E94B-8317-505AFBC9150C}" type="slidenum">
              <a:rPr lang="en-US"/>
              <a:pPr/>
              <a:t>‹#›</a:t>
            </a:fld>
            <a:endParaRPr lang="en-US"/>
          </a:p>
        </p:txBody>
      </p:sp>
    </p:spTree>
    <p:extLst>
      <p:ext uri="{BB962C8B-B14F-4D97-AF65-F5344CB8AC3E}">
        <p14:creationId xmlns:p14="http://schemas.microsoft.com/office/powerpoint/2010/main" val="223812604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FC40E04-9084-2A4C-A231-F24D797B2771}" type="slidenum">
              <a:rPr lang="en-US"/>
              <a:pPr/>
              <a:t>‹#›</a:t>
            </a:fld>
            <a:endParaRPr lang="en-US"/>
          </a:p>
        </p:txBody>
      </p:sp>
    </p:spTree>
    <p:extLst>
      <p:ext uri="{BB962C8B-B14F-4D97-AF65-F5344CB8AC3E}">
        <p14:creationId xmlns:p14="http://schemas.microsoft.com/office/powerpoint/2010/main" val="26134727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300592734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90481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08471418-BC75-694D-9919-DEBC4E53F4E6}" type="slidenum">
              <a:rPr lang="en-US"/>
              <a:pPr/>
              <a:t>‹#›</a:t>
            </a:fld>
            <a:endParaRPr lang="en-US"/>
          </a:p>
        </p:txBody>
      </p:sp>
    </p:spTree>
    <p:extLst>
      <p:ext uri="{BB962C8B-B14F-4D97-AF65-F5344CB8AC3E}">
        <p14:creationId xmlns:p14="http://schemas.microsoft.com/office/powerpoint/2010/main" val="196689145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7D2F988E-9414-5A4D-926D-7C61A7DCDFF1}" type="slidenum">
              <a:rPr lang="en-US"/>
              <a:pPr/>
              <a:t>‹#›</a:t>
            </a:fld>
            <a:endParaRPr lang="en-US"/>
          </a:p>
        </p:txBody>
      </p:sp>
    </p:spTree>
    <p:extLst>
      <p:ext uri="{BB962C8B-B14F-4D97-AF65-F5344CB8AC3E}">
        <p14:creationId xmlns:p14="http://schemas.microsoft.com/office/powerpoint/2010/main" val="1857582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6909689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fld id="{1E6C7165-6B16-AC43-935E-83670B065C3B}" type="slidenum">
              <a:rPr lang="en-US" smtClean="0"/>
              <a:pPr/>
              <a:t>‹#›</a:t>
            </a:fld>
            <a:endParaRPr lang="en-US"/>
          </a:p>
        </p:txBody>
      </p:sp>
    </p:spTree>
    <p:extLst>
      <p:ext uri="{BB962C8B-B14F-4D97-AF65-F5344CB8AC3E}">
        <p14:creationId xmlns:p14="http://schemas.microsoft.com/office/powerpoint/2010/main" val="1789917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A06D5BF7-B2CD-2745-9211-C6B18DEB32C6}" type="slidenum">
              <a:rPr lang="en-US"/>
              <a:pPr/>
              <a:t>‹#›</a:t>
            </a:fld>
            <a:endParaRPr lang="en-US"/>
          </a:p>
        </p:txBody>
      </p:sp>
    </p:spTree>
    <p:extLst>
      <p:ext uri="{BB962C8B-B14F-4D97-AF65-F5344CB8AC3E}">
        <p14:creationId xmlns:p14="http://schemas.microsoft.com/office/powerpoint/2010/main" val="399141609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81159E9B-65F6-EE44-8197-22BC723FD7D6}" type="slidenum">
              <a:rPr lang="en-US"/>
              <a:pPr/>
              <a:t>‹#›</a:t>
            </a:fld>
            <a:endParaRPr lang="en-US"/>
          </a:p>
        </p:txBody>
      </p:sp>
    </p:spTree>
    <p:extLst>
      <p:ext uri="{BB962C8B-B14F-4D97-AF65-F5344CB8AC3E}">
        <p14:creationId xmlns:p14="http://schemas.microsoft.com/office/powerpoint/2010/main" val="418405162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12A509C-1FD8-C340-945D-F484F85253F5}" type="slidenum">
              <a:rPr lang="en-US"/>
              <a:pPr/>
              <a:t>‹#›</a:t>
            </a:fld>
            <a:endParaRPr lang="en-US"/>
          </a:p>
        </p:txBody>
      </p:sp>
    </p:spTree>
    <p:extLst>
      <p:ext uri="{BB962C8B-B14F-4D97-AF65-F5344CB8AC3E}">
        <p14:creationId xmlns:p14="http://schemas.microsoft.com/office/powerpoint/2010/main" val="8072992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C71FB22D-81DE-E649-9472-2B7AD2F9DA94}" type="slidenum">
              <a:rPr lang="en-US"/>
              <a:pPr/>
              <a:t>‹#›</a:t>
            </a:fld>
            <a:endParaRPr lang="en-US"/>
          </a:p>
        </p:txBody>
      </p:sp>
    </p:spTree>
    <p:extLst>
      <p:ext uri="{BB962C8B-B14F-4D97-AF65-F5344CB8AC3E}">
        <p14:creationId xmlns:p14="http://schemas.microsoft.com/office/powerpoint/2010/main" val="38938597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9C6E5ACD-BD47-764C-A0D8-55D787A46B16}" type="slidenum">
              <a:rPr lang="en-US"/>
              <a:pPr/>
              <a:t>‹#›</a:t>
            </a:fld>
            <a:endParaRPr lang="en-US"/>
          </a:p>
        </p:txBody>
      </p:sp>
    </p:spTree>
    <p:extLst>
      <p:ext uri="{BB962C8B-B14F-4D97-AF65-F5344CB8AC3E}">
        <p14:creationId xmlns:p14="http://schemas.microsoft.com/office/powerpoint/2010/main" val="41063002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6705046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475118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6075224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930168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7187179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6909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2591919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946377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613649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7849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6094601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980812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9014931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7570038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pPr>
                <a:defRPr/>
              </a:pPr>
              <a:t>‹#›</a:t>
            </a:fld>
            <a:endParaRPr lang="en-US"/>
          </a:p>
        </p:txBody>
      </p:sp>
    </p:spTree>
    <p:extLst>
      <p:ext uri="{BB962C8B-B14F-4D97-AF65-F5344CB8AC3E}">
        <p14:creationId xmlns:p14="http://schemas.microsoft.com/office/powerpoint/2010/main" val="3104284014"/>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46137763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latin typeface="Arial"/>
            </a:endParaRPr>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latin typeface="Arial"/>
            </a:endParaRPr>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6231421-1840-7C4F-8D0F-0BC65352F783}" type="slidenum">
              <a:rPr lang="en-US">
                <a:latin typeface="Arial"/>
                <a:ea typeface="ＭＳ Ｐゴシック"/>
                <a:cs typeface="ＭＳ Ｐゴシック"/>
              </a:rPr>
              <a:pPr>
                <a:def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27757611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18272291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50460252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4825796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0033426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60751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33767435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7198985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8410543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24300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137191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46245534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51543544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315035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52195148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776072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4034254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9202970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21177429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5410124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7029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0628528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0122109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0790726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0324918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5628198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21093162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013220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782425713"/>
      </p:ext>
    </p:extLst>
  </p:cSld>
  <p:clrMapOvr>
    <a:masterClrMapping/>
  </p:clrMapOvr>
  <p:transition>
    <p:dissolv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2332342204"/>
      </p:ext>
    </p:extLst>
  </p:cSld>
  <p:clrMapOvr>
    <a:masterClrMapping/>
  </p:clrMapOvr>
  <p:transition>
    <p:dissolv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a:solidFill>
            <a:srgbClr val="004E82"/>
          </a:solidFill>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6" name="Group 4"/>
            <p:cNvGrpSpPr>
              <a:grpSpLocks/>
            </p:cNvGrpSpPr>
            <p:nvPr/>
          </p:nvGrpSpPr>
          <p:grpSpPr bwMode="auto">
            <a:xfrm>
              <a:off x="3528" y="3715"/>
              <a:ext cx="792" cy="521"/>
              <a:chOff x="3527" y="3715"/>
              <a:chExt cx="792" cy="521"/>
            </a:xfrm>
            <a:grpFill/>
          </p:grpSpPr>
          <p:sp>
            <p:nvSpPr>
              <p:cNvPr id="57" name="Oval 5"/>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8" name="Oval 6"/>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59" name="Oval 7"/>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0" name="Oval 8"/>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1" name="Oval 9"/>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2" name="Freeform 10"/>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3" name="Freeform 11"/>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4" name="Freeform 12"/>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5" name="Freeform 13"/>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6" name="Freeform 14"/>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67" name="Oval 15"/>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7" name="Group 16"/>
            <p:cNvGrpSpPr>
              <a:grpSpLocks/>
            </p:cNvGrpSpPr>
            <p:nvPr/>
          </p:nvGrpSpPr>
          <p:grpSpPr bwMode="auto">
            <a:xfrm>
              <a:off x="1776" y="3631"/>
              <a:ext cx="1626" cy="683"/>
              <a:chOff x="1776" y="3631"/>
              <a:chExt cx="1626" cy="683"/>
            </a:xfrm>
            <a:grpFill/>
          </p:grpSpPr>
          <p:sp>
            <p:nvSpPr>
              <p:cNvPr id="39" name="Oval 17"/>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0" name="Oval 18"/>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1" name="Oval 19"/>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2" name="Oval 20"/>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3" name="Oval 21"/>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4" name="Oval 22"/>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5" name="Oval 23"/>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6" name="Oval 24"/>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47"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8"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49"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0"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53"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4"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5"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8" name="Group 35"/>
            <p:cNvGrpSpPr>
              <a:grpSpLocks/>
            </p:cNvGrpSpPr>
            <p:nvPr/>
          </p:nvGrpSpPr>
          <p:grpSpPr bwMode="auto">
            <a:xfrm>
              <a:off x="4128" y="3360"/>
              <a:ext cx="1351" cy="821"/>
              <a:chOff x="4128" y="3360"/>
              <a:chExt cx="1351" cy="821"/>
            </a:xfrm>
            <a:grpFill/>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3" name="Freeform 37"/>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4" name="Freeform 38"/>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39"/>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 name="Freeform 40"/>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7" name="Freeform 41"/>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8" name="Freeform 42"/>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30" name="Freeform 44"/>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1" name="Freeform 45"/>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2" name="Freeform 46"/>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3" name="Oval 47"/>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4" name="Oval 48"/>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5" name="Oval 49"/>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6" name="Oval 50"/>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7" name="Oval 51"/>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38" name="Oval 52"/>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9" name="Group 53"/>
            <p:cNvGrpSpPr>
              <a:grpSpLocks/>
            </p:cNvGrpSpPr>
            <p:nvPr/>
          </p:nvGrpSpPr>
          <p:grpSpPr bwMode="auto">
            <a:xfrm>
              <a:off x="5280" y="3024"/>
              <a:ext cx="425" cy="258"/>
              <a:chOff x="5280" y="3024"/>
              <a:chExt cx="425" cy="258"/>
            </a:xfrm>
            <a:grpFill/>
          </p:grpSpPr>
          <p:sp>
            <p:nvSpPr>
              <p:cNvPr id="10"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17" name="Group 61"/>
              <p:cNvGrpSpPr>
                <a:grpSpLocks/>
              </p:cNvGrpSpPr>
              <p:nvPr/>
            </p:nvGrpSpPr>
            <p:grpSpPr bwMode="auto">
              <a:xfrm>
                <a:off x="5381" y="3085"/>
                <a:ext cx="227" cy="132"/>
                <a:chOff x="5381" y="3085"/>
                <a:chExt cx="227" cy="132"/>
              </a:xfrm>
              <a:grpFill/>
            </p:grpSpPr>
            <p:sp>
              <p:nvSpPr>
                <p:cNvPr id="18" name="Oval 62"/>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9" name="Oval 63"/>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20" name="Oval 64"/>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21" name="Oval 65"/>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3378"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a:lvl1pPr>
          </a:lstStyle>
          <a:p>
            <a:pPr>
              <a:defRPr/>
            </a:pPr>
            <a:endParaRPr lang="en-US">
              <a:solidFill>
                <a:srgbClr val="FFFFFF"/>
              </a:solidFill>
              <a:latin typeface="Arial"/>
            </a:endParaRPr>
          </a:p>
        </p:txBody>
      </p:sp>
      <p:sp>
        <p:nvSpPr>
          <p:cNvPr id="69" name="Rectangle 6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70" name="Rectangle 70"/>
          <p:cNvSpPr>
            <a:spLocks noGrp="1" noChangeArrowheads="1"/>
          </p:cNvSpPr>
          <p:nvPr>
            <p:ph type="sldNum" sz="quarter" idx="12"/>
          </p:nvPr>
        </p:nvSpPr>
        <p:spPr>
          <a:xfrm>
            <a:off x="6553200" y="6248400"/>
            <a:ext cx="2133600" cy="457200"/>
          </a:xfrm>
        </p:spPr>
        <p:txBody>
          <a:bodyPr/>
          <a:lstStyle>
            <a:lvl1pPr>
              <a:defRPr/>
            </a:lvl1pPr>
          </a:lstStyle>
          <a:p>
            <a:fld id="{A396028A-E68B-AC46-88B8-7F3DC9E0918E}"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894695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688B77C-3DE9-514B-9B83-6A79626DE5A7}"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200504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0140612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3C0081B6-69C5-6B4C-BCA1-445CC8BCD3B8}"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182783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E6267522-C44E-E94B-8317-505AFBC9150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83413447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71"/>
          <p:cNvSpPr>
            <a:spLocks noGrp="1" noChangeArrowheads="1"/>
          </p:cNvSpPr>
          <p:nvPr>
            <p:ph type="sldNum" sz="quarter" idx="12"/>
          </p:nvPr>
        </p:nvSpPr>
        <p:spPr>
          <a:ln/>
        </p:spPr>
        <p:txBody>
          <a:bodyPr/>
          <a:lstStyle>
            <a:lvl1pPr>
              <a:defRPr/>
            </a:lvl1pPr>
          </a:lstStyle>
          <a:p>
            <a:fld id="{CFC40E04-9084-2A4C-A231-F24D797B277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9984369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3282F323-272E-B243-B770-C16E8B0EDE6D}"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0332291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71"/>
          <p:cNvSpPr>
            <a:spLocks noGrp="1" noChangeArrowheads="1"/>
          </p:cNvSpPr>
          <p:nvPr>
            <p:ph type="sldNum" sz="quarter" idx="12"/>
          </p:nvPr>
        </p:nvSpPr>
        <p:spPr>
          <a:ln/>
        </p:spPr>
        <p:txBody>
          <a:bodyPr/>
          <a:lstStyle>
            <a:lvl1pPr>
              <a:defRPr/>
            </a:lvl1pPr>
          </a:lstStyle>
          <a:p>
            <a:fld id="{12BD8539-64EB-854E-AB38-D5C6F4E9FCEC}"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8354424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08471418-BC75-694D-9919-DEBC4E53F4E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8601328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7D2F988E-9414-5A4D-926D-7C61A7DCDFF1}"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247841830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1E6C7165-6B16-AC43-935E-83670B065C3B}"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116165972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A06D5BF7-B2CD-2745-9211-C6B18DEB32C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41936160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71"/>
          <p:cNvSpPr>
            <a:spLocks noGrp="1" noChangeArrowheads="1"/>
          </p:cNvSpPr>
          <p:nvPr>
            <p:ph type="sldNum" sz="quarter" idx="12"/>
          </p:nvPr>
        </p:nvSpPr>
        <p:spPr>
          <a:ln/>
        </p:spPr>
        <p:txBody>
          <a:bodyPr/>
          <a:lstStyle>
            <a:lvl1pPr>
              <a:defRPr/>
            </a:lvl1pPr>
          </a:lstStyle>
          <a:p>
            <a:fld id="{81159E9B-65F6-EE44-8197-22BC723FD7D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61945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43102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7"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8" name="Rectangle 71"/>
          <p:cNvSpPr>
            <a:spLocks noGrp="1" noChangeArrowheads="1"/>
          </p:cNvSpPr>
          <p:nvPr>
            <p:ph type="sldNum" sz="quarter" idx="12"/>
          </p:nvPr>
        </p:nvSpPr>
        <p:spPr>
          <a:ln/>
        </p:spPr>
        <p:txBody>
          <a:bodyPr/>
          <a:lstStyle>
            <a:lvl1pPr>
              <a:defRPr/>
            </a:lvl1pPr>
          </a:lstStyle>
          <a:p>
            <a:fld id="{912A509C-1FD8-C340-945D-F484F85253F5}"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35162091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71"/>
          <p:cNvSpPr>
            <a:spLocks noGrp="1" noChangeArrowheads="1"/>
          </p:cNvSpPr>
          <p:nvPr>
            <p:ph type="sldNum" sz="quarter" idx="12"/>
          </p:nvPr>
        </p:nvSpPr>
        <p:spPr>
          <a:ln/>
        </p:spPr>
        <p:txBody>
          <a:bodyPr/>
          <a:lstStyle>
            <a:lvl1pPr>
              <a:defRPr/>
            </a:lvl1pPr>
          </a:lstStyle>
          <a:p>
            <a:fld id="{C71FB22D-81DE-E649-9472-2B7AD2F9DA94}"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6629499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7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71"/>
          <p:cNvSpPr>
            <a:spLocks noGrp="1" noChangeArrowheads="1"/>
          </p:cNvSpPr>
          <p:nvPr>
            <p:ph type="sldNum" sz="quarter" idx="12"/>
          </p:nvPr>
        </p:nvSpPr>
        <p:spPr>
          <a:ln/>
        </p:spPr>
        <p:txBody>
          <a:bodyPr/>
          <a:lstStyle>
            <a:lvl1pPr>
              <a:defRPr/>
            </a:lvl1pPr>
          </a:lstStyle>
          <a:p>
            <a:fld id="{9C6E5ACD-BD47-764C-A0D8-55D787A46B16}" type="slidenum">
              <a:rPr lang="en-US">
                <a:solidFill>
                  <a:srgbClr val="FFFFFF"/>
                </a:solidFill>
                <a:latin typeface="Arial"/>
              </a:rPr>
              <a:pPr/>
              <a:t>‹#›</a:t>
            </a:fld>
            <a:endParaRPr lang="en-US">
              <a:solidFill>
                <a:srgbClr val="FFFFFF"/>
              </a:solidFill>
              <a:latin typeface="Arial"/>
            </a:endParaRPr>
          </a:p>
        </p:txBody>
      </p:sp>
    </p:spTree>
    <p:extLst>
      <p:ext uri="{BB962C8B-B14F-4D97-AF65-F5344CB8AC3E}">
        <p14:creationId xmlns:p14="http://schemas.microsoft.com/office/powerpoint/2010/main" val="53712785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320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9320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28" name="Rectangle 28"/>
          <p:cNvSpPr>
            <a:spLocks noGrp="1" noChangeArrowheads="1"/>
          </p:cNvSpPr>
          <p:nvPr>
            <p:ph type="sldNum" sz="quarter" idx="12"/>
          </p:nvPr>
        </p:nvSpPr>
        <p:spPr/>
        <p:txBody>
          <a:bodyPr/>
          <a:lstStyle>
            <a:lvl1pPr>
              <a:defRPr/>
            </a:lvl1pPr>
          </a:lstStyle>
          <a:p>
            <a:fld id="{3E6B6975-B4E4-BF48-906C-73B5ECA59E9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287471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D8DF91F4-7D56-A04B-BF89-500C2690A389}"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69098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8B3D87F2-168D-8B43-9194-DB9388F904A7}"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99014274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12B60913-5BA8-CF49-A4C7-9CCA75F44F1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712232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8" name="Rectangle 27"/>
          <p:cNvSpPr>
            <a:spLocks noGrp="1" noChangeArrowheads="1"/>
          </p:cNvSpPr>
          <p:nvPr>
            <p:ph type="sldNum" sz="quarter" idx="11"/>
          </p:nvPr>
        </p:nvSpPr>
        <p:spPr>
          <a:ln/>
        </p:spPr>
        <p:txBody>
          <a:bodyPr/>
          <a:lstStyle>
            <a:lvl1pPr>
              <a:defRPr/>
            </a:lvl1pPr>
          </a:lstStyle>
          <a:p>
            <a:fld id="{EB49C8AF-F3D0-9B4D-9456-68494F3CD7AE}" type="slidenum">
              <a:rPr lang="en-US">
                <a:solidFill>
                  <a:srgbClr val="FFFFFF"/>
                </a:solidFill>
              </a: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2273535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4" name="Rectangle 27"/>
          <p:cNvSpPr>
            <a:spLocks noGrp="1" noChangeArrowheads="1"/>
          </p:cNvSpPr>
          <p:nvPr>
            <p:ph type="sldNum" sz="quarter" idx="11"/>
          </p:nvPr>
        </p:nvSpPr>
        <p:spPr>
          <a:ln/>
        </p:spPr>
        <p:txBody>
          <a:bodyPr/>
          <a:lstStyle>
            <a:lvl1pPr>
              <a:defRPr/>
            </a:lvl1pPr>
          </a:lstStyle>
          <a:p>
            <a:fld id="{8B68D33C-F418-1E45-BBCC-0636A3331E4D}" type="slidenum">
              <a:rPr lang="en-US">
                <a:solidFill>
                  <a:srgbClr val="FFFFFF"/>
                </a:solidFill>
              </a: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66217968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3" name="Rectangle 27"/>
          <p:cNvSpPr>
            <a:spLocks noGrp="1" noChangeArrowheads="1"/>
          </p:cNvSpPr>
          <p:nvPr>
            <p:ph type="sldNum" sz="quarter" idx="11"/>
          </p:nvPr>
        </p:nvSpPr>
        <p:spPr>
          <a:ln/>
        </p:spPr>
        <p:txBody>
          <a:bodyPr/>
          <a:lstStyle>
            <a:lvl1pPr>
              <a:defRPr/>
            </a:lvl1pPr>
          </a:lstStyle>
          <a:p>
            <a:fld id="{A577AED0-1479-ED41-8D71-7654D56363C8}" type="slidenum">
              <a:rPr lang="en-US">
                <a:solidFill>
                  <a:srgbClr val="FFFFFF"/>
                </a:solidFill>
              </a: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031490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320846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8274A8CA-B934-664A-B2C5-F2A16B6D235F}"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4170832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6" name="Rectangle 27"/>
          <p:cNvSpPr>
            <a:spLocks noGrp="1" noChangeArrowheads="1"/>
          </p:cNvSpPr>
          <p:nvPr>
            <p:ph type="sldNum" sz="quarter" idx="11"/>
          </p:nvPr>
        </p:nvSpPr>
        <p:spPr>
          <a:ln/>
        </p:spPr>
        <p:txBody>
          <a:bodyPr/>
          <a:lstStyle>
            <a:lvl1pPr>
              <a:defRPr/>
            </a:lvl1pPr>
          </a:lstStyle>
          <a:p>
            <a:fld id="{9A709412-84BF-6243-80E9-A2D801E00C39}" type="slidenum">
              <a:rPr lang="en-US">
                <a:solidFill>
                  <a:srgbClr val="FFFFFF"/>
                </a:solidFill>
              </a: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1854155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1E558748-7DC6-6D44-8EA3-6190655C1DFD}"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8966816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endParaRPr>
          </a:p>
        </p:txBody>
      </p:sp>
      <p:sp>
        <p:nvSpPr>
          <p:cNvPr id="5" name="Rectangle 27"/>
          <p:cNvSpPr>
            <a:spLocks noGrp="1" noChangeArrowheads="1"/>
          </p:cNvSpPr>
          <p:nvPr>
            <p:ph type="sldNum" sz="quarter" idx="11"/>
          </p:nvPr>
        </p:nvSpPr>
        <p:spPr>
          <a:ln/>
        </p:spPr>
        <p:txBody>
          <a:bodyPr/>
          <a:lstStyle>
            <a:lvl1pPr>
              <a:defRPr/>
            </a:lvl1pPr>
          </a:lstStyle>
          <a:p>
            <a:fld id="{49A637A1-45AF-9B42-82A5-077535E5BFB6}" type="slidenum">
              <a:rPr lang="en-US">
                <a:solidFill>
                  <a:srgbClr val="FFFFFF"/>
                </a:solidFill>
              </a: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74170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300381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1554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009664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1025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8878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61471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37572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9873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0536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6183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39278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86087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65865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00285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22502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5213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5774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1710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946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0159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39017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1057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400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986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7064"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8706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solidFill>
                <a:srgbClr val="FFFFFF"/>
              </a:solidFill>
              <a:latin typeface="Tahoma"/>
            </a:endParaRPr>
          </a:p>
        </p:txBody>
      </p:sp>
      <p:sp>
        <p:nvSpPr>
          <p:cNvPr id="27" name="Rectangle 27"/>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28" name="Rectangle 28"/>
          <p:cNvSpPr>
            <a:spLocks noGrp="1" noChangeArrowheads="1"/>
          </p:cNvSpPr>
          <p:nvPr>
            <p:ph type="sldNum" sz="quarter" idx="12"/>
          </p:nvPr>
        </p:nvSpPr>
        <p:spPr/>
        <p:txBody>
          <a:bodyPr/>
          <a:lstStyle>
            <a:lvl1pPr>
              <a:defRPr/>
            </a:lvl1pPr>
          </a:lstStyle>
          <a:p>
            <a:pPr>
              <a:defRPr/>
            </a:pPr>
            <a:fld id="{383CAC44-E12F-BE4E-AF08-A43400E0A49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134973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46783D67-16D6-CF40-B834-0D70DA4E594C}"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9785309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D03F8891-7EF6-AB4A-BB10-F1954CB6C30E}"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074074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EAD7A3B-82B9-1E47-88D9-1E463A11E063}"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3754834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8" name="Rectangle 27"/>
          <p:cNvSpPr>
            <a:spLocks noGrp="1" noChangeArrowheads="1"/>
          </p:cNvSpPr>
          <p:nvPr>
            <p:ph type="sldNum" sz="quarter" idx="11"/>
          </p:nvPr>
        </p:nvSpPr>
        <p:spPr>
          <a:ln/>
        </p:spPr>
        <p:txBody>
          <a:bodyPr/>
          <a:lstStyle>
            <a:lvl1pPr>
              <a:defRPr/>
            </a:lvl1pPr>
          </a:lstStyle>
          <a:p>
            <a:pPr>
              <a:defRPr/>
            </a:pPr>
            <a:fld id="{99744EFD-5F97-E642-9B4F-E055A902A125}" type="slidenum">
              <a:rPr lang="en-US">
                <a:solidFill>
                  <a:srgbClr val="FFFFFF"/>
                </a:solidFill>
              </a:rPr>
              <a:pPr>
                <a:defRPr/>
              </a:pPr>
              <a:t>‹#›</a:t>
            </a:fld>
            <a:endParaRPr lang="en-US">
              <a:solidFill>
                <a:srgbClr val="FFFFFF"/>
              </a:solidFill>
            </a:endParaRPr>
          </a:p>
        </p:txBody>
      </p:sp>
      <p:sp>
        <p:nvSpPr>
          <p:cNvPr id="9"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4041292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4" name="Rectangle 27"/>
          <p:cNvSpPr>
            <a:spLocks noGrp="1" noChangeArrowheads="1"/>
          </p:cNvSpPr>
          <p:nvPr>
            <p:ph type="sldNum" sz="quarter" idx="11"/>
          </p:nvPr>
        </p:nvSpPr>
        <p:spPr>
          <a:ln/>
        </p:spPr>
        <p:txBody>
          <a:bodyPr/>
          <a:lstStyle>
            <a:lvl1pPr>
              <a:defRPr/>
            </a:lvl1pPr>
          </a:lstStyle>
          <a:p>
            <a:pPr>
              <a:defRPr/>
            </a:pPr>
            <a:fld id="{3C6CB2B3-7C7B-334A-85ED-431254556A1C}" type="slidenum">
              <a:rPr lang="en-US">
                <a:solidFill>
                  <a:srgbClr val="FFFFFF"/>
                </a:solidFill>
              </a:rPr>
              <a:pPr>
                <a:defRPr/>
              </a:pPr>
              <a:t>‹#›</a:t>
            </a:fld>
            <a:endParaRPr lang="en-US">
              <a:solidFill>
                <a:srgbClr val="FFFFFF"/>
              </a:solidFill>
            </a:endParaRPr>
          </a:p>
        </p:txBody>
      </p:sp>
      <p:sp>
        <p:nvSpPr>
          <p:cNvPr id="5"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17119884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3" name="Rectangle 27"/>
          <p:cNvSpPr>
            <a:spLocks noGrp="1" noChangeArrowheads="1"/>
          </p:cNvSpPr>
          <p:nvPr>
            <p:ph type="sldNum" sz="quarter" idx="11"/>
          </p:nvPr>
        </p:nvSpPr>
        <p:spPr>
          <a:ln/>
        </p:spPr>
        <p:txBody>
          <a:bodyPr/>
          <a:lstStyle>
            <a:lvl1pPr>
              <a:defRPr/>
            </a:lvl1pPr>
          </a:lstStyle>
          <a:p>
            <a:pPr>
              <a:defRPr/>
            </a:pPr>
            <a:fld id="{E9D67FEA-CD98-9A4D-8274-B7166B80311E}" type="slidenum">
              <a:rPr lang="en-US">
                <a:solidFill>
                  <a:srgbClr val="FFFFFF"/>
                </a:solidFill>
              </a:rPr>
              <a:pPr>
                <a:defRPr/>
              </a:pPr>
              <a:t>‹#›</a:t>
            </a:fld>
            <a:endParaRPr lang="en-US">
              <a:solidFill>
                <a:srgbClr val="FFFFFF"/>
              </a:solidFill>
            </a:endParaRPr>
          </a:p>
        </p:txBody>
      </p:sp>
      <p:sp>
        <p:nvSpPr>
          <p:cNvPr id="4"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78106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5B39449B-1888-3E4E-AE4D-D5B6FD1959CB}"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181618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6" name="Rectangle 27"/>
          <p:cNvSpPr>
            <a:spLocks noGrp="1" noChangeArrowheads="1"/>
          </p:cNvSpPr>
          <p:nvPr>
            <p:ph type="sldNum" sz="quarter" idx="11"/>
          </p:nvPr>
        </p:nvSpPr>
        <p:spPr>
          <a:ln/>
        </p:spPr>
        <p:txBody>
          <a:bodyPr/>
          <a:lstStyle>
            <a:lvl1pPr>
              <a:defRPr/>
            </a:lvl1pPr>
          </a:lstStyle>
          <a:p>
            <a:pPr>
              <a:defRPr/>
            </a:pPr>
            <a:fld id="{FBEFBA66-6A8E-4B49-9712-71843248F8A8}" type="slidenum">
              <a:rPr lang="en-US">
                <a:solidFill>
                  <a:srgbClr val="FFFFFF"/>
                </a:solidFill>
              </a:rPr>
              <a:pPr>
                <a:defRPr/>
              </a:pPr>
              <a:t>‹#›</a:t>
            </a:fld>
            <a:endParaRPr lang="en-US">
              <a:solidFill>
                <a:srgbClr val="FFFFFF"/>
              </a:solidFill>
            </a:endParaRPr>
          </a:p>
        </p:txBody>
      </p:sp>
      <p:sp>
        <p:nvSpPr>
          <p:cNvPr id="7"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2341193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6CD849F4-F32F-C644-B6A8-C120C6A070F0}"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3796393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solidFill>
                <a:srgbClr val="FFFFFF"/>
              </a:solidFill>
              <a:latin typeface="Tahoma"/>
            </a:endParaRPr>
          </a:p>
        </p:txBody>
      </p:sp>
      <p:sp>
        <p:nvSpPr>
          <p:cNvPr id="5" name="Rectangle 27"/>
          <p:cNvSpPr>
            <a:spLocks noGrp="1" noChangeArrowheads="1"/>
          </p:cNvSpPr>
          <p:nvPr>
            <p:ph type="sldNum" sz="quarter" idx="11"/>
          </p:nvPr>
        </p:nvSpPr>
        <p:spPr>
          <a:ln/>
        </p:spPr>
        <p:txBody>
          <a:bodyPr/>
          <a:lstStyle>
            <a:lvl1pPr>
              <a:defRPr/>
            </a:lvl1pPr>
          </a:lstStyle>
          <a:p>
            <a:pPr>
              <a:defRPr/>
            </a:pPr>
            <a:fld id="{9877CD89-E4C3-A248-9C7F-BDF12910697B}" type="slidenum">
              <a:rPr lang="en-US">
                <a:solidFill>
                  <a:srgbClr val="FFFFFF"/>
                </a:solidFill>
              </a:rPr>
              <a:pPr>
                <a:defRPr/>
              </a:pPr>
              <a:t>‹#›</a:t>
            </a:fld>
            <a:endParaRPr lang="en-US">
              <a:solidFill>
                <a:srgbClr val="FFFFFF"/>
              </a:solidFill>
            </a:endParaRPr>
          </a:p>
        </p:txBody>
      </p:sp>
      <p:sp>
        <p:nvSpPr>
          <p:cNvPr id="6" name="Rectangle 28"/>
          <p:cNvSpPr>
            <a:spLocks noGrp="1" noChangeArrowheads="1"/>
          </p:cNvSpPr>
          <p:nvPr>
            <p:ph type="dt" sz="half" idx="12"/>
          </p:nvPr>
        </p:nvSpPr>
        <p:spPr>
          <a:ln/>
        </p:spPr>
        <p:txBody>
          <a:bodyPr/>
          <a:lstStyle>
            <a:lvl1pPr>
              <a:defRPr/>
            </a:lvl1pPr>
          </a:lstStyle>
          <a:p>
            <a:pPr>
              <a:defRPr/>
            </a:pPr>
            <a:endParaRPr lang="en-US">
              <a:solidFill>
                <a:srgbClr val="FFFFFF"/>
              </a:solidFill>
              <a:latin typeface="Tahoma"/>
            </a:endParaRPr>
          </a:p>
        </p:txBody>
      </p:sp>
    </p:spTree>
    <p:extLst>
      <p:ext uri="{BB962C8B-B14F-4D97-AF65-F5344CB8AC3E}">
        <p14:creationId xmlns:p14="http://schemas.microsoft.com/office/powerpoint/2010/main" val="6365083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2317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655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28837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03233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09692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1138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006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4435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79498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81152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46831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826CECD9-28BE-7E4E-B5F4-923261943C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3989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7615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03778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606557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947912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364795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441081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837682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6467609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7365165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342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latin typeface="Garamond"/>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latin typeface="Garamond"/>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007198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8979591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32354834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2803069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8" name="Rectangle 3"/>
          <p:cNvSpPr>
            <a:spLocks noGrp="1" noChangeArrowheads="1"/>
          </p:cNvSpPr>
          <p:nvPr>
            <p:ph type="sldNum" sz="quarter" idx="11"/>
          </p:nvPr>
        </p:nvSpPr>
        <p:spPr>
          <a:ln/>
        </p:spPr>
        <p:txBody>
          <a:bodyPr/>
          <a:lstStyle>
            <a:lvl1pPr>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40881780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4" name="Rectangle 3"/>
          <p:cNvSpPr>
            <a:spLocks noGrp="1" noChangeArrowheads="1"/>
          </p:cNvSpPr>
          <p:nvPr>
            <p:ph type="sldNum" sz="quarter" idx="11"/>
          </p:nvPr>
        </p:nvSpPr>
        <p:spPr>
          <a:ln/>
        </p:spPr>
        <p:txBody>
          <a:bodyPr/>
          <a:lstStyle>
            <a:lvl1pPr>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46498478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3" name="Rectangle 3"/>
          <p:cNvSpPr>
            <a:spLocks noGrp="1" noChangeArrowheads="1"/>
          </p:cNvSpPr>
          <p:nvPr>
            <p:ph type="sldNum" sz="quarter" idx="11"/>
          </p:nvPr>
        </p:nvSpPr>
        <p:spPr>
          <a:ln/>
        </p:spPr>
        <p:txBody>
          <a:bodyPr/>
          <a:lstStyle>
            <a:lvl1pPr>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519092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24967305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6" name="Rectangle 3"/>
          <p:cNvSpPr>
            <a:spLocks noGrp="1" noChangeArrowheads="1"/>
          </p:cNvSpPr>
          <p:nvPr>
            <p:ph type="sldNum" sz="quarter" idx="11"/>
          </p:nvPr>
        </p:nvSpPr>
        <p:spPr>
          <a:ln/>
        </p:spPr>
        <p:txBody>
          <a:bodyPr/>
          <a:lstStyle>
            <a:lvl1pPr>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523354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946758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latin typeface="Garamond"/>
            </a:endParaRPr>
          </a:p>
        </p:txBody>
      </p:sp>
      <p:sp>
        <p:nvSpPr>
          <p:cNvPr id="5" name="Rectangle 3"/>
          <p:cNvSpPr>
            <a:spLocks noGrp="1" noChangeArrowheads="1"/>
          </p:cNvSpPr>
          <p:nvPr>
            <p:ph type="sldNum" sz="quarter" idx="11"/>
          </p:nvPr>
        </p:nvSpPr>
        <p:spPr>
          <a:ln/>
        </p:spPr>
        <p:txBody>
          <a:bodyPr/>
          <a:lstStyle>
            <a:lvl1pPr>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Garamond"/>
            </a:endParaRPr>
          </a:p>
        </p:txBody>
      </p:sp>
    </p:spTree>
    <p:extLst>
      <p:ext uri="{BB962C8B-B14F-4D97-AF65-F5344CB8AC3E}">
        <p14:creationId xmlns:p14="http://schemas.microsoft.com/office/powerpoint/2010/main" val="13282629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0B646595-7735-2F48-8964-0666D486084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30509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2688301D-9D64-6548-A3C7-13D54975044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85974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fld id="{39FE6585-C4B6-7B48-A4E1-287489D2022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532771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FC05EBA6-E05A-B646-9E59-A14B04A746E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21734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fld id="{6B810119-8BB0-0344-9333-007F6F139F4F}"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60027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fld id="{5DECB0DF-02CA-FA47-9F7D-85E358EEBC0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914467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fld id="{6F11A112-8982-654D-9300-5413839F348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43391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274DFA78-1F19-134D-AE8B-2DF7B8A281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494640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fld id="{994EE0DE-0141-A047-B225-DE2CB3B96A7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342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12.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6" Type="http://schemas.openxmlformats.org/officeDocument/2006/relationships/theme" Target="../theme/theme13.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theme" Target="../theme/theme14.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slideLayout" Target="../slideLayouts/slideLayout210.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slideLayout" Target="../slideLayouts/slideLayout209.xml"/><Relationship Id="rId2" Type="http://schemas.openxmlformats.org/officeDocument/2006/relationships/slideLayout" Target="../slideLayouts/slideLayout199.xml"/><Relationship Id="rId16" Type="http://schemas.openxmlformats.org/officeDocument/2006/relationships/theme" Target="../theme/theme20.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5" Type="http://schemas.openxmlformats.org/officeDocument/2006/relationships/slideLayout" Target="../slideLayouts/slideLayout21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 Id="rId14" Type="http://schemas.openxmlformats.org/officeDocument/2006/relationships/slideLayout" Target="../slideLayouts/slideLayout21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106425786"/>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791397549"/>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391575"/>
      </p:ext>
    </p:extLst>
  </p:cSld>
  <p:clrMap bg1="dk2" tx1="lt1" bg2="dk1" tx2="lt2" accent1="accent1" accent2="accent2" accent3="accent3" accent4="accent4" accent5="accent5" accent6="accent6" hlink="hlink" folHlink="folHlink"/>
  <p:sldLayoutIdLst>
    <p:sldLayoutId id="2147484197" r:id="rId1"/>
    <p:sldLayoutId id="2147484198" r:id="rId2"/>
    <p:sldLayoutId id="2147484199" r:id="rId3"/>
    <p:sldLayoutId id="2147484200" r:id="rId4"/>
    <p:sldLayoutId id="2147484201" r:id="rId5"/>
    <p:sldLayoutId id="2147484202" r:id="rId6"/>
    <p:sldLayoutId id="2147484203" r:id="rId7"/>
    <p:sldLayoutId id="2147484204" r:id="rId8"/>
    <p:sldLayoutId id="2147484205" r:id="rId9"/>
    <p:sldLayoutId id="2147484206" r:id="rId10"/>
    <p:sldLayoutId id="2147484207" r:id="rId11"/>
    <p:sldLayoutId id="2147484208" r:id="rId12"/>
    <p:sldLayoutId id="2147484209" r:id="rId13"/>
    <p:sldLayoutId id="2147484210" r:id="rId14"/>
    <p:sldLayoutId id="2147484211"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930886"/>
      </p:ext>
    </p:extLst>
  </p:cSld>
  <p:clrMap bg1="dk2" tx1="lt1" bg2="dk1" tx2="lt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 id="2147484224" r:id="rId12"/>
    <p:sldLayoutId id="2147484225" r:id="rId13"/>
    <p:sldLayoutId id="2147484226" r:id="rId14"/>
    <p:sldLayoutId id="214748422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905492716"/>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 id="2147484240" r:id="rId12"/>
    <p:sldLayoutId id="2147484241" r:id="rId13"/>
    <p:sldLayoutId id="2147484242"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charset="-128"/>
                <a:cs typeface="ＭＳ Ｐゴシック" charset="-128"/>
              </a:defRPr>
            </a:lvl1pPr>
          </a:lstStyle>
          <a:p>
            <a:pPr defTabSz="45720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defRPr>
            </a:lvl1pPr>
          </a:lstStyle>
          <a:p>
            <a:pPr defTabSz="457200">
              <a:defRPr/>
            </a:pPr>
            <a:fld id="{99E5EBB5-CC89-CB4E-8A18-ECC5C36B2FFE}" type="slidenum">
              <a:rPr lang="en-US"/>
              <a:pPr defTabSz="457200">
                <a:defRPr/>
              </a:pPr>
              <a:t>‹#›</a:t>
            </a:fld>
            <a:endParaRPr lang="en-US"/>
          </a:p>
        </p:txBody>
      </p:sp>
    </p:spTree>
    <p:extLst>
      <p:ext uri="{BB962C8B-B14F-4D97-AF65-F5344CB8AC3E}">
        <p14:creationId xmlns:p14="http://schemas.microsoft.com/office/powerpoint/2010/main" val="3987197403"/>
      </p:ext>
    </p:extLst>
  </p:cSld>
  <p:clrMap bg1="lt1" tx1="dk1" bg2="lt2" tx2="dk2" accent1="accent1" accent2="accent2" accent3="accent3" accent4="accent4" accent5="accent5" accent6="accent6" hlink="hlink" folHlink="folHlink"/>
  <p:sldLayoutIdLst>
    <p:sldLayoutId id="2147484244" r:id="rId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n-ea"/>
        </a:defRPr>
      </a:lvl2pPr>
      <a:lvl3pPr marL="1143000" indent="-228600" algn="l" rtl="0" eaLnBrk="0" fontAlgn="base" hangingPunct="0">
        <a:spcBef>
          <a:spcPct val="20000"/>
        </a:spcBef>
        <a:spcAft>
          <a:spcPct val="0"/>
        </a:spcAft>
        <a:buChar char="•"/>
        <a:defRPr sz="2400" b="1">
          <a:solidFill>
            <a:schemeClr val="bg1"/>
          </a:solidFill>
          <a:latin typeface="+mn-lt"/>
          <a:ea typeface="+mn-ea"/>
        </a:defRPr>
      </a:lvl3pPr>
      <a:lvl4pPr marL="1600200" indent="-228600" algn="l" rtl="0" eaLnBrk="0" fontAlgn="base" hangingPunct="0">
        <a:spcBef>
          <a:spcPct val="20000"/>
        </a:spcBef>
        <a:spcAft>
          <a:spcPct val="0"/>
        </a:spcAft>
        <a:buChar char="–"/>
        <a:defRPr sz="2000" b="1">
          <a:solidFill>
            <a:schemeClr val="bg1"/>
          </a:solidFill>
          <a:latin typeface="+mn-lt"/>
          <a:ea typeface="+mn-ea"/>
        </a:defRPr>
      </a:lvl4pPr>
      <a:lvl5pPr marL="2057400" indent="-228600" algn="l" rtl="0" eaLnBrk="0" fontAlgn="base" hangingPunct="0">
        <a:spcBef>
          <a:spcPct val="20000"/>
        </a:spcBef>
        <a:spcAft>
          <a:spcPct val="0"/>
        </a:spcAft>
        <a:buChar char="»"/>
        <a:defRPr sz="2000" b="1">
          <a:solidFill>
            <a:schemeClr val="bg1"/>
          </a:solidFill>
          <a:latin typeface="+mn-lt"/>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785379077"/>
      </p:ext>
    </p:extLst>
  </p:cSld>
  <p:clrMap bg1="lt1" tx1="dk1" bg2="lt2" tx2="dk2" accent1="accent1" accent2="accent2" accent3="accent3" accent4="accent4" accent5="accent5" accent6="accent6" hlink="hlink" folHlink="folHlink"/>
  <p:sldLayoutIdLst>
    <p:sldLayoutId id="2147484246" r:id="rId1"/>
    <p:sldLayoutId id="2147484247" r:id="rId2"/>
    <p:sldLayoutId id="2147484248"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3762876276"/>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59" r:id="rId10"/>
    <p:sldLayoutId id="21474842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E298D5E9-7021-BD46-94F8-8A53CA04E4B1}" type="slidenum">
              <a:rPr lang="en-US">
                <a:solidFill>
                  <a:srgbClr val="FFFFFF"/>
                </a:solidFill>
              </a:rPr>
              <a:pPr/>
              <a:t>‹#›</a:t>
            </a:fld>
            <a:endParaRPr lang="en-US">
              <a:solidFill>
                <a:srgbClr val="FFFFFF"/>
              </a:solidFill>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a:defRPr/>
            </a:pPr>
            <a:endParaRPr lang="en-US">
              <a:solidFill>
                <a:srgbClr val="FFFFFF"/>
              </a:solidFill>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55364"/>
      </p:ext>
    </p:extLst>
  </p:cSld>
  <p:clrMap bg1="dk2" tx1="lt1" bg2="dk1" tx2="lt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eaLnBrk="1" hangingPunct="1">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eaLnBrk="1" hangingPunct="1">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7C322ED2-120B-8F49-8089-97228D63AE08}" type="slidenum">
              <a:rPr lang="en-US"/>
              <a:pPr eaLnBrk="1" hangingPunct="1">
                <a:defRPr/>
              </a:pPr>
              <a:t>‹#›</a:t>
            </a:fld>
            <a:endParaRPr lang="en-US"/>
          </a:p>
        </p:txBody>
      </p:sp>
    </p:spTree>
    <p:extLst>
      <p:ext uri="{BB962C8B-B14F-4D97-AF65-F5344CB8AC3E}">
        <p14:creationId xmlns:p14="http://schemas.microsoft.com/office/powerpoint/2010/main" val="1380855590"/>
      </p:ext>
    </p:extLst>
  </p:cSld>
  <p:clrMap bg1="lt1" tx1="dk1" bg2="lt2" tx2="dk2" accent1="accent1" accent2="accent2" accent3="accent3" accent4="accent4" accent5="accent5" accent6="accent6" hlink="hlink" folHlink="folHlink"/>
  <p:sldLayoutIdLst>
    <p:sldLayoutId id="2147484274" r:id="rId1"/>
    <p:sldLayoutId id="2147484275" r:id="rId2"/>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2357338994"/>
      </p:ext>
    </p:extLst>
  </p:cSld>
  <p:clrMap bg1="dk2" tx1="lt1" bg2="dk1" tx2="lt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290" name="Freeform 2"/>
          <p:cNvSpPr>
            <a:spLocks/>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 name="Group 3"/>
          <p:cNvGrpSpPr>
            <a:grpSpLocks/>
          </p:cNvGrpSpPr>
          <p:nvPr/>
        </p:nvGrpSpPr>
        <p:grpSpPr bwMode="auto">
          <a:xfrm>
            <a:off x="3175" y="4267200"/>
            <a:ext cx="9140825" cy="2590800"/>
            <a:chOff x="2" y="2688"/>
            <a:chExt cx="5758" cy="1632"/>
          </a:xfrm>
          <a:solidFill>
            <a:schemeClr val="bg1">
              <a:lumMod val="75000"/>
            </a:schemeClr>
          </a:solidFill>
        </p:grpSpPr>
        <p:sp>
          <p:nvSpPr>
            <p:cNvPr id="125961"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pFill/>
            <a:ln>
              <a:noFill/>
            </a:ln>
          </p:spPr>
          <p:txBody>
            <a:bodyPr/>
            <a:lstStyle/>
            <a:p>
              <a:pPr>
                <a:defRPr/>
              </a:pPr>
              <a:endParaRPr lang="en-US">
                <a:solidFill>
                  <a:srgbClr val="FFFFFF"/>
                </a:solidFill>
              </a:endParaRPr>
            </a:p>
          </p:txBody>
        </p:sp>
        <p:grpSp>
          <p:nvGrpSpPr>
            <p:cNvPr id="3" name="Group 5"/>
            <p:cNvGrpSpPr>
              <a:grpSpLocks/>
            </p:cNvGrpSpPr>
            <p:nvPr/>
          </p:nvGrpSpPr>
          <p:grpSpPr bwMode="auto">
            <a:xfrm>
              <a:off x="3528" y="3715"/>
              <a:ext cx="792" cy="521"/>
              <a:chOff x="3527" y="3715"/>
              <a:chExt cx="792" cy="521"/>
            </a:xfrm>
            <a:grpFill/>
          </p:grpSpPr>
          <p:sp>
            <p:nvSpPr>
              <p:cNvPr id="12294" name="Oval 6"/>
              <p:cNvSpPr>
                <a:spLocks noChangeArrowheads="1"/>
              </p:cNvSpPr>
              <p:nvPr/>
            </p:nvSpPr>
            <p:spPr bwMode="hidden">
              <a:xfrm>
                <a:off x="3686" y="3810"/>
                <a:ext cx="532" cy="32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5" name="Oval 7"/>
              <p:cNvSpPr>
                <a:spLocks noChangeArrowheads="1"/>
              </p:cNvSpPr>
              <p:nvPr/>
            </p:nvSpPr>
            <p:spPr bwMode="hidden">
              <a:xfrm>
                <a:off x="3726" y="3840"/>
                <a:ext cx="452" cy="27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6" name="Oval 8"/>
              <p:cNvSpPr>
                <a:spLocks noChangeArrowheads="1"/>
              </p:cNvSpPr>
              <p:nvPr/>
            </p:nvSpPr>
            <p:spPr bwMode="hidden">
              <a:xfrm>
                <a:off x="3782" y="3872"/>
                <a:ext cx="344" cy="2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7" name="Oval 9"/>
              <p:cNvSpPr>
                <a:spLocks noChangeArrowheads="1"/>
              </p:cNvSpPr>
              <p:nvPr/>
            </p:nvSpPr>
            <p:spPr bwMode="hidden">
              <a:xfrm>
                <a:off x="3822" y="3896"/>
                <a:ext cx="262" cy="15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8" name="Oval 10"/>
              <p:cNvSpPr>
                <a:spLocks noChangeArrowheads="1"/>
              </p:cNvSpPr>
              <p:nvPr/>
            </p:nvSpPr>
            <p:spPr bwMode="hidden">
              <a:xfrm>
                <a:off x="3856" y="3922"/>
                <a:ext cx="192" cy="10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299" name="Freeform 11"/>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0" name="Freeform 12"/>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1" name="Freeform 13"/>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2" name="Freeform 14"/>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3" name="Freeform 15"/>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04" name="Oval 16"/>
              <p:cNvSpPr>
                <a:spLocks noChangeArrowheads="1"/>
              </p:cNvSpPr>
              <p:nvPr/>
            </p:nvSpPr>
            <p:spPr bwMode="hidden">
              <a:xfrm>
                <a:off x="3910" y="3948"/>
                <a:ext cx="84" cy="5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4" name="Group 17"/>
            <p:cNvGrpSpPr>
              <a:grpSpLocks/>
            </p:cNvGrpSpPr>
            <p:nvPr/>
          </p:nvGrpSpPr>
          <p:grpSpPr bwMode="auto">
            <a:xfrm>
              <a:off x="1776" y="3631"/>
              <a:ext cx="1626" cy="683"/>
              <a:chOff x="1776" y="3631"/>
              <a:chExt cx="1626" cy="683"/>
            </a:xfrm>
            <a:grpFill/>
          </p:grpSpPr>
          <p:sp>
            <p:nvSpPr>
              <p:cNvPr id="12306" name="Oval 18"/>
              <p:cNvSpPr>
                <a:spLocks noChangeArrowheads="1"/>
              </p:cNvSpPr>
              <p:nvPr/>
            </p:nvSpPr>
            <p:spPr bwMode="hidden">
              <a:xfrm>
                <a:off x="2268" y="3934"/>
                <a:ext cx="638" cy="3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7" name="Oval 19"/>
              <p:cNvSpPr>
                <a:spLocks noChangeArrowheads="1"/>
              </p:cNvSpPr>
              <p:nvPr/>
            </p:nvSpPr>
            <p:spPr bwMode="hidden">
              <a:xfrm>
                <a:off x="2314" y="3958"/>
                <a:ext cx="543" cy="33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8" name="Oval 20"/>
              <p:cNvSpPr>
                <a:spLocks noChangeArrowheads="1"/>
              </p:cNvSpPr>
              <p:nvPr/>
            </p:nvSpPr>
            <p:spPr bwMode="hidden">
              <a:xfrm>
                <a:off x="2341" y="3979"/>
                <a:ext cx="501" cy="29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09" name="Oval 21"/>
              <p:cNvSpPr>
                <a:spLocks noChangeArrowheads="1"/>
              </p:cNvSpPr>
              <p:nvPr/>
            </p:nvSpPr>
            <p:spPr bwMode="hidden">
              <a:xfrm>
                <a:off x="2368" y="3997"/>
                <a:ext cx="444" cy="258"/>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0" name="Oval 22"/>
              <p:cNvSpPr>
                <a:spLocks noChangeArrowheads="1"/>
              </p:cNvSpPr>
              <p:nvPr/>
            </p:nvSpPr>
            <p:spPr bwMode="hidden">
              <a:xfrm>
                <a:off x="2385" y="4005"/>
                <a:ext cx="413" cy="24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1" name="Oval 23"/>
              <p:cNvSpPr>
                <a:spLocks noChangeArrowheads="1"/>
              </p:cNvSpPr>
              <p:nvPr/>
            </p:nvSpPr>
            <p:spPr bwMode="hidden">
              <a:xfrm>
                <a:off x="2437" y="4026"/>
                <a:ext cx="306" cy="192"/>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2" name="Oval 24"/>
              <p:cNvSpPr>
                <a:spLocks noChangeArrowheads="1"/>
              </p:cNvSpPr>
              <p:nvPr/>
            </p:nvSpPr>
            <p:spPr bwMode="hidden">
              <a:xfrm>
                <a:off x="2476" y="4056"/>
                <a:ext cx="227" cy="135"/>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3" name="Oval 25"/>
              <p:cNvSpPr>
                <a:spLocks noChangeArrowheads="1"/>
              </p:cNvSpPr>
              <p:nvPr/>
            </p:nvSpPr>
            <p:spPr bwMode="hidden">
              <a:xfrm>
                <a:off x="2542" y="4097"/>
                <a:ext cx="90" cy="60"/>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14" name="Freeform 26"/>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5" name="Freeform 27"/>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6" name="Freeform 28"/>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17" name="Freeform 29"/>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07"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grpFill/>
              <a:ln>
                <a:noFill/>
              </a:ln>
            </p:spPr>
            <p:txBody>
              <a:bodyPr/>
              <a:lstStyle/>
              <a:p>
                <a:pPr>
                  <a:defRPr/>
                </a:pPr>
                <a:endParaRPr lang="en-US">
                  <a:solidFill>
                    <a:srgbClr val="FFFFFF"/>
                  </a:solidFill>
                </a:endParaRPr>
              </a:p>
            </p:txBody>
          </p:sp>
          <p:sp>
            <p:nvSpPr>
              <p:cNvPr id="126008"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grpFill/>
              <a:ln>
                <a:noFill/>
              </a:ln>
            </p:spPr>
            <p:txBody>
              <a:bodyPr/>
              <a:lstStyle/>
              <a:p>
                <a:pPr>
                  <a:defRPr/>
                </a:pPr>
                <a:endParaRPr lang="en-US">
                  <a:solidFill>
                    <a:srgbClr val="FFFFFF"/>
                  </a:solidFill>
                </a:endParaRPr>
              </a:p>
            </p:txBody>
          </p:sp>
          <p:sp>
            <p:nvSpPr>
              <p:cNvPr id="12320" name="Freeform 32"/>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1" name="Freeform 33"/>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2" name="Freeform 34"/>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6012"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grpFill/>
              <a:ln>
                <a:noFill/>
              </a:ln>
            </p:spPr>
            <p:txBody>
              <a:bodyPr/>
              <a:lstStyle/>
              <a:p>
                <a:pPr>
                  <a:defRPr/>
                </a:pPr>
                <a:endParaRPr lang="en-US">
                  <a:solidFill>
                    <a:srgbClr val="FFFFFF"/>
                  </a:solidFill>
                </a:endParaRPr>
              </a:p>
            </p:txBody>
          </p:sp>
        </p:grpSp>
        <p:grpSp>
          <p:nvGrpSpPr>
            <p:cNvPr id="5" name="Group 36"/>
            <p:cNvGrpSpPr>
              <a:grpSpLocks/>
            </p:cNvGrpSpPr>
            <p:nvPr/>
          </p:nvGrpSpPr>
          <p:grpSpPr bwMode="auto">
            <a:xfrm>
              <a:off x="4128" y="3360"/>
              <a:ext cx="1351" cy="821"/>
              <a:chOff x="4128" y="3360"/>
              <a:chExt cx="1351" cy="821"/>
            </a:xfrm>
            <a:grpFill/>
          </p:grpSpPr>
          <p:sp>
            <p:nvSpPr>
              <p:cNvPr id="12325"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6" name="Freeform 38"/>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7" name="Freeform 39"/>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8" name="Freeform 40"/>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29" name="Freeform 41"/>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0" name="Freeform 42"/>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1" name="Freeform 43"/>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5985"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grpFill/>
              <a:ln>
                <a:noFill/>
              </a:ln>
            </p:spPr>
            <p:txBody>
              <a:bodyPr/>
              <a:lstStyle/>
              <a:p>
                <a:pPr>
                  <a:defRPr/>
                </a:pPr>
                <a:endParaRPr lang="en-US">
                  <a:solidFill>
                    <a:srgbClr val="FFFFFF"/>
                  </a:solidFill>
                </a:endParaRPr>
              </a:p>
            </p:txBody>
          </p:sp>
          <p:sp>
            <p:nvSpPr>
              <p:cNvPr id="12333" name="Freeform 45"/>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4" name="Freeform 46"/>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5" name="Freeform 47"/>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p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12336" name="Oval 48"/>
              <p:cNvSpPr>
                <a:spLocks noChangeArrowheads="1"/>
              </p:cNvSpPr>
              <p:nvPr/>
            </p:nvSpPr>
            <p:spPr bwMode="hidden">
              <a:xfrm>
                <a:off x="4546" y="3608"/>
                <a:ext cx="518" cy="31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7" name="Oval 49"/>
              <p:cNvSpPr>
                <a:spLocks noChangeArrowheads="1"/>
              </p:cNvSpPr>
              <p:nvPr/>
            </p:nvSpPr>
            <p:spPr bwMode="hidden">
              <a:xfrm>
                <a:off x="4578" y="3630"/>
                <a:ext cx="446" cy="27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8" name="Oval 50"/>
              <p:cNvSpPr>
                <a:spLocks noChangeArrowheads="1"/>
              </p:cNvSpPr>
              <p:nvPr/>
            </p:nvSpPr>
            <p:spPr bwMode="hidden">
              <a:xfrm>
                <a:off x="4610" y="3650"/>
                <a:ext cx="386" cy="233"/>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39" name="Oval 51"/>
              <p:cNvSpPr>
                <a:spLocks noChangeArrowheads="1"/>
              </p:cNvSpPr>
              <p:nvPr/>
            </p:nvSpPr>
            <p:spPr bwMode="hidden">
              <a:xfrm>
                <a:off x="4654" y="3678"/>
                <a:ext cx="298" cy="177"/>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0" name="Oval 52"/>
              <p:cNvSpPr>
                <a:spLocks noChangeArrowheads="1"/>
              </p:cNvSpPr>
              <p:nvPr/>
            </p:nvSpPr>
            <p:spPr bwMode="hidden">
              <a:xfrm>
                <a:off x="4690" y="3698"/>
                <a:ext cx="222" cy="139"/>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341" name="Oval 53"/>
              <p:cNvSpPr>
                <a:spLocks noChangeArrowheads="1"/>
              </p:cNvSpPr>
              <p:nvPr/>
            </p:nvSpPr>
            <p:spPr bwMode="hidden">
              <a:xfrm>
                <a:off x="4738" y="3728"/>
                <a:ext cx="126" cy="81"/>
              </a:xfrm>
              <a:prstGeom prst="ellipse">
                <a:avLst/>
              </a:prstGeom>
              <a:grpFill/>
              <a:ln w="9525">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grpSp>
        <p:grpSp>
          <p:nvGrpSpPr>
            <p:cNvPr id="6" name="Group 54"/>
            <p:cNvGrpSpPr>
              <a:grpSpLocks/>
            </p:cNvGrpSpPr>
            <p:nvPr/>
          </p:nvGrpSpPr>
          <p:grpSpPr bwMode="auto">
            <a:xfrm>
              <a:off x="5280" y="3024"/>
              <a:ext cx="425" cy="258"/>
              <a:chOff x="5280" y="3024"/>
              <a:chExt cx="425" cy="258"/>
            </a:xfrm>
            <a:grpFill/>
          </p:grpSpPr>
          <p:sp>
            <p:nvSpPr>
              <p:cNvPr id="125966"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pFill/>
              <a:ln>
                <a:noFill/>
              </a:ln>
            </p:spPr>
            <p:txBody>
              <a:bodyPr/>
              <a:lstStyle/>
              <a:p>
                <a:pPr>
                  <a:defRPr/>
                </a:pPr>
                <a:endParaRPr lang="en-US">
                  <a:solidFill>
                    <a:srgbClr val="FFFFFF"/>
                  </a:solidFill>
                </a:endParaRPr>
              </a:p>
            </p:txBody>
          </p:sp>
          <p:sp>
            <p:nvSpPr>
              <p:cNvPr id="125967"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pFill/>
              <a:ln>
                <a:noFill/>
              </a:ln>
            </p:spPr>
            <p:txBody>
              <a:bodyPr/>
              <a:lstStyle/>
              <a:p>
                <a:pPr>
                  <a:defRPr/>
                </a:pPr>
                <a:endParaRPr lang="en-US">
                  <a:solidFill>
                    <a:srgbClr val="FFFFFF"/>
                  </a:solidFill>
                </a:endParaRPr>
              </a:p>
            </p:txBody>
          </p:sp>
          <p:sp>
            <p:nvSpPr>
              <p:cNvPr id="125968"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pFill/>
              <a:ln>
                <a:noFill/>
              </a:ln>
            </p:spPr>
            <p:txBody>
              <a:bodyPr/>
              <a:lstStyle/>
              <a:p>
                <a:pPr>
                  <a:defRPr/>
                </a:pPr>
                <a:endParaRPr lang="en-US">
                  <a:solidFill>
                    <a:srgbClr val="FFFFFF"/>
                  </a:solidFill>
                </a:endParaRPr>
              </a:p>
            </p:txBody>
          </p:sp>
          <p:sp>
            <p:nvSpPr>
              <p:cNvPr id="125969"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pFill/>
              <a:ln>
                <a:noFill/>
              </a:ln>
            </p:spPr>
            <p:txBody>
              <a:bodyPr/>
              <a:lstStyle/>
              <a:p>
                <a:pPr>
                  <a:defRPr/>
                </a:pPr>
                <a:endParaRPr lang="en-US">
                  <a:solidFill>
                    <a:srgbClr val="FFFFFF"/>
                  </a:solidFill>
                </a:endParaRPr>
              </a:p>
            </p:txBody>
          </p:sp>
          <p:sp>
            <p:nvSpPr>
              <p:cNvPr id="125970"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pFill/>
              <a:ln>
                <a:noFill/>
              </a:ln>
            </p:spPr>
            <p:txBody>
              <a:bodyPr/>
              <a:lstStyle/>
              <a:p>
                <a:pPr>
                  <a:defRPr/>
                </a:pPr>
                <a:endParaRPr lang="en-US">
                  <a:solidFill>
                    <a:srgbClr val="FFFFFF"/>
                  </a:solidFill>
                </a:endParaRPr>
              </a:p>
            </p:txBody>
          </p:sp>
          <p:sp>
            <p:nvSpPr>
              <p:cNvPr id="125971"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pFill/>
              <a:ln>
                <a:noFill/>
              </a:ln>
            </p:spPr>
            <p:txBody>
              <a:bodyPr/>
              <a:lstStyle/>
              <a:p>
                <a:pPr>
                  <a:defRPr/>
                </a:pPr>
                <a:endParaRPr lang="en-US">
                  <a:solidFill>
                    <a:srgbClr val="FFFFFF"/>
                  </a:solidFill>
                </a:endParaRPr>
              </a:p>
            </p:txBody>
          </p:sp>
          <p:sp>
            <p:nvSpPr>
              <p:cNvPr id="125972"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pFill/>
              <a:ln>
                <a:noFill/>
              </a:ln>
            </p:spPr>
            <p:txBody>
              <a:bodyPr/>
              <a:lstStyle/>
              <a:p>
                <a:pPr>
                  <a:defRPr/>
                </a:pPr>
                <a:endParaRPr lang="en-US">
                  <a:solidFill>
                    <a:srgbClr val="FFFFFF"/>
                  </a:solidFill>
                </a:endParaRPr>
              </a:p>
            </p:txBody>
          </p:sp>
          <p:grpSp>
            <p:nvGrpSpPr>
              <p:cNvPr id="7" name="Group 62"/>
              <p:cNvGrpSpPr>
                <a:grpSpLocks/>
              </p:cNvGrpSpPr>
              <p:nvPr/>
            </p:nvGrpSpPr>
            <p:grpSpPr bwMode="auto">
              <a:xfrm>
                <a:off x="5381" y="3085"/>
                <a:ext cx="227" cy="132"/>
                <a:chOff x="5381" y="3085"/>
                <a:chExt cx="227" cy="132"/>
              </a:xfrm>
              <a:grpFill/>
            </p:grpSpPr>
            <p:sp>
              <p:nvSpPr>
                <p:cNvPr id="125974" name="Oval 63"/>
                <p:cNvSpPr>
                  <a:spLocks noChangeArrowheads="1"/>
                </p:cNvSpPr>
                <p:nvPr/>
              </p:nvSpPr>
              <p:spPr bwMode="hidden">
                <a:xfrm>
                  <a:off x="5381" y="3085"/>
                  <a:ext cx="227" cy="132"/>
                </a:xfrm>
                <a:prstGeom prst="ellipse">
                  <a:avLst/>
                </a:prstGeom>
                <a:grpFill/>
                <a:ln>
                  <a:noFill/>
                </a:ln>
              </p:spPr>
              <p:txBody>
                <a:bodyPr/>
                <a:lstStyle/>
                <a:p>
                  <a:pPr>
                    <a:defRPr/>
                  </a:pPr>
                  <a:endParaRPr lang="en-US">
                    <a:solidFill>
                      <a:srgbClr val="FFFFFF"/>
                    </a:solidFill>
                  </a:endParaRPr>
                </a:p>
              </p:txBody>
            </p:sp>
            <p:sp>
              <p:nvSpPr>
                <p:cNvPr id="125975" name="Oval 64"/>
                <p:cNvSpPr>
                  <a:spLocks noChangeArrowheads="1"/>
                </p:cNvSpPr>
                <p:nvPr/>
              </p:nvSpPr>
              <p:spPr bwMode="hidden">
                <a:xfrm>
                  <a:off x="5403" y="3099"/>
                  <a:ext cx="182" cy="102"/>
                </a:xfrm>
                <a:prstGeom prst="ellipse">
                  <a:avLst/>
                </a:prstGeom>
                <a:grpFill/>
                <a:ln>
                  <a:noFill/>
                </a:ln>
              </p:spPr>
              <p:txBody>
                <a:bodyPr/>
                <a:lstStyle/>
                <a:p>
                  <a:pPr>
                    <a:defRPr/>
                  </a:pPr>
                  <a:endParaRPr lang="en-US">
                    <a:solidFill>
                      <a:srgbClr val="FFFFFF"/>
                    </a:solidFill>
                  </a:endParaRPr>
                </a:p>
              </p:txBody>
            </p:sp>
            <p:sp>
              <p:nvSpPr>
                <p:cNvPr id="125976" name="Oval 65"/>
                <p:cNvSpPr>
                  <a:spLocks noChangeArrowheads="1"/>
                </p:cNvSpPr>
                <p:nvPr/>
              </p:nvSpPr>
              <p:spPr bwMode="hidden">
                <a:xfrm>
                  <a:off x="5431" y="3109"/>
                  <a:ext cx="125" cy="82"/>
                </a:xfrm>
                <a:prstGeom prst="ellipse">
                  <a:avLst/>
                </a:prstGeom>
                <a:grpFill/>
                <a:ln>
                  <a:noFill/>
                </a:ln>
              </p:spPr>
              <p:txBody>
                <a:bodyPr/>
                <a:lstStyle/>
                <a:p>
                  <a:pPr>
                    <a:defRPr/>
                  </a:pPr>
                  <a:endParaRPr lang="en-US">
                    <a:solidFill>
                      <a:srgbClr val="FFFFFF"/>
                    </a:solidFill>
                  </a:endParaRPr>
                </a:p>
              </p:txBody>
            </p:sp>
            <p:sp>
              <p:nvSpPr>
                <p:cNvPr id="125977" name="Oval 66"/>
                <p:cNvSpPr>
                  <a:spLocks noChangeArrowheads="1"/>
                </p:cNvSpPr>
                <p:nvPr/>
              </p:nvSpPr>
              <p:spPr bwMode="hidden">
                <a:xfrm>
                  <a:off x="5458" y="3125"/>
                  <a:ext cx="73" cy="47"/>
                </a:xfrm>
                <a:prstGeom prst="ellipse">
                  <a:avLst/>
                </a:prstGeom>
                <a:grpFill/>
                <a:ln>
                  <a:noFill/>
                </a:ln>
              </p:spPr>
              <p:txBody>
                <a:bodyPr/>
                <a:lstStyle/>
                <a:p>
                  <a:pPr>
                    <a:defRPr/>
                  </a:pPr>
                  <a:endParaRPr lang="en-US">
                    <a:solidFill>
                      <a:srgbClr val="FFFFFF"/>
                    </a:solidFill>
                  </a:endParaRPr>
                </a:p>
              </p:txBody>
            </p:sp>
          </p:grpSp>
        </p:grpSp>
      </p:grpSp>
      <p:sp>
        <p:nvSpPr>
          <p:cNvPr id="12355"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356"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57"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8"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2359"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EDBA8A87-EC4F-1C4D-86CB-4773BD2246A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6181000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 id="2147484288" r:id="rId12"/>
    <p:sldLayoutId id="2147484289" r:id="rId13"/>
    <p:sldLayoutId id="2147484290" r:id="rId14"/>
    <p:sldLayoutId id="214748429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 y="0"/>
            <a:ext cx="9159875" cy="6858000"/>
            <a:chOff x="0" y="0"/>
            <a:chExt cx="5770" cy="4320"/>
          </a:xfrm>
        </p:grpSpPr>
        <p:sp>
          <p:nvSpPr>
            <p:cNvPr id="9216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09"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0"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1" name="Rectangle 6"/>
            <p:cNvSpPr>
              <a:spLocks noChangeArrowheads="1"/>
            </p:cNvSpPr>
            <p:nvPr userDrawn="1"/>
          </p:nvSpPr>
          <p:spPr bwMode="hidden">
            <a:xfrm>
              <a:off x="2256" y="0"/>
              <a:ext cx="240" cy="4320"/>
            </a:xfrm>
            <a:prstGeom prst="rect">
              <a:avLst/>
            </a:prstGeom>
            <a:solidFill>
              <a:schemeClr val="bg1"/>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2"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3"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6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9217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16"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7"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8" name="Rectangle 13"/>
            <p:cNvSpPr>
              <a:spLocks noChangeArrowheads="1"/>
            </p:cNvSpPr>
            <p:nvPr userDrawn="1"/>
          </p:nvSpPr>
          <p:spPr bwMode="hidden">
            <a:xfrm>
              <a:off x="1248" y="0"/>
              <a:ext cx="144"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19" name="Rectangle 14"/>
            <p:cNvSpPr>
              <a:spLocks noChangeArrowheads="1"/>
            </p:cNvSpPr>
            <p:nvPr userDrawn="1"/>
          </p:nvSpPr>
          <p:spPr bwMode="hidden">
            <a:xfrm>
              <a:off x="3300" y="0"/>
              <a:ext cx="252" cy="4320"/>
            </a:xfrm>
            <a:prstGeom prst="rect">
              <a:avLst/>
            </a:prstGeom>
            <a:solidFill>
              <a:schemeClr val="bg2"/>
            </a:soli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1"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3"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9217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solidFill>
                  <a:srgbClr val="FFFFFF"/>
                </a:solidFill>
                <a:ea typeface="ＭＳ Ｐゴシック" charset="-128"/>
                <a:cs typeface="ＭＳ Ｐゴシック" charset="-128"/>
              </a:endParaRPr>
            </a:p>
          </p:txBody>
        </p:sp>
        <p:sp>
          <p:nvSpPr>
            <p:cNvPr id="25625"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6"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w="9525">
              <a:noFill/>
              <a:miter lim="800000"/>
              <a:headEnd/>
              <a:tailEnd/>
            </a:ln>
          </p:spPr>
          <p:txBody>
            <a:bodyPr wrap="none" anchor="ctr"/>
            <a:lstStyle/>
            <a:p>
              <a:pPr>
                <a:defRPr/>
              </a:pPr>
              <a:endParaRPr lang="en-US">
                <a:solidFill>
                  <a:srgbClr val="FFFFFF"/>
                </a:solidFill>
                <a:ea typeface="ＭＳ Ｐゴシック" charset="-128"/>
                <a:cs typeface="ＭＳ Ｐゴシック" charset="-128"/>
              </a:endParaRPr>
            </a:p>
          </p:txBody>
        </p:sp>
        <p:sp>
          <p:nvSpPr>
            <p:cNvPr id="25627"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w="9525">
              <a:noFill/>
              <a:prstDash val="solid"/>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9218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sp>
        <p:nvSpPr>
          <p:cNvPr id="92184" name="Rectangle 24"/>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a:t>Click to edit Master title style</a:t>
            </a:r>
          </a:p>
        </p:txBody>
      </p:sp>
      <p:sp>
        <p:nvSpPr>
          <p:cNvPr id="92185" name="Rectangle 25"/>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86" name="Rectangle 26"/>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
        <p:nvSpPr>
          <p:cNvPr id="9218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fld id="{0233C5E4-C16C-E94B-A7B1-8B62E69B3B31}" type="slidenum">
              <a:rPr lang="en-US">
                <a:solidFill>
                  <a:srgbClr val="FFFFFF"/>
                </a:solidFill>
              </a:rPr>
              <a:pPr/>
              <a:t>‹#›</a:t>
            </a:fld>
            <a:endParaRPr lang="en-US">
              <a:solidFill>
                <a:srgbClr val="FFFFFF"/>
              </a:solidFill>
            </a:endParaRPr>
          </a:p>
        </p:txBody>
      </p:sp>
      <p:sp>
        <p:nvSpPr>
          <p:cNvPr id="9218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eaLnBrk="1" hangingPunct="1">
              <a:defRPr sz="1000">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solidFill>
                <a:srgbClr val="FFFFFF"/>
              </a:solidFill>
            </a:endParaRPr>
          </a:p>
        </p:txBody>
      </p:sp>
    </p:spTree>
    <p:extLst>
      <p:ext uri="{BB962C8B-B14F-4D97-AF65-F5344CB8AC3E}">
        <p14:creationId xmlns:p14="http://schemas.microsoft.com/office/powerpoint/2010/main" val="1298200513"/>
      </p:ext>
    </p:extLst>
  </p:cSld>
  <p:clrMap bg1="dk2" tx1="lt1" bg2="dk1" tx2="lt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tx1"/>
        </a:buClr>
        <a:buSzPct val="80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795637694"/>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709599371"/>
      </p:ext>
    </p:extLst>
  </p:cSld>
  <p:clrMap bg1="dk2" tx1="lt1" bg2="dk1" tx2="lt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5090" name="Group 2"/>
          <p:cNvGrpSpPr>
            <a:grpSpLocks/>
          </p:cNvGrpSpPr>
          <p:nvPr/>
        </p:nvGrpSpPr>
        <p:grpSpPr bwMode="auto">
          <a:xfrm>
            <a:off x="0" y="0"/>
            <a:ext cx="9159875" cy="6858000"/>
            <a:chOff x="0" y="0"/>
            <a:chExt cx="5770" cy="4320"/>
          </a:xfrm>
        </p:grpSpPr>
        <p:sp>
          <p:nvSpPr>
            <p:cNvPr id="8601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097"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8"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099"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0"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1"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2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02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4"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5"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6"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07"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09"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1"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5113"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4"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345115"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6039"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86040"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6041"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42"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86043"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Tahoma" charset="0"/>
              </a:defRPr>
            </a:lvl1pPr>
          </a:lstStyle>
          <a:p>
            <a:pPr defTabSz="914400" fontAlgn="base">
              <a:spcBef>
                <a:spcPct val="0"/>
              </a:spcBef>
              <a:spcAft>
                <a:spcPct val="0"/>
              </a:spcAft>
              <a:defRPr/>
            </a:pPr>
            <a:fld id="{18E59F9D-9EB4-474B-8C0A-8458214342C8}"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86044"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Tree>
    <p:extLst>
      <p:ext uri="{BB962C8B-B14F-4D97-AF65-F5344CB8AC3E}">
        <p14:creationId xmlns:p14="http://schemas.microsoft.com/office/powerpoint/2010/main" val="1748709762"/>
      </p:ext>
    </p:extLst>
  </p:cSld>
  <p:clrMap bg1="dk2" tx1="lt1" bg2="dk1" tx2="lt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tx1"/>
        </a:buClr>
        <a:buSzPct val="80000"/>
        <a:buFont typeface="Wingdings" charset="2"/>
        <a:buChar char="l"/>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574158564"/>
      </p:ext>
    </p:extLst>
  </p:cSld>
  <p:clrMap bg1="dk2" tx1="lt1" bg2="dk1" tx2="lt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1" y="1"/>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307947"/>
      </p:ext>
    </p:extLst>
  </p:cSld>
  <p:clrMap bg1="dk2" tx1="lt1" bg2="dk1" tx2="lt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defTabSz="914400" fontAlgn="base">
              <a:spcBef>
                <a:spcPct val="0"/>
              </a:spcBef>
              <a:spcAft>
                <a:spcPct val="0"/>
              </a:spcAft>
            </a:pPr>
            <a:fld id="{E298D5E9-7021-BD46-94F8-8A53CA04E4B1}"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grpSp>
        <p:nvGrpSpPr>
          <p:cNvPr id="142340" name="Group 4"/>
          <p:cNvGrpSpPr>
            <a:grpSpLocks/>
          </p:cNvGrpSpPr>
          <p:nvPr/>
        </p:nvGrpSpPr>
        <p:grpSpPr bwMode="auto">
          <a:xfrm>
            <a:off x="0" y="0"/>
            <a:ext cx="9140825" cy="6850063"/>
            <a:chOff x="0" y="0"/>
            <a:chExt cx="5758" cy="4315"/>
          </a:xfrm>
        </p:grpSpPr>
        <p:grpSp>
          <p:nvGrpSpPr>
            <p:cNvPr id="142344"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423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latin typeface="Arial" charset="0"/>
            </a:endParaRPr>
          </a:p>
        </p:txBody>
      </p:sp>
      <p:sp>
        <p:nvSpPr>
          <p:cNvPr id="308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997676"/>
      </p:ext>
    </p:extLst>
  </p:cSld>
  <p:clrMap bg1="dk2" tx1="lt1" bg2="dk1"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01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7066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24013CB3-BC7C-DF43-8C05-DD0C0462FBD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60431269"/>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6.xml"/><Relationship Id="rId6" Type="http://schemas.openxmlformats.org/officeDocument/2006/relationships/customXml" Target="../ink/ink2.xm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6.xml"/><Relationship Id="rId6" Type="http://schemas.openxmlformats.org/officeDocument/2006/relationships/customXml" Target="../ink/ink6.xml"/><Relationship Id="rId5" Type="http://schemas.openxmlformats.org/officeDocument/2006/relationships/image" Target="../media/image16.png"/><Relationship Id="rId4" Type="http://schemas.openxmlformats.org/officeDocument/2006/relationships/customXml" Target="../ink/ink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6.xml"/><Relationship Id="rId1" Type="http://schemas.openxmlformats.org/officeDocument/2006/relationships/themeOverride" Target="../theme/themeOverride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6.xml"/></Relationships>
</file>

<file path=ppt/slides/_rels/slide16.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3.png"/><Relationship Id="rId18" Type="http://schemas.openxmlformats.org/officeDocument/2006/relationships/customXml" Target="../ink/ink14.xml"/><Relationship Id="rId3" Type="http://schemas.openxmlformats.org/officeDocument/2006/relationships/image" Target="../media/image18.png"/><Relationship Id="rId21" Type="http://schemas.openxmlformats.org/officeDocument/2006/relationships/image" Target="../media/image27.png"/><Relationship Id="rId7" Type="http://schemas.openxmlformats.org/officeDocument/2006/relationships/image" Target="../media/image20.png"/><Relationship Id="rId12" Type="http://schemas.openxmlformats.org/officeDocument/2006/relationships/customXml" Target="../ink/ink11.xml"/><Relationship Id="rId17" Type="http://schemas.openxmlformats.org/officeDocument/2006/relationships/image" Target="../media/image25.png"/><Relationship Id="rId2" Type="http://schemas.openxmlformats.org/officeDocument/2006/relationships/notesSlide" Target="../notesSlides/notesSlide16.xml"/><Relationship Id="rId16" Type="http://schemas.openxmlformats.org/officeDocument/2006/relationships/customXml" Target="../ink/ink13.xml"/><Relationship Id="rId20" Type="http://schemas.openxmlformats.org/officeDocument/2006/relationships/customXml" Target="../ink/ink15.xml"/><Relationship Id="rId1" Type="http://schemas.openxmlformats.org/officeDocument/2006/relationships/slideLayout" Target="../slideLayouts/slideLayout156.xml"/><Relationship Id="rId6" Type="http://schemas.openxmlformats.org/officeDocument/2006/relationships/customXml" Target="../ink/ink8.xml"/><Relationship Id="rId11" Type="http://schemas.openxmlformats.org/officeDocument/2006/relationships/image" Target="../media/image22.png"/><Relationship Id="rId5" Type="http://schemas.openxmlformats.org/officeDocument/2006/relationships/image" Target="../media/image19.png"/><Relationship Id="rId15" Type="http://schemas.openxmlformats.org/officeDocument/2006/relationships/image" Target="../media/image24.png"/><Relationship Id="rId10" Type="http://schemas.openxmlformats.org/officeDocument/2006/relationships/customXml" Target="../ink/ink10.xml"/><Relationship Id="rId19" Type="http://schemas.openxmlformats.org/officeDocument/2006/relationships/image" Target="../media/image26.png"/><Relationship Id="rId4" Type="http://schemas.openxmlformats.org/officeDocument/2006/relationships/customXml" Target="../ink/ink7.xml"/><Relationship Id="rId9" Type="http://schemas.openxmlformats.org/officeDocument/2006/relationships/image" Target="../media/image21.png"/><Relationship Id="rId14" Type="http://schemas.openxmlformats.org/officeDocument/2006/relationships/customXml" Target="../ink/ink12.xml"/></Relationships>
</file>

<file path=ppt/slides/_rels/slide17.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image" Target="../media/image28.png"/><Relationship Id="rId7"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56.xml"/><Relationship Id="rId6" Type="http://schemas.openxmlformats.org/officeDocument/2006/relationships/customXml" Target="../ink/ink17.xml"/><Relationship Id="rId5" Type="http://schemas.openxmlformats.org/officeDocument/2006/relationships/image" Target="../media/image29.png"/><Relationship Id="rId4" Type="http://schemas.openxmlformats.org/officeDocument/2006/relationships/customXml" Target="../ink/ink16.xml"/><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56.xml"/><Relationship Id="rId6" Type="http://schemas.openxmlformats.org/officeDocument/2006/relationships/customXml" Target="../ink/ink20.xml"/><Relationship Id="rId5" Type="http://schemas.openxmlformats.org/officeDocument/2006/relationships/image" Target="../media/image32.png"/><Relationship Id="rId4" Type="http://schemas.openxmlformats.org/officeDocument/2006/relationships/customXml" Target="../ink/ink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5.xml"/><Relationship Id="rId1" Type="http://schemas.openxmlformats.org/officeDocument/2006/relationships/themeOverride" Target="../theme/themeOverr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5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6.xml"/><Relationship Id="rId1" Type="http://schemas.openxmlformats.org/officeDocument/2006/relationships/themeOverride" Target="../theme/themeOverride1.xml"/><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5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56.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3.xml"/><Relationship Id="rId1" Type="http://schemas.openxmlformats.org/officeDocument/2006/relationships/slideLayout" Target="../slideLayouts/slideLayout156.xml"/><Relationship Id="rId4" Type="http://schemas.openxmlformats.org/officeDocument/2006/relationships/hyperlink" Target="https://www.publicdomainpictures.net/view-image.php?image=222432&amp;picture=fire"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0.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80.xml"/><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1.xml"/><Relationship Id="rId1" Type="http://schemas.openxmlformats.org/officeDocument/2006/relationships/themeOverride" Target="../theme/themeOverride2.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6.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1.xml"/><Relationship Id="rId1" Type="http://schemas.openxmlformats.org/officeDocument/2006/relationships/slideLayout" Target="../slideLayouts/slideLayout81.xml"/><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96.xml"/><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156.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15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6.xml"/><Relationship Id="rId1" Type="http://schemas.openxmlformats.org/officeDocument/2006/relationships/themeOverride" Target="../theme/themeOverride3.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6.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12.xml"/><Relationship Id="rId1" Type="http://schemas.openxmlformats.org/officeDocument/2006/relationships/themeOverride" Target="../theme/themeOverride10.xml"/><Relationship Id="rId4" Type="http://schemas.openxmlformats.org/officeDocument/2006/relationships/image" Target="../media/image59.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12.xml"/><Relationship Id="rId1" Type="http://schemas.openxmlformats.org/officeDocument/2006/relationships/themeOverride" Target="../theme/themeOverride11.xml"/><Relationship Id="rId4" Type="http://schemas.openxmlformats.org/officeDocument/2006/relationships/image" Target="../media/image59.e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12.xml"/><Relationship Id="rId1" Type="http://schemas.openxmlformats.org/officeDocument/2006/relationships/themeOverride" Target="../theme/themeOverride12.xml"/><Relationship Id="rId4"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2.xml"/><Relationship Id="rId1" Type="http://schemas.openxmlformats.org/officeDocument/2006/relationships/themeOverride" Target="../theme/themeOverride13.xml"/><Relationship Id="rId4" Type="http://schemas.openxmlformats.org/officeDocument/2006/relationships/image" Target="../media/image59.emf"/></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12.xml"/><Relationship Id="rId1" Type="http://schemas.openxmlformats.org/officeDocument/2006/relationships/themeOverride" Target="../theme/themeOverride14.xml"/><Relationship Id="rId4"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12.xml"/><Relationship Id="rId1" Type="http://schemas.openxmlformats.org/officeDocument/2006/relationships/themeOverride" Target="../theme/themeOverride15.xml"/><Relationship Id="rId4" Type="http://schemas.openxmlformats.org/officeDocument/2006/relationships/image" Target="../media/image59.emf"/></Relationships>
</file>

<file path=ppt/slides/_rels/slide5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81.xml"/><Relationship Id="rId4" Type="http://schemas.openxmlformats.org/officeDocument/2006/relationships/image" Target="../media/image60.jpeg"/></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6.xml"/><Relationship Id="rId1" Type="http://schemas.openxmlformats.org/officeDocument/2006/relationships/slideLayout" Target="../slideLayouts/slideLayout81.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7.xml"/><Relationship Id="rId1" Type="http://schemas.openxmlformats.org/officeDocument/2006/relationships/slideLayout" Target="../slideLayouts/slideLayout9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1.xml"/><Relationship Id="rId1" Type="http://schemas.openxmlformats.org/officeDocument/2006/relationships/themeOverride" Target="../theme/themeOverride4.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9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86.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81.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81.xml"/><Relationship Id="rId4" Type="http://schemas.openxmlformats.org/officeDocument/2006/relationships/image" Target="../media/image68.jpeg"/></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3.xml"/><Relationship Id="rId1" Type="http://schemas.openxmlformats.org/officeDocument/2006/relationships/slideLayout" Target="../slideLayouts/slideLayout80.xml"/><Relationship Id="rId4" Type="http://schemas.openxmlformats.org/officeDocument/2006/relationships/image" Target="../media/image46.jpeg"/></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1.xml"/></Relationships>
</file>

<file path=ppt/slides/_rels/slide67.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4.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81.xml"/><Relationship Id="rId4" Type="http://schemas.openxmlformats.org/officeDocument/2006/relationships/image" Target="../media/image51.jpeg"/></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196.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6.xml"/><Relationship Id="rId1" Type="http://schemas.openxmlformats.org/officeDocument/2006/relationships/themeOverride" Target="../theme/themeOverride5.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8.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16.xml"/><Relationship Id="rId1" Type="http://schemas.openxmlformats.org/officeDocument/2006/relationships/themeOverride" Target="../theme/themeOverride1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16.xml"/><Relationship Id="rId1" Type="http://schemas.openxmlformats.org/officeDocument/2006/relationships/themeOverride" Target="../theme/themeOverride17.xml"/><Relationship Id="rId4" Type="http://schemas.openxmlformats.org/officeDocument/2006/relationships/image" Target="../media/image72.png"/></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0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26.xml"/><Relationship Id="rId1" Type="http://schemas.openxmlformats.org/officeDocument/2006/relationships/themeOverride" Target="../theme/themeOverride18.xml"/><Relationship Id="rId5" Type="http://schemas.microsoft.com/office/2007/relationships/hdphoto" Target="../media/hdphoto1.wdp"/><Relationship Id="rId4" Type="http://schemas.openxmlformats.org/officeDocument/2006/relationships/image" Target="../media/image7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7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6.xml"/><Relationship Id="rId1" Type="http://schemas.openxmlformats.org/officeDocument/2006/relationships/themeOverride" Target="../theme/themeOverride6.xml"/><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246067" cy="6877780"/>
          </a:xfrm>
          <a:prstGeom prst="rect">
            <a:avLst/>
          </a:prstGeom>
        </p:spPr>
      </p:pic>
      <p:sp>
        <p:nvSpPr>
          <p:cNvPr id="8" name="Rectangle 2"/>
          <p:cNvSpPr txBox="1">
            <a:spLocks noChangeArrowheads="1"/>
          </p:cNvSpPr>
          <p:nvPr/>
        </p:nvSpPr>
        <p:spPr bwMode="auto">
          <a:xfrm>
            <a:off x="0" y="4941887"/>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6600" b="1">
                <a:solidFill>
                  <a:schemeClr val="bg1"/>
                </a:solidFill>
                <a:effectLst>
                  <a:glow rad="127000">
                    <a:schemeClr val="tx1"/>
                  </a:glow>
                </a:effectLst>
                <a:latin typeface="Arial" panose="020B0604020202020204" pitchFamily="34" charset="0"/>
                <a:ea typeface="ＭＳ Ｐゴシック" charset="0"/>
                <a:cs typeface="Arial" panose="020B0604020202020204" pitchFamily="34"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4400" dirty="0"/>
              <a:t>علم الخلاص: برنامج الله الخلاصي</a:t>
            </a:r>
            <a:r>
              <a:rPr lang="en-SG" sz="4400" dirty="0"/>
              <a:t> </a:t>
            </a:r>
            <a:endParaRPr lang="en-US" sz="4400" dirty="0"/>
          </a:p>
        </p:txBody>
      </p:sp>
      <p:sp>
        <p:nvSpPr>
          <p:cNvPr id="900098" name="Rectangle 2"/>
          <p:cNvSpPr>
            <a:spLocks noGrp="1" noChangeArrowheads="1"/>
          </p:cNvSpPr>
          <p:nvPr>
            <p:ph type="ctrTitle"/>
          </p:nvPr>
        </p:nvSpPr>
        <p:spPr>
          <a:xfrm>
            <a:off x="3505199" y="2506133"/>
            <a:ext cx="5614987" cy="2689947"/>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المثابرة</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505B73AA-01D7-437B-7FE3-BFC1EE41AD91}"/>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386" y="1882840"/>
            <a:ext cx="9151479" cy="4807842"/>
            <a:chOff x="-2386" y="1861518"/>
            <a:chExt cx="9151479" cy="4807842"/>
          </a:xfrm>
        </p:grpSpPr>
        <p:pic>
          <p:nvPicPr>
            <p:cNvPr id="3" name="Picture 2"/>
            <p:cNvPicPr>
              <a:picLocks noChangeAspect="1"/>
            </p:cNvPicPr>
            <p:nvPr/>
          </p:nvPicPr>
          <p:blipFill>
            <a:blip r:embed="rId3"/>
            <a:stretch>
              <a:fillRect/>
            </a:stretch>
          </p:blipFill>
          <p:spPr>
            <a:xfrm>
              <a:off x="-2386" y="1861518"/>
              <a:ext cx="9151479" cy="4807842"/>
            </a:xfrm>
            <a:prstGeom prst="rect">
              <a:avLst/>
            </a:prstGeom>
          </p:spPr>
        </p:pic>
        <p:sp>
          <p:nvSpPr>
            <p:cNvPr id="10" name="Rectangle 9"/>
            <p:cNvSpPr/>
            <p:nvPr/>
          </p:nvSpPr>
          <p:spPr bwMode="auto">
            <a:xfrm>
              <a:off x="2265359" y="2420888"/>
              <a:ext cx="252028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p:cNvSpPr/>
            <p:nvPr/>
          </p:nvSpPr>
          <p:spPr bwMode="auto">
            <a:xfrm>
              <a:off x="6012160" y="4941168"/>
              <a:ext cx="2952328"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ounded Rectangular Callout 7"/>
            <p:cNvSpPr/>
            <p:nvPr/>
          </p:nvSpPr>
          <p:spPr bwMode="auto">
            <a:xfrm>
              <a:off x="6533322" y="2492897"/>
              <a:ext cx="2062218" cy="513191"/>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66238"/>
            <a:ext cx="9143999" cy="1057898"/>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الأرمينية</a:t>
            </a:r>
            <a:br>
              <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لعبرانيين 6: 4-8</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1340768"/>
            <a:ext cx="9143999" cy="50921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بوب ديفينباو، "١٣. ملكة الألبان أو شرائح اللحم والبيرة (عبرانيين ٦: ٤-٨)"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https://bible.org/seriespage/13-dairy-queen-or-steak-and-ale-hebrews-64-8</a:t>
            </a:r>
          </a:p>
        </p:txBody>
      </p:sp>
      <p:sp>
        <p:nvSpPr>
          <p:cNvPr id="6" name="Rectangle 2"/>
          <p:cNvSpPr txBox="1">
            <a:spLocks noChangeArrowheads="1"/>
          </p:cNvSpPr>
          <p:nvPr/>
        </p:nvSpPr>
        <p:spPr bwMode="auto">
          <a:xfrm>
            <a:off x="1" y="5966450"/>
            <a:ext cx="9143999" cy="858840"/>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يمثل مسار السباق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قد يترك المؤمنون السباق ويخسروا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07504" y="5157192"/>
            <a:ext cx="1896921" cy="64807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الآن</a:t>
            </a:r>
            <a:r>
              <a:rPr kumimoji="0" lang="en-US"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 </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0FEE4FAC-B3E1-1D43-60A9-E88489F389D1}"/>
              </a:ext>
            </a:extLst>
          </p:cNvPr>
          <p:cNvSpPr/>
          <p:nvPr/>
        </p:nvSpPr>
        <p:spPr bwMode="auto">
          <a:xfrm>
            <a:off x="2133600" y="2738676"/>
            <a:ext cx="2652039" cy="1202510"/>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solidFill>
                  <a:schemeClr val="tx1"/>
                </a:solidFill>
                <a:effectLst/>
                <a:latin typeface="Arial" panose="020B0604020202020204" pitchFamily="34" charset="0"/>
                <a:cs typeface="Arial" panose="020B0604020202020204" pitchFamily="34" charset="0"/>
              </a:rPr>
              <a:t>ازدياد الشكوك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solidFill>
                  <a:schemeClr val="tx1"/>
                </a:solidFill>
                <a:effectLst/>
                <a:latin typeface="Arial" panose="020B0604020202020204" pitchFamily="34" charset="0"/>
                <a:cs typeface="Arial" panose="020B0604020202020204" pitchFamily="34" charset="0"/>
              </a:rPr>
              <a:t>في الحصول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solidFill>
                  <a:schemeClr val="tx1"/>
                </a:solidFill>
                <a:effectLst/>
                <a:latin typeface="Arial" panose="020B0604020202020204" pitchFamily="34" charset="0"/>
                <a:cs typeface="Arial" panose="020B0604020202020204" pitchFamily="34" charset="0"/>
              </a:rPr>
              <a:t>على الجائزة</a:t>
            </a:r>
            <a:endParaRPr kumimoji="0" lang="en-US" sz="2400" b="0" i="0" u="none" strike="noStrike" cap="none" normalizeH="0" baseline="0" dirty="0">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A83F52D9-FF96-7EF9-4CFB-892C181A92E3}"/>
                  </a:ext>
                </a:extLst>
              </p14:cNvPr>
              <p14:cNvContentPartPr/>
              <p14:nvPr/>
            </p14:nvContentPartPr>
            <p14:xfrm>
              <a:off x="4194830" y="3829346"/>
              <a:ext cx="615600" cy="111960"/>
            </p14:xfrm>
          </p:contentPart>
        </mc:Choice>
        <mc:Fallback xmlns="">
          <p:pic>
            <p:nvPicPr>
              <p:cNvPr id="12" name="Ink 11">
                <a:extLst>
                  <a:ext uri="{FF2B5EF4-FFF2-40B4-BE49-F238E27FC236}">
                    <a16:creationId xmlns:a16="http://schemas.microsoft.com/office/drawing/2014/main" id="{A83F52D9-FF96-7EF9-4CFB-892C181A92E3}"/>
                  </a:ext>
                </a:extLst>
              </p:cNvPr>
              <p:cNvPicPr/>
              <p:nvPr/>
            </p:nvPicPr>
            <p:blipFill>
              <a:blip r:embed="rId5"/>
              <a:stretch>
                <a:fillRect/>
              </a:stretch>
            </p:blipFill>
            <p:spPr>
              <a:xfrm>
                <a:off x="4185830" y="3820706"/>
                <a:ext cx="633240" cy="129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505122E0-04F4-D287-5BFF-3E038135241F}"/>
                  </a:ext>
                </a:extLst>
              </p14:cNvPr>
              <p14:cNvContentPartPr/>
              <p14:nvPr/>
            </p14:nvContentPartPr>
            <p14:xfrm>
              <a:off x="2138150" y="3759866"/>
              <a:ext cx="379800" cy="189000"/>
            </p14:xfrm>
          </p:contentPart>
        </mc:Choice>
        <mc:Fallback xmlns="">
          <p:pic>
            <p:nvPicPr>
              <p:cNvPr id="15" name="Ink 14">
                <a:extLst>
                  <a:ext uri="{FF2B5EF4-FFF2-40B4-BE49-F238E27FC236}">
                    <a16:creationId xmlns:a16="http://schemas.microsoft.com/office/drawing/2014/main" id="{505122E0-04F4-D287-5BFF-3E038135241F}"/>
                  </a:ext>
                </a:extLst>
              </p:cNvPr>
              <p:cNvPicPr/>
              <p:nvPr/>
            </p:nvPicPr>
            <p:blipFill>
              <a:blip r:embed="rId7"/>
              <a:stretch>
                <a:fillRect/>
              </a:stretch>
            </p:blipFill>
            <p:spPr>
              <a:xfrm>
                <a:off x="2129150" y="3751226"/>
                <a:ext cx="3974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Ink 15">
                <a:extLst>
                  <a:ext uri="{FF2B5EF4-FFF2-40B4-BE49-F238E27FC236}">
                    <a16:creationId xmlns:a16="http://schemas.microsoft.com/office/drawing/2014/main" id="{1545D83E-40AE-90C3-5A1B-34BAC89FBC7B}"/>
                  </a:ext>
                </a:extLst>
              </p14:cNvPr>
              <p14:cNvContentPartPr/>
              <p14:nvPr/>
            </p14:nvContentPartPr>
            <p14:xfrm>
              <a:off x="2900990" y="3921146"/>
              <a:ext cx="306360" cy="28080"/>
            </p14:xfrm>
          </p:contentPart>
        </mc:Choice>
        <mc:Fallback xmlns="">
          <p:pic>
            <p:nvPicPr>
              <p:cNvPr id="16" name="Ink 15">
                <a:extLst>
                  <a:ext uri="{FF2B5EF4-FFF2-40B4-BE49-F238E27FC236}">
                    <a16:creationId xmlns:a16="http://schemas.microsoft.com/office/drawing/2014/main" id="{1545D83E-40AE-90C3-5A1B-34BAC89FBC7B}"/>
                  </a:ext>
                </a:extLst>
              </p:cNvPr>
              <p:cNvPicPr/>
              <p:nvPr/>
            </p:nvPicPr>
            <p:blipFill>
              <a:blip r:embed="rId9"/>
              <a:stretch>
                <a:fillRect/>
              </a:stretch>
            </p:blipFill>
            <p:spPr>
              <a:xfrm>
                <a:off x="2891990" y="3912146"/>
                <a:ext cx="32400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7" name="Ink 16">
                <a:extLst>
                  <a:ext uri="{FF2B5EF4-FFF2-40B4-BE49-F238E27FC236}">
                    <a16:creationId xmlns:a16="http://schemas.microsoft.com/office/drawing/2014/main" id="{E49F7BF9-0172-A237-54FD-A4DE1FD89364}"/>
                  </a:ext>
                </a:extLst>
              </p14:cNvPr>
              <p14:cNvContentPartPr/>
              <p14:nvPr/>
            </p14:nvContentPartPr>
            <p14:xfrm>
              <a:off x="-1869010" y="1431026"/>
              <a:ext cx="360" cy="360"/>
            </p14:xfrm>
          </p:contentPart>
        </mc:Choice>
        <mc:Fallback xmlns="">
          <p:pic>
            <p:nvPicPr>
              <p:cNvPr id="17" name="Ink 16">
                <a:extLst>
                  <a:ext uri="{FF2B5EF4-FFF2-40B4-BE49-F238E27FC236}">
                    <a16:creationId xmlns:a16="http://schemas.microsoft.com/office/drawing/2014/main" id="{E49F7BF9-0172-A237-54FD-A4DE1FD89364}"/>
                  </a:ext>
                </a:extLst>
              </p:cNvPr>
              <p:cNvPicPr/>
              <p:nvPr/>
            </p:nvPicPr>
            <p:blipFill>
              <a:blip r:embed="rId11"/>
              <a:stretch>
                <a:fillRect/>
              </a:stretch>
            </p:blipFill>
            <p:spPr>
              <a:xfrm>
                <a:off x="-1878010" y="1422026"/>
                <a:ext cx="18000" cy="18000"/>
              </a:xfrm>
              <a:prstGeom prst="rect">
                <a:avLst/>
              </a:prstGeom>
            </p:spPr>
          </p:pic>
        </mc:Fallback>
      </mc:AlternateContent>
      <p:sp>
        <p:nvSpPr>
          <p:cNvPr id="18" name="Rectangle 17">
            <a:extLst>
              <a:ext uri="{FF2B5EF4-FFF2-40B4-BE49-F238E27FC236}">
                <a16:creationId xmlns:a16="http://schemas.microsoft.com/office/drawing/2014/main" id="{63F8A0CA-EC05-30EE-F16A-F0ABFB29C1CF}"/>
              </a:ext>
            </a:extLst>
          </p:cNvPr>
          <p:cNvSpPr/>
          <p:nvPr/>
        </p:nvSpPr>
        <p:spPr bwMode="auto">
          <a:xfrm>
            <a:off x="6228522" y="2968819"/>
            <a:ext cx="2186607" cy="833178"/>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 هي الخلاص والحياة الأبدية</a:t>
            </a: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66829CF5-1D1F-BCAB-534C-5FF1D76FF7DB}"/>
              </a:ext>
            </a:extLst>
          </p:cNvPr>
          <p:cNvSpPr/>
          <p:nvPr/>
        </p:nvSpPr>
        <p:spPr bwMode="auto">
          <a:xfrm>
            <a:off x="6665842" y="5157191"/>
            <a:ext cx="2298646" cy="586957"/>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ليس بعد</a:t>
            </a:r>
            <a:endParaRPr kumimoji="0" lang="en-US" sz="3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399875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p:cNvGrpSpPr/>
          <p:nvPr/>
        </p:nvGrpSpPr>
        <p:grpSpPr>
          <a:xfrm>
            <a:off x="298815" y="1174518"/>
            <a:ext cx="8600875" cy="5661248"/>
            <a:chOff x="291605" y="407344"/>
            <a:chExt cx="8600875" cy="6450656"/>
          </a:xfrm>
        </p:grpSpPr>
        <p:grpSp>
          <p:nvGrpSpPr>
            <p:cNvPr id="13" name="Group 12"/>
            <p:cNvGrpSpPr/>
            <p:nvPr/>
          </p:nvGrpSpPr>
          <p:grpSpPr>
            <a:xfrm>
              <a:off x="291605" y="407344"/>
              <a:ext cx="8600875" cy="6450656"/>
              <a:chOff x="291605" y="407344"/>
              <a:chExt cx="8600875" cy="6450656"/>
            </a:xfrm>
          </p:grpSpPr>
          <p:pic>
            <p:nvPicPr>
              <p:cNvPr id="3" name="Picture 2"/>
              <p:cNvPicPr>
                <a:picLocks noChangeAspect="1"/>
              </p:cNvPicPr>
              <p:nvPr/>
            </p:nvPicPr>
            <p:blipFill>
              <a:blip r:embed="rId3"/>
              <a:stretch>
                <a:fillRect/>
              </a:stretch>
            </p:blipFill>
            <p:spPr>
              <a:xfrm>
                <a:off x="291605" y="407344"/>
                <a:ext cx="8600875" cy="6450656"/>
              </a:xfrm>
              <a:prstGeom prst="rect">
                <a:avLst/>
              </a:prstGeom>
            </p:spPr>
          </p:pic>
          <p:sp>
            <p:nvSpPr>
              <p:cNvPr id="7" name="Rounded Rectangular Callout 6"/>
              <p:cNvSpPr/>
              <p:nvPr/>
            </p:nvSpPr>
            <p:spPr bwMode="auto">
              <a:xfrm>
                <a:off x="6758608" y="2420888"/>
                <a:ext cx="2093787" cy="584751"/>
              </a:xfrm>
              <a:prstGeom prst="wedgeRoundRectCallout">
                <a:avLst>
                  <a:gd name="adj1" fmla="val 43728"/>
                  <a:gd name="adj2" fmla="val 152793"/>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8"/>
            <p:cNvSpPr/>
            <p:nvPr/>
          </p:nvSpPr>
          <p:spPr bwMode="auto">
            <a:xfrm>
              <a:off x="1403648" y="908720"/>
              <a:ext cx="4320480" cy="528525"/>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1" name="Rectangle 10"/>
          <p:cNvSpPr/>
          <p:nvPr/>
        </p:nvSpPr>
        <p:spPr bwMode="auto">
          <a:xfrm>
            <a:off x="3275856" y="1340768"/>
            <a:ext cx="1224136"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Rectangle 13"/>
          <p:cNvSpPr/>
          <p:nvPr/>
        </p:nvSpPr>
        <p:spPr bwMode="auto">
          <a:xfrm>
            <a:off x="0" y="5733256"/>
            <a:ext cx="8460432"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Rectangle 14"/>
          <p:cNvSpPr/>
          <p:nvPr/>
        </p:nvSpPr>
        <p:spPr bwMode="auto">
          <a:xfrm>
            <a:off x="698752" y="5823242"/>
            <a:ext cx="8460432"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الإصلاحية (الكالفينية)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805264"/>
            <a:ext cx="9143999" cy="110223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السباق يمثل الخلاص . يثبت التخلي عن السباق أنه لم يتم خلاص المرء أبدًا. يركض المسيحيون نحو الهدف لتقييم تقدمهم على المسار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298815" y="4437112"/>
            <a:ext cx="1896921" cy="1296144"/>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FB24547C-E5D3-C2CD-F8FF-2BB8C13540F8}"/>
              </a:ext>
            </a:extLst>
          </p:cNvPr>
          <p:cNvSpPr/>
          <p:nvPr/>
        </p:nvSpPr>
        <p:spPr bwMode="auto">
          <a:xfrm>
            <a:off x="6864626" y="3131784"/>
            <a:ext cx="1896921" cy="1017844"/>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 هي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والحياة الأبدية</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BC00EBF-0834-BBA6-DEFA-4351A40DF591}"/>
              </a:ext>
            </a:extLst>
          </p:cNvPr>
          <p:cNvSpPr/>
          <p:nvPr/>
        </p:nvSpPr>
        <p:spPr bwMode="auto">
          <a:xfrm>
            <a:off x="1410858" y="1804614"/>
            <a:ext cx="4320480" cy="1571842"/>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دعوة إلى الفحص الذاتي بأثر رجعي واستبطاني لتقييم ما إذا كان الشخص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قد نال الخلاص بالفعل</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7" name="Ink 16">
                <a:extLst>
                  <a:ext uri="{FF2B5EF4-FFF2-40B4-BE49-F238E27FC236}">
                    <a16:creationId xmlns:a16="http://schemas.microsoft.com/office/drawing/2014/main" id="{57E6208F-073A-348F-66C1-B97042013B7B}"/>
                  </a:ext>
                </a:extLst>
              </p14:cNvPr>
              <p14:cNvContentPartPr/>
              <p14:nvPr/>
            </p14:nvContentPartPr>
            <p14:xfrm>
              <a:off x="4544750" y="3179050"/>
              <a:ext cx="1246320" cy="211680"/>
            </p14:xfrm>
          </p:contentPart>
        </mc:Choice>
        <mc:Fallback xmlns="">
          <p:pic>
            <p:nvPicPr>
              <p:cNvPr id="17" name="Ink 16">
                <a:extLst>
                  <a:ext uri="{FF2B5EF4-FFF2-40B4-BE49-F238E27FC236}">
                    <a16:creationId xmlns:a16="http://schemas.microsoft.com/office/drawing/2014/main" id="{57E6208F-073A-348F-66C1-B97042013B7B}"/>
                  </a:ext>
                </a:extLst>
              </p:cNvPr>
              <p:cNvPicPr/>
              <p:nvPr/>
            </p:nvPicPr>
            <p:blipFill>
              <a:blip r:embed="rId5"/>
              <a:stretch>
                <a:fillRect/>
              </a:stretch>
            </p:blipFill>
            <p:spPr>
              <a:xfrm>
                <a:off x="4536110" y="3170410"/>
                <a:ext cx="126396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8" name="Ink 17">
                <a:extLst>
                  <a:ext uri="{FF2B5EF4-FFF2-40B4-BE49-F238E27FC236}">
                    <a16:creationId xmlns:a16="http://schemas.microsoft.com/office/drawing/2014/main" id="{5F12F3C7-50B5-E81D-561F-DDB459CCFED1}"/>
                  </a:ext>
                </a:extLst>
              </p14:cNvPr>
              <p14:cNvContentPartPr/>
              <p14:nvPr/>
            </p14:nvContentPartPr>
            <p14:xfrm>
              <a:off x="1403750" y="3126130"/>
              <a:ext cx="1803240" cy="279360"/>
            </p14:xfrm>
          </p:contentPart>
        </mc:Choice>
        <mc:Fallback xmlns="">
          <p:pic>
            <p:nvPicPr>
              <p:cNvPr id="18" name="Ink 17">
                <a:extLst>
                  <a:ext uri="{FF2B5EF4-FFF2-40B4-BE49-F238E27FC236}">
                    <a16:creationId xmlns:a16="http://schemas.microsoft.com/office/drawing/2014/main" id="{5F12F3C7-50B5-E81D-561F-DDB459CCFED1}"/>
                  </a:ext>
                </a:extLst>
              </p:cNvPr>
              <p:cNvPicPr/>
              <p:nvPr/>
            </p:nvPicPr>
            <p:blipFill>
              <a:blip r:embed="rId7"/>
              <a:stretch>
                <a:fillRect/>
              </a:stretch>
            </p:blipFill>
            <p:spPr>
              <a:xfrm>
                <a:off x="1395110" y="3117490"/>
                <a:ext cx="1820880" cy="297000"/>
              </a:xfrm>
              <a:prstGeom prst="rect">
                <a:avLst/>
              </a:prstGeom>
            </p:spPr>
          </p:pic>
        </mc:Fallback>
      </mc:AlternateContent>
    </p:spTree>
    <p:extLst>
      <p:ext uri="{BB962C8B-B14F-4D97-AF65-F5344CB8AC3E}">
        <p14:creationId xmlns:p14="http://schemas.microsoft.com/office/powerpoint/2010/main" val="21095004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ما معنى</a:t>
            </a:r>
            <a:br>
              <a:rPr lang="en-US" b="1" dirty="0">
                <a:effectLst>
                  <a:glow rad="165100">
                    <a:schemeClr val="tx1"/>
                  </a:glow>
                </a:effectLst>
              </a:rPr>
            </a:br>
            <a:r>
              <a:rPr lang="ar-JO" b="1" dirty="0">
                <a:effectLst>
                  <a:glow rad="165100">
                    <a:schemeClr val="tx1"/>
                  </a:glow>
                </a:effectLst>
              </a:rPr>
              <a:t>مثابرة القديسين؟</a:t>
            </a:r>
            <a:endParaRPr lang="en-US" b="1" dirty="0">
              <a:effectLst>
                <a:glow rad="165100">
                  <a:schemeClr val="tx1"/>
                </a:glow>
              </a:effectLst>
            </a:endParaRPr>
          </a:p>
        </p:txBody>
      </p:sp>
      <p:sp>
        <p:nvSpPr>
          <p:cNvPr id="5" name="Rectangle 2"/>
          <p:cNvSpPr txBox="1">
            <a:spLocks noChangeArrowheads="1"/>
          </p:cNvSpPr>
          <p:nvPr/>
        </p:nvSpPr>
        <p:spPr bwMode="auto">
          <a:xfrm>
            <a:off x="170478" y="1502990"/>
            <a:ext cx="3929568" cy="4696294"/>
          </a:xfrm>
          <a:prstGeom prst="rect">
            <a:avLst/>
          </a:prstGeom>
          <a:solidFill>
            <a:schemeClr val="tx2">
              <a:lumMod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أؤكد... أن المثابرة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التي بها نثابر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في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إلى النهاية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هي عطية الله</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393093"/>
            <a:ext cx="9144000" cy="4649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prstClr val="white"/>
                </a:solidFill>
                <a:effectLst>
                  <a:glow rad="165100">
                    <a:prstClr val="black"/>
                  </a:glow>
                </a:effectLst>
                <a:ea typeface="ＭＳ Ｐゴシック" charset="0"/>
              </a:rPr>
              <a:t>كلا الإقتباسين من أغسطينوس، أعمال ضد البيلاجية، 15: 172</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7" name="Rectangle 2">
            <a:extLst>
              <a:ext uri="{FF2B5EF4-FFF2-40B4-BE49-F238E27FC236}">
                <a16:creationId xmlns:a16="http://schemas.microsoft.com/office/drawing/2014/main" id="{78830546-9009-1C49-BE38-379EA0C12A71}"/>
              </a:ext>
            </a:extLst>
          </p:cNvPr>
          <p:cNvSpPr txBox="1">
            <a:spLocks noChangeArrowheads="1"/>
          </p:cNvSpPr>
          <p:nvPr/>
        </p:nvSpPr>
        <p:spPr bwMode="auto">
          <a:xfrm>
            <a:off x="4990451" y="1502990"/>
            <a:ext cx="3929568" cy="4696294"/>
          </a:xfrm>
          <a:prstGeom prst="rect">
            <a:avLst/>
          </a:prstGeom>
          <a:solidFill>
            <a:schemeClr val="tx2">
              <a:lumMod val="7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من غير المؤكد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ما إذا كان أي شخص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قد تلقى هذه الهدية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طالما أنه لا يزال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على قيد الحياة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في إشارة إلى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موهبة الاختيار والمثابرة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في النهاية</a:t>
            </a:r>
            <a:endParaRPr kumimoji="0" lang="en-US"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431273843"/>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ar-JO" sz="3600" b="1" dirty="0">
                <a:effectLst>
                  <a:glow rad="165100">
                    <a:schemeClr val="tx1"/>
                  </a:glow>
                </a:effectLst>
              </a:rPr>
              <a:t>مجمع دورت (1619)</a:t>
            </a:r>
            <a:br>
              <a:rPr lang="ar-JO" sz="3600" b="1" dirty="0">
                <a:effectLst>
                  <a:glow rad="165100">
                    <a:schemeClr val="tx1"/>
                  </a:glow>
                </a:effectLst>
              </a:rPr>
            </a:br>
            <a:r>
              <a:rPr lang="ar-JO" sz="3600" b="1" dirty="0">
                <a:effectLst>
                  <a:glow rad="165100">
                    <a:schemeClr val="tx1"/>
                  </a:glow>
                </a:effectLst>
              </a:rPr>
              <a:t>دعم المثابرة</a:t>
            </a:r>
            <a:endParaRPr lang="en-US" sz="3600" b="1" dirty="0">
              <a:effectLst>
                <a:glow rad="165100">
                  <a:schemeClr val="tx1"/>
                </a:glow>
              </a:effectLst>
            </a:endParaRPr>
          </a:p>
        </p:txBody>
      </p:sp>
      <p:sp>
        <p:nvSpPr>
          <p:cNvPr id="5" name="Rectangle 2"/>
          <p:cNvSpPr txBox="1">
            <a:spLocks noChangeArrowheads="1"/>
          </p:cNvSpPr>
          <p:nvPr/>
        </p:nvSpPr>
        <p:spPr bwMode="auto">
          <a:xfrm>
            <a:off x="0" y="1451610"/>
            <a:ext cx="9143999" cy="4747674"/>
          </a:xfrm>
          <a:prstGeom prst="rect">
            <a:avLst/>
          </a:prstGeom>
          <a:solidFill>
            <a:schemeClr val="accent2">
              <a:lumMod val="50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ولكن بمثل هذه الخطايا الجسيمة، فإنهم يهينون الله كثيرًا،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ويتسببون في حدوث هلاك الشعور بالذنب، وحزن الروح القدس، وعرقلة ممارسة الإيمان، بشكل خطير للغاية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ويجرحون ضمائرهم، وأحيانًا يفقدون الإحساس بنعمة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glow rad="165100">
                    <a:prstClr val="black"/>
                  </a:glow>
                </a:effectLst>
                <a:uLnTx/>
                <a:uFillTx/>
                <a:latin typeface="Arial"/>
                <a:ea typeface="ＭＳ Ｐゴシック" charset="0"/>
                <a:cs typeface="Arial"/>
              </a:rPr>
              <a:t>لبعض الوقت، إلى أن يعودوا إلى الطريق الصحيح بالتوبة الجادة</a:t>
            </a: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فيشرق عليهم نور وجه الله الأبوي مرة أخرى.</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فيليب شاف، "قوانين مجمع دورت،" في عقائد العالم المسيحي: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العقيدة البروتستانتية الإنجيلية (جراند رابيدز: بيكر، 1985)، 3:593 (5.5)</a:t>
            </a:r>
            <a:endPar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533098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ar-JO" sz="3600" b="1" dirty="0">
                <a:effectLst>
                  <a:glow rad="165100">
                    <a:schemeClr val="tx1"/>
                  </a:glow>
                </a:effectLst>
              </a:rPr>
              <a:t>مرسوم ويستمنستر (1646)</a:t>
            </a:r>
            <a:br>
              <a:rPr lang="ar-JO" sz="3600" b="1" dirty="0">
                <a:effectLst>
                  <a:glow rad="165100">
                    <a:schemeClr val="tx1"/>
                  </a:glow>
                </a:effectLst>
              </a:rPr>
            </a:br>
            <a:r>
              <a:rPr lang="ar-JO" sz="3600" b="1" dirty="0">
                <a:effectLst>
                  <a:glow rad="165100">
                    <a:schemeClr val="tx1"/>
                  </a:glow>
                </a:effectLst>
              </a:rPr>
              <a:t>يدعم المثابرة</a:t>
            </a:r>
            <a:endParaRPr lang="en-US" sz="3600" b="1" dirty="0">
              <a:effectLst>
                <a:glow rad="165100">
                  <a:schemeClr val="tx1"/>
                </a:glow>
              </a:effectLst>
            </a:endParaRPr>
          </a:p>
        </p:txBody>
      </p:sp>
      <p:sp>
        <p:nvSpPr>
          <p:cNvPr id="5" name="Rectangle 2"/>
          <p:cNvSpPr txBox="1">
            <a:spLocks noChangeArrowheads="1"/>
          </p:cNvSpPr>
          <p:nvPr/>
        </p:nvSpPr>
        <p:spPr bwMode="auto">
          <a:xfrm>
            <a:off x="170477" y="1502990"/>
            <a:ext cx="8258819" cy="4696294"/>
          </a:xfrm>
          <a:prstGeom prst="rect">
            <a:avLst/>
          </a:prstGeom>
          <a:solidFill>
            <a:schemeClr val="bg2">
              <a:lumMod val="25000"/>
            </a:schemeClr>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إن أولئك الذين قبلهم الله في حبيبه،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والذين دعاهم وقدسهم بروحه بشكل فعال،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لا يمكنهم أن يسقطوا تمامًا أو نهائيًا عن حالة النعمة؛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بل سيثبت على ذلك إلى النهاية، ويخلص إلى الأبد</a:t>
            </a:r>
            <a:endParaRPr kumimoji="0" lang="en-SG" sz="32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295697"/>
            <a:ext cx="9144000" cy="56230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فيليب شاف، "اعتراف إيمان وستمنستر،" في تاريخ الكنيسة المسيحية، 8 مجلدات.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(جراند رابيدز: إيردمانز، 1910)، 3:636 (17.1)</a:t>
            </a:r>
            <a:endParaRPr kumimoji="0" lang="en-SG" sz="14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443302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17233" y="0"/>
            <a:ext cx="9144000" cy="1328192"/>
          </a:xfrm>
        </p:spPr>
        <p:txBody>
          <a:bodyPr rtlCol="0">
            <a:noAutofit/>
          </a:bodyPr>
          <a:lstStyle/>
          <a:p>
            <a:pPr eaLnBrk="1" fontAlgn="auto" hangingPunct="1">
              <a:spcAft>
                <a:spcPts val="0"/>
              </a:spcAft>
              <a:defRPr/>
            </a:pPr>
            <a:r>
              <a:rPr lang="ar-JO" sz="3600" b="1" dirty="0">
                <a:effectLst>
                  <a:glow rad="165100">
                    <a:schemeClr val="tx1"/>
                  </a:glow>
                </a:effectLst>
              </a:rPr>
              <a:t>اللاهوتي المصلح جون جيرستنر</a:t>
            </a:r>
            <a:br>
              <a:rPr lang="ar-JO" sz="3600" b="1" dirty="0">
                <a:effectLst>
                  <a:glow rad="165100">
                    <a:schemeClr val="tx1"/>
                  </a:glow>
                </a:effectLst>
              </a:rPr>
            </a:br>
            <a:r>
              <a:rPr lang="ar-JO" sz="3600" b="1" dirty="0">
                <a:effectLst>
                  <a:glow rad="165100">
                    <a:schemeClr val="tx1"/>
                  </a:glow>
                </a:effectLst>
              </a:rPr>
              <a:t>يدعم المثابرة</a:t>
            </a:r>
            <a:endParaRPr lang="en-US" sz="3600" b="1" dirty="0">
              <a:effectLst>
                <a:glow rad="165100">
                  <a:schemeClr val="tx1"/>
                </a:glow>
              </a:effectLst>
            </a:endParaRPr>
          </a:p>
        </p:txBody>
      </p:sp>
      <p:sp>
        <p:nvSpPr>
          <p:cNvPr id="5" name="Rectangle 2"/>
          <p:cNvSpPr txBox="1">
            <a:spLocks noChangeArrowheads="1"/>
          </p:cNvSpPr>
          <p:nvPr/>
        </p:nvSpPr>
        <p:spPr bwMode="auto">
          <a:xfrm>
            <a:off x="170477" y="1502990"/>
            <a:ext cx="8258819" cy="4486330"/>
          </a:xfrm>
          <a:prstGeom prst="rect">
            <a:avLst/>
          </a:prstGeom>
          <a:solidFill>
            <a:srgbClr val="C00000"/>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lgn="ctr" defTabSz="914400" eaLnBrk="0" fontAlgn="base" hangingPunct="0">
              <a:spcBef>
                <a:spcPct val="0"/>
              </a:spcBef>
              <a:spcAft>
                <a:spcPct val="0"/>
              </a:spcAft>
              <a:defRPr sz="3200" b="1">
                <a:solidFill>
                  <a:prstClr val="white"/>
                </a:solidFill>
                <a:effectLst>
                  <a:glow rad="165100">
                    <a:prstClr val="black"/>
                  </a:glow>
                </a:effectLst>
                <a:latin typeface="Arial"/>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من الناحية اللاهوتية، فهي تشير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إلى النقطة الخامسة من النظام العقائدي الكالفيني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وهي أن المسيحيين الحقيقيين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سيستمرون في الإيمان والقداسة إلى الأبد.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وهكذا يرى جوناثان إدواردز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أن تعريف المسيحي هو بحسب يوحنا 31:8،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الشخص الذي يستمر في كلمة المسيح.</a:t>
            </a:r>
            <a:endParaRPr kumimoji="0" lang="en-SG" sz="28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
        <p:nvSpPr>
          <p:cNvPr id="6" name="Rectangle 2">
            <a:extLst>
              <a:ext uri="{FF2B5EF4-FFF2-40B4-BE49-F238E27FC236}">
                <a16:creationId xmlns:a16="http://schemas.microsoft.com/office/drawing/2014/main" id="{5CE73337-C7BE-994D-927D-818CD1A20E70}"/>
              </a:ext>
            </a:extLst>
          </p:cNvPr>
          <p:cNvSpPr txBox="1">
            <a:spLocks noChangeArrowheads="1"/>
          </p:cNvSpPr>
          <p:nvPr/>
        </p:nvSpPr>
        <p:spPr bwMode="auto">
          <a:xfrm>
            <a:off x="0" y="6080761"/>
            <a:ext cx="9144000" cy="77724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جون جيرستنر، "المثابرة،" في قاموس بيكر للاهوت، أد. إيفريت إف هاريسون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white"/>
                </a:solidFill>
                <a:effectLst/>
                <a:uLnTx/>
                <a:uFillTx/>
                <a:latin typeface="Arial"/>
                <a:ea typeface="ＭＳ Ｐゴシック" pitchFamily="-108" charset="-128"/>
                <a:cs typeface="Arial"/>
              </a:rPr>
              <a:t>(جراند رابيدز: بيكر بوك هاوس، 1960)، 403-4</a:t>
            </a:r>
            <a:endParaRPr kumimoji="0" lang="en-SG" sz="1800" b="1" i="0" u="none" strike="noStrike" kern="1200" cap="none" spc="0" normalizeH="0" baseline="0" noProof="0" dirty="0">
              <a:ln>
                <a:noFill/>
              </a:ln>
              <a:solidFill>
                <a:prstClr val="white"/>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334975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92696"/>
            <a:ext cx="9143999" cy="6165304"/>
            <a:chOff x="-1" y="692696"/>
            <a:chExt cx="9143999" cy="6165304"/>
          </a:xfrm>
        </p:grpSpPr>
        <p:pic>
          <p:nvPicPr>
            <p:cNvPr id="2" name="Picture 1"/>
            <p:cNvPicPr>
              <a:picLocks noChangeAspect="1"/>
            </p:cNvPicPr>
            <p:nvPr/>
          </p:nvPicPr>
          <p:blipFill>
            <a:blip r:embed="rId3"/>
            <a:stretch>
              <a:fillRect/>
            </a:stretch>
          </p:blipFill>
          <p:spPr>
            <a:xfrm>
              <a:off x="-1" y="1844824"/>
              <a:ext cx="9143999" cy="5013176"/>
            </a:xfrm>
            <a:prstGeom prst="rect">
              <a:avLst/>
            </a:prstGeom>
          </p:spPr>
        </p:pic>
        <p:sp>
          <p:nvSpPr>
            <p:cNvPr id="9" name="Rectangle 8"/>
            <p:cNvSpPr/>
            <p:nvPr/>
          </p:nvSpPr>
          <p:spPr bwMode="auto">
            <a:xfrm>
              <a:off x="1691680" y="692696"/>
              <a:ext cx="3024336"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2843808" y="1664808"/>
              <a:ext cx="1080120"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النظرة الإفتراضية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5954536"/>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السباق يمثل الخلاص. الشخص الذي تم خلاصه بالفعل لا يمكنه التخلي عن السباق</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83" y="4581127"/>
            <a:ext cx="1896921" cy="1436281"/>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ounded Rectangular Callout 10"/>
          <p:cNvSpPr/>
          <p:nvPr/>
        </p:nvSpPr>
        <p:spPr bwMode="auto">
          <a:xfrm>
            <a:off x="6228184" y="2060848"/>
            <a:ext cx="2448272" cy="513191"/>
          </a:xfrm>
          <a:prstGeom prst="wedgeRoundRectCallout">
            <a:avLst>
              <a:gd name="adj1" fmla="val 58682"/>
              <a:gd name="adj2" fmla="val 167169"/>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5360E34D-81D5-F398-8C85-FBDF8694E6CB}"/>
              </a:ext>
            </a:extLst>
          </p:cNvPr>
          <p:cNvSpPr/>
          <p:nvPr/>
        </p:nvSpPr>
        <p:spPr bwMode="auto">
          <a:xfrm>
            <a:off x="6480312" y="3429000"/>
            <a:ext cx="1896921" cy="1017844"/>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 هي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الخلاص والحياة الأبدية</a:t>
            </a:r>
          </a:p>
        </p:txBody>
      </p:sp>
      <mc:AlternateContent xmlns:mc="http://schemas.openxmlformats.org/markup-compatibility/2006" xmlns:p14="http://schemas.microsoft.com/office/powerpoint/2010/main">
        <mc:Choice Requires="p14">
          <p:contentPart p14:bwMode="auto" r:id="rId4">
            <p14:nvContentPartPr>
              <p14:cNvPr id="19" name="Ink 18">
                <a:extLst>
                  <a:ext uri="{FF2B5EF4-FFF2-40B4-BE49-F238E27FC236}">
                    <a16:creationId xmlns:a16="http://schemas.microsoft.com/office/drawing/2014/main" id="{66084E34-43C2-8EA2-3A0A-0E37F503F712}"/>
                  </a:ext>
                </a:extLst>
              </p14:cNvPr>
              <p14:cNvContentPartPr/>
              <p14:nvPr/>
            </p14:nvContentPartPr>
            <p14:xfrm>
              <a:off x="6429710" y="4332089"/>
              <a:ext cx="1972080" cy="149400"/>
            </p14:xfrm>
          </p:contentPart>
        </mc:Choice>
        <mc:Fallback xmlns="">
          <p:pic>
            <p:nvPicPr>
              <p:cNvPr id="19" name="Ink 18">
                <a:extLst>
                  <a:ext uri="{FF2B5EF4-FFF2-40B4-BE49-F238E27FC236}">
                    <a16:creationId xmlns:a16="http://schemas.microsoft.com/office/drawing/2014/main" id="{66084E34-43C2-8EA2-3A0A-0E37F503F712}"/>
                  </a:ext>
                </a:extLst>
              </p:cNvPr>
              <p:cNvPicPr/>
              <p:nvPr/>
            </p:nvPicPr>
            <p:blipFill>
              <a:blip r:embed="rId5"/>
              <a:stretch>
                <a:fillRect/>
              </a:stretch>
            </p:blipFill>
            <p:spPr>
              <a:xfrm>
                <a:off x="6420710" y="4323089"/>
                <a:ext cx="1989720" cy="167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 name="Ink 19">
                <a:extLst>
                  <a:ext uri="{FF2B5EF4-FFF2-40B4-BE49-F238E27FC236}">
                    <a16:creationId xmlns:a16="http://schemas.microsoft.com/office/drawing/2014/main" id="{3B7975C4-BAB4-864F-17A0-87E9F78DD7DA}"/>
                  </a:ext>
                </a:extLst>
              </p14:cNvPr>
              <p14:cNvContentPartPr/>
              <p14:nvPr/>
            </p14:nvContentPartPr>
            <p14:xfrm>
              <a:off x="8228270" y="4436129"/>
              <a:ext cx="54000" cy="96120"/>
            </p14:xfrm>
          </p:contentPart>
        </mc:Choice>
        <mc:Fallback xmlns="">
          <p:pic>
            <p:nvPicPr>
              <p:cNvPr id="20" name="Ink 19">
                <a:extLst>
                  <a:ext uri="{FF2B5EF4-FFF2-40B4-BE49-F238E27FC236}">
                    <a16:creationId xmlns:a16="http://schemas.microsoft.com/office/drawing/2014/main" id="{3B7975C4-BAB4-864F-17A0-87E9F78DD7DA}"/>
                  </a:ext>
                </a:extLst>
              </p:cNvPr>
              <p:cNvPicPr/>
              <p:nvPr/>
            </p:nvPicPr>
            <p:blipFill>
              <a:blip r:embed="rId7"/>
              <a:stretch>
                <a:fillRect/>
              </a:stretch>
            </p:blipFill>
            <p:spPr>
              <a:xfrm>
                <a:off x="8219630" y="4427129"/>
                <a:ext cx="71640" cy="11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7C920E49-706E-EA1C-8054-10A0F7A9CB54}"/>
                  </a:ext>
                </a:extLst>
              </p14:cNvPr>
              <p14:cNvContentPartPr/>
              <p14:nvPr/>
            </p14:nvContentPartPr>
            <p14:xfrm>
              <a:off x="7806710" y="3351809"/>
              <a:ext cx="396720" cy="14400"/>
            </p14:xfrm>
          </p:contentPart>
        </mc:Choice>
        <mc:Fallback xmlns="">
          <p:pic>
            <p:nvPicPr>
              <p:cNvPr id="21" name="Ink 20">
                <a:extLst>
                  <a:ext uri="{FF2B5EF4-FFF2-40B4-BE49-F238E27FC236}">
                    <a16:creationId xmlns:a16="http://schemas.microsoft.com/office/drawing/2014/main" id="{7C920E49-706E-EA1C-8054-10A0F7A9CB54}"/>
                  </a:ext>
                </a:extLst>
              </p:cNvPr>
              <p:cNvPicPr/>
              <p:nvPr/>
            </p:nvPicPr>
            <p:blipFill>
              <a:blip r:embed="rId9"/>
              <a:stretch>
                <a:fillRect/>
              </a:stretch>
            </p:blipFill>
            <p:spPr>
              <a:xfrm>
                <a:off x="7797710" y="3342809"/>
                <a:ext cx="414360" cy="32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2" name="Ink 21">
                <a:extLst>
                  <a:ext uri="{FF2B5EF4-FFF2-40B4-BE49-F238E27FC236}">
                    <a16:creationId xmlns:a16="http://schemas.microsoft.com/office/drawing/2014/main" id="{84E0A6FA-DBF7-8CB7-1031-6944A2F6C03F}"/>
                  </a:ext>
                </a:extLst>
              </p14:cNvPr>
              <p14:cNvContentPartPr/>
              <p14:nvPr/>
            </p14:nvContentPartPr>
            <p14:xfrm>
              <a:off x="6548150" y="3431369"/>
              <a:ext cx="2035440" cy="158400"/>
            </p14:xfrm>
          </p:contentPart>
        </mc:Choice>
        <mc:Fallback xmlns="">
          <p:pic>
            <p:nvPicPr>
              <p:cNvPr id="22" name="Ink 21">
                <a:extLst>
                  <a:ext uri="{FF2B5EF4-FFF2-40B4-BE49-F238E27FC236}">
                    <a16:creationId xmlns:a16="http://schemas.microsoft.com/office/drawing/2014/main" id="{84E0A6FA-DBF7-8CB7-1031-6944A2F6C03F}"/>
                  </a:ext>
                </a:extLst>
              </p:cNvPr>
              <p:cNvPicPr/>
              <p:nvPr/>
            </p:nvPicPr>
            <p:blipFill>
              <a:blip r:embed="rId11"/>
              <a:stretch>
                <a:fillRect/>
              </a:stretch>
            </p:blipFill>
            <p:spPr>
              <a:xfrm>
                <a:off x="6539510" y="3422729"/>
                <a:ext cx="2053080" cy="176040"/>
              </a:xfrm>
              <a:prstGeom prst="rect">
                <a:avLst/>
              </a:prstGeom>
            </p:spPr>
          </p:pic>
        </mc:Fallback>
      </mc:AlternateContent>
      <p:sp>
        <p:nvSpPr>
          <p:cNvPr id="7" name="Rectangle 6">
            <a:extLst>
              <a:ext uri="{FF2B5EF4-FFF2-40B4-BE49-F238E27FC236}">
                <a16:creationId xmlns:a16="http://schemas.microsoft.com/office/drawing/2014/main" id="{9AB59763-9D40-DFE1-7B5C-3CFEF8425EC3}"/>
              </a:ext>
            </a:extLst>
          </p:cNvPr>
          <p:cNvSpPr/>
          <p:nvPr/>
        </p:nvSpPr>
        <p:spPr bwMode="auto">
          <a:xfrm>
            <a:off x="1691681" y="2276874"/>
            <a:ext cx="3049048" cy="1633397"/>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التحذيرات والنصائح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فقط تحذر مما يمكن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أن يحدث إذا فشل المرء</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5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في التحمل حتى النهاية</a:t>
            </a:r>
            <a:endParaRPr kumimoji="0" lang="en-US" sz="25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CD0598DC-16C0-1C51-E932-E27B1E16F5A5}"/>
                  </a:ext>
                </a:extLst>
              </p14:cNvPr>
              <p14:cNvContentPartPr/>
              <p14:nvPr/>
            </p14:nvContentPartPr>
            <p14:xfrm>
              <a:off x="2818550" y="1907692"/>
              <a:ext cx="1170360" cy="75240"/>
            </p14:xfrm>
          </p:contentPart>
        </mc:Choice>
        <mc:Fallback xmlns="">
          <p:pic>
            <p:nvPicPr>
              <p:cNvPr id="8" name="Ink 7">
                <a:extLst>
                  <a:ext uri="{FF2B5EF4-FFF2-40B4-BE49-F238E27FC236}">
                    <a16:creationId xmlns:a16="http://schemas.microsoft.com/office/drawing/2014/main" id="{CD0598DC-16C0-1C51-E932-E27B1E16F5A5}"/>
                  </a:ext>
                </a:extLst>
              </p:cNvPr>
              <p:cNvPicPr/>
              <p:nvPr/>
            </p:nvPicPr>
            <p:blipFill>
              <a:blip r:embed="rId13"/>
              <a:stretch>
                <a:fillRect/>
              </a:stretch>
            </p:blipFill>
            <p:spPr>
              <a:xfrm>
                <a:off x="2809910" y="1899052"/>
                <a:ext cx="1188000" cy="928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 name="Ink 11">
                <a:extLst>
                  <a:ext uri="{FF2B5EF4-FFF2-40B4-BE49-F238E27FC236}">
                    <a16:creationId xmlns:a16="http://schemas.microsoft.com/office/drawing/2014/main" id="{1388FADF-172D-310C-F66C-991C9559D005}"/>
                  </a:ext>
                </a:extLst>
              </p14:cNvPr>
              <p14:cNvContentPartPr/>
              <p14:nvPr/>
            </p14:nvContentPartPr>
            <p14:xfrm>
              <a:off x="4389950" y="3815332"/>
              <a:ext cx="393840" cy="14760"/>
            </p14:xfrm>
          </p:contentPart>
        </mc:Choice>
        <mc:Fallback xmlns="">
          <p:pic>
            <p:nvPicPr>
              <p:cNvPr id="12" name="Ink 11">
                <a:extLst>
                  <a:ext uri="{FF2B5EF4-FFF2-40B4-BE49-F238E27FC236}">
                    <a16:creationId xmlns:a16="http://schemas.microsoft.com/office/drawing/2014/main" id="{1388FADF-172D-310C-F66C-991C9559D005}"/>
                  </a:ext>
                </a:extLst>
              </p:cNvPr>
              <p:cNvPicPr/>
              <p:nvPr/>
            </p:nvPicPr>
            <p:blipFill>
              <a:blip r:embed="rId15"/>
              <a:stretch>
                <a:fillRect/>
              </a:stretch>
            </p:blipFill>
            <p:spPr>
              <a:xfrm>
                <a:off x="4381310" y="3806332"/>
                <a:ext cx="411480" cy="324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A6221DDA-6CBC-906D-492C-11B8150B15B1}"/>
                  </a:ext>
                </a:extLst>
              </p14:cNvPr>
              <p14:cNvContentPartPr/>
              <p14:nvPr/>
            </p14:nvContentPartPr>
            <p14:xfrm>
              <a:off x="4117070" y="3814252"/>
              <a:ext cx="388800" cy="140400"/>
            </p14:xfrm>
          </p:contentPart>
        </mc:Choice>
        <mc:Fallback xmlns="">
          <p:pic>
            <p:nvPicPr>
              <p:cNvPr id="14" name="Ink 13">
                <a:extLst>
                  <a:ext uri="{FF2B5EF4-FFF2-40B4-BE49-F238E27FC236}">
                    <a16:creationId xmlns:a16="http://schemas.microsoft.com/office/drawing/2014/main" id="{A6221DDA-6CBC-906D-492C-11B8150B15B1}"/>
                  </a:ext>
                </a:extLst>
              </p:cNvPr>
              <p:cNvPicPr/>
              <p:nvPr/>
            </p:nvPicPr>
            <p:blipFill>
              <a:blip r:embed="rId17"/>
              <a:stretch>
                <a:fillRect/>
              </a:stretch>
            </p:blipFill>
            <p:spPr>
              <a:xfrm>
                <a:off x="4108430" y="3805252"/>
                <a:ext cx="40644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490BCAA2-6DDE-B964-C204-5A124277D620}"/>
                  </a:ext>
                </a:extLst>
              </p14:cNvPr>
              <p14:cNvContentPartPr/>
              <p14:nvPr/>
            </p14:nvContentPartPr>
            <p14:xfrm>
              <a:off x="2611910" y="3922252"/>
              <a:ext cx="224280" cy="360"/>
            </p14:xfrm>
          </p:contentPart>
        </mc:Choice>
        <mc:Fallback xmlns="">
          <p:pic>
            <p:nvPicPr>
              <p:cNvPr id="15" name="Ink 14">
                <a:extLst>
                  <a:ext uri="{FF2B5EF4-FFF2-40B4-BE49-F238E27FC236}">
                    <a16:creationId xmlns:a16="http://schemas.microsoft.com/office/drawing/2014/main" id="{490BCAA2-6DDE-B964-C204-5A124277D620}"/>
                  </a:ext>
                </a:extLst>
              </p:cNvPr>
              <p:cNvPicPr/>
              <p:nvPr/>
            </p:nvPicPr>
            <p:blipFill>
              <a:blip r:embed="rId19"/>
              <a:stretch>
                <a:fillRect/>
              </a:stretch>
            </p:blipFill>
            <p:spPr>
              <a:xfrm>
                <a:off x="2602910" y="3913252"/>
                <a:ext cx="2419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6" name="Ink 15">
                <a:extLst>
                  <a:ext uri="{FF2B5EF4-FFF2-40B4-BE49-F238E27FC236}">
                    <a16:creationId xmlns:a16="http://schemas.microsoft.com/office/drawing/2014/main" id="{C2ADE539-50ED-6A69-71E1-ABAA6FF41D8C}"/>
                  </a:ext>
                </a:extLst>
              </p14:cNvPr>
              <p14:cNvContentPartPr/>
              <p14:nvPr/>
            </p14:nvContentPartPr>
            <p14:xfrm>
              <a:off x="1544510" y="3809572"/>
              <a:ext cx="403200" cy="139320"/>
            </p14:xfrm>
          </p:contentPart>
        </mc:Choice>
        <mc:Fallback xmlns="">
          <p:pic>
            <p:nvPicPr>
              <p:cNvPr id="16" name="Ink 15">
                <a:extLst>
                  <a:ext uri="{FF2B5EF4-FFF2-40B4-BE49-F238E27FC236}">
                    <a16:creationId xmlns:a16="http://schemas.microsoft.com/office/drawing/2014/main" id="{C2ADE539-50ED-6A69-71E1-ABAA6FF41D8C}"/>
                  </a:ext>
                </a:extLst>
              </p:cNvPr>
              <p:cNvPicPr/>
              <p:nvPr/>
            </p:nvPicPr>
            <p:blipFill>
              <a:blip r:embed="rId21"/>
              <a:stretch>
                <a:fillRect/>
              </a:stretch>
            </p:blipFill>
            <p:spPr>
              <a:xfrm>
                <a:off x="1535870" y="3800932"/>
                <a:ext cx="420840" cy="156960"/>
              </a:xfrm>
              <a:prstGeom prst="rect">
                <a:avLst/>
              </a:prstGeom>
            </p:spPr>
          </p:pic>
        </mc:Fallback>
      </mc:AlternateContent>
    </p:spTree>
    <p:extLst>
      <p:ext uri="{BB962C8B-B14F-4D97-AF65-F5344CB8AC3E}">
        <p14:creationId xmlns:p14="http://schemas.microsoft.com/office/powerpoint/2010/main" val="38589821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1" y="653825"/>
            <a:ext cx="9143999" cy="6204175"/>
            <a:chOff x="-1" y="653825"/>
            <a:chExt cx="9143999" cy="6204175"/>
          </a:xfrm>
        </p:grpSpPr>
        <p:pic>
          <p:nvPicPr>
            <p:cNvPr id="2" name="Picture 1"/>
            <p:cNvPicPr>
              <a:picLocks noChangeAspect="1"/>
            </p:cNvPicPr>
            <p:nvPr/>
          </p:nvPicPr>
          <p:blipFill>
            <a:blip r:embed="rId3"/>
            <a:stretch>
              <a:fillRect/>
            </a:stretch>
          </p:blipFill>
          <p:spPr>
            <a:xfrm>
              <a:off x="-1" y="653825"/>
              <a:ext cx="9143999" cy="6204175"/>
            </a:xfrm>
            <a:prstGeom prst="rect">
              <a:avLst/>
            </a:prstGeom>
          </p:spPr>
        </p:pic>
        <p:sp>
          <p:nvSpPr>
            <p:cNvPr id="7" name="Rounded Rectangular Callout 6"/>
            <p:cNvSpPr/>
            <p:nvPr/>
          </p:nvSpPr>
          <p:spPr bwMode="auto">
            <a:xfrm>
              <a:off x="5796136" y="1700808"/>
              <a:ext cx="2880320" cy="513191"/>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8"/>
            <p:cNvSpPr/>
            <p:nvPr/>
          </p:nvSpPr>
          <p:spPr bwMode="auto">
            <a:xfrm>
              <a:off x="2195736" y="1268760"/>
              <a:ext cx="2664296"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78608"/>
            <a:ext cx="9143999" cy="634494"/>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نظرة خسارة المكافآت</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6513" y="5999160"/>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قد يتخلى المؤمنون عن السباق ويخسرون المكافآت</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464EC21D-4043-D964-F2F7-317030121A4E}"/>
              </a:ext>
            </a:extLst>
          </p:cNvPr>
          <p:cNvSpPr/>
          <p:nvPr/>
        </p:nvSpPr>
        <p:spPr bwMode="auto">
          <a:xfrm>
            <a:off x="6059606" y="2335402"/>
            <a:ext cx="2197289" cy="858840"/>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 ليست الخلاص بل المكافآت</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03156FF1-D270-B702-EE6D-249129774334}"/>
                  </a:ext>
                </a:extLst>
              </p14:cNvPr>
              <p14:cNvContentPartPr/>
              <p14:nvPr/>
            </p14:nvContentPartPr>
            <p14:xfrm>
              <a:off x="7862986" y="2322253"/>
              <a:ext cx="434880" cy="134640"/>
            </p14:xfrm>
          </p:contentPart>
        </mc:Choice>
        <mc:Fallback xmlns="">
          <p:pic>
            <p:nvPicPr>
              <p:cNvPr id="11" name="Ink 10">
                <a:extLst>
                  <a:ext uri="{FF2B5EF4-FFF2-40B4-BE49-F238E27FC236}">
                    <a16:creationId xmlns:a16="http://schemas.microsoft.com/office/drawing/2014/main" id="{03156FF1-D270-B702-EE6D-249129774334}"/>
                  </a:ext>
                </a:extLst>
              </p:cNvPr>
              <p:cNvPicPr/>
              <p:nvPr/>
            </p:nvPicPr>
            <p:blipFill>
              <a:blip r:embed="rId5"/>
              <a:stretch>
                <a:fillRect/>
              </a:stretch>
            </p:blipFill>
            <p:spPr>
              <a:xfrm>
                <a:off x="7854346" y="2313253"/>
                <a:ext cx="452520" cy="152280"/>
              </a:xfrm>
              <a:prstGeom prst="rect">
                <a:avLst/>
              </a:prstGeom>
            </p:spPr>
          </p:pic>
        </mc:Fallback>
      </mc:AlternateContent>
      <p:sp>
        <p:nvSpPr>
          <p:cNvPr id="12" name="Rectangle 11">
            <a:extLst>
              <a:ext uri="{FF2B5EF4-FFF2-40B4-BE49-F238E27FC236}">
                <a16:creationId xmlns:a16="http://schemas.microsoft.com/office/drawing/2014/main" id="{9EBE9B31-6CBF-8A93-2757-38336B47E225}"/>
              </a:ext>
            </a:extLst>
          </p:cNvPr>
          <p:cNvSpPr/>
          <p:nvPr/>
        </p:nvSpPr>
        <p:spPr bwMode="auto">
          <a:xfrm>
            <a:off x="2195736" y="1422958"/>
            <a:ext cx="2540037" cy="1941173"/>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التحذيرات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والنصائح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تثير الشكوك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في استلام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7D4027E7-990B-598A-C646-19FD25A5FB1D}"/>
                  </a:ext>
                </a:extLst>
              </p14:cNvPr>
              <p14:cNvContentPartPr/>
              <p14:nvPr/>
            </p14:nvContentPartPr>
            <p14:xfrm>
              <a:off x="4049866" y="3124993"/>
              <a:ext cx="754200" cy="227880"/>
            </p14:xfrm>
          </p:contentPart>
        </mc:Choice>
        <mc:Fallback xmlns="">
          <p:pic>
            <p:nvPicPr>
              <p:cNvPr id="13" name="Ink 12">
                <a:extLst>
                  <a:ext uri="{FF2B5EF4-FFF2-40B4-BE49-F238E27FC236}">
                    <a16:creationId xmlns:a16="http://schemas.microsoft.com/office/drawing/2014/main" id="{7D4027E7-990B-598A-C646-19FD25A5FB1D}"/>
                  </a:ext>
                </a:extLst>
              </p:cNvPr>
              <p:cNvPicPr/>
              <p:nvPr/>
            </p:nvPicPr>
            <p:blipFill>
              <a:blip r:embed="rId7"/>
              <a:stretch>
                <a:fillRect/>
              </a:stretch>
            </p:blipFill>
            <p:spPr>
              <a:xfrm>
                <a:off x="4041226" y="3115993"/>
                <a:ext cx="77184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5607458D-0954-EAE6-27E7-CF224439387A}"/>
                  </a:ext>
                </a:extLst>
              </p14:cNvPr>
              <p14:cNvContentPartPr/>
              <p14:nvPr/>
            </p14:nvContentPartPr>
            <p14:xfrm>
              <a:off x="2169586" y="3042913"/>
              <a:ext cx="1009080" cy="328680"/>
            </p14:xfrm>
          </p:contentPart>
        </mc:Choice>
        <mc:Fallback xmlns="">
          <p:pic>
            <p:nvPicPr>
              <p:cNvPr id="14" name="Ink 13">
                <a:extLst>
                  <a:ext uri="{FF2B5EF4-FFF2-40B4-BE49-F238E27FC236}">
                    <a16:creationId xmlns:a16="http://schemas.microsoft.com/office/drawing/2014/main" id="{5607458D-0954-EAE6-27E7-CF224439387A}"/>
                  </a:ext>
                </a:extLst>
              </p:cNvPr>
              <p:cNvPicPr/>
              <p:nvPr/>
            </p:nvPicPr>
            <p:blipFill>
              <a:blip r:embed="rId9"/>
              <a:stretch>
                <a:fillRect/>
              </a:stretch>
            </p:blipFill>
            <p:spPr>
              <a:xfrm>
                <a:off x="2160586" y="3033913"/>
                <a:ext cx="1026720" cy="346320"/>
              </a:xfrm>
              <a:prstGeom prst="rect">
                <a:avLst/>
              </a:prstGeom>
            </p:spPr>
          </p:pic>
        </mc:Fallback>
      </mc:AlternateContent>
    </p:spTree>
    <p:extLst>
      <p:ext uri="{BB962C8B-B14F-4D97-AF65-F5344CB8AC3E}">
        <p14:creationId xmlns:p14="http://schemas.microsoft.com/office/powerpoint/2010/main" val="742851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1" y="908720"/>
            <a:ext cx="9143999" cy="5949280"/>
            <a:chOff x="-1" y="908720"/>
            <a:chExt cx="9143999" cy="5949280"/>
          </a:xfrm>
        </p:grpSpPr>
        <p:pic>
          <p:nvPicPr>
            <p:cNvPr id="2" name="Picture 1"/>
            <p:cNvPicPr>
              <a:picLocks noChangeAspect="1"/>
            </p:cNvPicPr>
            <p:nvPr/>
          </p:nvPicPr>
          <p:blipFill>
            <a:blip r:embed="rId3"/>
            <a:stretch>
              <a:fillRect/>
            </a:stretch>
          </p:blipFill>
          <p:spPr>
            <a:xfrm>
              <a:off x="-1" y="908720"/>
              <a:ext cx="9143999" cy="5949280"/>
            </a:xfrm>
            <a:prstGeom prst="rect">
              <a:avLst/>
            </a:prstGeom>
          </p:spPr>
        </p:pic>
        <p:sp>
          <p:nvSpPr>
            <p:cNvPr id="3" name="Rounded Rectangular Callout 2"/>
            <p:cNvSpPr/>
            <p:nvPr/>
          </p:nvSpPr>
          <p:spPr bwMode="auto">
            <a:xfrm>
              <a:off x="5868144" y="1988840"/>
              <a:ext cx="2880320" cy="513191"/>
            </a:xfrm>
            <a:prstGeom prst="wedgeRoundRectCallout">
              <a:avLst>
                <a:gd name="adj1" fmla="val 58214"/>
                <a:gd name="adj2" fmla="val 129337"/>
                <a:gd name="adj3" fmla="val 16667"/>
              </a:avLst>
            </a:prstGeom>
            <a:solidFill>
              <a:srgbClr val="FFFFFF"/>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2267744" y="1412776"/>
              <a:ext cx="2448272"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4624"/>
            <a:ext cx="9143999" cy="1118144"/>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نظرة خسارة الحياة</a:t>
            </a:r>
            <a:br>
              <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(تم تبنيها من قبل راندال جليسون وريك جريفيث)</a:t>
            </a:r>
            <a:endParaRPr lang="en-US" sz="3600"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84" y="6021288"/>
            <a:ext cx="9143999" cy="85884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السباق يمثل الخلاص</a:t>
            </a:r>
            <a:br>
              <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قد يتخلى المؤمنون عن السباق ويخسرون حياتهم</a:t>
            </a:r>
            <a:endParaRPr kumimoji="0" lang="en-US" sz="20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0783" y="4653136"/>
            <a:ext cx="1896921" cy="1080120"/>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تم الخلاص</a:t>
            </a:r>
            <a:endParaRPr kumimoji="0" lang="en-US" sz="28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1041"/>
          <p:cNvSpPr txBox="1">
            <a:spLocks noChangeArrowheads="1"/>
          </p:cNvSpPr>
          <p:nvPr/>
        </p:nvSpPr>
        <p:spPr bwMode="auto">
          <a:xfrm>
            <a:off x="8281406" y="76200"/>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07AF9D8E-0213-B198-3902-9B893AADF695}"/>
              </a:ext>
            </a:extLst>
          </p:cNvPr>
          <p:cNvSpPr/>
          <p:nvPr/>
        </p:nvSpPr>
        <p:spPr bwMode="auto">
          <a:xfrm>
            <a:off x="6168788" y="2502031"/>
            <a:ext cx="2112618" cy="710067"/>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الجائزة ليست الخلاص بل الميراث في الملكوت</a:t>
            </a:r>
            <a:endParaRPr kumimoji="0" lang="en-US" sz="20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81DA9B51-A791-1AE5-FE5F-57F42C96F19C}"/>
              </a:ext>
            </a:extLst>
          </p:cNvPr>
          <p:cNvSpPr/>
          <p:nvPr/>
        </p:nvSpPr>
        <p:spPr bwMode="auto">
          <a:xfrm>
            <a:off x="2142699" y="1703188"/>
            <a:ext cx="2688608" cy="1571842"/>
          </a:xfrm>
          <a:prstGeom prst="rect">
            <a:avLst/>
          </a:prstGeom>
          <a:ln>
            <a:noFill/>
            <a:headEnd type="none" w="med" len="med"/>
            <a:tailEnd type="stealth" w="lg" len="lg"/>
          </a:ln>
        </p:spPr>
        <p:style>
          <a:lnRef idx="2">
            <a:schemeClr val="dk1"/>
          </a:lnRef>
          <a:fillRef idx="1">
            <a:schemeClr val="lt1"/>
          </a:fillRef>
          <a:effectRef idx="0">
            <a:schemeClr val="dk1"/>
          </a:effectRef>
          <a:fontRef idx="minor">
            <a:schemeClr val="dk1"/>
          </a:fontRef>
        </p:style>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تحذيرات ونصائح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تحث على الثبات مع المسيح وإلا فقد </a:t>
            </a:r>
          </a:p>
          <a:p>
            <a:pPr marL="0" marR="0" indent="0" algn="ctr" defTabSz="914400" rtl="0" eaLnBrk="0" fontAlgn="base" latinLnBrk="0" hangingPunct="0">
              <a:lnSpc>
                <a:spcPct val="100000"/>
              </a:lnSpc>
              <a:spcBef>
                <a:spcPct val="0"/>
              </a:spcBef>
              <a:spcAft>
                <a:spcPct val="0"/>
              </a:spcAft>
              <a:buClrTx/>
              <a:buSzTx/>
              <a:buFontTx/>
              <a:buNone/>
              <a:tabLst/>
            </a:pPr>
            <a:r>
              <a:rPr kumimoji="0" lang="ar-JO" sz="24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يموتون جسدياً</a:t>
            </a:r>
            <a:endParaRPr kumimoji="0" lang="en-US" sz="24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13" name="Ink 12">
                <a:extLst>
                  <a:ext uri="{FF2B5EF4-FFF2-40B4-BE49-F238E27FC236}">
                    <a16:creationId xmlns:a16="http://schemas.microsoft.com/office/drawing/2014/main" id="{E14E7064-84BE-BA4E-0DA1-758BD81B7C29}"/>
                  </a:ext>
                </a:extLst>
              </p14:cNvPr>
              <p14:cNvContentPartPr/>
              <p14:nvPr/>
            </p14:nvContentPartPr>
            <p14:xfrm>
              <a:off x="2134306" y="3135729"/>
              <a:ext cx="172080" cy="167040"/>
            </p14:xfrm>
          </p:contentPart>
        </mc:Choice>
        <mc:Fallback xmlns="">
          <p:pic>
            <p:nvPicPr>
              <p:cNvPr id="13" name="Ink 12">
                <a:extLst>
                  <a:ext uri="{FF2B5EF4-FFF2-40B4-BE49-F238E27FC236}">
                    <a16:creationId xmlns:a16="http://schemas.microsoft.com/office/drawing/2014/main" id="{E14E7064-84BE-BA4E-0DA1-758BD81B7C29}"/>
                  </a:ext>
                </a:extLst>
              </p:cNvPr>
              <p:cNvPicPr/>
              <p:nvPr/>
            </p:nvPicPr>
            <p:blipFill>
              <a:blip r:embed="rId5"/>
              <a:stretch>
                <a:fillRect/>
              </a:stretch>
            </p:blipFill>
            <p:spPr>
              <a:xfrm>
                <a:off x="2125666" y="3126729"/>
                <a:ext cx="189720" cy="184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Ink 13">
                <a:extLst>
                  <a:ext uri="{FF2B5EF4-FFF2-40B4-BE49-F238E27FC236}">
                    <a16:creationId xmlns:a16="http://schemas.microsoft.com/office/drawing/2014/main" id="{015BB92C-977C-0705-42B5-BC245B796295}"/>
                  </a:ext>
                </a:extLst>
              </p14:cNvPr>
              <p14:cNvContentPartPr/>
              <p14:nvPr/>
            </p14:nvContentPartPr>
            <p14:xfrm>
              <a:off x="4314466" y="3232929"/>
              <a:ext cx="598680" cy="69840"/>
            </p14:xfrm>
          </p:contentPart>
        </mc:Choice>
        <mc:Fallback xmlns="">
          <p:pic>
            <p:nvPicPr>
              <p:cNvPr id="14" name="Ink 13">
                <a:extLst>
                  <a:ext uri="{FF2B5EF4-FFF2-40B4-BE49-F238E27FC236}">
                    <a16:creationId xmlns:a16="http://schemas.microsoft.com/office/drawing/2014/main" id="{015BB92C-977C-0705-42B5-BC245B796295}"/>
                  </a:ext>
                </a:extLst>
              </p:cNvPr>
              <p:cNvPicPr/>
              <p:nvPr/>
            </p:nvPicPr>
            <p:blipFill>
              <a:blip r:embed="rId7"/>
              <a:stretch>
                <a:fillRect/>
              </a:stretch>
            </p:blipFill>
            <p:spPr>
              <a:xfrm>
                <a:off x="4305466" y="3224289"/>
                <a:ext cx="616320" cy="87480"/>
              </a:xfrm>
              <a:prstGeom prst="rect">
                <a:avLst/>
              </a:prstGeom>
            </p:spPr>
          </p:pic>
        </mc:Fallback>
      </mc:AlternateContent>
    </p:spTree>
    <p:extLst>
      <p:ext uri="{BB962C8B-B14F-4D97-AF65-F5344CB8AC3E}">
        <p14:creationId xmlns:p14="http://schemas.microsoft.com/office/powerpoint/2010/main" val="7813031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ctrTitle"/>
          </p:nvPr>
        </p:nvSpPr>
        <p:spPr>
          <a:xfrm>
            <a:off x="0" y="-26988"/>
            <a:ext cx="9144000" cy="1219201"/>
          </a:xfrm>
          <a:solidFill>
            <a:schemeClr val="bg1"/>
          </a:solidFill>
        </p:spPr>
        <p:txBody>
          <a:bodyPr/>
          <a:lstStyle/>
          <a:p>
            <a:pPr eaLnBrk="1" hangingPunct="1"/>
            <a:r>
              <a:rPr lang="ar-JO" sz="3200" b="1" dirty="0">
                <a:solidFill>
                  <a:schemeClr val="tx1"/>
                </a:solidFill>
                <a:effectLst/>
                <a:latin typeface="Arial" panose="020B0604020202020204" pitchFamily="34" charset="0"/>
                <a:cs typeface="Arial" panose="020B0604020202020204" pitchFamily="34" charset="0"/>
              </a:rPr>
              <a:t>التناقض الظاهري بين بولس ويعقوب</a:t>
            </a:r>
            <a:br>
              <a:rPr lang="ar-JO" sz="3200" b="1" dirty="0">
                <a:solidFill>
                  <a:schemeClr val="tx1"/>
                </a:solidFill>
                <a:effectLst/>
                <a:latin typeface="Arial" panose="020B0604020202020204" pitchFamily="34" charset="0"/>
                <a:cs typeface="Arial" panose="020B0604020202020204" pitchFamily="34" charset="0"/>
              </a:rPr>
            </a:br>
            <a:r>
              <a:rPr lang="ar-JO" sz="3200" b="1" dirty="0">
                <a:solidFill>
                  <a:schemeClr val="tx1"/>
                </a:solidFill>
                <a:effectLst/>
                <a:latin typeface="Arial" panose="020B0604020202020204" pitchFamily="34" charset="0"/>
                <a:cs typeface="Arial" panose="020B0604020202020204" pitchFamily="34" charset="0"/>
              </a:rPr>
              <a:t>حول الإيمان والأعمال</a:t>
            </a:r>
            <a:endParaRPr lang="en-US" sz="3200" b="1" dirty="0">
              <a:solidFill>
                <a:schemeClr val="tx1"/>
              </a:solidFill>
              <a:effectLst/>
              <a:latin typeface="Arial" panose="020B0604020202020204" pitchFamily="34" charset="0"/>
              <a:cs typeface="Arial" panose="020B0604020202020204" pitchFamily="34" charset="0"/>
            </a:endParaRP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
                <a:srgbClr val="F63F1B"/>
              </a:buClr>
              <a:buSzPct val="120000"/>
              <a:buFontTx/>
              <a:buNone/>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98693" name="Text Box 5"/>
          <p:cNvSpPr txBox="1">
            <a:spLocks noChangeArrowheads="1"/>
          </p:cNvSpPr>
          <p:nvPr/>
        </p:nvSpPr>
        <p:spPr bwMode="auto">
          <a:xfrm>
            <a:off x="838200" y="1371600"/>
            <a:ext cx="358140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"إذًا نحسب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يتبرر بالإيمان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بدون أعمال الناموس"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(رومية 3: 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8694" name="Text Box 6"/>
          <p:cNvSpPr txBox="1">
            <a:spLocks noChangeArrowheads="1"/>
          </p:cNvSpPr>
          <p:nvPr/>
        </p:nvSpPr>
        <p:spPr bwMode="auto">
          <a:xfrm>
            <a:off x="5148263" y="4181475"/>
            <a:ext cx="3352800" cy="1938992"/>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"ترون إذًا أنه بالأعمال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يتبرر الإنسان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بالإيمان وحده</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(يعقوب 2: 24).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8696" name="Text Box 8"/>
          <p:cNvSpPr txBox="1">
            <a:spLocks noChangeArrowheads="1"/>
          </p:cNvSpPr>
          <p:nvPr/>
        </p:nvSpPr>
        <p:spPr bwMode="auto">
          <a:xfrm>
            <a:off x="838200" y="4175125"/>
            <a:ext cx="3581400"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أن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يتبرر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بأعمال الناموس بل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بإيمان</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يسوع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(غلاطية 2: 18).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8697" name="Text Box 9"/>
          <p:cNvSpPr txBox="1">
            <a:spLocks noChangeArrowheads="1"/>
          </p:cNvSpPr>
          <p:nvPr/>
        </p:nvSpPr>
        <p:spPr bwMode="auto">
          <a:xfrm>
            <a:off x="5148263" y="1371600"/>
            <a:ext cx="3352800" cy="1938992"/>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"هكذا الإيمان أيضًا إن لم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يكن له أعمال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ميّت في ذاته"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(يعقوب 2: 17)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98698" name="WordArt 10"/>
          <p:cNvSpPr>
            <a:spLocks noChangeArrowheads="1" noChangeShapeType="1" noTextEdit="1"/>
          </p:cNvSpPr>
          <p:nvPr/>
        </p:nvSpPr>
        <p:spPr bwMode="auto">
          <a:xfrm>
            <a:off x="4343400" y="4495800"/>
            <a:ext cx="854075" cy="1312863"/>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sp>
        <p:nvSpPr>
          <p:cNvPr id="498695" name="WordArt 7"/>
          <p:cNvSpPr>
            <a:spLocks noChangeArrowheads="1" noChangeShapeType="1" noTextEdit="1"/>
          </p:cNvSpPr>
          <p:nvPr/>
        </p:nvSpPr>
        <p:spPr bwMode="auto">
          <a:xfrm>
            <a:off x="4327525" y="1952625"/>
            <a:ext cx="854075" cy="1312863"/>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spTree>
    <p:extLst>
      <p:ext uri="{BB962C8B-B14F-4D97-AF65-F5344CB8AC3E}">
        <p14:creationId xmlns:p14="http://schemas.microsoft.com/office/powerpoint/2010/main" val="185528749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7"/>
                                        </p:tgtEl>
                                        <p:attrNameLst>
                                          <p:attrName>style.visibility</p:attrName>
                                        </p:attrNameLst>
                                      </p:cBhvr>
                                      <p:to>
                                        <p:strVal val="visible"/>
                                      </p:to>
                                    </p:set>
                                    <p:animEffect transition="in" filter="wedge">
                                      <p:cBhvr>
                                        <p:cTn id="12" dur="2000"/>
                                        <p:tgtEl>
                                          <p:spTgt spid="498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4"/>
                                        </p:tgtEl>
                                        <p:attrNameLst>
                                          <p:attrName>style.visibility</p:attrName>
                                        </p:attrNameLst>
                                      </p:cBhvr>
                                      <p:to>
                                        <p:strVal val="visible"/>
                                      </p:to>
                                    </p:set>
                                    <p:animEffect transition="in" filter="wedge">
                                      <p:cBhvr>
                                        <p:cTn id="28" dur="2000"/>
                                        <p:tgtEl>
                                          <p:spTgt spid="4986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6" grpId="0" animBg="1"/>
      <p:bldP spid="498697" grpId="0" animBg="1"/>
      <p:bldP spid="498698" grpId="0" animBg="1"/>
      <p:bldP spid="4986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799" y="381000"/>
            <a:ext cx="8587409" cy="1143000"/>
          </a:xfrm>
        </p:spPr>
        <p:txBody>
          <a:bodyPr/>
          <a:lstStyle/>
          <a:p>
            <a:pPr algn="ctr" eaLnBrk="1" hangingPunct="1"/>
            <a:r>
              <a:rPr lang="ar-JO" sz="3600" b="1" dirty="0">
                <a:latin typeface="Arial"/>
                <a:cs typeface="Arial"/>
              </a:rPr>
              <a:t>هل يموت جميع المؤمنون</a:t>
            </a:r>
            <a:br>
              <a:rPr lang="ar-JO" sz="3600" b="1" dirty="0">
                <a:latin typeface="Arial"/>
                <a:cs typeface="Arial"/>
              </a:rPr>
            </a:br>
            <a:r>
              <a:rPr lang="ar-JO" sz="3600" b="1" dirty="0">
                <a:latin typeface="Arial"/>
                <a:cs typeface="Arial"/>
              </a:rPr>
              <a:t> في شركة مع الرب؟</a:t>
            </a:r>
            <a:endParaRPr lang="en-US" sz="3600" b="1" dirty="0">
              <a:latin typeface="Arial"/>
              <a:cs typeface="Arial"/>
            </a:endParaRPr>
          </a:p>
        </p:txBody>
      </p:sp>
      <p:sp>
        <p:nvSpPr>
          <p:cNvPr id="504835" name="Rectangle 3"/>
          <p:cNvSpPr>
            <a:spLocks noChangeArrowheads="1"/>
          </p:cNvSpPr>
          <p:nvPr/>
        </p:nvSpPr>
        <p:spPr bwMode="auto">
          <a:xfrm>
            <a:off x="380999" y="2514600"/>
            <a:ext cx="8700247" cy="2282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algn="ctr" defTabSz="914400" fontAlgn="base">
              <a:spcBef>
                <a:spcPct val="0"/>
              </a:spcBef>
              <a:spcAft>
                <a:spcPct val="0"/>
              </a:spcAft>
            </a:pPr>
            <a:r>
              <a:rPr lang="ar-JO" sz="3600" b="1" i="1" dirty="0">
                <a:solidFill>
                  <a:srgbClr val="FFCC66"/>
                </a:solidFill>
                <a:latin typeface="Arial"/>
                <a:ea typeface="ＭＳ Ｐゴシック" charset="0"/>
                <a:cs typeface="Arial"/>
              </a:rPr>
              <a:t>بكلمات أخرى، هل يثابر جميع المؤمنون في إيمانهم</a:t>
            </a:r>
          </a:p>
          <a:p>
            <a:pPr algn="ctr" defTabSz="914400" fontAlgn="base">
              <a:spcBef>
                <a:spcPct val="0"/>
              </a:spcBef>
              <a:spcAft>
                <a:spcPct val="0"/>
              </a:spcAft>
            </a:pPr>
            <a:r>
              <a:rPr lang="ar-JO" sz="3600" b="1" i="1" dirty="0">
                <a:solidFill>
                  <a:srgbClr val="FFCC66"/>
                </a:solidFill>
                <a:latin typeface="Arial"/>
                <a:ea typeface="ＭＳ Ｐゴシック" charset="0"/>
                <a:cs typeface="Arial"/>
              </a:rPr>
              <a:t> أم أنه يمكن لهم أن يسقطوا أحياناً </a:t>
            </a:r>
          </a:p>
          <a:p>
            <a:pPr algn="ctr" defTabSz="914400" fontAlgn="base">
              <a:spcBef>
                <a:spcPct val="0"/>
              </a:spcBef>
              <a:spcAft>
                <a:spcPct val="0"/>
              </a:spcAft>
            </a:pPr>
            <a:r>
              <a:rPr lang="ar-JO" sz="3600" b="1" i="1" dirty="0">
                <a:solidFill>
                  <a:srgbClr val="FFCC66"/>
                </a:solidFill>
                <a:latin typeface="Arial"/>
                <a:ea typeface="ＭＳ Ｐゴシック" charset="0"/>
                <a:cs typeface="Arial"/>
              </a:rPr>
              <a:t>(أي لا يعتبرون أنفسهم مسيحيين،</a:t>
            </a:r>
          </a:p>
          <a:p>
            <a:pPr algn="ctr" defTabSz="914400" fontAlgn="base">
              <a:spcBef>
                <a:spcPct val="0"/>
              </a:spcBef>
              <a:spcAft>
                <a:spcPct val="0"/>
              </a:spcAft>
            </a:pPr>
            <a:r>
              <a:rPr lang="ar-JO" sz="3600" b="1" i="1" dirty="0">
                <a:solidFill>
                  <a:srgbClr val="FFCC66"/>
                </a:solidFill>
                <a:latin typeface="Arial"/>
                <a:ea typeface="ＭＳ Ｐゴシック" charset="0"/>
                <a:cs typeface="Arial"/>
              </a:rPr>
              <a:t> ولا يثقون في الرب فيما بعد ... الخ)</a:t>
            </a:r>
            <a:endParaRPr lang="en-US" sz="3600" b="1" i="1" dirty="0">
              <a:solidFill>
                <a:srgbClr val="FFCC66"/>
              </a:solidFill>
              <a:latin typeface="Arial"/>
              <a:ea typeface="ＭＳ Ｐゴシック" charset="0"/>
              <a:cs typeface="Arial"/>
            </a:endParaRPr>
          </a:p>
        </p:txBody>
      </p:sp>
      <p:sp>
        <p:nvSpPr>
          <p:cNvPr id="504836" name="Rectangle 4"/>
          <p:cNvSpPr>
            <a:spLocks noChangeArrowheads="1"/>
          </p:cNvSpPr>
          <p:nvPr/>
        </p:nvSpPr>
        <p:spPr bwMode="auto">
          <a:xfrm>
            <a:off x="457200" y="533400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ar-JO" sz="3600" b="1" i="1" dirty="0">
                <a:solidFill>
                  <a:srgbClr val="FFCC66"/>
                </a:solidFill>
                <a:latin typeface="Arial"/>
                <a:ea typeface="ＭＳ Ｐゴシック" charset="0"/>
                <a:cs typeface="Arial"/>
              </a:rPr>
              <a:t>ما هو الأمر المهم هنا؟</a:t>
            </a:r>
            <a:endParaRPr lang="en-US" sz="3600" b="1" i="1" dirty="0">
              <a:solidFill>
                <a:srgbClr val="FFCC66"/>
              </a:solidFill>
              <a:latin typeface="Arial"/>
              <a:ea typeface="ＭＳ Ｐゴシック" charset="0"/>
              <a:cs typeface="Arial"/>
            </a:endParaRPr>
          </a:p>
        </p:txBody>
      </p:sp>
    </p:spTree>
    <p:extLst>
      <p:ext uri="{BB962C8B-B14F-4D97-AF65-F5344CB8AC3E}">
        <p14:creationId xmlns:p14="http://schemas.microsoft.com/office/powerpoint/2010/main" val="4042055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1810"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ar-JO" b="1" dirty="0">
                <a:latin typeface="Arial" panose="020B0604020202020204" pitchFamily="34" charset="0"/>
                <a:cs typeface="Arial" panose="020B0604020202020204" pitchFamily="34" charset="0"/>
              </a:rPr>
              <a:t>يعقوب يتناقض مع بولس</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رسالة ممتلئة بالقش</a:t>
            </a:r>
            <a:endParaRPr lang="en-US" altLang="ja-JP" b="1" dirty="0">
              <a:latin typeface="Arial" panose="020B0604020202020204" pitchFamily="34" charset="0"/>
              <a:cs typeface="Arial" panose="020B0604020202020204" pitchFamily="34" charset="0"/>
            </a:endParaRPr>
          </a:p>
          <a:p>
            <a:pPr eaLnBrk="1" hangingPunct="1">
              <a:buFont typeface="Wingdings" charset="0"/>
              <a:buNone/>
              <a:defRPr/>
            </a:pPr>
            <a:r>
              <a:rPr lang="ar-JO" b="1" dirty="0">
                <a:latin typeface="Arial" panose="020B0604020202020204" pitchFamily="34" charset="0"/>
                <a:cs typeface="Arial" panose="020B0604020202020204" pitchFamily="34" charset="0"/>
              </a:rPr>
              <a:t>رسالة يعقوب لا ينبغي أن تكون في الكتاب المقدس</a:t>
            </a:r>
            <a:endParaRPr lang="en-US" b="1" dirty="0">
              <a:latin typeface="Arial" panose="020B0604020202020204" pitchFamily="34" charset="0"/>
              <a:cs typeface="Arial" panose="020B0604020202020204" pitchFamily="34" charset="0"/>
            </a:endParaRPr>
          </a:p>
        </p:txBody>
      </p:sp>
      <p:sp>
        <p:nvSpPr>
          <p:cNvPr id="502789" name="Rectangle 5"/>
          <p:cNvSpPr>
            <a:spLocks noGrp="1" noChangeArrowheads="1"/>
          </p:cNvSpPr>
          <p:nvPr>
            <p:ph type="ctrTitle"/>
          </p:nvPr>
        </p:nvSpPr>
        <p:spPr>
          <a:xfrm>
            <a:off x="76200" y="76200"/>
            <a:ext cx="7924800" cy="914400"/>
          </a:xfrm>
          <a:effectLst>
            <a:outerShdw blurRad="63500" dist="38099" dir="2700000" algn="ctr" rotWithShape="0">
              <a:srgbClr val="000000">
                <a:alpha val="74998"/>
              </a:srgbClr>
            </a:outerShdw>
          </a:effectLst>
        </p:spPr>
        <p:txBody>
          <a:bodyPr/>
          <a:lstStyle/>
          <a:p>
            <a:pPr eaLnBrk="1" hangingPunct="1">
              <a:defRPr/>
            </a:pPr>
            <a:r>
              <a:rPr lang="ar-JO" sz="4400" dirty="0">
                <a:latin typeface="Arial" panose="020B0604020202020204" pitchFamily="34" charset="0"/>
                <a:cs typeface="Arial" panose="020B0604020202020204" pitchFamily="34" charset="0"/>
              </a:rPr>
              <a:t>مارتن لوثر ويعقوب</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797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Text Box 2"/>
          <p:cNvSpPr txBox="1">
            <a:spLocks noChangeArrowheads="1"/>
          </p:cNvSpPr>
          <p:nvPr/>
        </p:nvSpPr>
        <p:spPr bwMode="auto">
          <a:xfrm>
            <a:off x="381000" y="1484313"/>
            <a:ext cx="843915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كتب يعقوب لينتقد تعليم بولس عن الإيمان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كتب يعقوب قبل أن يبدأ بولس بعملية الكتابة</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يقول بعض العلماء (ديفيدز، وأدامسون، وهيبرت، وكريستميكر) أن جيمس هو كتاب مبكر. ربما يستمد جيمس من التقليد الشفهي أكثر من كتب العهد الجديد الأخرى، لذلك فهو يعكس معتقدات الكنيسة المبكرة التي تمثل التركيز الأخلاقي، وليس اللاهوتي. ومع ذلك، يقترح علماء آخرون تاريخًا لاحقاً، بل ويزعم آخرون أن التطور يتم على مرحلتين.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4595" name="Rectangle 3"/>
          <p:cNvSpPr>
            <a:spLocks noGrp="1" noChangeArrowheads="1"/>
          </p:cNvSpPr>
          <p:nvPr>
            <p:ph type="title" idx="4294967295"/>
          </p:nvPr>
        </p:nvSpPr>
        <p:spPr/>
        <p:txBody>
          <a:bodyPr/>
          <a:lstStyle/>
          <a:p>
            <a:pPr eaLnBrk="1" hangingPunct="1">
              <a:defRPr/>
            </a:pPr>
            <a:r>
              <a:rPr lang="ar-JO" dirty="0">
                <a:latin typeface="Arial" panose="020B0604020202020204" pitchFamily="34" charset="0"/>
                <a:cs typeface="Arial" panose="020B0604020202020204" pitchFamily="34" charset="0"/>
              </a:rPr>
              <a:t>طريقتان مقترحتان للمصالحة بين </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رومية 3 ويعقوب 2</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151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Text Box 2"/>
          <p:cNvSpPr txBox="1">
            <a:spLocks noChangeArrowheads="1"/>
          </p:cNvSpPr>
          <p:nvPr/>
        </p:nvSpPr>
        <p:spPr bwMode="auto">
          <a:xfrm>
            <a:off x="152400" y="758825"/>
            <a:ext cx="8991600" cy="4031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tabLst>
                <a:tab pos="1598613" algn="l"/>
              </a:tabLst>
              <a:defRPr sz="2400">
                <a:solidFill>
                  <a:schemeClr val="tx1"/>
                </a:solidFill>
                <a:latin typeface="Verdana" charset="0"/>
                <a:ea typeface="ＭＳ Ｐゴシック" charset="0"/>
                <a:cs typeface="ＭＳ Ｐゴシック" charset="0"/>
              </a:defRPr>
            </a:lvl1pPr>
            <a:lvl2pPr marL="742950" indent="-285750">
              <a:tabLst>
                <a:tab pos="1598613" algn="l"/>
              </a:tabLst>
              <a:defRPr sz="2400">
                <a:solidFill>
                  <a:schemeClr val="tx1"/>
                </a:solidFill>
                <a:latin typeface="Verdana" charset="0"/>
                <a:ea typeface="ＭＳ Ｐゴシック" charset="0"/>
              </a:defRPr>
            </a:lvl2pPr>
            <a:lvl3pPr marL="1143000" indent="-228600">
              <a:tabLst>
                <a:tab pos="1598613" algn="l"/>
              </a:tabLst>
              <a:defRPr sz="2400">
                <a:solidFill>
                  <a:schemeClr val="tx1"/>
                </a:solidFill>
                <a:latin typeface="Verdana" charset="0"/>
                <a:ea typeface="ＭＳ Ｐゴシック" charset="0"/>
              </a:defRPr>
            </a:lvl3pPr>
            <a:lvl4pPr marL="1600200" indent="-228600">
              <a:tabLst>
                <a:tab pos="1598613" algn="l"/>
              </a:tabLst>
              <a:defRPr sz="2400">
                <a:solidFill>
                  <a:schemeClr val="tx1"/>
                </a:solidFill>
                <a:latin typeface="Verdana" charset="0"/>
                <a:ea typeface="ＭＳ Ｐゴシック" charset="0"/>
              </a:defRPr>
            </a:lvl4pPr>
            <a:lvl5pPr marL="2057400" indent="-228600">
              <a:tabLst>
                <a:tab pos="1598613" algn="l"/>
              </a:tabLst>
              <a:defRPr sz="2400">
                <a:solidFill>
                  <a:schemeClr val="tx1"/>
                </a:solidFill>
                <a:latin typeface="Verdana" charset="0"/>
                <a:ea typeface="ＭＳ Ｐゴシック" charset="0"/>
              </a:defRPr>
            </a:lvl5pPr>
            <a:lvl6pPr marL="25146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6pPr>
            <a:lvl7pPr marL="29718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7pPr>
            <a:lvl8pPr marL="34290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8pPr>
            <a:lvl9pPr marL="3886200" indent="-228600" eaLnBrk="0" fontAlgn="base" hangingPunct="0">
              <a:spcBef>
                <a:spcPct val="0"/>
              </a:spcBef>
              <a:spcAft>
                <a:spcPct val="0"/>
              </a:spcAft>
              <a:tabLst>
                <a:tab pos="1598613" algn="l"/>
              </a:tabLst>
              <a:defRPr sz="2400">
                <a:solidFill>
                  <a:schemeClr val="tx1"/>
                </a:solidFill>
                <a:latin typeface="Verdan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1598613"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14-26  الإيمان والأعمال: الوحدة اللاهوتية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598613" algn="l"/>
              </a:tabLst>
              <a:defRPr/>
            </a:pPr>
            <a:endParaRPr kumimoji="0" lang="en-US"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tab pos="1598613" algn="l"/>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14-18  اهتمام يعقوب الأساسي: الإيمان الذي يعمل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tab pos="1598613"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19-26  ثلاثة أمثلة : الشياطين، إبراهيم، راحاب</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1598613" algn="l"/>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tab pos="1598613"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إظهار المحبة من خلال المعاملة المتساوية، يدعوهم يعقوب إلى إظهار الإيمان من خلال تقديم المساعدة العملية والملموسة للمحتاجين. ويضرب أمثلة على الإيمان الحقيقي الذي يظهر في الأعمال الصالحة. الإيمان الباطل الذي لا يظهر بالأعمال هو إيمان مرائي وغير منتج وميت.</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6643" name="Rectangle 3"/>
          <p:cNvSpPr>
            <a:spLocks noGrp="1" noChangeArrowheads="1"/>
          </p:cNvSpPr>
          <p:nvPr>
            <p:ph type="title" idx="4294967295"/>
          </p:nvPr>
        </p:nvSpPr>
        <p:spPr>
          <a:xfrm>
            <a:off x="0" y="49213"/>
            <a:ext cx="9144000" cy="407987"/>
          </a:xfrm>
        </p:spPr>
        <p:txBody>
          <a:bodyPr/>
          <a:lstStyle/>
          <a:p>
            <a:pPr eaLnBrk="1" hangingPunct="1">
              <a:defRPr/>
            </a:pPr>
            <a:r>
              <a:rPr lang="ar-JO" sz="3200" dirty="0">
                <a:latin typeface="Arial" panose="020B0604020202020204" pitchFamily="34" charset="0"/>
                <a:cs typeface="Arial" panose="020B0604020202020204" pitchFamily="34" charset="0"/>
              </a:rPr>
              <a:t>نظرة عامة على 2: 14-26</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8337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52400" y="152400"/>
            <a:ext cx="8915400" cy="990600"/>
          </a:xfrm>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مناقشة خلاص الربوبيّة</a:t>
            </a:r>
            <a:endParaRPr lang="en-US" dirty="0">
              <a:solidFill>
                <a:srgbClr val="FFFFFF"/>
              </a:solidFill>
              <a:latin typeface="Arial" panose="020B0604020202020204" pitchFamily="34" charset="0"/>
              <a:cs typeface="Arial" panose="020B0604020202020204" pitchFamily="34"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8" y="2133600"/>
            <a:ext cx="30845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89916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أقبل المسيح كـ ...</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3338" name="Text Box 10"/>
          <p:cNvSpPr txBox="1">
            <a:spLocks noChangeArrowheads="1"/>
          </p:cNvSpPr>
          <p:nvPr/>
        </p:nvSpPr>
        <p:spPr bwMode="auto">
          <a:xfrm>
            <a:off x="0" y="1600200"/>
            <a:ext cx="2971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المخلّص والرّب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3339" name="Text Box 11"/>
          <p:cNvSpPr txBox="1">
            <a:spLocks noChangeArrowheads="1"/>
          </p:cNvSpPr>
          <p:nvPr/>
        </p:nvSpPr>
        <p:spPr bwMode="auto">
          <a:xfrm>
            <a:off x="2973095" y="1600200"/>
            <a:ext cx="31242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المخلّص ثم الرّب</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3340" name="Text Box 12"/>
          <p:cNvSpPr txBox="1">
            <a:spLocks noChangeArrowheads="1"/>
          </p:cNvSpPr>
          <p:nvPr/>
        </p:nvSpPr>
        <p:spPr bwMode="auto">
          <a:xfrm>
            <a:off x="6172200" y="1600200"/>
            <a:ext cx="29718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المخلّص لوحده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3341" name="Text Box 13"/>
          <p:cNvSpPr txBox="1">
            <a:spLocks noChangeArrowheads="1"/>
          </p:cNvSpPr>
          <p:nvPr/>
        </p:nvSpPr>
        <p:spPr bwMode="auto">
          <a:xfrm>
            <a:off x="6019800" y="2871788"/>
            <a:ext cx="1345240" cy="1415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مجانًا</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بالتأكيد!</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3342" name="Text Box 14"/>
          <p:cNvSpPr txBox="1">
            <a:spLocks noChangeArrowheads="1"/>
          </p:cNvSpPr>
          <p:nvPr/>
        </p:nvSpPr>
        <p:spPr bwMode="auto">
          <a:xfrm>
            <a:off x="3200400" y="2535238"/>
            <a:ext cx="2058577" cy="175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عظيم جدًا</a:t>
            </a:r>
            <a:endPar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5112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483341"/>
                                        </p:tgtEl>
                                        <p:attrNameLst>
                                          <p:attrName>style.visibility</p:attrName>
                                        </p:attrNameLst>
                                      </p:cBhvr>
                                      <p:to>
                                        <p:strVal val="visible"/>
                                      </p:to>
                                    </p:set>
                                    <p:anim calcmode="lin" valueType="num">
                                      <p:cBhvr>
                                        <p:cTn id="37" dur="1000" fill="hold"/>
                                        <p:tgtEl>
                                          <p:spTgt spid="483341"/>
                                        </p:tgtEl>
                                        <p:attrNameLst>
                                          <p:attrName>ppt_w</p:attrName>
                                        </p:attrNameLst>
                                      </p:cBhvr>
                                      <p:tavLst>
                                        <p:tav tm="0">
                                          <p:val>
                                            <p:strVal val="#ppt_w*0.70"/>
                                          </p:val>
                                        </p:tav>
                                        <p:tav tm="100000">
                                          <p:val>
                                            <p:strVal val="#ppt_w"/>
                                          </p:val>
                                        </p:tav>
                                      </p:tavLst>
                                    </p:anim>
                                    <p:anim calcmode="lin" valueType="num">
                                      <p:cBhvr>
                                        <p:cTn id="38" dur="1000" fill="hold"/>
                                        <p:tgtEl>
                                          <p:spTgt spid="483341"/>
                                        </p:tgtEl>
                                        <p:attrNameLst>
                                          <p:attrName>ppt_h</p:attrName>
                                        </p:attrNameLst>
                                      </p:cBhvr>
                                      <p:tavLst>
                                        <p:tav tm="0">
                                          <p:val>
                                            <p:strVal val="#ppt_h"/>
                                          </p:val>
                                        </p:tav>
                                        <p:tav tm="100000">
                                          <p:val>
                                            <p:strVal val="#ppt_h"/>
                                          </p:val>
                                        </p:tav>
                                      </p:tavLst>
                                    </p:anim>
                                    <p:animEffect transition="in" filter="fade">
                                      <p:cBhvr>
                                        <p:cTn id="39" dur="1000"/>
                                        <p:tgtEl>
                                          <p:spTgt spid="483341"/>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483340"/>
                                        </p:tgtEl>
                                        <p:attrNameLst>
                                          <p:attrName>style.visibility</p:attrName>
                                        </p:attrNameLst>
                                      </p:cBhvr>
                                      <p:to>
                                        <p:strVal val="visible"/>
                                      </p:to>
                                    </p:set>
                                    <p:anim calcmode="lin" valueType="num">
                                      <p:cBhvr>
                                        <p:cTn id="44" dur="1000" fill="hold"/>
                                        <p:tgtEl>
                                          <p:spTgt spid="483340"/>
                                        </p:tgtEl>
                                        <p:attrNameLst>
                                          <p:attrName>ppt_w</p:attrName>
                                        </p:attrNameLst>
                                      </p:cBhvr>
                                      <p:tavLst>
                                        <p:tav tm="0">
                                          <p:val>
                                            <p:fltVal val="0"/>
                                          </p:val>
                                        </p:tav>
                                        <p:tav tm="100000">
                                          <p:val>
                                            <p:strVal val="#ppt_w"/>
                                          </p:val>
                                        </p:tav>
                                      </p:tavLst>
                                    </p:anim>
                                    <p:anim calcmode="lin" valueType="num">
                                      <p:cBhvr>
                                        <p:cTn id="45" dur="1000" fill="hold"/>
                                        <p:tgtEl>
                                          <p:spTgt spid="483340"/>
                                        </p:tgtEl>
                                        <p:attrNameLst>
                                          <p:attrName>ppt_h</p:attrName>
                                        </p:attrNameLst>
                                      </p:cBhvr>
                                      <p:tavLst>
                                        <p:tav tm="0">
                                          <p:val>
                                            <p:fltVal val="0"/>
                                          </p:val>
                                        </p:tav>
                                        <p:tav tm="100000">
                                          <p:val>
                                            <p:strVal val="#ppt_h"/>
                                          </p:val>
                                        </p:tav>
                                      </p:tavLst>
                                    </p:anim>
                                    <p:anim calcmode="lin" valueType="num">
                                      <p:cBhvr>
                                        <p:cTn id="46"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83336"/>
                                        </p:tgtEl>
                                        <p:attrNameLst>
                                          <p:attrName>style.visibility</p:attrName>
                                        </p:attrNameLst>
                                      </p:cBhvr>
                                      <p:to>
                                        <p:strVal val="visible"/>
                                      </p:to>
                                    </p:set>
                                    <p:anim calcmode="lin" valueType="num">
                                      <p:cBhvr>
                                        <p:cTn id="52" dur="1000" fill="hold"/>
                                        <p:tgtEl>
                                          <p:spTgt spid="483336"/>
                                        </p:tgtEl>
                                        <p:attrNameLst>
                                          <p:attrName>ppt_w</p:attrName>
                                        </p:attrNameLst>
                                      </p:cBhvr>
                                      <p:tavLst>
                                        <p:tav tm="0">
                                          <p:val>
                                            <p:fltVal val="0"/>
                                          </p:val>
                                        </p:tav>
                                        <p:tav tm="100000">
                                          <p:val>
                                            <p:strVal val="#ppt_w"/>
                                          </p:val>
                                        </p:tav>
                                      </p:tavLst>
                                    </p:anim>
                                    <p:anim calcmode="lin" valueType="num">
                                      <p:cBhvr>
                                        <p:cTn id="53" dur="1000" fill="hold"/>
                                        <p:tgtEl>
                                          <p:spTgt spid="483336"/>
                                        </p:tgtEl>
                                        <p:attrNameLst>
                                          <p:attrName>ppt_h</p:attrName>
                                        </p:attrNameLst>
                                      </p:cBhvr>
                                      <p:tavLst>
                                        <p:tav tm="0">
                                          <p:val>
                                            <p:fltVal val="0"/>
                                          </p:val>
                                        </p:tav>
                                        <p:tav tm="100000">
                                          <p:val>
                                            <p:strVal val="#ppt_h"/>
                                          </p:val>
                                        </p:tav>
                                      </p:tavLst>
                                    </p:anim>
                                    <p:anim calcmode="lin" valueType="num">
                                      <p:cBhvr>
                                        <p:cTn id="54"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83336"/>
                                        </p:tgtEl>
                                        <p:attrNameLst>
                                          <p:attrName>ppt_y</p:attrName>
                                        </p:attrNameLst>
                                      </p:cBhvr>
                                      <p:tavLst>
                                        <p:tav tm="0" fmla="#ppt_y+(sin(-2*pi*(1-$))*-#ppt_x+cos(-2*pi*(1-$))*(1-#ppt_y))*(1-$)">
                                          <p:val>
                                            <p:fltVal val="0"/>
                                          </p:val>
                                        </p:tav>
                                        <p:tav tm="100000">
                                          <p:val>
                                            <p:fltVal val="1"/>
                                          </p:val>
                                        </p:tav>
                                      </p:tavLst>
                                    </p:anim>
                                  </p:childTnLst>
                                </p:cTn>
                              </p:par>
                              <p:par>
                                <p:cTn id="56" presetID="55" presetClass="entr" presetSubtype="0" fill="hold" grpId="0" nodeType="withEffect">
                                  <p:stCondLst>
                                    <p:cond delay="0"/>
                                  </p:stCondLst>
                                  <p:childTnLst>
                                    <p:set>
                                      <p:cBhvr>
                                        <p:cTn id="57" dur="1" fill="hold">
                                          <p:stCondLst>
                                            <p:cond delay="0"/>
                                          </p:stCondLst>
                                        </p:cTn>
                                        <p:tgtEl>
                                          <p:spTgt spid="483342"/>
                                        </p:tgtEl>
                                        <p:attrNameLst>
                                          <p:attrName>style.visibility</p:attrName>
                                        </p:attrNameLst>
                                      </p:cBhvr>
                                      <p:to>
                                        <p:strVal val="visible"/>
                                      </p:to>
                                    </p:set>
                                    <p:anim calcmode="lin" valueType="num">
                                      <p:cBhvr>
                                        <p:cTn id="58" dur="1000" fill="hold"/>
                                        <p:tgtEl>
                                          <p:spTgt spid="483342"/>
                                        </p:tgtEl>
                                        <p:attrNameLst>
                                          <p:attrName>ppt_w</p:attrName>
                                        </p:attrNameLst>
                                      </p:cBhvr>
                                      <p:tavLst>
                                        <p:tav tm="0">
                                          <p:val>
                                            <p:strVal val="#ppt_w*0.70"/>
                                          </p:val>
                                        </p:tav>
                                        <p:tav tm="100000">
                                          <p:val>
                                            <p:strVal val="#ppt_w"/>
                                          </p:val>
                                        </p:tav>
                                      </p:tavLst>
                                    </p:anim>
                                    <p:anim calcmode="lin" valueType="num">
                                      <p:cBhvr>
                                        <p:cTn id="59" dur="1000" fill="hold"/>
                                        <p:tgtEl>
                                          <p:spTgt spid="483342"/>
                                        </p:tgtEl>
                                        <p:attrNameLst>
                                          <p:attrName>ppt_h</p:attrName>
                                        </p:attrNameLst>
                                      </p:cBhvr>
                                      <p:tavLst>
                                        <p:tav tm="0">
                                          <p:val>
                                            <p:strVal val="#ppt_h"/>
                                          </p:val>
                                        </p:tav>
                                        <p:tav tm="100000">
                                          <p:val>
                                            <p:strVal val="#ppt_h"/>
                                          </p:val>
                                        </p:tav>
                                      </p:tavLst>
                                    </p:anim>
                                    <p:animEffect transition="in" filter="fade">
                                      <p:cBhvr>
                                        <p:cTn id="60" dur="1000"/>
                                        <p:tgtEl>
                                          <p:spTgt spid="48334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483339"/>
                                        </p:tgtEl>
                                        <p:attrNameLst>
                                          <p:attrName>style.visibility</p:attrName>
                                        </p:attrNameLst>
                                      </p:cBhvr>
                                      <p:to>
                                        <p:strVal val="visible"/>
                                      </p:to>
                                    </p:set>
                                    <p:anim calcmode="lin" valueType="num">
                                      <p:cBhvr>
                                        <p:cTn id="65" dur="1000" fill="hold"/>
                                        <p:tgtEl>
                                          <p:spTgt spid="483339"/>
                                        </p:tgtEl>
                                        <p:attrNameLst>
                                          <p:attrName>ppt_w</p:attrName>
                                        </p:attrNameLst>
                                      </p:cBhvr>
                                      <p:tavLst>
                                        <p:tav tm="0">
                                          <p:val>
                                            <p:fltVal val="0"/>
                                          </p:val>
                                        </p:tav>
                                        <p:tav tm="100000">
                                          <p:val>
                                            <p:strVal val="#ppt_w"/>
                                          </p:val>
                                        </p:tav>
                                      </p:tavLst>
                                    </p:anim>
                                    <p:anim calcmode="lin" valueType="num">
                                      <p:cBhvr>
                                        <p:cTn id="66" dur="1000" fill="hold"/>
                                        <p:tgtEl>
                                          <p:spTgt spid="483339"/>
                                        </p:tgtEl>
                                        <p:attrNameLst>
                                          <p:attrName>ppt_h</p:attrName>
                                        </p:attrNameLst>
                                      </p:cBhvr>
                                      <p:tavLst>
                                        <p:tav tm="0">
                                          <p:val>
                                            <p:fltVal val="0"/>
                                          </p:val>
                                        </p:tav>
                                        <p:tav tm="100000">
                                          <p:val>
                                            <p:strVal val="#ppt_h"/>
                                          </p:val>
                                        </p:tav>
                                      </p:tavLst>
                                    </p:anim>
                                    <p:anim calcmode="lin" valueType="num">
                                      <p:cBhvr>
                                        <p:cTn id="67"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0864"/>
            <a:ext cx="8001000" cy="1143000"/>
          </a:xfrm>
        </p:spPr>
        <p:txBody>
          <a:bodyPr/>
          <a:lstStyle/>
          <a:p>
            <a:pPr eaLnBrk="1" hangingPunct="1">
              <a:defRPr/>
            </a:pPr>
            <a:r>
              <a:rPr lang="ar-JO" sz="3200" dirty="0">
                <a:solidFill>
                  <a:schemeClr val="tx1"/>
                </a:solidFill>
                <a:latin typeface="Arial" panose="020B0604020202020204" pitchFamily="34" charset="0"/>
                <a:cs typeface="Arial" panose="020B0604020202020204" pitchFamily="34" charset="0"/>
              </a:rPr>
              <a:t>إذا كنا نتبرر بالإيمان وحده،</a:t>
            </a:r>
            <a:br>
              <a:rPr lang="ar-JO" sz="3200" dirty="0">
                <a:solidFill>
                  <a:schemeClr val="tx1"/>
                </a:solidFill>
                <a:latin typeface="Arial" panose="020B0604020202020204" pitchFamily="34" charset="0"/>
                <a:cs typeface="Arial" panose="020B0604020202020204" pitchFamily="34" charset="0"/>
              </a:rPr>
            </a:br>
            <a:r>
              <a:rPr lang="ar-JO" sz="3200" dirty="0">
                <a:solidFill>
                  <a:schemeClr val="tx1"/>
                </a:solidFill>
                <a:latin typeface="Arial" panose="020B0604020202020204" pitchFamily="34" charset="0"/>
                <a:cs typeface="Arial" panose="020B0604020202020204" pitchFamily="34" charset="0"/>
              </a:rPr>
              <a:t>فما دور الأعمال؟</a:t>
            </a:r>
            <a:endParaRPr lang="en-US" sz="3200" dirty="0">
              <a:solidFill>
                <a:schemeClr val="tx1"/>
              </a:solidFill>
              <a:latin typeface="Arial" panose="020B0604020202020204" pitchFamily="34" charset="0"/>
              <a:cs typeface="Arial" panose="020B0604020202020204" pitchFamily="34" charset="0"/>
            </a:endParaRPr>
          </a:p>
        </p:txBody>
      </p:sp>
      <p:sp>
        <p:nvSpPr>
          <p:cNvPr id="187395" name="Rectangle 3"/>
          <p:cNvSpPr>
            <a:spLocks noGrp="1" noChangeArrowheads="1"/>
          </p:cNvSpPr>
          <p:nvPr>
            <p:ph type="body" sz="half" idx="1"/>
          </p:nvPr>
        </p:nvSpPr>
        <p:spPr>
          <a:xfrm>
            <a:off x="457200" y="2057400"/>
            <a:ext cx="3281881" cy="4114800"/>
          </a:xfrm>
        </p:spPr>
        <p:txBody>
          <a:bodyPr/>
          <a:lstStyle/>
          <a:p>
            <a:pPr algn="r" rtl="1" eaLnBrk="1" hangingPunct="1">
              <a:buFont typeface="Wingdings" charset="0"/>
              <a:buChar char="Ø"/>
            </a:pPr>
            <a:r>
              <a:rPr lang="ar-JO" b="1" dirty="0">
                <a:latin typeface="Arial" panose="020B0604020202020204" pitchFamily="34" charset="0"/>
                <a:cs typeface="Arial" panose="020B0604020202020204" pitchFamily="34" charset="0"/>
              </a:rPr>
              <a:t>يجيب بولس على سؤال</a:t>
            </a:r>
          </a:p>
          <a:p>
            <a:pPr marL="0" indent="0" algn="r" rtl="1" eaLnBrk="1" hangingPunct="1">
              <a:buNone/>
            </a:pPr>
            <a:r>
              <a:rPr lang="ar-JO" b="1" dirty="0">
                <a:latin typeface="Arial" panose="020B0604020202020204" pitchFamily="34" charset="0"/>
                <a:cs typeface="Arial" panose="020B0604020202020204" pitchFamily="34" charset="0"/>
              </a:rPr>
              <a:t>واحد: كيف يتم اختبار الخلاص؟</a:t>
            </a:r>
            <a:endParaRPr lang="en-GB" b="1" dirty="0">
              <a:latin typeface="Arial" panose="020B0604020202020204" pitchFamily="34" charset="0"/>
              <a:cs typeface="Arial" panose="020B0604020202020204" pitchFamily="34" charset="0"/>
            </a:endParaRPr>
          </a:p>
          <a:p>
            <a:pPr algn="r" rtl="1" eaLnBrk="1" hangingPunct="1">
              <a:buFont typeface="Wingdings" charset="0"/>
              <a:buNone/>
            </a:pPr>
            <a:endParaRPr lang="en-GB" b="1" dirty="0">
              <a:latin typeface="Arial" charset="0"/>
              <a:cs typeface="Arial" charset="0"/>
            </a:endParaRPr>
          </a:p>
          <a:p>
            <a:pPr algn="r" rtl="1" eaLnBrk="1" hangingPunct="1">
              <a:buFont typeface="Wingdings" charset="0"/>
              <a:buChar char="Ø"/>
            </a:pPr>
            <a:r>
              <a:rPr lang="ar-JO" b="1" dirty="0">
                <a:latin typeface="Arial" panose="020B0604020202020204" pitchFamily="34" charset="0"/>
                <a:cs typeface="Arial" panose="020B0604020202020204" pitchFamily="34" charset="0"/>
              </a:rPr>
              <a:t>بالإيمان وحده</a:t>
            </a:r>
          </a:p>
          <a:p>
            <a:pPr marL="0" indent="0" algn="r" rtl="1" eaLnBrk="1" hangingPunct="1">
              <a:buNone/>
            </a:pPr>
            <a:r>
              <a:rPr lang="ar-JO" b="1" dirty="0">
                <a:latin typeface="Arial" panose="020B0604020202020204" pitchFamily="34" charset="0"/>
                <a:cs typeface="Arial" panose="020B0604020202020204" pitchFamily="34" charset="0"/>
              </a:rPr>
              <a:t>(رومية 3: 28)</a:t>
            </a:r>
          </a:p>
          <a:p>
            <a:pPr marL="0" indent="0" algn="r" rtl="1" eaLnBrk="1" hangingPunct="1">
              <a:buNone/>
            </a:pPr>
            <a:r>
              <a:rPr lang="ar-JO" b="1" dirty="0">
                <a:latin typeface="Arial" panose="020B0604020202020204" pitchFamily="34" charset="0"/>
                <a:cs typeface="Arial" panose="020B0604020202020204" pitchFamily="34" charset="0"/>
              </a:rPr>
              <a:t>إيمان بسيط</a:t>
            </a:r>
            <a:endParaRPr lang="en-US" b="1" dirty="0">
              <a:latin typeface="Arial" panose="020B0604020202020204" pitchFamily="34" charset="0"/>
              <a:cs typeface="Arial" panose="020B0604020202020204" pitchFamily="34" charset="0"/>
            </a:endParaRPr>
          </a:p>
          <a:p>
            <a:pPr algn="r" rtl="1" eaLnBrk="1" hangingPunct="1">
              <a:buFont typeface="Wingdings" charset="0"/>
              <a:buChar char="Ø"/>
            </a:pPr>
            <a:endParaRPr lang="en-US" b="1" dirty="0">
              <a:latin typeface="Arial" charset="0"/>
              <a:cs typeface="Arial" charset="0"/>
            </a:endParaRPr>
          </a:p>
        </p:txBody>
      </p:sp>
      <p:sp>
        <p:nvSpPr>
          <p:cNvPr id="187396" name="Rectangle 4"/>
          <p:cNvSpPr>
            <a:spLocks noGrp="1" noChangeArrowheads="1"/>
          </p:cNvSpPr>
          <p:nvPr>
            <p:ph type="body" sz="half" idx="2"/>
          </p:nvPr>
        </p:nvSpPr>
        <p:spPr>
          <a:xfrm>
            <a:off x="4261164" y="2057400"/>
            <a:ext cx="4419600" cy="4114800"/>
          </a:xfrm>
        </p:spPr>
        <p:txBody>
          <a:bodyPr/>
          <a:lstStyle/>
          <a:p>
            <a:pPr algn="r" rtl="1" eaLnBrk="1" hangingPunct="1">
              <a:buFont typeface="Wingdings" charset="0"/>
              <a:buChar char="Ø"/>
            </a:pPr>
            <a:r>
              <a:rPr lang="ar-JO" b="1" dirty="0">
                <a:latin typeface="Arial" panose="020B0604020202020204" pitchFamily="34" charset="0"/>
                <a:cs typeface="Arial" panose="020B0604020202020204" pitchFamily="34" charset="0"/>
              </a:rPr>
              <a:t>يجيب يعقوب على سؤال مختلف: </a:t>
            </a:r>
          </a:p>
          <a:p>
            <a:pPr marL="0" indent="0" algn="r" rtl="1" eaLnBrk="1" hangingPunct="1">
              <a:buNone/>
            </a:pPr>
            <a:r>
              <a:rPr lang="ar-JO" b="1" dirty="0">
                <a:latin typeface="Arial" panose="020B0604020202020204" pitchFamily="34" charset="0"/>
                <a:cs typeface="Arial" panose="020B0604020202020204" pitchFamily="34" charset="0"/>
              </a:rPr>
              <a:t>كيف يتم التعرف على </a:t>
            </a:r>
          </a:p>
          <a:p>
            <a:pPr marL="0" indent="0" algn="r" rtl="1" eaLnBrk="1" hangingPunct="1">
              <a:buNone/>
            </a:pPr>
            <a:r>
              <a:rPr lang="ar-JO" b="1" dirty="0">
                <a:latin typeface="Arial" panose="020B0604020202020204" pitchFamily="34" charset="0"/>
                <a:cs typeface="Arial" panose="020B0604020202020204" pitchFamily="34" charset="0"/>
              </a:rPr>
              <a:t>الإيمان الحقيقي والمُخلّص؟</a:t>
            </a:r>
            <a:endParaRPr lang="en-US" b="1" dirty="0">
              <a:latin typeface="Arial" panose="020B0604020202020204" pitchFamily="34" charset="0"/>
              <a:cs typeface="Arial" panose="020B0604020202020204" pitchFamily="34" charset="0"/>
            </a:endParaRPr>
          </a:p>
          <a:p>
            <a:pPr algn="r" rtl="1" eaLnBrk="1" hangingPunct="1">
              <a:buFont typeface="Wingdings" charset="0"/>
              <a:buChar char="Ø"/>
            </a:pPr>
            <a:endParaRPr lang="en-GB" b="1" i="1" dirty="0">
              <a:latin typeface="Arial" charset="0"/>
              <a:cs typeface="Arial" charset="0"/>
            </a:endParaRPr>
          </a:p>
          <a:p>
            <a:pPr algn="r" rtl="1" eaLnBrk="1" hangingPunct="1">
              <a:buFont typeface="Wingdings" charset="0"/>
              <a:buChar char="Ø"/>
            </a:pPr>
            <a:r>
              <a:rPr lang="ar-JO" b="1" i="1" dirty="0">
                <a:latin typeface="Arial" panose="020B0604020202020204" pitchFamily="34" charset="0"/>
                <a:cs typeface="Arial" panose="020B0604020202020204" pitchFamily="34" charset="0"/>
              </a:rPr>
              <a:t>بثمار الإيمان </a:t>
            </a:r>
          </a:p>
          <a:p>
            <a:pPr marL="0" indent="0" algn="r" rtl="1" eaLnBrk="1" hangingPunct="1">
              <a:buNone/>
            </a:pPr>
            <a:r>
              <a:rPr lang="ar-JO" b="1" i="1" dirty="0">
                <a:latin typeface="Arial" panose="020B0604020202020204" pitchFamily="34" charset="0"/>
                <a:cs typeface="Arial" panose="020B0604020202020204" pitchFamily="34" charset="0"/>
              </a:rPr>
              <a:t>(يعقوب 2: 14- 26)</a:t>
            </a:r>
          </a:p>
          <a:p>
            <a:pPr marL="0" indent="0" algn="r" rtl="1" eaLnBrk="1" hangingPunct="1">
              <a:buNone/>
            </a:pPr>
            <a:r>
              <a:rPr lang="ar-JO" b="1" i="1" dirty="0">
                <a:latin typeface="Arial" panose="020B0604020202020204" pitchFamily="34" charset="0"/>
                <a:cs typeface="Arial" panose="020B0604020202020204" pitchFamily="34" charset="0"/>
              </a:rPr>
              <a:t>يظهر الإيمان ببساطة من خلال الأعمال</a:t>
            </a:r>
            <a:endParaRPr lang="en-US"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93824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1" end="1"/>
                                            </p:txEl>
                                          </p:spTgt>
                                        </p:tgtEl>
                                        <p:attrNameLst>
                                          <p:attrName>style.visibility</p:attrName>
                                        </p:attrNameLst>
                                      </p:cBhvr>
                                      <p:to>
                                        <p:strVal val="visible"/>
                                      </p:to>
                                    </p:set>
                                    <p:anim calcmode="lin" valueType="num">
                                      <p:cBhvr additive="base">
                                        <p:cTn id="19" dur="500" fill="hold"/>
                                        <p:tgtEl>
                                          <p:spTgt spid="187395">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7395">
                                            <p:txEl>
                                              <p:pRg st="3" end="3"/>
                                            </p:txEl>
                                          </p:spTgt>
                                        </p:tgtEl>
                                        <p:attrNameLst>
                                          <p:attrName>style.visibility</p:attrName>
                                        </p:attrNameLst>
                                      </p:cBhvr>
                                      <p:to>
                                        <p:strVal val="visible"/>
                                      </p:to>
                                    </p:set>
                                    <p:anim calcmode="lin" valueType="num">
                                      <p:cBhvr additive="base">
                                        <p:cTn id="25" dur="500" fill="hold"/>
                                        <p:tgtEl>
                                          <p:spTgt spid="187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7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87395">
                                            <p:txEl>
                                              <p:pRg st="4" end="4"/>
                                            </p:txEl>
                                          </p:spTgt>
                                        </p:tgtEl>
                                        <p:attrNameLst>
                                          <p:attrName>style.visibility</p:attrName>
                                        </p:attrNameLst>
                                      </p:cBhvr>
                                      <p:to>
                                        <p:strVal val="visible"/>
                                      </p:to>
                                    </p:set>
                                    <p:anim calcmode="lin" valueType="num">
                                      <p:cBhvr additive="base">
                                        <p:cTn id="31" dur="500" fill="hold"/>
                                        <p:tgtEl>
                                          <p:spTgt spid="18739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8739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7395">
                                            <p:txEl>
                                              <p:pRg st="5" end="5"/>
                                            </p:txEl>
                                          </p:spTgt>
                                        </p:tgtEl>
                                        <p:attrNameLst>
                                          <p:attrName>style.visibility</p:attrName>
                                        </p:attrNameLst>
                                      </p:cBhvr>
                                      <p:to>
                                        <p:strVal val="visible"/>
                                      </p:to>
                                    </p:set>
                                    <p:anim calcmode="lin" valueType="num">
                                      <p:cBhvr additive="base">
                                        <p:cTn id="37" dur="500" fill="hold"/>
                                        <p:tgtEl>
                                          <p:spTgt spid="18739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8739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43" dur="500"/>
                                        <p:tgtEl>
                                          <p:spTgt spid="18739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87396">
                                            <p:txEl>
                                              <p:pRg st="1" end="1"/>
                                            </p:txEl>
                                          </p:spTgt>
                                        </p:tgtEl>
                                        <p:attrNameLst>
                                          <p:attrName>style.visibility</p:attrName>
                                        </p:attrNameLst>
                                      </p:cBhvr>
                                      <p:to>
                                        <p:strVal val="visible"/>
                                      </p:to>
                                    </p:set>
                                    <p:animEffect transition="in" filter="blinds(horizontal)">
                                      <p:cBhvr>
                                        <p:cTn id="48" dur="500"/>
                                        <p:tgtEl>
                                          <p:spTgt spid="18739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53" dur="500"/>
                                        <p:tgtEl>
                                          <p:spTgt spid="187396">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87396">
                                            <p:txEl>
                                              <p:pRg st="4" end="4"/>
                                            </p:txEl>
                                          </p:spTgt>
                                        </p:tgtEl>
                                        <p:attrNameLst>
                                          <p:attrName>style.visibility</p:attrName>
                                        </p:attrNameLst>
                                      </p:cBhvr>
                                      <p:to>
                                        <p:strVal val="visible"/>
                                      </p:to>
                                    </p:set>
                                    <p:animEffect transition="in" filter="blinds(horizontal)">
                                      <p:cBhvr>
                                        <p:cTn id="58" dur="500"/>
                                        <p:tgtEl>
                                          <p:spTgt spid="187396">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87396">
                                            <p:txEl>
                                              <p:pRg st="5" end="5"/>
                                            </p:txEl>
                                          </p:spTgt>
                                        </p:tgtEl>
                                        <p:attrNameLst>
                                          <p:attrName>style.visibility</p:attrName>
                                        </p:attrNameLst>
                                      </p:cBhvr>
                                      <p:to>
                                        <p:strVal val="visible"/>
                                      </p:to>
                                    </p:set>
                                    <p:animEffect transition="in" filter="blinds(horizontal)">
                                      <p:cBhvr>
                                        <p:cTn id="63" dur="500"/>
                                        <p:tgtEl>
                                          <p:spTgt spid="187396">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87396">
                                            <p:txEl>
                                              <p:pRg st="6" end="6"/>
                                            </p:txEl>
                                          </p:spTgt>
                                        </p:tgtEl>
                                        <p:attrNameLst>
                                          <p:attrName>style.visibility</p:attrName>
                                        </p:attrNameLst>
                                      </p:cBhvr>
                                      <p:to>
                                        <p:strVal val="visible"/>
                                      </p:to>
                                    </p:set>
                                    <p:animEffect transition="in" filter="blinds(horizontal)">
                                      <p:cBhvr>
                                        <p:cTn id="68" dur="500"/>
                                        <p:tgtEl>
                                          <p:spTgt spid="1873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ar-JO" b="0" dirty="0">
                <a:solidFill>
                  <a:srgbClr val="FFFFFF"/>
                </a:solidFill>
                <a:latin typeface="Arial" panose="020B0604020202020204" pitchFamily="34" charset="0"/>
                <a:cs typeface="Arial" panose="020B0604020202020204" pitchFamily="34" charset="0"/>
              </a:rPr>
              <a:t>رسالة رومية مقابل رسالة يعقوب</a:t>
            </a:r>
            <a:endParaRPr lang="en-US" dirty="0">
              <a:solidFill>
                <a:srgbClr val="FFFFFF"/>
              </a:solidFill>
              <a:latin typeface="Arial" panose="020B0604020202020204" pitchFamily="34" charset="0"/>
              <a:cs typeface="Arial" panose="020B0604020202020204" pitchFamily="34" charset="0"/>
            </a:endParaRPr>
          </a:p>
        </p:txBody>
      </p:sp>
      <p:grpSp>
        <p:nvGrpSpPr>
          <p:cNvPr id="2" name="Group 3"/>
          <p:cNvGrpSpPr>
            <a:grpSpLocks/>
          </p:cNvGrpSpPr>
          <p:nvPr/>
        </p:nvGrpSpPr>
        <p:grpSpPr bwMode="auto">
          <a:xfrm>
            <a:off x="0" y="1676400"/>
            <a:ext cx="9144000" cy="5181600"/>
            <a:chOff x="-3" y="-3"/>
            <a:chExt cx="5765" cy="2827"/>
          </a:xfrm>
        </p:grpSpPr>
        <p:grpSp>
          <p:nvGrpSpPr>
            <p:cNvPr id="642052" name="Group 4"/>
            <p:cNvGrpSpPr>
              <a:grpSpLocks/>
            </p:cNvGrpSpPr>
            <p:nvPr/>
          </p:nvGrpSpPr>
          <p:grpSpPr bwMode="auto">
            <a:xfrm>
              <a:off x="0" y="0"/>
              <a:ext cx="5759" cy="2821"/>
              <a:chOff x="0" y="0"/>
              <a:chExt cx="5759" cy="2821"/>
            </a:xfrm>
          </p:grpSpPr>
          <p:grpSp>
            <p:nvGrpSpPr>
              <p:cNvPr id="642054" name="Group 5"/>
              <p:cNvGrpSpPr>
                <a:grpSpLocks/>
              </p:cNvGrpSpPr>
              <p:nvPr/>
            </p:nvGrpSpPr>
            <p:grpSpPr bwMode="auto">
              <a:xfrm>
                <a:off x="0" y="0"/>
                <a:ext cx="1919" cy="403"/>
                <a:chOff x="0" y="0"/>
                <a:chExt cx="1919" cy="403"/>
              </a:xfrm>
            </p:grpSpPr>
            <p:sp>
              <p:nvSpPr>
                <p:cNvPr id="642115" name="Rectangle 6"/>
                <p:cNvSpPr>
                  <a:spLocks noChangeArrowheads="1"/>
                </p:cNvSpPr>
                <p:nvPr/>
              </p:nvSpPr>
              <p:spPr bwMode="auto">
                <a:xfrm>
                  <a:off x="43" y="0"/>
                  <a:ext cx="1833"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a:t>
                  </a: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16"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55" name="Group 8"/>
              <p:cNvGrpSpPr>
                <a:grpSpLocks/>
              </p:cNvGrpSpPr>
              <p:nvPr/>
            </p:nvGrpSpPr>
            <p:grpSpPr bwMode="auto">
              <a:xfrm>
                <a:off x="1919" y="0"/>
                <a:ext cx="1920" cy="403"/>
                <a:chOff x="1919" y="0"/>
                <a:chExt cx="1920" cy="403"/>
              </a:xfrm>
            </p:grpSpPr>
            <p:sp>
              <p:nvSpPr>
                <p:cNvPr id="642113" name="Rectangle 9"/>
                <p:cNvSpPr>
                  <a:spLocks noChangeArrowheads="1"/>
                </p:cNvSpPr>
                <p:nvPr/>
              </p:nvSpPr>
              <p:spPr bwMode="auto">
                <a:xfrm>
                  <a:off x="196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رومية</a:t>
                  </a: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14"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56" name="Group 11"/>
              <p:cNvGrpSpPr>
                <a:grpSpLocks/>
              </p:cNvGrpSpPr>
              <p:nvPr/>
            </p:nvGrpSpPr>
            <p:grpSpPr bwMode="auto">
              <a:xfrm>
                <a:off x="3839" y="0"/>
                <a:ext cx="1920" cy="403"/>
                <a:chOff x="3839" y="0"/>
                <a:chExt cx="1920" cy="403"/>
              </a:xfrm>
            </p:grpSpPr>
            <p:sp>
              <p:nvSpPr>
                <p:cNvPr id="642111" name="Rectangle 12"/>
                <p:cNvSpPr>
                  <a:spLocks noChangeArrowheads="1"/>
                </p:cNvSpPr>
                <p:nvPr/>
              </p:nvSpPr>
              <p:spPr bwMode="auto">
                <a:xfrm>
                  <a:off x="388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a:t>
                  </a: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12"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57" name="Group 14"/>
              <p:cNvGrpSpPr>
                <a:grpSpLocks/>
              </p:cNvGrpSpPr>
              <p:nvPr/>
            </p:nvGrpSpPr>
            <p:grpSpPr bwMode="auto">
              <a:xfrm>
                <a:off x="0" y="403"/>
                <a:ext cx="1919" cy="403"/>
                <a:chOff x="0" y="403"/>
                <a:chExt cx="1919" cy="403"/>
              </a:xfrm>
            </p:grpSpPr>
            <p:sp>
              <p:nvSpPr>
                <p:cNvPr id="642109"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يعقوب</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10"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58" name="Group 17"/>
              <p:cNvGrpSpPr>
                <a:grpSpLocks/>
              </p:cNvGrpSpPr>
              <p:nvPr/>
            </p:nvGrpSpPr>
            <p:grpSpPr bwMode="auto">
              <a:xfrm>
                <a:off x="1919" y="403"/>
                <a:ext cx="1920" cy="403"/>
                <a:chOff x="1919" y="403"/>
                <a:chExt cx="1920" cy="403"/>
              </a:xfrm>
            </p:grpSpPr>
            <p:sp>
              <p:nvSpPr>
                <p:cNvPr id="642107"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بولس</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08"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59" name="Group 20"/>
              <p:cNvGrpSpPr>
                <a:grpSpLocks/>
              </p:cNvGrpSpPr>
              <p:nvPr/>
            </p:nvGrpSpPr>
            <p:grpSpPr bwMode="auto">
              <a:xfrm>
                <a:off x="3839" y="403"/>
                <a:ext cx="1920" cy="403"/>
                <a:chOff x="3839" y="403"/>
                <a:chExt cx="1920" cy="403"/>
              </a:xfrm>
            </p:grpSpPr>
            <p:sp>
              <p:nvSpPr>
                <p:cNvPr id="642105"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المؤلف</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06"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0" name="Group 23"/>
              <p:cNvGrpSpPr>
                <a:grpSpLocks/>
              </p:cNvGrpSpPr>
              <p:nvPr/>
            </p:nvGrpSpPr>
            <p:grpSpPr bwMode="auto">
              <a:xfrm>
                <a:off x="0" y="806"/>
                <a:ext cx="1919" cy="403"/>
                <a:chOff x="0" y="806"/>
                <a:chExt cx="1919" cy="403"/>
              </a:xfrm>
            </p:grpSpPr>
            <p:sp>
              <p:nvSpPr>
                <p:cNvPr id="642103"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44- 48 ب. م</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04"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1" name="Group 26"/>
              <p:cNvGrpSpPr>
                <a:grpSpLocks/>
              </p:cNvGrpSpPr>
              <p:nvPr/>
            </p:nvGrpSpPr>
            <p:grpSpPr bwMode="auto">
              <a:xfrm>
                <a:off x="1919" y="806"/>
                <a:ext cx="1920" cy="403"/>
                <a:chOff x="1919" y="806"/>
                <a:chExt cx="1920" cy="403"/>
              </a:xfrm>
            </p:grpSpPr>
            <p:sp>
              <p:nvSpPr>
                <p:cNvPr id="642101"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56 ب. م</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02"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2" name="Group 29"/>
              <p:cNvGrpSpPr>
                <a:grpSpLocks/>
              </p:cNvGrpSpPr>
              <p:nvPr/>
            </p:nvGrpSpPr>
            <p:grpSpPr bwMode="auto">
              <a:xfrm>
                <a:off x="3839" y="806"/>
                <a:ext cx="1920" cy="403"/>
                <a:chOff x="3839" y="806"/>
                <a:chExt cx="1920" cy="403"/>
              </a:xfrm>
            </p:grpSpPr>
            <p:sp>
              <p:nvSpPr>
                <p:cNvPr id="642099"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التاريخ</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100"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3" name="Group 32"/>
              <p:cNvGrpSpPr>
                <a:grpSpLocks/>
              </p:cNvGrpSpPr>
              <p:nvPr/>
            </p:nvGrpSpPr>
            <p:grpSpPr bwMode="auto">
              <a:xfrm>
                <a:off x="0" y="1209"/>
                <a:ext cx="1919" cy="403"/>
                <a:chOff x="0" y="1209"/>
                <a:chExt cx="1919" cy="403"/>
              </a:xfrm>
            </p:grpSpPr>
            <p:sp>
              <p:nvSpPr>
                <p:cNvPr id="642097"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مصطلح غير تقني</a:t>
                  </a:r>
                  <a:endParaRPr kumimoji="1" lang="en-GB"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98"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4" name="Group 35"/>
              <p:cNvGrpSpPr>
                <a:grpSpLocks/>
              </p:cNvGrpSpPr>
              <p:nvPr/>
            </p:nvGrpSpPr>
            <p:grpSpPr bwMode="auto">
              <a:xfrm>
                <a:off x="1919" y="1209"/>
                <a:ext cx="1920" cy="403"/>
                <a:chOff x="1919" y="1209"/>
                <a:chExt cx="1920" cy="403"/>
              </a:xfrm>
            </p:grpSpPr>
            <p:sp>
              <p:nvSpPr>
                <p:cNvPr id="642095"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مصطلح تقني</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96"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5" name="Group 38"/>
              <p:cNvGrpSpPr>
                <a:grpSpLocks/>
              </p:cNvGrpSpPr>
              <p:nvPr/>
            </p:nvGrpSpPr>
            <p:grpSpPr bwMode="auto">
              <a:xfrm>
                <a:off x="3839" y="1209"/>
                <a:ext cx="1920" cy="403"/>
                <a:chOff x="3839" y="1209"/>
                <a:chExt cx="1920" cy="403"/>
              </a:xfrm>
            </p:grpSpPr>
            <p:sp>
              <p:nvSpPr>
                <p:cNvPr id="642093"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التبرير هو</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94"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6" name="Group 41"/>
              <p:cNvGrpSpPr>
                <a:grpSpLocks/>
              </p:cNvGrpSpPr>
              <p:nvPr/>
            </p:nvGrpSpPr>
            <p:grpSpPr bwMode="auto">
              <a:xfrm>
                <a:off x="0" y="1612"/>
                <a:ext cx="1919" cy="403"/>
                <a:chOff x="0" y="1612"/>
                <a:chExt cx="1919" cy="403"/>
              </a:xfrm>
            </p:grpSpPr>
            <p:sp>
              <p:nvSpPr>
                <p:cNvPr id="642091" name="Rectangle 42"/>
                <p:cNvSpPr>
                  <a:spLocks noChangeArrowheads="1"/>
                </p:cNvSpPr>
                <p:nvPr/>
              </p:nvSpPr>
              <p:spPr bwMode="auto">
                <a:xfrm>
                  <a:off x="43" y="1612"/>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 (أفقي)</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92"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7" name="Group 44"/>
              <p:cNvGrpSpPr>
                <a:grpSpLocks/>
              </p:cNvGrpSpPr>
              <p:nvPr/>
            </p:nvGrpSpPr>
            <p:grpSpPr bwMode="auto">
              <a:xfrm>
                <a:off x="1919" y="1612"/>
                <a:ext cx="1920" cy="403"/>
                <a:chOff x="1919" y="1612"/>
                <a:chExt cx="1920" cy="403"/>
              </a:xfrm>
            </p:grpSpPr>
            <p:sp>
              <p:nvSpPr>
                <p:cNvPr id="642089" name="Rectangle 45"/>
                <p:cNvSpPr>
                  <a:spLocks noChangeArrowheads="1"/>
                </p:cNvSpPr>
                <p:nvPr/>
              </p:nvSpPr>
              <p:spPr bwMode="auto">
                <a:xfrm>
                  <a:off x="196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الله (عمودي)</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90"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8" name="Group 47"/>
              <p:cNvGrpSpPr>
                <a:grpSpLocks/>
              </p:cNvGrpSpPr>
              <p:nvPr/>
            </p:nvGrpSpPr>
            <p:grpSpPr bwMode="auto">
              <a:xfrm>
                <a:off x="3839" y="1612"/>
                <a:ext cx="1920" cy="403"/>
                <a:chOff x="3839" y="1612"/>
                <a:chExt cx="1920" cy="403"/>
              </a:xfrm>
            </p:grpSpPr>
            <p:sp>
              <p:nvSpPr>
                <p:cNvPr id="642087" name="Rectangle 48"/>
                <p:cNvSpPr>
                  <a:spLocks noChangeArrowheads="1"/>
                </p:cNvSpPr>
                <p:nvPr/>
              </p:nvSpPr>
              <p:spPr bwMode="auto">
                <a:xfrm>
                  <a:off x="388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التبرير هو أمام</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88"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69" name="Group 50"/>
              <p:cNvGrpSpPr>
                <a:grpSpLocks/>
              </p:cNvGrpSpPr>
              <p:nvPr/>
            </p:nvGrpSpPr>
            <p:grpSpPr bwMode="auto">
              <a:xfrm>
                <a:off x="0" y="2015"/>
                <a:ext cx="1919" cy="403"/>
                <a:chOff x="0" y="2015"/>
                <a:chExt cx="1919" cy="403"/>
              </a:xfrm>
            </p:grpSpPr>
            <p:sp>
              <p:nvSpPr>
                <p:cNvPr id="642085" name="Rectangle 51"/>
                <p:cNvSpPr>
                  <a:spLocks noChangeArrowheads="1"/>
                </p:cNvSpPr>
                <p:nvPr/>
              </p:nvSpPr>
              <p:spPr bwMode="auto">
                <a:xfrm>
                  <a:off x="43" y="201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الخلاص</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86"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70" name="Group 53"/>
              <p:cNvGrpSpPr>
                <a:grpSpLocks/>
              </p:cNvGrpSpPr>
              <p:nvPr/>
            </p:nvGrpSpPr>
            <p:grpSpPr bwMode="auto">
              <a:xfrm>
                <a:off x="1919" y="2015"/>
                <a:ext cx="1920" cy="403"/>
                <a:chOff x="1919" y="2015"/>
                <a:chExt cx="1920" cy="403"/>
              </a:xfrm>
            </p:grpSpPr>
            <p:sp>
              <p:nvSpPr>
                <p:cNvPr id="642083" name="Rectangle 54"/>
                <p:cNvSpPr>
                  <a:spLocks noChangeArrowheads="1"/>
                </p:cNvSpPr>
                <p:nvPr/>
              </p:nvSpPr>
              <p:spPr bwMode="auto">
                <a:xfrm>
                  <a:off x="196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بداية الخلاص</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84"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71" name="Group 56"/>
              <p:cNvGrpSpPr>
                <a:grpSpLocks/>
              </p:cNvGrpSpPr>
              <p:nvPr/>
            </p:nvGrpSpPr>
            <p:grpSpPr bwMode="auto">
              <a:xfrm>
                <a:off x="3839" y="2015"/>
                <a:ext cx="1920" cy="403"/>
                <a:chOff x="3839" y="2015"/>
                <a:chExt cx="1920" cy="403"/>
              </a:xfrm>
            </p:grpSpPr>
            <p:sp>
              <p:nvSpPr>
                <p:cNvPr id="642081" name="Rectangle 57"/>
                <p:cNvSpPr>
                  <a:spLocks noChangeArrowheads="1"/>
                </p:cNvSpPr>
                <p:nvPr/>
              </p:nvSpPr>
              <p:spPr bwMode="auto">
                <a:xfrm>
                  <a:off x="388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هو</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82"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72" name="Group 59"/>
              <p:cNvGrpSpPr>
                <a:grpSpLocks/>
              </p:cNvGrpSpPr>
              <p:nvPr/>
            </p:nvGrpSpPr>
            <p:grpSpPr bwMode="auto">
              <a:xfrm>
                <a:off x="0" y="2418"/>
                <a:ext cx="1919" cy="403"/>
                <a:chOff x="0" y="2418"/>
                <a:chExt cx="1919" cy="403"/>
              </a:xfrm>
            </p:grpSpPr>
            <p:sp>
              <p:nvSpPr>
                <p:cNvPr id="642079" name="Rectangle 60"/>
                <p:cNvSpPr>
                  <a:spLocks noChangeArrowheads="1"/>
                </p:cNvSpPr>
                <p:nvPr/>
              </p:nvSpPr>
              <p:spPr bwMode="auto">
                <a:xfrm>
                  <a:off x="43" y="241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الأعمال</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80"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73" name="Group 62"/>
              <p:cNvGrpSpPr>
                <a:grpSpLocks/>
              </p:cNvGrpSpPr>
              <p:nvPr/>
            </p:nvGrpSpPr>
            <p:grpSpPr bwMode="auto">
              <a:xfrm>
                <a:off x="1919" y="2418"/>
                <a:ext cx="1920" cy="403"/>
                <a:chOff x="1919" y="2418"/>
                <a:chExt cx="1920" cy="403"/>
              </a:xfrm>
            </p:grpSpPr>
            <p:sp>
              <p:nvSpPr>
                <p:cNvPr id="642077" name="Rectangle 63"/>
                <p:cNvSpPr>
                  <a:spLocks noChangeArrowheads="1"/>
                </p:cNvSpPr>
                <p:nvPr/>
              </p:nvSpPr>
              <p:spPr bwMode="auto">
                <a:xfrm>
                  <a:off x="196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78"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42074" name="Group 65"/>
              <p:cNvGrpSpPr>
                <a:grpSpLocks/>
              </p:cNvGrpSpPr>
              <p:nvPr/>
            </p:nvGrpSpPr>
            <p:grpSpPr bwMode="auto">
              <a:xfrm>
                <a:off x="3839" y="2418"/>
                <a:ext cx="1920" cy="403"/>
                <a:chOff x="3839" y="2418"/>
                <a:chExt cx="1920" cy="403"/>
              </a:xfrm>
            </p:grpSpPr>
            <p:sp>
              <p:nvSpPr>
                <p:cNvPr id="642075" name="Rectangle 66"/>
                <p:cNvSpPr>
                  <a:spLocks noChangeArrowheads="1"/>
                </p:cNvSpPr>
                <p:nvPr/>
              </p:nvSpPr>
              <p:spPr bwMode="auto">
                <a:xfrm>
                  <a:off x="388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يتم التركيز على</a:t>
                  </a:r>
                  <a:endParaRPr kumimoji="1" lang="en-G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GB"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2076"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
          <p:nvSpPr>
            <p:cNvPr id="642053"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642051" name="Text Box 69"/>
          <p:cNvSpPr txBox="1">
            <a:spLocks noChangeArrowheads="1"/>
          </p:cNvSpPr>
          <p:nvPr/>
        </p:nvSpPr>
        <p:spPr bwMode="auto">
          <a:xfrm>
            <a:off x="8305800" y="55563"/>
            <a:ext cx="61747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272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35531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20214"/>
            <a:ext cx="9144000" cy="630444"/>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ar-SA" sz="2800">
                <a:solidFill>
                  <a:srgbClr val="EAEAEA"/>
                </a:solidFill>
                <a:effectLst/>
                <a:latin typeface="Arial" panose="020B0604020202020204" pitchFamily="34" charset="0"/>
                <a:ea typeface="ＭＳ Ｐゴシック" charset="0"/>
                <a:cs typeface="Arial" panose="020B0604020202020204" pitchFamily="34" charset="0"/>
              </a:rPr>
              <a:t>طرق رؤية الإيمان</a:t>
            </a:r>
            <a:endParaRPr lang="en-US" sz="2800">
              <a:solidFill>
                <a:srgbClr val="EAEAEA"/>
              </a:solidFill>
              <a:effectLst/>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4059723931"/>
              </p:ext>
            </p:extLst>
          </p:nvPr>
        </p:nvGraphicFramePr>
        <p:xfrm>
          <a:off x="-2" y="707608"/>
          <a:ext cx="9144002" cy="6177521"/>
        </p:xfrm>
        <a:graphic>
          <a:graphicData uri="http://schemas.openxmlformats.org/drawingml/2006/table">
            <a:tbl>
              <a:tblPr/>
              <a:tblGrid>
                <a:gridCol w="1153888">
                  <a:extLst>
                    <a:ext uri="{9D8B030D-6E8A-4147-A177-3AD203B41FA5}">
                      <a16:colId xmlns:a16="http://schemas.microsoft.com/office/drawing/2014/main" val="20000"/>
                    </a:ext>
                  </a:extLst>
                </a:gridCol>
                <a:gridCol w="1164771">
                  <a:extLst>
                    <a:ext uri="{9D8B030D-6E8A-4147-A177-3AD203B41FA5}">
                      <a16:colId xmlns:a16="http://schemas.microsoft.com/office/drawing/2014/main" val="20001"/>
                    </a:ext>
                  </a:extLst>
                </a:gridCol>
                <a:gridCol w="1589314">
                  <a:extLst>
                    <a:ext uri="{9D8B030D-6E8A-4147-A177-3AD203B41FA5}">
                      <a16:colId xmlns:a16="http://schemas.microsoft.com/office/drawing/2014/main" val="20002"/>
                    </a:ext>
                  </a:extLst>
                </a:gridCol>
                <a:gridCol w="1556658">
                  <a:extLst>
                    <a:ext uri="{9D8B030D-6E8A-4147-A177-3AD203B41FA5}">
                      <a16:colId xmlns:a16="http://schemas.microsoft.com/office/drawing/2014/main" val="20003"/>
                    </a:ext>
                  </a:extLst>
                </a:gridCol>
                <a:gridCol w="1066799">
                  <a:extLst>
                    <a:ext uri="{9D8B030D-6E8A-4147-A177-3AD203B41FA5}">
                      <a16:colId xmlns:a16="http://schemas.microsoft.com/office/drawing/2014/main" val="20004"/>
                    </a:ext>
                  </a:extLst>
                </a:gridCol>
                <a:gridCol w="1415143">
                  <a:extLst>
                    <a:ext uri="{9D8B030D-6E8A-4147-A177-3AD203B41FA5}">
                      <a16:colId xmlns:a16="http://schemas.microsoft.com/office/drawing/2014/main" val="4106026199"/>
                    </a:ext>
                  </a:extLst>
                </a:gridCol>
                <a:gridCol w="1197429">
                  <a:extLst>
                    <a:ext uri="{9D8B030D-6E8A-4147-A177-3AD203B41FA5}">
                      <a16:colId xmlns:a16="http://schemas.microsoft.com/office/drawing/2014/main" val="2789372222"/>
                    </a:ext>
                  </a:extLst>
                </a:gridCol>
              </a:tblGrid>
              <a:tr h="611404">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SA" sz="3200" b="1">
                          <a:solidFill>
                            <a:srgbClr val="EAEAEA"/>
                          </a:solidFill>
                          <a:effectLst/>
                          <a:latin typeface="Arial" panose="020B0604020202020204" pitchFamily="34" charset="0"/>
                          <a:ea typeface="ＭＳ Ｐゴシック" charset="0"/>
                          <a:cs typeface="Arial" panose="020B0604020202020204" pitchFamily="34" charset="0"/>
                        </a:rPr>
                        <a:t>يعلن الإيمان من خلال الأعمال لأن الإيمان ...</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041929">
                <a:tc>
                  <a:txBody>
                    <a:bodyPr/>
                    <a:lstStyle/>
                    <a:p>
                      <a:pPr marL="0" marR="0" algn="ctr">
                        <a:spcBef>
                          <a:spcPts val="0"/>
                        </a:spcBef>
                        <a:spcAft>
                          <a:spcPts val="0"/>
                        </a:spcAft>
                      </a:pPr>
                      <a:r>
                        <a:rPr lang="ar-JO" sz="2400">
                          <a:solidFill>
                            <a:srgbClr val="FFFFFF"/>
                          </a:solidFill>
                          <a:effectLst/>
                          <a:latin typeface="Arial" panose="020B0604020202020204" pitchFamily="34" charset="0"/>
                          <a:cs typeface="Arial" panose="020B0604020202020204" pitchFamily="34" charset="0"/>
                        </a:rPr>
                        <a:t>انتصارات في نهاية المطاف</a:t>
                      </a:r>
                      <a:endParaRPr lang="en-US" sz="160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a:solidFill>
                            <a:srgbClr val="FFFFFF"/>
                          </a:solidFill>
                          <a:effectLst/>
                          <a:latin typeface="Arial" panose="020B0604020202020204" pitchFamily="34" charset="0"/>
                          <a:cs typeface="Arial" panose="020B0604020202020204" pitchFamily="34" charset="0"/>
                        </a:rPr>
                        <a:t>ينتج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التواضع</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a:solidFill>
                            <a:srgbClr val="FFFFFF"/>
                          </a:solidFill>
                          <a:effectLst/>
                          <a:latin typeface="Arial" panose="020B0604020202020204" pitchFamily="34" charset="0"/>
                          <a:cs typeface="Arial" panose="020B0604020202020204" pitchFamily="34" charset="0"/>
                        </a:rPr>
                        <a:t>يتحدث</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بحكمة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a:solidFill>
                            <a:srgbClr val="FFFFFF"/>
                          </a:solidFill>
                          <a:effectLst/>
                          <a:latin typeface="Arial" panose="020B0604020202020204" pitchFamily="34" charset="0"/>
                          <a:cs typeface="Arial" panose="020B0604020202020204" pitchFamily="34" charset="0"/>
                        </a:rPr>
                        <a:t>تنتج</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الأعمال</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a:solidFill>
                            <a:srgbClr val="FFFFFF"/>
                          </a:solidFill>
                          <a:effectLst/>
                          <a:latin typeface="Arial" panose="020B0604020202020204" pitchFamily="34" charset="0"/>
                          <a:cs typeface="Arial" panose="020B0604020202020204" pitchFamily="34" charset="0"/>
                        </a:rPr>
                        <a:t>يتجنب المحاباة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en-US" sz="2400" dirty="0">
                          <a:solidFill>
                            <a:srgbClr val="FFFFFF"/>
                          </a:solidFill>
                          <a:effectLst/>
                          <a:latin typeface="Arial" panose="020B0604020202020204" pitchFamily="34" charset="0"/>
                          <a:cs typeface="Arial" panose="020B0604020202020204" pitchFamily="34" charset="0"/>
                        </a:rPr>
                        <a:t>يطيع</a:t>
                      </a:r>
                      <a:br>
                        <a:rPr lang="en-US" sz="2400" dirty="0">
                          <a:solidFill>
                            <a:srgbClr val="FFFFFF"/>
                          </a:solidFill>
                          <a:effectLst/>
                          <a:latin typeface="Arial" panose="020B0604020202020204" pitchFamily="34" charset="0"/>
                          <a:cs typeface="Arial" panose="020B0604020202020204" pitchFamily="34" charset="0"/>
                        </a:rPr>
                      </a:br>
                      <a:r>
                        <a:rPr lang="en-US" sz="2400" dirty="0">
                          <a:solidFill>
                            <a:srgbClr val="FFFFFF"/>
                          </a:solidFill>
                          <a:effectLst/>
                          <a:latin typeface="Arial" panose="020B0604020202020204" pitchFamily="34" charset="0"/>
                          <a:cs typeface="Arial" panose="020B0604020202020204" pitchFamily="34" charset="0"/>
                        </a:rPr>
                        <a:t> الكلمة</a:t>
                      </a:r>
                      <a:r>
                        <a:rPr lang="en-US" sz="1100" dirty="0">
                          <a:effectLst/>
                          <a:latin typeface="Arial" panose="020B0604020202020204" pitchFamily="34" charset="0"/>
                          <a:cs typeface="Arial" panose="020B0604020202020204" pitchFamily="34" charset="0"/>
                        </a:rPr>
                        <a:t> </a:t>
                      </a:r>
                      <a:r>
                        <a:rPr lang="en-US" sz="1600" b="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lang="ar-JO" sz="2400">
                          <a:solidFill>
                            <a:srgbClr val="FFFFFF"/>
                          </a:solidFill>
                          <a:effectLst/>
                          <a:latin typeface="Arial" panose="020B0604020202020204" pitchFamily="34" charset="0"/>
                          <a:cs typeface="Arial" panose="020B0604020202020204" pitchFamily="34" charset="0"/>
                        </a:rPr>
                        <a:t>يبتهج في التجارب</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993088">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٥: ٧- ٢٠</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٤: ١- ٥: 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١٤- ٢٦</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٢ ١- ١٣</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١: ١٩- ٢٧</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indent="9525" algn="ctr" defTabSz="457200" rtl="1" eaLnBrk="1" latinLnBrk="0" hangingPunct="1">
                        <a:lnSpc>
                          <a:spcPct val="200000"/>
                        </a:lnSpc>
                        <a:spcBef>
                          <a:spcPts val="0"/>
                        </a:spcBef>
                        <a:spcAft>
                          <a:spcPts val="0"/>
                        </a:spcAft>
                        <a:tabLst/>
                      </a:pPr>
                      <a:r>
                        <a:rPr lang="ar-SA" sz="2000" kern="1200" dirty="0">
                          <a:solidFill>
                            <a:srgbClr val="FFFFFF"/>
                          </a:solidFill>
                          <a:effectLst/>
                          <a:latin typeface="Arial" panose="020B0604020202020204" pitchFamily="34" charset="0"/>
                          <a:ea typeface="Calibri" panose="020F0502020204030204" pitchFamily="34" charset="0"/>
                          <a:cs typeface="Arial" panose="020B0604020202020204" pitchFamily="34" charset="0"/>
                        </a:rPr>
                        <a:t>١: ١-١٨</a:t>
                      </a:r>
                      <a:endParaRPr lang="en-US" sz="20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597577">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معاناة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دعاء</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المواجهة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صراع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الحكم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افتراض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تأثير</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غير قابل للترويض</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يستخدم</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احتياجات الاجتماع</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فاعلية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التمييز</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المادية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المساواة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أطع</a:t>
                      </a: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إستعد</a:t>
                      </a: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تحية</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المحاكمات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p>
                      <a:pPr marL="0" marR="0" algn="ctr" defTabSz="457200" rtl="0" eaLnBrk="1" latinLnBrk="0" hangingPunct="1">
                        <a:spcBef>
                          <a:spcPts val="0"/>
                        </a:spcBef>
                        <a:spcAft>
                          <a:spcPts val="0"/>
                        </a:spcAft>
                      </a:pPr>
                      <a:r>
                        <a:rPr lang="ar-SA"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الإغراءات</a:t>
                      </a:r>
                      <a:endPar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أورشليم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939086">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altLang="zh-CN" sz="2400" b="1" i="1" u="none" strike="noStrike" cap="none" normalizeH="0" baseline="0" dirty="0">
                          <a:ln>
                            <a:noFill/>
                          </a:ln>
                          <a:solidFill>
                            <a:srgbClr val="FFFFFF"/>
                          </a:solidFill>
                          <a:effectLst/>
                          <a:latin typeface="Arial" panose="020B0604020202020204" pitchFamily="34" charset="0"/>
                          <a:ea typeface="SimSun" charset="0"/>
                          <a:cs typeface="Arial" panose="020B0604020202020204" pitchFamily="34" charset="0"/>
                        </a:rPr>
                        <a:t>٤٤- ٤٧  ب. م</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39042" name="Text Box 123"/>
          <p:cNvSpPr txBox="1">
            <a:spLocks noChangeArrowheads="1"/>
          </p:cNvSpPr>
          <p:nvPr/>
        </p:nvSpPr>
        <p:spPr bwMode="auto">
          <a:xfrm>
            <a:off x="8336360" y="-34307"/>
            <a:ext cx="69923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٢٦٧</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a:extLst>
              <a:ext uri="{FF2B5EF4-FFF2-40B4-BE49-F238E27FC236}">
                <a16:creationId xmlns:a16="http://schemas.microsoft.com/office/drawing/2014/main" id="{181C2C1B-693B-CA41-B82C-FB24C8F50E24}"/>
              </a:ext>
            </a:extLst>
          </p:cNvPr>
          <p:cNvSpPr txBox="1">
            <a:spLocks noChangeArrowheads="1"/>
          </p:cNvSpPr>
          <p:nvPr/>
        </p:nvSpPr>
        <p:spPr bwMode="auto">
          <a:xfrm>
            <a:off x="5772150" y="5920006"/>
            <a:ext cx="3019071"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Accordance" panose="00000400000000000000" pitchFamily="2" charset="-78"/>
                <a:cs typeface="Arial" panose="020B0604020202020204" pitchFamily="34" charset="0"/>
              </a:rPr>
              <a:t>يعقوب</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917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2"/>
          <p:cNvSpPr txBox="1">
            <a:spLocks noChangeArrowheads="1"/>
          </p:cNvSpPr>
          <p:nvPr/>
        </p:nvSpPr>
        <p:spPr bwMode="auto">
          <a:xfrm>
            <a:off x="2590800" y="2209800"/>
            <a:ext cx="5334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يرى البعض الآخر</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الإيمان الحقيقي</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بالأعمال!</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88419" name="Rectangle 3"/>
          <p:cNvSpPr>
            <a:spLocks noGrp="1" noChangeArrowheads="1"/>
          </p:cNvSpPr>
          <p:nvPr>
            <p:ph type="title"/>
          </p:nvPr>
        </p:nvSpPr>
        <p:spPr/>
        <p:txBody>
          <a:bodyPr/>
          <a:lstStyle/>
          <a:p>
            <a:pPr eaLnBrk="1" hangingPunct="1">
              <a:defRPr/>
            </a:pPr>
            <a:r>
              <a:rPr lang="ar-JO" sz="3600" b="0" dirty="0">
                <a:solidFill>
                  <a:schemeClr val="tx1"/>
                </a:solidFill>
                <a:latin typeface="Arial" panose="020B0604020202020204" pitchFamily="34" charset="0"/>
                <a:ea typeface="+mj-ea"/>
                <a:cs typeface="Arial" panose="020B0604020202020204" pitchFamily="34" charset="0"/>
              </a:rPr>
              <a:t>الفكرة الرئيسيّة في يعقوب 2: 14- 26</a:t>
            </a:r>
            <a:endParaRPr lang="en-US" sz="3600" b="0" dirty="0">
              <a:solidFill>
                <a:schemeClr val="tx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09381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7618" name="Rectangle 5"/>
          <p:cNvSpPr>
            <a:spLocks noChangeArrowheads="1"/>
          </p:cNvSpPr>
          <p:nvPr/>
        </p:nvSpPr>
        <p:spPr bwMode="auto">
          <a:xfrm>
            <a:off x="914400" y="781124"/>
            <a:ext cx="6934200" cy="712788"/>
          </a:xfrm>
          <a:prstGeom prst="rect">
            <a:avLst/>
          </a:prstGeom>
          <a:solidFill>
            <a:srgbClr val="000000"/>
          </a:solidFill>
          <a:ln w="19050">
            <a:solidFill>
              <a:schemeClr val="tx1"/>
            </a:solidFill>
            <a:miter lim="800000"/>
            <a:headEnd/>
            <a:tailEnd/>
          </a:ln>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6630" name="Text Box 6"/>
          <p:cNvSpPr txBox="1">
            <a:spLocks noChangeArrowheads="1"/>
          </p:cNvSpPr>
          <p:nvPr/>
        </p:nvSpPr>
        <p:spPr bwMode="auto">
          <a:xfrm>
            <a:off x="-51537" y="1772816"/>
            <a:ext cx="9144000" cy="3305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1.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الإنجراف بعيداً عن الحق (2: 1-4)</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2.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الإيمان (3: 7-19)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3.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عدم النضج (5: 11-6: 12)</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4.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الخطايا المتعمدة (10: 19-39)</a:t>
            </a:r>
          </a:p>
          <a:p>
            <a:pPr marL="628650" marR="0" lvl="0" indent="-628650" algn="r" defTabSz="914400" rtl="0" eaLnBrk="0" fontAlgn="base" latinLnBrk="0" hangingPunct="0">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5. </a:t>
            </a:r>
            <a:r>
              <a:rPr kumimoji="0" lang="ar-JO" sz="3600" b="1" i="0" u="none" strike="noStrike" kern="1200" cap="none" spc="0" normalizeH="0" baseline="0" noProof="0" dirty="0">
                <a:ln>
                  <a:noFill/>
                </a:ln>
                <a:solidFill>
                  <a:srgbClr val="FFFF00"/>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تحذير</a:t>
            </a:r>
            <a:r>
              <a:rPr kumimoji="0" lang="ar-JO"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rPr>
              <a:t> من اللامبالاة (12: 14-29)</a:t>
            </a:r>
            <a:endParaRPr kumimoji="0" lang="en-GB" sz="3600" b="1" i="0" u="none" strike="noStrike" kern="1200" cap="none" spc="0" normalizeH="0" baseline="0" noProof="0" dirty="0">
              <a:ln>
                <a:noFill/>
              </a:ln>
              <a:solidFill>
                <a:srgbClr val="FFFFFF"/>
              </a:solidFill>
              <a:effectLst>
                <a:glow rad="152400">
                  <a:srgbClr val="000000">
                    <a:alpha val="90000"/>
                  </a:srgbClr>
                </a:glow>
              </a:effectLst>
              <a:uLnTx/>
              <a:uFillTx/>
              <a:latin typeface="Arial" panose="020B0604020202020204" pitchFamily="34" charset="0"/>
              <a:ea typeface="ＭＳ Ｐゴシック" charset="0"/>
              <a:cs typeface="Arial" panose="020B0604020202020204" pitchFamily="34" charset="0"/>
            </a:endParaRPr>
          </a:p>
        </p:txBody>
      </p:sp>
      <p:sp>
        <p:nvSpPr>
          <p:cNvPr id="367622" name="Text Box 19"/>
          <p:cNvSpPr txBox="1">
            <a:spLocks noChangeArrowheads="1"/>
          </p:cNvSpPr>
          <p:nvPr/>
        </p:nvSpPr>
        <p:spPr bwMode="auto">
          <a:xfrm>
            <a:off x="8388424" y="8701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258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7623" name="Title 1"/>
          <p:cNvSpPr>
            <a:spLocks noGrp="1"/>
          </p:cNvSpPr>
          <p:nvPr>
            <p:ph type="title"/>
          </p:nvPr>
        </p:nvSpPr>
        <p:spPr>
          <a:xfrm>
            <a:off x="971550" y="548680"/>
            <a:ext cx="7560890" cy="916657"/>
          </a:xfrm>
          <a:ln w="57150" cmpd="sng">
            <a:solidFill>
              <a:srgbClr val="FFFFFF"/>
            </a:solidFill>
          </a:ln>
        </p:spPr>
        <p:txBody>
          <a:bodyPr/>
          <a:lstStyle/>
          <a:p>
            <a:pPr algn="ctr"/>
            <a:r>
              <a:rPr lang="ar-JO" b="1" dirty="0">
                <a:solidFill>
                  <a:srgbClr val="FFFF00"/>
                </a:solidFill>
                <a:latin typeface="Arial" panose="020B0604020202020204" pitchFamily="34" charset="0"/>
                <a:ea typeface="ＭＳ Ｐゴシック" charset="0"/>
                <a:cs typeface="Arial" panose="020B0604020202020204" pitchFamily="34" charset="0"/>
              </a:rPr>
              <a:t>5 تحذيرات في العبرانيين</a:t>
            </a:r>
            <a:endParaRPr lang="en-US" sz="4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369168"/>
            <a:ext cx="1403648" cy="1403648"/>
          </a:xfrm>
          <a:prstGeom prst="rect">
            <a:avLst/>
          </a:prstGeom>
        </p:spPr>
      </p:pic>
    </p:spTree>
    <p:extLst>
      <p:ext uri="{BB962C8B-B14F-4D97-AF65-F5344CB8AC3E}">
        <p14:creationId xmlns:p14="http://schemas.microsoft.com/office/powerpoint/2010/main" val="28134067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 calcmode="lin" valueType="num">
                                      <p:cBhvr additive="base">
                                        <p:cTn id="7" dur="500" fill="hold"/>
                                        <p:tgtEl>
                                          <p:spTgt spid="26630"/>
                                        </p:tgtEl>
                                        <p:attrNameLst>
                                          <p:attrName>ppt_x</p:attrName>
                                        </p:attrNameLst>
                                      </p:cBhvr>
                                      <p:tavLst>
                                        <p:tav tm="0">
                                          <p:val>
                                            <p:strVal val="0-#ppt_w/2"/>
                                          </p:val>
                                        </p:tav>
                                        <p:tav tm="100000">
                                          <p:val>
                                            <p:strVal val="#ppt_x"/>
                                          </p:val>
                                        </p:tav>
                                      </p:tavLst>
                                    </p:anim>
                                    <p:anim calcmode="lin" valueType="num">
                                      <p:cBhvr additive="base">
                                        <p:cTn id="8" dur="500" fill="hold"/>
                                        <p:tgtEl>
                                          <p:spTgt spid="266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١</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يأتي بالتأديب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(عبرانيين ٢: ١-٤)</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8823352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descr="ready-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512" y="980728"/>
            <a:ext cx="9205366" cy="5877272"/>
          </a:xfrm>
          <a:prstGeom prst="rect">
            <a:avLst/>
          </a:prstGeom>
        </p:spPr>
      </p:pic>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يحب </a:t>
            </a:r>
            <a:r>
              <a:rPr lang="ar-JO"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 يركض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47824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effectLst/>
        </p:spPr>
        <p:txBody>
          <a:bodyPr/>
          <a:lstStyle/>
          <a:p>
            <a:pPr>
              <a:defRPr/>
            </a:pPr>
            <a:r>
              <a:rPr lang="ar-JO" sz="8800" b="1" dirty="0">
                <a:solidFill>
                  <a:srgbClr val="FFFF00"/>
                </a:solidFill>
                <a:effectLst/>
                <a:latin typeface="Arial" panose="020B0604020202020204" pitchFamily="34" charset="0"/>
                <a:ea typeface="ＭＳ Ｐゴシック" charset="0"/>
                <a:cs typeface="Arial" panose="020B0604020202020204" pitchFamily="34" charset="0"/>
              </a:rPr>
              <a:t>تحذير ٢</a:t>
            </a:r>
            <a:endParaRPr lang="en-US" sz="88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التخلي عن يسوع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يجلب </a:t>
            </a:r>
            <a:r>
              <a:rPr kumimoji="0" lang="ar-JO" sz="60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التأديب</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٣: ٧-١٩)</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75498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٣</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المسيح قد يؤدي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٥: ١١-٦: ٢٠)</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137371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3">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2" y="-27384"/>
            <a:ext cx="9289032" cy="868362"/>
          </a:xfrm>
          <a:solidFill>
            <a:schemeClr val="bg2"/>
          </a:solidFill>
          <a:ln>
            <a:solidFill>
              <a:schemeClr val="tx1"/>
            </a:solidFill>
          </a:ln>
        </p:spPr>
        <p:txBody>
          <a:bodyPr/>
          <a:lstStyle/>
          <a:p>
            <a:r>
              <a:rPr lang="ar-JO" dirty="0">
                <a:solidFill>
                  <a:srgbClr val="FFFF00"/>
                </a:solidFill>
                <a:effectLst/>
                <a:latin typeface="Arial" charset="0"/>
                <a:ea typeface="ＭＳ Ｐゴシック" charset="0"/>
                <a:cs typeface="Arial" charset="0"/>
              </a:rPr>
              <a:t>استحالة (عب ٦: ٤-٦)</a:t>
            </a:r>
            <a:endParaRPr lang="en-US" dirty="0">
              <a:solidFill>
                <a:srgbClr val="FFFF00"/>
              </a:solidFill>
              <a:effectLst/>
              <a:latin typeface="Arial" charset="0"/>
              <a:ea typeface="ＭＳ Ｐゴシック" charset="0"/>
              <a:cs typeface="Arial" charset="0"/>
            </a:endParaRPr>
          </a:p>
        </p:txBody>
      </p:sp>
      <p:sp>
        <p:nvSpPr>
          <p:cNvPr id="5" name="Content Placeholder 2"/>
          <p:cNvSpPr txBox="1">
            <a:spLocks/>
          </p:cNvSpPr>
          <p:nvPr/>
        </p:nvSpPr>
        <p:spPr bwMode="auto">
          <a:xfrm>
            <a:off x="117828" y="980728"/>
            <a:ext cx="9102372" cy="5661248"/>
          </a:xfrm>
          <a:prstGeom prst="rect">
            <a:avLst/>
          </a:prstGeom>
          <a:noFill/>
          <a:ln w="9525">
            <a:noFill/>
            <a:miter lim="800000"/>
            <a:headEnd/>
            <a:tailEnd/>
          </a:ln>
          <a:effec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لأن الذين استنيروا مرة وذاقوا الموهبة السماوية وصاروا شركاء الروح القدس وذاقوا كلمة الله الصالحة وقوات الدهر الآتي وسقطوا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لا يمكن تجديدهم أيضاً للتوبة </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إذ هم يصلبون لأنفسهم ابن الله ثانية ويشهرونه</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113751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872334" y="1243933"/>
            <a:ext cx="6891051" cy="1191557"/>
          </a:xfrm>
          <a:noFill/>
          <a:ln>
            <a:noFill/>
          </a:ln>
          <a:effectLst/>
        </p:spPr>
        <p:txBody>
          <a:bodyPr vert="horz" wrap="square" lIns="91440" tIns="45720" rIns="91440" bIns="45720" numCol="1" anchor="ctr" anchorCtr="0" compatLnSpc="1">
            <a:prstTxWarp prst="textNoShape">
              <a:avLst/>
            </a:prstTxWarp>
          </a:bodyPr>
          <a:lstStyle/>
          <a:p>
            <a:r>
              <a:rPr lang="ar-JO" sz="8800" b="1" dirty="0">
                <a:solidFill>
                  <a:srgbClr val="FFFF00"/>
                </a:solidFill>
                <a:latin typeface="Arial" panose="020B0604020202020204" pitchFamily="34" charset="0"/>
                <a:ea typeface="ＭＳ Ｐゴシック" charset="0"/>
                <a:cs typeface="Arial" panose="020B0604020202020204" pitchFamily="34" charset="0"/>
              </a:rPr>
              <a:t>تحذير ٤</a:t>
            </a:r>
            <a:endParaRPr lang="en-US" sz="88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3114239"/>
            <a:ext cx="9144001" cy="28513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latinLnBrk="0">
              <a:lnSpc>
                <a:spcPct val="100000"/>
              </a:lnSpc>
              <a:buClrTx/>
              <a:buSzTx/>
              <a:buFontTx/>
              <a:buNone/>
              <a:tabLst/>
              <a:defRPr kumimoji="0" sz="60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خطايا العمد قد تؤدي إلى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B10000"/>
                </a:solidFill>
                <a:effectLst/>
                <a:uLnTx/>
                <a:uFillTx/>
                <a:latin typeface="Arial" panose="020B0604020202020204" pitchFamily="34" charset="0"/>
                <a:ea typeface="ＭＳ Ｐゴシック" charset="0"/>
                <a:cs typeface="Arial" panose="020B0604020202020204" pitchFamily="34" charset="0"/>
              </a:rPr>
              <a:t>الموت الجسدي</a:t>
            </a:r>
            <a:br>
              <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SA"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١٠: ٢٦-٣١)</a:t>
            </a:r>
            <a:endParaRPr kumimoji="0" lang="en-US" sz="6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983355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re Free Stock Photo - Public Domain Pictures">
            <a:extLst>
              <a:ext uri="{FF2B5EF4-FFF2-40B4-BE49-F238E27FC236}">
                <a16:creationId xmlns:a16="http://schemas.microsoft.com/office/drawing/2014/main" id="{97F68C1F-F825-4B35-0672-30F7516941C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982343" y="44062"/>
            <a:ext cx="51435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4062"/>
            <a:ext cx="4587766"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فإنه إن أخطأنا باختيارنا بعدما أخذنا معرفة الحق لا تبقى بعد ذبيحة عن الخطايا بل قبول دينونة مخيف وغيرة نار عتيدة أن تأكل المضادين </a:t>
            </a:r>
            <a:b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381000">
                    <a:schemeClr val="tx1"/>
                  </a:glow>
                </a:effectLst>
                <a:latin typeface="Arial" panose="020B0604020202020204" pitchFamily="34" charset="0"/>
                <a:ea typeface="ＭＳ Ｐゴシック" charset="0"/>
                <a:cs typeface="Arial" panose="020B0604020202020204" pitchFamily="34" charset="0"/>
              </a:rPr>
              <a:t>(عب 10: 26-27)</a:t>
            </a:r>
            <a:endParaRPr lang="en-US" sz="36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0895119">
            <a:off x="5003518" y="749065"/>
            <a:ext cx="4128044" cy="37700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هل هؤلاء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الأشخاص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rPr>
              <a:t>مؤمنون ؟</a:t>
            </a:r>
            <a:endParaRPr kumimoji="0" lang="en-US" sz="6000" b="1" i="0" u="none" strike="noStrike" kern="1200" cap="none" spc="0" normalizeH="0" baseline="0" noProof="0" dirty="0">
              <a:ln>
                <a:noFill/>
              </a:ln>
              <a:solidFill>
                <a:srgbClr val="FFFF00"/>
              </a:solidFill>
              <a:effectLst>
                <a:glow rad="381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300380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36065"/>
            <a:ext cx="9144000" cy="977080"/>
          </a:xfrm>
          <a:noFill/>
          <a:ln>
            <a:solidFill>
              <a:schemeClr val="bg1"/>
            </a:solidFill>
          </a:ln>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المؤمنون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587413"/>
            <a:ext cx="9144000" cy="5270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تشير الرسالة بشكل متكرر إلى القراء كمؤمنين</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تمسكوا بإقرار الرجاء في المسيح (10: 23)</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عليهم أن يبنوا بعضهم بعضاً في الإيمان (10: 24-25)</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حصلوا على معرفة الحق (10: 26)</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قد يخطئ الكاتب نفس هذه الخطايا (10: 26)</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لقد تقدسوا (10: 29)</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تألموا بأمانة لأجل المسيح (10: 32-34)</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كان لهم ثقة بالرب (10: 35)</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احتاجوا أن يثبتوا في الإيمان (10: 36)</a:t>
            </a:r>
            <a:r>
              <a:rPr kumimoji="0" lang="en-SG"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endParaRPr kumimoji="0" lang="en-US"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اعتبروا من الأبرار (10: 38)</a:t>
            </a:r>
            <a:endParaRPr kumimoji="0" lang="en-SG" sz="2800" b="1" i="0" u="none" strike="noStrike" kern="1200" cap="none" spc="-10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69553293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يمكن                  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31"/>
          <p:cNvSpPr txBox="1">
            <a:spLocks noChangeArrowheads="1"/>
          </p:cNvSpPr>
          <p:nvPr/>
        </p:nvSpPr>
        <p:spPr bwMode="auto">
          <a:xfrm>
            <a:off x="6001424" y="2307052"/>
            <a:ext cx="3142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الأرميني</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لا ضمان أبدي                    و لا تأكيد</a:t>
            </a: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6878514" cy="6878514"/>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مؤمنو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129594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rael Map No Highway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4343" y="-75311"/>
            <a:ext cx="9428343" cy="693331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4467817" cy="1442557"/>
          </a:xfrm>
          <a:effectLst>
            <a:outerShdw blurRad="63500" dist="35921" dir="2700000" algn="ctr" rotWithShape="0">
              <a:schemeClr val="tx2">
                <a:alpha val="74998"/>
              </a:schemeClr>
            </a:outerShdw>
          </a:effectLst>
        </p:spPr>
        <p:txBody>
          <a:bodyPr anchor="ctr"/>
          <a:lstStyle/>
          <a:p>
            <a:pPr algn="l">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إسرائيل</a:t>
            </a:r>
            <a:r>
              <a:rPr lang="en-US" sz="7200" b="1" dirty="0">
                <a:effectLst>
                  <a:glow rad="127000">
                    <a:schemeClr val="tx1"/>
                  </a:glow>
                </a:effectLst>
                <a:latin typeface="Arial" panose="020B0604020202020204" pitchFamily="34" charset="0"/>
                <a:ea typeface="ＭＳ Ｐゴシック" charset="0"/>
                <a:cs typeface="Arial" panose="020B0604020202020204" pitchFamily="34" charset="0"/>
              </a:rPr>
              <a:t> </a:t>
            </a:r>
            <a:b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67-68 م</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91185" y="2978595"/>
            <a:ext cx="2936966"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أورشليم</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Oval 58"/>
          <p:cNvSpPr>
            <a:spLocks noChangeArrowheads="1"/>
          </p:cNvSpPr>
          <p:nvPr/>
        </p:nvSpPr>
        <p:spPr bwMode="auto">
          <a:xfrm>
            <a:off x="4693201" y="2835955"/>
            <a:ext cx="234950"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Right Arrow 10"/>
          <p:cNvSpPr/>
          <p:nvPr/>
        </p:nvSpPr>
        <p:spPr bwMode="auto">
          <a:xfrm rot="1381308">
            <a:off x="3734910" y="2570223"/>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 name="Right Arrow 11"/>
          <p:cNvSpPr/>
          <p:nvPr/>
        </p:nvSpPr>
        <p:spPr bwMode="auto">
          <a:xfrm rot="4036888">
            <a:off x="3884484" y="1956078"/>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Right Arrow 12"/>
          <p:cNvSpPr/>
          <p:nvPr/>
        </p:nvSpPr>
        <p:spPr bwMode="auto">
          <a:xfrm rot="5652466">
            <a:off x="4009187" y="1346083"/>
            <a:ext cx="2171568"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Right Arrow 13"/>
          <p:cNvSpPr/>
          <p:nvPr/>
        </p:nvSpPr>
        <p:spPr bwMode="auto">
          <a:xfrm rot="7569010">
            <a:off x="4929790" y="2276706"/>
            <a:ext cx="1143985" cy="5040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8830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94817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يترك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descr="very-tired-runne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052736"/>
            <a:ext cx="9168511" cy="6083577"/>
          </a:xfrm>
          <a:prstGeom prst="rect">
            <a:avLst/>
          </a:prstGeom>
        </p:spPr>
      </p:pic>
    </p:spTree>
    <p:extLst>
      <p:ext uri="{BB962C8B-B14F-4D97-AF65-F5344CB8AC3E}">
        <p14:creationId xmlns:p14="http://schemas.microsoft.com/office/powerpoint/2010/main" val="2926420172"/>
      </p:ext>
    </p:extLst>
  </p:cSld>
  <p:clrMapOvr>
    <a:overrideClrMapping bg1="dk2" tx1="lt1" bg2="dk1"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4572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هروب مؤمني أورشليم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763330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7908" y="41670"/>
            <a:ext cx="4452483" cy="527951"/>
          </a:xfrm>
          <a:prstGeom prst="rect">
            <a:avLst/>
          </a:prstGeom>
        </p:spPr>
      </p:pic>
      <p:sp>
        <p:nvSpPr>
          <p:cNvPr id="900098" name="Rectangle 2"/>
          <p:cNvSpPr>
            <a:spLocks noGrp="1" noChangeArrowheads="1"/>
          </p:cNvSpPr>
          <p:nvPr>
            <p:ph type="ctrTitle"/>
          </p:nvPr>
        </p:nvSpPr>
        <p:spPr>
          <a:xfrm>
            <a:off x="0" y="-142691"/>
            <a:ext cx="8619549" cy="861723"/>
          </a:xfrm>
          <a:noFill/>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أورشليم في القرن الأول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9065203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 فإنه إن أخطأنا باختيارنا بعدما أخذنا معرفة الحق لا تبقى بعد ذبيحة عن الخطايا 27 بل قبول دينونة مخيف و</a:t>
            </a:r>
            <a:r>
              <a:rPr kumimoji="0" lang="ar-JO" sz="4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غيرة نار عتيدة أن تأكل المضادين</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853189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0857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أيضاً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يقدس الشعب بدم نفسه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التطبيق : غادر أورشليم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5" name="Text Box 6"/>
          <p:cNvSpPr txBox="1">
            <a:spLocks noChangeArrowheads="1"/>
          </p:cNvSpPr>
          <p:nvPr/>
        </p:nvSpPr>
        <p:spPr bwMode="auto">
          <a:xfrm>
            <a:off x="5580112" y="4149080"/>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8A5C">
                    <a:lumMod val="40000"/>
                    <a:lumOff val="60000"/>
                  </a:srgbClr>
                </a:solidFill>
                <a:effectLst/>
                <a:uLnTx/>
                <a:uFillTx/>
                <a:latin typeface="Arial" panose="020B0604020202020204" pitchFamily="34" charset="0"/>
                <a:ea typeface="ＭＳ Ｐゴシック" charset="0"/>
                <a:cs typeface="Arial" panose="020B0604020202020204" pitchFamily="34" charset="0"/>
              </a:rPr>
              <a:t>فلنخرج إذاً إليه خارج المحلة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حاملين عاره</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13</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لين وكاثلين ريتماير، "أكلداما: حقل الخزاف أم قبر الكاهن الأكبر؟" شريط 20 (نوفمبر/ديسمبر 94): 34</a:t>
            </a:r>
            <a:endParaRPr kumimoji="0" lang="en-US" sz="1400" b="1" i="0"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01752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تطبيق إرميا : أتركوا أورشليم</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اليهود مثل  تين</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837112" y="980728"/>
            <a:ext cx="4199384"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يصور إرميا 24 اليهود كنوعين من التين خلال الحصار البابلي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 التين الرديء هم الذين رفضوا الخضوع لتأديب الله من خلال البابليين سوف يعصون الله ويبقون في المدينة ويموتون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التين الجيد سوف يحافظون على حياتهم بمغادرة المدينة ويستسلموا للبابليين خارجها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70 ميلادية لم تكن مختلفة</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539695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838" y="8050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تأديب العهد القديم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837" y="2993571"/>
            <a:ext cx="9138163" cy="3810001"/>
          </a:xfrm>
          <a:prstGeom prst="rect">
            <a:avLst/>
          </a:prstGeom>
        </p:spPr>
      </p:pic>
    </p:spTree>
    <p:extLst>
      <p:ext uri="{BB962C8B-B14F-4D97-AF65-F5344CB8AC3E}">
        <p14:creationId xmlns:p14="http://schemas.microsoft.com/office/powerpoint/2010/main" val="34533567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3771095" cy="6857999"/>
          </a:xfrm>
          <a:noFill/>
          <a:effectLst>
            <a:outerShdw blurRad="63500" dist="35921" dir="2700000" algn="ctr" rotWithShape="0">
              <a:schemeClr val="tx2">
                <a:alpha val="74998"/>
              </a:schemeClr>
            </a:outerShdw>
          </a:effectLst>
        </p:spPr>
        <p:txBody>
          <a:bodyPr anchor="t"/>
          <a:lstStyle/>
          <a:p>
            <a:pPr>
              <a:defRPr/>
            </a:pPr>
            <a: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t>عبرانيين ١٠ : ٢٨</a:t>
            </a:r>
            <a:b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SA" sz="4000" b="1" dirty="0">
                <a:effectLst>
                  <a:glow rad="381000">
                    <a:schemeClr val="tx1"/>
                  </a:glow>
                </a:effectLst>
                <a:latin typeface="Arial" panose="020B0604020202020204" pitchFamily="34" charset="0"/>
                <a:ea typeface="ＭＳ Ｐゴシック" charset="0"/>
                <a:cs typeface="Arial" panose="020B0604020202020204" pitchFamily="34" charset="0"/>
              </a:rPr>
              <a:t> مَنْ خَالَفَ نَامُوسَ مُوسَى فَعَلَى شَاهِدَيْنِ أَوْ ثَلاَثَةِ شُهُودٍ يَمُوتُ بِدُونِ رَأْفَةٍ</a:t>
            </a: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br>
              <a:rPr lang="en-US" sz="4000" b="1" dirty="0">
                <a:effectLst>
                  <a:glow rad="381000">
                    <a:schemeClr val="tx1"/>
                  </a:glow>
                </a:effectLst>
                <a:latin typeface="Arial" panose="020B0604020202020204" pitchFamily="34" charset="0"/>
                <a:ea typeface="ＭＳ Ｐゴシック" charset="0"/>
                <a:cs typeface="Arial" panose="020B0604020202020204" pitchFamily="34" charset="0"/>
              </a:rPr>
            </a:br>
            <a:r>
              <a:rPr lang="ar-SA" sz="4000" b="1" dirty="0">
                <a:latin typeface="Arial" panose="020B0604020202020204" pitchFamily="34" charset="0"/>
                <a:cs typeface="Arial" panose="020B0604020202020204" pitchFamily="34" charset="0"/>
              </a:rPr>
              <a:t>عدد ١٥ : ٣٠-٣٦</a:t>
            </a:r>
            <a:endParaRPr lang="ar-SA" sz="4000" b="1" dirty="0">
              <a:effectLst>
                <a:glow rad="381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3771095" y="0"/>
            <a:ext cx="5372905" cy="6858000"/>
          </a:xfrm>
          <a:prstGeom prst="rect">
            <a:avLst/>
          </a:prstGeom>
        </p:spPr>
      </p:pic>
    </p:spTree>
    <p:extLst>
      <p:ext uri="{BB962C8B-B14F-4D97-AF65-F5344CB8AC3E}">
        <p14:creationId xmlns:p14="http://schemas.microsoft.com/office/powerpoint/2010/main" val="315898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3" presetClass="entr" presetSubtype="10" fill="hold" grpId="0" nodeType="withEffect">
                                  <p:stCondLst>
                                    <p:cond delay="0"/>
                                  </p:stCondLst>
                                  <p:childTnLst>
                                    <p:set>
                                      <p:cBhvr>
                                        <p:cTn id="8" dur="1" fill="hold">
                                          <p:stCondLst>
                                            <p:cond delay="0"/>
                                          </p:stCondLst>
                                        </p:cTn>
                                        <p:tgtEl>
                                          <p:spTgt spid="900098"/>
                                        </p:tgtEl>
                                        <p:attrNameLst>
                                          <p:attrName>style.visibility</p:attrName>
                                        </p:attrNameLst>
                                      </p:cBhvr>
                                      <p:to>
                                        <p:strVal val="visible"/>
                                      </p:to>
                                    </p:set>
                                    <p:animEffect transition="in" filter="blinds(horizontal)">
                                      <p:cBhvr>
                                        <p:cTn id="9"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794545" y="0"/>
            <a:ext cx="4818015"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37433"/>
            <a:ext cx="5292081" cy="6423412"/>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فكم عقاباً أشر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تظنون أنه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يحسب مستحقاً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من داس ابن الله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وحسب دم العهد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الذي قُدس به دنساً </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وازدرى بروح النعمة</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10: 29)</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328681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2924944" cy="292494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843808" y="44063"/>
            <a:ext cx="6300192"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أسوأ من الموت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2843808" y="908720"/>
            <a:ext cx="6300192"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من الواضح أن هذا النوع من التمرد الروحي يستدعي عقوبة أسوأ بكثير من عقوبة الإعدام التي كانت مفروضة في ظل النظام الموسوي.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ولكن مرة أخرى لم يكن الكاتب يفكر في الجحيم. يمكن أن تقع العديد من أشكال العقاب الإلهي على حياة الإنسان وهي أسوأ من تلك التي يمكن أن تقع على عاتق الإنسان كالموت الفوري.‏ وفي الواقع‏ اشتكى إرميا من العقوبة التي فرضت على أورشليم (‏مرا ٤:‏​٦،‏ ٩).‏ وقد يفكر المرء أيضاً في الملك شاول الذي كانت أيامه الأخيرة مثقلة باضطراب عقلي وعاطفي حتى الموت نفسه كان نوعاً من الإفراج</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6345356"/>
            <a:ext cx="9144000"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زاين س. هودجز، العبرانيين، في تفسير المعرفة الكتابية، 2: 806</a:t>
            </a:r>
            <a:r>
              <a:rPr kumimoji="0" lang="en-SG"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75073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0" y="4517648"/>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حماية للمؤمنين في القيامة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31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الحياة المسيحية هي سباق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descr="tomtom-runner-gps-watch-16.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87624" y="1124744"/>
            <a:ext cx="6689080" cy="4981230"/>
          </a:xfrm>
          <a:prstGeom prst="rect">
            <a:avLst/>
          </a:prstGeom>
        </p:spPr>
      </p:pic>
    </p:spTree>
    <p:extLst>
      <p:ext uri="{BB962C8B-B14F-4D97-AF65-F5344CB8AC3E}">
        <p14:creationId xmlns:p14="http://schemas.microsoft.com/office/powerpoint/2010/main" val="25556262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0517"/>
            <a:ext cx="9144000" cy="6423412"/>
          </a:xfrm>
          <a:noFill/>
          <a:effectLst>
            <a:outerShdw blurRad="63500" dist="35921" dir="2700000" algn="ctr" rotWithShape="0">
              <a:schemeClr val="tx2">
                <a:alpha val="74998"/>
              </a:schemeClr>
            </a:outerShdw>
          </a:effectLst>
        </p:spPr>
        <p:txBody>
          <a:bodyPr anchor="t"/>
          <a:lstStyle/>
          <a:p>
            <a:pPr rtl="1"/>
            <a:r>
              <a:rPr lang="ar-SA" sz="4000" b="1" dirty="0">
                <a:latin typeface="Arial" panose="020B0604020202020204" pitchFamily="34" charset="0"/>
                <a:cs typeface="Arial" panose="020B0604020202020204" pitchFamily="34" charset="0"/>
              </a:rPr>
              <a:t>عبرانيين ١٠ : ٣٠-٣١</a:t>
            </a:r>
            <a:br>
              <a:rPr lang="ar-SA" sz="4000" b="1" dirty="0">
                <a:latin typeface="Arial" panose="020B0604020202020204" pitchFamily="34" charset="0"/>
                <a:cs typeface="Arial" panose="020B0604020202020204" pitchFamily="34" charset="0"/>
              </a:rPr>
            </a:b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فَإِنَّنَا نَعْرِفُ الَّذِي قَالَ:</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«لِيَ الاِنْتِقَامُ، أَنَا أُجَازِي، يَقُولُ الرَّبُّ».</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وَأَيْضاً:</a:t>
            </a:r>
            <a:br>
              <a:rPr lang="en-US" sz="4000" dirty="0">
                <a:latin typeface="Arial" panose="020B0604020202020204" pitchFamily="34" charset="0"/>
                <a:cs typeface="Arial" panose="020B0604020202020204" pitchFamily="34" charset="0"/>
              </a:rPr>
            </a:br>
            <a:r>
              <a:rPr lang="ar-SA" sz="4000" dirty="0">
                <a:solidFill>
                  <a:srgbClr val="FFFF00"/>
                </a:solidFill>
                <a:latin typeface="Arial" panose="020B0604020202020204" pitchFamily="34" charset="0"/>
                <a:cs typeface="Arial" panose="020B0604020202020204" pitchFamily="34" charset="0"/>
              </a:rPr>
              <a:t> «الرَّبُّ يَدِينُ شَعْبَهُ»</a:t>
            </a:r>
            <a:r>
              <a:rPr lang="ar-SA" sz="4000" dirty="0">
                <a:latin typeface="Arial" panose="020B0604020202020204" pitchFamily="34" charset="0"/>
                <a:cs typeface="Arial" panose="020B0604020202020204" pitchFamily="34" charset="0"/>
              </a:rPr>
              <a:t>.</a:t>
            </a:r>
            <a:br>
              <a:rPr lang="en-US" sz="4000" dirty="0">
                <a:latin typeface="Arial" panose="020B0604020202020204" pitchFamily="34" charset="0"/>
                <a:cs typeface="Arial" panose="020B0604020202020204" pitchFamily="34" charset="0"/>
              </a:rPr>
            </a:br>
            <a:r>
              <a:rPr lang="ar-SA" sz="4000" dirty="0">
                <a:latin typeface="Arial" panose="020B0604020202020204" pitchFamily="34" charset="0"/>
                <a:cs typeface="Arial" panose="020B0604020202020204" pitchFamily="34" charset="0"/>
              </a:rPr>
              <a:t> ٣١ مُخِيفٌ هُوَ الْوُقُوعُ فِي يَدَيِ اللهِ الْحَيِّ! </a:t>
            </a:r>
          </a:p>
        </p:txBody>
      </p:sp>
    </p:spTree>
    <p:extLst>
      <p:ext uri="{BB962C8B-B14F-4D97-AF65-F5344CB8AC3E}">
        <p14:creationId xmlns:p14="http://schemas.microsoft.com/office/powerpoint/2010/main" val="168194397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Rectangle 3"/>
          <p:cNvSpPr>
            <a:spLocks noGrp="1" noChangeArrowheads="1"/>
          </p:cNvSpPr>
          <p:nvPr>
            <p:ph type="title"/>
          </p:nvPr>
        </p:nvSpPr>
        <p:spPr>
          <a:xfrm>
            <a:off x="76200" y="277813"/>
            <a:ext cx="89916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0420" name="Group 4"/>
          <p:cNvGraphicFramePr>
            <a:graphicFrameLocks noGrp="1"/>
          </p:cNvGraphicFramePr>
          <p:nvPr>
            <p:ph idx="1"/>
          </p:nvPr>
        </p:nvGraphicFramePr>
        <p:xfrm>
          <a:off x="533400" y="3576638"/>
          <a:ext cx="8229600" cy="2824163"/>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1798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الناس الذين ليسوا مؤمنين حقاً</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المسيحيون الذين يخطئون بعدم رؤية تفوق المسيح</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0434" name="Text Box 18"/>
          <p:cNvSpPr txBox="1">
            <a:spLocks noChangeArrowheads="1"/>
          </p:cNvSpPr>
          <p:nvPr/>
        </p:nvSpPr>
        <p:spPr bwMode="auto">
          <a:xfrm>
            <a:off x="782848" y="1981200"/>
            <a:ext cx="616226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 هي الفئة اليهودية التي يتم التعامل معها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5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69361189"/>
      </p:ext>
    </p:extLst>
  </p:cSld>
  <p:clrMapOvr>
    <a:overrideClrMapping bg1="dk2" tx1="lt1" bg2="dk1" tx2="lt2" accent1="accent1" accent2="accent2" accent3="accent3" accent4="accent4" accent5="accent5" accent6="accent6" hlink="hlink" folHlink="folHlink"/>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76200" y="277813"/>
            <a:ext cx="8915400" cy="10175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1443"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لم يحصلوا على الخلاص مطلقاً</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الخلاص</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فقدان المكافآت</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457" name="Text Box 17"/>
          <p:cNvSpPr txBox="1">
            <a:spLocks noChangeArrowheads="1"/>
          </p:cNvSpPr>
          <p:nvPr/>
        </p:nvSpPr>
        <p:spPr bwMode="auto">
          <a:xfrm>
            <a:off x="2033966" y="1905000"/>
            <a:ext cx="333777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طبيعة عقوبتهم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0706"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0707"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9659387"/>
      </p:ext>
    </p:extLst>
  </p:cSld>
  <p:clrMapOvr>
    <a:overrideClrMapping bg1="dk2" tx1="lt1" bg2="dk1" tx2="lt2" accent1="accent1" accent2="accent2" accent3="accent3" accent4="accent4" accent5="accent5" accent6="accent6" hlink="hlink" folHlink="folHlink"/>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304800"/>
            <a:ext cx="9144000" cy="1093788"/>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62467" name="Group 3"/>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جهنم</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التأديب الإلهي</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2481" name="Text Box 17"/>
          <p:cNvSpPr txBox="1">
            <a:spLocks noChangeArrowheads="1"/>
          </p:cNvSpPr>
          <p:nvPr/>
        </p:nvSpPr>
        <p:spPr bwMode="auto">
          <a:xfrm>
            <a:off x="2555776" y="1905000"/>
            <a:ext cx="315132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هي النتيجة ؟</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2754"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755"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19574492"/>
      </p:ext>
    </p:extLst>
  </p:cSld>
  <p:clrMapOvr>
    <a:overrideClrMapping bg1="dk2" tx1="lt1" bg2="dk1" tx2="lt2" accent1="accent1" accent2="accent2" accent3="accent3" accent4="accent4" accent5="accent5" accent6="accent6" hlink="hlink" folHlink="folHlink"/>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08" name="Rectangle 20"/>
          <p:cNvSpPr>
            <a:spLocks noGrp="1" noChangeArrowheads="1"/>
          </p:cNvSpPr>
          <p:nvPr>
            <p:ph type="title"/>
          </p:nvPr>
        </p:nvSpPr>
        <p:spPr>
          <a:xfrm>
            <a:off x="0" y="228600"/>
            <a:ext cx="9144000" cy="1139825"/>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dirty="0">
              <a:latin typeface="Arial" panose="020B0604020202020204" pitchFamily="34" charset="0"/>
              <a:ea typeface="ＭＳ Ｐゴシック" charset="0"/>
              <a:cs typeface="Arial" panose="020B0604020202020204" pitchFamily="34" charset="0"/>
            </a:endParaRPr>
          </a:p>
        </p:txBody>
      </p:sp>
      <p:graphicFrame>
        <p:nvGraphicFramePr>
          <p:cNvPr id="63490" name="Group 2"/>
          <p:cNvGraphicFramePr>
            <a:graphicFrameLocks noGrp="1"/>
          </p:cNvGraphicFramePr>
          <p:nvPr>
            <p:ph idx="1"/>
          </p:nvPr>
        </p:nvGraphicFramePr>
        <p:xfrm>
          <a:off x="533400" y="3509963"/>
          <a:ext cx="8229600" cy="2052638"/>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الإصلاحي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الأرميني</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الشركاء</a:t>
                      </a:r>
                      <a:endParaRPr kumimoji="0" lang="en-US" sz="32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3504" name="Text Box 16"/>
          <p:cNvSpPr txBox="1">
            <a:spLocks noChangeArrowheads="1"/>
          </p:cNvSpPr>
          <p:nvPr/>
        </p:nvSpPr>
        <p:spPr bwMode="auto">
          <a:xfrm>
            <a:off x="1326707" y="1782763"/>
            <a:ext cx="51475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أي منظور لاهوتي يتمسك بهذا الرأي؟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74802"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803"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4754166"/>
      </p:ext>
    </p:extLst>
  </p:cSld>
  <p:clrMapOvr>
    <a:overrideClrMapping bg1="dk2" tx1="lt1" bg2="dk1" tx2="lt2" accent1="accent1" accent2="accent2" accent3="accent3" accent4="accent4" accent5="accent5" accent6="accent6" hlink="hlink" folHlink="folHlink"/>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514" name="Group 2"/>
          <p:cNvGraphicFramePr>
            <a:graphicFrameLocks noGrp="1"/>
          </p:cNvGraphicFramePr>
          <p:nvPr>
            <p:ph idx="1"/>
          </p:nvPr>
        </p:nvGraphicFramePr>
        <p:xfrm>
          <a:off x="533400" y="3357563"/>
          <a:ext cx="8431213" cy="2482469"/>
        </p:xfrm>
        <a:graphic>
          <a:graphicData uri="http://schemas.openxmlformats.org/drawingml/2006/table">
            <a:tbl>
              <a:tblPr/>
              <a:tblGrid>
                <a:gridCol w="2809875">
                  <a:extLst>
                    <a:ext uri="{9D8B030D-6E8A-4147-A177-3AD203B41FA5}">
                      <a16:colId xmlns:a16="http://schemas.microsoft.com/office/drawing/2014/main" val="20000"/>
                    </a:ext>
                  </a:extLst>
                </a:gridCol>
                <a:gridCol w="2668588">
                  <a:extLst>
                    <a:ext uri="{9D8B030D-6E8A-4147-A177-3AD203B41FA5}">
                      <a16:colId xmlns:a16="http://schemas.microsoft.com/office/drawing/2014/main" val="20001"/>
                    </a:ext>
                  </a:extLst>
                </a:gridCol>
                <a:gridCol w="2952750">
                  <a:extLst>
                    <a:ext uri="{9D8B030D-6E8A-4147-A177-3AD203B41FA5}">
                      <a16:colId xmlns:a16="http://schemas.microsoft.com/office/drawing/2014/main" val="20002"/>
                    </a:ext>
                  </a:extLst>
                </a:gridCol>
              </a:tblGrid>
              <a:tr h="10255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8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2711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الدلالة على جهنم</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lang="ar-JO" sz="2800" b="1" dirty="0">
                          <a:latin typeface="Arial" panose="020B0604020202020204" pitchFamily="34" charset="0"/>
                          <a:cs typeface="Arial" panose="020B0604020202020204" pitchFamily="34" charset="0"/>
                        </a:rPr>
                        <a:t> (يرى أن الدينونة جادة)</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خسارة المكافآت كدينونة (مفهوم دارج في العهد الجديد)</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4528" name="Text Box 16"/>
          <p:cNvSpPr txBox="1">
            <a:spLocks noChangeArrowheads="1"/>
          </p:cNvSpPr>
          <p:nvPr/>
        </p:nvSpPr>
        <p:spPr bwMode="auto">
          <a:xfrm>
            <a:off x="3611563" y="1905000"/>
            <a:ext cx="1410964"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القوة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4529" name="Rectangle 17"/>
          <p:cNvSpPr>
            <a:spLocks noGrp="1" noChangeArrowheads="1"/>
          </p:cNvSpPr>
          <p:nvPr>
            <p:ph type="title"/>
          </p:nvPr>
        </p:nvSpPr>
        <p:spPr>
          <a:xfrm>
            <a:off x="0" y="277813"/>
            <a:ext cx="91440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pic>
        <p:nvPicPr>
          <p:cNvPr id="376850"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51"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0799679"/>
      </p:ext>
    </p:extLst>
  </p:cSld>
  <p:clrMapOvr>
    <a:overrideClrMapping bg1="dk2" tx1="lt1" bg2="dk1" tx2="lt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Group 2"/>
          <p:cNvGraphicFramePr>
            <a:graphicFrameLocks noGrp="1"/>
          </p:cNvGraphicFramePr>
          <p:nvPr>
            <p:ph idx="1"/>
          </p:nvPr>
        </p:nvGraphicFramePr>
        <p:xfrm>
          <a:off x="457200" y="3429000"/>
          <a:ext cx="8229600" cy="3184525"/>
        </p:xfrm>
        <a:graphic>
          <a:graphicData uri="http://schemas.openxmlformats.org/drawingml/2006/table">
            <a:tbl>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غير حقيقي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سابق</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rPr>
                        <a:t>مؤمن جسدي</a:t>
                      </a:r>
                      <a:endParaRPr kumimoji="0" lang="en-US" sz="2400" b="1" i="0" u="none" strike="noStrike" cap="none" normalizeH="0" baseline="0" dirty="0">
                        <a:ln>
                          <a:noFill/>
                        </a:ln>
                        <a:solidFill>
                          <a:schemeClr val="tx1"/>
                        </a:solidFill>
                        <a:effectLst>
                          <a:outerShdw blurRad="38100" dist="38100" dir="2700000" algn="tl">
                            <a:srgbClr val="602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651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يتحدث باستمرار عن القراء كمسيحيين حقيقيين</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المؤقت يأتي ضد عقيدة التبرير بالنعمة</a:t>
                      </a:r>
                      <a:endParaRPr kumimoji="0" lang="en-US" sz="2800" b="1" i="0" u="none" strike="noStrike" kern="1200"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charset="0"/>
                        <a:buNone/>
                        <a:tabLst/>
                      </a:pPr>
                      <a:r>
                        <a:rPr kumimoji="0" lang="ar-JO"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10: 27 يشير إلى دينونة الأشخاص وليس الأعمال</a:t>
                      </a:r>
                      <a:endParaRPr kumimoji="0" lang="en-US" sz="2800" b="1" i="0" u="none" strike="noStrike" cap="none" normalizeH="0" baseline="0" dirty="0">
                        <a:ln>
                          <a:noFill/>
                        </a:ln>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T="45711" marB="45711"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5552" name="Text Box 16"/>
          <p:cNvSpPr txBox="1">
            <a:spLocks noChangeArrowheads="1"/>
          </p:cNvSpPr>
          <p:nvPr/>
        </p:nvSpPr>
        <p:spPr bwMode="auto">
          <a:xfrm>
            <a:off x="3563888" y="1815524"/>
            <a:ext cx="184377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L="0" marR="0" lvl="0" indent="0" algn="ctr" defTabSz="914400" latinLnBrk="0">
              <a:lnSpc>
                <a:spcPct val="100000"/>
              </a:lnSpc>
              <a:buClrTx/>
              <a:buSzTx/>
              <a:buFontTx/>
              <a:buNone/>
              <a:tabLst/>
              <a:defRPr kumimoji="0" sz="3200" b="1" i="0" u="none" strike="noStrike" cap="none" spc="0" normalizeH="0" baseline="0">
                <a:ln>
                  <a:noFill/>
                </a:ln>
                <a:solidFill>
                  <a:srgbClr val="FFFFFF"/>
                </a:solidFill>
                <a:effectLst/>
                <a:uLnTx/>
                <a:uFillTx/>
                <a:latin typeface="Arial" panose="020B0604020202020204" pitchFamily="34" charset="0"/>
                <a:cs typeface="Arial" panose="020B0604020202020204" pitchFamily="34" charset="0"/>
              </a:defRPr>
            </a:lvl1pPr>
            <a:lvl2pPr marL="37931725" indent="-37474525"/>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نقاط الضعف</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5553" name="Rectangle 17"/>
          <p:cNvSpPr>
            <a:spLocks noGrp="1" noChangeArrowheads="1"/>
          </p:cNvSpPr>
          <p:nvPr>
            <p:ph type="title"/>
          </p:nvPr>
        </p:nvSpPr>
        <p:spPr>
          <a:xfrm>
            <a:off x="0" y="277813"/>
            <a:ext cx="9144000" cy="1093787"/>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وجهات النظر حول المقاطع التحذيرية</a:t>
            </a:r>
            <a:endParaRPr lang="en-US" b="1" dirty="0">
              <a:latin typeface="Arial" panose="020B0604020202020204" pitchFamily="34" charset="0"/>
              <a:ea typeface="ＭＳ Ｐゴシック" charset="0"/>
              <a:cs typeface="Arial" panose="020B0604020202020204" pitchFamily="34" charset="0"/>
            </a:endParaRPr>
          </a:p>
        </p:txBody>
      </p:sp>
      <p:pic>
        <p:nvPicPr>
          <p:cNvPr id="378898" name="Picture 18" descr="TN00704_[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61225" y="1219200"/>
            <a:ext cx="1620838"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99" name="Text Box 19"/>
          <p:cNvSpPr txBox="1">
            <a:spLocks noChangeArrowheads="1"/>
          </p:cNvSpPr>
          <p:nvPr/>
        </p:nvSpPr>
        <p:spPr bwMode="auto">
          <a:xfrm>
            <a:off x="8229600" y="60325"/>
            <a:ext cx="8483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266س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065830"/>
      </p:ext>
    </p:extLst>
  </p:cSld>
  <p:clrMapOvr>
    <a:overrideClrMapping bg1="dk2" tx1="lt1" bg2="dk1" tx2="lt2" accent1="accent1" accent2="accent2" accent3="accent3" accent4="accent4" accent5="accent5" accent6="accent6" hlink="hlink" folHlink="folHlink"/>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body" idx="1"/>
          </p:nvPr>
        </p:nvSpPr>
        <p:spPr>
          <a:xfrm>
            <a:off x="5105400" y="908050"/>
            <a:ext cx="4038600" cy="5949950"/>
          </a:xfrm>
        </p:spPr>
        <p:txBody>
          <a:bodyPr/>
          <a:lstStyle/>
          <a:p>
            <a:pPr algn="r" rtl="1" eaLnBrk="1" hangingPunct="1"/>
            <a:r>
              <a:rPr lang="ar-JO" sz="2800" b="1" dirty="0">
                <a:latin typeface="Arial" panose="020B0604020202020204" pitchFamily="34" charset="0"/>
                <a:ea typeface="ＭＳ Ｐゴシック" charset="0"/>
                <a:cs typeface="Arial" panose="020B0604020202020204" pitchFamily="34" charset="0"/>
              </a:rPr>
              <a:t>تدنيس قيصرية</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تمرد أورشليم</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توقف تقديم الذبائح لنيرون في الهيكل</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روما ترسل فاسباسيان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موت نيرون</a:t>
            </a:r>
            <a:endParaRPr lang="en-US" sz="2800" b="1" dirty="0">
              <a:latin typeface="Arial" panose="020B0604020202020204" pitchFamily="34" charset="0"/>
              <a:ea typeface="ＭＳ Ｐゴシック" charset="0"/>
              <a:cs typeface="Arial" panose="020B0604020202020204" pitchFamily="34" charset="0"/>
            </a:endParaRPr>
          </a:p>
          <a:p>
            <a:pPr algn="r" rtl="1" eaLnBrk="1" hangingPunct="1"/>
            <a:r>
              <a:rPr lang="ar-JO" sz="2800" b="1" dirty="0">
                <a:latin typeface="Arial" panose="020B0604020202020204" pitchFamily="34" charset="0"/>
                <a:ea typeface="ＭＳ Ｐゴシック" charset="0"/>
                <a:cs typeface="Arial" panose="020B0604020202020204" pitchFamily="34" charset="0"/>
              </a:rPr>
              <a:t>حصار أورشليم من قبل تيطس (نيسان-أيلول 70)</a:t>
            </a:r>
            <a:endParaRPr lang="en-US" sz="2800" b="1" dirty="0">
              <a:latin typeface="Arial" panose="020B0604020202020204" pitchFamily="34" charset="0"/>
              <a:ea typeface="ＭＳ Ｐゴシック" charset="0"/>
              <a:cs typeface="Arial" panose="020B0604020202020204" pitchFamily="34" charset="0"/>
            </a:endParaRPr>
          </a:p>
        </p:txBody>
      </p:sp>
      <p:sp>
        <p:nvSpPr>
          <p:cNvPr id="260098" name="Text Box 3"/>
          <p:cNvSpPr txBox="1">
            <a:spLocks noChangeArrowheads="1"/>
          </p:cNvSpPr>
          <p:nvPr/>
        </p:nvSpPr>
        <p:spPr bwMode="auto">
          <a:xfrm>
            <a:off x="8313350" y="44450"/>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257</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380932" name="Picture 4"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565" name="Picture 5" descr="Nero"/>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181600"/>
            <a:ext cx="123825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6" name="Rectangle 6"/>
          <p:cNvSpPr>
            <a:spLocks noGrp="1" noRot="1" noChangeArrowheads="1"/>
          </p:cNvSpPr>
          <p:nvPr>
            <p:ph type="title"/>
          </p:nvPr>
        </p:nvSpPr>
        <p:spPr>
          <a:xfrm>
            <a:off x="0" y="0"/>
            <a:ext cx="8305800" cy="762000"/>
          </a:xfrm>
          <a:solidFill>
            <a:schemeClr val="bg2"/>
          </a:solidFill>
        </p:spPr>
        <p:txBody>
          <a:bodyPr/>
          <a:lstStyle/>
          <a:p>
            <a:pPr eaLnBrk="1" hangingPunct="1"/>
            <a:r>
              <a:rPr lang="ar-JO" dirty="0">
                <a:effectLst/>
                <a:latin typeface="Arial" panose="020B0604020202020204" pitchFamily="34" charset="0"/>
                <a:ea typeface="ＭＳ Ｐゴシック" charset="0"/>
                <a:cs typeface="Arial" panose="020B0604020202020204" pitchFamily="34" charset="0"/>
              </a:rPr>
              <a:t>الحرب اليهودية (66-73 م)</a:t>
            </a:r>
            <a:endParaRPr lang="en-US" dirty="0">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63064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6562">
                                            <p:txEl>
                                              <p:pRg st="0" end="0"/>
                                            </p:txEl>
                                          </p:spTgt>
                                        </p:tgtEl>
                                        <p:attrNameLst>
                                          <p:attrName>style.visibility</p:attrName>
                                        </p:attrNameLst>
                                      </p:cBhvr>
                                      <p:to>
                                        <p:strVal val="visible"/>
                                      </p:to>
                                    </p:set>
                                    <p:anim calcmode="lin" valueType="num">
                                      <p:cBhvr>
                                        <p:cTn id="7" dur="500" fill="hold"/>
                                        <p:tgtEl>
                                          <p:spTgt spid="66562">
                                            <p:txEl>
                                              <p:pRg st="0" end="0"/>
                                            </p:txEl>
                                          </p:spTgt>
                                        </p:tgtEl>
                                        <p:attrNameLst>
                                          <p:attrName>ppt_w</p:attrName>
                                        </p:attrNameLst>
                                      </p:cBhvr>
                                      <p:tavLst>
                                        <p:tav tm="0">
                                          <p:val>
                                            <p:strVal val="#ppt_w*2.5"/>
                                          </p:val>
                                        </p:tav>
                                        <p:tav tm="100000">
                                          <p:val>
                                            <p:strVal val="#ppt_w"/>
                                          </p:val>
                                        </p:tav>
                                      </p:tavLst>
                                    </p:anim>
                                    <p:anim calcmode="lin" valueType="num">
                                      <p:cBhvr>
                                        <p:cTn id="8" dur="500" fill="hold"/>
                                        <p:tgtEl>
                                          <p:spTgt spid="66562">
                                            <p:txEl>
                                              <p:pRg st="0" end="0"/>
                                            </p:txEl>
                                          </p:spTgt>
                                        </p:tgtEl>
                                        <p:attrNameLst>
                                          <p:attrName>ppt_h</p:attrName>
                                        </p:attrNameLst>
                                      </p:cBhvr>
                                      <p:tavLst>
                                        <p:tav tm="0">
                                          <p:val>
                                            <p:strVal val="#ppt_h*0.01"/>
                                          </p:val>
                                        </p:tav>
                                        <p:tav tm="100000">
                                          <p:val>
                                            <p:strVal val="#ppt_h"/>
                                          </p:val>
                                        </p:tav>
                                      </p:tavLst>
                                    </p:anim>
                                    <p:anim calcmode="lin" valueType="num">
                                      <p:cBhvr>
                                        <p:cTn id="9" dur="500" fill="hold"/>
                                        <p:tgtEl>
                                          <p:spTgt spid="66562">
                                            <p:txEl>
                                              <p:pRg st="0" end="0"/>
                                            </p:txEl>
                                          </p:spTgt>
                                        </p:tgtEl>
                                        <p:attrNameLst>
                                          <p:attrName>ppt_x</p:attrName>
                                        </p:attrNameLst>
                                      </p:cBhvr>
                                      <p:tavLst>
                                        <p:tav tm="0">
                                          <p:val>
                                            <p:strVal val="#ppt_x"/>
                                          </p:val>
                                        </p:tav>
                                        <p:tav tm="100000">
                                          <p:val>
                                            <p:strVal val="#ppt_x"/>
                                          </p:val>
                                        </p:tav>
                                      </p:tavLst>
                                    </p:anim>
                                    <p:anim calcmode="lin" valueType="num">
                                      <p:cBhvr>
                                        <p:cTn id="10" dur="500" fill="hold"/>
                                        <p:tgtEl>
                                          <p:spTgt spid="66562">
                                            <p:txEl>
                                              <p:pRg st="0" end="0"/>
                                            </p:txEl>
                                          </p:spTgt>
                                        </p:tgtEl>
                                        <p:attrNameLst>
                                          <p:attrName>ppt_y</p:attrName>
                                        </p:attrNameLst>
                                      </p:cBhvr>
                                      <p:tavLst>
                                        <p:tav tm="0">
                                          <p:val>
                                            <p:strVal val="#ppt_h+1"/>
                                          </p:val>
                                        </p:tav>
                                        <p:tav tm="100000">
                                          <p:val>
                                            <p:strVal val="#ppt_y"/>
                                          </p:val>
                                        </p:tav>
                                      </p:tavLst>
                                    </p:anim>
                                    <p:animEffect transition="in" filter="fade">
                                      <p:cBhvr>
                                        <p:cTn id="11" dur="500"/>
                                        <p:tgtEl>
                                          <p:spTgt spid="6656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6562">
                                            <p:txEl>
                                              <p:pRg st="1" end="1"/>
                                            </p:txEl>
                                          </p:spTgt>
                                        </p:tgtEl>
                                        <p:attrNameLst>
                                          <p:attrName>style.visibility</p:attrName>
                                        </p:attrNameLst>
                                      </p:cBhvr>
                                      <p:to>
                                        <p:strVal val="visible"/>
                                      </p:to>
                                    </p:set>
                                    <p:anim calcmode="lin" valueType="num">
                                      <p:cBhvr>
                                        <p:cTn id="16" dur="500" fill="hold"/>
                                        <p:tgtEl>
                                          <p:spTgt spid="66562">
                                            <p:txEl>
                                              <p:pRg st="1" end="1"/>
                                            </p:txEl>
                                          </p:spTgt>
                                        </p:tgtEl>
                                        <p:attrNameLst>
                                          <p:attrName>ppt_w</p:attrName>
                                        </p:attrNameLst>
                                      </p:cBhvr>
                                      <p:tavLst>
                                        <p:tav tm="0">
                                          <p:val>
                                            <p:strVal val="#ppt_w*2.5"/>
                                          </p:val>
                                        </p:tav>
                                        <p:tav tm="100000">
                                          <p:val>
                                            <p:strVal val="#ppt_w"/>
                                          </p:val>
                                        </p:tav>
                                      </p:tavLst>
                                    </p:anim>
                                    <p:anim calcmode="lin" valueType="num">
                                      <p:cBhvr>
                                        <p:cTn id="17" dur="500" fill="hold"/>
                                        <p:tgtEl>
                                          <p:spTgt spid="66562">
                                            <p:txEl>
                                              <p:pRg st="1" end="1"/>
                                            </p:txEl>
                                          </p:spTgt>
                                        </p:tgtEl>
                                        <p:attrNameLst>
                                          <p:attrName>ppt_h</p:attrName>
                                        </p:attrNameLst>
                                      </p:cBhvr>
                                      <p:tavLst>
                                        <p:tav tm="0">
                                          <p:val>
                                            <p:strVal val="#ppt_h*0.01"/>
                                          </p:val>
                                        </p:tav>
                                        <p:tav tm="100000">
                                          <p:val>
                                            <p:strVal val="#ppt_h"/>
                                          </p:val>
                                        </p:tav>
                                      </p:tavLst>
                                    </p:anim>
                                    <p:anim calcmode="lin" valueType="num">
                                      <p:cBhvr>
                                        <p:cTn id="18" dur="500" fill="hold"/>
                                        <p:tgtEl>
                                          <p:spTgt spid="6656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66562">
                                            <p:txEl>
                                              <p:pRg st="1" end="1"/>
                                            </p:txEl>
                                          </p:spTgt>
                                        </p:tgtEl>
                                        <p:attrNameLst>
                                          <p:attrName>ppt_y</p:attrName>
                                        </p:attrNameLst>
                                      </p:cBhvr>
                                      <p:tavLst>
                                        <p:tav tm="0">
                                          <p:val>
                                            <p:strVal val="#ppt_h+1"/>
                                          </p:val>
                                        </p:tav>
                                        <p:tav tm="100000">
                                          <p:val>
                                            <p:strVal val="#ppt_y"/>
                                          </p:val>
                                        </p:tav>
                                      </p:tavLst>
                                    </p:anim>
                                    <p:animEffect transition="in" filter="fade">
                                      <p:cBhvr>
                                        <p:cTn id="20" dur="500"/>
                                        <p:tgtEl>
                                          <p:spTgt spid="6656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8" presetClass="entr" presetSubtype="0" accel="100000" fill="hold" nodeType="clickEffect">
                                  <p:stCondLst>
                                    <p:cond delay="0"/>
                                  </p:stCondLst>
                                  <p:childTnLst>
                                    <p:set>
                                      <p:cBhvr>
                                        <p:cTn id="24" dur="1" fill="hold">
                                          <p:stCondLst>
                                            <p:cond delay="0"/>
                                          </p:stCondLst>
                                        </p:cTn>
                                        <p:tgtEl>
                                          <p:spTgt spid="66562">
                                            <p:txEl>
                                              <p:pRg st="2" end="2"/>
                                            </p:txEl>
                                          </p:spTgt>
                                        </p:tgtEl>
                                        <p:attrNameLst>
                                          <p:attrName>style.visibility</p:attrName>
                                        </p:attrNameLst>
                                      </p:cBhvr>
                                      <p:to>
                                        <p:strVal val="visible"/>
                                      </p:to>
                                    </p:set>
                                    <p:anim calcmode="lin" valueType="num">
                                      <p:cBhvr>
                                        <p:cTn id="25" dur="500" fill="hold"/>
                                        <p:tgtEl>
                                          <p:spTgt spid="66562">
                                            <p:txEl>
                                              <p:pRg st="2" end="2"/>
                                            </p:txEl>
                                          </p:spTgt>
                                        </p:tgtEl>
                                        <p:attrNameLst>
                                          <p:attrName>ppt_w</p:attrName>
                                        </p:attrNameLst>
                                      </p:cBhvr>
                                      <p:tavLst>
                                        <p:tav tm="0">
                                          <p:val>
                                            <p:strVal val="#ppt_w*2.5"/>
                                          </p:val>
                                        </p:tav>
                                        <p:tav tm="100000">
                                          <p:val>
                                            <p:strVal val="#ppt_w"/>
                                          </p:val>
                                        </p:tav>
                                      </p:tavLst>
                                    </p:anim>
                                    <p:anim calcmode="lin" valueType="num">
                                      <p:cBhvr>
                                        <p:cTn id="26" dur="500" fill="hold"/>
                                        <p:tgtEl>
                                          <p:spTgt spid="66562">
                                            <p:txEl>
                                              <p:pRg st="2" end="2"/>
                                            </p:txEl>
                                          </p:spTgt>
                                        </p:tgtEl>
                                        <p:attrNameLst>
                                          <p:attrName>ppt_h</p:attrName>
                                        </p:attrNameLst>
                                      </p:cBhvr>
                                      <p:tavLst>
                                        <p:tav tm="0">
                                          <p:val>
                                            <p:strVal val="#ppt_h*0.01"/>
                                          </p:val>
                                        </p:tav>
                                        <p:tav tm="100000">
                                          <p:val>
                                            <p:strVal val="#ppt_h"/>
                                          </p:val>
                                        </p:tav>
                                      </p:tavLst>
                                    </p:anim>
                                    <p:anim calcmode="lin" valueType="num">
                                      <p:cBhvr>
                                        <p:cTn id="27" dur="500" fill="hold"/>
                                        <p:tgtEl>
                                          <p:spTgt spid="66562">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66562">
                                            <p:txEl>
                                              <p:pRg st="2" end="2"/>
                                            </p:txEl>
                                          </p:spTgt>
                                        </p:tgtEl>
                                        <p:attrNameLst>
                                          <p:attrName>ppt_y</p:attrName>
                                        </p:attrNameLst>
                                      </p:cBhvr>
                                      <p:tavLst>
                                        <p:tav tm="0">
                                          <p:val>
                                            <p:strVal val="#ppt_h+1"/>
                                          </p:val>
                                        </p:tav>
                                        <p:tav tm="100000">
                                          <p:val>
                                            <p:strVal val="#ppt_y"/>
                                          </p:val>
                                        </p:tav>
                                      </p:tavLst>
                                    </p:anim>
                                    <p:animEffect transition="in" filter="fade">
                                      <p:cBhvr>
                                        <p:cTn id="29" dur="500"/>
                                        <p:tgtEl>
                                          <p:spTgt spid="66562">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8" presetClass="entr" presetSubtype="0" accel="100000" fill="hold" nodeType="clickEffect">
                                  <p:stCondLst>
                                    <p:cond delay="0"/>
                                  </p:stCondLst>
                                  <p:childTnLst>
                                    <p:set>
                                      <p:cBhvr>
                                        <p:cTn id="33" dur="1" fill="hold">
                                          <p:stCondLst>
                                            <p:cond delay="0"/>
                                          </p:stCondLst>
                                        </p:cTn>
                                        <p:tgtEl>
                                          <p:spTgt spid="66562">
                                            <p:txEl>
                                              <p:pRg st="3" end="3"/>
                                            </p:txEl>
                                          </p:spTgt>
                                        </p:tgtEl>
                                        <p:attrNameLst>
                                          <p:attrName>style.visibility</p:attrName>
                                        </p:attrNameLst>
                                      </p:cBhvr>
                                      <p:to>
                                        <p:strVal val="visible"/>
                                      </p:to>
                                    </p:set>
                                    <p:anim calcmode="lin" valueType="num">
                                      <p:cBhvr>
                                        <p:cTn id="34" dur="500" fill="hold"/>
                                        <p:tgtEl>
                                          <p:spTgt spid="66562">
                                            <p:txEl>
                                              <p:pRg st="3" end="3"/>
                                            </p:txEl>
                                          </p:spTgt>
                                        </p:tgtEl>
                                        <p:attrNameLst>
                                          <p:attrName>ppt_w</p:attrName>
                                        </p:attrNameLst>
                                      </p:cBhvr>
                                      <p:tavLst>
                                        <p:tav tm="0">
                                          <p:val>
                                            <p:strVal val="#ppt_w*2.5"/>
                                          </p:val>
                                        </p:tav>
                                        <p:tav tm="100000">
                                          <p:val>
                                            <p:strVal val="#ppt_w"/>
                                          </p:val>
                                        </p:tav>
                                      </p:tavLst>
                                    </p:anim>
                                    <p:anim calcmode="lin" valueType="num">
                                      <p:cBhvr>
                                        <p:cTn id="35" dur="500" fill="hold"/>
                                        <p:tgtEl>
                                          <p:spTgt spid="66562">
                                            <p:txEl>
                                              <p:pRg st="3" end="3"/>
                                            </p:txEl>
                                          </p:spTgt>
                                        </p:tgtEl>
                                        <p:attrNameLst>
                                          <p:attrName>ppt_h</p:attrName>
                                        </p:attrNameLst>
                                      </p:cBhvr>
                                      <p:tavLst>
                                        <p:tav tm="0">
                                          <p:val>
                                            <p:strVal val="#ppt_h*0.01"/>
                                          </p:val>
                                        </p:tav>
                                        <p:tav tm="100000">
                                          <p:val>
                                            <p:strVal val="#ppt_h"/>
                                          </p:val>
                                        </p:tav>
                                      </p:tavLst>
                                    </p:anim>
                                    <p:anim calcmode="lin" valueType="num">
                                      <p:cBhvr>
                                        <p:cTn id="36" dur="500" fill="hold"/>
                                        <p:tgtEl>
                                          <p:spTgt spid="66562">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66562">
                                            <p:txEl>
                                              <p:pRg st="3" end="3"/>
                                            </p:txEl>
                                          </p:spTgt>
                                        </p:tgtEl>
                                        <p:attrNameLst>
                                          <p:attrName>ppt_y</p:attrName>
                                        </p:attrNameLst>
                                      </p:cBhvr>
                                      <p:tavLst>
                                        <p:tav tm="0">
                                          <p:val>
                                            <p:strVal val="#ppt_h+1"/>
                                          </p:val>
                                        </p:tav>
                                        <p:tav tm="100000">
                                          <p:val>
                                            <p:strVal val="#ppt_y"/>
                                          </p:val>
                                        </p:tav>
                                      </p:tavLst>
                                    </p:anim>
                                    <p:animEffect transition="in" filter="fade">
                                      <p:cBhvr>
                                        <p:cTn id="38" dur="500"/>
                                        <p:tgtEl>
                                          <p:spTgt spid="66562">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8" presetClass="entr" presetSubtype="0" accel="100000" fill="hold" nodeType="clickEffect">
                                  <p:stCondLst>
                                    <p:cond delay="0"/>
                                  </p:stCondLst>
                                  <p:childTnLst>
                                    <p:set>
                                      <p:cBhvr>
                                        <p:cTn id="42" dur="1" fill="hold">
                                          <p:stCondLst>
                                            <p:cond delay="0"/>
                                          </p:stCondLst>
                                        </p:cTn>
                                        <p:tgtEl>
                                          <p:spTgt spid="66562">
                                            <p:txEl>
                                              <p:pRg st="4" end="4"/>
                                            </p:txEl>
                                          </p:spTgt>
                                        </p:tgtEl>
                                        <p:attrNameLst>
                                          <p:attrName>style.visibility</p:attrName>
                                        </p:attrNameLst>
                                      </p:cBhvr>
                                      <p:to>
                                        <p:strVal val="visible"/>
                                      </p:to>
                                    </p:set>
                                    <p:anim calcmode="lin" valueType="num">
                                      <p:cBhvr>
                                        <p:cTn id="43" dur="500" fill="hold"/>
                                        <p:tgtEl>
                                          <p:spTgt spid="66562">
                                            <p:txEl>
                                              <p:pRg st="4" end="4"/>
                                            </p:txEl>
                                          </p:spTgt>
                                        </p:tgtEl>
                                        <p:attrNameLst>
                                          <p:attrName>ppt_w</p:attrName>
                                        </p:attrNameLst>
                                      </p:cBhvr>
                                      <p:tavLst>
                                        <p:tav tm="0">
                                          <p:val>
                                            <p:strVal val="#ppt_w*2.5"/>
                                          </p:val>
                                        </p:tav>
                                        <p:tav tm="100000">
                                          <p:val>
                                            <p:strVal val="#ppt_w"/>
                                          </p:val>
                                        </p:tav>
                                      </p:tavLst>
                                    </p:anim>
                                    <p:anim calcmode="lin" valueType="num">
                                      <p:cBhvr>
                                        <p:cTn id="44" dur="500" fill="hold"/>
                                        <p:tgtEl>
                                          <p:spTgt spid="66562">
                                            <p:txEl>
                                              <p:pRg st="4" end="4"/>
                                            </p:txEl>
                                          </p:spTgt>
                                        </p:tgtEl>
                                        <p:attrNameLst>
                                          <p:attrName>ppt_h</p:attrName>
                                        </p:attrNameLst>
                                      </p:cBhvr>
                                      <p:tavLst>
                                        <p:tav tm="0">
                                          <p:val>
                                            <p:strVal val="#ppt_h*0.01"/>
                                          </p:val>
                                        </p:tav>
                                        <p:tav tm="100000">
                                          <p:val>
                                            <p:strVal val="#ppt_h"/>
                                          </p:val>
                                        </p:tav>
                                      </p:tavLst>
                                    </p:anim>
                                    <p:anim calcmode="lin" valueType="num">
                                      <p:cBhvr>
                                        <p:cTn id="45" dur="500" fill="hold"/>
                                        <p:tgtEl>
                                          <p:spTgt spid="66562">
                                            <p:txEl>
                                              <p:pRg st="4" end="4"/>
                                            </p:txEl>
                                          </p:spTgt>
                                        </p:tgtEl>
                                        <p:attrNameLst>
                                          <p:attrName>ppt_x</p:attrName>
                                        </p:attrNameLst>
                                      </p:cBhvr>
                                      <p:tavLst>
                                        <p:tav tm="0">
                                          <p:val>
                                            <p:strVal val="#ppt_x"/>
                                          </p:val>
                                        </p:tav>
                                        <p:tav tm="100000">
                                          <p:val>
                                            <p:strVal val="#ppt_x"/>
                                          </p:val>
                                        </p:tav>
                                      </p:tavLst>
                                    </p:anim>
                                    <p:anim calcmode="lin" valueType="num">
                                      <p:cBhvr>
                                        <p:cTn id="46" dur="500" fill="hold"/>
                                        <p:tgtEl>
                                          <p:spTgt spid="66562">
                                            <p:txEl>
                                              <p:pRg st="4" end="4"/>
                                            </p:txEl>
                                          </p:spTgt>
                                        </p:tgtEl>
                                        <p:attrNameLst>
                                          <p:attrName>ppt_y</p:attrName>
                                        </p:attrNameLst>
                                      </p:cBhvr>
                                      <p:tavLst>
                                        <p:tav tm="0">
                                          <p:val>
                                            <p:strVal val="#ppt_h+1"/>
                                          </p:val>
                                        </p:tav>
                                        <p:tav tm="100000">
                                          <p:val>
                                            <p:strVal val="#ppt_y"/>
                                          </p:val>
                                        </p:tav>
                                      </p:tavLst>
                                    </p:anim>
                                    <p:animEffect transition="in" filter="fade">
                                      <p:cBhvr>
                                        <p:cTn id="47" dur="500"/>
                                        <p:tgtEl>
                                          <p:spTgt spid="66562">
                                            <p:txEl>
                                              <p:pRg st="4" end="4"/>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5" presetClass="entr" presetSubtype="0" fill="hold" nodeType="clickEffect">
                                  <p:stCondLst>
                                    <p:cond delay="0"/>
                                  </p:stCondLst>
                                  <p:childTnLst>
                                    <p:set>
                                      <p:cBhvr>
                                        <p:cTn id="51" dur="1" fill="hold">
                                          <p:stCondLst>
                                            <p:cond delay="0"/>
                                          </p:stCondLst>
                                        </p:cTn>
                                        <p:tgtEl>
                                          <p:spTgt spid="66565"/>
                                        </p:tgtEl>
                                        <p:attrNameLst>
                                          <p:attrName>style.visibility</p:attrName>
                                        </p:attrNameLst>
                                      </p:cBhvr>
                                      <p:to>
                                        <p:strVal val="visible"/>
                                      </p:to>
                                    </p:set>
                                    <p:anim calcmode="lin" valueType="num">
                                      <p:cBhvr>
                                        <p:cTn id="52" dur="3000" fill="hold"/>
                                        <p:tgtEl>
                                          <p:spTgt spid="66565"/>
                                        </p:tgtEl>
                                        <p:attrNameLst>
                                          <p:attrName>ppt_w</p:attrName>
                                        </p:attrNameLst>
                                      </p:cBhvr>
                                      <p:tavLst>
                                        <p:tav tm="0">
                                          <p:val>
                                            <p:fltVal val="0"/>
                                          </p:val>
                                        </p:tav>
                                        <p:tav tm="100000">
                                          <p:val>
                                            <p:strVal val="#ppt_w"/>
                                          </p:val>
                                        </p:tav>
                                      </p:tavLst>
                                    </p:anim>
                                    <p:anim calcmode="lin" valueType="num">
                                      <p:cBhvr>
                                        <p:cTn id="53" dur="3000" fill="hold"/>
                                        <p:tgtEl>
                                          <p:spTgt spid="66565"/>
                                        </p:tgtEl>
                                        <p:attrNameLst>
                                          <p:attrName>ppt_h</p:attrName>
                                        </p:attrNameLst>
                                      </p:cBhvr>
                                      <p:tavLst>
                                        <p:tav tm="0">
                                          <p:val>
                                            <p:fltVal val="0"/>
                                          </p:val>
                                        </p:tav>
                                        <p:tav tm="100000">
                                          <p:val>
                                            <p:strVal val="#ppt_h"/>
                                          </p:val>
                                        </p:tav>
                                      </p:tavLst>
                                    </p:anim>
                                    <p:anim calcmode="lin" valueType="num">
                                      <p:cBhvr>
                                        <p:cTn id="54" dur="3000" fill="hold"/>
                                        <p:tgtEl>
                                          <p:spTgt spid="66565"/>
                                        </p:tgtEl>
                                        <p:attrNameLst>
                                          <p:attrName>ppt_x</p:attrName>
                                        </p:attrNameLst>
                                      </p:cBhvr>
                                      <p:tavLst>
                                        <p:tav tm="0" fmla="#ppt_x+(cos(-2*pi*(1-$))*-#ppt_x-sin(-2*pi*(1-$))*(1-#ppt_y))*(1-$)">
                                          <p:val>
                                            <p:fltVal val="0"/>
                                          </p:val>
                                        </p:tav>
                                        <p:tav tm="100000">
                                          <p:val>
                                            <p:fltVal val="1"/>
                                          </p:val>
                                        </p:tav>
                                      </p:tavLst>
                                    </p:anim>
                                    <p:anim calcmode="lin" valueType="num">
                                      <p:cBhvr>
                                        <p:cTn id="55" dur="3000" fill="hold"/>
                                        <p:tgtEl>
                                          <p:spTgt spid="66565"/>
                                        </p:tgtEl>
                                        <p:attrNameLst>
                                          <p:attrName>ppt_y</p:attrName>
                                        </p:attrNameLst>
                                      </p:cBhvr>
                                      <p:tavLst>
                                        <p:tav tm="0" fmla="#ppt_y+(sin(-2*pi*(1-$))*-#ppt_x+cos(-2*pi*(1-$))*(1-#ppt_y))*(1-$)">
                                          <p:val>
                                            <p:fltVal val="0"/>
                                          </p:val>
                                        </p:tav>
                                        <p:tav tm="100000">
                                          <p:val>
                                            <p:fltVal val="1"/>
                                          </p:val>
                                        </p:tav>
                                      </p:tavLst>
                                    </p:anim>
                                  </p:childTnLst>
                                </p:cTn>
                              </p:par>
                              <p:par>
                                <p:cTn id="56" presetID="0" presetClass="path" presetSubtype="0" accel="50000" decel="50000" fill="hold" nodeType="withEffect">
                                  <p:stCondLst>
                                    <p:cond delay="0"/>
                                  </p:stCondLst>
                                  <p:childTnLst>
                                    <p:animMotion origin="layout" path="M -3.05556E-6 -2.35226E-6 C 0.06337 -0.00301 0.0408 0.00163 0.07917 -0.01506 C 0.08108 -0.01668 0.08281 -0.019 0.0849 -0.02016 C 0.08854 -0.02224 0.09618 -0.02526 0.09618 -0.02526 C 0.10243 -0.02433 0.10903 -0.02526 0.11511 -0.02271 C 0.11945 -0.02085 0.12639 -0.01274 0.12639 -0.01274 C 0.12969 -0.00602 0.13004 -0.00347 0.13577 -2.35226E-6 C 0.13941 0.00209 0.14722 0.0051 0.14722 0.0051 C 0.15278 0.00417 0.15868 0.0051 0.16406 0.00255 C 0.1658 0.00163 0.17136 -0.01437 0.1717 -0.01506 C 0.17448 -0.0197 0.17813 -0.0234 0.18108 -0.02781 C 0.18264 -0.03012 0.18368 -0.03267 0.1849 -0.03522 C 0.18611 -0.04032 0.19097 -0.04611 0.18872 -0.05052 C 0.18195 -0.0635 0.17379 -0.07439 0.16406 -0.08319 C 0.15729 -0.0971 0.16268 -0.08389 0.15851 -0.10591 C 0.1559 -0.11981 0.15156 -0.12978 0.14531 -0.14113 C 0.14132 -0.15643 0.14688 -0.14136 0.13403 -0.15365 C 0.13212 -0.1555 0.13229 -0.16014 0.13021 -0.16129 C 0.12552 -0.16384 0.12014 -0.16292 0.11511 -0.16384 C 0.09497 -0.16778 0.07518 -0.17172 0.05469 -0.17381 C 0.03941 -0.17729 0.03594 -0.17729 0.02639 -0.19397 C 0.01788 -0.22781 0.00573 -0.2438 0.02083 -0.28968 C 0.02952 -0.3161 0.06129 -0.33233 0.08108 -0.34252 C 0.10347 -0.33881 0.11563 -0.34206 0.1283 -0.31749 C 0.13073 -0.30428 0.13559 -0.29223 0.13958 -0.27972 C 0.14254 -0.27068 0.14288 -0.2628 0.14722 -0.25446 C 0.14531 -0.2234 0.14514 -0.19212 0.14149 -0.16129 C 0.13993 -0.14808 0.12136 -0.1161 0.11511 -0.10591 C 0.11146 -0.09339 0.10747 -0.08621 0.10573 -0.073 C 0.10833 -0.05492 0.10816 -0.05956 0.12083 -0.05538 C 0.1566 -0.05631 0.19254 -0.05793 0.2283 -0.05793 C 0.23646 -0.05793 0.24844 -0.06465 0.25278 -0.05538 C 0.25886 -0.04264 0.2533 -0.02503 0.25087 -0.01019 C 0.24809 0.00649 0.225 0.05284 0.2132 0.06281 C 0.20469 0.07996 0.21563 0.06026 0.2 0.0781 C 0.19827 0.07996 0.19792 0.08343 0.19618 0.08552 C 0.19271 0.08946 0.1849 0.09572 0.1849 0.09572 C 0.18281 0.09966 0.17917 0.10545 0.17917 0.11078 C 0.17917 0.11866 0.18403 0.13187 0.19063 0.13349 C 0.19861 0.13558 0.20695 0.13511 0.21511 0.13604 C 0.21962 0.13813 0.22292 0.13882 0.22639 0.14346 C 0.23021 0.14855 0.23333 0.15968 0.23577 0.16617 C 0.23663 0.16849 0.23646 0.17173 0.23768 0.17382 C 0.23906 0.17613 0.24149 0.17706 0.2434 0.17868 C 0.25035 0.19351 0.25486 0.21136 0.26597 0.22156 C 0.26823 0.23036 0.26649 0.22735 0.26979 0.23175 " pathEditMode="relative" ptsTypes="fffffffffffffffffffffffffffffffffffffffffffffA">
                                      <p:cBhvr>
                                        <p:cTn id="57" dur="3000" fill="hold"/>
                                        <p:tgtEl>
                                          <p:spTgt spid="66565"/>
                                        </p:tgtEl>
                                        <p:attrNameLst>
                                          <p:attrName>ppt_x</p:attrName>
                                          <p:attrName>ppt_y</p:attrName>
                                        </p:attrNameLst>
                                      </p:cBhvr>
                                    </p:animMotion>
                                  </p:childTnLst>
                                </p:cTn>
                              </p:par>
                            </p:childTnLst>
                          </p:cTn>
                        </p:par>
                      </p:childTnLst>
                    </p:cTn>
                  </p:par>
                  <p:par>
                    <p:cTn id="58" fill="hold">
                      <p:stCondLst>
                        <p:cond delay="indefinite"/>
                      </p:stCondLst>
                      <p:childTnLst>
                        <p:par>
                          <p:cTn id="59" fill="hold">
                            <p:stCondLst>
                              <p:cond delay="0"/>
                            </p:stCondLst>
                            <p:childTnLst>
                              <p:par>
                                <p:cTn id="60" presetID="58" presetClass="entr" presetSubtype="0" accel="100000" fill="hold" nodeType="clickEffect">
                                  <p:stCondLst>
                                    <p:cond delay="0"/>
                                  </p:stCondLst>
                                  <p:childTnLst>
                                    <p:set>
                                      <p:cBhvr>
                                        <p:cTn id="61" dur="1" fill="hold">
                                          <p:stCondLst>
                                            <p:cond delay="0"/>
                                          </p:stCondLst>
                                        </p:cTn>
                                        <p:tgtEl>
                                          <p:spTgt spid="66562">
                                            <p:txEl>
                                              <p:pRg st="5" end="5"/>
                                            </p:txEl>
                                          </p:spTgt>
                                        </p:tgtEl>
                                        <p:attrNameLst>
                                          <p:attrName>style.visibility</p:attrName>
                                        </p:attrNameLst>
                                      </p:cBhvr>
                                      <p:to>
                                        <p:strVal val="visible"/>
                                      </p:to>
                                    </p:set>
                                    <p:anim calcmode="lin" valueType="num">
                                      <p:cBhvr>
                                        <p:cTn id="62" dur="500" fill="hold"/>
                                        <p:tgtEl>
                                          <p:spTgt spid="66562">
                                            <p:txEl>
                                              <p:pRg st="5" end="5"/>
                                            </p:txEl>
                                          </p:spTgt>
                                        </p:tgtEl>
                                        <p:attrNameLst>
                                          <p:attrName>ppt_w</p:attrName>
                                        </p:attrNameLst>
                                      </p:cBhvr>
                                      <p:tavLst>
                                        <p:tav tm="0">
                                          <p:val>
                                            <p:strVal val="#ppt_w*2.5"/>
                                          </p:val>
                                        </p:tav>
                                        <p:tav tm="100000">
                                          <p:val>
                                            <p:strVal val="#ppt_w"/>
                                          </p:val>
                                        </p:tav>
                                      </p:tavLst>
                                    </p:anim>
                                    <p:anim calcmode="lin" valueType="num">
                                      <p:cBhvr>
                                        <p:cTn id="63" dur="500" fill="hold"/>
                                        <p:tgtEl>
                                          <p:spTgt spid="66562">
                                            <p:txEl>
                                              <p:pRg st="5" end="5"/>
                                            </p:txEl>
                                          </p:spTgt>
                                        </p:tgtEl>
                                        <p:attrNameLst>
                                          <p:attrName>ppt_h</p:attrName>
                                        </p:attrNameLst>
                                      </p:cBhvr>
                                      <p:tavLst>
                                        <p:tav tm="0">
                                          <p:val>
                                            <p:strVal val="#ppt_h*0.01"/>
                                          </p:val>
                                        </p:tav>
                                        <p:tav tm="100000">
                                          <p:val>
                                            <p:strVal val="#ppt_h"/>
                                          </p:val>
                                        </p:tav>
                                      </p:tavLst>
                                    </p:anim>
                                    <p:anim calcmode="lin" valueType="num">
                                      <p:cBhvr>
                                        <p:cTn id="64" dur="500" fill="hold"/>
                                        <p:tgtEl>
                                          <p:spTgt spid="66562">
                                            <p:txEl>
                                              <p:pRg st="5" end="5"/>
                                            </p:txEl>
                                          </p:spTgt>
                                        </p:tgtEl>
                                        <p:attrNameLst>
                                          <p:attrName>ppt_x</p:attrName>
                                        </p:attrNameLst>
                                      </p:cBhvr>
                                      <p:tavLst>
                                        <p:tav tm="0">
                                          <p:val>
                                            <p:strVal val="#ppt_x"/>
                                          </p:val>
                                        </p:tav>
                                        <p:tav tm="100000">
                                          <p:val>
                                            <p:strVal val="#ppt_x"/>
                                          </p:val>
                                        </p:tav>
                                      </p:tavLst>
                                    </p:anim>
                                    <p:anim calcmode="lin" valueType="num">
                                      <p:cBhvr>
                                        <p:cTn id="65" dur="500" fill="hold"/>
                                        <p:tgtEl>
                                          <p:spTgt spid="66562">
                                            <p:txEl>
                                              <p:pRg st="5" end="5"/>
                                            </p:txEl>
                                          </p:spTgt>
                                        </p:tgtEl>
                                        <p:attrNameLst>
                                          <p:attrName>ppt_y</p:attrName>
                                        </p:attrNameLst>
                                      </p:cBhvr>
                                      <p:tavLst>
                                        <p:tav tm="0">
                                          <p:val>
                                            <p:strVal val="#ppt_h+1"/>
                                          </p:val>
                                        </p:tav>
                                        <p:tav tm="100000">
                                          <p:val>
                                            <p:strVal val="#ppt_y"/>
                                          </p:val>
                                        </p:tav>
                                      </p:tavLst>
                                    </p:anim>
                                    <p:animEffect transition="in" filter="fade">
                                      <p:cBhvr>
                                        <p:cTn id="66" dur="500"/>
                                        <p:tgtEl>
                                          <p:spTgt spid="665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189186" y="152400"/>
            <a:ext cx="8726214" cy="990600"/>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حصار سور أورشليم (70 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65775" y="2057400"/>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rPr>
              <a:t>لين وكاثلين ريتماير، "أكلداما: حقل الخزاف أم قبر الكاهن الأكبر؟" شريط 20 (نوفمبر/ديسمبر 94): 34</a:t>
            </a:r>
            <a:endParaRPr kumimoji="0" lang="en-US" sz="1400" b="1" i="0" u="none" strike="noStrike" kern="1200" cap="none" spc="0" normalizeH="0" baseline="0" noProof="0" dirty="0">
              <a:ln>
                <a:noFill/>
              </a:ln>
              <a:solidFill>
                <a:srgbClr val="DDDDDD"/>
              </a:solidFill>
              <a:effectLst/>
              <a:uLnTx/>
              <a:uFillTx/>
              <a:latin typeface="Arial" charset="0"/>
              <a:ea typeface="ＭＳ Ｐゴシック" charset="0"/>
              <a:cs typeface="Arial" charset="0"/>
            </a:endParaRPr>
          </a:p>
        </p:txBody>
      </p:sp>
      <p:grpSp>
        <p:nvGrpSpPr>
          <p:cNvPr id="2" name="Group 8"/>
          <p:cNvGrpSpPr>
            <a:grpSpLocks/>
          </p:cNvGrpSpPr>
          <p:nvPr/>
        </p:nvGrpSpPr>
        <p:grpSpPr bwMode="auto">
          <a:xfrm>
            <a:off x="4191000" y="1763713"/>
            <a:ext cx="4953000" cy="4770437"/>
            <a:chOff x="2640" y="1111"/>
            <a:chExt cx="3120" cy="3005"/>
          </a:xfrm>
        </p:grpSpPr>
        <p:sp>
          <p:nvSpPr>
            <p:cNvPr id="382983" name="Text Box 6"/>
            <p:cNvSpPr txBox="1">
              <a:spLocks noChangeArrowheads="1"/>
            </p:cNvSpPr>
            <p:nvPr/>
          </p:nvSpPr>
          <p:spPr bwMode="auto">
            <a:xfrm>
              <a:off x="3504" y="1111"/>
              <a:ext cx="2256" cy="3005"/>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يشير يوسيفوس إلى أن جدار الحصار أحاط بالمدينة بأكملها بما في ذلك قبر حنان الواقع بين مقابر أكيلداما. هذا يدعم كونها مكان دفن ثري (وليس حقل الفخاري)</a:t>
              </a:r>
              <a:endParaRPr kumimoji="0" lang="en-US" sz="3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4" name="Oval 7"/>
            <p:cNvSpPr>
              <a:spLocks noChangeArrowheads="1"/>
            </p:cNvSpPr>
            <p:nvPr/>
          </p:nvSpPr>
          <p:spPr bwMode="auto">
            <a:xfrm>
              <a:off x="2640" y="2784"/>
              <a:ext cx="864" cy="624"/>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96065467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title"/>
          </p:nvPr>
        </p:nvSpPr>
        <p:spPr>
          <a:xfrm>
            <a:off x="4800600" y="274638"/>
            <a:ext cx="3886200" cy="6278562"/>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حرم الهيكل</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5027" name="Picture 3" descr="sanctuar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381000"/>
            <a:ext cx="4329113"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776163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980728"/>
          </a:xfrm>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يركض جيدا</a:t>
            </a:r>
            <a:r>
              <a:rPr lang="ar-JO"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a:t>
            </a:r>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ولكن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2" name="Picture 1" descr="runner620_1921209b.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24744"/>
            <a:ext cx="9116018" cy="5704863"/>
          </a:xfrm>
          <a:prstGeom prst="rect">
            <a:avLst/>
          </a:prstGeom>
        </p:spPr>
      </p:pic>
    </p:spTree>
    <p:extLst>
      <p:ext uri="{BB962C8B-B14F-4D97-AF65-F5344CB8AC3E}">
        <p14:creationId xmlns:p14="http://schemas.microsoft.com/office/powerpoint/2010/main" val="393739977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a:xfrm>
            <a:off x="0" y="5181600"/>
            <a:ext cx="9144000" cy="1143000"/>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الهيكل من الشرق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387075" name="Picture 3" descr="View of the Temple From the 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557213"/>
            <a:ext cx="83058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1495322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2" name="Group 2"/>
          <p:cNvGrpSpPr>
            <a:grpSpLocks/>
          </p:cNvGrpSpPr>
          <p:nvPr/>
        </p:nvGrpSpPr>
        <p:grpSpPr bwMode="auto">
          <a:xfrm>
            <a:off x="-1295400" y="0"/>
            <a:ext cx="10439400" cy="7543800"/>
            <a:chOff x="-816" y="0"/>
            <a:chExt cx="6576" cy="4752"/>
          </a:xfrm>
        </p:grpSpPr>
        <p:pic>
          <p:nvPicPr>
            <p:cNvPr id="38912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4"/>
              <a:ext cx="5760" cy="43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89125" name="Rectangle 4"/>
            <p:cNvSpPr>
              <a:spLocks noChangeArrowheads="1"/>
            </p:cNvSpPr>
            <p:nvPr/>
          </p:nvSpPr>
          <p:spPr bwMode="auto">
            <a:xfrm rot="-2737338">
              <a:off x="-418" y="3017"/>
              <a:ext cx="1337" cy="21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9126" name="Rectangle 5"/>
            <p:cNvSpPr>
              <a:spLocks noChangeArrowheads="1"/>
            </p:cNvSpPr>
            <p:nvPr/>
          </p:nvSpPr>
          <p:spPr bwMode="auto">
            <a:xfrm>
              <a:off x="2832" y="0"/>
              <a:ext cx="2928" cy="48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75782" name="Rectangle 6"/>
          <p:cNvSpPr>
            <a:spLocks noGrp="1" noRot="1" noChangeArrowheads="1"/>
          </p:cNvSpPr>
          <p:nvPr>
            <p:ph type="title" idx="4294967295"/>
          </p:nvPr>
        </p:nvSpPr>
        <p:spPr>
          <a:xfrm>
            <a:off x="4495800" y="0"/>
            <a:ext cx="4648200" cy="914400"/>
          </a:xfrm>
          <a:solidFill>
            <a:srgbClr val="FF0000"/>
          </a:solidFill>
        </p:spPr>
        <p:txBody>
          <a:bodyPr/>
          <a:lstStyle/>
          <a:p>
            <a:pPr eaLnBrk="1" hangingPunct="1"/>
            <a:r>
              <a:rPr lang="ar-JO" sz="4000" dirty="0">
                <a:solidFill>
                  <a:schemeClr val="tx1"/>
                </a:solidFill>
                <a:latin typeface="Arial" charset="0"/>
                <a:ea typeface="ＭＳ Ｐゴシック" charset="0"/>
                <a:cs typeface="Arial" charset="0"/>
              </a:rPr>
              <a:t>قلعة أنطونيا</a:t>
            </a:r>
            <a:endParaRPr lang="en-US" sz="4000"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3116992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Rot="1" noChangeArrowheads="1"/>
          </p:cNvSpPr>
          <p:nvPr>
            <p:ph type="title"/>
          </p:nvPr>
        </p:nvSpPr>
        <p:spPr>
          <a:xfrm>
            <a:off x="0" y="4237038"/>
            <a:ext cx="2895600" cy="2620962"/>
          </a:xfrm>
          <a:effectLst>
            <a:outerShdw blurRad="63500" dist="38099" dir="2700000" algn="ctr" rotWithShape="0">
              <a:schemeClr val="hlink">
                <a:alpha val="74998"/>
              </a:schemeClr>
            </a:outerShdw>
          </a:effectLst>
        </p:spPr>
        <p:txBody>
          <a:bodyPr/>
          <a:lstStyle/>
          <a:p>
            <a:pPr eaLnBrk="1" hangingPunct="1"/>
            <a:r>
              <a:rPr lang="en-US">
                <a:solidFill>
                  <a:schemeClr val="bg2"/>
                </a:solidFill>
                <a:effectLst>
                  <a:outerShdw blurRad="38100" dist="38100" dir="2700000" algn="tl">
                    <a:srgbClr val="FFFFFF"/>
                  </a:outerShdw>
                </a:effectLst>
                <a:latin typeface="Arial" panose="020B0604020202020204" pitchFamily="34" charset="0"/>
                <a:ea typeface="ＭＳ Ｐゴシック" charset="0"/>
                <a:cs typeface="Arial" panose="020B0604020202020204" pitchFamily="34" charset="0"/>
              </a:rPr>
              <a:t>Antonia Fortress Leveled</a:t>
            </a:r>
          </a:p>
        </p:txBody>
      </p:sp>
      <p:pic>
        <p:nvPicPr>
          <p:cNvPr id="2" name="Picture 1"/>
          <p:cNvPicPr>
            <a:picLocks noChangeAspect="1"/>
          </p:cNvPicPr>
          <p:nvPr/>
        </p:nvPicPr>
        <p:blipFill>
          <a:blip r:embed="rId3"/>
          <a:stretch>
            <a:fillRect/>
          </a:stretch>
        </p:blipFill>
        <p:spPr>
          <a:xfrm>
            <a:off x="-20615" y="0"/>
            <a:ext cx="10656837" cy="6957392"/>
          </a:xfrm>
          <a:prstGeom prst="rect">
            <a:avLst/>
          </a:prstGeom>
        </p:spPr>
      </p:pic>
    </p:spTree>
    <p:extLst>
      <p:ext uri="{BB962C8B-B14F-4D97-AF65-F5344CB8AC3E}">
        <p14:creationId xmlns:p14="http://schemas.microsoft.com/office/powerpoint/2010/main" val="27630897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1170" name="Group 2"/>
          <p:cNvGrpSpPr>
            <a:grpSpLocks/>
          </p:cNvGrpSpPr>
          <p:nvPr/>
        </p:nvGrpSpPr>
        <p:grpSpPr bwMode="auto">
          <a:xfrm>
            <a:off x="-152400" y="0"/>
            <a:ext cx="9372600" cy="7543800"/>
            <a:chOff x="432" y="-192"/>
            <a:chExt cx="5904" cy="4752"/>
          </a:xfrm>
        </p:grpSpPr>
        <p:pic>
          <p:nvPicPr>
            <p:cNvPr id="391172" name="Picture 3" descr="Siege Lef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2" y="-192"/>
              <a:ext cx="3020" cy="4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173" name="Picture 4" descr="Siege Righ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39" y="-192"/>
              <a:ext cx="3597" cy="4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29" name="Rectangle 5"/>
          <p:cNvSpPr>
            <a:spLocks noGrp="1" noRot="1" noChangeArrowheads="1"/>
          </p:cNvSpPr>
          <p:nvPr>
            <p:ph type="title"/>
          </p:nvPr>
        </p:nvSpPr>
        <p:spPr>
          <a:xfrm>
            <a:off x="-332823" y="4664765"/>
            <a:ext cx="2577548" cy="2193235"/>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تسوية      قلعة     أنطونيا</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1670665643"/>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Temple Destruction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81600" y="3208338"/>
            <a:ext cx="4191000" cy="3649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875" name="Picture 3" descr="Temple Destruc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2263" y="2209800"/>
            <a:ext cx="5275263"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3220" name="Rectangle 4"/>
          <p:cNvSpPr>
            <a:spLocks noChangeArrowheads="1"/>
          </p:cNvSpPr>
          <p:nvPr/>
        </p:nvSpPr>
        <p:spPr bwMode="auto">
          <a:xfrm>
            <a:off x="2133600" y="2209800"/>
            <a:ext cx="7010400" cy="1143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79877" name="Rectangle 5"/>
          <p:cNvSpPr>
            <a:spLocks noGrp="1" noRot="1" noChangeArrowheads="1"/>
          </p:cNvSpPr>
          <p:nvPr>
            <p:ph type="title"/>
          </p:nvPr>
        </p:nvSpPr>
        <p:spPr>
          <a:xfrm>
            <a:off x="2438400" y="2286000"/>
            <a:ext cx="6096000" cy="762000"/>
          </a:xfrm>
          <a:effectLst>
            <a:outerShdw blurRad="63500" dist="38099" dir="2700000" algn="ctr" rotWithShape="0">
              <a:schemeClr val="hlink">
                <a:alpha val="74998"/>
              </a:schemeClr>
            </a:outerShdw>
          </a:effectLst>
        </p:spPr>
        <p:txBody>
          <a:bodyPr/>
          <a:lstStyle/>
          <a:p>
            <a:pPr eaLnBrk="1" hangingPunct="1"/>
            <a:r>
              <a:rPr lang="ar-JO" dirty="0">
                <a:solidFill>
                  <a:schemeClr val="bg2"/>
                </a:solidFill>
                <a:effectLst>
                  <a:outerShdw blurRad="38100" dist="38100" dir="2700000" algn="tl">
                    <a:srgbClr val="FFFFFF"/>
                  </a:outerShdw>
                </a:effectLst>
                <a:latin typeface="Arial" charset="0"/>
                <a:ea typeface="ＭＳ Ｐゴシック" charset="0"/>
                <a:cs typeface="Arial" charset="0"/>
              </a:rPr>
              <a:t>الهجوم على الهيكل</a:t>
            </a:r>
            <a:endParaRPr lang="en-US" dirty="0">
              <a:solidFill>
                <a:schemeClr val="bg2"/>
              </a:solidFill>
              <a:effectLst>
                <a:outerShdw blurRad="38100" dist="38100" dir="2700000" algn="tl">
                  <a:srgbClr val="FFFFFF"/>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238813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9875"/>
                                        </p:tgtEl>
                                        <p:attrNameLst>
                                          <p:attrName>style.visibility</p:attrName>
                                        </p:attrNameLst>
                                      </p:cBhvr>
                                      <p:to>
                                        <p:strVal val="visible"/>
                                      </p:to>
                                    </p:set>
                                    <p:animEffect transition="in" filter="dissolve">
                                      <p:cBhvr>
                                        <p:cTn id="7" dur="3000"/>
                                        <p:tgtEl>
                                          <p:spTgt spid="798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79874"/>
                                        </p:tgtEl>
                                        <p:attrNameLst>
                                          <p:attrName>style.visibility</p:attrName>
                                        </p:attrNameLst>
                                      </p:cBhvr>
                                      <p:to>
                                        <p:strVal val="visible"/>
                                      </p:to>
                                    </p:set>
                                    <p:anim calcmode="lin" valueType="num">
                                      <p:cBhvr additive="base">
                                        <p:cTn id="12" dur="500" fill="hold"/>
                                        <p:tgtEl>
                                          <p:spTgt spid="79874"/>
                                        </p:tgtEl>
                                        <p:attrNameLst>
                                          <p:attrName>ppt_x</p:attrName>
                                        </p:attrNameLst>
                                      </p:cBhvr>
                                      <p:tavLst>
                                        <p:tav tm="0">
                                          <p:val>
                                            <p:strVal val="1+#ppt_w/2"/>
                                          </p:val>
                                        </p:tav>
                                        <p:tav tm="100000">
                                          <p:val>
                                            <p:strVal val="#ppt_x"/>
                                          </p:val>
                                        </p:tav>
                                      </p:tavLst>
                                    </p:anim>
                                    <p:anim calcmode="lin" valueType="num">
                                      <p:cBhvr additive="base">
                                        <p:cTn id="13" dur="500" fill="hold"/>
                                        <p:tgtEl>
                                          <p:spTgt spid="798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descr="Jewish revolt agains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048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Rectangle 3"/>
          <p:cNvSpPr>
            <a:spLocks noGrp="1" noChangeArrowheads="1"/>
          </p:cNvSpPr>
          <p:nvPr>
            <p:ph type="ctrTitle"/>
          </p:nvPr>
        </p:nvSpPr>
        <p:spPr>
          <a:xfrm>
            <a:off x="0" y="152400"/>
            <a:ext cx="7848600" cy="1447800"/>
          </a:xfrm>
          <a:solidFill>
            <a:schemeClr val="bg2">
              <a:lumMod val="85000"/>
              <a:lumOff val="15000"/>
            </a:schemeClr>
          </a:solidFill>
        </p:spPr>
        <p:txBody>
          <a:bodyPr/>
          <a:lstStyle/>
          <a:p>
            <a:pPr eaLnBrk="1" hangingPunct="1"/>
            <a:r>
              <a:rPr lang="ar-JO" sz="4800" dirty="0">
                <a:latin typeface="Arial" charset="0"/>
                <a:ea typeface="ＭＳ Ｐゴシック" charset="0"/>
                <a:cs typeface="Arial" charset="0"/>
              </a:rPr>
              <a:t>ما الذي حدث للمؤمنين في أورشليم ؟</a:t>
            </a:r>
            <a:endParaRPr lang="en-US" sz="4800" dirty="0">
              <a:latin typeface="Arial" charset="0"/>
              <a:ea typeface="ＭＳ Ｐゴシック" charset="0"/>
              <a:cs typeface="Arial" charset="0"/>
            </a:endParaRPr>
          </a:p>
        </p:txBody>
      </p:sp>
      <p:sp>
        <p:nvSpPr>
          <p:cNvPr id="81924" name="Rectangle 4"/>
          <p:cNvSpPr>
            <a:spLocks noGrp="1" noChangeArrowheads="1"/>
          </p:cNvSpPr>
          <p:nvPr>
            <p:ph type="subTitle" idx="1"/>
          </p:nvPr>
        </p:nvSpPr>
        <p:spPr>
          <a:xfrm>
            <a:off x="5105400" y="1600200"/>
            <a:ext cx="4038600" cy="1524000"/>
          </a:xfrm>
        </p:spPr>
        <p:txBody>
          <a:bodyPr/>
          <a:lstStyle/>
          <a:p>
            <a:pPr eaLnBrk="1" hangingPunct="1">
              <a:buFont typeface="Wingdings" charset="0"/>
              <a:buNone/>
            </a:pPr>
            <a:r>
              <a:rPr lang="ar-JO" b="1" dirty="0">
                <a:latin typeface="Arial" charset="0"/>
                <a:ea typeface="ＭＳ Ｐゴシック" charset="0"/>
                <a:cs typeface="Arial" charset="0"/>
              </a:rPr>
              <a:t>حصلوا على رؤيا تخبرهم أن يحتموا في طبقة فحل</a:t>
            </a:r>
            <a:endParaRPr lang="en-US" b="1" dirty="0">
              <a:latin typeface="Arial" charset="0"/>
              <a:ea typeface="ＭＳ Ｐゴシック" charset="0"/>
              <a:cs typeface="Arial" charset="0"/>
            </a:endParaRPr>
          </a:p>
        </p:txBody>
      </p:sp>
      <p:sp>
        <p:nvSpPr>
          <p:cNvPr id="81925" name="AutoShape 5"/>
          <p:cNvSpPr>
            <a:spLocks noChangeArrowheads="1"/>
          </p:cNvSpPr>
          <p:nvPr/>
        </p:nvSpPr>
        <p:spPr bwMode="auto">
          <a:xfrm rot="-3812160">
            <a:off x="2390775" y="3429000"/>
            <a:ext cx="2819400" cy="1143000"/>
          </a:xfrm>
          <a:prstGeom prst="curvedUpArrow">
            <a:avLst>
              <a:gd name="adj1" fmla="val 49333"/>
              <a:gd name="adj2" fmla="val 98667"/>
              <a:gd name="adj3" fmla="val 33333"/>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81926" name="Rectangle 6"/>
          <p:cNvSpPr>
            <a:spLocks noChangeArrowheads="1"/>
          </p:cNvSpPr>
          <p:nvPr/>
        </p:nvSpPr>
        <p:spPr bwMode="auto">
          <a:xfrm>
            <a:off x="3352800" y="2286000"/>
            <a:ext cx="1295400" cy="381000"/>
          </a:xfrm>
          <a:prstGeom prst="rect">
            <a:avLst/>
          </a:prstGeom>
          <a:noFill/>
          <a:ln w="9525">
            <a:noFill/>
            <a:miter lim="800000"/>
            <a:headEnd/>
            <a:tailEnd/>
          </a:ln>
          <a:effectLst>
            <a:outerShdw blurRad="63500" dist="38099" dir="2700000" algn="ctr" rotWithShape="0">
              <a:schemeClr val="tx2">
                <a:alpha val="74998"/>
              </a:schemeClr>
            </a:outerShdw>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 typeface="Wingdings" charset="0"/>
              <a:buNone/>
              <a:tabLst/>
              <a:defRPr/>
            </a:pPr>
            <a:r>
              <a:rPr kumimoji="0" lang="ar-JO"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rPr>
              <a:t>طبقة فحل</a:t>
            </a:r>
            <a:endParaRPr kumimoji="0" lang="en-US" sz="2800" b="1" i="0" u="none" strike="noStrike" kern="1200" cap="none" spc="0" normalizeH="0" baseline="0" noProof="0" dirty="0">
              <a:ln>
                <a:noFill/>
              </a:ln>
              <a:solidFill>
                <a:srgbClr val="51596D"/>
              </a:solidFill>
              <a:effectLst>
                <a:glow rad="139700">
                  <a:srgbClr val="FFFFFF">
                    <a:alpha val="91000"/>
                  </a:srgbClr>
                </a:glow>
              </a:effectLst>
              <a:uLnTx/>
              <a:uFillTx/>
              <a:latin typeface="Arial"/>
              <a:ea typeface="ＭＳ Ｐゴシック" charset="0"/>
              <a:cs typeface="Arial"/>
            </a:endParaRPr>
          </a:p>
        </p:txBody>
      </p:sp>
      <p:sp>
        <p:nvSpPr>
          <p:cNvPr id="81927" name="Rectangle 7"/>
          <p:cNvSpPr>
            <a:spLocks noChangeArrowheads="1"/>
          </p:cNvSpPr>
          <p:nvPr/>
        </p:nvSpPr>
        <p:spPr bwMode="auto">
          <a:xfrm>
            <a:off x="914400" y="4572000"/>
            <a:ext cx="2057400" cy="533400"/>
          </a:xfrm>
          <a:prstGeom prst="rect">
            <a:avLst/>
          </a:prstGeom>
          <a:noFill/>
          <a:ln w="9525">
            <a:noFill/>
            <a:miter lim="800000"/>
            <a:headEnd/>
            <a:tailEnd/>
          </a:ln>
          <a:effectLst/>
        </p:spPr>
        <p:txBody>
          <a:body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SA"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rPr>
              <a:t>أورشليم</a:t>
            </a:r>
            <a:endParaRPr kumimoji="0" lang="en-US" sz="2800" b="1" i="0" u="none" strike="noStrike" kern="1200" cap="none" spc="0" normalizeH="0" baseline="0" noProof="0" dirty="0">
              <a:ln>
                <a:noFill/>
              </a:ln>
              <a:solidFill>
                <a:srgbClr val="FF0000"/>
              </a:solidFill>
              <a:effectLst>
                <a:glow rad="139700">
                  <a:srgbClr val="FFFFFF">
                    <a:alpha val="91000"/>
                  </a:srgbClr>
                </a:glow>
              </a:effectLst>
              <a:uLnTx/>
              <a:uFillTx/>
              <a:latin typeface="Arial"/>
              <a:ea typeface="ＭＳ Ｐゴシック" charset="0"/>
              <a:cs typeface="Arial"/>
            </a:endParaRPr>
          </a:p>
        </p:txBody>
      </p:sp>
      <p:pic>
        <p:nvPicPr>
          <p:cNvPr id="81928"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00400"/>
            <a:ext cx="91440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6710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24">
                                            <p:txEl>
                                              <p:pRg st="0" end="0"/>
                                            </p:txEl>
                                          </p:spTgt>
                                        </p:tgtEl>
                                        <p:attrNameLst>
                                          <p:attrName>style.visibility</p:attrName>
                                        </p:attrNameLst>
                                      </p:cBhvr>
                                      <p:to>
                                        <p:strVal val="visible"/>
                                      </p:to>
                                    </p:set>
                                    <p:animEffect transition="in" filter="fade">
                                      <p:cBhvr>
                                        <p:cTn id="7" dur="500"/>
                                        <p:tgtEl>
                                          <p:spTgt spid="819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1925"/>
                                        </p:tgtEl>
                                        <p:attrNameLst>
                                          <p:attrName>style.visibility</p:attrName>
                                        </p:attrNameLst>
                                      </p:cBhvr>
                                      <p:to>
                                        <p:strVal val="visible"/>
                                      </p:to>
                                    </p:set>
                                    <p:animEffect transition="in" filter="wipe(down)">
                                      <p:cBhvr>
                                        <p:cTn id="12" dur="500"/>
                                        <p:tgtEl>
                                          <p:spTgt spid="81925"/>
                                        </p:tgtEl>
                                      </p:cBhvr>
                                    </p:animEffect>
                                  </p:childTnLst>
                                </p:cTn>
                              </p:par>
                            </p:childTnLst>
                          </p:cTn>
                        </p:par>
                        <p:par>
                          <p:cTn id="13" fill="hold" nodeType="afterGroup">
                            <p:stCondLst>
                              <p:cond delay="500"/>
                            </p:stCondLst>
                            <p:childTnLst>
                              <p:par>
                                <p:cTn id="14" presetID="15" presetClass="entr" presetSubtype="0" fill="hold" grpId="0" nodeType="afterEffect">
                                  <p:stCondLst>
                                    <p:cond delay="1000"/>
                                  </p:stCondLst>
                                  <p:childTnLst>
                                    <p:set>
                                      <p:cBhvr>
                                        <p:cTn id="15" dur="1" fill="hold">
                                          <p:stCondLst>
                                            <p:cond delay="0"/>
                                          </p:stCondLst>
                                        </p:cTn>
                                        <p:tgtEl>
                                          <p:spTgt spid="81926"/>
                                        </p:tgtEl>
                                        <p:attrNameLst>
                                          <p:attrName>style.visibility</p:attrName>
                                        </p:attrNameLst>
                                      </p:cBhvr>
                                      <p:to>
                                        <p:strVal val="visible"/>
                                      </p:to>
                                    </p:set>
                                    <p:anim calcmode="lin" valueType="num">
                                      <p:cBhvr>
                                        <p:cTn id="16" dur="1000" fill="hold"/>
                                        <p:tgtEl>
                                          <p:spTgt spid="81926"/>
                                        </p:tgtEl>
                                        <p:attrNameLst>
                                          <p:attrName>ppt_w</p:attrName>
                                        </p:attrNameLst>
                                      </p:cBhvr>
                                      <p:tavLst>
                                        <p:tav tm="0">
                                          <p:val>
                                            <p:fltVal val="0"/>
                                          </p:val>
                                        </p:tav>
                                        <p:tav tm="100000">
                                          <p:val>
                                            <p:strVal val="#ppt_w"/>
                                          </p:val>
                                        </p:tav>
                                      </p:tavLst>
                                    </p:anim>
                                    <p:anim calcmode="lin" valueType="num">
                                      <p:cBhvr>
                                        <p:cTn id="17" dur="1000" fill="hold"/>
                                        <p:tgtEl>
                                          <p:spTgt spid="81926"/>
                                        </p:tgtEl>
                                        <p:attrNameLst>
                                          <p:attrName>ppt_h</p:attrName>
                                        </p:attrNameLst>
                                      </p:cBhvr>
                                      <p:tavLst>
                                        <p:tav tm="0">
                                          <p:val>
                                            <p:fltVal val="0"/>
                                          </p:val>
                                        </p:tav>
                                        <p:tav tm="100000">
                                          <p:val>
                                            <p:strVal val="#ppt_h"/>
                                          </p:val>
                                        </p:tav>
                                      </p:tavLst>
                                    </p:anim>
                                    <p:anim calcmode="lin" valueType="num">
                                      <p:cBhvr>
                                        <p:cTn id="18" dur="1000" fill="hold"/>
                                        <p:tgtEl>
                                          <p:spTgt spid="81926"/>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819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 presetClass="entr" presetSubtype="5" fill="hold" nodeType="clickEffect">
                                  <p:stCondLst>
                                    <p:cond delay="0"/>
                                  </p:stCondLst>
                                  <p:childTnLst>
                                    <p:set>
                                      <p:cBhvr>
                                        <p:cTn id="23" dur="1" fill="hold">
                                          <p:stCondLst>
                                            <p:cond delay="0"/>
                                          </p:stCondLst>
                                        </p:cTn>
                                        <p:tgtEl>
                                          <p:spTgt spid="81928"/>
                                        </p:tgtEl>
                                        <p:attrNameLst>
                                          <p:attrName>style.visibility</p:attrName>
                                        </p:attrNameLst>
                                      </p:cBhvr>
                                      <p:to>
                                        <p:strVal val="visible"/>
                                      </p:to>
                                    </p:set>
                                    <p:animEffect transition="in" filter="checkerboard(down)">
                                      <p:cBhvr>
                                        <p:cTn id="24"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build="p" autoUpdateAnimBg="0"/>
      <p:bldP spid="81925" grpId="0" animBg="1"/>
      <p:bldP spid="8192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7314" name="Picture 5" descr="persecution"/>
          <p:cNvPicPr>
            <a:picLocks noChangeAspect="1" noChangeArrowheads="1"/>
          </p:cNvPicPr>
          <p:nvPr/>
        </p:nvPicPr>
        <p:blipFill>
          <a:blip r:embed="rId2">
            <a:lum bright="-26000"/>
            <a:extLst>
              <a:ext uri="{28A0092B-C50C-407E-A947-70E740481C1C}">
                <a14:useLocalDpi xmlns:a14="http://schemas.microsoft.com/office/drawing/2010/main"/>
              </a:ext>
            </a:extLst>
          </a:blip>
          <a:srcRect/>
          <a:stretch>
            <a:fillRect/>
          </a:stretch>
        </p:blipFill>
        <p:spPr bwMode="auto">
          <a:xfrm>
            <a:off x="0" y="0"/>
            <a:ext cx="92202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16632"/>
            <a:ext cx="8229600" cy="868362"/>
          </a:xfrm>
          <a:solidFill>
            <a:schemeClr val="bg2"/>
          </a:solidFill>
          <a:ln>
            <a:solidFill>
              <a:schemeClr val="tx1"/>
            </a:solidFill>
          </a:ln>
        </p:spPr>
        <p:txBody>
          <a:bodyPr/>
          <a:lstStyle/>
          <a:p>
            <a:r>
              <a:rPr lang="ar-JO" dirty="0">
                <a:effectLst/>
                <a:latin typeface="Arial" charset="0"/>
                <a:ea typeface="ＭＳ Ｐゴシック" charset="0"/>
                <a:cs typeface="Arial" charset="0"/>
              </a:rPr>
              <a:t>النار</a:t>
            </a:r>
            <a:endParaRPr lang="en-US" dirty="0">
              <a:effectLst/>
              <a:latin typeface="Arial" charset="0"/>
              <a:ea typeface="ＭＳ Ｐゴシック" charset="0"/>
              <a:cs typeface="Arial" charset="0"/>
            </a:endParaRPr>
          </a:p>
        </p:txBody>
      </p:sp>
      <p:sp>
        <p:nvSpPr>
          <p:cNvPr id="5" name="Content Placeholder 2"/>
          <p:cNvSpPr txBox="1">
            <a:spLocks/>
          </p:cNvSpPr>
          <p:nvPr/>
        </p:nvSpPr>
        <p:spPr bwMode="auto">
          <a:xfrm>
            <a:off x="0" y="1052736"/>
            <a:ext cx="9144000" cy="35052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00FFFF"/>
              </a:buClr>
              <a:buSzPct val="70000"/>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26 فإنه إن أخطأنا باختيارنا بعدما أخذنا معرفة الحق لا تبقى بعد ذبيحة عن الخطايا 27 بل قبول دينونة مخيف و</a:t>
            </a:r>
            <a:r>
              <a:rPr kumimoji="0" lang="ar-JO" sz="40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غيرة نار عتيدة أن تأكل المضادين</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(عب 10: 26-27)</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20000"/>
              </a:spcBef>
              <a:spcAft>
                <a:spcPct val="0"/>
              </a:spcAft>
              <a:buClr>
                <a:srgbClr val="00FFFF"/>
              </a:buClr>
              <a:buSzPct val="70000"/>
              <a:buFontTx/>
              <a:buNone/>
              <a:tabLst/>
              <a:defRPr/>
            </a:pP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Title 1"/>
          <p:cNvSpPr txBox="1">
            <a:spLocks/>
          </p:cNvSpPr>
          <p:nvPr/>
        </p:nvSpPr>
        <p:spPr bwMode="auto">
          <a:xfrm>
            <a:off x="76200" y="4509120"/>
            <a:ext cx="37338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نار جهنم ؟</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
        <p:nvSpPr>
          <p:cNvPr id="8" name="Title 1"/>
          <p:cNvSpPr txBox="1">
            <a:spLocks/>
          </p:cNvSpPr>
          <p:nvPr/>
        </p:nvSpPr>
        <p:spPr bwMode="auto">
          <a:xfrm>
            <a:off x="3733800" y="4509120"/>
            <a:ext cx="5410200" cy="114300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rPr>
              <a:t>لا، نار أورشليم</a:t>
            </a:r>
            <a:endParaRPr kumimoji="0" lang="en-US" sz="4000" b="1" i="0" u="none" strike="noStrike" kern="1200" cap="none" spc="0" normalizeH="0" baseline="0" noProof="0" dirty="0">
              <a:ln>
                <a:noFill/>
              </a:ln>
              <a:solidFill>
                <a:srgbClr val="DDDDDD"/>
              </a:solidFill>
              <a:effectLst>
                <a:glow rad="355600">
                  <a:srgbClr val="FF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026076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i="1"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i="1"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228600" y="-27384"/>
            <a:ext cx="8229600" cy="685800"/>
          </a:xfrm>
        </p:spPr>
        <p:txBody>
          <a:bodyPr anchor="t"/>
          <a:lstStyle/>
          <a:p>
            <a:pPr eaLnBrk="1" hangingPunct="1"/>
            <a:r>
              <a:rPr lang="ar-JO" altLang="zh-CN" sz="4000" u="sng" dirty="0">
                <a:solidFill>
                  <a:schemeClr val="tx1"/>
                </a:solidFill>
                <a:latin typeface="Arial" panose="020B0604020202020204" pitchFamily="34" charset="0"/>
                <a:ea typeface="ＭＳ Ｐゴシック" charset="0"/>
                <a:cs typeface="Arial" panose="020B0604020202020204" pitchFamily="34" charset="0"/>
              </a:rPr>
              <a:t>عبرانيين 8: 13</a:t>
            </a:r>
            <a:endParaRPr lang="en-US" dirty="0">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5331923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83" name="Text Box 6"/>
          <p:cNvSpPr txBox="1">
            <a:spLocks noChangeArrowheads="1"/>
          </p:cNvSpPr>
          <p:nvPr/>
        </p:nvSpPr>
        <p:spPr bwMode="auto">
          <a:xfrm>
            <a:off x="5580112" y="1025032"/>
            <a:ext cx="3563888" cy="3208571"/>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لذلك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يسوع أيضاً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لكي يقدس الشعب بدم نفسه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تألم خارج الباب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8610" name="Rectangle 2"/>
          <p:cNvSpPr>
            <a:spLocks noGrp="1" noRot="1" noChangeArrowheads="1"/>
          </p:cNvSpPr>
          <p:nvPr>
            <p:ph type="title"/>
          </p:nvPr>
        </p:nvSpPr>
        <p:spPr>
          <a:xfrm>
            <a:off x="7441" y="75067"/>
            <a:ext cx="9136559" cy="936104"/>
          </a:xfrm>
        </p:spPr>
        <p:txBody>
          <a:bodyPr/>
          <a:lstStyle/>
          <a:p>
            <a:pPr eaLnBrk="1" hangingPunct="1"/>
            <a:r>
              <a:rPr lang="ar-JO" sz="4000" dirty="0">
                <a:latin typeface="Arial" panose="020B0604020202020204" pitchFamily="34" charset="0"/>
                <a:ea typeface="ＭＳ Ｐゴシック" charset="0"/>
                <a:cs typeface="Arial" panose="020B0604020202020204" pitchFamily="34" charset="0"/>
              </a:rPr>
              <a:t>التطبيق : غادر أورشليم</a:t>
            </a:r>
            <a:endParaRPr lang="en-US" sz="4000" dirty="0">
              <a:latin typeface="Arial" panose="020B0604020202020204" pitchFamily="34" charset="0"/>
              <a:ea typeface="ＭＳ Ｐゴシック" charset="0"/>
              <a:cs typeface="Arial" panose="020B0604020202020204" pitchFamily="34" charset="0"/>
            </a:endParaRPr>
          </a:p>
        </p:txBody>
      </p:sp>
      <p:pic>
        <p:nvPicPr>
          <p:cNvPr id="382979" name="Picture 3" descr="Jerusalem AD 70"/>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1016000"/>
            <a:ext cx="5562600" cy="553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0" name="Picture 4" descr="Jerusalem AD 7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12560" y="1844824"/>
            <a:ext cx="3578225"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Left Arrow 2"/>
          <p:cNvSpPr/>
          <p:nvPr/>
        </p:nvSpPr>
        <p:spPr bwMode="auto">
          <a:xfrm>
            <a:off x="-5490" y="3645024"/>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0" name="Left Arrow 9"/>
          <p:cNvSpPr/>
          <p:nvPr/>
        </p:nvSpPr>
        <p:spPr bwMode="auto">
          <a:xfrm rot="9753399">
            <a:off x="3596618" y="2771911"/>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Left Arrow 10"/>
          <p:cNvSpPr/>
          <p:nvPr/>
        </p:nvSpPr>
        <p:spPr bwMode="auto">
          <a:xfrm rot="19019980">
            <a:off x="611560" y="5301208"/>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2" name="Left Arrow 11"/>
          <p:cNvSpPr/>
          <p:nvPr/>
        </p:nvSpPr>
        <p:spPr bwMode="auto">
          <a:xfrm rot="13792571">
            <a:off x="3158825" y="4956740"/>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3" name="Left Arrow 12"/>
          <p:cNvSpPr/>
          <p:nvPr/>
        </p:nvSpPr>
        <p:spPr bwMode="auto">
          <a:xfrm rot="2198088">
            <a:off x="353150" y="1986763"/>
            <a:ext cx="2016224" cy="1008112"/>
          </a:xfrm>
          <a:prstGeom prst="leftArrow">
            <a:avLst/>
          </a:prstGeom>
          <a:solidFill>
            <a:srgbClr val="FFFF00"/>
          </a:solidFill>
          <a:ln w="38100" cap="flat" cmpd="sng" algn="ctr">
            <a:solidFill>
              <a:srgbClr val="1616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4" name="Left Arrow 13"/>
          <p:cNvSpPr/>
          <p:nvPr/>
        </p:nvSpPr>
        <p:spPr bwMode="auto">
          <a:xfrm rot="7048919">
            <a:off x="2460053" y="1387607"/>
            <a:ext cx="2016224" cy="1008112"/>
          </a:xfrm>
          <a:prstGeom prst="leftArrow">
            <a:avLst/>
          </a:prstGeom>
          <a:solidFill>
            <a:schemeClr val="accent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5" name="Text Box 6"/>
          <p:cNvSpPr txBox="1">
            <a:spLocks noChangeArrowheads="1"/>
          </p:cNvSpPr>
          <p:nvPr/>
        </p:nvSpPr>
        <p:spPr bwMode="auto">
          <a:xfrm>
            <a:off x="5580112" y="4149080"/>
            <a:ext cx="3563888" cy="2469907"/>
          </a:xfrm>
          <a:prstGeom prst="rect">
            <a:avLst/>
          </a:prstGeom>
          <a:solidFill>
            <a:schemeClr val="bg2"/>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D8A5C">
                    <a:lumMod val="40000"/>
                    <a:lumOff val="60000"/>
                  </a:srgbClr>
                </a:solidFill>
                <a:effectLst/>
                <a:uLnTx/>
                <a:uFillTx/>
                <a:latin typeface="Arial" panose="020B0604020202020204" pitchFamily="34" charset="0"/>
                <a:ea typeface="ＭＳ Ｐゴシック" charset="0"/>
                <a:cs typeface="Arial" panose="020B0604020202020204" pitchFamily="34" charset="0"/>
              </a:rPr>
              <a:t>فلنخرج إذاً إليه خارج المحلة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حاملين عاره</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عب 13: 13</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2981" name="Text Box 5"/>
          <p:cNvSpPr txBox="1">
            <a:spLocks noChangeArrowheads="1"/>
          </p:cNvSpPr>
          <p:nvPr/>
        </p:nvSpPr>
        <p:spPr bwMode="auto">
          <a:xfrm>
            <a:off x="0" y="6553200"/>
            <a:ext cx="9144000" cy="304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rPr>
              <a:t>لين وكاثلين ريتماير، "أكلداما: حقل الخزاف أم قبر الكاهن الأكبر؟" شريط 20 (نوفمبر/ديسمبر 94): 34</a:t>
            </a:r>
            <a:endParaRPr kumimoji="0" lang="en-US" sz="1400" b="1" i="0" u="none" strike="noStrike" kern="1200" cap="none" spc="0" normalizeH="0" baseline="0" noProof="0" dirty="0">
              <a:ln>
                <a:noFill/>
              </a:ln>
              <a:solidFill>
                <a:srgbClr val="DDDDDD"/>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065096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82983"/>
                                        </p:tgtEl>
                                        <p:attrNameLst>
                                          <p:attrName>style.visibility</p:attrName>
                                        </p:attrNameLst>
                                      </p:cBhvr>
                                      <p:to>
                                        <p:strVal val="visible"/>
                                      </p:to>
                                    </p:set>
                                    <p:anim calcmode="lin" valueType="num">
                                      <p:cBhvr>
                                        <p:cTn id="7" dur="1000" fill="hold"/>
                                        <p:tgtEl>
                                          <p:spTgt spid="382983"/>
                                        </p:tgtEl>
                                        <p:attrNameLst>
                                          <p:attrName>ppt_w</p:attrName>
                                        </p:attrNameLst>
                                      </p:cBhvr>
                                      <p:tavLst>
                                        <p:tav tm="0">
                                          <p:val>
                                            <p:strVal val="#ppt_w*0.70"/>
                                          </p:val>
                                        </p:tav>
                                        <p:tav tm="100000">
                                          <p:val>
                                            <p:strVal val="#ppt_w"/>
                                          </p:val>
                                        </p:tav>
                                      </p:tavLst>
                                    </p:anim>
                                    <p:anim calcmode="lin" valueType="num">
                                      <p:cBhvr>
                                        <p:cTn id="8" dur="1000" fill="hold"/>
                                        <p:tgtEl>
                                          <p:spTgt spid="382983"/>
                                        </p:tgtEl>
                                        <p:attrNameLst>
                                          <p:attrName>ppt_h</p:attrName>
                                        </p:attrNameLst>
                                      </p:cBhvr>
                                      <p:tavLst>
                                        <p:tav tm="0">
                                          <p:val>
                                            <p:strVal val="#ppt_h"/>
                                          </p:val>
                                        </p:tav>
                                        <p:tav tm="100000">
                                          <p:val>
                                            <p:strVal val="#ppt_h"/>
                                          </p:val>
                                        </p:tav>
                                      </p:tavLst>
                                    </p:anim>
                                    <p:animEffect transition="in" filter="fade">
                                      <p:cBhvr>
                                        <p:cTn id="9" dur="1000"/>
                                        <p:tgtEl>
                                          <p:spTgt spid="38298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500"/>
                                        <p:tgtEl>
                                          <p:spTgt spid="11"/>
                                        </p:tgtEl>
                                      </p:cBhvr>
                                    </p:animEffect>
                                  </p:childTnLst>
                                </p:cTn>
                              </p:par>
                            </p:childTnLst>
                          </p:cTn>
                        </p:par>
                        <p:par>
                          <p:cTn id="35" fill="hold">
                            <p:stCondLst>
                              <p:cond delay="1500"/>
                            </p:stCondLst>
                            <p:childTnLst>
                              <p:par>
                                <p:cTn id="36" presetID="22" presetClass="entr" presetSubtype="1"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par>
                          <p:cTn id="39" fill="hold">
                            <p:stCondLst>
                              <p:cond delay="2000"/>
                            </p:stCondLst>
                            <p:childTnLst>
                              <p:par>
                                <p:cTn id="40" presetID="22" presetClass="entr" presetSubtype="4"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3" grpId="0" animBg="1"/>
      <p:bldP spid="3" grpId="0" animBg="1"/>
      <p:bldP spid="10" grpId="0" animBg="1"/>
      <p:bldP spid="11" grpId="0" animBg="1"/>
      <p:bldP spid="12" grpId="0" animBg="1"/>
      <p:bldP spid="13"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ar-JO" sz="32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تطبيق إرميا : أتركوا أورشليم</a:t>
            </a:r>
            <a:endParaRPr lang="en-US" sz="3600" b="1"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اليهود مثل  تين</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البابليون</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جيد</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rPr>
              <a:t>رديء</a:t>
            </a:r>
            <a:endParaRPr kumimoji="0" lang="en-US" sz="3200" b="1" i="0" u="sng" strike="noStrike" kern="1200" cap="none" spc="0" normalizeH="0" baseline="0" noProof="0" dirty="0">
              <a:ln>
                <a:noFill/>
              </a:ln>
              <a:solidFill>
                <a:srgbClr val="FFFFFF"/>
              </a:solidFill>
              <a:effectLst>
                <a:glow rad="228600">
                  <a:srgbClr val="000000">
                    <a:satMod val="175000"/>
                    <a:alpha val="89000"/>
                  </a:srgbClr>
                </a:glow>
              </a:effectLst>
              <a:uLnTx/>
              <a:uFillTx/>
              <a:latin typeface="Arial" panose="020B0604020202020204" pitchFamily="34" charset="0"/>
              <a:ea typeface="Arial" charset="0"/>
              <a:cs typeface="Arial" panose="020B0604020202020204" pitchFamily="34"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تين إرميا 24</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6" name="Title 1"/>
          <p:cNvSpPr txBox="1">
            <a:spLocks/>
          </p:cNvSpPr>
          <p:nvPr/>
        </p:nvSpPr>
        <p:spPr bwMode="auto">
          <a:xfrm>
            <a:off x="4837112" y="980728"/>
            <a:ext cx="4199384" cy="58772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يصور إرميا 24 اليهود كنوعين من التين خلال الحصار البابلي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 التين الرديء هم الذين رفضوا الخضوع لتأديب الله من خلال البابليين سوف يعصون الله ويبقون في المدينة ويموتون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 التين الجيد سوف يحافظون على حياتهم بمغادرة المدينة ويستسلموا للبابليين خارجها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70 ميلادية لم تكن مختلفة</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426148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9144000" cy="6858000"/>
          </a:xfrm>
          <a:prstGeom prst="rect">
            <a:avLst/>
          </a:prstGeom>
        </p:spPr>
      </p:pic>
      <p:sp>
        <p:nvSpPr>
          <p:cNvPr id="40962" name="Rectangle 2"/>
          <p:cNvSpPr>
            <a:spLocks noGrp="1" noChangeArrowheads="1"/>
          </p:cNvSpPr>
          <p:nvPr>
            <p:ph type="ctrTitle" sz="quarter"/>
          </p:nvPr>
        </p:nvSpPr>
        <p:spPr>
          <a:xfrm>
            <a:off x="0" y="0"/>
            <a:ext cx="9144000" cy="980728"/>
          </a:xfrm>
          <a:solidFill>
            <a:srgbClr val="000000"/>
          </a:solidFill>
          <a:effectLst/>
        </p:spPr>
        <p:txBody>
          <a:bodyPr anchor="ctr"/>
          <a:lstStyle/>
          <a:p>
            <a:pPr eaLnBrk="1" hangingPunct="1"/>
            <a:r>
              <a:rPr lang="ar-SA"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البعض يترك السباق المسيحي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45082617"/>
      </p:ext>
    </p:extLst>
  </p:cSld>
  <p:clrMapOvr>
    <a:overrideClrMapping bg1="dk2" tx1="lt1" bg2="dk1"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384"/>
            <a:ext cx="9144000" cy="945580"/>
          </a:xfrm>
          <a:solidFill>
            <a:schemeClr val="accent6"/>
          </a:solidFill>
        </p:spPr>
        <p:txBody>
          <a:bodyPr/>
          <a:lstStyle/>
          <a:p>
            <a:pPr eaLnBrk="1" hangingPunct="1"/>
            <a:r>
              <a:rPr lang="ar-JO" sz="3600" b="1" dirty="0">
                <a:latin typeface="Arial" charset="0"/>
                <a:ea typeface="ＭＳ Ｐゴシック" charset="0"/>
                <a:cs typeface="Arial" charset="0"/>
              </a:rPr>
              <a:t>المشكلة في الملصقات</a:t>
            </a:r>
            <a:endParaRPr lang="en-US" sz="3600" b="1" dirty="0">
              <a:latin typeface="Arial" charset="0"/>
              <a:ea typeface="ＭＳ Ｐゴシック" charset="0"/>
              <a:cs typeface="Arial" charset="0"/>
            </a:endParaRPr>
          </a:p>
        </p:txBody>
      </p:sp>
      <p:sp>
        <p:nvSpPr>
          <p:cNvPr id="402475" name="Text Box 43"/>
          <p:cNvSpPr txBox="1">
            <a:spLocks noChangeArrowheads="1"/>
          </p:cNvSpPr>
          <p:nvPr/>
        </p:nvSpPr>
        <p:spPr bwMode="auto">
          <a:xfrm>
            <a:off x="8305800" y="76200"/>
            <a:ext cx="724868" cy="3693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266ت</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 name="Rectangle 2"/>
          <p:cNvSpPr txBox="1">
            <a:spLocks noChangeArrowheads="1"/>
          </p:cNvSpPr>
          <p:nvPr/>
        </p:nvSpPr>
        <p:spPr bwMode="auto">
          <a:xfrm>
            <a:off x="-22715" y="836712"/>
            <a:ext cx="9144000" cy="86409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هل يجب أن نكون واحداً من الإثنين ؟</a:t>
            </a:r>
            <a:endParaRPr kumimoji="0" lang="en-US" sz="3600" b="1" i="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6011024"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الأرمينيين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3114092" y="1700808"/>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أو</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0" y="1700808"/>
            <a:ext cx="2843808" cy="792088"/>
          </a:xfrm>
          <a:prstGeom prst="rect">
            <a:avLst/>
          </a:prstGeom>
          <a:solidFill>
            <a:srgbClr val="000000"/>
          </a:soli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المصلحين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6012160" y="3861048"/>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حقيقة      الإرتداد</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0" name="Rectangle 2"/>
          <p:cNvSpPr txBox="1">
            <a:spLocks noChangeArrowheads="1"/>
          </p:cNvSpPr>
          <p:nvPr/>
        </p:nvSpPr>
        <p:spPr bwMode="auto">
          <a:xfrm>
            <a:off x="0" y="3861048"/>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الضمان       الأبدي</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 name="Group 3"/>
          <p:cNvGrpSpPr/>
          <p:nvPr/>
        </p:nvGrpSpPr>
        <p:grpSpPr>
          <a:xfrm>
            <a:off x="2807804" y="3933056"/>
            <a:ext cx="3456384" cy="1224136"/>
            <a:chOff x="2915816" y="4077072"/>
            <a:chExt cx="3096344" cy="1224136"/>
          </a:xfrm>
        </p:grpSpPr>
        <p:sp>
          <p:nvSpPr>
            <p:cNvPr id="17" name="Left-Right Arrow 16"/>
            <p:cNvSpPr/>
            <p:nvPr/>
          </p:nvSpPr>
          <p:spPr bwMode="auto">
            <a:xfrm>
              <a:off x="2915816" y="407707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1" name="Rectangle 2"/>
            <p:cNvSpPr txBox="1">
              <a:spLocks noChangeArrowheads="1"/>
            </p:cNvSpPr>
            <p:nvPr/>
          </p:nvSpPr>
          <p:spPr bwMode="auto">
            <a:xfrm>
              <a:off x="3059832" y="4315471"/>
              <a:ext cx="2843808"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القوة</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2" name="Rectangle 2"/>
          <p:cNvSpPr txBox="1">
            <a:spLocks noChangeArrowheads="1"/>
          </p:cNvSpPr>
          <p:nvPr/>
        </p:nvSpPr>
        <p:spPr bwMode="auto">
          <a:xfrm>
            <a:off x="6012160" y="2492896"/>
            <a:ext cx="2843808" cy="1368152"/>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فقدان       الخلاص</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3" name="Rectangle 2"/>
          <p:cNvSpPr txBox="1">
            <a:spLocks noChangeArrowheads="1"/>
          </p:cNvSpPr>
          <p:nvPr/>
        </p:nvSpPr>
        <p:spPr bwMode="auto">
          <a:xfrm>
            <a:off x="0" y="2492896"/>
            <a:ext cx="2843808" cy="122413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كثيرون سيسقطون</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2"/>
          <p:cNvGrpSpPr/>
          <p:nvPr/>
        </p:nvGrpSpPr>
        <p:grpSpPr>
          <a:xfrm>
            <a:off x="2807804" y="2492896"/>
            <a:ext cx="3456384" cy="1224136"/>
            <a:chOff x="2843808" y="2636912"/>
            <a:chExt cx="3096344" cy="1224136"/>
          </a:xfrm>
        </p:grpSpPr>
        <p:sp>
          <p:nvSpPr>
            <p:cNvPr id="2" name="Left-Right Arrow 1"/>
            <p:cNvSpPr/>
            <p:nvPr/>
          </p:nvSpPr>
          <p:spPr bwMode="auto">
            <a:xfrm>
              <a:off x="2843808" y="2636912"/>
              <a:ext cx="3096344" cy="1224136"/>
            </a:xfrm>
            <a:prstGeom prst="left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111" charset="0"/>
                <a:ea typeface="ＭＳ Ｐゴシック" pitchFamily="-111" charset="-128"/>
                <a:cs typeface="ＭＳ Ｐゴシック" pitchFamily="-111" charset="-128"/>
              </a:endParaRPr>
            </a:p>
          </p:txBody>
        </p:sp>
        <p:sp>
          <p:nvSpPr>
            <p:cNvPr id="14" name="Rectangle 2"/>
            <p:cNvSpPr txBox="1">
              <a:spLocks noChangeArrowheads="1"/>
            </p:cNvSpPr>
            <p:nvPr/>
          </p:nvSpPr>
          <p:spPr bwMode="auto">
            <a:xfrm>
              <a:off x="2843808" y="2852936"/>
              <a:ext cx="3059832" cy="79208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نقاط الضعف</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grpSp>
      <p:sp>
        <p:nvSpPr>
          <p:cNvPr id="15" name="Rectangle 2"/>
          <p:cNvSpPr txBox="1">
            <a:spLocks noChangeArrowheads="1"/>
          </p:cNvSpPr>
          <p:nvPr/>
        </p:nvSpPr>
        <p:spPr bwMode="auto">
          <a:xfrm>
            <a:off x="2123728" y="5229200"/>
            <a:ext cx="5040560" cy="151216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rPr>
              <a:t>نظرية الشركاء لديها كل نقاط القوة ولا نقاط ضعف فيها</a:t>
            </a:r>
            <a:endParaRPr kumimoji="0" lang="en-US" sz="3600" b="1" i="0"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17690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1000"/>
                            </p:stCondLst>
                            <p:childTnLst>
                              <p:par>
                                <p:cTn id="18" presetID="55"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strVal val="#ppt_w*0.70"/>
                                          </p:val>
                                        </p:tav>
                                        <p:tav tm="100000">
                                          <p:val>
                                            <p:strVal val="#ppt_w"/>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animEffect transition="in" filter="fade">
                                      <p:cBhvr>
                                        <p:cTn id="22" dur="1000"/>
                                        <p:tgtEl>
                                          <p:spTgt spid="7"/>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p:cTn id="40" dur="1000" fill="hold"/>
                                        <p:tgtEl>
                                          <p:spTgt spid="13"/>
                                        </p:tgtEl>
                                        <p:attrNameLst>
                                          <p:attrName>ppt_w</p:attrName>
                                        </p:attrNameLst>
                                      </p:cBhvr>
                                      <p:tavLst>
                                        <p:tav tm="0">
                                          <p:val>
                                            <p:strVal val="#ppt_w*0.70"/>
                                          </p:val>
                                        </p:tav>
                                        <p:tav tm="100000">
                                          <p:val>
                                            <p:strVal val="#ppt_w"/>
                                          </p:val>
                                        </p:tav>
                                      </p:tavLst>
                                    </p:anim>
                                    <p:anim calcmode="lin" valueType="num">
                                      <p:cBhvr>
                                        <p:cTn id="41" dur="1000" fill="hold"/>
                                        <p:tgtEl>
                                          <p:spTgt spid="13"/>
                                        </p:tgtEl>
                                        <p:attrNameLst>
                                          <p:attrName>ppt_h</p:attrName>
                                        </p:attrNameLst>
                                      </p:cBhvr>
                                      <p:tavLst>
                                        <p:tav tm="0">
                                          <p:val>
                                            <p:strVal val="#ppt_h"/>
                                          </p:val>
                                        </p:tav>
                                        <p:tav tm="100000">
                                          <p:val>
                                            <p:strVal val="#ppt_h"/>
                                          </p:val>
                                        </p:tav>
                                      </p:tavLst>
                                    </p:anim>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strVal val="#ppt_w*0.70"/>
                                          </p:val>
                                        </p:tav>
                                        <p:tav tm="100000">
                                          <p:val>
                                            <p:strVal val="#ppt_w"/>
                                          </p:val>
                                        </p:tav>
                                      </p:tavLst>
                                    </p:anim>
                                    <p:anim calcmode="lin" valueType="num">
                                      <p:cBhvr>
                                        <p:cTn id="48" dur="1000" fill="hold"/>
                                        <p:tgtEl>
                                          <p:spTgt spid="12"/>
                                        </p:tgtEl>
                                        <p:attrNameLst>
                                          <p:attrName>ppt_h</p:attrName>
                                        </p:attrNameLst>
                                      </p:cBhvr>
                                      <p:tavLst>
                                        <p:tav tm="0">
                                          <p:val>
                                            <p:strVal val="#ppt_h"/>
                                          </p:val>
                                        </p:tav>
                                        <p:tav tm="100000">
                                          <p:val>
                                            <p:strVal val="#ppt_h"/>
                                          </p:val>
                                        </p:tav>
                                      </p:tavLst>
                                    </p:anim>
                                    <p:animEffect transition="in" filter="fade">
                                      <p:cBhvr>
                                        <p:cTn id="49" dur="10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strVal val="#ppt_w*0.70"/>
                                          </p:val>
                                        </p:tav>
                                        <p:tav tm="100000">
                                          <p:val>
                                            <p:strVal val="#ppt_w"/>
                                          </p:val>
                                        </p:tav>
                                      </p:tavLst>
                                    </p:anim>
                                    <p:anim calcmode="lin" valueType="num">
                                      <p:cBhvr>
                                        <p:cTn id="55" dur="1000" fill="hold"/>
                                        <p:tgtEl>
                                          <p:spTgt spid="4"/>
                                        </p:tgtEl>
                                        <p:attrNameLst>
                                          <p:attrName>ppt_h</p:attrName>
                                        </p:attrNameLst>
                                      </p:cBhvr>
                                      <p:tavLst>
                                        <p:tav tm="0">
                                          <p:val>
                                            <p:strVal val="#ppt_h"/>
                                          </p:val>
                                        </p:tav>
                                        <p:tav tm="100000">
                                          <p:val>
                                            <p:strVal val="#ppt_h"/>
                                          </p:val>
                                        </p:tav>
                                      </p:tavLst>
                                    </p:anim>
                                    <p:animEffect transition="in" filter="fade">
                                      <p:cBhvr>
                                        <p:cTn id="56" dur="10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1000" fill="hold"/>
                                        <p:tgtEl>
                                          <p:spTgt spid="10"/>
                                        </p:tgtEl>
                                        <p:attrNameLst>
                                          <p:attrName>ppt_w</p:attrName>
                                        </p:attrNameLst>
                                      </p:cBhvr>
                                      <p:tavLst>
                                        <p:tav tm="0">
                                          <p:val>
                                            <p:strVal val="#ppt_w*0.70"/>
                                          </p:val>
                                        </p:tav>
                                        <p:tav tm="100000">
                                          <p:val>
                                            <p:strVal val="#ppt_w"/>
                                          </p:val>
                                        </p:tav>
                                      </p:tavLst>
                                    </p:anim>
                                    <p:anim calcmode="lin" valueType="num">
                                      <p:cBhvr>
                                        <p:cTn id="62" dur="1000" fill="hold"/>
                                        <p:tgtEl>
                                          <p:spTgt spid="10"/>
                                        </p:tgtEl>
                                        <p:attrNameLst>
                                          <p:attrName>ppt_h</p:attrName>
                                        </p:attrNameLst>
                                      </p:cBhvr>
                                      <p:tavLst>
                                        <p:tav tm="0">
                                          <p:val>
                                            <p:strVal val="#ppt_h"/>
                                          </p:val>
                                        </p:tav>
                                        <p:tav tm="100000">
                                          <p:val>
                                            <p:strVal val="#ppt_h"/>
                                          </p:val>
                                        </p:tav>
                                      </p:tavLst>
                                    </p:anim>
                                    <p:animEffect transition="in" filter="fade">
                                      <p:cBhvr>
                                        <p:cTn id="63" dur="10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 calcmode="lin" valueType="num">
                                      <p:cBhvr>
                                        <p:cTn id="68" dur="1000" fill="hold"/>
                                        <p:tgtEl>
                                          <p:spTgt spid="9"/>
                                        </p:tgtEl>
                                        <p:attrNameLst>
                                          <p:attrName>ppt_w</p:attrName>
                                        </p:attrNameLst>
                                      </p:cBhvr>
                                      <p:tavLst>
                                        <p:tav tm="0">
                                          <p:val>
                                            <p:strVal val="#ppt_w*0.70"/>
                                          </p:val>
                                        </p:tav>
                                        <p:tav tm="100000">
                                          <p:val>
                                            <p:strVal val="#ppt_w"/>
                                          </p:val>
                                        </p:tav>
                                      </p:tavLst>
                                    </p:anim>
                                    <p:anim calcmode="lin" valueType="num">
                                      <p:cBhvr>
                                        <p:cTn id="69" dur="1000" fill="hold"/>
                                        <p:tgtEl>
                                          <p:spTgt spid="9"/>
                                        </p:tgtEl>
                                        <p:attrNameLst>
                                          <p:attrName>ppt_h</p:attrName>
                                        </p:attrNameLst>
                                      </p:cBhvr>
                                      <p:tavLst>
                                        <p:tav tm="0">
                                          <p:val>
                                            <p:strVal val="#ppt_h"/>
                                          </p:val>
                                        </p:tav>
                                        <p:tav tm="100000">
                                          <p:val>
                                            <p:strVal val="#ppt_h"/>
                                          </p:val>
                                        </p:tav>
                                      </p:tavLst>
                                    </p:anim>
                                    <p:animEffect transition="in" filter="fade">
                                      <p:cBhvr>
                                        <p:cTn id="70" dur="10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 calcmode="lin" valueType="num">
                                      <p:cBhvr>
                                        <p:cTn id="75" dur="1000" fill="hold"/>
                                        <p:tgtEl>
                                          <p:spTgt spid="15"/>
                                        </p:tgtEl>
                                        <p:attrNameLst>
                                          <p:attrName>ppt_w</p:attrName>
                                        </p:attrNameLst>
                                      </p:cBhvr>
                                      <p:tavLst>
                                        <p:tav tm="0">
                                          <p:val>
                                            <p:strVal val="#ppt_w*0.70"/>
                                          </p:val>
                                        </p:tav>
                                        <p:tav tm="100000">
                                          <p:val>
                                            <p:strVal val="#ppt_w"/>
                                          </p:val>
                                        </p:tav>
                                      </p:tavLst>
                                    </p:anim>
                                    <p:anim calcmode="lin" valueType="num">
                                      <p:cBhvr>
                                        <p:cTn id="76" dur="1000" fill="hold"/>
                                        <p:tgtEl>
                                          <p:spTgt spid="15"/>
                                        </p:tgtEl>
                                        <p:attrNameLst>
                                          <p:attrName>ppt_h</p:attrName>
                                        </p:attrNameLst>
                                      </p:cBhvr>
                                      <p:tavLst>
                                        <p:tav tm="0">
                                          <p:val>
                                            <p:strVal val="#ppt_h"/>
                                          </p:val>
                                        </p:tav>
                                        <p:tav tm="100000">
                                          <p:val>
                                            <p:strVal val="#ppt_h"/>
                                          </p:val>
                                        </p:tav>
                                      </p:tavLst>
                                    </p:anim>
                                    <p:animEffect transition="in" filter="fade">
                                      <p:cBhvr>
                                        <p:cTn id="7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2" grpId="0"/>
      <p:bldP spid="13" grpId="0"/>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4897799" y="543669"/>
            <a:ext cx="4144601" cy="6309608"/>
          </a:xfrm>
        </p:spPr>
        <p:txBody>
          <a:bodyPr/>
          <a:lstStyle/>
          <a:p>
            <a:r>
              <a:rPr lang="ar-JO" sz="6000" b="1" i="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rPr>
              <a:t>الحكم المستقبلي للملوك الخدام</a:t>
            </a:r>
            <a:endParaRPr lang="en-US" sz="6000" b="1" i="1" dirty="0">
              <a:solidFill>
                <a:srgbClr val="FFFFFF"/>
              </a:solidFill>
              <a:effectLst>
                <a:glow rad="177800">
                  <a:srgbClr val="000000"/>
                </a:glow>
              </a:effectLst>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0" y="226863"/>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المصير النهائي</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جوزيف ديلو</a:t>
              </a:r>
              <a:endParaRPr kumimoji="0" lang="en-US" sz="32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الحكم المستقبلي للملوك الخدام</a:t>
              </a:r>
              <a:endParaRPr kumimoji="0" lang="en-US" sz="2800" b="1" i="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جودي ديلو هو المؤلف الرئيسي لنظرة الشركاء</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744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ound Single Corner Rectangle 7"/>
          <p:cNvSpPr/>
          <p:nvPr/>
        </p:nvSpPr>
        <p:spPr>
          <a:xfrm>
            <a:off x="5774269" y="535980"/>
            <a:ext cx="3234266" cy="1222143"/>
          </a:xfrm>
          <a:prstGeom prst="round1Rect">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ound Single Corner Rectangle 1"/>
          <p:cNvSpPr/>
          <p:nvPr/>
        </p:nvSpPr>
        <p:spPr>
          <a:xfrm>
            <a:off x="287867" y="521990"/>
            <a:ext cx="3759200" cy="1222143"/>
          </a:xfrm>
          <a:prstGeom prst="round1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41730" name="Rectangle 2"/>
          <p:cNvSpPr>
            <a:spLocks noGrp="1" noChangeArrowheads="1"/>
          </p:cNvSpPr>
          <p:nvPr>
            <p:ph type="title"/>
          </p:nvPr>
        </p:nvSpPr>
        <p:spPr>
          <a:xfrm>
            <a:off x="0" y="626532"/>
            <a:ext cx="9144000" cy="930259"/>
          </a:xfrm>
        </p:spPr>
        <p:txBody>
          <a:bodyPr rtlCol="0">
            <a:normAutofit/>
          </a:bodyPr>
          <a:lstStyle/>
          <a:p>
            <a:pPr eaLnBrk="1" fontAlgn="auto" hangingPunct="1">
              <a:spcAft>
                <a:spcPts val="0"/>
              </a:spcAft>
              <a:defRPr/>
            </a:pPr>
            <a:r>
              <a:rPr lang="ar-JO" sz="4000" b="1" dirty="0">
                <a:solidFill>
                  <a:srgbClr val="FFFF00"/>
                </a:solidFill>
                <a:effectLst>
                  <a:glow rad="165100">
                    <a:schemeClr val="tx1"/>
                  </a:glow>
                </a:effectLst>
                <a:latin typeface="Arial" panose="020B0604020202020204" pitchFamily="34" charset="0"/>
                <a:cs typeface="Arial" panose="020B0604020202020204" pitchFamily="34" charset="0"/>
              </a:rPr>
              <a:t>المثابرة</a:t>
            </a:r>
            <a:r>
              <a:rPr lang="en-US" sz="4000" b="1" dirty="0">
                <a:effectLst>
                  <a:glow rad="165100">
                    <a:schemeClr val="tx1"/>
                  </a:glow>
                </a:effectLst>
                <a:latin typeface="Arial" panose="020B0604020202020204" pitchFamily="34" charset="0"/>
                <a:cs typeface="Arial" panose="020B0604020202020204" pitchFamily="34" charset="0"/>
              </a:rPr>
              <a:t>                 </a:t>
            </a:r>
            <a:r>
              <a:rPr lang="ar-JO" sz="4000" b="1" dirty="0">
                <a:effectLst>
                  <a:glow rad="165100">
                    <a:schemeClr val="tx1"/>
                  </a:glow>
                </a:effectLst>
                <a:latin typeface="Arial" panose="020B0604020202020204" pitchFamily="34" charset="0"/>
                <a:cs typeface="Arial" panose="020B0604020202020204" pitchFamily="34" charset="0"/>
              </a:rPr>
              <a:t>مقابل</a:t>
            </a:r>
            <a:r>
              <a:rPr lang="en-US" sz="4000" b="1" dirty="0">
                <a:effectLst>
                  <a:glow rad="165100">
                    <a:schemeClr val="tx1"/>
                  </a:glow>
                </a:effectLst>
                <a:latin typeface="Arial" panose="020B0604020202020204" pitchFamily="34" charset="0"/>
                <a:cs typeface="Arial" panose="020B0604020202020204" pitchFamily="34" charset="0"/>
              </a:rPr>
              <a:t>   </a:t>
            </a:r>
            <a:r>
              <a:rPr lang="ar-JO" sz="4000" b="1" dirty="0">
                <a:solidFill>
                  <a:srgbClr val="FFFF00"/>
                </a:solidFill>
                <a:effectLst>
                  <a:glow rad="165100">
                    <a:schemeClr val="tx1"/>
                  </a:glow>
                </a:effectLst>
                <a:latin typeface="Arial" panose="020B0604020202020204" pitchFamily="34" charset="0"/>
                <a:cs typeface="Arial" panose="020B0604020202020204" pitchFamily="34" charset="0"/>
              </a:rPr>
              <a:t>النعمة المجانية</a:t>
            </a:r>
            <a:endParaRPr lang="en-US" sz="4000" b="1" dirty="0">
              <a:solidFill>
                <a:srgbClr val="FFFF00"/>
              </a:solidFill>
              <a:effectLst>
                <a:glow rad="165100">
                  <a:schemeClr val="tx1"/>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978400" y="1955109"/>
            <a:ext cx="406606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وعود للغالبين</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ها أنا آتي سريعااً</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تمسك بما عندك</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لئلا يأخذ أحد إكليلك</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(رؤ 3: 11) </a:t>
            </a:r>
            <a:endParaRPr lang="en-US"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endParaRPr>
          </a:p>
        </p:txBody>
      </p:sp>
      <p:sp>
        <p:nvSpPr>
          <p:cNvPr id="6" name="Text Box 19"/>
          <p:cNvSpPr txBox="1">
            <a:spLocks noChangeArrowheads="1"/>
          </p:cNvSpPr>
          <p:nvPr/>
        </p:nvSpPr>
        <p:spPr bwMode="auto">
          <a:xfrm>
            <a:off x="8517461" y="6032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42</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64667" y="1955109"/>
            <a:ext cx="4260188" cy="469629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احترزوا من </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الأنبياء الكذبة </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الذين يأتونكم </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بثياب الحملان</a:t>
            </a:r>
          </a:p>
          <a:p>
            <a:pPr defTabSz="914400">
              <a:defRPr/>
            </a:pPr>
            <a:r>
              <a:rPr lang="ar-JO"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rPr>
              <a:t>(مت 7: 15)</a:t>
            </a:r>
            <a:endParaRPr lang="en-US" sz="3200" b="1" dirty="0">
              <a:solidFill>
                <a:prstClr val="white"/>
              </a:solidFill>
              <a:effectLst>
                <a:glow rad="165100">
                  <a:prstClr val="black"/>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540341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0" y="0"/>
            <a:ext cx="9144000" cy="1719618"/>
          </a:xfrm>
        </p:spPr>
        <p:txBody>
          <a:bodyPr/>
          <a:lstStyle/>
          <a:p>
            <a:pPr eaLnBrk="1" hangingPunct="1"/>
            <a:r>
              <a:rPr lang="ar-JO" sz="3200" dirty="0">
                <a:latin typeface="Arial"/>
                <a:cs typeface="Arial"/>
              </a:rPr>
              <a:t>ما هو إكليل الحياة المذكور في يعقوب 1: 12؟</a:t>
            </a:r>
            <a:br>
              <a:rPr lang="ar-JO" sz="3200" dirty="0">
                <a:latin typeface="Arial"/>
                <a:cs typeface="Arial"/>
              </a:rPr>
            </a:br>
            <a:r>
              <a:rPr lang="ar-JO" sz="3200" dirty="0">
                <a:latin typeface="Arial"/>
                <a:cs typeface="Arial"/>
              </a:rPr>
              <a:t>ما هي الشروط التي يجب توافرها للحصول على إكليل الحياة؟</a:t>
            </a:r>
            <a:br>
              <a:rPr lang="en-GB" sz="3200" dirty="0">
                <a:latin typeface="Arial"/>
                <a:cs typeface="Arial"/>
              </a:rPr>
            </a:br>
            <a:endParaRPr lang="en-US" sz="3200" dirty="0">
              <a:latin typeface="Arial"/>
              <a:cs typeface="Arial"/>
            </a:endParaRPr>
          </a:p>
        </p:txBody>
      </p:sp>
      <p:sp>
        <p:nvSpPr>
          <p:cNvPr id="203779" name="Rectangle 3"/>
          <p:cNvSpPr>
            <a:spLocks noGrp="1" noChangeArrowheads="1"/>
          </p:cNvSpPr>
          <p:nvPr>
            <p:ph type="body" idx="1"/>
          </p:nvPr>
        </p:nvSpPr>
        <p:spPr>
          <a:xfrm>
            <a:off x="497658" y="2198500"/>
            <a:ext cx="8458200" cy="3493896"/>
          </a:xfrm>
        </p:spPr>
        <p:txBody>
          <a:bodyPr/>
          <a:lstStyle/>
          <a:p>
            <a:pPr algn="r" rtl="1" eaLnBrk="1" hangingPunct="1"/>
            <a:r>
              <a:rPr lang="ar-JO" sz="2800" b="1" dirty="0">
                <a:latin typeface="Arial"/>
                <a:cs typeface="Arial"/>
              </a:rPr>
              <a:t>إنها جائزة نهاية السباق (2 تي 4: 8)، خصوصاً كجائزة الصبر بإخلاص (رؤ 2: 10)</a:t>
            </a:r>
          </a:p>
          <a:p>
            <a:pPr algn="r" rtl="1" eaLnBrk="1" hangingPunct="1"/>
            <a:r>
              <a:rPr lang="ar-JO" sz="2800" b="1" dirty="0">
                <a:latin typeface="Arial"/>
                <a:cs typeface="Arial"/>
              </a:rPr>
              <a:t>الشروط هي:</a:t>
            </a:r>
            <a:endParaRPr lang="en-GB" sz="2800" b="1" dirty="0">
              <a:latin typeface="Arial"/>
              <a:cs typeface="Arial"/>
            </a:endParaRPr>
          </a:p>
          <a:p>
            <a:pPr lvl="1" algn="r" rtl="1" eaLnBrk="1" hangingPunct="1"/>
            <a:r>
              <a:rPr lang="ar-JO" sz="2400" b="1" dirty="0">
                <a:latin typeface="Arial"/>
                <a:cs typeface="Arial"/>
              </a:rPr>
              <a:t>محبة الله</a:t>
            </a:r>
          </a:p>
          <a:p>
            <a:pPr lvl="1" algn="r" rtl="1" eaLnBrk="1" hangingPunct="1"/>
            <a:r>
              <a:rPr lang="ar-JO" sz="2400" b="1" dirty="0">
                <a:latin typeface="Arial"/>
                <a:cs typeface="Arial"/>
              </a:rPr>
              <a:t>المثابرة تحت التجارب</a:t>
            </a:r>
          </a:p>
          <a:p>
            <a:pPr lvl="1" algn="r" rtl="1" eaLnBrk="1" hangingPunct="1"/>
            <a:r>
              <a:rPr lang="ar-JO" sz="2400" b="1" dirty="0">
                <a:latin typeface="Arial"/>
                <a:cs typeface="Arial"/>
              </a:rPr>
              <a:t>الصبر خلال امتحانات الإيمان</a:t>
            </a:r>
            <a:endParaRPr lang="en-GB" sz="2400" b="1" dirty="0">
              <a:latin typeface="Arial"/>
              <a:cs typeface="Arial"/>
            </a:endParaRPr>
          </a:p>
        </p:txBody>
      </p:sp>
      <p:sp>
        <p:nvSpPr>
          <p:cNvPr id="203780" name="Text Box 4"/>
          <p:cNvSpPr txBox="1">
            <a:spLocks noChangeArrowheads="1"/>
          </p:cNvSpPr>
          <p:nvPr/>
        </p:nvSpPr>
        <p:spPr bwMode="auto">
          <a:xfrm>
            <a:off x="0" y="5786456"/>
            <a:ext cx="914400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ar-JO" i="1" dirty="0">
                <a:solidFill>
                  <a:srgbClr val="FFFFCC"/>
                </a:solidFill>
                <a:latin typeface="Arial"/>
                <a:cs typeface="Arial"/>
              </a:rPr>
              <a:t>هل يمكنك التفكير في أي موقف تكون فيه المكافأة في النهاية تستحق المعاناة؟</a:t>
            </a:r>
          </a:p>
          <a:p>
            <a:pPr algn="ctr" defTabSz="914400" fontAlgn="base">
              <a:spcBef>
                <a:spcPct val="50000"/>
              </a:spcBef>
              <a:spcAft>
                <a:spcPct val="0"/>
              </a:spcAft>
            </a:pPr>
            <a:r>
              <a:rPr lang="ar-JO" i="1" dirty="0">
                <a:solidFill>
                  <a:srgbClr val="FFFFCC"/>
                </a:solidFill>
                <a:latin typeface="Arial"/>
                <a:cs typeface="Arial"/>
              </a:rPr>
              <a:t> فهل يساعدك ذلك على المثابرة في التجارب؟</a:t>
            </a:r>
            <a:endParaRPr lang="en-US" dirty="0">
              <a:solidFill>
                <a:srgbClr val="FFFFCC"/>
              </a:solidFill>
              <a:latin typeface="Arial"/>
              <a:cs typeface="Arial"/>
            </a:endParaRPr>
          </a:p>
        </p:txBody>
      </p:sp>
    </p:spTree>
    <p:extLst>
      <p:ext uri="{BB962C8B-B14F-4D97-AF65-F5344CB8AC3E}">
        <p14:creationId xmlns:p14="http://schemas.microsoft.com/office/powerpoint/2010/main" val="44165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03779">
                                            <p:txEl>
                                              <p:pRg st="2" end="2"/>
                                            </p:txEl>
                                          </p:spTgt>
                                        </p:tgtEl>
                                        <p:attrNameLst>
                                          <p:attrName>style.visibility</p:attrName>
                                        </p:attrNameLst>
                                      </p:cBhvr>
                                      <p:to>
                                        <p:strVal val="visible"/>
                                      </p:to>
                                    </p:set>
                                    <p:anim calcmode="lin" valueType="num">
                                      <p:cBhvr additive="base">
                                        <p:cTn id="17"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0377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03779">
                                            <p:txEl>
                                              <p:pRg st="3" end="3"/>
                                            </p:txEl>
                                          </p:spTgt>
                                        </p:tgtEl>
                                        <p:attrNameLst>
                                          <p:attrName>style.visibility</p:attrName>
                                        </p:attrNameLst>
                                      </p:cBhvr>
                                      <p:to>
                                        <p:strVal val="visible"/>
                                      </p:to>
                                    </p:set>
                                    <p:anim calcmode="lin" valueType="num">
                                      <p:cBhvr additive="base">
                                        <p:cTn id="21" dur="500" fill="hold"/>
                                        <p:tgtEl>
                                          <p:spTgt spid="203779">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03779">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203779">
                                            <p:txEl>
                                              <p:pRg st="4" end="4"/>
                                            </p:txEl>
                                          </p:spTgt>
                                        </p:tgtEl>
                                        <p:attrNameLst>
                                          <p:attrName>style.visibility</p:attrName>
                                        </p:attrNameLst>
                                      </p:cBhvr>
                                      <p:to>
                                        <p:strVal val="visible"/>
                                      </p:to>
                                    </p:set>
                                    <p:anim calcmode="lin" valueType="num">
                                      <p:cBhvr additive="base">
                                        <p:cTn id="25" dur="500" fill="hold"/>
                                        <p:tgtEl>
                                          <p:spTgt spid="2037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03780"/>
                                        </p:tgtEl>
                                        <p:attrNameLst>
                                          <p:attrName>style.visibility</p:attrName>
                                        </p:attrNameLst>
                                      </p:cBhvr>
                                      <p:to>
                                        <p:strVal val="visible"/>
                                      </p:to>
                                    </p:set>
                                    <p:anim calcmode="lin" valueType="num">
                                      <p:cBhvr additive="base">
                                        <p:cTn id="31" dur="500" fill="hold"/>
                                        <p:tgtEl>
                                          <p:spTgt spid="203780"/>
                                        </p:tgtEl>
                                        <p:attrNameLst>
                                          <p:attrName>ppt_x</p:attrName>
                                        </p:attrNameLst>
                                      </p:cBhvr>
                                      <p:tavLst>
                                        <p:tav tm="0">
                                          <p:val>
                                            <p:strVal val="0-#ppt_w/2"/>
                                          </p:val>
                                        </p:tav>
                                        <p:tav tm="100000">
                                          <p:val>
                                            <p:strVal val="#ppt_x"/>
                                          </p:val>
                                        </p:tav>
                                      </p:tavLst>
                                    </p:anim>
                                    <p:anim calcmode="lin" valueType="num">
                                      <p:cBhvr additive="base">
                                        <p:cTn id="32" dur="500" fill="hold"/>
                                        <p:tgtEl>
                                          <p:spTgt spid="2037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P spid="203780"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943600" y="1955109"/>
            <a:ext cx="3063922"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latin typeface="Arial" panose="020B0604020202020204" pitchFamily="34" charset="0"/>
                <a:cs typeface="Arial" panose="020B0604020202020204" pitchFamily="34" charset="0"/>
              </a:rPr>
              <a:t>يمكن فقدان المكافآت</a:t>
            </a:r>
            <a:endParaRPr lang="en-US" b="1" dirty="0">
              <a:effectLst>
                <a:glow rad="165100">
                  <a:schemeClr val="tx1"/>
                </a:glow>
              </a:effectLst>
              <a:latin typeface="Arial" panose="020B0604020202020204" pitchFamily="34" charset="0"/>
              <a:cs typeface="Arial" panose="020B0604020202020204" pitchFamily="34" charset="0"/>
            </a:endParaRP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I have given you an open door that no one can shut</a:t>
            </a:r>
            <a:r>
              <a:rPr kumimoji="0" lang="ru-RU"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a:t>
            </a:r>
            <a:r>
              <a:rPr kumimoji="0" lang="en-US" sz="4000" b="1" i="0" u="none" strike="noStrike" kern="1200" cap="none" spc="0" normalizeH="0" baseline="0" noProof="0" dirty="0">
                <a:ln>
                  <a:noFill/>
                </a:ln>
                <a:solidFill>
                  <a:prstClr val="white"/>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أ</a:t>
            </a: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2 يو 8</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07893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 ذلك لا يزال هناك التأديب الإلهي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SA"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تقدم </a:t>
            </a:r>
            <a:r>
              <a:rPr lang="ar-JO"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إ</a:t>
            </a:r>
            <a:r>
              <a:rPr lang="ar-SA"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لى ال</a:t>
            </a:r>
            <a:r>
              <a:rPr lang="ar-JO"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lang="ar-SA"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مام </a:t>
            </a:r>
            <a:endParaRPr lang="en-US" sz="9600" b="1" i="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6120680"/>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دراسة رسالة </a:t>
            </a:r>
            <a:r>
              <a:rPr kumimoji="0" lang="ar-JO"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عبرانيين </a:t>
            </a:r>
            <a:endParaRPr kumimoji="0" lang="en-US" sz="44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0315123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الخلاص</a:t>
            </a:r>
            <a:r>
              <a:rPr lang="en-US" sz="2800" b="1" dirty="0">
                <a:solidFill>
                  <a:srgbClr val="FFFFFF"/>
                </a:solidFill>
                <a:latin typeface="Arial" charset="0"/>
                <a:ea typeface="ＭＳ Ｐゴシック" charset="0"/>
              </a:rPr>
              <a:t>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2591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0" y="0"/>
            <a:ext cx="9144000" cy="1628800"/>
          </a:xfrm>
          <a:effectLst/>
        </p:spPr>
        <p:txBody>
          <a:bodyPr anchor="ctr"/>
          <a:lstStyle/>
          <a:p>
            <a:pPr eaLnBrk="1" hangingPunct="1"/>
            <a:r>
              <a:rPr lang="en-AU"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a:t>
            </a:r>
            <a:r>
              <a:rPr lang="ar-SA"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اعتادوا </a:t>
            </a:r>
            <a:r>
              <a:rPr lang="ar-JO"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lang="ar-SA"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ن يكونوا هنا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79513" y="1849213"/>
            <a:ext cx="4824536" cy="403244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b="1">
                <a:solidFill>
                  <a:schemeClr val="bg1"/>
                </a:solidFill>
                <a:latin typeface="Arial" charset="0"/>
                <a:ea typeface="ＭＳ Ｐゴシック" charset="-128"/>
                <a:cs typeface="ＭＳ Ｐゴシック" charset="-128"/>
              </a:defRPr>
            </a:lvl6pPr>
            <a:lvl7pPr marL="914400" algn="ctr" rtl="0" fontAlgn="base">
              <a:spcBef>
                <a:spcPct val="0"/>
              </a:spcBef>
              <a:spcAft>
                <a:spcPct val="0"/>
              </a:spcAft>
              <a:defRPr sz="4400" b="1">
                <a:solidFill>
                  <a:schemeClr val="bg1"/>
                </a:solidFill>
                <a:latin typeface="Arial" charset="0"/>
                <a:ea typeface="ＭＳ Ｐゴシック" charset="-128"/>
                <a:cs typeface="ＭＳ Ｐゴシック" charset="-128"/>
              </a:defRPr>
            </a:lvl7pPr>
            <a:lvl8pPr marL="1371600" algn="ctr" rtl="0" fontAlgn="base">
              <a:spcBef>
                <a:spcPct val="0"/>
              </a:spcBef>
              <a:spcAft>
                <a:spcPct val="0"/>
              </a:spcAft>
              <a:defRPr sz="4400" b="1">
                <a:solidFill>
                  <a:schemeClr val="bg1"/>
                </a:solidFill>
                <a:latin typeface="Arial" charset="0"/>
                <a:ea typeface="ＭＳ Ｐゴシック" charset="-128"/>
                <a:cs typeface="ＭＳ Ｐゴシック" charset="-128"/>
              </a:defRPr>
            </a:lvl8pPr>
            <a:lvl9pPr marL="1828800" algn="ctr" rtl="0" fontAlgn="base">
              <a:spcBef>
                <a:spcPct val="0"/>
              </a:spcBef>
              <a:spcAft>
                <a:spcPct val="0"/>
              </a:spcAft>
              <a:defRPr sz="4400" b="1">
                <a:solidFill>
                  <a:schemeClr val="bg1"/>
                </a:solidFill>
                <a:latin typeface="Arial" charset="0"/>
                <a:ea typeface="ＭＳ Ｐゴシック" charset="-128"/>
                <a:cs typeface="ＭＳ Ｐゴシック" charset="-128"/>
              </a:defRPr>
            </a:lvl9pPr>
          </a:lstStyle>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طلاق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الش</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كوك ال</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جامع</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ية </a:t>
            </a:r>
            <a:endParaRPr kumimoji="0" lang="en-AU"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العيش معا</a:t>
            </a:r>
            <a:r>
              <a:rPr kumimoji="0" lang="ar-JO"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a:p>
            <a:pPr marL="58738" marR="0" lvl="0" indent="236538" algn="r" defTabSz="914400" rtl="1"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SA"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العيش منفصلين </a:t>
            </a:r>
            <a:endParaRPr kumimoji="0" lang="en-US" sz="44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148064" y="1772816"/>
            <a:ext cx="3275856" cy="4185242"/>
          </a:xfrm>
          <a:prstGeom prst="rect">
            <a:avLst/>
          </a:prstGeom>
        </p:spPr>
      </p:pic>
    </p:spTree>
    <p:extLst>
      <p:ext uri="{BB962C8B-B14F-4D97-AF65-F5344CB8AC3E}">
        <p14:creationId xmlns:p14="http://schemas.microsoft.com/office/powerpoint/2010/main" val="3268451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1"/>
                                          </p:val>
                                        </p:tav>
                                        <p:tav tm="100000">
                                          <p:val>
                                            <p:strVal val="#ppt_x"/>
                                          </p:val>
                                        </p:tav>
                                      </p:tavLst>
                                    </p:anim>
                                    <p:anim calcmode="lin" valueType="num">
                                      <p:cBhvr>
                                        <p:cTn id="9"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0"/>
            <a:ext cx="9144000" cy="1628800"/>
          </a:xfrm>
          <a:effectLst/>
        </p:spPr>
        <p:txBody>
          <a:bodyPr anchor="ctr"/>
          <a:lstStyle/>
          <a:p>
            <a:pPr eaLnBrk="1" hangingPunct="1"/>
            <a:r>
              <a:rPr lang="ar-SA"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إلى متى ستجري </a:t>
            </a:r>
            <a:r>
              <a:rPr lang="ar-JO"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أ</a:t>
            </a:r>
            <a:r>
              <a:rPr lang="ar-SA" sz="48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و تركض مع المسيح ؟ </a:t>
            </a:r>
            <a:endParaRPr lang="en-US" sz="48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descr="Logo_-_The_Runner's_Den.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611743"/>
            <a:ext cx="9201433" cy="5229200"/>
          </a:xfrm>
          <a:prstGeom prst="rect">
            <a:avLst/>
          </a:prstGeom>
        </p:spPr>
      </p:pic>
    </p:spTree>
    <p:extLst>
      <p:ext uri="{BB962C8B-B14F-4D97-AF65-F5344CB8AC3E}">
        <p14:creationId xmlns:p14="http://schemas.microsoft.com/office/powerpoint/2010/main" val="235660781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10.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1.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2.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3.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4.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5.xml><?xml version="1.0" encoding="utf-8"?>
<a:themeOverride xmlns:a="http://schemas.openxmlformats.org/drawingml/2006/main">
  <a:clrScheme name="">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1308</TotalTime>
  <Words>5521</Words>
  <Application>Microsoft Macintosh PowerPoint</Application>
  <PresentationFormat>On-screen Show (4:3)</PresentationFormat>
  <Paragraphs>756</Paragraphs>
  <Slides>79</Slides>
  <Notes>75</Notes>
  <HiddenSlides>0</HiddenSlides>
  <MMClips>0</MMClips>
  <ScaleCrop>false</ScaleCrop>
  <HeadingPairs>
    <vt:vector size="6" baseType="variant">
      <vt:variant>
        <vt:lpstr>Fonts Used</vt:lpstr>
      </vt:variant>
      <vt:variant>
        <vt:i4>10</vt:i4>
      </vt:variant>
      <vt:variant>
        <vt:lpstr>Theme</vt:lpstr>
      </vt:variant>
      <vt:variant>
        <vt:i4>21</vt:i4>
      </vt:variant>
      <vt:variant>
        <vt:lpstr>Slide Titles</vt:lpstr>
      </vt:variant>
      <vt:variant>
        <vt:i4>79</vt:i4>
      </vt:variant>
    </vt:vector>
  </HeadingPairs>
  <TitlesOfParts>
    <vt:vector size="110" baseType="lpstr">
      <vt:lpstr>Times</vt:lpstr>
      <vt:lpstr>Arial</vt:lpstr>
      <vt:lpstr>Calibri</vt:lpstr>
      <vt:lpstr>Comic Sans MS</vt:lpstr>
      <vt:lpstr>Garamond</vt:lpstr>
      <vt:lpstr>Impact</vt:lpstr>
      <vt:lpstr>Tahoma</vt:lpstr>
      <vt:lpstr>Times New Roman</vt:lpstr>
      <vt:lpstr>Verdana</vt:lpstr>
      <vt:lpstr>Wingdings</vt:lpstr>
      <vt:lpstr>49_Blank Presentation</vt:lpstr>
      <vt:lpstr>Fireball</vt:lpstr>
      <vt:lpstr>Ocean</vt:lpstr>
      <vt:lpstr>Balance</vt:lpstr>
      <vt:lpstr>Curtain Call</vt:lpstr>
      <vt:lpstr>Shimmer</vt:lpstr>
      <vt:lpstr>Stream</vt:lpstr>
      <vt:lpstr>4_Stream</vt:lpstr>
      <vt:lpstr>3_Default Design</vt:lpstr>
      <vt:lpstr>16_Blank Presentation</vt:lpstr>
      <vt:lpstr>4_Office Theme</vt:lpstr>
      <vt:lpstr>4_Ripple</vt:lpstr>
      <vt:lpstr>1_Ripple</vt:lpstr>
      <vt:lpstr>50_Blank Presentation</vt:lpstr>
      <vt:lpstr>2_White on Black Background</vt:lpstr>
      <vt:lpstr>5_Default Design</vt:lpstr>
      <vt:lpstr>21_Blank Presentation</vt:lpstr>
      <vt:lpstr>5_Stream</vt:lpstr>
      <vt:lpstr>6_Default Design</vt:lpstr>
      <vt:lpstr>3_Ripple</vt:lpstr>
      <vt:lpstr>2_Curtain Call</vt:lpstr>
      <vt:lpstr>المثابرة</vt:lpstr>
      <vt:lpstr>هل يموت جميع المؤمنون  في شركة مع الرب؟</vt:lpstr>
      <vt:lpstr>البعض يحب أن يركض .</vt:lpstr>
      <vt:lpstr>البعض يترك </vt:lpstr>
      <vt:lpstr>الحياة المسيحية هي سباق </vt:lpstr>
      <vt:lpstr>البعض يركض جيداً ولكن .....</vt:lpstr>
      <vt:lpstr>البعض يترك السباق المسيحي </vt:lpstr>
      <vt:lpstr>«اعتادوا أن يكونوا هنا </vt:lpstr>
      <vt:lpstr>إلى متى ستجري أو تركض مع المسيح ؟ </vt:lpstr>
      <vt:lpstr>النظرة الأرمينية لعبرانيين 6: 4-8</vt:lpstr>
      <vt:lpstr>النظرة الإصلاحية (الكالفينية)</vt:lpstr>
      <vt:lpstr>ما معنى مثابرة القديسين؟</vt:lpstr>
      <vt:lpstr>مجمع دورت (1619) دعم المثابرة</vt:lpstr>
      <vt:lpstr>مرسوم ويستمنستر (1646) يدعم المثابرة</vt:lpstr>
      <vt:lpstr>اللاهوتي المصلح جون جيرستنر يدعم المثابرة</vt:lpstr>
      <vt:lpstr>النظرة الإفتراضية</vt:lpstr>
      <vt:lpstr>نظرة خسارة المكافآت</vt:lpstr>
      <vt:lpstr>نظرة خسارة الحياة (تم تبنيها من قبل راندال جليسون وريك جريفيث)</vt:lpstr>
      <vt:lpstr>التناقض الظاهري بين بولس ويعقوب حول الإيمان والأعمال</vt:lpstr>
      <vt:lpstr>مارتن لوثر ويعقوب</vt:lpstr>
      <vt:lpstr>طريقتان مقترحتان للمصالحة بين  رومية 3 ويعقوب 2</vt:lpstr>
      <vt:lpstr>نظرة عامة على 2: 14-26</vt:lpstr>
      <vt:lpstr>مناقشة خلاص الربوبيّة</vt:lpstr>
      <vt:lpstr>إذا كنا نتبرر بالإيمان وحده، فما دور الأعمال؟</vt:lpstr>
      <vt:lpstr>رسالة رومية مقابل رسالة يعقوب</vt:lpstr>
      <vt:lpstr>طرق رؤية الإيمان</vt:lpstr>
      <vt:lpstr>الفكرة الرئيسيّة في يعقوب 2: 14- 26</vt:lpstr>
      <vt:lpstr>5 تحذيرات في العبرانيين</vt:lpstr>
      <vt:lpstr>تحذير ١</vt:lpstr>
      <vt:lpstr>تحذير ٢</vt:lpstr>
      <vt:lpstr>تحذير ٣</vt:lpstr>
      <vt:lpstr>استحالة (عب ٦: ٤-٦)</vt:lpstr>
      <vt:lpstr>تحذير ٤</vt:lpstr>
      <vt:lpstr>فإنه إن أخطأنا باختيارنا بعدما أخذنا معرفة الحق لا تبقى بعد ذبيحة عن الخطايا بل قبول دينونة مخيف وغيرة نار عتيدة أن تأكل المضادين  (عب 10: 26-27)</vt:lpstr>
      <vt:lpstr>لماذا المؤمنون ؟</vt:lpstr>
      <vt:lpstr>هل سيثابر كل مسيحي حقيقي بأمانة حتى الموت ؟</vt:lpstr>
      <vt:lpstr>مؤمنو أورشليم</vt:lpstr>
      <vt:lpstr>إسرائيل  (67-68 م)</vt:lpstr>
      <vt:lpstr>ما الذي حدث للمؤمنين في أورشليم ؟</vt:lpstr>
      <vt:lpstr>هروب مؤمني أورشليم</vt:lpstr>
      <vt:lpstr>أورشليم في القرن الأول</vt:lpstr>
      <vt:lpstr>النار</vt:lpstr>
      <vt:lpstr>التطبيق : غادر أورشليم</vt:lpstr>
      <vt:lpstr>تطبيق إرميا : أتركوا أورشليم</vt:lpstr>
      <vt:lpstr>تأديب العهد القديم</vt:lpstr>
      <vt:lpstr>عبرانيين ١٠ : ٢٨   مَنْ خَالَفَ نَامُوسَ مُوسَى فَعَلَى شَاهِدَيْنِ أَوْ ثَلاَثَةِ شُهُودٍ يَمُوتُ بِدُونِ رَأْفَةٍ    عدد ١٥ : ٣٠-٣٦</vt:lpstr>
      <vt:lpstr>فكم عقاباً أشر  تظنون أنه  يحسب مستحقاً  من داس ابن الله  وحسب دم العهد  الذي قُدس به دنساً  وازدرى بروح النعمة (عبرانيين 10: 29)</vt:lpstr>
      <vt:lpstr>أسوأ من الموت</vt:lpstr>
      <vt:lpstr>حماية للمؤمنين في القيامة</vt:lpstr>
      <vt:lpstr>عبرانيين ١٠ : ٣٠-٣١   فَإِنَّنَا نَعْرِفُ الَّذِي قَالَ:  «لِيَ الاِنْتِقَامُ، أَنَا أُجَازِي، يَقُولُ الرَّبُّ».  وَأَيْضاً:  «الرَّبُّ يَدِينُ شَعْبَهُ».  ٣١ مُخِيفٌ هُوَ الْوُقُوعُ فِي يَدَيِ اللهِ الْحَيِّ! </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وجهات النظر حول المقاطع التحذيرية</vt:lpstr>
      <vt:lpstr>الحرب اليهودية (66-73 م)</vt:lpstr>
      <vt:lpstr>حصار سور أورشليم (70 م)</vt:lpstr>
      <vt:lpstr>حرم الهيكل</vt:lpstr>
      <vt:lpstr>الهيكل من الشرق</vt:lpstr>
      <vt:lpstr>قلعة أنطونيا</vt:lpstr>
      <vt:lpstr>Antonia Fortress Leveled</vt:lpstr>
      <vt:lpstr>تسوية      قلعة     أنطونيا</vt:lpstr>
      <vt:lpstr>الهجوم على الهيكل</vt:lpstr>
      <vt:lpstr>ما الذي حدث للمؤمنين في أورشليم ؟</vt:lpstr>
      <vt:lpstr>النار</vt:lpstr>
      <vt:lpstr>عبرانيين 8: 13</vt:lpstr>
      <vt:lpstr>التطبيق : غادر أورشليم</vt:lpstr>
      <vt:lpstr>تطبيق إرميا : أتركوا أورشليم</vt:lpstr>
      <vt:lpstr>المشكلة في الملصقات</vt:lpstr>
      <vt:lpstr>الحكم المستقبلي للملوك الخدام</vt:lpstr>
      <vt:lpstr>المثابرة                 مقابل   النعمة المجانية</vt:lpstr>
      <vt:lpstr>ما هو إكليل الحياة المذكور في يعقوب 1: 12؟ ما هي الشروط التي يجب توافرها للحصول على إكليل الحياة؟ </vt:lpstr>
      <vt:lpstr>وعد المسيح بمكافآت للثبات (رؤ 3: 11ب) </vt:lpstr>
      <vt:lpstr>يمكن فقدان المكافآت</vt:lpstr>
      <vt:lpstr>مع ذلك لا يزال هناك التأديب الإلهي</vt:lpstr>
      <vt:lpstr>تقدم إلى الأمام </vt:lpstr>
      <vt:lpstr>Black</vt:lpstr>
      <vt:lpstr>الخلاص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121</cp:revision>
  <dcterms:created xsi:type="dcterms:W3CDTF">2014-08-02T06:39:19Z</dcterms:created>
  <dcterms:modified xsi:type="dcterms:W3CDTF">2023-12-07T14:57:51Z</dcterms:modified>
</cp:coreProperties>
</file>