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theme/theme2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2.xml" ContentType="application/vnd.openxmlformats-officedocument.theme+xml"/>
  <Override PartName="/ppt/slideLayouts/slideLayout227.xml" ContentType="application/vnd.openxmlformats-officedocument.presentationml.slideLayout+xml"/>
  <Override PartName="/ppt/theme/theme23.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4.xml" ContentType="application/vnd.openxmlformats-officedocument.theme+xml"/>
  <Override PartName="/ppt/slideLayouts/slideLayout239.xml" ContentType="application/vnd.openxmlformats-officedocument.presentationml.slideLayout+xml"/>
  <Override PartName="/ppt/theme/theme25.xml" ContentType="application/vnd.openxmlformats-officedocument.theme+xml"/>
  <Override PartName="/ppt/slideLayouts/slideLayout24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3" r:id="rId2"/>
    <p:sldMasterId id="2147483896" r:id="rId3"/>
    <p:sldMasterId id="2147483979" r:id="rId4"/>
    <p:sldMasterId id="2147483992" r:id="rId5"/>
    <p:sldMasterId id="2147484017" r:id="rId6"/>
    <p:sldMasterId id="2147484030" r:id="rId7"/>
    <p:sldMasterId id="2147484067" r:id="rId8"/>
    <p:sldMasterId id="2147484079" r:id="rId9"/>
    <p:sldMasterId id="2147484105" r:id="rId10"/>
    <p:sldMasterId id="2147484117" r:id="rId11"/>
    <p:sldMasterId id="2147484129" r:id="rId12"/>
    <p:sldMasterId id="2147484142" r:id="rId13"/>
    <p:sldMasterId id="2147484159" r:id="rId14"/>
    <p:sldMasterId id="2147484185" r:id="rId15"/>
    <p:sldMasterId id="2147484197" r:id="rId16"/>
    <p:sldMasterId id="2147484209" r:id="rId17"/>
    <p:sldMasterId id="2147484220" r:id="rId18"/>
    <p:sldMasterId id="2147484222" r:id="rId19"/>
    <p:sldMasterId id="2147484234" r:id="rId20"/>
    <p:sldMasterId id="2147484246" r:id="rId21"/>
    <p:sldMasterId id="2147484248" r:id="rId22"/>
    <p:sldMasterId id="2147484260" r:id="rId23"/>
    <p:sldMasterId id="2147484262" r:id="rId24"/>
    <p:sldMasterId id="2147484274" r:id="rId25"/>
    <p:sldMasterId id="2147484276" r:id="rId26"/>
  </p:sldMasterIdLst>
  <p:notesMasterIdLst>
    <p:notesMasterId r:id="rId79"/>
  </p:notesMasterIdLst>
  <p:sldIdLst>
    <p:sldId id="435" r:id="rId27"/>
    <p:sldId id="748" r:id="rId28"/>
    <p:sldId id="290" r:id="rId29"/>
    <p:sldId id="392" r:id="rId30"/>
    <p:sldId id="4100" r:id="rId31"/>
    <p:sldId id="749" r:id="rId32"/>
    <p:sldId id="4752" r:id="rId33"/>
    <p:sldId id="5486" r:id="rId34"/>
    <p:sldId id="550" r:id="rId35"/>
    <p:sldId id="4077" r:id="rId36"/>
    <p:sldId id="4078" r:id="rId37"/>
    <p:sldId id="552" r:id="rId38"/>
    <p:sldId id="553" r:id="rId39"/>
    <p:sldId id="554" r:id="rId40"/>
    <p:sldId id="555" r:id="rId41"/>
    <p:sldId id="4079" r:id="rId42"/>
    <p:sldId id="4080" r:id="rId43"/>
    <p:sldId id="4081" r:id="rId44"/>
    <p:sldId id="547" r:id="rId45"/>
    <p:sldId id="658" r:id="rId46"/>
    <p:sldId id="5456" r:id="rId47"/>
    <p:sldId id="4770" r:id="rId48"/>
    <p:sldId id="5475" r:id="rId49"/>
    <p:sldId id="5476" r:id="rId50"/>
    <p:sldId id="5477" r:id="rId51"/>
    <p:sldId id="5478" r:id="rId52"/>
    <p:sldId id="4189" r:id="rId53"/>
    <p:sldId id="4774" r:id="rId54"/>
    <p:sldId id="756" r:id="rId55"/>
    <p:sldId id="757" r:id="rId56"/>
    <p:sldId id="758" r:id="rId57"/>
    <p:sldId id="4099" r:id="rId58"/>
    <p:sldId id="4764" r:id="rId59"/>
    <p:sldId id="4765" r:id="rId60"/>
    <p:sldId id="4769" r:id="rId61"/>
    <p:sldId id="4952" r:id="rId62"/>
    <p:sldId id="4953" r:id="rId63"/>
    <p:sldId id="4954" r:id="rId64"/>
    <p:sldId id="5485" r:id="rId65"/>
    <p:sldId id="4956" r:id="rId66"/>
    <p:sldId id="4957" r:id="rId67"/>
    <p:sldId id="4766" r:id="rId68"/>
    <p:sldId id="4767" r:id="rId69"/>
    <p:sldId id="4768" r:id="rId70"/>
    <p:sldId id="4772" r:id="rId71"/>
    <p:sldId id="4773" r:id="rId72"/>
    <p:sldId id="1153" r:id="rId73"/>
    <p:sldId id="518" r:id="rId74"/>
    <p:sldId id="519" r:id="rId75"/>
    <p:sldId id="4958" r:id="rId76"/>
    <p:sldId id="4026" r:id="rId77"/>
    <p:sldId id="409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6" autoAdjust="0"/>
    <p:restoredTop sz="91280" autoAdjust="0"/>
  </p:normalViewPr>
  <p:slideViewPr>
    <p:cSldViewPr snapToGrid="0" snapToObjects="1">
      <p:cViewPr>
        <p:scale>
          <a:sx n="144" d="100"/>
          <a:sy n="144" d="100"/>
        </p:scale>
        <p:origin x="2080" y="56"/>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p>
            <a:fld id="{E0F38A05-3C06-4941-A354-EBDCF92DCFE0}" type="slidenum">
              <a:rPr lang="en-US">
                <a:solidFill>
                  <a:prstClr val="black"/>
                </a:solidFill>
                <a:latin typeface="Calibri"/>
              </a:rPr>
              <a:pPr/>
              <a:t>13</a:t>
            </a:fld>
            <a:endParaRPr lang="en-US">
              <a:solidFill>
                <a:prstClr val="black"/>
              </a:solidFill>
              <a:latin typeface="Calibri"/>
            </a:endParaRPr>
          </a:p>
        </p:txBody>
      </p:sp>
      <p:sp>
        <p:nvSpPr>
          <p:cNvPr id="802819" name="Rectangle 2"/>
          <p:cNvSpPr>
            <a:spLocks noGrp="1" noRot="1" noChangeAspect="1" noChangeArrowheads="1" noTextEdit="1"/>
          </p:cNvSpPr>
          <p:nvPr>
            <p:ph type="sldImg"/>
          </p:nvPr>
        </p:nvSpPr>
        <p:spPr>
          <a:solidFill>
            <a:srgbClr val="FFFFFF"/>
          </a:solidFill>
          <a:ln/>
        </p:spPr>
      </p:sp>
      <p:sp>
        <p:nvSpPr>
          <p:cNvPr id="802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After my younger brother</a:t>
            </a:r>
            <a:r>
              <a:rPr lang="fr-FR" altLang="ja-JP" b="1" dirty="0">
                <a:latin typeface="Arial" panose="020B0604020202020204" pitchFamily="34" charset="0"/>
                <a:ea typeface="ＭＳ Ｐゴシック" charset="-128"/>
                <a:cs typeface="Arial" panose="020B0604020202020204" pitchFamily="34" charset="0"/>
              </a:rPr>
              <a:t>'</a:t>
            </a:r>
            <a:r>
              <a:rPr lang="en-US" altLang="ja-JP" b="1" dirty="0">
                <a:latin typeface="Arial" panose="020B0604020202020204" pitchFamily="34" charset="0"/>
                <a:ea typeface="ＭＳ Ｐゴシック" charset="-128"/>
                <a:cs typeface="Arial" panose="020B0604020202020204" pitchFamily="34" charset="0"/>
              </a:rPr>
              <a:t>s birth my Mom concluded that my Dad was actually married to the Navy, so she divorced him.  Ironically, she became a social worker to help other families put their lives together.</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p>
            <a:fld id="{F54F3BDF-82A4-C545-AE01-AD67B0E834C3}" type="slidenum">
              <a:rPr lang="en-US">
                <a:solidFill>
                  <a:prstClr val="black"/>
                </a:solidFill>
                <a:latin typeface="Calibri"/>
              </a:rPr>
              <a:pPr/>
              <a:t>14</a:t>
            </a:fld>
            <a:endParaRPr lang="en-US">
              <a:solidFill>
                <a:prstClr val="black"/>
              </a:solidFill>
              <a:latin typeface="Calibri"/>
            </a:endParaRPr>
          </a:p>
        </p:txBody>
      </p:sp>
      <p:sp>
        <p:nvSpPr>
          <p:cNvPr id="804867" name="Rectangle 2"/>
          <p:cNvSpPr>
            <a:spLocks noGrp="1" noRot="1" noChangeAspect="1" noChangeArrowheads="1" noTextEdit="1"/>
          </p:cNvSpPr>
          <p:nvPr>
            <p:ph type="sldImg"/>
          </p:nvPr>
        </p:nvSpPr>
        <p:spPr>
          <a:solidFill>
            <a:srgbClr val="FFFFFF"/>
          </a:solidFill>
          <a:ln/>
        </p:spPr>
      </p:sp>
      <p:sp>
        <p:nvSpPr>
          <p:cNvPr id="804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Mom married a second time but the arguments with my Mom became unbearable so my Mom divorced him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fld id="{C1152DEB-490D-0A43-9898-5632B69DF219}" type="slidenum">
              <a:rPr lang="en-US">
                <a:solidFill>
                  <a:prstClr val="black"/>
                </a:solidFill>
                <a:latin typeface="Calibri"/>
              </a:rPr>
              <a:pPr/>
              <a:t>15</a:t>
            </a:fld>
            <a:endParaRPr lang="en-US">
              <a:solidFill>
                <a:prstClr val="black"/>
              </a:solidFill>
              <a:latin typeface="Calibri"/>
            </a:endParaRPr>
          </a:p>
        </p:txBody>
      </p:sp>
      <p:sp>
        <p:nvSpPr>
          <p:cNvPr id="806915" name="Rectangle 2"/>
          <p:cNvSpPr>
            <a:spLocks noGrp="1" noRot="1" noChangeAspect="1" noChangeArrowheads="1" noTextEdit="1"/>
          </p:cNvSpPr>
          <p:nvPr>
            <p:ph type="sldImg"/>
          </p:nvPr>
        </p:nvSpPr>
        <p:spPr>
          <a:solidFill>
            <a:srgbClr val="FFFFFF"/>
          </a:solidFill>
          <a:ln/>
        </p:spPr>
      </p:sp>
      <p:sp>
        <p:nvSpPr>
          <p:cNvPr id="806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After college, I ended up in the Philippines on Cru staff with the Crossroads music team. This opened my eyes to Asia. God also began to open my eyes to the woman singing next to me!  She initially despised me but after a year or so she saw the light.  That</a:t>
            </a:r>
            <a:r>
              <a:rPr lang="fr-FR" altLang="ja-JP" b="1" dirty="0">
                <a:latin typeface="Arial" panose="020B0604020202020204" pitchFamily="34" charset="0"/>
                <a:ea typeface="ＭＳ Ｐゴシック" charset="-128"/>
                <a:cs typeface="Arial" panose="020B0604020202020204" pitchFamily="34" charset="0"/>
              </a:rPr>
              <a:t>'</a:t>
            </a:r>
            <a:r>
              <a:rPr lang="en-US" altLang="ja-JP" b="1" dirty="0">
                <a:latin typeface="Arial" panose="020B0604020202020204" pitchFamily="34" charset="0"/>
                <a:ea typeface="ＭＳ Ｐゴシック" charset="-128"/>
                <a:cs typeface="Arial" panose="020B0604020202020204" pitchFamily="34" charset="0"/>
              </a:rPr>
              <a:t>s our engagement picture.  In 1983 we returned to the USA..</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4ABF77-429E-2C4E-AC29-790F3D3133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08963" name="Rectangle 2"/>
          <p:cNvSpPr>
            <a:spLocks noGrp="1" noRot="1" noChangeAspect="1" noChangeArrowheads="1" noTextEdit="1"/>
          </p:cNvSpPr>
          <p:nvPr>
            <p:ph type="sldImg"/>
          </p:nvPr>
        </p:nvSpPr>
        <p:spPr>
          <a:solidFill>
            <a:srgbClr val="FFFFFF"/>
          </a:solidFill>
          <a:ln/>
        </p:spPr>
      </p:sp>
      <p:sp>
        <p:nvSpPr>
          <p:cNvPr id="808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I married her and took her to Dallas Seminary a few days later.  Three years later our first son was born on his grandpa</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70</a:t>
            </a:r>
            <a:r>
              <a:rPr lang="en-US" altLang="ja-JP" baseline="30000" dirty="0">
                <a:latin typeface="Times New Roman" charset="0"/>
                <a:ea typeface="ＭＳ Ｐゴシック" charset="-128"/>
                <a:cs typeface="ＭＳ Ｐゴシック" charset="-128"/>
              </a:rPr>
              <a:t>th</a:t>
            </a:r>
            <a:r>
              <a:rPr lang="en-US" altLang="ja-JP" dirty="0">
                <a:latin typeface="Times New Roman" charset="0"/>
                <a:ea typeface="ＭＳ Ｐゴシック" charset="-128"/>
                <a:cs typeface="ＭＳ Ｐゴシック" charset="-128"/>
              </a:rPr>
              <a:t> birthday, so we named him Kurt in honor of Susan</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father.  I also pastored a church, had a ministry to international students, and served as a chaplain.</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9482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CA8B32-F253-6146-B8F9-B2F75B23EC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1011" name="Rectangle 2"/>
          <p:cNvSpPr>
            <a:spLocks noGrp="1" noRot="1" noChangeAspect="1" noChangeArrowheads="1"/>
          </p:cNvSpPr>
          <p:nvPr>
            <p:ph type="sldImg"/>
          </p:nvPr>
        </p:nvSpPr>
        <p:spPr>
          <a:solidFill>
            <a:srgbClr val="FFFFFF"/>
          </a:solidFill>
          <a:ln/>
        </p:spPr>
      </p:sp>
      <p:sp>
        <p:nvSpPr>
          <p:cNvPr id="81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128"/>
                <a:cs typeface="ＭＳ Ｐゴシック" charset="-128"/>
              </a:rPr>
              <a:t>We are the bride who used to be married to the law (BC = Before Christ)</a:t>
            </a:r>
          </a:p>
          <a:p>
            <a:pPr eaLnBrk="1" hangingPunct="1"/>
            <a:r>
              <a:rPr lang="en-US">
                <a:latin typeface="Times New Roman" charset="0"/>
                <a:ea typeface="ＭＳ Ｐゴシック" charset="-128"/>
                <a:cs typeface="ＭＳ Ｐゴシック" charset="-128"/>
              </a:rPr>
              <a:t>But we died in Christ, and thus are now released from that Law.</a:t>
            </a:r>
          </a:p>
          <a:p>
            <a:pPr eaLnBrk="1" hangingPunct="1"/>
            <a:r>
              <a:rPr lang="en-US">
                <a:latin typeface="Times New Roman" charset="0"/>
                <a:ea typeface="ＭＳ Ｐゴシック" charset="-128"/>
                <a:cs typeface="ＭＳ Ｐゴシック" charset="-128"/>
              </a:rPr>
              <a:t>Now we are married to Christ (7:4) in our AD state (After Death).</a:t>
            </a:r>
          </a:p>
        </p:txBody>
      </p:sp>
    </p:spTree>
    <p:extLst>
      <p:ext uri="{BB962C8B-B14F-4D97-AF65-F5344CB8AC3E}">
        <p14:creationId xmlns:p14="http://schemas.microsoft.com/office/powerpoint/2010/main" val="375187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9A7CA9-9917-224A-98DD-21B09A9C9FF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3059" name="Rectangle 2"/>
          <p:cNvSpPr>
            <a:spLocks noGrp="1" noRot="1" noChangeAspect="1" noChangeArrowheads="1"/>
          </p:cNvSpPr>
          <p:nvPr>
            <p:ph type="sldImg"/>
          </p:nvPr>
        </p:nvSpPr>
        <p:spPr>
          <a:solidFill>
            <a:srgbClr val="FFFFFF"/>
          </a:solidFill>
          <a:ln/>
        </p:spPr>
      </p:sp>
      <p:sp>
        <p:nvSpPr>
          <p:cNvPr id="81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5445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b="1">
                <a:solidFill>
                  <a:prstClr val="black"/>
                </a:solidFill>
                <a:latin typeface="Arial" panose="020B0604020202020204" pitchFamily="34" charset="0"/>
              </a:rPr>
              <a:pPr/>
              <a:t>19</a:t>
            </a:fld>
            <a:endParaRPr lang="en-US" sz="1200" b="1" dirty="0">
              <a:solidFill>
                <a:prstClr val="black"/>
              </a:solidFill>
              <a:latin typeface="Arial" panose="020B0604020202020204" pitchFamily="34" charset="0"/>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372EC7-9752-FF4A-95EF-E36F67575032}"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NS-06-Rom5-8-slide 76</a:t>
            </a:r>
          </a:p>
          <a:p>
            <a:pPr eaLnBrk="1" hangingPunct="1"/>
            <a:r>
              <a:rPr lang="en-US" b="1" dirty="0">
                <a:latin typeface="Arial" panose="020B0604020202020204" pitchFamily="34" charset="0"/>
                <a:ea typeface="ＭＳ Ｐゴシック" charset="0"/>
                <a:cs typeface="ＭＳ Ｐゴシック" charset="0"/>
              </a:rPr>
              <a:t>NS-19-Hebrews-345</a:t>
            </a:r>
          </a:p>
          <a:p>
            <a:pPr eaLnBrk="1" hangingPunct="1"/>
            <a:r>
              <a:rPr lang="en-US" b="1" dirty="0">
                <a:latin typeface="Arial" panose="020B0604020202020204" pitchFamily="34" charset="0"/>
                <a:ea typeface="ＭＳ Ｐゴシック" charset="0"/>
                <a:cs typeface="ＭＳ Ｐゴシック" charset="0"/>
              </a:rPr>
              <a:t>SA-15-Inheritance-169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21</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يُظهِر هذا الرسم البيانيُّ أيضًا أنَّ العهد الجديد قد حلَّ محلَّ العهد القديم (الموسويّ).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b="0"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BS-14-OT_Literature-55</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LC-01-Intro-40</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NS-09-Gal-148-p9g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276600"/>
            <a:ext cx="4640814" cy="276999"/>
          </a:xfrm>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r>
              <a:rPr lang="en-SG" dirty="0">
                <a:effectLst/>
              </a:rPr>
              <a:t>_____________</a:t>
            </a:r>
          </a:p>
          <a:p>
            <a:pPr>
              <a:spcBef>
                <a:spcPts val="0"/>
              </a:spcBef>
              <a:buNone/>
            </a:pPr>
            <a:r>
              <a:rPr lang="en-US" dirty="0"/>
              <a:t>Common English-150</a:t>
            </a:r>
          </a:p>
          <a:p>
            <a:pPr>
              <a:spcBef>
                <a:spcPts val="0"/>
              </a:spcBef>
              <a:buNone/>
            </a:pPr>
            <a:r>
              <a:rPr lang="en-US" dirty="0"/>
              <a:t>BE-05-Deut-46</a:t>
            </a:r>
          </a:p>
          <a:p>
            <a:pPr>
              <a:spcBef>
                <a:spcPts val="0"/>
              </a:spcBef>
              <a:buNone/>
            </a:pPr>
            <a:r>
              <a:rPr lang="en-US" dirty="0"/>
              <a:t>CH-02-Nature, etc.-104</a:t>
            </a:r>
          </a:p>
          <a:p>
            <a:pPr>
              <a:spcBef>
                <a:spcPts val="0"/>
              </a:spcBef>
              <a:buNone/>
            </a:pPr>
            <a:r>
              <a:rPr lang="en-US" dirty="0"/>
              <a:t>OS-02-Exodus-359, 463</a:t>
            </a:r>
          </a:p>
          <a:p>
            <a:pPr>
              <a:spcBef>
                <a:spcPts val="0"/>
              </a:spcBef>
              <a:buNone/>
            </a:pPr>
            <a:r>
              <a:rPr lang="en-US" dirty="0"/>
              <a:t>OS-05-Deut-185</a:t>
            </a:r>
          </a:p>
          <a:p>
            <a:pPr>
              <a:spcBef>
                <a:spcPts val="0"/>
              </a:spcBef>
              <a:buNone/>
            </a:pPr>
            <a:r>
              <a:rPr lang="en-US" dirty="0"/>
              <a:t>OS-24-Jeremiah-173</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343</a:t>
            </a:r>
          </a:p>
          <a:p>
            <a:pPr>
              <a:spcBef>
                <a:spcPts val="0"/>
              </a:spcBef>
              <a:buNone/>
            </a:pPr>
            <a:r>
              <a:rPr lang="en-US" dirty="0"/>
              <a:t>FU-05-Bliblical Covenants-34</a:t>
            </a:r>
          </a:p>
          <a:p>
            <a:endParaRPr lang="en-US" dirty="0"/>
          </a:p>
        </p:txBody>
      </p:sp>
      <p:sp>
        <p:nvSpPr>
          <p:cNvPr id="4" name="Slide Number Placeholder 3"/>
          <p:cNvSpPr>
            <a:spLocks noGrp="1"/>
          </p:cNvSpPr>
          <p:nvPr>
            <p:ph type="sldNum" sz="quarter" idx="10"/>
          </p:nvPr>
        </p:nvSpPr>
        <p:spPr>
          <a:xfrm>
            <a:off x="8881338" y="6581001"/>
            <a:ext cx="262662" cy="2769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74734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Common-211</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NS-06-Rom5-8-slide93-p155p</a:t>
            </a:r>
          </a:p>
          <a:p>
            <a:r>
              <a:rPr lang="en-US" dirty="0"/>
              <a:t>SA-08-Mosaic Law-20-p36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3360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Common-212</a:t>
            </a:r>
          </a:p>
          <a:p>
            <a:r>
              <a:rPr lang="en-US" dirty="0"/>
              <a:t>BS-28-Law of Moses-19-p110</a:t>
            </a:r>
          </a:p>
          <a:p>
            <a:r>
              <a:rPr lang="en-US" dirty="0"/>
              <a:t>OS-02-Exodus-241-p113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NS-06-Rom5-8-slide94-p155p</a:t>
            </a:r>
          </a:p>
          <a:p>
            <a:r>
              <a:rPr lang="en-US" dirty="0"/>
              <a:t>SA-08-Mosaic Law-21-p36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51081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Common-213</a:t>
            </a:r>
          </a:p>
          <a:p>
            <a:r>
              <a:rPr lang="en-US" dirty="0"/>
              <a:t>BS-28-Law of Moses-20-p110</a:t>
            </a:r>
          </a:p>
          <a:p>
            <a:r>
              <a:rPr lang="en-US" dirty="0"/>
              <a:t>OS-02-Exodus-242-p113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NS-06-Rom5-8-slide95-p155p</a:t>
            </a:r>
          </a:p>
          <a:p>
            <a:r>
              <a:rPr lang="en-US" dirty="0"/>
              <a:t>SA-08-Mosaic Law-22-p36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301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526907-B9D1-1644-B9C7-3F6F568609B7}"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r>
              <a:rPr lang="ar-JO" b="1" dirty="0">
                <a:cs typeface="Arial" panose="020B0604020202020204" pitchFamily="34" charset="0"/>
              </a:rPr>
              <a:t>بصفتنا مؤمنين مرتبطين بعهدٍ جديد، لا نتبع الناموس حرفيًّا. ولكنَّنا رغم ذلك ما نزال نُطبِّق التعليم الأساسيَّ للناموس بطريقةٍ ذات صلة.</a:t>
            </a:r>
          </a:p>
          <a:p>
            <a:pPr algn="r" rtl="1"/>
            <a:endParaRPr lang="ar-JO" b="1" dirty="0">
              <a:cs typeface="Arial" panose="020B0604020202020204" pitchFamily="34" charset="0"/>
            </a:endParaRPr>
          </a:p>
          <a:p>
            <a:r>
              <a:rPr lang="en-US" dirty="0"/>
              <a:t>We do not follow the Law literally as new covenant believers. But we still apply its basic teaching in relevant ways.</a:t>
            </a:r>
          </a:p>
          <a:p>
            <a:r>
              <a:rPr lang="en-US" dirty="0"/>
              <a:t>________</a:t>
            </a:r>
          </a:p>
          <a:p>
            <a:r>
              <a:rPr lang="en-US" dirty="0"/>
              <a:t>Common-214</a:t>
            </a:r>
          </a:p>
          <a:p>
            <a:r>
              <a:rPr lang="en-US" dirty="0"/>
              <a:t>BS-28-Law of Moses-21-p110</a:t>
            </a:r>
          </a:p>
          <a:p>
            <a:r>
              <a:rPr lang="en-US" dirty="0"/>
              <a:t>OS-02-Exodus-243-p113</a:t>
            </a:r>
          </a:p>
          <a:p>
            <a:r>
              <a:rPr lang="en-US" dirty="0"/>
              <a:t>OS-03-Leviticus-378</a:t>
            </a:r>
            <a:endParaRPr lang="ar-SA" b="1" dirty="0">
              <a:cs typeface="Arial" panose="020B0604020202020204" pitchFamily="34" charset="0"/>
            </a:endParaRPr>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a:p>
            <a:pPr eaLnBrk="1" hangingPunct="1"/>
            <a:endParaRPr lang="zh-CN" alt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BE-03-Leviticus-134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5029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1589CA-42AB-3D40-9B84-9DFABC4D498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Common Arabic-45</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BE-02-Exodus-45</a:t>
            </a:r>
          </a:p>
          <a:p>
            <a:pPr eaLnBrk="1" hangingPunct="1"/>
            <a:r>
              <a:rPr lang="en-US" altLang="zh-CN" dirty="0">
                <a:latin typeface="Times New Roman" charset="0"/>
              </a:rPr>
              <a:t>OS-02-Exodus-258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OS-05-Deut-109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NS-06-Rom5-8-slide78</a:t>
            </a:r>
          </a:p>
          <a:p>
            <a:pPr eaLnBrk="1" hangingPunct="1"/>
            <a:r>
              <a:rPr lang="en-US" altLang="zh-CN" dirty="0">
                <a:latin typeface="Times New Roman" charset="0"/>
              </a:rPr>
              <a:t>SA-08-The Christian and the Mosaic Law-86</a:t>
            </a:r>
          </a:p>
          <a:p>
            <a:pPr eaLnBrk="1" hangingPunct="1"/>
            <a:endParaRPr lang="zh-CN" alt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0ABE0A-B16F-0C4E-8155-5597C5AB0F1D}"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8351"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Common-233</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Law-33</a:t>
            </a:r>
            <a:endParaRPr lang="en-GB" b="1" dirty="0">
              <a:latin typeface="Arial" panose="020B0604020202020204" pitchFamily="34" charset="0"/>
              <a:ea typeface="ＭＳ Ｐゴシック" charset="0"/>
              <a:cs typeface="Arial" panose="020B0604020202020204" pitchFamily="34" charset="0"/>
            </a:endParaRPr>
          </a:p>
          <a:p>
            <a:pPr eaLnBrk="1" hangingPunct="1"/>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9940C-1698-3745-94CB-B58B74E7361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Common-234</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E062A-9286-6245-B21E-4CDD20D8EB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Common-235</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36518-C18A-6B47-87C6-E3D33884D890}"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anose="020B0604020202020204" pitchFamily="34" charset="0"/>
                <a:ea typeface="ＭＳ Ｐゴシック" charset="0"/>
                <a:cs typeface="ＭＳ Ｐゴシック" charset="0"/>
              </a:rPr>
              <a:t>I married Susan in 1983 and took her to Dallas Seminary a few days later.  The first three years of marriage were easy. I went to class in the morning, studied every afternoon while Susan worked, and then had every evening free with her. I never studied on Sundays as this was also ministry </a:t>
            </a:r>
            <a:r>
              <a:rPr lang="en-US" altLang="ja-JP" b="1" dirty="0">
                <a:latin typeface="Arial" panose="020B0604020202020204" pitchFamily="34" charset="0"/>
                <a:ea typeface="ＭＳ Ｐゴシック" charset="0"/>
                <a:cs typeface="ＭＳ Ｐゴシック" charset="0"/>
              </a:rPr>
              <a:t>to international students </a:t>
            </a:r>
            <a:r>
              <a:rPr lang="en-US" b="1" dirty="0">
                <a:latin typeface="Arial" panose="020B0604020202020204" pitchFamily="34" charset="0"/>
                <a:ea typeface="ＭＳ Ｐゴシック" charset="0"/>
                <a:cs typeface="ＭＳ Ｐゴシック" charset="0"/>
              </a:rPr>
              <a:t>and marriage time. I wondered if was like a ”Christian Sabbath.” I really didn’t need to work on Sunday.</a:t>
            </a:r>
          </a:p>
          <a:p>
            <a:pPr eaLnBrk="1" hangingPunct="1"/>
            <a:r>
              <a:rPr lang="en-US" b="1" dirty="0">
                <a:latin typeface="Arial" panose="020B0604020202020204" pitchFamily="34" charset="0"/>
                <a:ea typeface="ＭＳ Ｐゴシック" charset="0"/>
                <a:cs typeface="ＭＳ Ｐゴシック" charset="0"/>
              </a:rPr>
              <a:t>• But three years later our first son was born on his grandpa</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70</a:t>
            </a:r>
            <a:r>
              <a:rPr lang="en-US" altLang="ja-JP" b="1" baseline="30000" dirty="0">
                <a:latin typeface="Arial" panose="020B0604020202020204" pitchFamily="34" charset="0"/>
                <a:ea typeface="ＭＳ Ｐゴシック" charset="0"/>
                <a:cs typeface="ＭＳ Ｐゴシック" charset="0"/>
              </a:rPr>
              <a:t>th</a:t>
            </a:r>
            <a:r>
              <a:rPr lang="en-US" altLang="ja-JP" b="1" dirty="0">
                <a:latin typeface="Arial" panose="020B0604020202020204" pitchFamily="34" charset="0"/>
                <a:ea typeface="ＭＳ Ｐゴシック" charset="0"/>
                <a:cs typeface="ＭＳ Ｐゴシック" charset="0"/>
              </a:rPr>
              <a:t> birthday, so we named him Kurt in honor of Susan</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father.  I also pastored a church and later served as a chaplain. Life became extremely busy—more than I had ever imagined!</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3282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A1D00-670E-5A41-BC5D-1525FD39FE6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Common-236</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A3B86-87F6-B448-B2EA-1DCD6D6600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Common-237</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527FB-9E88-FD47-8CBE-78B152BF5E4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Common-238</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0127A3-DBD4-304D-90AE-595AFA710E0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Common-239</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09DF8-151B-484C-91A2-E01230B66954}"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5661A7-F02D-824C-B41D-695D37AD302C}"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A9BCFC-9104-DB41-9B26-75188B3DAEE1}"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BE-45-Romans-48</a:t>
            </a:r>
          </a:p>
          <a:p>
            <a:r>
              <a:rPr lang="en-US" dirty="0"/>
              <a:t>NS-06-Rom5-8-slide 88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808899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p:cNvSpPr>
          <p:nvPr>
            <p:ph type="sldImg"/>
          </p:nvPr>
        </p:nvSpPr>
        <p:spPr>
          <a:ln/>
        </p:spPr>
      </p:sp>
      <p:sp>
        <p:nvSpPr>
          <p:cNvPr id="826371" name="Notes Placeholder 2"/>
          <p:cNvSpPr>
            <a:spLocks noGrp="1"/>
          </p:cNvSpPr>
          <p:nvPr>
            <p:ph type="body" idx="1"/>
          </p:nvPr>
        </p:nvSpPr>
        <p:spPr>
          <a:noFill/>
          <a:ln/>
        </p:spPr>
        <p:txBody>
          <a:bodyPr/>
          <a:lstStyle/>
          <a:p>
            <a:r>
              <a:rPr lang="en-US" dirty="0">
                <a:latin typeface="Times New Roman" charset="0"/>
                <a:ea typeface="ＭＳ Ｐゴシック" charset="-128"/>
                <a:cs typeface="ＭＳ Ｐゴシック" charset="-128"/>
              </a:rPr>
              <a:t>On my 2007 trip that I led to Israel, the lift was turned on to the Sabbath setting, meaning that it stopped only every fourth floor.</a:t>
            </a:r>
          </a:p>
          <a:p>
            <a:r>
              <a:rPr lang="en-US" dirty="0">
                <a:latin typeface="Times New Roman" charset="0"/>
                <a:ea typeface="ＭＳ Ｐゴシック" charset="-128"/>
                <a:cs typeface="ＭＳ Ｐゴシック" charset="-128"/>
              </a:rPr>
              <a:t>______</a:t>
            </a:r>
          </a:p>
          <a:p>
            <a:r>
              <a:rPr lang="en-US" dirty="0"/>
              <a:t>BE-45-Romans-48</a:t>
            </a:r>
          </a:p>
          <a:p>
            <a:r>
              <a:rPr lang="en-US" dirty="0"/>
              <a:t>NS-06-Rom5-8-slide 88</a:t>
            </a:r>
          </a:p>
          <a:p>
            <a:endParaRPr lang="en-US" dirty="0"/>
          </a:p>
          <a:p>
            <a:endParaRPr lang="en-US" dirty="0">
              <a:latin typeface="Times New Roman" charset="0"/>
              <a:ea typeface="ＭＳ Ｐゴシック" charset="-128"/>
              <a:cs typeface="ＭＳ Ｐゴシック" charset="-128"/>
            </a:endParaRPr>
          </a:p>
        </p:txBody>
      </p:sp>
      <p:sp>
        <p:nvSpPr>
          <p:cNvPr id="82637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C5E7B0-4C49-5949-9680-8435DDF065A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528751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BE-45-Romans-48</a:t>
            </a:r>
          </a:p>
          <a:p>
            <a:r>
              <a:rPr lang="en-US" dirty="0"/>
              <a:t>NS-06-Rom5-8-slide 88</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112664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After becoming parents, I began to scramble for any moment I could to stay up on ministry and full-time doctoral studies.</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But then I started also feeling convicted about studying on Sundays to be prepared for my Monday morning classes. Should I be studying on the “Christian Sabbath”? Was God pleased? Was I trusting him?</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To answer my questions and also save time, I decided to write my dissertation on the Sabbath! My wife still jokes about this, saying that I lost a lot of rest studying rest! Well, it was 424 pages and took months of work in 12-14 hour days of study. Even the bibliography was 103 pages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My dissertation was Richard James Griffith, “The Eschatological Significance of the Sabbath,” Dallas Seminary, 1990, esp. pp. 144-56</a:t>
            </a:r>
            <a:r>
              <a:rPr lang="en-SG"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a:t>
            </a:r>
          </a:p>
          <a:p>
            <a:endPar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23A84A-6491-7B49-B4E9-43A8CD6BBE56}" type="slidenum">
              <a:rPr kumimoji="0" lang="en-US" sz="1200" b="1"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17464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p>
            <a:fld id="{B2DE6D2C-1DE9-934D-BA88-AA3E2E853998}" type="slidenum">
              <a:rPr lang="en-US">
                <a:solidFill>
                  <a:prstClr val="black"/>
                </a:solidFill>
              </a:rPr>
              <a:pPr/>
              <a:t>48</a:t>
            </a:fld>
            <a:endParaRPr lang="en-US">
              <a:solidFill>
                <a:prstClr val="black"/>
              </a:solidFill>
            </a:endParaRPr>
          </a:p>
        </p:txBody>
      </p:sp>
      <p:sp>
        <p:nvSpPr>
          <p:cNvPr id="829443" name="Rectangle 2"/>
          <p:cNvSpPr>
            <a:spLocks noGrp="1" noRot="1" noChangeAspect="1" noChangeArrowheads="1"/>
          </p:cNvSpPr>
          <p:nvPr>
            <p:ph type="sldImg"/>
          </p:nvPr>
        </p:nvSpPr>
        <p:spPr>
          <a:solidFill>
            <a:srgbClr val="FFFFFF"/>
          </a:solidFill>
          <a:ln/>
        </p:spPr>
      </p:sp>
      <p:sp>
        <p:nvSpPr>
          <p:cNvPr id="82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Peter should be commended for his love for Jesus, but he often took matters into his own hands by his flesh:</a:t>
            </a:r>
          </a:p>
          <a:p>
            <a:pPr eaLnBrk="1" hangingPunct="1"/>
            <a:r>
              <a:rPr lang="en-US" b="1" dirty="0">
                <a:latin typeface="Arial" panose="020B0604020202020204" pitchFamily="34" charset="0"/>
                <a:ea typeface="ＭＳ Ｐゴシック" charset="-128"/>
                <a:cs typeface="Arial" panose="020B0604020202020204" pitchFamily="34" charset="0"/>
              </a:rPr>
              <a:t>• Rebuked Jesus for saying that Christ would go to the cross</a:t>
            </a:r>
          </a:p>
          <a:p>
            <a:pPr eaLnBrk="1" hangingPunct="1"/>
            <a:r>
              <a:rPr lang="en-US" b="1" dirty="0">
                <a:latin typeface="Arial" panose="020B0604020202020204" pitchFamily="34" charset="0"/>
                <a:ea typeface="ＭＳ Ｐゴシック" charset="-128"/>
                <a:cs typeface="Arial" panose="020B0604020202020204" pitchFamily="34" charset="0"/>
              </a:rPr>
              <a:t>• Cut off the ear of Malchus at the arrest of Jesus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 present arguments for Romans 7 describing Paul before his salvation or after.</a:t>
            </a:r>
          </a:p>
          <a:p>
            <a:r>
              <a:rPr lang="en-US" dirty="0"/>
              <a:t>__________</a:t>
            </a:r>
          </a:p>
          <a:p>
            <a:r>
              <a:rPr lang="en-US" dirty="0"/>
              <a:t>NS-06-Rom5-8—slide 112</a:t>
            </a:r>
          </a:p>
          <a:p>
            <a:r>
              <a:rPr lang="en-US" dirty="0"/>
              <a:t>SA-08-The Christian and the Mosaic Law-47</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49</a:t>
            </a:fld>
            <a:endParaRPr lang="en-US"/>
          </a:p>
        </p:txBody>
      </p:sp>
    </p:spTree>
    <p:extLst>
      <p:ext uri="{BB962C8B-B14F-4D97-AF65-F5344CB8AC3E}">
        <p14:creationId xmlns:p14="http://schemas.microsoft.com/office/powerpoint/2010/main" val="1084016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SA Salvation (Soteriology) in </a:t>
            </a:r>
            <a:r>
              <a:rPr lang="en-US" b="1" baseline="0" dirty="0">
                <a:latin typeface="Arial" panose="020B0604020202020204" pitchFamily="34" charset="0"/>
                <a:ea typeface="ＭＳ Ｐゴシック" charset="0"/>
                <a:cs typeface="ＭＳ Ｐゴシック" charset="0"/>
              </a:rPr>
              <a:t>Arabic</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19663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b="1"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1" dirty="0">
                <a:latin typeface="Arial" panose="020B0604020202020204" pitchFamily="34" charset="0"/>
                <a:ea typeface="ＭＳ Ｐゴシック" charset="0"/>
                <a:cs typeface="Arial" panose="020B0604020202020204" pitchFamily="34" charset="0"/>
              </a:rPr>
              <a:t>OS-00-Intro-26</a:t>
            </a:r>
          </a:p>
          <a:p>
            <a:pPr eaLnBrk="1" hangingPunct="1"/>
            <a:r>
              <a:rPr lang="en-US" altLang="zh-CN" b="1"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1" dirty="0">
                <a:latin typeface="Arial" panose="020B0604020202020204" pitchFamily="34" charset="0"/>
                <a:ea typeface="ＭＳ Ｐゴシック" charset="0"/>
                <a:cs typeface="Arial" panose="020B0604020202020204" pitchFamily="34" charset="0"/>
              </a:rPr>
              <a:t>OS-26-Ezek 40-48-slide 23</a:t>
            </a:r>
            <a:endParaRPr lang="zh-CN" altLang="en-US" b="1" dirty="0">
              <a:latin typeface="Arial" panose="020B0604020202020204" pitchFamily="34" charset="0"/>
              <a:ea typeface="ＭＳ Ｐゴシック" charset="0"/>
              <a:cs typeface="Arial" panose="020B0604020202020204" pitchFamily="34" charset="0"/>
            </a:endParaRPr>
          </a:p>
          <a:p>
            <a:pPr eaLnBrk="1" hangingPunct="1"/>
            <a:r>
              <a:rPr lang="en-US" altLang="zh-CN" b="1" dirty="0">
                <a:latin typeface="Arial" panose="020B0604020202020204" pitchFamily="34" charset="0"/>
                <a:ea typeface="ＭＳ Ｐゴシック" charset="0"/>
                <a:cs typeface="Arial" panose="020B0604020202020204" pitchFamily="34" charset="0"/>
              </a:rPr>
              <a:t>NS-19-Hebrews-175</a:t>
            </a:r>
            <a:endParaRPr lang="zh-CN" alt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6937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xfrm>
            <a:off x="8882390" y="6581001"/>
            <a:ext cx="261610"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xfrm>
            <a:off x="1219200" y="3276600"/>
            <a:ext cx="184666"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897322-DB6D-D54F-8F45-1756C37B5C1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98723" name="Rectangle 2"/>
          <p:cNvSpPr>
            <a:spLocks noGrp="1" noRot="1" noChangeAspect="1" noChangeArrowheads="1"/>
          </p:cNvSpPr>
          <p:nvPr>
            <p:ph type="sldImg"/>
          </p:nvPr>
        </p:nvSpPr>
        <p:spPr>
          <a:solidFill>
            <a:srgbClr val="FFFFFF"/>
          </a:solidFill>
          <a:ln/>
        </p:spPr>
      </p:sp>
      <p:sp>
        <p:nvSpPr>
          <p:cNvPr id="79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6005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p>
            <a:fld id="{784657A1-AA76-6D47-9031-65CCF709598F}" type="slidenum">
              <a:rPr lang="en-US">
                <a:solidFill>
                  <a:prstClr val="black"/>
                </a:solidFill>
                <a:latin typeface="Calibri"/>
              </a:rPr>
              <a:pPr/>
              <a:t>12</a:t>
            </a:fld>
            <a:endParaRPr lang="en-US">
              <a:solidFill>
                <a:prstClr val="black"/>
              </a:solidFill>
              <a:latin typeface="Calibri"/>
            </a:endParaRPr>
          </a:p>
        </p:txBody>
      </p:sp>
      <p:sp>
        <p:nvSpPr>
          <p:cNvPr id="800771" name="Rectangle 2"/>
          <p:cNvSpPr>
            <a:spLocks noGrp="1" noRot="1" noChangeAspect="1" noChangeArrowheads="1" noTextEdit="1"/>
          </p:cNvSpPr>
          <p:nvPr>
            <p:ph type="sldImg"/>
          </p:nvPr>
        </p:nvSpPr>
        <p:spPr>
          <a:solidFill>
            <a:srgbClr val="FFFFFF"/>
          </a:solidFill>
          <a:ln/>
        </p:spPr>
      </p:sp>
      <p:sp>
        <p:nvSpPr>
          <p:cNvPr id="80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The story, of course, must begin with my parents who met in the Navy.  </a:t>
            </a:r>
          </a:p>
          <a:p>
            <a:pPr eaLnBrk="1" hangingPunct="1"/>
            <a:r>
              <a:rPr lang="en-US" b="1" dirty="0">
                <a:latin typeface="Arial" panose="020B0604020202020204" pitchFamily="34" charset="0"/>
                <a:ea typeface="ＭＳ Ｐゴシック" charset="-128"/>
                <a:cs typeface="Arial" panose="020B0604020202020204" pitchFamily="34" charset="0"/>
              </a:rPr>
              <a:t>They had a baby boy (my older brother Bob) and then were transferred to Japan.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3158257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37502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438965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486907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234407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441170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231524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2324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189019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36654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2335161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6986779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7993666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204063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801371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949BB5E-5F40-294F-8D05-EB74BF22FDC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545116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7418"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dirty="0"/>
              <a:t>Click to edit Master title style</a:t>
            </a:r>
          </a:p>
        </p:txBody>
      </p:sp>
      <p:sp>
        <p:nvSpPr>
          <p:cNvPr id="1741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defRPr>
            </a:lvl1pPr>
          </a:lstStyle>
          <a:p>
            <a:r>
              <a:rPr lang="en-US" dirty="0"/>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dirty="0"/>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3CED65-E66F-5B48-A6E8-9690E005AD00}" type="slidenum">
              <a:rPr lang="en-US" smtClean="0"/>
              <a:pPr>
                <a:defRPr/>
              </a:pPr>
              <a:t>‹#›</a:t>
            </a:fld>
            <a:endParaRPr lang="en-US" dirty="0"/>
          </a:p>
        </p:txBody>
      </p:sp>
    </p:spTree>
    <p:extLst>
      <p:ext uri="{BB962C8B-B14F-4D97-AF65-F5344CB8AC3E}">
        <p14:creationId xmlns:p14="http://schemas.microsoft.com/office/powerpoint/2010/main" val="1186478758"/>
      </p:ext>
    </p:extLst>
  </p:cSld>
  <p:clrMapOvr>
    <a:masterClrMapping/>
  </p:clrMapOvr>
  <p:transition advClick="0" advTm="500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6D15A7-702D-AE4E-9DC1-C04C2B948131}" type="slidenum">
              <a:rPr lang="en-US" smtClean="0"/>
              <a:pPr>
                <a:defRPr/>
              </a:pPr>
              <a:t>‹#›</a:t>
            </a:fld>
            <a:endParaRPr lang="en-US" dirty="0"/>
          </a:p>
        </p:txBody>
      </p:sp>
    </p:spTree>
    <p:extLst>
      <p:ext uri="{BB962C8B-B14F-4D97-AF65-F5344CB8AC3E}">
        <p14:creationId xmlns:p14="http://schemas.microsoft.com/office/powerpoint/2010/main" val="2740223857"/>
      </p:ext>
    </p:extLst>
  </p:cSld>
  <p:clrMapOvr>
    <a:masterClrMapping/>
  </p:clrMapOvr>
  <p:transition advClick="0" advTm="500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78B8B3E-DBF8-5D44-A835-0727D81C1692}" type="slidenum">
              <a:rPr lang="en-US" smtClean="0"/>
              <a:pPr>
                <a:defRPr/>
              </a:pPr>
              <a:t>‹#›</a:t>
            </a:fld>
            <a:endParaRPr lang="en-US" dirty="0"/>
          </a:p>
        </p:txBody>
      </p:sp>
    </p:spTree>
    <p:extLst>
      <p:ext uri="{BB962C8B-B14F-4D97-AF65-F5344CB8AC3E}">
        <p14:creationId xmlns:p14="http://schemas.microsoft.com/office/powerpoint/2010/main" val="199631395"/>
      </p:ext>
    </p:extLst>
  </p:cSld>
  <p:clrMapOvr>
    <a:masterClrMapping/>
  </p:clrMapOvr>
  <p:transition advClick="0" advTm="5000"/>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E8CD89D-867F-4246-B00D-3412393C5DDE}" type="slidenum">
              <a:rPr lang="en-US" smtClean="0"/>
              <a:pPr>
                <a:defRPr/>
              </a:pPr>
              <a:t>‹#›</a:t>
            </a:fld>
            <a:endParaRPr lang="en-US" dirty="0"/>
          </a:p>
        </p:txBody>
      </p:sp>
    </p:spTree>
    <p:extLst>
      <p:ext uri="{BB962C8B-B14F-4D97-AF65-F5344CB8AC3E}">
        <p14:creationId xmlns:p14="http://schemas.microsoft.com/office/powerpoint/2010/main" val="760040571"/>
      </p:ext>
    </p:extLst>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004659-712C-4240-B14A-80D530979845}" type="slidenum">
              <a:rPr lang="en-US" smtClean="0"/>
              <a:pPr>
                <a:defRPr/>
              </a:pPr>
              <a:t>‹#›</a:t>
            </a:fld>
            <a:endParaRPr lang="en-US" dirty="0"/>
          </a:p>
        </p:txBody>
      </p:sp>
    </p:spTree>
    <p:extLst>
      <p:ext uri="{BB962C8B-B14F-4D97-AF65-F5344CB8AC3E}">
        <p14:creationId xmlns:p14="http://schemas.microsoft.com/office/powerpoint/2010/main" val="1620437123"/>
      </p:ext>
    </p:extLst>
  </p:cSld>
  <p:clrMapOvr>
    <a:masterClrMapping/>
  </p:clrMapOvr>
  <p:transition advClick="0" advTm="500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FBC868A-CCC8-304E-B6BF-298BA51A3F02}" type="slidenum">
              <a:rPr lang="en-US" smtClean="0"/>
              <a:pPr>
                <a:defRPr/>
              </a:pPr>
              <a:t>‹#›</a:t>
            </a:fld>
            <a:endParaRPr lang="en-US" dirty="0"/>
          </a:p>
        </p:txBody>
      </p:sp>
    </p:spTree>
    <p:extLst>
      <p:ext uri="{BB962C8B-B14F-4D97-AF65-F5344CB8AC3E}">
        <p14:creationId xmlns:p14="http://schemas.microsoft.com/office/powerpoint/2010/main" val="3027345606"/>
      </p:ext>
    </p:extLst>
  </p:cSld>
  <p:clrMapOvr>
    <a:masterClrMapping/>
  </p:clrMapOvr>
  <p:transition advClick="0" advTm="5000"/>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2FD3AA5-E459-4348-A7BD-E443D46C2C24}" type="slidenum">
              <a:rPr lang="en-US" smtClean="0"/>
              <a:pPr>
                <a:defRPr/>
              </a:pPr>
              <a:t>‹#›</a:t>
            </a:fld>
            <a:endParaRPr lang="en-US" dirty="0"/>
          </a:p>
        </p:txBody>
      </p:sp>
    </p:spTree>
    <p:extLst>
      <p:ext uri="{BB962C8B-B14F-4D97-AF65-F5344CB8AC3E}">
        <p14:creationId xmlns:p14="http://schemas.microsoft.com/office/powerpoint/2010/main" val="2612090370"/>
      </p:ext>
    </p:extLst>
  </p:cSld>
  <p:clrMapOvr>
    <a:masterClrMapping/>
  </p:clrMapOvr>
  <p:transition advClick="0" advTm="5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D047CEC-C8A2-EF43-9CE3-B80F4F3976DD}" type="slidenum">
              <a:rPr lang="en-US" smtClean="0"/>
              <a:pPr>
                <a:defRPr/>
              </a:pPr>
              <a:t>‹#›</a:t>
            </a:fld>
            <a:endParaRPr lang="en-US" dirty="0"/>
          </a:p>
        </p:txBody>
      </p:sp>
    </p:spTree>
    <p:extLst>
      <p:ext uri="{BB962C8B-B14F-4D97-AF65-F5344CB8AC3E}">
        <p14:creationId xmlns:p14="http://schemas.microsoft.com/office/powerpoint/2010/main" val="72722673"/>
      </p:ext>
    </p:extLst>
  </p:cSld>
  <p:clrMapOvr>
    <a:masterClrMapping/>
  </p:clrMapOvr>
  <p:transition advClick="0" advTm="5000"/>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E2E63BD-0410-7E4C-8E0E-E4E260393410}" type="slidenum">
              <a:rPr lang="en-US" smtClean="0"/>
              <a:pPr>
                <a:defRPr/>
              </a:pPr>
              <a:t>‹#›</a:t>
            </a:fld>
            <a:endParaRPr lang="en-US" dirty="0"/>
          </a:p>
        </p:txBody>
      </p:sp>
    </p:spTree>
    <p:extLst>
      <p:ext uri="{BB962C8B-B14F-4D97-AF65-F5344CB8AC3E}">
        <p14:creationId xmlns:p14="http://schemas.microsoft.com/office/powerpoint/2010/main" val="1769015068"/>
      </p:ext>
    </p:extLst>
  </p:cSld>
  <p:clrMapOvr>
    <a:masterClrMapping/>
  </p:clrMapOvr>
  <p:transition advClick="0" advTm="500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3EBB1D-143F-9C46-8CB1-1B6E1F41DCC3}" type="slidenum">
              <a:rPr lang="en-US" smtClean="0"/>
              <a:pPr>
                <a:defRPr/>
              </a:pPr>
              <a:t>‹#›</a:t>
            </a:fld>
            <a:endParaRPr lang="en-US" dirty="0"/>
          </a:p>
        </p:txBody>
      </p:sp>
    </p:spTree>
    <p:extLst>
      <p:ext uri="{BB962C8B-B14F-4D97-AF65-F5344CB8AC3E}">
        <p14:creationId xmlns:p14="http://schemas.microsoft.com/office/powerpoint/2010/main" val="2884531215"/>
      </p:ext>
    </p:extLst>
  </p:cSld>
  <p:clrMapOvr>
    <a:masterClrMapping/>
  </p:clrMapOvr>
  <p:transition advClick="0" advTm="500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F4AB12-6669-CB4C-ACA3-74F651B7840A}" type="slidenum">
              <a:rPr lang="en-US" smtClean="0"/>
              <a:pPr>
                <a:defRPr/>
              </a:pPr>
              <a:t>‹#›</a:t>
            </a:fld>
            <a:endParaRPr lang="en-US" dirty="0"/>
          </a:p>
        </p:txBody>
      </p:sp>
    </p:spTree>
    <p:extLst>
      <p:ext uri="{BB962C8B-B14F-4D97-AF65-F5344CB8AC3E}">
        <p14:creationId xmlns:p14="http://schemas.microsoft.com/office/powerpoint/2010/main" val="1067600447"/>
      </p:ext>
    </p:extLst>
  </p:cSld>
  <p:clrMapOvr>
    <a:masterClrMapping/>
  </p:clrMapOvr>
  <p:transition advClick="0" advTm="5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F44F0E-4788-D141-A865-EF317963A9E2}" type="slidenum">
              <a:rPr lang="zh-CN" altLang="en-US" smtClean="0"/>
              <a:pPr>
                <a:defRPr/>
              </a:pPr>
              <a:t>‹#›</a:t>
            </a:fld>
            <a:endParaRPr lang="en-US" altLang="zh-CN" dirty="0"/>
          </a:p>
        </p:txBody>
      </p:sp>
    </p:spTree>
    <p:extLst>
      <p:ext uri="{BB962C8B-B14F-4D97-AF65-F5344CB8AC3E}">
        <p14:creationId xmlns:p14="http://schemas.microsoft.com/office/powerpoint/2010/main" val="3045365808"/>
      </p:ext>
    </p:extLst>
  </p:cSld>
  <p:clrMapOvr>
    <a:masterClrMapping/>
  </p:clrMapOvr>
  <p:transitio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6D2FCA6-25AB-A44D-A076-C9C9338CF411}" type="slidenum">
              <a:rPr lang="zh-CN" altLang="en-US" smtClean="0"/>
              <a:pPr>
                <a:defRPr/>
              </a:pPr>
              <a:t>‹#›</a:t>
            </a:fld>
            <a:endParaRPr lang="en-US" altLang="zh-CN" dirty="0"/>
          </a:p>
        </p:txBody>
      </p:sp>
    </p:spTree>
    <p:extLst>
      <p:ext uri="{BB962C8B-B14F-4D97-AF65-F5344CB8AC3E}">
        <p14:creationId xmlns:p14="http://schemas.microsoft.com/office/powerpoint/2010/main" val="2969760180"/>
      </p:ext>
    </p:extLst>
  </p:cSld>
  <p:clrMapOvr>
    <a:masterClrMapping/>
  </p:clrMapOvr>
  <p:transitio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07DF219-87D1-A54D-9440-4DB698E34ADF}" type="slidenum">
              <a:rPr lang="zh-CN" altLang="en-US" smtClean="0"/>
              <a:pPr>
                <a:defRPr/>
              </a:pPr>
              <a:t>‹#›</a:t>
            </a:fld>
            <a:endParaRPr lang="en-US" altLang="zh-CN" dirty="0"/>
          </a:p>
        </p:txBody>
      </p:sp>
    </p:spTree>
    <p:extLst>
      <p:ext uri="{BB962C8B-B14F-4D97-AF65-F5344CB8AC3E}">
        <p14:creationId xmlns:p14="http://schemas.microsoft.com/office/powerpoint/2010/main" val="2995537576"/>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6C8EED8-BD7C-AE46-8385-D9C3B8D628E2}" type="slidenum">
              <a:rPr lang="zh-CN" altLang="en-US" smtClean="0"/>
              <a:pPr>
                <a:defRPr/>
              </a:pPr>
              <a:t>‹#›</a:t>
            </a:fld>
            <a:endParaRPr lang="en-US" altLang="zh-CN" dirty="0"/>
          </a:p>
        </p:txBody>
      </p:sp>
    </p:spTree>
    <p:extLst>
      <p:ext uri="{BB962C8B-B14F-4D97-AF65-F5344CB8AC3E}">
        <p14:creationId xmlns:p14="http://schemas.microsoft.com/office/powerpoint/2010/main" val="1824956352"/>
      </p:ext>
    </p:extLst>
  </p:cSld>
  <p:clrMapOvr>
    <a:masterClrMapping/>
  </p:clrMapOvr>
  <p:transitio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F03B60C-9BB1-8343-AF8E-2391BF8D056C}" type="slidenum">
              <a:rPr lang="zh-CN" altLang="en-US" smtClean="0"/>
              <a:pPr>
                <a:defRPr/>
              </a:pPr>
              <a:t>‹#›</a:t>
            </a:fld>
            <a:endParaRPr lang="en-US" altLang="zh-CN" dirty="0"/>
          </a:p>
        </p:txBody>
      </p:sp>
    </p:spTree>
    <p:extLst>
      <p:ext uri="{BB962C8B-B14F-4D97-AF65-F5344CB8AC3E}">
        <p14:creationId xmlns:p14="http://schemas.microsoft.com/office/powerpoint/2010/main" val="374349962"/>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A9306E9-AA01-1B45-AAC3-369FD58DB37A}" type="slidenum">
              <a:rPr lang="zh-CN" altLang="en-US" smtClean="0"/>
              <a:pPr>
                <a:defRPr/>
              </a:pPr>
              <a:t>‹#›</a:t>
            </a:fld>
            <a:endParaRPr lang="en-US" altLang="zh-CN" dirty="0"/>
          </a:p>
        </p:txBody>
      </p:sp>
    </p:spTree>
    <p:extLst>
      <p:ext uri="{BB962C8B-B14F-4D97-AF65-F5344CB8AC3E}">
        <p14:creationId xmlns:p14="http://schemas.microsoft.com/office/powerpoint/2010/main" val="584870711"/>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DADCE84-3946-BB48-9EC4-EE79231D80D4}" type="slidenum">
              <a:rPr lang="zh-CN" altLang="en-US" smtClean="0"/>
              <a:pPr>
                <a:defRPr/>
              </a:pPr>
              <a:t>‹#›</a:t>
            </a:fld>
            <a:endParaRPr lang="en-US" altLang="zh-CN" dirty="0"/>
          </a:p>
        </p:txBody>
      </p:sp>
    </p:spTree>
    <p:extLst>
      <p:ext uri="{BB962C8B-B14F-4D97-AF65-F5344CB8AC3E}">
        <p14:creationId xmlns:p14="http://schemas.microsoft.com/office/powerpoint/2010/main" val="570316782"/>
      </p:ext>
    </p:extLst>
  </p:cSld>
  <p:clrMapOvr>
    <a:masterClrMapping/>
  </p:clrMapOvr>
  <p:transitio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D8F0BE1-DB5C-BE45-B59E-DDCE2CB3056C}" type="slidenum">
              <a:rPr lang="zh-CN" altLang="en-US" smtClean="0"/>
              <a:pPr>
                <a:defRPr/>
              </a:pPr>
              <a:t>‹#›</a:t>
            </a:fld>
            <a:endParaRPr lang="en-US" altLang="zh-CN" dirty="0"/>
          </a:p>
        </p:txBody>
      </p:sp>
    </p:spTree>
    <p:extLst>
      <p:ext uri="{BB962C8B-B14F-4D97-AF65-F5344CB8AC3E}">
        <p14:creationId xmlns:p14="http://schemas.microsoft.com/office/powerpoint/2010/main" val="13090378"/>
      </p:ext>
    </p:extLst>
  </p:cSld>
  <p:clrMapOvr>
    <a:masterClrMapping/>
  </p:clrMapOvr>
  <p:transition spd="med">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D7D295-D977-D841-91AE-0EE10ECC6A5B}" type="slidenum">
              <a:rPr lang="zh-CN" altLang="en-US" smtClean="0"/>
              <a:pPr>
                <a:defRPr/>
              </a:pPr>
              <a:t>‹#›</a:t>
            </a:fld>
            <a:endParaRPr lang="en-US" altLang="zh-CN" dirty="0"/>
          </a:p>
        </p:txBody>
      </p:sp>
    </p:spTree>
    <p:extLst>
      <p:ext uri="{BB962C8B-B14F-4D97-AF65-F5344CB8AC3E}">
        <p14:creationId xmlns:p14="http://schemas.microsoft.com/office/powerpoint/2010/main" val="1390449960"/>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8C01A07-6CE0-9949-ADA1-AE483EA0CF85}" type="slidenum">
              <a:rPr lang="zh-CN" altLang="en-US" smtClean="0"/>
              <a:pPr>
                <a:defRPr/>
              </a:pPr>
              <a:t>‹#›</a:t>
            </a:fld>
            <a:endParaRPr lang="en-US" altLang="zh-CN" dirty="0"/>
          </a:p>
        </p:txBody>
      </p:sp>
    </p:spTree>
    <p:extLst>
      <p:ext uri="{BB962C8B-B14F-4D97-AF65-F5344CB8AC3E}">
        <p14:creationId xmlns:p14="http://schemas.microsoft.com/office/powerpoint/2010/main" val="178503856"/>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EF3C843-9CA3-AC43-B293-C9FA1D65B018}" type="slidenum">
              <a:rPr lang="zh-CN" altLang="en-US" smtClean="0"/>
              <a:pPr>
                <a:defRPr/>
              </a:pPr>
              <a:t>‹#›</a:t>
            </a:fld>
            <a:endParaRPr lang="en-US" altLang="zh-CN" dirty="0"/>
          </a:p>
        </p:txBody>
      </p:sp>
    </p:spTree>
    <p:extLst>
      <p:ext uri="{BB962C8B-B14F-4D97-AF65-F5344CB8AC3E}">
        <p14:creationId xmlns:p14="http://schemas.microsoft.com/office/powerpoint/2010/main" val="3823726291"/>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B7C0A49-82EC-7B42-86AC-A2BFB9476288}" type="slidenum">
              <a:rPr lang="zh-CN" altLang="en-US" smtClean="0"/>
              <a:pPr>
                <a:defRPr/>
              </a:pPr>
              <a:t>‹#›</a:t>
            </a:fld>
            <a:endParaRPr lang="en-US" altLang="zh-CN" dirty="0"/>
          </a:p>
        </p:txBody>
      </p:sp>
    </p:spTree>
    <p:extLst>
      <p:ext uri="{BB962C8B-B14F-4D97-AF65-F5344CB8AC3E}">
        <p14:creationId xmlns:p14="http://schemas.microsoft.com/office/powerpoint/2010/main" val="1014117519"/>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2691214F-B811-8941-A227-7F9322CDDD4E}" type="slidenum">
              <a:rPr lang="en-US" smtClean="0"/>
              <a:pPr>
                <a:defRPr/>
              </a:pPr>
              <a:t>‹#›</a:t>
            </a:fld>
            <a:endParaRPr lang="en-US" dirty="0"/>
          </a:p>
        </p:txBody>
      </p:sp>
    </p:spTree>
    <p:extLst>
      <p:ext uri="{BB962C8B-B14F-4D97-AF65-F5344CB8AC3E}">
        <p14:creationId xmlns:p14="http://schemas.microsoft.com/office/powerpoint/2010/main" val="1859259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26791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6A5BEA6-1872-0F41-9D1B-758EFE56C0D5}" type="slidenum">
              <a:rPr lang="en-US" smtClean="0"/>
              <a:pPr>
                <a:defRPr/>
              </a:pPr>
              <a:t>‹#›</a:t>
            </a:fld>
            <a:endParaRPr lang="en-US" dirty="0"/>
          </a:p>
        </p:txBody>
      </p:sp>
    </p:spTree>
    <p:extLst>
      <p:ext uri="{BB962C8B-B14F-4D97-AF65-F5344CB8AC3E}">
        <p14:creationId xmlns:p14="http://schemas.microsoft.com/office/powerpoint/2010/main" val="15591696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8431F6DF-3288-B640-9F90-145F54740B91}" type="slidenum">
              <a:rPr lang="en-US" smtClean="0"/>
              <a:pPr>
                <a:defRPr/>
              </a:pPr>
              <a:t>‹#›</a:t>
            </a:fld>
            <a:endParaRPr lang="en-US" dirty="0"/>
          </a:p>
        </p:txBody>
      </p:sp>
    </p:spTree>
    <p:extLst>
      <p:ext uri="{BB962C8B-B14F-4D97-AF65-F5344CB8AC3E}">
        <p14:creationId xmlns:p14="http://schemas.microsoft.com/office/powerpoint/2010/main" val="226029417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544DD8D-8B5E-2144-868C-7FA12DDAFF1F}" type="slidenum">
              <a:rPr lang="en-US" smtClean="0"/>
              <a:pPr>
                <a:defRPr/>
              </a:pPr>
              <a:t>‹#›</a:t>
            </a:fld>
            <a:endParaRPr lang="en-US" dirty="0"/>
          </a:p>
        </p:txBody>
      </p:sp>
    </p:spTree>
    <p:extLst>
      <p:ext uri="{BB962C8B-B14F-4D97-AF65-F5344CB8AC3E}">
        <p14:creationId xmlns:p14="http://schemas.microsoft.com/office/powerpoint/2010/main" val="5936980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C99A3DA-BA5B-1740-B721-EC413CC4D021}" type="slidenum">
              <a:rPr lang="en-US" smtClean="0"/>
              <a:pPr>
                <a:defRPr/>
              </a:pPr>
              <a:t>‹#›</a:t>
            </a:fld>
            <a:endParaRPr lang="en-US" dirty="0"/>
          </a:p>
        </p:txBody>
      </p:sp>
    </p:spTree>
    <p:extLst>
      <p:ext uri="{BB962C8B-B14F-4D97-AF65-F5344CB8AC3E}">
        <p14:creationId xmlns:p14="http://schemas.microsoft.com/office/powerpoint/2010/main" val="329582218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41C1D433-F997-2A42-B566-582C2CDDA5A7}" type="slidenum">
              <a:rPr lang="en-US" smtClean="0"/>
              <a:pPr>
                <a:defRPr/>
              </a:pPr>
              <a:t>‹#›</a:t>
            </a:fld>
            <a:endParaRPr lang="en-US" dirty="0"/>
          </a:p>
        </p:txBody>
      </p:sp>
    </p:spTree>
    <p:extLst>
      <p:ext uri="{BB962C8B-B14F-4D97-AF65-F5344CB8AC3E}">
        <p14:creationId xmlns:p14="http://schemas.microsoft.com/office/powerpoint/2010/main" val="305184789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EC0548F-DED7-994B-807A-44B1869501CE}" type="slidenum">
              <a:rPr lang="en-US" smtClean="0"/>
              <a:pPr>
                <a:defRPr/>
              </a:pPr>
              <a:t>‹#›</a:t>
            </a:fld>
            <a:endParaRPr lang="en-US" dirty="0"/>
          </a:p>
        </p:txBody>
      </p:sp>
    </p:spTree>
    <p:extLst>
      <p:ext uri="{BB962C8B-B14F-4D97-AF65-F5344CB8AC3E}">
        <p14:creationId xmlns:p14="http://schemas.microsoft.com/office/powerpoint/2010/main" val="1633948928"/>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0A40845-E5A2-E143-8EF7-D1AE4AE259BB}" type="slidenum">
              <a:rPr lang="en-US" smtClean="0"/>
              <a:pPr>
                <a:defRPr/>
              </a:pPr>
              <a:t>‹#›</a:t>
            </a:fld>
            <a:endParaRPr lang="en-US" dirty="0"/>
          </a:p>
        </p:txBody>
      </p:sp>
    </p:spTree>
    <p:extLst>
      <p:ext uri="{BB962C8B-B14F-4D97-AF65-F5344CB8AC3E}">
        <p14:creationId xmlns:p14="http://schemas.microsoft.com/office/powerpoint/2010/main" val="252371557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E61F7CC5-5A43-0B44-80B8-34DF96E42BDB}" type="slidenum">
              <a:rPr lang="en-US" smtClean="0"/>
              <a:pPr>
                <a:defRPr/>
              </a:pPr>
              <a:t>‹#›</a:t>
            </a:fld>
            <a:endParaRPr lang="en-US" dirty="0"/>
          </a:p>
        </p:txBody>
      </p:sp>
    </p:spTree>
    <p:extLst>
      <p:ext uri="{BB962C8B-B14F-4D97-AF65-F5344CB8AC3E}">
        <p14:creationId xmlns:p14="http://schemas.microsoft.com/office/powerpoint/2010/main" val="288826395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436D5A6-64B3-C043-8D83-7D525C7C0D99}" type="slidenum">
              <a:rPr lang="en-US" smtClean="0"/>
              <a:pPr>
                <a:defRPr/>
              </a:pPr>
              <a:t>‹#›</a:t>
            </a:fld>
            <a:endParaRPr lang="en-US" dirty="0"/>
          </a:p>
        </p:txBody>
      </p:sp>
    </p:spTree>
    <p:extLst>
      <p:ext uri="{BB962C8B-B14F-4D97-AF65-F5344CB8AC3E}">
        <p14:creationId xmlns:p14="http://schemas.microsoft.com/office/powerpoint/2010/main" val="362637029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0381970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38501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75169219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70853425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304256704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422221916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26722709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26873599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91284054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73923700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90839222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50">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50">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50">
              <a:defRPr/>
            </a:pPr>
            <a:fld id="{AC0D556E-1B47-E145-B343-9708077C202E}" type="slidenum">
              <a:rPr lang="en-US" smtClean="0"/>
              <a:pPr defTabSz="457150">
                <a:defRPr/>
              </a:pPr>
              <a:t>‹#›</a:t>
            </a:fld>
            <a:endParaRPr lang="en-US" dirty="0"/>
          </a:p>
        </p:txBody>
      </p:sp>
    </p:spTree>
    <p:extLst>
      <p:ext uri="{BB962C8B-B14F-4D97-AF65-F5344CB8AC3E}">
        <p14:creationId xmlns:p14="http://schemas.microsoft.com/office/powerpoint/2010/main" val="8057317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32575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7BAC3BA-A339-7841-BAD3-BC35192EF97C}" type="slidenum">
              <a:rPr lang="en-US" smtClean="0"/>
              <a:pPr>
                <a:defRPr/>
              </a:pPr>
              <a:t>‹#›</a:t>
            </a:fld>
            <a:endParaRPr lang="en-US" dirty="0"/>
          </a:p>
        </p:txBody>
      </p:sp>
    </p:spTree>
    <p:extLst>
      <p:ext uri="{BB962C8B-B14F-4D97-AF65-F5344CB8AC3E}">
        <p14:creationId xmlns:p14="http://schemas.microsoft.com/office/powerpoint/2010/main" val="216638990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87C6BB3-75FE-E241-A561-056482091B0A}" type="slidenum">
              <a:rPr lang="en-US" smtClean="0"/>
              <a:pPr>
                <a:defRPr/>
              </a:pPr>
              <a:t>‹#›</a:t>
            </a:fld>
            <a:endParaRPr lang="en-US" dirty="0"/>
          </a:p>
        </p:txBody>
      </p:sp>
    </p:spTree>
    <p:extLst>
      <p:ext uri="{BB962C8B-B14F-4D97-AF65-F5344CB8AC3E}">
        <p14:creationId xmlns:p14="http://schemas.microsoft.com/office/powerpoint/2010/main" val="98512229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128E290-D1C1-6541-A486-F9FAA1E65C0E}" type="slidenum">
              <a:rPr lang="en-US" smtClean="0"/>
              <a:pPr>
                <a:defRPr/>
              </a:pPr>
              <a:t>‹#›</a:t>
            </a:fld>
            <a:endParaRPr lang="en-US" dirty="0"/>
          </a:p>
        </p:txBody>
      </p:sp>
    </p:spTree>
    <p:extLst>
      <p:ext uri="{BB962C8B-B14F-4D97-AF65-F5344CB8AC3E}">
        <p14:creationId xmlns:p14="http://schemas.microsoft.com/office/powerpoint/2010/main" val="251239944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C070CB7-5182-1846-83FC-028A2C05EB1E}" type="slidenum">
              <a:rPr lang="en-US" smtClean="0"/>
              <a:pPr>
                <a:defRPr/>
              </a:pPr>
              <a:t>‹#›</a:t>
            </a:fld>
            <a:endParaRPr lang="en-US" dirty="0"/>
          </a:p>
        </p:txBody>
      </p:sp>
    </p:spTree>
    <p:extLst>
      <p:ext uri="{BB962C8B-B14F-4D97-AF65-F5344CB8AC3E}">
        <p14:creationId xmlns:p14="http://schemas.microsoft.com/office/powerpoint/2010/main" val="282328979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4F19BDB-1DFB-4349-80D3-AC36797D2FDA}" type="slidenum">
              <a:rPr lang="en-US" smtClean="0"/>
              <a:pPr>
                <a:defRPr/>
              </a:pPr>
              <a:t>‹#›</a:t>
            </a:fld>
            <a:endParaRPr lang="en-US" dirty="0"/>
          </a:p>
        </p:txBody>
      </p:sp>
    </p:spTree>
    <p:extLst>
      <p:ext uri="{BB962C8B-B14F-4D97-AF65-F5344CB8AC3E}">
        <p14:creationId xmlns:p14="http://schemas.microsoft.com/office/powerpoint/2010/main" val="244958276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2AEB9F4-BD4C-DD4F-A0AE-CA683A66452A}" type="slidenum">
              <a:rPr lang="en-US" smtClean="0"/>
              <a:pPr>
                <a:defRPr/>
              </a:pPr>
              <a:t>‹#›</a:t>
            </a:fld>
            <a:endParaRPr lang="en-US" dirty="0"/>
          </a:p>
        </p:txBody>
      </p:sp>
    </p:spTree>
    <p:extLst>
      <p:ext uri="{BB962C8B-B14F-4D97-AF65-F5344CB8AC3E}">
        <p14:creationId xmlns:p14="http://schemas.microsoft.com/office/powerpoint/2010/main" val="87344429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51993C4-139E-6547-99D1-86468337BA2F}" type="slidenum">
              <a:rPr lang="en-US" smtClean="0"/>
              <a:pPr>
                <a:defRPr/>
              </a:pPr>
              <a:t>‹#›</a:t>
            </a:fld>
            <a:endParaRPr lang="en-US" dirty="0"/>
          </a:p>
        </p:txBody>
      </p:sp>
    </p:spTree>
    <p:extLst>
      <p:ext uri="{BB962C8B-B14F-4D97-AF65-F5344CB8AC3E}">
        <p14:creationId xmlns:p14="http://schemas.microsoft.com/office/powerpoint/2010/main" val="210029266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5C6BBCC-4E55-B640-938D-2DEDF0D9A5F0}" type="slidenum">
              <a:rPr lang="en-US" smtClean="0"/>
              <a:pPr>
                <a:defRPr/>
              </a:pPr>
              <a:t>‹#›</a:t>
            </a:fld>
            <a:endParaRPr lang="en-US" dirty="0"/>
          </a:p>
        </p:txBody>
      </p:sp>
    </p:spTree>
    <p:extLst>
      <p:ext uri="{BB962C8B-B14F-4D97-AF65-F5344CB8AC3E}">
        <p14:creationId xmlns:p14="http://schemas.microsoft.com/office/powerpoint/2010/main" val="368475916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4F51B0F-F95C-0C49-AB0E-F27ACC3C30F3}" type="slidenum">
              <a:rPr lang="en-US" smtClean="0"/>
              <a:pPr>
                <a:defRPr/>
              </a:pPr>
              <a:t>‹#›</a:t>
            </a:fld>
            <a:endParaRPr lang="en-US" dirty="0"/>
          </a:p>
        </p:txBody>
      </p:sp>
    </p:spTree>
    <p:extLst>
      <p:ext uri="{BB962C8B-B14F-4D97-AF65-F5344CB8AC3E}">
        <p14:creationId xmlns:p14="http://schemas.microsoft.com/office/powerpoint/2010/main" val="275072666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87C7F65-FDAB-BE4B-9F9E-8459E8C25397}" type="slidenum">
              <a:rPr lang="en-US" smtClean="0"/>
              <a:pPr>
                <a:defRPr/>
              </a:pPr>
              <a:t>‹#›</a:t>
            </a:fld>
            <a:endParaRPr lang="en-US" dirty="0"/>
          </a:p>
        </p:txBody>
      </p:sp>
    </p:spTree>
    <p:extLst>
      <p:ext uri="{BB962C8B-B14F-4D97-AF65-F5344CB8AC3E}">
        <p14:creationId xmlns:p14="http://schemas.microsoft.com/office/powerpoint/2010/main" val="26792392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3685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0D2ABFF-FA59-484B-B94A-250FAF1B51D1}" type="slidenum">
              <a:rPr lang="en-US" smtClean="0"/>
              <a:pPr>
                <a:defRPr/>
              </a:pPr>
              <a:t>‹#›</a:t>
            </a:fld>
            <a:endParaRPr lang="en-US" dirty="0"/>
          </a:p>
        </p:txBody>
      </p:sp>
    </p:spTree>
    <p:extLst>
      <p:ext uri="{BB962C8B-B14F-4D97-AF65-F5344CB8AC3E}">
        <p14:creationId xmlns:p14="http://schemas.microsoft.com/office/powerpoint/2010/main" val="3274987473"/>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34611746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364393659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40309539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256026078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405175815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238083935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2983697941"/>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269991631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19884785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95191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14138607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169609425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pPr>
                <a:defRPr/>
              </a:pPr>
              <a:t>‹#›</a:t>
            </a:fld>
            <a:endParaRPr lang="en-US" dirty="0"/>
          </a:p>
        </p:txBody>
      </p:sp>
    </p:spTree>
    <p:extLst>
      <p:ext uri="{BB962C8B-B14F-4D97-AF65-F5344CB8AC3E}">
        <p14:creationId xmlns:p14="http://schemas.microsoft.com/office/powerpoint/2010/main" val="115654596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pPr>
                <a:defRPr/>
              </a:pPr>
              <a:t>‹#›</a:t>
            </a:fld>
            <a:endParaRPr lang="en-US" dirty="0"/>
          </a:p>
        </p:txBody>
      </p:sp>
    </p:spTree>
    <p:extLst>
      <p:ext uri="{BB962C8B-B14F-4D97-AF65-F5344CB8AC3E}">
        <p14:creationId xmlns:p14="http://schemas.microsoft.com/office/powerpoint/2010/main" val="387272352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pPr>
                <a:defRPr/>
              </a:pPr>
              <a:t>‹#›</a:t>
            </a:fld>
            <a:endParaRPr lang="en-US" dirty="0"/>
          </a:p>
        </p:txBody>
      </p:sp>
    </p:spTree>
    <p:extLst>
      <p:ext uri="{BB962C8B-B14F-4D97-AF65-F5344CB8AC3E}">
        <p14:creationId xmlns:p14="http://schemas.microsoft.com/office/powerpoint/2010/main" val="273055751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pPr>
                <a:defRPr/>
              </a:pPr>
              <a:t>‹#›</a:t>
            </a:fld>
            <a:endParaRPr lang="en-US" dirty="0"/>
          </a:p>
        </p:txBody>
      </p:sp>
    </p:spTree>
    <p:extLst>
      <p:ext uri="{BB962C8B-B14F-4D97-AF65-F5344CB8AC3E}">
        <p14:creationId xmlns:p14="http://schemas.microsoft.com/office/powerpoint/2010/main" val="153278213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pPr>
                <a:defRPr/>
              </a:pPr>
              <a:t>‹#›</a:t>
            </a:fld>
            <a:endParaRPr lang="en-US" dirty="0"/>
          </a:p>
        </p:txBody>
      </p:sp>
    </p:spTree>
    <p:extLst>
      <p:ext uri="{BB962C8B-B14F-4D97-AF65-F5344CB8AC3E}">
        <p14:creationId xmlns:p14="http://schemas.microsoft.com/office/powerpoint/2010/main" val="377001996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pPr>
                <a:defRPr/>
              </a:pPr>
              <a:t>‹#›</a:t>
            </a:fld>
            <a:endParaRPr lang="en-US" dirty="0"/>
          </a:p>
        </p:txBody>
      </p:sp>
    </p:spTree>
    <p:extLst>
      <p:ext uri="{BB962C8B-B14F-4D97-AF65-F5344CB8AC3E}">
        <p14:creationId xmlns:p14="http://schemas.microsoft.com/office/powerpoint/2010/main" val="244991017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pPr>
                <a:defRPr/>
              </a:pPr>
              <a:t>‹#›</a:t>
            </a:fld>
            <a:endParaRPr lang="en-US" dirty="0"/>
          </a:p>
        </p:txBody>
      </p:sp>
    </p:spTree>
    <p:extLst>
      <p:ext uri="{BB962C8B-B14F-4D97-AF65-F5344CB8AC3E}">
        <p14:creationId xmlns:p14="http://schemas.microsoft.com/office/powerpoint/2010/main" val="396424682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pPr>
                <a:defRPr/>
              </a:pPr>
              <a:t>‹#›</a:t>
            </a:fld>
            <a:endParaRPr lang="en-US" dirty="0"/>
          </a:p>
        </p:txBody>
      </p:sp>
    </p:spTree>
    <p:extLst>
      <p:ext uri="{BB962C8B-B14F-4D97-AF65-F5344CB8AC3E}">
        <p14:creationId xmlns:p14="http://schemas.microsoft.com/office/powerpoint/2010/main" val="41089478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4334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pPr>
                <a:defRPr/>
              </a:pPr>
              <a:t>‹#›</a:t>
            </a:fld>
            <a:endParaRPr lang="en-US" dirty="0"/>
          </a:p>
        </p:txBody>
      </p:sp>
    </p:spTree>
    <p:extLst>
      <p:ext uri="{BB962C8B-B14F-4D97-AF65-F5344CB8AC3E}">
        <p14:creationId xmlns:p14="http://schemas.microsoft.com/office/powerpoint/2010/main" val="67953579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pPr>
                <a:defRPr/>
              </a:pPr>
              <a:t>‹#›</a:t>
            </a:fld>
            <a:endParaRPr lang="en-US" dirty="0"/>
          </a:p>
        </p:txBody>
      </p:sp>
    </p:spTree>
    <p:extLst>
      <p:ext uri="{BB962C8B-B14F-4D97-AF65-F5344CB8AC3E}">
        <p14:creationId xmlns:p14="http://schemas.microsoft.com/office/powerpoint/2010/main" val="402761798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eaLnBrk="1" hangingPunct="1">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1" i="0">
                <a:latin typeface="Arial" panose="020B0604020202020204" pitchFamily="34" charset="0"/>
              </a:defRPr>
            </a:lvl1pPr>
          </a:lstStyle>
          <a:p>
            <a:fld id="{55399309-1E73-9E4F-AC70-E9B9447B9298}" type="slidenum">
              <a:rPr lang="en-US" smtClean="0"/>
              <a:pPr/>
              <a:t>‹#›</a:t>
            </a:fld>
            <a:endParaRPr lang="en-US" dirty="0"/>
          </a:p>
        </p:txBody>
      </p:sp>
    </p:spTree>
    <p:extLst>
      <p:ext uri="{BB962C8B-B14F-4D97-AF65-F5344CB8AC3E}">
        <p14:creationId xmlns:p14="http://schemas.microsoft.com/office/powerpoint/2010/main" val="16609968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8260212"/>
      </p:ext>
    </p:extLst>
  </p:cSld>
  <p:clrMapOvr>
    <a:masterClrMapping/>
  </p:clrMapOvr>
  <p:transition>
    <p:wheel spokes="0"/>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776693"/>
      </p:ext>
    </p:extLst>
  </p:cSld>
  <p:clrMapOvr>
    <a:masterClrMapping/>
  </p:clrMapOvr>
  <p:transition>
    <p:wheel spokes="0"/>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1488812"/>
      </p:ext>
    </p:extLst>
  </p:cSld>
  <p:clrMapOvr>
    <a:masterClrMapping/>
  </p:clrMapOvr>
  <p:transition>
    <p:wheel spokes="0"/>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094049"/>
      </p:ext>
    </p:extLst>
  </p:cSld>
  <p:clrMapOvr>
    <a:masterClrMapping/>
  </p:clrMapOvr>
  <p:transition>
    <p:wheel spokes="0"/>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620145"/>
      </p:ext>
    </p:extLst>
  </p:cSld>
  <p:clrMapOvr>
    <a:masterClrMapping/>
  </p:clrMapOvr>
  <p:transition>
    <p:wheel spokes="0"/>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49080869"/>
      </p:ext>
    </p:extLst>
  </p:cSld>
  <p:clrMapOvr>
    <a:masterClrMapping/>
  </p:clrMapOvr>
  <p:transition>
    <p:wheel spokes="0"/>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498103"/>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72615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8370064"/>
      </p:ext>
    </p:extLst>
  </p:cSld>
  <p:clrMapOvr>
    <a:masterClrMapping/>
  </p:clrMapOvr>
  <p:transition>
    <p:wheel spokes="0"/>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1332108"/>
      </p:ext>
    </p:extLst>
  </p:cSld>
  <p:clrMapOvr>
    <a:masterClrMapping/>
  </p:clrMapOvr>
  <p:transition>
    <p:wheel spokes="0"/>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095082"/>
      </p:ext>
    </p:extLst>
  </p:cSld>
  <p:clrMapOvr>
    <a:masterClrMapping/>
  </p:clrMapOvr>
  <p:transition>
    <p:wheel spokes="0"/>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22316"/>
      </p:ext>
    </p:extLst>
  </p:cSld>
  <p:clrMapOvr>
    <a:masterClrMapping/>
  </p:clrMapOvr>
  <p:transition>
    <p:wheel spokes="0"/>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b="1" i="0">
                <a:latin typeface="Arial" panose="020B0604020202020204" pitchFamily="34" charset="0"/>
              </a:defRPr>
            </a:lvl1pPr>
          </a:lstStyle>
          <a:p>
            <a:r>
              <a:rPr lang="en-US" dirty="0"/>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i="0">
                <a:latin typeface="Arial" panose="020B0604020202020204" pitchFamily="34" charset="0"/>
              </a:defRPr>
            </a:lvl1pPr>
          </a:lstStyle>
          <a:p>
            <a:r>
              <a:rPr lang="en-US" dirty="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1"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2"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206FDC4-FC74-0243-B5ED-C81808B78394}" type="slidenum">
              <a:rPr lang="zh-CN" altLang="en-US" smtClean="0">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8460434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6EAB1A1-A096-A44D-8494-F98AA43219EF}"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9305254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97D2974-6F4B-CE44-9E13-241DFC6F1DEB}"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84536367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94BD49C-56E4-6941-99B0-CEF71E5E85C1}"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1169587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CEA983B-0F93-AA4F-9B37-AEBB855A64B1}" type="slidenum">
              <a:rPr lang="zh-CN" altLang="en-US" smtClean="0">
                <a:solidFill>
                  <a:srgbClr val="FFFFFF"/>
                </a:solidFill>
              </a:rPr>
              <a:pPr>
                <a:defRPr/>
              </a:pPr>
              <a:t>‹#›</a:t>
            </a:fld>
            <a:endParaRPr lang="en-US" altLang="zh-CN" dirty="0">
              <a:solidFill>
                <a:srgbClr val="FFFFFF"/>
              </a:solidFill>
            </a:endParaRPr>
          </a:p>
        </p:txBody>
      </p:sp>
      <p:sp>
        <p:nvSpPr>
          <p:cNvPr id="9"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979283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4A10FEB-7063-8D4A-BD4F-546D8FA287BA}" type="slidenum">
              <a:rPr lang="zh-CN" altLang="en-US" smtClean="0">
                <a:solidFill>
                  <a:srgbClr val="FFFFFF"/>
                </a:solidFill>
              </a:rPr>
              <a:pPr>
                <a:defRPr/>
              </a:pPr>
              <a:t>‹#›</a:t>
            </a:fld>
            <a:endParaRPr lang="en-US" altLang="zh-CN" dirty="0">
              <a:solidFill>
                <a:srgbClr val="FFFFFF"/>
              </a:solidFill>
            </a:endParaRPr>
          </a:p>
        </p:txBody>
      </p:sp>
      <p:sp>
        <p:nvSpPr>
          <p:cNvPr id="5"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02348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4282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5EFE118-CBBF-F443-B864-51E3EA8D1E07}" type="slidenum">
              <a:rPr lang="zh-CN" altLang="en-US" smtClean="0">
                <a:solidFill>
                  <a:srgbClr val="FFFFFF"/>
                </a:solidFill>
              </a:rPr>
              <a:pPr>
                <a:defRPr/>
              </a:pPr>
              <a:t>‹#›</a:t>
            </a:fld>
            <a:endParaRPr lang="en-US" altLang="zh-CN" dirty="0">
              <a:solidFill>
                <a:srgbClr val="FFFFFF"/>
              </a:solidFill>
            </a:endParaRPr>
          </a:p>
        </p:txBody>
      </p:sp>
      <p:sp>
        <p:nvSpPr>
          <p:cNvPr id="4"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2157189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5AA77EE8-D970-D34D-9648-01B3C22D7753}"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0276613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17DA995-9602-9747-999B-6870CFCF3D7A}"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4448240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D859D2D-9F9F-284D-96B1-F95E8C07FB78}"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1687868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9D5093F-7689-E647-B8B6-440DE4EF9682}"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8737900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35624"/>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latin typeface="Times New Roman"/>
              </a:rPr>
              <a:pPr>
                <a:defRPr/>
              </a:pPr>
              <a:t>‹#›</a:t>
            </a:fld>
            <a:endParaRPr lang="en-US" altLang="zh-CN">
              <a:latin typeface="Times New Roman"/>
            </a:endParaRPr>
          </a:p>
        </p:txBody>
      </p:sp>
    </p:spTree>
    <p:extLst>
      <p:ext uri="{BB962C8B-B14F-4D97-AF65-F5344CB8AC3E}">
        <p14:creationId xmlns:p14="http://schemas.microsoft.com/office/powerpoint/2010/main" val="4154245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7251563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2597622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913659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3064"/>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7891833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611947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6904997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5819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2208793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3207012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40676859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b="1" i="0">
                <a:latin typeface="Arial" panose="020B0604020202020204" pitchFamily="34" charset="0"/>
              </a:defRPr>
            </a:lvl1pPr>
          </a:lstStyle>
          <a:p>
            <a:r>
              <a:rPr lang="en-US" dirty="0"/>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b="1" i="0">
                <a:latin typeface="Arial" panose="020B0604020202020204" pitchFamily="34" charset="0"/>
              </a:defRPr>
            </a:lvl1pPr>
          </a:lstStyle>
          <a:p>
            <a:r>
              <a:rPr lang="en-US" dirty="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pPr>
                <a:defRPr/>
              </a:pPr>
              <a:t>‹#›</a:t>
            </a:fld>
            <a:endParaRPr lang="en-US"/>
          </a:p>
        </p:txBody>
      </p:sp>
    </p:spTree>
    <p:extLst>
      <p:ext uri="{BB962C8B-B14F-4D97-AF65-F5344CB8AC3E}">
        <p14:creationId xmlns:p14="http://schemas.microsoft.com/office/powerpoint/2010/main" val="3365641821"/>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23692590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66129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9430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0410027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166168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137026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649905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1088367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34784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0110434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725718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210253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4BDA4503-5FE4-B149-BB3C-6405D80FA091}" type="slidenum">
              <a:rPr lang="en-US"/>
              <a:pPr>
                <a:defRPr/>
              </a:pPr>
              <a:t>‹#›</a:t>
            </a:fld>
            <a:endParaRPr lang="en-US"/>
          </a:p>
        </p:txBody>
      </p:sp>
    </p:spTree>
    <p:extLst>
      <p:ext uri="{BB962C8B-B14F-4D97-AF65-F5344CB8AC3E}">
        <p14:creationId xmlns:p14="http://schemas.microsoft.com/office/powerpoint/2010/main" val="580882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622802"/>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733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1055ADDB-A6C1-7941-B6E8-FFA8105F2A97}"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1829414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7A561F94-917D-8D47-B423-1496A9622EB3}"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7223017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542F4358-94EE-9F42-AB35-66131054E6DF}"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749516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8"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9" name="Rectangle 102"/>
          <p:cNvSpPr>
            <a:spLocks noGrp="1" noChangeArrowheads="1"/>
          </p:cNvSpPr>
          <p:nvPr>
            <p:ph type="sldNum" sz="quarter" idx="12"/>
          </p:nvPr>
        </p:nvSpPr>
        <p:spPr/>
        <p:txBody>
          <a:bodyPr/>
          <a:lstStyle>
            <a:lvl1pPr>
              <a:defRPr/>
            </a:lvl1pPr>
          </a:lstStyle>
          <a:p>
            <a:pPr>
              <a:defRPr/>
            </a:pPr>
            <a:fld id="{A095053C-DA46-9041-A9C0-5DA6D6458BB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6818936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4"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5" name="Rectangle 102"/>
          <p:cNvSpPr>
            <a:spLocks noGrp="1" noChangeArrowheads="1"/>
          </p:cNvSpPr>
          <p:nvPr>
            <p:ph type="sldNum" sz="quarter" idx="12"/>
          </p:nvPr>
        </p:nvSpPr>
        <p:spPr/>
        <p:txBody>
          <a:bodyPr/>
          <a:lstStyle>
            <a:lvl1pPr>
              <a:defRPr/>
            </a:lvl1pPr>
          </a:lstStyle>
          <a:p>
            <a:pPr>
              <a:defRPr/>
            </a:pPr>
            <a:fld id="{23FC9CD5-40BA-3B42-A5D7-EADFE4BC508D}"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6776165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3"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4" name="Rectangle 102"/>
          <p:cNvSpPr>
            <a:spLocks noGrp="1" noChangeArrowheads="1"/>
          </p:cNvSpPr>
          <p:nvPr>
            <p:ph type="sldNum" sz="quarter" idx="12"/>
          </p:nvPr>
        </p:nvSpPr>
        <p:spPr/>
        <p:txBody>
          <a:bodyPr/>
          <a:lstStyle>
            <a:lvl1pPr>
              <a:defRPr/>
            </a:lvl1pPr>
          </a:lstStyle>
          <a:p>
            <a:pPr>
              <a:defRPr/>
            </a:pPr>
            <a:fld id="{7E53BB62-08EC-E947-9BA4-440B83E26DB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6734858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303C5D19-8B21-E64D-BEE7-C00895EDE176}"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377028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86FE3641-5C81-5145-8878-4725E7AB693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9254047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4021B77F-AF4A-B542-8E22-FB53C144C6A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8228882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E61B85B5-A18E-154A-92D1-6B9FDD2EF570}"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3532828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b="1" i="0">
                <a:latin typeface="Arial" panose="020B0604020202020204" pitchFamily="34" charset="0"/>
                <a:cs typeface="ＭＳ Ｐゴシック" charset="0"/>
              </a:defRPr>
            </a:lvl1pPr>
          </a:lstStyle>
          <a:p>
            <a:pPr>
              <a:defRPr/>
            </a:pPr>
            <a:fld id="{8590F162-60F8-2C44-B177-D27D8F2100F7}" type="slidenum">
              <a:rPr lang="zh-CN" altLang="en-US" smtClean="0"/>
              <a:pPr>
                <a:defRPr/>
              </a:pPr>
              <a:t>‹#›</a:t>
            </a:fld>
            <a:endParaRPr lang="en-US" altLang="zh-CN" dirty="0"/>
          </a:p>
        </p:txBody>
      </p:sp>
    </p:spTree>
    <p:extLst>
      <p:ext uri="{BB962C8B-B14F-4D97-AF65-F5344CB8AC3E}">
        <p14:creationId xmlns:p14="http://schemas.microsoft.com/office/powerpoint/2010/main" val="1377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DD5C5E8-CB2F-2F47-9FBF-DEFEE32C62D5}" type="slidenum">
              <a:rPr lang="zh-CN" altLang="en-US" smtClean="0"/>
              <a:pPr>
                <a:defRPr/>
              </a:pPr>
              <a:t>‹#›</a:t>
            </a:fld>
            <a:endParaRPr lang="en-US" altLang="zh-CN" dirty="0"/>
          </a:p>
        </p:txBody>
      </p:sp>
    </p:spTree>
    <p:extLst>
      <p:ext uri="{BB962C8B-B14F-4D97-AF65-F5344CB8AC3E}">
        <p14:creationId xmlns:p14="http://schemas.microsoft.com/office/powerpoint/2010/main" val="1706430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C3569AA-6105-7A4E-BF41-157A2CCBB526}" type="slidenum">
              <a:rPr lang="zh-CN" altLang="en-US" smtClean="0"/>
              <a:pPr>
                <a:defRPr/>
              </a:pPr>
              <a:t>‹#›</a:t>
            </a:fld>
            <a:endParaRPr lang="en-US" altLang="zh-CN" dirty="0"/>
          </a:p>
        </p:txBody>
      </p:sp>
    </p:spTree>
    <p:extLst>
      <p:ext uri="{BB962C8B-B14F-4D97-AF65-F5344CB8AC3E}">
        <p14:creationId xmlns:p14="http://schemas.microsoft.com/office/powerpoint/2010/main" val="416302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9E5AA4B-9D9F-3044-9979-A2DC7FD1005A}" type="slidenum">
              <a:rPr lang="zh-CN" altLang="en-US" smtClean="0"/>
              <a:pPr>
                <a:defRPr/>
              </a:pPr>
              <a:t>‹#›</a:t>
            </a:fld>
            <a:endParaRPr lang="en-US" altLang="zh-CN" dirty="0"/>
          </a:p>
        </p:txBody>
      </p:sp>
    </p:spTree>
    <p:extLst>
      <p:ext uri="{BB962C8B-B14F-4D97-AF65-F5344CB8AC3E}">
        <p14:creationId xmlns:p14="http://schemas.microsoft.com/office/powerpoint/2010/main" val="3700438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59E47C7-9481-5343-B908-A3771FBC279C}" type="slidenum">
              <a:rPr lang="zh-CN" altLang="en-US" smtClean="0"/>
              <a:pPr>
                <a:defRPr/>
              </a:pPr>
              <a:t>‹#›</a:t>
            </a:fld>
            <a:endParaRPr lang="en-US" altLang="zh-CN" dirty="0"/>
          </a:p>
        </p:txBody>
      </p:sp>
    </p:spTree>
    <p:extLst>
      <p:ext uri="{BB962C8B-B14F-4D97-AF65-F5344CB8AC3E}">
        <p14:creationId xmlns:p14="http://schemas.microsoft.com/office/powerpoint/2010/main" val="334568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B2795C9-3092-E544-8E05-E85AAE363932}" type="slidenum">
              <a:rPr lang="zh-CN" altLang="en-US" smtClean="0"/>
              <a:pPr>
                <a:defRPr/>
              </a:pPr>
              <a:t>‹#›</a:t>
            </a:fld>
            <a:endParaRPr lang="en-US" altLang="zh-CN" dirty="0"/>
          </a:p>
        </p:txBody>
      </p:sp>
    </p:spTree>
    <p:extLst>
      <p:ext uri="{BB962C8B-B14F-4D97-AF65-F5344CB8AC3E}">
        <p14:creationId xmlns:p14="http://schemas.microsoft.com/office/powerpoint/2010/main" val="899925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C4CB841-8546-174D-9332-5F8618B0BA0A}" type="slidenum">
              <a:rPr lang="zh-CN" altLang="en-US" smtClean="0"/>
              <a:pPr>
                <a:defRPr/>
              </a:pPr>
              <a:t>‹#›</a:t>
            </a:fld>
            <a:endParaRPr lang="en-US" altLang="zh-CN" dirty="0"/>
          </a:p>
        </p:txBody>
      </p:sp>
    </p:spTree>
    <p:extLst>
      <p:ext uri="{BB962C8B-B14F-4D97-AF65-F5344CB8AC3E}">
        <p14:creationId xmlns:p14="http://schemas.microsoft.com/office/powerpoint/2010/main" val="32498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A05EE7C-92A3-B344-BCD8-7C55D3571D1D}" type="slidenum">
              <a:rPr lang="zh-CN" altLang="en-US" smtClean="0"/>
              <a:pPr>
                <a:defRPr/>
              </a:pPr>
              <a:t>‹#›</a:t>
            </a:fld>
            <a:endParaRPr lang="en-US" altLang="zh-CN" dirty="0"/>
          </a:p>
        </p:txBody>
      </p:sp>
    </p:spTree>
    <p:extLst>
      <p:ext uri="{BB962C8B-B14F-4D97-AF65-F5344CB8AC3E}">
        <p14:creationId xmlns:p14="http://schemas.microsoft.com/office/powerpoint/2010/main" val="199922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E4B8975-80F8-7543-BE57-9C7B008D0803}" type="slidenum">
              <a:rPr lang="zh-CN" altLang="en-US" smtClean="0"/>
              <a:pPr>
                <a:defRPr/>
              </a:pPr>
              <a:t>‹#›</a:t>
            </a:fld>
            <a:endParaRPr lang="en-US" altLang="zh-CN" dirty="0"/>
          </a:p>
        </p:txBody>
      </p:sp>
    </p:spTree>
    <p:extLst>
      <p:ext uri="{BB962C8B-B14F-4D97-AF65-F5344CB8AC3E}">
        <p14:creationId xmlns:p14="http://schemas.microsoft.com/office/powerpoint/2010/main" val="2279945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9A118E3-3242-EA43-8CDB-FF10AA1E1B7E}" type="slidenum">
              <a:rPr lang="zh-CN" altLang="en-US" smtClean="0"/>
              <a:pPr>
                <a:defRPr/>
              </a:pPr>
              <a:t>‹#›</a:t>
            </a:fld>
            <a:endParaRPr lang="en-US" altLang="zh-CN" dirty="0"/>
          </a:p>
        </p:txBody>
      </p:sp>
    </p:spTree>
    <p:extLst>
      <p:ext uri="{BB962C8B-B14F-4D97-AF65-F5344CB8AC3E}">
        <p14:creationId xmlns:p14="http://schemas.microsoft.com/office/powerpoint/2010/main" val="2338638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F9DF401-7863-974F-9FF2-9CCD87735D5E}" type="slidenum">
              <a:rPr lang="zh-CN" altLang="en-US" smtClean="0"/>
              <a:pPr>
                <a:defRPr/>
              </a:pPr>
              <a:t>‹#›</a:t>
            </a:fld>
            <a:endParaRPr lang="en-US" altLang="zh-CN" dirty="0"/>
          </a:p>
        </p:txBody>
      </p:sp>
    </p:spTree>
    <p:extLst>
      <p:ext uri="{BB962C8B-B14F-4D97-AF65-F5344CB8AC3E}">
        <p14:creationId xmlns:p14="http://schemas.microsoft.com/office/powerpoint/2010/main" val="3527069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CB7B6B4-FD9F-2A44-9303-B5EE1854D19E}" type="slidenum">
              <a:rPr lang="zh-CN" altLang="en-US" smtClean="0"/>
              <a:pPr>
                <a:defRPr/>
              </a:pPr>
              <a:t>‹#›</a:t>
            </a:fld>
            <a:endParaRPr lang="en-US" altLang="zh-CN" dirty="0"/>
          </a:p>
        </p:txBody>
      </p:sp>
    </p:spTree>
    <p:extLst>
      <p:ext uri="{BB962C8B-B14F-4D97-AF65-F5344CB8AC3E}">
        <p14:creationId xmlns:p14="http://schemas.microsoft.com/office/powerpoint/2010/main" val="26085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3B207B9-B3A2-0A40-B723-ED6A11A55548}" type="slidenum">
              <a:rPr lang="zh-CN" altLang="en-US" smtClean="0"/>
              <a:pPr>
                <a:defRPr/>
              </a:pPr>
              <a:t>‹#›</a:t>
            </a:fld>
            <a:endParaRPr lang="en-US" altLang="zh-CN" dirty="0"/>
          </a:p>
        </p:txBody>
      </p:sp>
    </p:spTree>
    <p:extLst>
      <p:ext uri="{BB962C8B-B14F-4D97-AF65-F5344CB8AC3E}">
        <p14:creationId xmlns:p14="http://schemas.microsoft.com/office/powerpoint/2010/main" val="2322210873"/>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D28D8F4-39A3-8843-8973-54800E133AAE}" type="slidenum">
              <a:rPr lang="zh-CN" altLang="en-US" smtClean="0"/>
              <a:pPr>
                <a:defRPr/>
              </a:pPr>
              <a:t>‹#›</a:t>
            </a:fld>
            <a:endParaRPr lang="en-US" altLang="zh-CN" dirty="0"/>
          </a:p>
        </p:txBody>
      </p:sp>
    </p:spTree>
    <p:extLst>
      <p:ext uri="{BB962C8B-B14F-4D97-AF65-F5344CB8AC3E}">
        <p14:creationId xmlns:p14="http://schemas.microsoft.com/office/powerpoint/2010/main" val="926152501"/>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442EA30C-0CFC-5347-B222-9E8E2736BE7D}" type="slidenum">
              <a:rPr lang="zh-CN" altLang="en-US" smtClean="0"/>
              <a:pPr>
                <a:defRPr/>
              </a:pPr>
              <a:t>‹#›</a:t>
            </a:fld>
            <a:endParaRPr lang="en-US" altLang="zh-CN" dirty="0"/>
          </a:p>
        </p:txBody>
      </p:sp>
    </p:spTree>
    <p:extLst>
      <p:ext uri="{BB962C8B-B14F-4D97-AF65-F5344CB8AC3E}">
        <p14:creationId xmlns:p14="http://schemas.microsoft.com/office/powerpoint/2010/main" val="374582984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F4462CC-9389-8C44-87FB-83D5789303C1}" type="slidenum">
              <a:rPr lang="zh-CN" altLang="en-US" smtClean="0"/>
              <a:pPr>
                <a:defRPr/>
              </a:pPr>
              <a:t>‹#›</a:t>
            </a:fld>
            <a:endParaRPr lang="en-US" altLang="zh-CN" dirty="0"/>
          </a:p>
        </p:txBody>
      </p:sp>
    </p:spTree>
    <p:extLst>
      <p:ext uri="{BB962C8B-B14F-4D97-AF65-F5344CB8AC3E}">
        <p14:creationId xmlns:p14="http://schemas.microsoft.com/office/powerpoint/2010/main" val="2198374537"/>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50915A3-AEA5-A74F-A03C-FEAA5760EFCB}" type="slidenum">
              <a:rPr lang="zh-CN" altLang="en-US" smtClean="0"/>
              <a:pPr>
                <a:defRPr/>
              </a:pPr>
              <a:t>‹#›</a:t>
            </a:fld>
            <a:endParaRPr lang="en-US" altLang="zh-CN" dirty="0"/>
          </a:p>
        </p:txBody>
      </p:sp>
    </p:spTree>
    <p:extLst>
      <p:ext uri="{BB962C8B-B14F-4D97-AF65-F5344CB8AC3E}">
        <p14:creationId xmlns:p14="http://schemas.microsoft.com/office/powerpoint/2010/main" val="3369001491"/>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8607E244-3FAA-AF49-A160-886FD71F6B06}" type="slidenum">
              <a:rPr lang="zh-CN" altLang="en-US" smtClean="0"/>
              <a:pPr>
                <a:defRPr/>
              </a:pPr>
              <a:t>‹#›</a:t>
            </a:fld>
            <a:endParaRPr lang="en-US" altLang="zh-CN" dirty="0"/>
          </a:p>
        </p:txBody>
      </p:sp>
    </p:spTree>
    <p:extLst>
      <p:ext uri="{BB962C8B-B14F-4D97-AF65-F5344CB8AC3E}">
        <p14:creationId xmlns:p14="http://schemas.microsoft.com/office/powerpoint/2010/main" val="2017251872"/>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604C3FE-1107-1943-A9DE-DE1801E2CBEA}" type="slidenum">
              <a:rPr lang="zh-CN" altLang="en-US" smtClean="0"/>
              <a:pPr>
                <a:defRPr/>
              </a:pPr>
              <a:t>‹#›</a:t>
            </a:fld>
            <a:endParaRPr lang="en-US" altLang="zh-CN" dirty="0"/>
          </a:p>
        </p:txBody>
      </p:sp>
    </p:spTree>
    <p:extLst>
      <p:ext uri="{BB962C8B-B14F-4D97-AF65-F5344CB8AC3E}">
        <p14:creationId xmlns:p14="http://schemas.microsoft.com/office/powerpoint/2010/main" val="4280094229"/>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33C18AB-F2CA-474C-967E-5CCA8686E83D}" type="slidenum">
              <a:rPr lang="zh-CN" altLang="en-US" smtClean="0"/>
              <a:pPr>
                <a:defRPr/>
              </a:pPr>
              <a:t>‹#›</a:t>
            </a:fld>
            <a:endParaRPr lang="en-US" altLang="zh-CN" dirty="0"/>
          </a:p>
        </p:txBody>
      </p:sp>
    </p:spTree>
    <p:extLst>
      <p:ext uri="{BB962C8B-B14F-4D97-AF65-F5344CB8AC3E}">
        <p14:creationId xmlns:p14="http://schemas.microsoft.com/office/powerpoint/2010/main" val="2015870923"/>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5CEBF84C-05F6-D045-99F8-BAE9755175EA}" type="slidenum">
              <a:rPr lang="zh-CN" altLang="en-US" smtClean="0"/>
              <a:pPr>
                <a:defRPr/>
              </a:pPr>
              <a:t>‹#›</a:t>
            </a:fld>
            <a:endParaRPr lang="en-US" altLang="zh-CN" dirty="0"/>
          </a:p>
        </p:txBody>
      </p:sp>
    </p:spTree>
    <p:extLst>
      <p:ext uri="{BB962C8B-B14F-4D97-AF65-F5344CB8AC3E}">
        <p14:creationId xmlns:p14="http://schemas.microsoft.com/office/powerpoint/2010/main" val="2097665189"/>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CF44292-E501-A043-9532-98EBA7C96CB5}" type="slidenum">
              <a:rPr lang="zh-CN" altLang="en-US" smtClean="0"/>
              <a:pPr>
                <a:defRPr/>
              </a:pPr>
              <a:t>‹#›</a:t>
            </a:fld>
            <a:endParaRPr lang="en-US" altLang="zh-CN" dirty="0"/>
          </a:p>
        </p:txBody>
      </p:sp>
    </p:spTree>
    <p:extLst>
      <p:ext uri="{BB962C8B-B14F-4D97-AF65-F5344CB8AC3E}">
        <p14:creationId xmlns:p14="http://schemas.microsoft.com/office/powerpoint/2010/main" val="3217240719"/>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9945D6E3-286B-BE49-92F7-F8F352045582}" type="slidenum">
              <a:rPr lang="zh-CN" altLang="en-US" smtClean="0"/>
              <a:pPr>
                <a:defRPr/>
              </a:pPr>
              <a:t>‹#›</a:t>
            </a:fld>
            <a:endParaRPr lang="en-US" altLang="zh-CN" dirty="0"/>
          </a:p>
        </p:txBody>
      </p:sp>
    </p:spTree>
    <p:extLst>
      <p:ext uri="{BB962C8B-B14F-4D97-AF65-F5344CB8AC3E}">
        <p14:creationId xmlns:p14="http://schemas.microsoft.com/office/powerpoint/2010/main" val="500023368"/>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59D652C-B084-034E-8047-79444F608A5C}" type="slidenum">
              <a:rPr lang="zh-CN" altLang="en-US" smtClean="0"/>
              <a:pPr>
                <a:defRPr/>
              </a:pPr>
              <a:t>‹#›</a:t>
            </a:fld>
            <a:endParaRPr lang="en-US" altLang="zh-CN" dirty="0"/>
          </a:p>
        </p:txBody>
      </p:sp>
    </p:spTree>
    <p:extLst>
      <p:ext uri="{BB962C8B-B14F-4D97-AF65-F5344CB8AC3E}">
        <p14:creationId xmlns:p14="http://schemas.microsoft.com/office/powerpoint/2010/main" val="2713713313"/>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spd="med">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7150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8946379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659677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705245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707605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634007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2398047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568534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4852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3248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95473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97629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1A57CF1-F170-3E4A-BD81-8677A420099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1455411-ED0E-9348-8AD4-03082398ED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2A751C7-9EF2-E54F-BF5B-687F4AA7B9D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FA302E3-6DEE-4A4A-8E45-FB171DB6754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90BF830-A05A-044D-9533-1D6CCEB74D8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6273D1-FEEE-1444-8313-70F809931A6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1A5F25-FE39-8E4E-B712-8AB353A17A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4C80F1-EA9F-2340-B321-3798368910F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1A012F2-4B47-CF4F-878E-07FAFBF6F28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4802798-0286-2F45-999B-4A59A23F6B9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9E84B8F-839B-6547-A7D1-0483C33A245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26149279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449992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502294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7412035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101075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4426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3.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7.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image" Target="../media/image4.png"/><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2.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theme" Target="../theme/theme23.xml"/><Relationship Id="rId1" Type="http://schemas.openxmlformats.org/officeDocument/2006/relationships/slideLayout" Target="../slideLayouts/slideLayout22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4.pn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4.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5.xml"/><Relationship Id="rId1" Type="http://schemas.openxmlformats.org/officeDocument/2006/relationships/slideLayout" Target="../slideLayouts/slideLayout23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defTabSz="914400" fontAlgn="base">
              <a:spcBef>
                <a:spcPct val="0"/>
              </a:spcBef>
              <a:spcAft>
                <a:spcPct val="0"/>
              </a:spcAft>
              <a:defRPr/>
            </a:pPr>
            <a:fld id="{D85C9387-3A0B-4848-AF66-620769167564}" type="slidenum">
              <a:rPr lang="en-US" smtClean="0">
                <a:solidFill>
                  <a:srgbClr val="FFFFFF"/>
                </a:solidFill>
                <a:ea typeface="ＭＳ Ｐゴシック" charset="-128"/>
                <a:cs typeface="ＭＳ Ｐゴシック" charset="-128"/>
              </a:rPr>
              <a:pPr defTabSz="914400" fontAlgn="base">
                <a:spcBef>
                  <a:spcPct val="0"/>
                </a:spcBef>
                <a:spcAft>
                  <a:spcPct val="0"/>
                </a:spcAft>
                <a:defRPr/>
              </a:pPr>
              <a:t>‹#›</a:t>
            </a:fld>
            <a:endParaRPr lang="en-US" dirty="0">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37140874"/>
      </p:ext>
    </p:extLst>
  </p:cSld>
  <p:clrMap bg1="dk2" tx1="lt1" bg2="dk1"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639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1639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00000"/>
                  </a:outerShdw>
                </a:effectLst>
                <a:latin typeface="Arial" panose="020B0604020202020204" pitchFamily="34" charset="0"/>
              </a:defRPr>
            </a:lvl1pPr>
          </a:lstStyle>
          <a:p>
            <a:pPr>
              <a:defRPr/>
            </a:pPr>
            <a:fld id="{7099D075-7D6D-024F-B45D-57035EFCA1A3}" type="slidenum">
              <a:rPr lang="en-US" smtClean="0"/>
              <a:pPr>
                <a:defRPr/>
              </a:pPr>
              <a:t>‹#›</a:t>
            </a:fld>
            <a:endParaRPr lang="en-US" dirty="0"/>
          </a:p>
        </p:txBody>
      </p:sp>
    </p:spTree>
    <p:extLst>
      <p:ext uri="{BB962C8B-B14F-4D97-AF65-F5344CB8AC3E}">
        <p14:creationId xmlns:p14="http://schemas.microsoft.com/office/powerpoint/2010/main" val="1719837648"/>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advClick="0" advTm="5000"/>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165496619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0"/>
          <a:cs typeface="Geneva"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FEE1A245-E4A7-0D40-BAF3-3D7847B8ECF9}" type="slidenum">
              <a:rPr lang="en-US" smtClean="0"/>
              <a:pPr>
                <a:defRPr/>
              </a:pPr>
              <a:t>‹#›</a:t>
            </a:fld>
            <a:endParaRPr lang="en-US" dirty="0"/>
          </a:p>
        </p:txBody>
      </p:sp>
    </p:spTree>
    <p:extLst>
      <p:ext uri="{BB962C8B-B14F-4D97-AF65-F5344CB8AC3E}">
        <p14:creationId xmlns:p14="http://schemas.microsoft.com/office/powerpoint/2010/main" val="3878612035"/>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2112812396"/>
      </p:ext>
    </p:extLst>
  </p:cSld>
  <p:clrMap bg1="dk2" tx1="lt1" bg2="dk1"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i="0">
                <a:latin typeface="Arial" panose="020B0604020202020204" pitchFamily="34" charset="0"/>
                <a:ea typeface="+mn-ea"/>
                <a:cs typeface="+mn-cs"/>
              </a:defRPr>
            </a:lvl1pPr>
          </a:lstStyle>
          <a:p>
            <a:pPr>
              <a:defRPr/>
            </a:pPr>
            <a:endParaRPr lang="en-US" dirty="0"/>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i="0">
                <a:latin typeface="Arial" panose="020B0604020202020204" pitchFamily="34" charset="0"/>
                <a:ea typeface="+mn-ea"/>
                <a:cs typeface="+mn-cs"/>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i="0">
                <a:latin typeface="Arial" panose="020B0604020202020204" pitchFamily="34" charset="0"/>
                <a:ea typeface="Osaka" charset="-128"/>
                <a:cs typeface="Osaka" charset="-128"/>
              </a:defRPr>
            </a:lvl1pPr>
          </a:lstStyle>
          <a:p>
            <a:pPr>
              <a:defRPr/>
            </a:pPr>
            <a:fld id="{97F85D4B-202C-EE4D-B659-415DC71EC101}" type="slidenum">
              <a:rPr lang="en-US" smtClean="0"/>
              <a:pPr>
                <a:defRPr/>
              </a:pPr>
              <a:t>‹#›</a:t>
            </a:fld>
            <a:endParaRPr lang="en-US" dirty="0"/>
          </a:p>
        </p:txBody>
      </p:sp>
    </p:spTree>
    <p:extLst>
      <p:ext uri="{BB962C8B-B14F-4D97-AF65-F5344CB8AC3E}">
        <p14:creationId xmlns:p14="http://schemas.microsoft.com/office/powerpoint/2010/main" val="2959197051"/>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3760172657"/>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a:defRPr/>
            </a:pPr>
            <a:fld id="{D85C9387-3A0B-4848-AF66-620769167564}" type="slidenum">
              <a:rPr lang="en-US" smtClean="0"/>
              <a:pPr>
                <a:defRPr/>
              </a:pPr>
              <a:t>‹#›</a:t>
            </a:fld>
            <a:endParaRPr lang="en-US" dirty="0"/>
          </a:p>
        </p:txBody>
      </p:sp>
    </p:spTree>
    <p:extLst>
      <p:ext uri="{BB962C8B-B14F-4D97-AF65-F5344CB8AC3E}">
        <p14:creationId xmlns:p14="http://schemas.microsoft.com/office/powerpoint/2010/main" val="3991754012"/>
      </p:ext>
    </p:extLst>
  </p:cSld>
  <p:clrMap bg1="dk2" tx1="lt1" bg2="dk1"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b="1" i="0">
                <a:solidFill>
                  <a:srgbClr val="000000"/>
                </a:solidFill>
                <a:latin typeface="Arial" panose="020B0604020202020204" pitchFamily="34" charset="0"/>
              </a:defRPr>
            </a:lvl1pPr>
          </a:lstStyle>
          <a:p>
            <a:pPr eaLnBrk="0" hangingPunct="0"/>
            <a:fld id="{93062AAE-9281-6140-81AC-E49190D72174}" type="slidenum">
              <a:rPr lang="en-US" smtClean="0"/>
              <a:pPr eaLnBrk="0" hangingPunct="0"/>
              <a:t>‹#›</a:t>
            </a:fld>
            <a:endParaRPr lang="en-US" dirty="0"/>
          </a:p>
        </p:txBody>
      </p:sp>
    </p:spTree>
    <p:extLst>
      <p:ext uri="{BB962C8B-B14F-4D97-AF65-F5344CB8AC3E}">
        <p14:creationId xmlns:p14="http://schemas.microsoft.com/office/powerpoint/2010/main" val="4047604802"/>
      </p:ext>
    </p:extLst>
  </p:cSld>
  <p:clrMap bg1="lt1" tx1="dk1" bg2="lt2" tx2="dk2" accent1="accent1" accent2="accent2" accent3="accent3" accent4="accent4" accent5="accent5" accent6="accent6" hlink="hlink" folHlink="folHlink"/>
  <p:sldLayoutIdLst>
    <p:sldLayoutId id="2147484221"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12" indent="-285736"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2942" indent="-228588"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118"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295"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9132888" cy="6845300"/>
            <a:chOff x="0" y="0"/>
            <a:chExt cx="5753" cy="4312"/>
          </a:xfrm>
        </p:grpSpPr>
        <p:sp>
          <p:nvSpPr>
            <p:cNvPr id="10342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nvGrpSpPr>
            <p:cNvPr id="103430" name="Group 4"/>
            <p:cNvGrpSpPr>
              <a:grpSpLocks/>
            </p:cNvGrpSpPr>
            <p:nvPr/>
          </p:nvGrpSpPr>
          <p:grpSpPr bwMode="auto">
            <a:xfrm>
              <a:off x="246" y="204"/>
              <a:ext cx="5271" cy="3889"/>
              <a:chOff x="246" y="204"/>
              <a:chExt cx="5271" cy="3889"/>
            </a:xfrm>
          </p:grpSpPr>
          <p:sp>
            <p:nvSpPr>
              <p:cNvPr id="35021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defRPr/>
                </a:pPr>
                <a:endParaRPr lang="en-US">
                  <a:solidFill>
                    <a:srgbClr val="FFFFFF"/>
                  </a:solidFill>
                  <a:latin typeface="Times New Roman" pitchFamily="-112" charset="0"/>
                </a:endParaRPr>
              </a:p>
            </p:txBody>
          </p:sp>
          <p:sp>
            <p:nvSpPr>
              <p:cNvPr id="10343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03431" name="Group 28"/>
            <p:cNvGrpSpPr>
              <a:grpSpLocks/>
            </p:cNvGrpSpPr>
            <p:nvPr/>
          </p:nvGrpSpPr>
          <p:grpSpPr bwMode="auto">
            <a:xfrm>
              <a:off x="0" y="0"/>
              <a:ext cx="1246" cy="1232"/>
              <a:chOff x="0" y="0"/>
              <a:chExt cx="1246" cy="1232"/>
            </a:xfrm>
          </p:grpSpPr>
          <p:sp>
            <p:nvSpPr>
              <p:cNvPr id="10343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grpSp>
      <p:sp>
        <p:nvSpPr>
          <p:cNvPr id="115715"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0" hangingPunct="0">
              <a:spcBef>
                <a:spcPct val="50000"/>
              </a:spcBef>
              <a:defRPr/>
            </a:pPr>
            <a:r>
              <a:rPr lang="en-US" sz="900" b="1" i="0" dirty="0">
                <a:solidFill>
                  <a:srgbClr val="FFFFFF"/>
                </a:solidFill>
                <a:latin typeface="Arial" panose="020B0604020202020204" pitchFamily="34" charset="0"/>
              </a:rPr>
              <a:t>©2003 TBBMI</a:t>
            </a:r>
          </a:p>
        </p:txBody>
      </p:sp>
      <p:sp>
        <p:nvSpPr>
          <p:cNvPr id="35024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71876409"/>
      </p:ext>
    </p:extLst>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5720860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i="0">
                <a:solidFill>
                  <a:schemeClr val="tx2"/>
                </a:solidFill>
                <a:latin typeface="Arial" panose="020B0604020202020204" pitchFamily="34" charset="0"/>
                <a:ea typeface="MS PGothic" charset="0"/>
                <a:cs typeface="MS PGothic" charset="0"/>
              </a:defRPr>
            </a:lvl1pPr>
          </a:lstStyle>
          <a:p>
            <a:pPr>
              <a:defRPr/>
            </a:pPr>
            <a:fld id="{1D271FF5-29CA-1343-B7FF-F531B366B3F5}" type="slidenum">
              <a:rPr lang="zh-CN" altLang="en-US" smtClean="0">
                <a:solidFill>
                  <a:srgbClr val="FFFFFF"/>
                </a:solidFill>
              </a:rPr>
              <a:pPr>
                <a:defRPr/>
              </a:pPr>
              <a:t>‹#›</a:t>
            </a:fld>
            <a:endParaRPr lang="en-US" altLang="zh-CN" dirty="0">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Tree>
    <p:extLst>
      <p:ext uri="{BB962C8B-B14F-4D97-AF65-F5344CB8AC3E}">
        <p14:creationId xmlns:p14="http://schemas.microsoft.com/office/powerpoint/2010/main" val="268636200"/>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rtl="0" eaLnBrk="0" fontAlgn="base" hangingPunct="0">
        <a:spcBef>
          <a:spcPct val="0"/>
        </a:spcBef>
        <a:spcAft>
          <a:spcPct val="0"/>
        </a:spcAft>
        <a:defRPr sz="3900" b="1" i="0">
          <a:solidFill>
            <a:schemeClr val="tx2"/>
          </a:solidFill>
          <a:latin typeface="Arial" panose="020B0604020202020204" pitchFamily="34" charset="0"/>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b="1" i="0">
          <a:solidFill>
            <a:schemeClr val="tx2"/>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b="1" i="0">
          <a:solidFill>
            <a:schemeClr val="tx2"/>
          </a:solidFill>
          <a:latin typeface="Arial" panose="020B0604020202020204" pitchFamily="34" charset="0"/>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b="1" i="0">
          <a:solidFill>
            <a:schemeClr val="tx2"/>
          </a:solidFill>
          <a:latin typeface="Arial" panose="020B0604020202020204" pitchFamily="34" charset="0"/>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b="1" i="0">
          <a:solidFill>
            <a:schemeClr val="tx2"/>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b="1" i="0">
          <a:solidFill>
            <a:schemeClr val="tx2"/>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i="0" dirty="0">
                <a:solidFill>
                  <a:srgbClr val="FFFFFF"/>
                </a:solidFill>
                <a:latin typeface="Arial" panose="020B0604020202020204" pitchFamily="34"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40863742"/>
      </p:ext>
    </p:extLst>
  </p:cSld>
  <p:clrMap bg1="dk2" tx1="lt1" bg2="dk1" tx2="lt2" accent1="accent1" accent2="accent2" accent3="accent3" accent4="accent4" accent5="accent5" accent6="accent6" hlink="hlink" folHlink="folHlink"/>
  <p:sldLayoutIdLst>
    <p:sldLayoutId id="2147484247"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eaLnBrk="0" hangingPunct="0">
              <a:defRPr/>
            </a:pPr>
            <a:fld id="{18F73E74-01D2-2143-9DAA-29855B9EFFBC}" type="slidenum">
              <a:rPr lang="zh-CN" altLang="en-US">
                <a:solidFill>
                  <a:srgbClr val="003300"/>
                </a:solidFill>
              </a:rPr>
              <a:pPr eaLnBrk="0" hangingPunct="0">
                <a:defRPr/>
              </a:pPr>
              <a:t>‹#›</a:t>
            </a:fld>
            <a:endParaRPr lang="en-US" altLang="zh-CN">
              <a:solidFill>
                <a:srgbClr val="003300"/>
              </a:solidFill>
            </a:endParaRPr>
          </a:p>
        </p:txBody>
      </p:sp>
    </p:spTree>
    <p:extLst>
      <p:ext uri="{BB962C8B-B14F-4D97-AF65-F5344CB8AC3E}">
        <p14:creationId xmlns:p14="http://schemas.microsoft.com/office/powerpoint/2010/main" val="376168166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a:defRPr/>
            </a:pPr>
            <a:fld id="{2264F42F-B5C7-DE43-9CFB-E6F541F42EAD}" type="slidenum">
              <a:rPr lang="en-US"/>
              <a:pPr>
                <a:defRPr/>
              </a:pPr>
              <a:t>‹#›</a:t>
            </a:fld>
            <a:endParaRPr lang="en-US"/>
          </a:p>
        </p:txBody>
      </p:sp>
    </p:spTree>
    <p:extLst>
      <p:ext uri="{BB962C8B-B14F-4D97-AF65-F5344CB8AC3E}">
        <p14:creationId xmlns:p14="http://schemas.microsoft.com/office/powerpoint/2010/main" val="3615523879"/>
      </p:ext>
    </p:extLst>
  </p:cSld>
  <p:clrMap bg1="lt1" tx1="dk1" bg2="lt2" tx2="dk2" accent1="accent1" accent2="accent2" accent3="accent3" accent4="accent4" accent5="accent5" accent6="accent6" hlink="hlink" folHlink="folHlink"/>
  <p:sldLayoutIdLst>
    <p:sldLayoutId id="2147484261" r:id="rId1"/>
  </p:sldLayoutIdLst>
  <p:transition/>
  <p:txStyles>
    <p:titleStyle>
      <a:lvl1pPr algn="l" rtl="0" eaLnBrk="0" fontAlgn="base" hangingPunct="0">
        <a:spcBef>
          <a:spcPct val="0"/>
        </a:spcBef>
        <a:spcAft>
          <a:spcPct val="0"/>
        </a:spcAft>
        <a:defRPr kumimoji="1" sz="4400" b="1" i="0">
          <a:solidFill>
            <a:schemeClr val="tx2"/>
          </a:solidFill>
          <a:latin typeface="Arial" panose="020B0604020202020204" pitchFamily="34"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b="1" i="0">
          <a:solidFill>
            <a:schemeClr val="tx1"/>
          </a:solidFill>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b="1" i="0">
          <a:solidFill>
            <a:schemeClr val="tx1"/>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b="1" i="0">
          <a:solidFill>
            <a:schemeClr val="tx1"/>
          </a:solidFill>
          <a:latin typeface="Arial" panose="020B0604020202020204" pitchFamily="34"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2135780436"/>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pPr defTabSz="914400" fontAlgn="base">
              <a:spcAft>
                <a:spcPct val="0"/>
              </a:spcAft>
              <a:defRPr/>
            </a:pPr>
            <a:fld id="{A7506EC2-0D10-2946-92DA-E10B76EF8548}"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732483102"/>
      </p:ext>
    </p:extLst>
  </p:cSld>
  <p:clrMap bg1="lt1" tx1="dk1" bg2="lt2" tx2="dk2" accent1="accent1" accent2="accent2" accent3="accent3" accent4="accent4" accent5="accent5" accent6="accent6" hlink="hlink" folHlink="folHlink"/>
  <p:sldLayoutIdLst>
    <p:sldLayoutId id="2147484275"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097504"/>
      </p:ext>
    </p:extLst>
  </p:cSld>
  <p:clrMap bg1="dk2" tx1="lt1" bg2="dk1" tx2="lt2" accent1="accent1" accent2="accent2" accent3="accent3" accent4="accent4" accent5="accent5" accent6="accent6" hlink="hlink" folHlink="folHlink"/>
  <p:sldLayoutIdLst>
    <p:sldLayoutId id="2147484277"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78" name="Group 2"/>
          <p:cNvGrpSpPr>
            <a:grpSpLocks/>
          </p:cNvGrpSpPr>
          <p:nvPr/>
        </p:nvGrpSpPr>
        <p:grpSpPr bwMode="auto">
          <a:xfrm>
            <a:off x="-254000" y="-50800"/>
            <a:ext cx="9518650" cy="7229475"/>
            <a:chOff x="-160" y="-32"/>
            <a:chExt cx="5996" cy="4554"/>
          </a:xfrm>
        </p:grpSpPr>
        <p:grpSp>
          <p:nvGrpSpPr>
            <p:cNvPr id="254984" name="Group 3"/>
            <p:cNvGrpSpPr>
              <a:grpSpLocks/>
            </p:cNvGrpSpPr>
            <p:nvPr userDrawn="1"/>
          </p:nvGrpSpPr>
          <p:grpSpPr bwMode="auto">
            <a:xfrm>
              <a:off x="-160" y="-32"/>
              <a:ext cx="5996" cy="4554"/>
              <a:chOff x="-160" y="-32"/>
              <a:chExt cx="5996" cy="4554"/>
            </a:xfrm>
          </p:grpSpPr>
          <p:sp>
            <p:nvSpPr>
              <p:cNvPr id="221206"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7"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8"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9"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0"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1"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2"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3"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4"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5"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6" name="Freeform 14"/>
              <p:cNvSpPr>
                <a:spLocks/>
              </p:cNvSpPr>
              <p:nvPr userDrawn="1"/>
            </p:nvSpPr>
            <p:spPr bwMode="hidden">
              <a:xfrm rot="6018034">
                <a:off x="1968" y="3558"/>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7"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8"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9"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0"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1"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2"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3"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4"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5"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6"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7"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8"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9"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0" name="Freeform 28"/>
              <p:cNvSpPr>
                <a:spLocks/>
              </p:cNvSpPr>
              <p:nvPr userDrawn="1"/>
            </p:nvSpPr>
            <p:spPr bwMode="hidden">
              <a:xfrm rot="5508134">
                <a:off x="-23" y="3503"/>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1"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2"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3"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4"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5"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6"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7"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8"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9"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0"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1"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2"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3"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4" name="Freeform 42"/>
              <p:cNvSpPr>
                <a:spLocks/>
              </p:cNvSpPr>
              <p:nvPr userDrawn="1"/>
            </p:nvSpPr>
            <p:spPr bwMode="hidden">
              <a:xfrm rot="2428453">
                <a:off x="-160"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5"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6"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7"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8"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9"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0"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1"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2"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3"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4"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5"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6"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7"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8" name="Freeform 56"/>
              <p:cNvSpPr>
                <a:spLocks/>
              </p:cNvSpPr>
              <p:nvPr userDrawn="1"/>
            </p:nvSpPr>
            <p:spPr bwMode="hidden">
              <a:xfrm rot="2428453">
                <a:off x="1935"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9"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0"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1"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2"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3"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4"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5"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6"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7"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8"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9"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0"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1" name="Freeform 69"/>
              <p:cNvSpPr>
                <a:spLocks/>
              </p:cNvSpPr>
              <p:nvPr userDrawn="1"/>
            </p:nvSpPr>
            <p:spPr bwMode="hidden">
              <a:xfrm rot="2428453">
                <a:off x="4163" y="1592"/>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2"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3"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4"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5"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6"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7"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8"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9"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0"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1"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2"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3" name="Freeform 81"/>
              <p:cNvSpPr>
                <a:spLocks/>
              </p:cNvSpPr>
              <p:nvPr userDrawn="1"/>
            </p:nvSpPr>
            <p:spPr bwMode="hidden">
              <a:xfrm rot="6820033">
                <a:off x="4163" y="3620"/>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4"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5"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6"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5" name="Group 85"/>
            <p:cNvGrpSpPr>
              <a:grpSpLocks/>
            </p:cNvGrpSpPr>
            <p:nvPr userDrawn="1"/>
          </p:nvGrpSpPr>
          <p:grpSpPr bwMode="auto">
            <a:xfrm>
              <a:off x="120" y="298"/>
              <a:ext cx="5509" cy="141"/>
              <a:chOff x="150" y="543"/>
              <a:chExt cx="5309" cy="200"/>
            </a:xfrm>
          </p:grpSpPr>
          <p:sp>
            <p:nvSpPr>
              <p:cNvPr id="221204"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5" name="Rectangle 87"/>
              <p:cNvSpPr>
                <a:spLocks noChangeArrowheads="1"/>
              </p:cNvSpPr>
              <p:nvPr/>
            </p:nvSpPr>
            <p:spPr bwMode="ltGray">
              <a:xfrm>
                <a:off x="175" y="600"/>
                <a:ext cx="5251" cy="50"/>
              </a:xfrm>
              <a:prstGeom prst="rect">
                <a:avLst/>
              </a:prstGeom>
              <a:solidFill>
                <a:srgbClr val="808080">
                  <a:alpha val="50195"/>
                </a:srgb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6" name="Group 88"/>
            <p:cNvGrpSpPr>
              <a:grpSpLocks/>
            </p:cNvGrpSpPr>
            <p:nvPr userDrawn="1"/>
          </p:nvGrpSpPr>
          <p:grpSpPr bwMode="auto">
            <a:xfrm>
              <a:off x="52" y="241"/>
              <a:ext cx="5509" cy="141"/>
              <a:chOff x="150" y="543"/>
              <a:chExt cx="5309" cy="200"/>
            </a:xfrm>
          </p:grpSpPr>
          <p:sp>
            <p:nvSpPr>
              <p:cNvPr id="221202"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3"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sp>
          <p:nvSpPr>
            <p:cNvPr id="221195"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nvGrpSpPr>
            <p:cNvPr id="254988" name="Group 92"/>
            <p:cNvGrpSpPr>
              <a:grpSpLocks/>
            </p:cNvGrpSpPr>
            <p:nvPr userDrawn="1"/>
          </p:nvGrpSpPr>
          <p:grpSpPr bwMode="auto">
            <a:xfrm>
              <a:off x="136" y="94"/>
              <a:ext cx="790" cy="737"/>
              <a:chOff x="138" y="104"/>
              <a:chExt cx="790" cy="737"/>
            </a:xfrm>
          </p:grpSpPr>
          <p:sp>
            <p:nvSpPr>
              <p:cNvPr id="221197" name="Freeform 93"/>
              <p:cNvSpPr>
                <a:spLocks/>
              </p:cNvSpPr>
              <p:nvPr/>
            </p:nvSpPr>
            <p:spPr bwMode="auto">
              <a:xfrm>
                <a:off x="138" y="115"/>
                <a:ext cx="790" cy="726"/>
              </a:xfrm>
              <a:custGeom>
                <a:avLst/>
                <a:gdLst>
                  <a:gd name="T0" fmla="*/ 5 w 866"/>
                  <a:gd name="T1" fmla="*/ 46 h 795"/>
                  <a:gd name="T2" fmla="*/ 71 w 866"/>
                  <a:gd name="T3" fmla="*/ 185 h 795"/>
                  <a:gd name="T4" fmla="*/ 97 w 866"/>
                  <a:gd name="T5" fmla="*/ 176 h 795"/>
                  <a:gd name="T6" fmla="*/ 162 w 866"/>
                  <a:gd name="T7" fmla="*/ 63 h 795"/>
                  <a:gd name="T8" fmla="*/ 181 w 866"/>
                  <a:gd name="T9" fmla="*/ 36 h 795"/>
                  <a:gd name="T10" fmla="*/ 47 w 866"/>
                  <a:gd name="T11" fmla="*/ 0 h 795"/>
                  <a:gd name="T12" fmla="*/ 5 w 866"/>
                  <a:gd name="T13" fmla="*/ 46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w="12700" cmpd="sng">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grpSp>
      </p:grpSp>
      <p:sp>
        <p:nvSpPr>
          <p:cNvPr id="254979" name="Rectangle 98"/>
          <p:cNvSpPr>
            <a:spLocks noGrp="1" noChangeArrowheads="1"/>
          </p:cNvSpPr>
          <p:nvPr>
            <p:ph type="title"/>
          </p:nvPr>
        </p:nvSpPr>
        <p:spPr bwMode="auto">
          <a:xfrm>
            <a:off x="8382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80" name="Rectangle 9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C126C5FA-C0A1-9144-86E8-C214E786485C}" type="slidenum">
              <a:rPr lang="en-US">
                <a:solidFill>
                  <a:srgbClr val="333333"/>
                </a:solidFill>
                <a:latin typeface="Times New Roman" charset="0"/>
                <a:ea typeface="ＭＳ Ｐゴシック" charset="-128"/>
                <a:cs typeface="ＭＳ Ｐゴシック" charset="-128"/>
              </a:rPr>
              <a:pPr defTabSz="914400" fontAlgn="base">
                <a:spcBef>
                  <a:spcPct val="0"/>
                </a:spcBef>
                <a:spcAft>
                  <a:spcPct val="0"/>
                </a:spcAft>
                <a:defRPr/>
              </a:pPr>
              <a:t>‹#›</a:t>
            </a:fld>
            <a:endParaRPr lang="en-US">
              <a:solidFill>
                <a:srgbClr val="333333"/>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64242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ransition/>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0"/>
          <a:cs typeface="Geneva"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i="0" dirty="0">
                <a:solidFill>
                  <a:srgbClr val="FFFFFF"/>
                </a:solidFill>
                <a:latin typeface="Arial" panose="020B0604020202020204" pitchFamily="34" charset="0"/>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i="0" dirty="0">
                <a:solidFill>
                  <a:srgbClr val="FFFFFF"/>
                </a:solidFill>
                <a:latin typeface="Arial" panose="020B0604020202020204" pitchFamily="34" charset="0"/>
                <a:ea typeface="ＭＳ Ｐゴシック" charset="0"/>
                <a:cs typeface="Arial" panose="020B0604020202020204" pitchFamily="34"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a:solidFill>
                <a:srgbClr val="EAEAEA"/>
              </a:solidFill>
              <a:latin typeface="Times New Roman" charset="0"/>
            </a:endParaRPr>
          </a:p>
        </p:txBody>
      </p:sp>
    </p:spTree>
    <p:extLst>
      <p:ext uri="{BB962C8B-B14F-4D97-AF65-F5344CB8AC3E}">
        <p14:creationId xmlns:p14="http://schemas.microsoft.com/office/powerpoint/2010/main" val="2487204761"/>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defTabSz="914400" eaLnBrk="0" fontAlgn="base" hangingPunct="0">
              <a:spcBef>
                <a:spcPct val="0"/>
              </a:spcBef>
              <a:spcAft>
                <a:spcPct val="0"/>
              </a:spcAft>
              <a:defRPr/>
            </a:pPr>
            <a:fld id="{9831B53B-935E-9C45-A96B-08D4DC461F3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ＭＳ Ｐゴシック" charset="-128"/>
                <a:cs typeface="ＭＳ Ｐゴシック" charset="-128"/>
              </a:defRPr>
            </a:lvl1pPr>
          </a:lstStyle>
          <a:p>
            <a:pPr defTabSz="914400" fontAlgn="base">
              <a:spcBef>
                <a:spcPct val="0"/>
              </a:spcBef>
              <a:spcAft>
                <a:spcPct val="0"/>
              </a:spcAft>
              <a:defRPr/>
            </a:pPr>
            <a:endParaRPr lang="en-US" dirty="0">
              <a:solidFill>
                <a:srgbClr val="FFFFFF"/>
              </a:solidFill>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defTabSz="914400" fontAlgn="base">
              <a:spcBef>
                <a:spcPct val="0"/>
              </a:spcBef>
              <a:spcAft>
                <a:spcPct val="0"/>
              </a:spcAft>
            </a:pPr>
            <a:fld id="{E298D5E9-7021-BD46-94F8-8A53CA04E4B1}" type="slidenum">
              <a:rPr lang="en-US" smtClean="0">
                <a:solidFill>
                  <a:srgbClr val="FFFFFF"/>
                </a:solidFill>
                <a:ea typeface="ＭＳ Ｐゴシック" charset="0"/>
                <a:cs typeface="ＭＳ Ｐゴシック" charset="0"/>
              </a:rPr>
              <a:pPr defTabSz="914400" fontAlgn="base">
                <a:spcBef>
                  <a:spcPct val="0"/>
                </a:spcBef>
                <a:spcAft>
                  <a:spcPct val="0"/>
                </a:spcAft>
              </a:pPr>
              <a:t>‹#›</a:t>
            </a:fld>
            <a:endParaRPr lang="en-US" dirty="0">
              <a:solidFill>
                <a:srgbClr val="FFFFFF"/>
              </a:solidFill>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i="0">
                <a:latin typeface="Arial" panose="020B0604020202020204" pitchFamily="34" charset="0"/>
                <a:ea typeface="ＭＳ Ｐゴシック" charset="-128"/>
                <a:cs typeface="ＭＳ Ｐゴシック" charset="-128"/>
              </a:defRPr>
            </a:lvl1pPr>
          </a:lstStyle>
          <a:p>
            <a:pPr defTabSz="914400" fontAlgn="base">
              <a:spcBef>
                <a:spcPct val="0"/>
              </a:spcBef>
              <a:spcAft>
                <a:spcPct val="0"/>
              </a:spcAft>
              <a:defRPr/>
            </a:pPr>
            <a:endParaRPr lang="en-US" dirty="0">
              <a:solidFill>
                <a:srgbClr val="FFFFFF"/>
              </a:solidFill>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740299"/>
      </p:ext>
    </p:extLst>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05.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8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7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9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7.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9.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2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file:///C:\Program%20Files\Microsoft%20Office\Clipart\corpmm\themesnd\j0074312.mid" TargetMode="External"/><Relationship Id="rId1" Type="http://schemas.microsoft.com/office/2007/relationships/media" Target="file:///C:\Program%20Files\Microsoft%20Office\Clipart\corpmm\themesnd\j0074312.mid" TargetMode="External"/><Relationship Id="rId6" Type="http://schemas.openxmlformats.org/officeDocument/2006/relationships/image" Target="../media/image42.png"/><Relationship Id="rId5" Type="http://schemas.openxmlformats.org/officeDocument/2006/relationships/image" Target="../media/image41.gif"/><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59.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p:spPr>
        <p:txBody>
          <a:bodyPr anchor="t"/>
          <a:lstStyle/>
          <a:p>
            <a:pPr>
              <a:defRPr/>
            </a:pPr>
            <a:r>
              <a:rPr lang="ar-SA" sz="6600" dirty="0">
                <a:effectLst>
                  <a:glow rad="127000">
                    <a:schemeClr val="tx1"/>
                  </a:glow>
                </a:effectLst>
                <a:ea typeface="ＭＳ Ｐゴシック" charset="0"/>
              </a:rPr>
              <a:t>المسيحي والعهد الموسوي</a:t>
            </a:r>
            <a:endParaRPr lang="en-US" sz="6600" dirty="0">
              <a:effectLst>
                <a:glow rad="127000">
                  <a:schemeClr val="tx1"/>
                </a:glow>
              </a:effectLst>
              <a:ea typeface="ＭＳ Ｐゴシック" charset="0"/>
            </a:endParaRPr>
          </a:p>
        </p:txBody>
      </p:sp>
      <p:sp>
        <p:nvSpPr>
          <p:cNvPr id="6" name="Rectangle 2">
            <a:extLst>
              <a:ext uri="{FF2B5EF4-FFF2-40B4-BE49-F238E27FC236}">
                <a16:creationId xmlns:a16="http://schemas.microsoft.com/office/drawing/2014/main" id="{33106413-E42C-2846-B484-A5FAAD7ACA6C}"/>
              </a:ext>
            </a:extLst>
          </p:cNvPr>
          <p:cNvSpPr txBox="1">
            <a:spLocks noChangeArrowheads="1"/>
          </p:cNvSpPr>
          <p:nvPr/>
        </p:nvSpPr>
        <p:spPr bwMode="auto">
          <a:xfrm>
            <a:off x="0" y="5602310"/>
            <a:ext cx="9144000" cy="6064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علم الخلاص: برنامج الله الخلاصي</a:t>
            </a:r>
            <a:endParaRPr kumimoji="0" lang="en-US" sz="32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47848BA7-F5A6-774D-9284-407CDD5B5EE6}"/>
              </a:ext>
            </a:extLst>
          </p:cNvPr>
          <p:cNvSpPr>
            <a:spLocks noChangeArrowheads="1"/>
          </p:cNvSpPr>
          <p:nvPr/>
        </p:nvSpPr>
        <p:spPr bwMode="auto">
          <a:xfrm>
            <a:off x="-24962" y="6206786"/>
            <a:ext cx="9144000" cy="651214"/>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ar-JO" dirty="0">
                <a:solidFill>
                  <a:schemeClr val="bg1"/>
                </a:solidFill>
                <a:cs typeface="Arial" panose="020B0604020202020204" pitchFamily="34" charset="0"/>
              </a:rPr>
              <a:t>رومية 7</a:t>
            </a:r>
            <a:endParaRPr lang="en-US" dirty="0">
              <a:cs typeface="Arial" panose="020B0604020202020204" pitchFamily="34" charset="0"/>
            </a:endParaRPr>
          </a:p>
        </p:txBody>
      </p:sp>
      <p:sp>
        <p:nvSpPr>
          <p:cNvPr id="796675" name="Rectangle 3"/>
          <p:cNvSpPr>
            <a:spLocks noGrp="1" noChangeArrowheads="1"/>
          </p:cNvSpPr>
          <p:nvPr>
            <p:ph type="subTitle" idx="1"/>
          </p:nvPr>
        </p:nvSpPr>
        <p:spPr/>
        <p:txBody>
          <a:bodyPr/>
          <a:lstStyle/>
          <a:p>
            <a:pPr eaLnBrk="1" hangingPunct="1"/>
            <a:r>
              <a:rPr lang="ar-JO" dirty="0">
                <a:solidFill>
                  <a:srgbClr val="FFFFFF"/>
                </a:solidFill>
                <a:cs typeface="Arial" panose="020B0604020202020204" pitchFamily="34" charset="0"/>
              </a:rPr>
              <a:t>المؤمنون أحرار من الناموس</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33153650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8"/>
              </a:srgbClr>
            </a:outerShdw>
          </a:effectLst>
        </p:spPr>
        <p:txBody>
          <a:bodyPr/>
          <a:lstStyle/>
          <a:p>
            <a:pPr eaLnBrk="1" hangingPunct="1">
              <a:defRPr/>
            </a:pPr>
            <a:r>
              <a:rPr lang="ar-JO" b="1" dirty="0">
                <a:latin typeface="Arial" panose="020B0604020202020204" pitchFamily="34" charset="0"/>
                <a:ea typeface="ＭＳ Ｐゴシック" charset="-128"/>
                <a:cs typeface="Arial" panose="020B0604020202020204" pitchFamily="34" charset="0"/>
              </a:rPr>
              <a:t>البر ممنوح في التقديس</a:t>
            </a:r>
            <a:br>
              <a:rPr lang="ar-JO" b="1" dirty="0">
                <a:latin typeface="Arial" panose="020B0604020202020204" pitchFamily="34" charset="0"/>
                <a:ea typeface="ＭＳ Ｐゴシック" charset="-128"/>
                <a:cs typeface="Arial" panose="020B0604020202020204" pitchFamily="34" charset="0"/>
              </a:rPr>
            </a:br>
            <a:r>
              <a:rPr lang="ar-JO" b="1" dirty="0">
                <a:latin typeface="Arial" panose="020B0604020202020204" pitchFamily="34" charset="0"/>
                <a:ea typeface="ＭＳ Ｐゴシック" charset="-128"/>
                <a:cs typeface="Arial" panose="020B0604020202020204" pitchFamily="34" charset="0"/>
              </a:rPr>
              <a:t>(رو 6-8)</a:t>
            </a:r>
            <a:endParaRPr lang="en-US" b="1" dirty="0">
              <a:latin typeface="Arial" panose="020B0604020202020204" pitchFamily="34" charset="0"/>
              <a:ea typeface="ＭＳ Ｐゴシック" charset="-128"/>
              <a:cs typeface="Arial" panose="020B0604020202020204" pitchFamily="34" charset="0"/>
            </a:endParaRPr>
          </a:p>
        </p:txBody>
      </p:sp>
      <p:sp>
        <p:nvSpPr>
          <p:cNvPr id="465923" name="Text Box 3"/>
          <p:cNvSpPr txBox="1">
            <a:spLocks noChangeArrowheads="1"/>
          </p:cNvSpPr>
          <p:nvPr/>
        </p:nvSpPr>
        <p:spPr bwMode="auto">
          <a:xfrm>
            <a:off x="0" y="1524000"/>
            <a:ext cx="9144000" cy="58477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كيف ينطبق دم المسيح علينا؟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2" name="Group 4"/>
          <p:cNvGrpSpPr>
            <a:grpSpLocks/>
          </p:cNvGrpSpPr>
          <p:nvPr/>
        </p:nvGrpSpPr>
        <p:grpSpPr bwMode="auto">
          <a:xfrm>
            <a:off x="0" y="2286000"/>
            <a:ext cx="3048000" cy="3276600"/>
            <a:chOff x="0" y="1440"/>
            <a:chExt cx="1920" cy="2064"/>
          </a:xfrm>
        </p:grpSpPr>
        <p:sp>
          <p:nvSpPr>
            <p:cNvPr id="797706"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6" name="Text Box 6"/>
            <p:cNvSpPr txBox="1">
              <a:spLocks noChangeArrowheads="1"/>
            </p:cNvSpPr>
            <p:nvPr/>
          </p:nvSpPr>
          <p:spPr bwMode="auto">
            <a:xfrm>
              <a:off x="0"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6</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أساس جديد</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الهوية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7"/>
          <p:cNvGrpSpPr>
            <a:grpSpLocks/>
          </p:cNvGrpSpPr>
          <p:nvPr/>
        </p:nvGrpSpPr>
        <p:grpSpPr bwMode="auto">
          <a:xfrm>
            <a:off x="3048000" y="2286000"/>
            <a:ext cx="3048000" cy="3276600"/>
            <a:chOff x="1920" y="1440"/>
            <a:chExt cx="1920" cy="2064"/>
          </a:xfrm>
        </p:grpSpPr>
        <p:sp>
          <p:nvSpPr>
            <p:cNvPr id="797704"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9" name="Text Box 9"/>
            <p:cNvSpPr txBox="1">
              <a:spLocks noChangeArrowheads="1"/>
            </p:cNvSpPr>
            <p:nvPr/>
          </p:nvSpPr>
          <p:spPr bwMode="auto">
            <a:xfrm>
              <a:off x="1944"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7</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علاقة جديدة</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الحرية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1" name="TextBox 10"/>
          <p:cNvSpPr txBox="1"/>
          <p:nvPr/>
        </p:nvSpPr>
        <p:spPr>
          <a:xfrm>
            <a:off x="6172200" y="2362200"/>
            <a:ext cx="2971800" cy="2308324"/>
          </a:xfrm>
          <a:prstGeom prst="rect">
            <a:avLst/>
          </a:prstGeom>
          <a:noFill/>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كما أن المرأة لم تعد متزوجة عندما يموت زوجها، فالمؤمن أيضاً لم يعد تحت الناموس</a:t>
            </a:r>
            <a:br>
              <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br>
            <a:endPar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(جون أ. ويتمر، رومية)</a:t>
            </a:r>
            <a:endParaRPr kumimoji="0" lang="en-US"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p:txBody>
      </p:sp>
      <p:sp>
        <p:nvSpPr>
          <p:cNvPr id="12" name="Text Box 10">
            <a:extLst>
              <a:ext uri="{FF2B5EF4-FFF2-40B4-BE49-F238E27FC236}">
                <a16:creationId xmlns:a16="http://schemas.microsoft.com/office/drawing/2014/main" id="{DD5701D6-0DC7-FA4A-9107-20C7C76B870E}"/>
              </a:ext>
            </a:extLst>
          </p:cNvPr>
          <p:cNvSpPr txBox="1">
            <a:spLocks noChangeArrowheads="1"/>
          </p:cNvSpPr>
          <p:nvPr/>
        </p:nvSpPr>
        <p:spPr bwMode="auto">
          <a:xfrm>
            <a:off x="8172400" y="76200"/>
            <a:ext cx="91884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154ب</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169971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799747"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337925" name="Rectangle 5"/>
          <p:cNvSpPr>
            <a:spLocks noChangeArrowheads="1"/>
          </p:cNvSpPr>
          <p:nvPr/>
        </p:nvSpPr>
        <p:spPr bwMode="auto">
          <a:xfrm>
            <a:off x="5776913" y="5257800"/>
            <a:ext cx="3367087"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حامل الراية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799749"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ar-JO" sz="6000" dirty="0">
                <a:ea typeface="ＭＳ Ｐゴシック" charset="-128"/>
                <a:cs typeface="Arial" panose="020B0604020202020204" pitchFamily="34" charset="0"/>
              </a:rPr>
              <a:t>الزواج</a:t>
            </a:r>
            <a:endParaRPr lang="en-US" sz="6000" dirty="0">
              <a:ea typeface="ＭＳ Ｐゴシック" charset="-128"/>
              <a:cs typeface="Arial" panose="020B0604020202020204" pitchFamily="34" charset="0"/>
            </a:endParaRP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rPr>
              <a:t>1955</a:t>
            </a:r>
            <a:endParaRPr lang="en-US"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endParaRPr>
          </a:p>
        </p:txBody>
      </p:sp>
      <p:sp>
        <p:nvSpPr>
          <p:cNvPr id="9" name="Rectangle 2"/>
          <p:cNvSpPr txBox="1">
            <a:spLocks noChangeArrowheads="1"/>
          </p:cNvSpPr>
          <p:nvPr/>
        </p:nvSpPr>
        <p:spPr bwMode="auto">
          <a:xfrm>
            <a:off x="424070" y="5257800"/>
            <a:ext cx="323353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ملازم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391933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801795"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801796" name="AutoShape 5"/>
          <p:cNvSpPr>
            <a:spLocks noChangeArrowheads="1"/>
          </p:cNvSpPr>
          <p:nvPr/>
        </p:nvSpPr>
        <p:spPr bwMode="auto">
          <a:xfrm>
            <a:off x="2209800" y="0"/>
            <a:ext cx="5638800" cy="3478213"/>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46118" name="Rectangle 6"/>
          <p:cNvSpPr>
            <a:spLocks noGrp="1" noChangeArrowheads="1"/>
          </p:cNvSpPr>
          <p:nvPr>
            <p:ph type="title"/>
          </p:nvPr>
        </p:nvSpPr>
        <p:spPr>
          <a:xfrm>
            <a:off x="2895600" y="1143000"/>
            <a:ext cx="4125913" cy="881063"/>
          </a:xfrm>
        </p:spPr>
        <p:txBody>
          <a:bodyPr/>
          <a:lstStyle/>
          <a:p>
            <a:pPr eaLnBrk="1" hangingPunct="1">
              <a:defRPr/>
            </a:pPr>
            <a:r>
              <a:rPr lang="ar-JO" sz="6000" dirty="0">
                <a:ea typeface="ＭＳ Ｐゴシック" charset="-128"/>
                <a:cs typeface="Arial" panose="020B0604020202020204" pitchFamily="34" charset="0"/>
              </a:rPr>
              <a:t>الطلاق</a:t>
            </a:r>
            <a:endParaRPr lang="en-US" sz="6000" dirty="0">
              <a:ea typeface="ＭＳ Ｐゴシック" charset="-128"/>
              <a:cs typeface="Arial" panose="020B0604020202020204" pitchFamily="34" charset="0"/>
            </a:endParaRPr>
          </a:p>
        </p:txBody>
      </p:sp>
      <p:sp>
        <p:nvSpPr>
          <p:cNvPr id="346119" name="Rectangle 7"/>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عاملة اجتماعية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346120" name="Rectangle 8"/>
          <p:cNvSpPr>
            <a:spLocks noChangeArrowheads="1"/>
          </p:cNvSpPr>
          <p:nvPr/>
        </p:nvSpPr>
        <p:spPr bwMode="auto">
          <a:xfrm>
            <a:off x="3886200" y="3140075"/>
            <a:ext cx="1981200" cy="1127125"/>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rPr>
              <a:t>1962</a:t>
            </a:r>
            <a:endParaRPr lang="en-US"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endParaRPr>
          </a:p>
        </p:txBody>
      </p:sp>
      <p:sp>
        <p:nvSpPr>
          <p:cNvPr id="9" name="Rectangle 2"/>
          <p:cNvSpPr txBox="1">
            <a:spLocks noChangeArrowheads="1"/>
          </p:cNvSpPr>
          <p:nvPr/>
        </p:nvSpPr>
        <p:spPr bwMode="auto">
          <a:xfrm>
            <a:off x="381000" y="5257800"/>
            <a:ext cx="32766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قائد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1067574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ar-JO" dirty="0">
                <a:ea typeface="ＭＳ Ｐゴシック" charset="-128"/>
                <a:cs typeface="Arial" panose="020B0604020202020204" pitchFamily="34" charset="0"/>
              </a:rPr>
              <a:t>طلاق   آخر</a:t>
            </a:r>
            <a:endParaRPr lang="en-US" dirty="0">
              <a:ea typeface="ＭＳ Ｐゴシック" charset="-128"/>
              <a:cs typeface="Arial" panose="020B0604020202020204" pitchFamily="34" charset="0"/>
            </a:endParaRPr>
          </a:p>
        </p:txBody>
      </p:sp>
      <p:pic>
        <p:nvPicPr>
          <p:cNvPr id="803843"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w="9525">
            <a:noFill/>
            <a:miter lim="800000"/>
            <a:headEnd/>
            <a:tailEnd/>
          </a:ln>
        </p:spPr>
      </p:pic>
      <p:sp>
        <p:nvSpPr>
          <p:cNvPr id="354308" name="Freeform 4"/>
          <p:cNvSpPr>
            <a:spLocks/>
          </p:cNvSpPr>
          <p:nvPr/>
        </p:nvSpPr>
        <p:spPr bwMode="auto">
          <a:xfrm>
            <a:off x="4200525" y="0"/>
            <a:ext cx="752475" cy="6858000"/>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p:spPr>
        <p:txBody>
          <a:bodyP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3485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20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ar-JO" sz="4000" dirty="0">
                <a:ea typeface="ＭＳ Ｐゴシック" charset="-128"/>
                <a:cs typeface="Arial" panose="020B0604020202020204" pitchFamily="34" charset="0"/>
              </a:rPr>
              <a:t>سوزان وريك، 1982</a:t>
            </a:r>
            <a:endParaRPr lang="en-US" dirty="0">
              <a:ea typeface="ＭＳ Ｐゴシック" charset="-128"/>
              <a:cs typeface="Arial" panose="020B0604020202020204" pitchFamily="34" charset="0"/>
            </a:endParaRPr>
          </a:p>
        </p:txBody>
      </p:sp>
      <p:pic>
        <p:nvPicPr>
          <p:cNvPr id="805891"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w="9525">
            <a:noFill/>
            <a:miter lim="800000"/>
            <a:headEnd/>
            <a:tailEnd/>
          </a:ln>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w="9525">
            <a:noFill/>
            <a:miter lim="800000"/>
            <a:headEnd/>
            <a:tailEnd/>
          </a:ln>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190276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w="9525">
            <a:noFill/>
            <a:miter lim="800000"/>
            <a:headEnd/>
            <a:tailEnd/>
          </a:ln>
        </p:spPr>
      </p:pic>
      <p:sp>
        <p:nvSpPr>
          <p:cNvPr id="331778" name="Rectangle 2"/>
          <p:cNvSpPr>
            <a:spLocks noGrp="1" noChangeArrowheads="1"/>
          </p:cNvSpPr>
          <p:nvPr>
            <p:ph type="title"/>
          </p:nvPr>
        </p:nvSpPr>
        <p:spPr>
          <a:xfrm>
            <a:off x="0" y="3505200"/>
            <a:ext cx="4038600" cy="2819400"/>
          </a:xfrm>
          <a:gradFill rotWithShape="0">
            <a:gsLst>
              <a:gs pos="0">
                <a:srgbClr val="007A01"/>
              </a:gs>
              <a:gs pos="100000">
                <a:srgbClr val="007A01">
                  <a:gamma/>
                  <a:shade val="46275"/>
                  <a:invGamma/>
                </a:srgbClr>
              </a:gs>
            </a:gsLst>
            <a:path path="shape">
              <a:fillToRect l="50000" t="50000" r="50000" b="50000"/>
            </a:path>
          </a:gradFill>
        </p:spPr>
        <p:txBody>
          <a:bodyPr/>
          <a:lstStyle/>
          <a:p>
            <a:pPr eaLnBrk="1" hangingPunct="1">
              <a:defRPr/>
            </a:pPr>
            <a:r>
              <a:rPr lang="ar-JO" dirty="0">
                <a:ea typeface="ＭＳ Ｐゴシック" charset="-128"/>
                <a:cs typeface="Arial" panose="020B0604020202020204" pitchFamily="34" charset="0"/>
              </a:rPr>
              <a:t>الزواج</a:t>
            </a:r>
            <a:br>
              <a:rPr lang="en-US" dirty="0">
                <a:ea typeface="ＭＳ Ｐゴシック" charset="-128"/>
                <a:cs typeface="Arial" panose="020B0604020202020204" pitchFamily="34" charset="0"/>
              </a:rPr>
            </a:br>
            <a:r>
              <a:rPr lang="ar-JO" dirty="0">
                <a:ea typeface="ＭＳ Ｐゴシック" charset="-128"/>
                <a:cs typeface="Arial" panose="020B0604020202020204" pitchFamily="34" charset="0"/>
              </a:rPr>
              <a:t>30 كانون أول</a:t>
            </a:r>
            <a:br>
              <a:rPr lang="ar-JO" dirty="0">
                <a:ea typeface="ＭＳ Ｐゴシック" charset="-128"/>
                <a:cs typeface="Arial" panose="020B0604020202020204" pitchFamily="34" charset="0"/>
              </a:rPr>
            </a:br>
            <a:r>
              <a:rPr lang="ar-JO" dirty="0">
                <a:ea typeface="ＭＳ Ｐゴシック" charset="-128"/>
                <a:cs typeface="Arial" panose="020B0604020202020204" pitchFamily="34" charset="0"/>
              </a:rPr>
              <a:t>1983</a:t>
            </a:r>
            <a:endParaRPr lang="en-US" dirty="0">
              <a:ea typeface="ＭＳ Ｐゴシック" charset="-128"/>
              <a:cs typeface="Arial" panose="020B0604020202020204" pitchFamily="34" charset="0"/>
            </a:endParaRPr>
          </a:p>
        </p:txBody>
      </p:sp>
    </p:spTree>
    <p:extLst>
      <p:ext uri="{BB962C8B-B14F-4D97-AF65-F5344CB8AC3E}">
        <p14:creationId xmlns:p14="http://schemas.microsoft.com/office/powerpoint/2010/main" val="30338085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3"/>
          <p:cNvSpPr>
            <a:spLocks noGrp="1" noChangeArrowheads="1"/>
          </p:cNvSpPr>
          <p:nvPr>
            <p:ph type="title"/>
          </p:nvPr>
        </p:nvSpPr>
        <p:spPr>
          <a:xfrm>
            <a:off x="2057400" y="381000"/>
            <a:ext cx="5791200" cy="1020763"/>
          </a:xfrm>
          <a:solidFill>
            <a:srgbClr val="000000"/>
          </a:solidFill>
        </p:spPr>
        <p:txBody>
          <a:bodyPr/>
          <a:lstStyle/>
          <a:p>
            <a:pPr eaLnBrk="1" hangingPunct="1"/>
            <a:r>
              <a:rPr lang="ar-JO" altLang="ja-JP" sz="3600" b="1" dirty="0">
                <a:effectLst/>
                <a:latin typeface="Arial" panose="020B0604020202020204" pitchFamily="34" charset="0"/>
                <a:ea typeface="ＭＳ Ｐゴシック" charset="-128"/>
                <a:cs typeface="Arial" panose="020B0604020202020204" pitchFamily="34" charset="0"/>
              </a:rPr>
              <a:t>أي زواج (7: 1-6)؟</a:t>
            </a:r>
            <a:endParaRPr lang="en-US" sz="40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197850" y="0"/>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pic>
        <p:nvPicPr>
          <p:cNvPr id="809988"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w="9525">
            <a:noFill/>
            <a:miter lim="800000"/>
            <a:headEnd/>
            <a:tailEnd/>
          </a:ln>
        </p:spPr>
      </p:pic>
      <p:sp>
        <p:nvSpPr>
          <p:cNvPr id="9" name="Rectangle 3"/>
          <p:cNvSpPr txBox="1">
            <a:spLocks noChangeArrowheads="1"/>
          </p:cNvSpPr>
          <p:nvPr/>
        </p:nvSpPr>
        <p:spPr bwMode="auto">
          <a:xfrm>
            <a:off x="0" y="5654675"/>
            <a:ext cx="4419600" cy="1020763"/>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قبل الميلاد</a:t>
            </a:r>
            <a:endParaRPr kumimoji="0" lang="en-US"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1-4أ)</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905000" y="2911475"/>
            <a:ext cx="1752600" cy="3124200"/>
          </a:xfrm>
          <a:prstGeom prst="rect">
            <a:avLst/>
          </a:prstGeom>
          <a:noFill/>
          <a:ln w="9525">
            <a:noFill/>
            <a:miter lim="800000"/>
            <a:headEnd/>
            <a:tailEnd/>
          </a:ln>
        </p:spPr>
      </p:pic>
      <p:grpSp>
        <p:nvGrpSpPr>
          <p:cNvPr id="2" name="Group 15"/>
          <p:cNvGrpSpPr>
            <a:grpSpLocks/>
          </p:cNvGrpSpPr>
          <p:nvPr/>
        </p:nvGrpSpPr>
        <p:grpSpPr bwMode="auto">
          <a:xfrm>
            <a:off x="4572000" y="2057400"/>
            <a:ext cx="4495800" cy="4632325"/>
            <a:chOff x="4648200" y="2225748"/>
            <a:chExt cx="4495800" cy="4632252"/>
          </a:xfrm>
        </p:grpSpPr>
        <p:sp>
          <p:nvSpPr>
            <p:cNvPr id="809996" name="Rectangle 3"/>
            <p:cNvSpPr txBox="1">
              <a:spLocks noChangeArrowheads="1"/>
            </p:cNvSpPr>
            <p:nvPr/>
          </p:nvSpPr>
          <p:spPr bwMode="auto">
            <a:xfrm>
              <a:off x="4648200" y="5837254"/>
              <a:ext cx="4495800" cy="1020746"/>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بعد الميلاد</a:t>
              </a:r>
              <a:endParaRPr kumimoji="0" lang="en-US" altLang="ja-JP"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4ب-6)</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809997"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w="9525">
              <a:noFill/>
              <a:miter lim="800000"/>
              <a:headEnd/>
              <a:tailEnd/>
            </a:ln>
          </p:spPr>
        </p:pic>
        <p:pic>
          <p:nvPicPr>
            <p:cNvPr id="809998" name="Picture 14"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w="9525">
              <a:noFill/>
              <a:miter lim="800000"/>
              <a:headEnd/>
              <a:tailEnd/>
            </a:ln>
          </p:spPr>
        </p:pic>
      </p:grpSp>
      <p:pic>
        <p:nvPicPr>
          <p:cNvPr id="17" name="Picture 16"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w="9525">
            <a:noFill/>
            <a:miter lim="800000"/>
            <a:headEnd/>
            <a:tailEnd/>
          </a:ln>
        </p:spPr>
      </p:pic>
      <p:grpSp>
        <p:nvGrpSpPr>
          <p:cNvPr id="3" name="Group 18"/>
          <p:cNvGrpSpPr>
            <a:grpSpLocks/>
          </p:cNvGrpSpPr>
          <p:nvPr/>
        </p:nvGrpSpPr>
        <p:grpSpPr bwMode="auto">
          <a:xfrm>
            <a:off x="-76200" y="3657600"/>
            <a:ext cx="2362200" cy="1447800"/>
            <a:chOff x="0" y="3048000"/>
            <a:chExt cx="2362200" cy="1447800"/>
          </a:xfrm>
        </p:grpSpPr>
        <p:pic>
          <p:nvPicPr>
            <p:cNvPr id="809994" name="Picture 1026" descr="torah-001_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w="9525">
              <a:noFill/>
              <a:miter lim="800000"/>
              <a:headEnd/>
              <a:tailEnd/>
            </a:ln>
          </p:spPr>
        </p:pic>
        <p:sp>
          <p:nvSpPr>
            <p:cNvPr id="809995" name="Rectangle 3"/>
            <p:cNvSpPr txBox="1">
              <a:spLocks noChangeArrowheads="1"/>
            </p:cNvSpPr>
            <p:nvPr/>
          </p:nvSpPr>
          <p:spPr bwMode="auto">
            <a:xfrm>
              <a:off x="0" y="3886200"/>
              <a:ext cx="2362200" cy="609600"/>
            </a:xfrm>
            <a:prstGeom prst="rect">
              <a:avLst/>
            </a:prstGeom>
            <a:no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الناموس</a:t>
              </a:r>
              <a:endParaRPr kumimoji="0" lang="en-US" sz="4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969012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w="9525">
            <a:noFill/>
            <a:miter lim="800000"/>
            <a:headEnd/>
            <a:tailEnd/>
          </a:ln>
        </p:spPr>
      </p:pic>
      <p:sp>
        <p:nvSpPr>
          <p:cNvPr id="812035" name="Rectangle 3"/>
          <p:cNvSpPr>
            <a:spLocks noGrp="1" noChangeArrowheads="1"/>
          </p:cNvSpPr>
          <p:nvPr>
            <p:ph type="title"/>
          </p:nvPr>
        </p:nvSpPr>
        <p:spPr>
          <a:xfrm>
            <a:off x="0" y="1"/>
            <a:ext cx="6781800" cy="2348880"/>
          </a:xfrm>
          <a:solidFill>
            <a:srgbClr val="000000"/>
          </a:solidFill>
        </p:spPr>
        <p:txBody>
          <a:bodyPr/>
          <a:lstStyle/>
          <a:p>
            <a:pPr eaLnBrk="1" hangingPunct="1"/>
            <a:r>
              <a:rPr lang="ar-JO" altLang="ja-JP" sz="3200" b="1" dirty="0">
                <a:effectLst/>
                <a:latin typeface="Arial" panose="020B0604020202020204" pitchFamily="34" charset="0"/>
                <a:ea typeface="ＭＳ Ｐゴシック" charset="-128"/>
                <a:cs typeface="Arial" panose="020B0604020202020204" pitchFamily="34" charset="0"/>
              </a:rPr>
              <a:t>موت المسيح (وموتنا معه) يحررنا من الإرتباط مع الناموس كوننا صرنا مرتبطين بالمسيح     </a:t>
            </a:r>
            <a:br>
              <a:rPr lang="ar-JO" altLang="ja-JP" sz="3200" b="1" dirty="0">
                <a:effectLst/>
                <a:latin typeface="Arial" panose="020B0604020202020204" pitchFamily="34" charset="0"/>
                <a:ea typeface="ＭＳ Ｐゴシック" charset="-128"/>
                <a:cs typeface="Arial" panose="020B0604020202020204" pitchFamily="34" charset="0"/>
              </a:rPr>
            </a:br>
            <a:r>
              <a:rPr lang="ar-JO" altLang="ja-JP" sz="3200" b="1" dirty="0">
                <a:effectLst/>
                <a:latin typeface="Arial" panose="020B0604020202020204" pitchFamily="34" charset="0"/>
                <a:ea typeface="ＭＳ Ｐゴシック" charset="-128"/>
                <a:cs typeface="Arial" panose="020B0604020202020204" pitchFamily="34" charset="0"/>
              </a:rPr>
              <a:t>(رو 7: 4، 6)</a:t>
            </a:r>
            <a:endParaRPr lang="en-US" sz="36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305800" y="0"/>
            <a:ext cx="77136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0592995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p:spPr>
        <p:txBody>
          <a:bodyPr/>
          <a:lstStyle/>
          <a:p>
            <a:pPr eaLnBrk="1" hangingPunct="1">
              <a:defRPr/>
            </a:pPr>
            <a:r>
              <a:rPr lang="ar-JO" sz="2800" dirty="0">
                <a:solidFill>
                  <a:schemeClr val="bg1"/>
                </a:solidFill>
                <a:effectLst>
                  <a:glow rad="266700">
                    <a:schemeClr val="tx1">
                      <a:alpha val="75000"/>
                    </a:schemeClr>
                  </a:glow>
                </a:effectLst>
                <a:cs typeface="Arial" panose="020B0604020202020204" pitchFamily="34" charset="0"/>
              </a:rPr>
              <a:t>لم يكن بولس             تحت الناموس</a:t>
            </a:r>
            <a:endParaRPr lang="en-US" sz="2800" dirty="0">
              <a:solidFill>
                <a:schemeClr val="bg1"/>
              </a:solidFill>
              <a:effectLst>
                <a:glow rad="266700">
                  <a:schemeClr val="tx1">
                    <a:alpha val="75000"/>
                  </a:schemeClr>
                </a:glow>
              </a:effectLst>
              <a:cs typeface="Arial" panose="020B0604020202020204" pitchFamily="34" charset="0"/>
            </a:endParaRP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ar-JO"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1 كورنثوس 9: 20</a:t>
            </a:r>
            <a:endParaRPr lang="en-US"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endParaRPr>
          </a:p>
        </p:txBody>
      </p:sp>
      <p:sp>
        <p:nvSpPr>
          <p:cNvPr id="5" name="Rectangle 2"/>
          <p:cNvSpPr txBox="1">
            <a:spLocks noChangeArrowheads="1"/>
          </p:cNvSpPr>
          <p:nvPr/>
        </p:nvSpPr>
        <p:spPr bwMode="auto">
          <a:xfrm>
            <a:off x="0" y="0"/>
            <a:ext cx="3456384" cy="6509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فصرت لليهود كيهودي لأربح اليهود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وللذين تحت الناموس </a:t>
            </a:r>
          </a:p>
          <a:p>
            <a:pPr defTabSz="914400" eaLnBrk="1" hangingPunct="1">
              <a:defRPr/>
            </a:pPr>
            <a:r>
              <a:rPr lang="ar-JO" sz="2800" b="1" dirty="0">
                <a:solidFill>
                  <a:srgbClr val="FFFF00"/>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كأني تحت الناموس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لأربح الذين تحت الناموس</a:t>
            </a:r>
          </a:p>
        </p:txBody>
      </p:sp>
    </p:spTree>
    <p:extLst>
      <p:ext uri="{BB962C8B-B14F-4D97-AF65-F5344CB8AC3E}">
        <p14:creationId xmlns:p14="http://schemas.microsoft.com/office/powerpoint/2010/main" val="13341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 </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(تث 23: 19، خر 22: 25، لا 25: 36-37، حز 18: 8، 13، 17، 2  </a:t>
            </a:r>
            <a:r>
              <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22: 12، أم 15: 5، 28: 8)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p:cNvSpPr txBox="1">
            <a:spLocks/>
          </p:cNvSpPr>
          <p:nvPr/>
        </p:nvSpPr>
        <p:spPr bwMode="auto">
          <a:xfrm>
            <a:off x="-182331" y="747915"/>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8538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Rectangle 3"/>
          <p:cNvSpPr>
            <a:spLocks noRot="1" noChangeArrowheads="1"/>
          </p:cNvSpPr>
          <p:nvPr/>
        </p:nvSpPr>
        <p:spPr bwMode="auto">
          <a:xfrm>
            <a:off x="1691680" y="1128523"/>
            <a:ext cx="5873777" cy="177561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فإذ قال جديداً </a:t>
            </a:r>
            <a:r>
              <a:rPr kumimoji="0" lang="ar-JO"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عتق</a:t>
            </a:r>
            <a:r>
              <a:rPr kumimoji="0" lang="ar-JO"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الأول  وأما ما عتق وشاخ فهو قريب من </a:t>
            </a:r>
            <a:r>
              <a:rPr kumimoji="0" lang="ar-JO"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الإضمحلال</a:t>
            </a:r>
            <a:endParaRPr kumimoji="0" lang="en-US" sz="4000" b="1" u="none" strike="noStrike" kern="1200" cap="none" spc="0" normalizeH="0" baseline="3000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2" name="Rectangle 4"/>
          <p:cNvSpPr>
            <a:spLocks noRot="1" noChangeArrowheads="1"/>
          </p:cNvSpPr>
          <p:nvPr/>
        </p:nvSpPr>
        <p:spPr bwMode="auto">
          <a:xfrm>
            <a:off x="179512" y="3501008"/>
            <a:ext cx="2286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العتيق</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33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3" name="Rectangle 5"/>
          <p:cNvSpPr>
            <a:spLocks noRot="1" noChangeArrowheads="1"/>
          </p:cNvSpPr>
          <p:nvPr/>
        </p:nvSpPr>
        <p:spPr bwMode="auto">
          <a:xfrm>
            <a:off x="2770312" y="3501008"/>
            <a:ext cx="3429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كتابة العبرانيين</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67-68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4" name="Rectangle 6"/>
          <p:cNvSpPr>
            <a:spLocks noRot="1" noChangeArrowheads="1"/>
          </p:cNvSpPr>
          <p:nvPr/>
        </p:nvSpPr>
        <p:spPr bwMode="auto">
          <a:xfrm>
            <a:off x="6427912" y="3501008"/>
            <a:ext cx="27432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الإضمحلال</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70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5" name="AutoShape 7"/>
          <p:cNvSpPr>
            <a:spLocks noChangeArrowheads="1"/>
          </p:cNvSpPr>
          <p:nvPr/>
        </p:nvSpPr>
        <p:spPr bwMode="auto">
          <a:xfrm rot="10800000">
            <a:off x="22369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6" name="AutoShape 8"/>
          <p:cNvSpPr>
            <a:spLocks noChangeArrowheads="1"/>
          </p:cNvSpPr>
          <p:nvPr/>
        </p:nvSpPr>
        <p:spPr bwMode="auto">
          <a:xfrm>
            <a:off x="58945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7" name="Rectangle 9"/>
          <p:cNvSpPr>
            <a:spLocks noGrp="1" noRot="1" noChangeArrowheads="1"/>
          </p:cNvSpPr>
          <p:nvPr>
            <p:ph type="title" idx="4294967295"/>
          </p:nvPr>
        </p:nvSpPr>
        <p:spPr>
          <a:xfrm>
            <a:off x="228600" y="-27384"/>
            <a:ext cx="8229600" cy="685800"/>
          </a:xfrm>
        </p:spPr>
        <p:txBody>
          <a:bodyPr anchor="t"/>
          <a:lstStyle/>
          <a:p>
            <a:pPr eaLnBrk="1" hangingPunct="1"/>
            <a:r>
              <a:rPr lang="ar-JO" altLang="zh-CN" sz="4000" u="sng" dirty="0">
                <a:solidFill>
                  <a:schemeClr val="tx1"/>
                </a:solidFill>
                <a:ea typeface="ＭＳ Ｐゴシック" charset="0"/>
              </a:rPr>
              <a:t>عبرانيين 8: 13</a:t>
            </a:r>
            <a:endParaRPr lang="en-US" dirty="0">
              <a:ea typeface="ＭＳ Ｐゴシック" charset="0"/>
            </a:endParaRPr>
          </a:p>
        </p:txBody>
      </p:sp>
      <p:sp>
        <p:nvSpPr>
          <p:cNvPr id="2" name="Down Arrow 1"/>
          <p:cNvSpPr/>
          <p:nvPr/>
        </p:nvSpPr>
        <p:spPr bwMode="auto">
          <a:xfrm rot="2291666">
            <a:off x="1696789" y="270705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1" name="Down Arrow 10"/>
          <p:cNvSpPr/>
          <p:nvPr/>
        </p:nvSpPr>
        <p:spPr bwMode="auto">
          <a:xfrm rot="18814447">
            <a:off x="6843894" y="269205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1345577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right)">
                                      <p:cBhvr>
                                        <p:cTn id="15" dur="500"/>
                                        <p:tgtEl>
                                          <p:spTgt spid="83975"/>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83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76"/>
                                        </p:tgtEl>
                                        <p:attrNameLst>
                                          <p:attrName>style.visibility</p:attrName>
                                        </p:attrNameLst>
                                      </p:cBhvr>
                                      <p:to>
                                        <p:strVal val="visible"/>
                                      </p:to>
                                    </p:set>
                                    <p:animEffect transition="in" filter="wipe(left)">
                                      <p:cBhvr>
                                        <p:cTn id="23" dur="500"/>
                                        <p:tgtEl>
                                          <p:spTgt spid="8397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1" presetClass="entr" presetSubtype="0" fill="hold" grpId="0" nodeType="afterEffect">
                                  <p:stCondLst>
                                    <p:cond delay="0"/>
                                  </p:stCondLst>
                                  <p:iterate type="wd">
                                    <p:tmAbs val="300"/>
                                  </p:iterate>
                                  <p:childTnLst>
                                    <p:set>
                                      <p:cBhvr>
                                        <p:cTn id="29"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 (مع نوح)</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تكوين 1: 26، 28؛ تكوين 2: 19</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بصفة إله هذا العالم           تكوين 3: 15؛           2 كور 4: 4</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442895"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713540" y="4401263"/>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خروج 19: 6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8408"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3</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2831659" y="4622021"/>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873091" y="3501008"/>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(ابن داود، سليمان، سيبنيه)</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28582" y="2479675"/>
            <a:ext cx="3613150"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بواسطة الأرض (إشعياء 14: 1-2)</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ليصبح ملكوتًا سرِّيًّا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13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572000"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23: 37 – 39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سيُخضِع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رومية 11: 26 – 27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22: 5ب</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4" name="Group 54"/>
          <p:cNvGrpSpPr>
            <a:grpSpLocks/>
          </p:cNvGrpSpPr>
          <p:nvPr/>
        </p:nvGrpSpPr>
        <p:grpSpPr bwMode="auto">
          <a:xfrm>
            <a:off x="4561146" y="5383451"/>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024" y="5009399"/>
            <a:ext cx="621958" cy="17145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4763563" y="5384721"/>
            <a:ext cx="2935944" cy="171798"/>
            <a:chOff x="3201" y="3458"/>
            <a:chExt cx="1858" cy="66"/>
          </a:xfrm>
        </p:grpSpPr>
        <p:sp>
          <p:nvSpPr>
            <p:cNvPr id="1115" name="Line 73"/>
            <p:cNvSpPr>
              <a:spLocks noChangeShapeType="1"/>
            </p:cNvSpPr>
            <p:nvPr/>
          </p:nvSpPr>
          <p:spPr bwMode="auto">
            <a:xfrm flipV="1">
              <a:off x="3201" y="3499"/>
              <a:ext cx="1818"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36512" y="6323498"/>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يُركِّز الكتاب المقدَّس على موضوع ثنائيَّة "الملكوت–العهد". دور إسرائيل من زمن إبراهيم نراه يتوسَّع بعْدَ المسيح ليشمل الكنيسة (الاستمراريَّة)، لكنَّ الكنيسة لا تحلُّ أبدًا محلَّ الأمَّة فهي ليست "إسرائيل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668344" y="5942553"/>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الثامنة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٢٩ شباط ٢٠٢٤</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إبطال الناموس وتتميمه على الصليب (رومية 7: 1-6؛ 1كور 9: 19-21؛ عبرانيِّين 8: 13)</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6: 18؛ 9: 8 – 17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الجدول الزمنيُّ للملكوت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593761" y="489720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299" name="Title 1"/>
          <p:cNvSpPr>
            <a:spLocks noGrp="1"/>
          </p:cNvSpPr>
          <p:nvPr>
            <p:ph type="ctrTitle"/>
          </p:nvPr>
        </p:nvSpPr>
        <p:spPr>
          <a:xfrm>
            <a:off x="0" y="0"/>
            <a:ext cx="9144000" cy="1143000"/>
          </a:xfrm>
        </p:spPr>
        <p:txBody>
          <a:bodyPr/>
          <a:lstStyle/>
          <a:p>
            <a:r>
              <a:rPr lang="ar-JO" dirty="0">
                <a:solidFill>
                  <a:schemeClr val="bg1"/>
                </a:solidFill>
                <a:ea typeface="ＭＳ Ｐゴシック" charset="0"/>
                <a:cs typeface="Arial" panose="020B0604020202020204" pitchFamily="34" charset="0"/>
              </a:rPr>
              <a:t>تتميم "القديم" بـ "الجديد" </a:t>
            </a:r>
            <a:endParaRPr lang="en-US" dirty="0">
              <a:solidFill>
                <a:schemeClr val="bg1"/>
              </a:solidFill>
              <a:ea typeface="ＭＳ Ｐゴシック" charset="0"/>
              <a:cs typeface="Arial" panose="020B0604020202020204" pitchFamily="34"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"ما هو إذن العهد القديم بالتباين مع العهد الجديد في المسيح؟</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هو ليس كتاب العهد القديم بكامله، لأن العهدين مع إبراهيم وداود لم يطلق عليهما أبدًا قديمان في كتاب العهد الجديد.</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بل فقط العهد الذي تم في زمن موسى، العهد الذي قطع على جبل سيناء</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(خر 19-24) يسمى العهد القديم (2كو 3: 14؛ قارن مع عب 8: 6، 1)، ليتم استبداله مع "العهد الجديد" في المسيح (لوقا 22: 20؛</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1كو 11: 25؛ 2كو 3: 6؛ عب 8: 8، 13؛ 9: 15؛ 12: 24)."</a:t>
            </a:r>
            <a:endParaRPr kumimoji="0" lang="en-US"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txBox="1">
            <a:spLocks/>
          </p:cNvSpPr>
          <p:nvPr/>
        </p:nvSpPr>
        <p:spPr bwMode="auto">
          <a:xfrm>
            <a:off x="0" y="838201"/>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800" b="1" kern="0" dirty="0">
                <a:solidFill>
                  <a:srgbClr val="FFFFFF"/>
                </a:solidFill>
                <a:latin typeface="Arial" panose="020B0604020202020204" pitchFamily="34" charset="0"/>
                <a:ea typeface="ＭＳ Ｐゴシック"/>
                <a:cs typeface="Arial" panose="020B0604020202020204" pitchFamily="34" charset="0"/>
              </a:rPr>
              <a:t>واين جرودم، اللاهوت النظامي، 521</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latin typeface="Arial" panose="020B0604020202020204" pitchFamily="34" charset="0"/>
                <a:cs typeface="Arial" panose="020B0604020202020204" pitchFamily="34" charset="0"/>
              </a:rPr>
              <a:t>م ع ج 266هـ هـ</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3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rtl="1"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68646" y="857873"/>
            <a:ext cx="9049623" cy="56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 أعلن أو كشف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الطبيعة الخاطئة</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للبشر (غلاطيَّة 3: 19).</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2. أعلن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قداسة</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(1بطرس 1: 15).</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3. أعلن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معايير القداسة </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للناس الذين يعيشون في شركةٍ مع الله (مزمور 24: 3-5).</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4.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كان مراقبًا أو مُشرفًا على </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التطوُّر الجسديِّ العقليِّ الروحيِّ للمفديِّين من شعب إسرائيل حتَّى يصلوا إلى النضوج في المسيح (غلاطيَّة 3: 24).</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75125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994611" y="755412"/>
            <a:ext cx="8153962"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5.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وحَّدَ</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الشعب ليؤسِّس الأُمَّة في خضوعٍ اختياريٍّ لوصايا الله (خروج 19: 5-8، تثنية 5: 27-28).</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6.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فصَلَ</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شعب إسرائيل عن باقي الشعوب بوصفهم مملكة كهنةٍ تعلن حقَّ الله لهذه الشعوب (خروج 31: 13).</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7. منَحَ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غفران</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الخطايا لأفراد شعب إسرائيل لاسترداد شركتهم مع الله  رغم أنَّهم يعيشون بصفتهم شعبًا مفديًّا (لاويِّين 1-7)</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527407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496"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35496" y="852714"/>
            <a:ext cx="8997841"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8.</a:t>
            </a:r>
            <a:r>
              <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أعطى المجال والامتياز لإسرائيل ليستطيعوا أن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يعبدوا</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بصفتهم شعبًا مفديًّا (لاويِّين الأصحاح 23)</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9.</a:t>
            </a:r>
            <a:r>
              <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امتحَنَ</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حقيقة ما إذا كان الشخص ضمن الملكوت (أو الثيوقراطيَّة) الذي يحكمه الله (تثنية الأصحاح 28). الإيمان قاد إلى الطاعة والبَرَكة ونقْصُ الإيمان أدَّى إلى العصيان والدينونة.</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 typeface="+mj-lt"/>
              <a:buAutoNum type="arabicPeriod" startAt="8"/>
              <a:tabLst/>
              <a:defRPr/>
            </a:pP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10.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أعلَنَ يسوع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المسيح (يظهر علم دراسة الرموز في نظام الذبائح، لوقا 24: 27)</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5887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rtl="1" eaLnBrk="1" hangingPunct="1">
              <a:defRPr/>
            </a:pPr>
            <a:r>
              <a:rPr lang="ar-JO" altLang="zh-CN" dirty="0">
                <a:cs typeface="Arial" panose="020B0604020202020204" pitchFamily="34" charset="0"/>
              </a:rPr>
              <a:t>التفسير والوعظ من الأجزاء الكتابيَّة التي تندرج ضمن "الأدب القانونيّ"</a:t>
            </a:r>
            <a:endParaRPr lang="en-US" dirty="0">
              <a:cs typeface="Arial" panose="020B0604020202020204" pitchFamily="34" charset="0"/>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 التفسير: اُدرسِ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القصد خلْفَ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الوصيَّة القانونيَّة واسألْ: لماذا أُعطِيَتْ هذه الوصيَّة لإسرائيل؟</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2. التأسيس ووضْعُ المبادئ: اعملْ على تحديد قصْدِ الناموس بواسطة صياغة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مبدأ عامٍّ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يُظهِر شخصيَّة الله</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3. التطبيق العمليّ: أظهِرْ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كيفيَّة ارتباط هذا المبدأ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بحالةٍ معاصِرةٍ مشابِهة</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4"/>
          <p:cNvSpPr txBox="1">
            <a:spLocks noChangeArrowheads="1"/>
          </p:cNvSpPr>
          <p:nvPr/>
        </p:nvSpPr>
        <p:spPr bwMode="auto">
          <a:xfrm>
            <a:off x="7524328" y="-459432"/>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49579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القصد من وراء</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التوصيات</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الوضع الموازي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الحديث</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الحقيقة العالمية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1862512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241203"/>
            <a:ext cx="755057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حين تحصدون أرضكم لا تحصدوا أطرافها ولا تعودوا إلى الحقل لجمع ما تبقى أو سقط بل تتركوه للفقراء والغرباء أنا إلهكم     (لا 23: 22)</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الكسل المقدر إلهياً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93233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يريد الله من شعبه أن يعطوا المهمشين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فرصة الحصول على لقمة العيش</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329233" cy="2677407"/>
            <a:chOff x="709342" y="3558439"/>
            <a:chExt cx="3329233" cy="2677407"/>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329232"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Times"/>
                  <a:ea typeface="+mn-ea"/>
                  <a:cs typeface="+mn-cs"/>
                </a:rPr>
                <a:t>لا تحصد زوايا الحقول لأن الله يشفق على الفقراء الذين يجب أن يلتقطوا من أجل طعامهم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5228413" y="3711044"/>
              <a:ext cx="323772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Times"/>
                  <a:ea typeface="+mn-ea"/>
                  <a:cs typeface="+mn-cs"/>
                </a:rPr>
                <a:t> </a:t>
              </a:r>
              <a:r>
                <a:rPr kumimoji="0" lang="ar-JO" sz="2400" b="1" i="0" u="none" strike="noStrike" kern="1200" cap="none" spc="0" normalizeH="0" baseline="0" noProof="0" dirty="0">
                  <a:ln>
                    <a:noFill/>
                  </a:ln>
                  <a:solidFill>
                    <a:srgbClr val="FFFFFF"/>
                  </a:solidFill>
                  <a:effectLst/>
                  <a:uLnTx/>
                  <a:uFillTx/>
                  <a:latin typeface="Times"/>
                  <a:ea typeface="+mn-ea"/>
                  <a:cs typeface="+mn-cs"/>
                </a:rPr>
                <a:t>بصفتك صاحب عمل، يجب عليك توفير الفرص للفقراء لدعم أنفسهم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1173738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95071"/>
            <a:ext cx="8229600" cy="1139825"/>
          </a:xfrm>
        </p:spPr>
        <p:txBody>
          <a:bodyPr/>
          <a:lstStyle/>
          <a:p>
            <a:pPr eaLnBrk="1" hangingPunct="1">
              <a:defRPr/>
            </a:pPr>
            <a:r>
              <a:rPr lang="en-US" dirty="0">
                <a:ea typeface="ＭＳ Ｐゴシック" charset="0"/>
                <a:cs typeface="ＭＳ Ｐゴシック" charset="0"/>
              </a:rPr>
              <a:t>Seminary</a:t>
            </a:r>
          </a:p>
        </p:txBody>
      </p:sp>
      <p:sp>
        <p:nvSpPr>
          <p:cNvPr id="69635" name="Rectangle 3"/>
          <p:cNvSpPr>
            <a:spLocks noGrp="1" noChangeArrowheads="1"/>
          </p:cNvSpPr>
          <p:nvPr>
            <p:ph type="body" idx="1"/>
          </p:nvPr>
        </p:nvSpPr>
        <p:spPr>
          <a:xfrm>
            <a:off x="0" y="5791200"/>
            <a:ext cx="9144000" cy="685800"/>
          </a:xfrm>
        </p:spPr>
        <p:txBody>
          <a:bodyPr/>
          <a:lstStyle/>
          <a:p>
            <a:pPr algn="ctr" eaLnBrk="1" hangingPunct="1">
              <a:buFont typeface="Wingdings" charset="0"/>
              <a:buNone/>
              <a:defRPr/>
            </a:pPr>
            <a:r>
              <a:rPr lang="ar-JO" sz="3600" dirty="0">
                <a:ea typeface="ＭＳ Ｐゴシック" charset="0"/>
                <a:cs typeface="Arial" panose="020B0604020202020204" pitchFamily="34" charset="0"/>
              </a:rPr>
              <a:t>ضيقتي لمدة 7 سنوات كانت ما بين 1983-1990</a:t>
            </a:r>
            <a:endParaRPr lang="en-US" sz="3600" dirty="0">
              <a:ea typeface="ＭＳ Ｐゴシック" charset="0"/>
              <a:cs typeface="Arial" panose="020B0604020202020204" pitchFamily="34" charset="0"/>
            </a:endParaRPr>
          </a:p>
        </p:txBody>
      </p:sp>
      <p:pic>
        <p:nvPicPr>
          <p:cNvPr id="185347"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4338"/>
            <a:ext cx="4343400" cy="380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5" descr="D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676400"/>
            <a:ext cx="27971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5331AA0-3833-210D-055C-E81EF4417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747" y="67733"/>
            <a:ext cx="2407710" cy="252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852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029523"/>
            <a:ext cx="7550573"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 دخل أحدكم كرم شخص آخر يمكنه أن يأكل قدر ما يريد من العنب إلى الشبع ولكن لا يجوز له أن يضع منه في كيس إن عبر أحدكم في حقل قمح لشخص آخر يمكنه أن يقطف من سنابله ويأكل ولكن لا يجوز أن يستخدم المنجل على قمح شخص آخر ليحمل معه (تث 23: 24-25)</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سرقة مقدرة إلهياً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151907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سمح الله بأخذ كميات صغيرة كونه يهتم أكثر باحتياجات الإنسان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أكثر من الممتلكات البشرية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532028"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تسرق محاصيل جارك ولكن لا تكن خائفاً من سرقة بعض الأمور الصغيرة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58933" y="3711044"/>
              <a:ext cx="360720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كزائر لا تخف أن تأخذ الطعام المسموح لك به ولكن لا تحمل الغداء معك ولا تسرق المناشف</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spTree>
    <p:extLst>
      <p:ext uri="{BB962C8B-B14F-4D97-AF65-F5344CB8AC3E}">
        <p14:creationId xmlns:p14="http://schemas.microsoft.com/office/powerpoint/2010/main" val="4015275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إن جوهر العهد الموسوي</a:t>
            </a:r>
            <a:b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br>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هو الوصايا العشرة</a:t>
            </a:r>
            <a:endParaRPr kumimoji="1" lang="en-US" altLang="zh-CN" sz="4800" b="1" dirty="0">
              <a:solidFill>
                <a:schemeClr val="tx1"/>
              </a:solidFill>
              <a:effectLst>
                <a:glow rad="228600">
                  <a:schemeClr val="bg2"/>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03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498"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6" name="Rectangle 4"/>
          <p:cNvSpPr>
            <a:spLocks noChangeArrowheads="1"/>
          </p:cNvSpPr>
          <p:nvPr/>
        </p:nvSpPr>
        <p:spPr bwMode="auto">
          <a:xfrm>
            <a:off x="1219200" y="762000"/>
            <a:ext cx="7327900" cy="4213974"/>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rPr>
              <a:t>تعليم إلهي في ثلاثة أجزاء:</a:t>
            </a:r>
            <a:endParaRPr kumimoji="0" lang="en-US" sz="28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أخلاقي: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أساس لنظامنا القانوني الحالي.</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مدني: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يجب أن يعيش الناس مع بعضهم البعض في البناء الاجتماعي الجديد.</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طقسي</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نعبد الله في البناء الاجتماعي الجديد</a:t>
            </a: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7"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7</a:t>
            </a:r>
            <a:endParaRPr kumimoji="0" lang="en-US"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35123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 25-31</a:t>
            </a:r>
            <a:endParaRPr kumimoji="0" lang="en-US" sz="800" b="1"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0503" name="Rectangle 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4" name="Rectangle 9"/>
          <p:cNvSpPr>
            <a:spLocks noChangeArrowheads="1"/>
          </p:cNvSpPr>
          <p:nvPr/>
        </p:nvSpPr>
        <p:spPr bwMode="auto">
          <a:xfrm>
            <a:off x="8121650" y="4356100"/>
            <a:ext cx="29815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p>
        </p:txBody>
      </p:sp>
      <p:sp>
        <p:nvSpPr>
          <p:cNvPr id="490505"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6" name="Rectangle 11"/>
          <p:cNvSpPr>
            <a:spLocks noChangeArrowheads="1"/>
          </p:cNvSpPr>
          <p:nvPr/>
        </p:nvSpPr>
        <p:spPr bwMode="auto">
          <a:xfrm>
            <a:off x="7948612" y="3616325"/>
            <a:ext cx="1195387" cy="114300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7" name="AutoShape 1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8" name="Line 1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9" name="Line 1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0" name="Line 1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1" name="Line 1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2" name="Line 17"/>
          <p:cNvSpPr>
            <a:spLocks noChangeShapeType="1"/>
          </p:cNvSpPr>
          <p:nvPr/>
        </p:nvSpPr>
        <p:spPr bwMode="auto">
          <a:xfrm>
            <a:off x="8431213" y="4422443"/>
            <a:ext cx="425450" cy="1273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3" name="Rectangle 18"/>
          <p:cNvSpPr>
            <a:spLocks noChangeArrowheads="1"/>
          </p:cNvSpPr>
          <p:nvPr/>
        </p:nvSpPr>
        <p:spPr bwMode="auto">
          <a:xfrm>
            <a:off x="8007350" y="3429000"/>
            <a:ext cx="416780"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موسى</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4" name="Rectangle 19"/>
          <p:cNvSpPr>
            <a:spLocks noChangeArrowheads="1"/>
          </p:cNvSpPr>
          <p:nvPr/>
        </p:nvSpPr>
        <p:spPr bwMode="auto">
          <a:xfrm>
            <a:off x="8156575" y="3841750"/>
            <a:ext cx="399147"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سيناء</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5" name="Rectangle 20"/>
          <p:cNvSpPr>
            <a:spLocks noChangeArrowheads="1"/>
          </p:cNvSpPr>
          <p:nvPr/>
        </p:nvSpPr>
        <p:spPr bwMode="auto">
          <a:xfrm>
            <a:off x="8075613" y="4025900"/>
            <a:ext cx="650818"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 - C - C</a:t>
            </a:r>
          </a:p>
        </p:txBody>
      </p:sp>
      <p:sp>
        <p:nvSpPr>
          <p:cNvPr id="490516" name="Line 2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7" name="Rectangle 22"/>
          <p:cNvSpPr>
            <a:spLocks noChangeArrowheads="1"/>
          </p:cNvSpPr>
          <p:nvPr/>
        </p:nvSpPr>
        <p:spPr bwMode="auto">
          <a:xfrm>
            <a:off x="8120063" y="3670300"/>
            <a:ext cx="411971"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8" name="Text Box 23"/>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1" u="none" strike="noStrike" kern="1200" cap="none" spc="0" normalizeH="0" baseline="0" noProof="0" dirty="0">
                <a:ln>
                  <a:noFill/>
                </a:ln>
                <a:solidFill>
                  <a:srgbClr val="FFA27C"/>
                </a:solidFill>
                <a:effectLst/>
                <a:uLnTx/>
                <a:uFillTx/>
                <a:latin typeface="Arial" panose="020B0604020202020204" pitchFamily="34" charset="0"/>
                <a:cs typeface="Arial" panose="020B0604020202020204" pitchFamily="34" charset="0"/>
              </a:rPr>
              <a:t> </a:t>
            </a:r>
          </a:p>
        </p:txBody>
      </p:sp>
      <p:sp>
        <p:nvSpPr>
          <p:cNvPr id="351256" name="Rectangle 24"/>
          <p:cNvSpPr>
            <a:spLocks noChangeArrowheads="1"/>
          </p:cNvSpPr>
          <p:nvPr/>
        </p:nvSpPr>
        <p:spPr bwMode="auto">
          <a:xfrm>
            <a:off x="8098485" y="6525340"/>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13</a:t>
            </a:r>
          </a:p>
        </p:txBody>
      </p:sp>
      <p:sp>
        <p:nvSpPr>
          <p:cNvPr id="490520" name="Text Box 25"/>
          <p:cNvSpPr txBox="1">
            <a:spLocks noChangeArrowheads="1"/>
          </p:cNvSpPr>
          <p:nvPr/>
        </p:nvSpPr>
        <p:spPr bwMode="auto">
          <a:xfrm>
            <a:off x="6986396" y="6283732"/>
            <a:ext cx="16482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Handbook pg. 26-29</a:t>
            </a:r>
          </a:p>
        </p:txBody>
      </p:sp>
      <p:sp>
        <p:nvSpPr>
          <p:cNvPr id="351258" name="Text Box 26"/>
          <p:cNvSpPr txBox="1">
            <a:spLocks noChangeArrowheads="1"/>
          </p:cNvSpPr>
          <p:nvPr/>
        </p:nvSpPr>
        <p:spPr bwMode="auto">
          <a:xfrm rot="20048005">
            <a:off x="1315768" y="3277406"/>
            <a:ext cx="7224015" cy="707886"/>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لكن هل العشرة الكبار هي قانون أخلاقي؟</a:t>
            </a:r>
            <a:endParaRPr kumimoji="0" lang="en-US" altLang="zh-CN" sz="44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sp>
        <p:nvSpPr>
          <p:cNvPr id="490522" name="Text Box 27"/>
          <p:cNvSpPr txBox="1">
            <a:spLocks noChangeArrowheads="1"/>
          </p:cNvSpPr>
          <p:nvPr/>
        </p:nvSpPr>
        <p:spPr bwMode="auto">
          <a:xfrm>
            <a:off x="8444319" y="0"/>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104</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1260" name="Rectangle 28"/>
          <p:cNvSpPr>
            <a:spLocks noGrp="1" noChangeArrowheads="1"/>
          </p:cNvSpPr>
          <p:nvPr>
            <p:ph type="title" idx="4294967295"/>
          </p:nvPr>
        </p:nvSpPr>
        <p:spPr bwMode="auto">
          <a:xfrm>
            <a:off x="1295400" y="914400"/>
            <a:ext cx="7696200" cy="762000"/>
          </a:xfrm>
          <a:prstGeom prst="rect">
            <a:avLst/>
          </a:prstGeom>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defRPr/>
            </a:pPr>
            <a:r>
              <a:rPr lang="ar-JO" sz="3600" b="1" dirty="0">
                <a:solidFill>
                  <a:srgbClr val="FAFD00"/>
                </a:solidFill>
                <a:effectLst/>
                <a:latin typeface="Arial" panose="020B0604020202020204" pitchFamily="34" charset="0"/>
                <a:cs typeface="Arial" panose="020B0604020202020204" pitchFamily="34" charset="0"/>
              </a:rPr>
              <a:t>نظرة تقليدية على الشريعة</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325550"/>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pPr algn="r"/>
            <a:r>
              <a:rPr lang="ar-JO" dirty="0">
                <a:effectLst>
                  <a:glow rad="228600">
                    <a:srgbClr val="000000"/>
                  </a:glow>
                </a:effectLst>
                <a:cs typeface="Arial" panose="020B0604020202020204" pitchFamily="34" charset="0"/>
              </a:rPr>
              <a:t>القانون الأخلاقي يعني أحكام الله التي </a:t>
            </a:r>
            <a:br>
              <a:rPr lang="ar-JO" dirty="0">
                <a:effectLst>
                  <a:glow rad="228600">
                    <a:srgbClr val="000000"/>
                  </a:glow>
                </a:effectLst>
                <a:cs typeface="Arial" panose="020B0604020202020204" pitchFamily="34" charset="0"/>
              </a:rPr>
            </a:br>
            <a:r>
              <a:rPr lang="ar-JO" dirty="0">
                <a:effectLst>
                  <a:glow rad="228600">
                    <a:srgbClr val="000000"/>
                  </a:glow>
                </a:effectLst>
                <a:cs typeface="Arial" panose="020B0604020202020204" pitchFamily="34" charset="0"/>
              </a:rPr>
              <a:t>تنطبق على ...</a:t>
            </a:r>
            <a:endParaRPr lang="en-US" dirty="0">
              <a:effectLst>
                <a:glow rad="228600">
                  <a:srgbClr val="000000"/>
                </a:glow>
              </a:effectLst>
              <a:cs typeface="Arial" panose="020B0604020202020204" pitchFamily="34" charset="0"/>
            </a:endParaRP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فترة زمنية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ثقافة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مكان</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الناس</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1989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27384"/>
            <a:ext cx="9144000" cy="523220"/>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lgn="ctr" rtl="1">
              <a:defRPr/>
            </a:pPr>
            <a:r>
              <a:rPr lang="ar-JO" sz="2800" b="1"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606212" name="Rectangle 4"/>
          <p:cNvSpPr>
            <a:spLocks noChangeArrowheads="1"/>
          </p:cNvSpPr>
          <p:nvPr/>
        </p:nvSpPr>
        <p:spPr bwMode="auto">
          <a:xfrm>
            <a:off x="465138" y="1695450"/>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3" name="Rectangle 5"/>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4" name="Rectangle 6"/>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5" name="Rectangle 8"/>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6" name="Rectangle 9"/>
          <p:cNvSpPr>
            <a:spLocks noChangeArrowheads="1"/>
          </p:cNvSpPr>
          <p:nvPr/>
        </p:nvSpPr>
        <p:spPr bwMode="auto">
          <a:xfrm>
            <a:off x="1938338" y="-952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7" name="Rectangle 10"/>
          <p:cNvSpPr>
            <a:spLocks noChangeArrowheads="1"/>
          </p:cNvSpPr>
          <p:nvPr/>
        </p:nvSpPr>
        <p:spPr bwMode="auto">
          <a:xfrm>
            <a:off x="1933575" y="1219200"/>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8" name="Rectangle 11"/>
          <p:cNvSpPr>
            <a:spLocks noChangeArrowheads="1"/>
          </p:cNvSpPr>
          <p:nvPr/>
        </p:nvSpPr>
        <p:spPr bwMode="auto">
          <a:xfrm>
            <a:off x="1933575" y="152876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9" name="Rectangle 12"/>
          <p:cNvSpPr>
            <a:spLocks noChangeArrowheads="1"/>
          </p:cNvSpPr>
          <p:nvPr/>
        </p:nvSpPr>
        <p:spPr bwMode="auto">
          <a:xfrm>
            <a:off x="1933575" y="17430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20" name="Rectangle 15"/>
          <p:cNvSpPr>
            <a:spLocks noChangeArrowheads="1"/>
          </p:cNvSpPr>
          <p:nvPr/>
        </p:nvSpPr>
        <p:spPr bwMode="auto">
          <a:xfrm>
            <a:off x="1933575" y="20478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3972" name="Group 180"/>
          <p:cNvGraphicFramePr>
            <a:graphicFrameLocks noGrp="1"/>
          </p:cNvGraphicFramePr>
          <p:nvPr/>
        </p:nvGraphicFramePr>
        <p:xfrm>
          <a:off x="350465" y="863744"/>
          <a:ext cx="8109322" cy="1341120"/>
        </p:xfrm>
        <a:graphic>
          <a:graphicData uri="http://schemas.openxmlformats.org/drawingml/2006/table">
            <a:tbl>
              <a:tblPr/>
              <a:tblGrid>
                <a:gridCol w="1500447">
                  <a:extLst>
                    <a:ext uri="{9D8B030D-6E8A-4147-A177-3AD203B41FA5}">
                      <a16:colId xmlns:a16="http://schemas.microsoft.com/office/drawing/2014/main" val="20000"/>
                    </a:ext>
                  </a:extLst>
                </a:gridCol>
                <a:gridCol w="1426412">
                  <a:extLst>
                    <a:ext uri="{9D8B030D-6E8A-4147-A177-3AD203B41FA5}">
                      <a16:colId xmlns:a16="http://schemas.microsoft.com/office/drawing/2014/main" val="20001"/>
                    </a:ext>
                  </a:extLst>
                </a:gridCol>
                <a:gridCol w="1954529">
                  <a:extLst>
                    <a:ext uri="{9D8B030D-6E8A-4147-A177-3AD203B41FA5}">
                      <a16:colId xmlns:a16="http://schemas.microsoft.com/office/drawing/2014/main" val="20002"/>
                    </a:ext>
                  </a:extLst>
                </a:gridCol>
                <a:gridCol w="1562965">
                  <a:extLst>
                    <a:ext uri="{9D8B030D-6E8A-4147-A177-3AD203B41FA5}">
                      <a16:colId xmlns:a16="http://schemas.microsoft.com/office/drawing/2014/main" val="20003"/>
                    </a:ext>
                  </a:extLst>
                </a:gridCol>
                <a:gridCol w="1664969">
                  <a:extLst>
                    <a:ext uri="{9D8B030D-6E8A-4147-A177-3AD203B41FA5}">
                      <a16:colId xmlns:a16="http://schemas.microsoft.com/office/drawing/2014/main" val="20004"/>
                    </a:ext>
                  </a:extLst>
                </a:gridCol>
              </a:tblGrid>
              <a:tr h="127128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br>
                      <a: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غريغ</a:t>
                      </a:r>
                      <a:r>
                        <a:rPr kumimoji="0" lang="en-US"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بانسن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Greg Bahnsen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2. المُصلَحة</a:t>
                      </a:r>
                      <a:endPar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فيليم</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فان خيميغه</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Willem</a:t>
                      </a: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VanGemeren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3. قضايا أثقل</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والتر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كايزر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Walter </a:t>
                      </a:r>
                      <a:b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b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Kaiser</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4. اللوثريَّة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المُعدَّلة</a:t>
                      </a:r>
                      <a:endPar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دوغلاس موو</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Douglas Moo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5. التدبيريَّة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واين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جي. ستركلاند</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Wayne G. Strickland</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901491" y="2204864"/>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350465" y="404664"/>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نطاق درجة الانطباق:</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40" name="TextBox 18"/>
          <p:cNvSpPr txBox="1">
            <a:spLocks noChangeArrowheads="1"/>
          </p:cNvSpPr>
          <p:nvPr/>
        </p:nvSpPr>
        <p:spPr bwMode="auto">
          <a:xfrm>
            <a:off x="28576" y="3645024"/>
            <a:ext cx="9144000" cy="304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يُلخِّص هذا المخطَّطُ الكتابَ الذي حرَّره ستانلي إن. غوندري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Stanley N. Gundry</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"خمسة آراء حول الناموس والإنجيل" (منشورات </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Grand Rapids: Zondervan, 1996</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حيث يعرض كلُّ مؤلِّفٍ وجهة نظره ويردُّ على وجهات النظر الأربع الأُخرى. يمكن القول عمومًا إنَّ وجهتَيْ النظر 1 و2 (الناموسية</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 المُصلَحة)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متشابهتان، وتندرج وجهتا النظر هاتان تحت الآراء المُصلَحة (تأكيد الاستمراريَّة ما بين العهد القديم والعهد الجديد) وهما في تضادٍّ مع وجهات النظر من 3 إلى 5 التي تُؤكِّد على عدم الاستمراريَّة. برأيي، وجهة النظر التدبيريَّة هي التي تستحقُّ الإشادة الأفضل لأنَّنا نلاحظ أنَّ الشريعة في العهد الجديد لم تُفكَّك (تُقسَّم) إلى أجزاء، كما أنَّ هذا الرأي يُميِّز بوضوحٍ ما بين إسرائيل والكنيسة. علاوةً على ذلك، سنكون غير مُتَّسقين (إذا كنَّا نؤمن باستمراريَّة انطباق الناموس حتَّى الآن) وقمنا بتغيي</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ر يوم العبادة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من السبت إلى الأحد دون تطبيق عقوبات العهد القديم المتعلِّقة بكسْرِ يوم السبت (أي الموت رجمًا؛ قارِنْ مع خروج 31: 14-15؛ 35: 2). إنَّ المخطَّط أعلاه منقولٌ عن ورقة بحث "لي هوي تشن"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Lee </a:t>
            </a:r>
            <a:r>
              <a:rPr kumimoji="0" lang="en-US" sz="1800" b="1"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Hwee</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Chin</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غير المنشورة بعنوان "انطباق الناموس اليوم"، لمساقٍ بعنوان: "مَسْحُ العهد القديم"، كلِّيَّة سنغافورة للكتاب المقدَّس، 2001، 1). </a:t>
            </a:r>
            <a:endPar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8153400" y="0"/>
            <a:ext cx="10663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 س</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5" name="TextBox 1"/>
          <p:cNvSpPr txBox="1">
            <a:spLocks noChangeArrowheads="1"/>
          </p:cNvSpPr>
          <p:nvPr/>
        </p:nvSpPr>
        <p:spPr bwMode="auto">
          <a:xfrm>
            <a:off x="164772" y="2310204"/>
            <a:ext cx="220982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6" name="TextBox 16"/>
          <p:cNvSpPr txBox="1">
            <a:spLocks noChangeArrowheads="1"/>
          </p:cNvSpPr>
          <p:nvPr/>
        </p:nvSpPr>
        <p:spPr bwMode="auto">
          <a:xfrm>
            <a:off x="6771434" y="2310204"/>
            <a:ext cx="22077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لا 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009492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3"/>
          <p:cNvSpPr>
            <a:spLocks noGrp="1" noChangeArrowheads="1"/>
          </p:cNvSpPr>
          <p:nvPr>
            <p:ph type="title" idx="4294967295"/>
          </p:nvPr>
        </p:nvSpPr>
        <p:spPr>
          <a:xfrm>
            <a:off x="0" y="-99392"/>
            <a:ext cx="9144000" cy="1175872"/>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52845"/>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5475" name="Text Box 24"/>
          <p:cNvSpPr txBox="1">
            <a:spLocks noChangeArrowheads="1"/>
          </p:cNvSpPr>
          <p:nvPr/>
        </p:nvSpPr>
        <p:spPr bwMode="auto">
          <a:xfrm>
            <a:off x="0" y="707148"/>
            <a:ext cx="9097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تلخيص لي هوي تشن لكتاب: "خمسة آراء حول الناموس والإنجيل"، تحرير ستانلي إن. غوندري، 2001</a:t>
            </a:r>
            <a:endPar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6062" name="Group 30"/>
          <p:cNvGraphicFramePr>
            <a:graphicFrameLocks noGrp="1"/>
          </p:cNvGraphicFramePr>
          <p:nvPr/>
        </p:nvGraphicFramePr>
        <p:xfrm>
          <a:off x="0" y="1091045"/>
          <a:ext cx="9143999" cy="5761039"/>
        </p:xfrm>
        <a:graphic>
          <a:graphicData uri="http://schemas.openxmlformats.org/drawingml/2006/table">
            <a:tbl>
              <a:tblPr/>
              <a:tblGrid>
                <a:gridCol w="827584">
                  <a:extLst>
                    <a:ext uri="{9D8B030D-6E8A-4147-A177-3AD203B41FA5}">
                      <a16:colId xmlns:a16="http://schemas.microsoft.com/office/drawing/2014/main" val="20000"/>
                    </a:ext>
                  </a:extLst>
                </a:gridCol>
                <a:gridCol w="1763216">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199">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تعريف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نفس تعريف وجهات النظر من 3-5</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تعليمات الله الشفويَّة أو المكتوبة منذ بدء الخليقة</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2000" b="1" dirty="0">
                          <a:latin typeface="Traditional Arabic" panose="02020603050405020304" pitchFamily="18" charset="-78"/>
                          <a:cs typeface="Traditional Arabic" panose="02020603050405020304" pitchFamily="18" charset="-78"/>
                        </a:rPr>
                        <a:t>الناموس الموسويُّ كلُّه الوارد في أسفار موسى الخمسة (التكوين إلى تثنية) ولكن جرى التوسُّع به أيضًا في بقيَّة العهد القديم</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lnL w="12700" cmpd="sng">
                      <a:noFill/>
                      <a:prstDash val="solid"/>
                    </a:lnL>
                    <a:lnT w="254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210026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لمن أُعطِي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المختارين</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للجنس البشريِّ كلِّه</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فقط</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ليست هي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752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8104" name="Group 24"/>
          <p:cNvGraphicFramePr>
            <a:graphicFrameLocks noGrp="1"/>
          </p:cNvGraphicFramePr>
          <p:nvPr/>
        </p:nvGraphicFramePr>
        <p:xfrm>
          <a:off x="0" y="1066800"/>
          <a:ext cx="9144000" cy="5944139"/>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8477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5172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ما هي أجزاء الناموس التي تطبق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الناموس الأدبيُّ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(أي الكلمات العشر {</a:t>
                      </a: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ＭＳ Ｐゴシック" charset="-128"/>
                        </a:rPr>
                        <a:t>Decalogue</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أو الوصايا العشر)؟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شعب الله فقط، لذلك يجب على جميع الأشخاص المختارين منذ بدء الخليقة مراعاة السبت اليهوديِّ (السبت قبْلَ المسيح) أو"السبت المسيحيِّ" (الأحد، بعد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المؤمنين وغير المؤمنين (مثلًا، يجب على جميع الأشخاص– ويشمل ذلك جميع غير المؤمنين من بين الأمم ومنذ بدء الخليقة- مراعاة السبت اليهوديِّ (السبت قبْلَ المسيح) أو"السبت المسيحيِّ" (الذي هو يوم الأحد)</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كل القوانين الأخلاقيَّة تنبع من صفات الله وشخصيَّته: </a:t>
                      </a:r>
                      <a:endParaRPr lang="en-US" sz="1600" b="1" dirty="0">
                        <a:latin typeface="Traditional Arabic" panose="02020603050405020304" pitchFamily="18" charset="-7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الوصايا العشر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لاويِّين الأصحاحان 18-19 (الجنس)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(أي أنَّ حِفْظ السبت مطلوبٌ منذ أن صارت إسرائيل أُمَّةً، كما أنَّ الوصايا الـمُوجَّهة لحظرِ ممارساتٍ جنسيَّةٍ معيَّنةٍ ما تزال تنطبق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جرى إلغاء ناموس موسى تمامًا، لكنَّ المحتوى الأدبيَّ (الأخلاقيَّ) فيه يُمثِّل إرشادً جيِّدًا للحياة المسيحيَّة. ولكنَّ المسيح له الكلمة الفصل بواسطة خدمة الروح القدس في المؤمنين اليوم. طاعة يوم السبت لا تُطبق باستمرار (؟)</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"القانون الأدبيُّ (الأخلاقيُّ)" الذي وضعه الله قبْلَ موسى يُسمَّى الآن: "ناموس المسيح" (غلاطيَّة 6: 2)، ويحكم هذا الناموسُ المؤمنين بواسطة سكنى الروح القدس التي هي جزءٌ من العهد الجديد؛ لا يمكن تقسيم ناموس موسى بسهولةٍ إلى "أجزاء" ولذلك بجري التخلُّص من الناموس كلِّه (رومية 7: 1-6؛ 1كورنثوس 9: 19-21؛ عبرانيِّين 8: 13)، ويشمل ذلك أيضًا التخلُّص من وصيَّة حِفْظ يوم السبت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9571"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331640">
                  <a:extLst>
                    <a:ext uri="{9D8B030D-6E8A-4147-A177-3AD203B41FA5}">
                      <a16:colId xmlns:a16="http://schemas.microsoft.com/office/drawing/2014/main" val="20000"/>
                    </a:ext>
                  </a:extLst>
                </a:gridCol>
                <a:gridCol w="1563960">
                  <a:extLst>
                    <a:ext uri="{9D8B030D-6E8A-4147-A177-3AD203B41FA5}">
                      <a16:colId xmlns:a16="http://schemas.microsoft.com/office/drawing/2014/main" val="20001"/>
                    </a:ext>
                  </a:extLst>
                </a:gridCol>
                <a:gridCol w="117234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4656">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المدنيَّة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القضائيَّة</a:t>
                      </a: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جميعها (مثلًا، ينبغي أن تُطالِب القوانين في يومنا هذا  بعقوبة الموت على ارتكاب الزنا)</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جزءٌ منها ينطبق (مِثْل تقديم العشور، وعدم استيفاء فائدةٍ من المؤمنين) </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a:t>
                      </a:r>
                      <a:r>
                        <a:rPr kumimoji="0" lang="ar-JO" sz="2200" b="1" i="0" u="sng"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المبادئ</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000" b="1" i="0" u="none"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القضائيَّة</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(وليس القوانين) كون القوانين الأخلاقيَّة تكمن وراء جميع القوانين القضائيَّة والقوانين الطقسيَّة (الشعائريَّة)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المبادئ فقط الآن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كون الناموس الموسويِّ أُعطِي لإسرائيل فقط</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لا تنطبق بتاتًا كونها كانت تُنظِّم إسرائيل فقط (لكنَّ المبادئ مِثْل المحبَّة والرحمة مستمرَّة التطبيق)</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الطقسيَّة (الشعائريَّة)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جميع وجهات النظر الخمس تتَّفق أنَّ النواحي الطقسيَّة (الشعائريَّة) مِثْل نظام الذبائح ونظام الكهنوت اليهوديِّ أُكمِلَتْ وتُمِّمَتْ في يسوع المسيح</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161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2207" name="Group 31"/>
          <p:cNvGraphicFramePr>
            <a:graphicFrameLocks noGrp="1"/>
          </p:cNvGraphicFramePr>
          <p:nvPr/>
        </p:nvGraphicFramePr>
        <p:xfrm>
          <a:off x="0" y="1066800"/>
          <a:ext cx="9144000" cy="60045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93304">
                  <a:extLst>
                    <a:ext uri="{9D8B030D-6E8A-4147-A177-3AD203B41FA5}">
                      <a16:colId xmlns:a16="http://schemas.microsoft.com/office/drawing/2014/main" val="20004"/>
                    </a:ext>
                  </a:extLst>
                </a:gridCol>
                <a:gridCol w="1835696">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علاقة العهد الإبراهيميِّ بالعهد الموسويّ؟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كلاهما "عهود نعمة" الله ويتكوَّنان من الجوهر ذاته وهو: علاقة الله الـمُخَلِّصة التي تجعل العهد الموسويَّ قابلاً للتطبيق اليوم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أُضِيف العهد الموسويُّ للعهد الإبراهيميّ، وهما ما يزالان قابلان للتطبيق رغم أنَّهما متشابهان في الجوهر لكنها مختلفان في الشكل والغرض</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أُعطِي العهد الموسويُّ لإسرائيل تحديداً لكن مبادئه الأخلاقيَّة لا تزال مناسبة لكل المؤمنين تحت العهد الإبراهيمي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يشبه هذا الرأيُ وجهةَ نظرِ التدبيريِّين، حيث إنَّ العهد الموسويَّ مشروطٌ والإبراهيميَّ غير مشروط، وقد كان العهد الموسويُّ إطاراً مؤقَّتًا ليصف مصطلحاتٍ مِثْل: طاعة إسرائيل في أثناء زمن الناموس</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نظَّم العهد الموسويُّ حياة أُمَّة إسرائيل حتَّى تختبر بركات العهد الإبراهيميّ، لكنَّ العهد الموسويَّ لم يعُدْ عاملاً  وفعَّالًا كونه قد أُكمِل وجرى تتميمه في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ar-SA" sz="8800" dirty="0">
                <a:effectLst>
                  <a:glow rad="177800">
                    <a:schemeClr val="bg2"/>
                  </a:glow>
                </a:effectLst>
                <a:cs typeface="Arial" panose="020B0604020202020204" pitchFamily="34" charset="0"/>
              </a:rPr>
              <a:t>السبت</a:t>
            </a:r>
            <a:endParaRPr lang="en-US" sz="8800" dirty="0">
              <a:effectLst>
                <a:glow rad="177800">
                  <a:schemeClr val="bg2"/>
                </a:glow>
              </a:effectLst>
              <a:cs typeface="Arial" panose="020B0604020202020204" pitchFamily="34" charset="0"/>
            </a:endParaRPr>
          </a:p>
        </p:txBody>
      </p:sp>
    </p:spTree>
    <p:extLst>
      <p:ext uri="{BB962C8B-B14F-4D97-AF65-F5344CB8AC3E}">
        <p14:creationId xmlns:p14="http://schemas.microsoft.com/office/powerpoint/2010/main" val="2947316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3"/>
          <p:cNvSpPr>
            <a:spLocks noGrp="1" noChangeArrowheads="1"/>
          </p:cNvSpPr>
          <p:nvPr>
            <p:ph type="title" idx="4294967295"/>
          </p:nvPr>
        </p:nvSpPr>
        <p:spPr>
          <a:xfrm>
            <a:off x="0" y="0"/>
            <a:ext cx="9144000" cy="90872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3667" name="Text Box 24"/>
          <p:cNvSpPr txBox="1">
            <a:spLocks noChangeArrowheads="1"/>
          </p:cNvSpPr>
          <p:nvPr/>
        </p:nvSpPr>
        <p:spPr bwMode="auto">
          <a:xfrm>
            <a:off x="0" y="620688"/>
            <a:ext cx="9144000" cy="45720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4248" name="Group 24"/>
          <p:cNvGraphicFramePr>
            <a:graphicFrameLocks noGrp="1"/>
          </p:cNvGraphicFramePr>
          <p:nvPr/>
        </p:nvGraphicFramePr>
        <p:xfrm>
          <a:off x="0" y="1066800"/>
          <a:ext cx="9144000" cy="6075363"/>
        </p:xfrm>
        <a:graphic>
          <a:graphicData uri="http://schemas.openxmlformats.org/drawingml/2006/table">
            <a:tbl>
              <a:tblPr/>
              <a:tblGrid>
                <a:gridCol w="8275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9168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نقاط القوَّة</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يسعى إلى أن تكون الأخلاقيَّات مرتبطةً بجوانب الحياة كلِّها</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ترى النواحي الإيجابيَّة في الناموس</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يذكر أنَّ الناموس الموسويَّ يشير إلى ظلال المسيح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يرى أنَّ الناموس يؤدِّي دورًا مع غير المؤمنين في الوقت الحاضر، وهو أنَّه يُبكِّتهم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ينظر إلى الدعم الكتابيِّ لبعض جوانب الناموس (أي الجوانب الأدبيَّة {الأخلاقيَّة}) على أنَّها أثقل من الجوانب الأُخرى (متَّى 23: 23)</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قانون القداسة في</a:t>
                      </a:r>
                      <a:r>
                        <a:rPr lang="ar-JO" b="1" baseline="0" dirty="0">
                          <a:latin typeface="Traditional Arabic" panose="02020603050405020304" pitchFamily="18" charset="-78"/>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الأصحاحين 18-19 من سِفْر اللاويِّين ينبع من طبيعة الله</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يُفسِّر التركيز على "العهد الجديد" تحت ناموس المسيح (غلاطيَّة ٦: ٢)</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يقول إنَّ قوانين العهد القديم التي تتكرَّر في العهد الجديد تكون واجبة الانطباق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يُطبِّق مبادئ الناموس في يومنا الحاضر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هذا الرأي كتابيٌّ من حيث تعليمه بأنَّ الشريعة الموسويَّة بدأَتْ في سيناء وانتهت بموت المسيح، وأنَّ هذا الناموس كان يؤدِّي دور المؤدِّب (المعلِّم) المؤقَّت حتَّى مجيء المسيح (غلاطيَّة 3: 19، 24-25)</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يحافظ على الفصل ما بين 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يؤيِّد الحصول على الإرشاد المستمرَّ من ناموس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3"/>
          <p:cNvSpPr>
            <a:spLocks noGrp="1" noChangeArrowheads="1"/>
          </p:cNvSpPr>
          <p:nvPr>
            <p:ph type="title" idx="4294967295"/>
          </p:nvPr>
        </p:nvSpPr>
        <p:spPr>
          <a:xfrm>
            <a:off x="0" y="-118584"/>
            <a:ext cx="9144000" cy="1026633"/>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0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57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6298" name="Group 26"/>
          <p:cNvGraphicFramePr>
            <a:graphicFrameLocks noGrp="1"/>
          </p:cNvGraphicFramePr>
          <p:nvPr/>
        </p:nvGraphicFramePr>
        <p:xfrm>
          <a:off x="0" y="908050"/>
          <a:ext cx="9144000" cy="5943600"/>
        </p:xfrm>
        <a:graphic>
          <a:graphicData uri="http://schemas.openxmlformats.org/drawingml/2006/table">
            <a:tbl>
              <a:tblPr/>
              <a:tblGrid>
                <a:gridCol w="6115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59632">
                  <a:extLst>
                    <a:ext uri="{9D8B030D-6E8A-4147-A177-3AD203B41FA5}">
                      <a16:colId xmlns:a16="http://schemas.microsoft.com/office/drawing/2014/main" val="20002"/>
                    </a:ext>
                  </a:extLst>
                </a:gridCol>
                <a:gridCol w="174076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5656">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نقاط الضعف</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من الخطأ تطبيق الوصايا الإلهيَّة على الأشخاص الذين لم يختبروا تجديد القلب داخليًّا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ليس بالضرورة أن يكون كلُّ "الناموس (الشرائع)" نابعًا من الناموس الموسويِّ (يوجد أيضًا الناموس الطبيعيُّ وناموس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لا يُطبِّق العهدُ الجديد العهدَ القديم في الأمور المدنيَّة بتاتًا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الناموس جَلَبَ الدينونة على الإنسان (2كورنثوس 3: 9)</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استخدام "الناموس" بطُرُقٍ مختلفةٍ هو أمرٌ غير متَّسقٍ ومُربِك</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المطالبة بحفظ السبت اليوم يتناقض مع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من غير الواضح إن كان القانون الأخلاقيُّ أصبح 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يدمج إسرائيل والكنيسة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س</a:t>
                      </a:r>
                      <a:r>
                        <a:rPr lang="ar-JO" sz="1600" b="1" dirty="0">
                          <a:latin typeface="Traditional Arabic" panose="02020603050405020304" pitchFamily="18" charset="-78"/>
                          <a:cs typeface="Traditional Arabic" panose="02020603050405020304" pitchFamily="18" charset="-78"/>
                        </a:rPr>
                        <a:t>يكون أمرًا اعتباطيًّا وعشوائيًّا إذا جرى انتقاء أجزاء الناموس المطلوب تطبيقها بحسب التقدير الشخصيّ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اختيار الوصايا العشر والأصحاحين 18-19 من سِفْر اللاويِّين يُضيِّق مدى الناموس الأخلاقيِّ</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يسعى إلى تقديم التعليم القائل بعدم تجزئة الناموس والحفاظ في الوقت ذاته على محتواه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متطرِّفٌ في رأيه بأنَّ الناموس ليس له أيُّ غرضٍ بتاتًا في يومنا هذا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a:t>
                      </a:r>
                      <a:r>
                        <a:rPr lang="ar-JO" sz="1600" b="1" dirty="0">
                          <a:latin typeface="Traditional Arabic" panose="02020603050405020304" pitchFamily="18" charset="-78"/>
                          <a:cs typeface="Traditional Arabic" panose="02020603050405020304" pitchFamily="18" charset="-78"/>
                        </a:rPr>
                        <a:t>فشل في رؤية رسالة الإنجيل ضمن العهد القديم، وذلك لأنَّه يرسم الحدود الفاصلة ما بين الناموس والإنجيل، فيضعهما في عصورٍ منفصلةٍ وغير متَّصلة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يُميِّز ما بين جوانب الناموس المتعلِّقة بالإعلانات الإلهيَّة الموحَى</a:t>
                      </a:r>
                      <a:r>
                        <a:rPr lang="ar-JO" sz="1600" b="1" baseline="0" dirty="0">
                          <a:latin typeface="Traditional Arabic" panose="02020603050405020304" pitchFamily="18" charset="-78"/>
                          <a:cs typeface="Traditional Arabic" panose="02020603050405020304" pitchFamily="18" charset="-78"/>
                        </a:rPr>
                        <a:t> بها</a:t>
                      </a:r>
                      <a:r>
                        <a:rPr lang="ar-JO" sz="1600" b="1" dirty="0">
                          <a:latin typeface="Traditional Arabic" panose="02020603050405020304" pitchFamily="18" charset="-78"/>
                          <a:cs typeface="Traditional Arabic" panose="02020603050405020304" pitchFamily="18" charset="-78"/>
                        </a:rPr>
                        <a:t> (الأبديَّة، والإعلان عن طبيعة الله) والجوانب التنظيميَّة (المؤقَّت، والتي حكمَتْ شعب إسرائيل). وهذا التمييز يصنع فروقًا وتمييزًا داخل ناموسٍ لا ينفصل- إذا كان ناموس العهد القديم هو أساسًا وحدةً واحدة، فلماذا نقسمه إلى جزأين؟</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الناموس لم يُبطَلْ، ولكن في الواقع جرى التمسُّك به بالإيمان (رومية 3: 31)</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5" name="Text Box 4"/>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2546" name="Group 54"/>
          <p:cNvGrpSpPr>
            <a:grpSpLocks/>
          </p:cNvGrpSpPr>
          <p:nvPr/>
        </p:nvGrpSpPr>
        <p:grpSpPr bwMode="auto">
          <a:xfrm>
            <a:off x="0" y="457200"/>
            <a:ext cx="9144000" cy="6400800"/>
            <a:chOff x="0" y="288"/>
            <a:chExt cx="5760" cy="2742"/>
          </a:xfrm>
        </p:grpSpPr>
        <p:grpSp>
          <p:nvGrpSpPr>
            <p:cNvPr id="492548" name="Group 7"/>
            <p:cNvGrpSpPr>
              <a:grpSpLocks/>
            </p:cNvGrpSpPr>
            <p:nvPr/>
          </p:nvGrpSpPr>
          <p:grpSpPr bwMode="auto">
            <a:xfrm>
              <a:off x="0" y="288"/>
              <a:ext cx="336" cy="434"/>
              <a:chOff x="0" y="0"/>
              <a:chExt cx="240" cy="470"/>
            </a:xfrm>
          </p:grpSpPr>
          <p:sp>
            <p:nvSpPr>
              <p:cNvPr id="492582" name="Rectangle 8"/>
              <p:cNvSpPr>
                <a:spLocks noChangeArrowheads="1"/>
              </p:cNvSpPr>
              <p:nvPr/>
            </p:nvSpPr>
            <p:spPr bwMode="auto">
              <a:xfrm>
                <a:off x="32" y="0"/>
                <a:ext cx="176"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a:t>
                </a:r>
              </a:p>
            </p:txBody>
          </p:sp>
          <p:sp>
            <p:nvSpPr>
              <p:cNvPr id="492583" name="Rectangle 9"/>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49" name="Group 10"/>
            <p:cNvGrpSpPr>
              <a:grpSpLocks/>
            </p:cNvGrpSpPr>
            <p:nvPr/>
          </p:nvGrpSpPr>
          <p:grpSpPr bwMode="auto">
            <a:xfrm>
              <a:off x="336" y="288"/>
              <a:ext cx="2611" cy="434"/>
              <a:chOff x="240" y="0"/>
              <a:chExt cx="1864" cy="470"/>
            </a:xfrm>
          </p:grpSpPr>
          <p:sp>
            <p:nvSpPr>
              <p:cNvPr id="492580" name="Rectangle 11"/>
              <p:cNvSpPr>
                <a:spLocks noChangeArrowheads="1"/>
              </p:cNvSpPr>
              <p:nvPr/>
            </p:nvSpPr>
            <p:spPr bwMode="auto">
              <a:xfrm>
                <a:off x="272" y="0"/>
                <a:ext cx="1800"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وصايا العهد القديم</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81" name="Rectangle 12"/>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0" name="Group 13"/>
            <p:cNvGrpSpPr>
              <a:grpSpLocks/>
            </p:cNvGrpSpPr>
            <p:nvPr/>
          </p:nvGrpSpPr>
          <p:grpSpPr bwMode="auto">
            <a:xfrm>
              <a:off x="2947" y="288"/>
              <a:ext cx="2813" cy="434"/>
              <a:chOff x="2104" y="0"/>
              <a:chExt cx="2008" cy="470"/>
            </a:xfrm>
          </p:grpSpPr>
          <p:sp>
            <p:nvSpPr>
              <p:cNvPr id="492578" name="Rectangle 14"/>
              <p:cNvSpPr>
                <a:spLocks noChangeArrowheads="1"/>
              </p:cNvSpPr>
              <p:nvPr/>
            </p:nvSpPr>
            <p:spPr bwMode="auto">
              <a:xfrm>
                <a:off x="2136" y="0"/>
                <a:ext cx="1944"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تكرارات العهد الجديد</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79" name="Rectangle 1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1" name="Group 16"/>
            <p:cNvGrpSpPr>
              <a:grpSpLocks/>
            </p:cNvGrpSpPr>
            <p:nvPr/>
          </p:nvGrpSpPr>
          <p:grpSpPr bwMode="auto">
            <a:xfrm>
              <a:off x="0" y="722"/>
              <a:ext cx="336" cy="710"/>
              <a:chOff x="0" y="470"/>
              <a:chExt cx="240" cy="768"/>
            </a:xfrm>
          </p:grpSpPr>
          <p:sp>
            <p:nvSpPr>
              <p:cNvPr id="492576" name="Rectangle 17"/>
              <p:cNvSpPr>
                <a:spLocks noChangeArrowheads="1"/>
              </p:cNvSpPr>
              <p:nvPr/>
            </p:nvSpPr>
            <p:spPr bwMode="auto">
              <a:xfrm>
                <a:off x="32" y="47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7" name="Rectangle 18"/>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2" name="Group 19"/>
            <p:cNvGrpSpPr>
              <a:grpSpLocks/>
            </p:cNvGrpSpPr>
            <p:nvPr/>
          </p:nvGrpSpPr>
          <p:grpSpPr bwMode="auto">
            <a:xfrm>
              <a:off x="336" y="722"/>
              <a:ext cx="2611" cy="710"/>
              <a:chOff x="240" y="470"/>
              <a:chExt cx="1864" cy="768"/>
            </a:xfrm>
          </p:grpSpPr>
          <p:sp>
            <p:nvSpPr>
              <p:cNvPr id="492574" name="Rectangle 20"/>
              <p:cNvSpPr>
                <a:spLocks noChangeArrowheads="1"/>
              </p:cNvSpPr>
              <p:nvPr/>
            </p:nvSpPr>
            <p:spPr bwMode="auto">
              <a:xfrm>
                <a:off x="272" y="47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ثُمَّ تَكَلَّمَ ٱللهُ بِجَمِيعِ هَذِهِ ٱلْكَلِمَاتِ قَائِلًا: "أَنَا ٱلرَّبُّ إِلَهُكَ ٱلَّذِي أَخْرَجَكَ مِنْ أَرْضِ مِصْرَ مِنْ بَيْتِ ٱلْعُبُودِيَّةِ. لَا يَكُنْ لَكَ آلِهَةٌ أُخْرَى أَمَامِي."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 20: 1-3).</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5" name="Rectangle 21"/>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3" name="Group 22"/>
            <p:cNvGrpSpPr>
              <a:grpSpLocks/>
            </p:cNvGrpSpPr>
            <p:nvPr/>
          </p:nvGrpSpPr>
          <p:grpSpPr bwMode="auto">
            <a:xfrm>
              <a:off x="2947" y="722"/>
              <a:ext cx="2813" cy="710"/>
              <a:chOff x="2104" y="470"/>
              <a:chExt cx="2008" cy="768"/>
            </a:xfrm>
          </p:grpSpPr>
          <p:sp>
            <p:nvSpPr>
              <p:cNvPr id="492572" name="Rectangle 23"/>
              <p:cNvSpPr>
                <a:spLocks noChangeArrowheads="1"/>
              </p:cNvSpPr>
              <p:nvPr/>
            </p:nvSpPr>
            <p:spPr bwMode="auto">
              <a:xfrm>
                <a:off x="2136" y="47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ٱلرِّجَالُ، لِمَاذَا تَفْعَلُونَ هَذَا؟ نَحْنُ أَيْضًا بَشَرٌ تَحْتَ آلَامٍ مِثْلُكُمْ، نُبَشِّرُكُمْ أَنْ تَرْجِعُوا مِنْ هَذِهِ ٱلْأَبَاطِيلِ إِلَى ٱلْإِلَهِ ٱلْحَيِّ ٱلَّذِي خَلَقَ ٱلسَّمَاءَ وَٱلْأَرْضَ وَٱلْبَحْرَ وَكُلَّ مَا فِيهَا." (أعمال 14: 15، ذكرت أكثر من 50 مرة)</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3" name="Rectangle 24"/>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4" name="Group 25"/>
            <p:cNvGrpSpPr>
              <a:grpSpLocks/>
            </p:cNvGrpSpPr>
            <p:nvPr/>
          </p:nvGrpSpPr>
          <p:grpSpPr bwMode="auto">
            <a:xfrm>
              <a:off x="0" y="1432"/>
              <a:ext cx="336" cy="976"/>
              <a:chOff x="0" y="1238"/>
              <a:chExt cx="240" cy="1056"/>
            </a:xfrm>
          </p:grpSpPr>
          <p:sp>
            <p:nvSpPr>
              <p:cNvPr id="492570" name="Rectangle 26"/>
              <p:cNvSpPr>
                <a:spLocks noChangeArrowheads="1"/>
              </p:cNvSpPr>
              <p:nvPr/>
            </p:nvSpPr>
            <p:spPr bwMode="auto">
              <a:xfrm>
                <a:off x="32" y="1238"/>
                <a:ext cx="176"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2</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1" name="Rectangle 27"/>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5" name="Group 28"/>
            <p:cNvGrpSpPr>
              <a:grpSpLocks/>
            </p:cNvGrpSpPr>
            <p:nvPr/>
          </p:nvGrpSpPr>
          <p:grpSpPr bwMode="auto">
            <a:xfrm>
              <a:off x="336" y="1432"/>
              <a:ext cx="2611" cy="976"/>
              <a:chOff x="240" y="1238"/>
              <a:chExt cx="1864" cy="1056"/>
            </a:xfrm>
          </p:grpSpPr>
          <p:sp>
            <p:nvSpPr>
              <p:cNvPr id="492568" name="Rectangle 29"/>
              <p:cNvSpPr>
                <a:spLocks noChangeArrowheads="1"/>
              </p:cNvSpPr>
              <p:nvPr/>
            </p:nvSpPr>
            <p:spPr bwMode="auto">
              <a:xfrm>
                <a:off x="272" y="1238"/>
                <a:ext cx="1800"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تَصْنَعْ لَكَ تِمْثَالًا مَنْحُوتًا، وَلَا صُورَةً مَا مِمَّا فِي ٱلسَّمَاءِ مِنْ فَوْقُ، وَمَا فِي ٱلْأَرْضِ مِنْ تَحْتُ، وَمَا فِي ٱلْمَاءِ مِنْ تَحْتِ ٱلْأَرْضِ. لَا تَسْجُدْ لَهُنَّ وَلَا تَعْبُدْهُنَّ، لِأَنِّي أَنَا ٱلرَّبَّ إِلَهَكَ إِلَهٌ غَيُورٌ، أَفْتَقِدُ ذُنُوبَ ٱلْآبَاءِ فِي ٱلْأَبْنَاءِ فِي ٱلْجِيلِ ٱلثَّالِثِ وَٱلرَّابِعِ مِنْ مُبْغِضِيَّ،  وَأَصْنَعُ إِحْسَانًا إِلَى أُلُوفٍ مِنْ مُحِبِّيَّ وَحَافِظِي وَصَايَايَ." (خر 20: 4: 6).</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9" name="Rectangle 30"/>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6" name="Group 31"/>
            <p:cNvGrpSpPr>
              <a:grpSpLocks/>
            </p:cNvGrpSpPr>
            <p:nvPr/>
          </p:nvGrpSpPr>
          <p:grpSpPr bwMode="auto">
            <a:xfrm>
              <a:off x="2947" y="1432"/>
              <a:ext cx="2813" cy="976"/>
              <a:chOff x="2104" y="1238"/>
              <a:chExt cx="2008" cy="1056"/>
            </a:xfrm>
          </p:grpSpPr>
          <p:sp>
            <p:nvSpPr>
              <p:cNvPr id="492566" name="Rectangle 32"/>
              <p:cNvSpPr>
                <a:spLocks noChangeArrowheads="1"/>
              </p:cNvSpPr>
              <p:nvPr/>
            </p:nvSpPr>
            <p:spPr bwMode="auto">
              <a:xfrm>
                <a:off x="2136" y="1238"/>
                <a:ext cx="1944"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أَيُّهَا ٱلْأَوْلَادُ، ٱحْفَظُوا أَنْفُسَكُمْ مِنَ ٱلْأَصْنَامِ."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(1يو 5: 21؛ قارن 1تس 1: 9؛ رؤ 2: 14، 20؛ 9: 20؛ ذكرت 12 مرة في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تم تعديل وتوسيع هذا المخطط البياني من كتاب علم اللاهوت النظامي، للويس سبيري شيفر 4: 209-10</a:t>
                </a:r>
              </a:p>
            </p:txBody>
          </p:sp>
          <p:sp>
            <p:nvSpPr>
              <p:cNvPr id="492567" name="Rectangle 33"/>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7" name="Group 34"/>
            <p:cNvGrpSpPr>
              <a:grpSpLocks/>
            </p:cNvGrpSpPr>
            <p:nvPr/>
          </p:nvGrpSpPr>
          <p:grpSpPr bwMode="auto">
            <a:xfrm>
              <a:off x="0" y="2408"/>
              <a:ext cx="336" cy="622"/>
              <a:chOff x="0" y="2294"/>
              <a:chExt cx="240" cy="672"/>
            </a:xfrm>
          </p:grpSpPr>
          <p:sp>
            <p:nvSpPr>
              <p:cNvPr id="492564" name="Rectangle 35"/>
              <p:cNvSpPr>
                <a:spLocks noChangeArrowheads="1"/>
              </p:cNvSpPr>
              <p:nvPr/>
            </p:nvSpPr>
            <p:spPr bwMode="auto">
              <a:xfrm>
                <a:off x="32" y="2294"/>
                <a:ext cx="176"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3</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5" name="Rectangle 36"/>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8" name="Group 37"/>
            <p:cNvGrpSpPr>
              <a:grpSpLocks/>
            </p:cNvGrpSpPr>
            <p:nvPr/>
          </p:nvGrpSpPr>
          <p:grpSpPr bwMode="auto">
            <a:xfrm>
              <a:off x="336" y="2408"/>
              <a:ext cx="2611" cy="622"/>
              <a:chOff x="240" y="2294"/>
              <a:chExt cx="1864" cy="672"/>
            </a:xfrm>
          </p:grpSpPr>
          <p:sp>
            <p:nvSpPr>
              <p:cNvPr id="492562" name="Rectangle 38"/>
              <p:cNvSpPr>
                <a:spLocks noChangeArrowheads="1"/>
              </p:cNvSpPr>
              <p:nvPr/>
            </p:nvSpPr>
            <p:spPr bwMode="auto">
              <a:xfrm>
                <a:off x="272" y="2294"/>
                <a:ext cx="1800"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لَا تَنْطِقْ بِٱسْمِ ٱلرَّبِّ إِلَهِكَ بَاطِلًا، لِأَنَّ ٱلرَّبَّ لَا يُبْرِئُ مَنْ نَطَقَ بِٱسْمِهِ بَاطِلًا."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 20: 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3" name="Rectangle 39"/>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9" name="Group 40"/>
            <p:cNvGrpSpPr>
              <a:grpSpLocks/>
            </p:cNvGrpSpPr>
            <p:nvPr/>
          </p:nvGrpSpPr>
          <p:grpSpPr bwMode="auto">
            <a:xfrm>
              <a:off x="2947" y="2408"/>
              <a:ext cx="2813" cy="622"/>
              <a:chOff x="2104" y="2294"/>
              <a:chExt cx="2008" cy="672"/>
            </a:xfrm>
          </p:grpSpPr>
          <p:sp>
            <p:nvSpPr>
              <p:cNvPr id="492560" name="Rectangle 41"/>
              <p:cNvSpPr>
                <a:spLocks noChangeArrowheads="1"/>
              </p:cNvSpPr>
              <p:nvPr/>
            </p:nvSpPr>
            <p:spPr bwMode="auto">
              <a:xfrm>
                <a:off x="2136" y="2294"/>
                <a:ext cx="1944"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"وَلَكِنْ قَبْلَ كُلِّ شَيْءٍ يَا إِخْوَتِي، لَا تَحْلِفُوا، لَا بِٱلسَّمَاءِ، وَلَا بِٱلْأَرْضِ، وَلَا بِقَسَمٍ آخَرَ. بَلْ لِتَكُنْ نَعَمْكُمْ نَعَمْ، وَلَاكُمْ لَا، لِئَلَّا تَقَعُوا تَحْتَ دَيْنُونَةٍ."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(يعقوب 5: 12 – 4 مرات)</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1" name="Rectangle 42"/>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55298" name="Rectangle 2"/>
          <p:cNvSpPr>
            <a:spLocks noGrp="1" noChangeArrowheads="1"/>
          </p:cNvSpPr>
          <p:nvPr>
            <p:ph type="title"/>
          </p:nvPr>
        </p:nvSpPr>
        <p:spPr>
          <a:xfrm>
            <a:off x="0" y="76200"/>
            <a:ext cx="8077200" cy="4572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1787968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3" name="Text Box 3"/>
          <p:cNvSpPr txBox="1">
            <a:spLocks noChangeArrowheads="1"/>
          </p:cNvSpPr>
          <p:nvPr/>
        </p:nvSpPr>
        <p:spPr bwMode="auto">
          <a:xfrm>
            <a:off x="82070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4594" name="Group 126"/>
          <p:cNvGrpSpPr>
            <a:grpSpLocks/>
          </p:cNvGrpSpPr>
          <p:nvPr/>
        </p:nvGrpSpPr>
        <p:grpSpPr bwMode="auto">
          <a:xfrm>
            <a:off x="0" y="396875"/>
            <a:ext cx="9144000" cy="6461125"/>
            <a:chOff x="0" y="250"/>
            <a:chExt cx="5760" cy="3039"/>
          </a:xfrm>
        </p:grpSpPr>
        <p:grpSp>
          <p:nvGrpSpPr>
            <p:cNvPr id="494597" name="Group 72"/>
            <p:cNvGrpSpPr>
              <a:grpSpLocks/>
            </p:cNvGrpSpPr>
            <p:nvPr/>
          </p:nvGrpSpPr>
          <p:grpSpPr bwMode="auto">
            <a:xfrm>
              <a:off x="0" y="250"/>
              <a:ext cx="336" cy="384"/>
              <a:chOff x="0" y="0"/>
              <a:chExt cx="240" cy="470"/>
            </a:xfrm>
          </p:grpSpPr>
          <p:sp>
            <p:nvSpPr>
              <p:cNvPr id="494633" name="Rectangle 50"/>
              <p:cNvSpPr>
                <a:spLocks noChangeArrowheads="1"/>
              </p:cNvSpPr>
              <p:nvPr/>
            </p:nvSpPr>
            <p:spPr bwMode="auto">
              <a:xfrm>
                <a:off x="32" y="0"/>
                <a:ext cx="176"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a:t>
                </a:r>
              </a:p>
            </p:txBody>
          </p:sp>
          <p:sp>
            <p:nvSpPr>
              <p:cNvPr id="494634" name="Rectangle 71"/>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598" name="Group 74"/>
            <p:cNvGrpSpPr>
              <a:grpSpLocks/>
            </p:cNvGrpSpPr>
            <p:nvPr/>
          </p:nvGrpSpPr>
          <p:grpSpPr bwMode="auto">
            <a:xfrm>
              <a:off x="336" y="250"/>
              <a:ext cx="2611" cy="384"/>
              <a:chOff x="240" y="0"/>
              <a:chExt cx="1864" cy="470"/>
            </a:xfrm>
          </p:grpSpPr>
          <p:sp>
            <p:nvSpPr>
              <p:cNvPr id="494631" name="Rectangle 51"/>
              <p:cNvSpPr>
                <a:spLocks noChangeArrowheads="1"/>
              </p:cNvSpPr>
              <p:nvPr/>
            </p:nvSpPr>
            <p:spPr bwMode="auto">
              <a:xfrm>
                <a:off x="272" y="0"/>
                <a:ext cx="1800"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وصايا العهد القديم</a:t>
                </a:r>
                <a:endPar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4632" name="Rectangle 73"/>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599" name="Group 76"/>
            <p:cNvGrpSpPr>
              <a:grpSpLocks/>
            </p:cNvGrpSpPr>
            <p:nvPr/>
          </p:nvGrpSpPr>
          <p:grpSpPr bwMode="auto">
            <a:xfrm>
              <a:off x="2947" y="250"/>
              <a:ext cx="2813" cy="384"/>
              <a:chOff x="2104" y="0"/>
              <a:chExt cx="2008" cy="470"/>
            </a:xfrm>
          </p:grpSpPr>
          <p:sp>
            <p:nvSpPr>
              <p:cNvPr id="494629" name="Rectangle 52"/>
              <p:cNvSpPr>
                <a:spLocks noChangeArrowheads="1"/>
              </p:cNvSpPr>
              <p:nvPr/>
            </p:nvSpPr>
            <p:spPr bwMode="auto">
              <a:xfrm>
                <a:off x="2136" y="0"/>
                <a:ext cx="1944"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 </a:t>
                </a:r>
                <a:r>
                  <a:rPr kumimoji="0" lang="ar-JO"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تكرارات العهد الجديد</a:t>
                </a:r>
                <a:endPar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4630" name="Rectangle 7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0" name="Group 125"/>
            <p:cNvGrpSpPr>
              <a:grpSpLocks/>
            </p:cNvGrpSpPr>
            <p:nvPr/>
          </p:nvGrpSpPr>
          <p:grpSpPr bwMode="auto">
            <a:xfrm>
              <a:off x="0" y="1877"/>
              <a:ext cx="5760" cy="1412"/>
              <a:chOff x="0" y="634"/>
              <a:chExt cx="5760" cy="1412"/>
            </a:xfrm>
          </p:grpSpPr>
          <p:grpSp>
            <p:nvGrpSpPr>
              <p:cNvPr id="494611" name="Group 78"/>
              <p:cNvGrpSpPr>
                <a:grpSpLocks/>
              </p:cNvGrpSpPr>
              <p:nvPr/>
            </p:nvGrpSpPr>
            <p:grpSpPr bwMode="auto">
              <a:xfrm>
                <a:off x="0" y="634"/>
                <a:ext cx="336" cy="784"/>
                <a:chOff x="0" y="470"/>
                <a:chExt cx="240" cy="960"/>
              </a:xfrm>
            </p:grpSpPr>
            <p:sp>
              <p:nvSpPr>
                <p:cNvPr id="494627" name="Rectangle 53"/>
                <p:cNvSpPr>
                  <a:spLocks noChangeArrowheads="1"/>
                </p:cNvSpPr>
                <p:nvPr/>
              </p:nvSpPr>
              <p:spPr bwMode="auto">
                <a:xfrm>
                  <a:off x="32" y="470"/>
                  <a:ext cx="176"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5</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8" name="Rectangle 77"/>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2" name="Group 80"/>
              <p:cNvGrpSpPr>
                <a:grpSpLocks/>
              </p:cNvGrpSpPr>
              <p:nvPr/>
            </p:nvGrpSpPr>
            <p:grpSpPr bwMode="auto">
              <a:xfrm>
                <a:off x="336" y="634"/>
                <a:ext cx="2611" cy="784"/>
                <a:chOff x="240" y="470"/>
                <a:chExt cx="1864" cy="960"/>
              </a:xfrm>
            </p:grpSpPr>
            <p:sp>
              <p:nvSpPr>
                <p:cNvPr id="494625" name="Rectangle 54"/>
                <p:cNvSpPr>
                  <a:spLocks noChangeArrowheads="1"/>
                </p:cNvSpPr>
                <p:nvPr/>
              </p:nvSpPr>
              <p:spPr bwMode="auto">
                <a:xfrm>
                  <a:off x="272" y="470"/>
                  <a:ext cx="1800"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"أَكْرِمْ أَبَاكَ وَأُمَّكَ لِكَيْ تَطُولَ أَيَّامُكَ عَلَى ٱلْأَرْضِ ٱلَّتِي يُعْطِيكَ ٱلرَّبُّ إِلَهُكَ."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12).</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6" name="Rectangle 7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3" name="Group 82"/>
              <p:cNvGrpSpPr>
                <a:grpSpLocks/>
              </p:cNvGrpSpPr>
              <p:nvPr/>
            </p:nvGrpSpPr>
            <p:grpSpPr bwMode="auto">
              <a:xfrm>
                <a:off x="2947" y="634"/>
                <a:ext cx="2813" cy="784"/>
                <a:chOff x="2104" y="470"/>
                <a:chExt cx="2008" cy="960"/>
              </a:xfrm>
            </p:grpSpPr>
            <p:sp>
              <p:nvSpPr>
                <p:cNvPr id="494623" name="Rectangle 55"/>
                <p:cNvSpPr>
                  <a:spLocks noChangeArrowheads="1"/>
                </p:cNvSpPr>
                <p:nvPr/>
              </p:nvSpPr>
              <p:spPr bwMode="auto">
                <a:xfrm>
                  <a:off x="2136" y="470"/>
                  <a:ext cx="1944"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أَيُّهَا ٱلْأَوْلَادُ، أَطِيعُوا وَالِدِيكُمْ فِي ٱلرَّبِّ لِأَنَّ هَذَا حَقٌّ. «أَكْرِمْ أَبَاكَ وَأُمَّكَ»، ٱلَّتِي هِيَ أَوَّلُ وَصِيَّةٍ بِوَعْدٍ، «لِكَيْ يَكُونَ لَكُمْ خَيْرٌ، وَتَكُونُوا طِوَالَ ٱلْأَعْمَارِ عَلَى ٱلْأَرْضِ»."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(أف 6: 1- 3؛ مت 15: 4-6؛ 19: 19؛ مر 7: 10؛ 10: 19؛ 6 مرات).</a:t>
                  </a:r>
                </a:p>
              </p:txBody>
            </p:sp>
            <p:sp>
              <p:nvSpPr>
                <p:cNvPr id="494624" name="Rectangle 81"/>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4" name="Group 84"/>
              <p:cNvGrpSpPr>
                <a:grpSpLocks/>
              </p:cNvGrpSpPr>
              <p:nvPr/>
            </p:nvGrpSpPr>
            <p:grpSpPr bwMode="auto">
              <a:xfrm>
                <a:off x="0" y="1418"/>
                <a:ext cx="336" cy="628"/>
                <a:chOff x="0" y="1430"/>
                <a:chExt cx="240" cy="768"/>
              </a:xfrm>
            </p:grpSpPr>
            <p:sp>
              <p:nvSpPr>
                <p:cNvPr id="494621" name="Rectangle 56"/>
                <p:cNvSpPr>
                  <a:spLocks noChangeArrowheads="1"/>
                </p:cNvSpPr>
                <p:nvPr/>
              </p:nvSpPr>
              <p:spPr bwMode="auto">
                <a:xfrm>
                  <a:off x="32" y="143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6</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2" name="Rectangle 83"/>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5" name="Group 86"/>
              <p:cNvGrpSpPr>
                <a:grpSpLocks/>
              </p:cNvGrpSpPr>
              <p:nvPr/>
            </p:nvGrpSpPr>
            <p:grpSpPr bwMode="auto">
              <a:xfrm>
                <a:off x="336" y="1418"/>
                <a:ext cx="2611" cy="628"/>
                <a:chOff x="240" y="1430"/>
                <a:chExt cx="1864" cy="768"/>
              </a:xfrm>
            </p:grpSpPr>
            <p:sp>
              <p:nvSpPr>
                <p:cNvPr id="494619" name="Rectangle 57"/>
                <p:cNvSpPr>
                  <a:spLocks noChangeArrowheads="1"/>
                </p:cNvSpPr>
                <p:nvPr/>
              </p:nvSpPr>
              <p:spPr bwMode="auto">
                <a:xfrm>
                  <a:off x="272" y="143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تَقْتُلْ."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13).</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0" name="Rectangle 85"/>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6" name="Group 88"/>
              <p:cNvGrpSpPr>
                <a:grpSpLocks/>
              </p:cNvGrpSpPr>
              <p:nvPr/>
            </p:nvGrpSpPr>
            <p:grpSpPr bwMode="auto">
              <a:xfrm>
                <a:off x="2947" y="1418"/>
                <a:ext cx="2813" cy="628"/>
                <a:chOff x="2104" y="1430"/>
                <a:chExt cx="2008" cy="768"/>
              </a:xfrm>
            </p:grpSpPr>
            <p:sp>
              <p:nvSpPr>
                <p:cNvPr id="494617" name="Rectangle 58"/>
                <p:cNvSpPr>
                  <a:spLocks noChangeArrowheads="1"/>
                </p:cNvSpPr>
                <p:nvPr/>
              </p:nvSpPr>
              <p:spPr bwMode="auto">
                <a:xfrm>
                  <a:off x="2136" y="143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"كُلُّ مَنْ يُبْغِضُ أَخَاهُ فَهُوَ قَاتِلُ نَفْسٍ، وَأَنْتُمْ تَعْلَمُونَ أَنَّ كُلَّ قَاتِلِ نَفْسٍ لَيْسَ لَهُ حَيَاةٌ أَبَدِيَّةٌ ثَابِتَةٌ فِيهِ."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(1يو 3: 15؛ قارن مت 19: 18؛ مر 10: 19؛ لو 18: 20؛ رو 13: 9؛ يع 2: 11؛ 6 مرات).</a:t>
                  </a:r>
                </a:p>
              </p:txBody>
            </p:sp>
            <p:sp>
              <p:nvSpPr>
                <p:cNvPr id="494618" name="Rectangle 87"/>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494601" name="Group 115"/>
            <p:cNvGrpSpPr>
              <a:grpSpLocks/>
            </p:cNvGrpSpPr>
            <p:nvPr/>
          </p:nvGrpSpPr>
          <p:grpSpPr bwMode="auto">
            <a:xfrm>
              <a:off x="0" y="593"/>
              <a:ext cx="5760" cy="1283"/>
              <a:chOff x="0" y="2990"/>
              <a:chExt cx="5760" cy="1283"/>
            </a:xfrm>
          </p:grpSpPr>
          <p:grpSp>
            <p:nvGrpSpPr>
              <p:cNvPr id="494602" name="Group 116"/>
              <p:cNvGrpSpPr>
                <a:grpSpLocks/>
              </p:cNvGrpSpPr>
              <p:nvPr/>
            </p:nvGrpSpPr>
            <p:grpSpPr bwMode="auto">
              <a:xfrm>
                <a:off x="0" y="2990"/>
                <a:ext cx="336" cy="1283"/>
                <a:chOff x="0" y="2922"/>
                <a:chExt cx="240" cy="1388"/>
              </a:xfrm>
            </p:grpSpPr>
            <p:sp>
              <p:nvSpPr>
                <p:cNvPr id="494609" name="Rectangle 117"/>
                <p:cNvSpPr>
                  <a:spLocks noChangeArrowheads="1"/>
                </p:cNvSpPr>
                <p:nvPr/>
              </p:nvSpPr>
              <p:spPr bwMode="auto">
                <a:xfrm>
                  <a:off x="32" y="2966"/>
                  <a:ext cx="176"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4</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10" name="Rectangle 118"/>
                <p:cNvSpPr>
                  <a:spLocks noChangeArrowheads="1"/>
                </p:cNvSpPr>
                <p:nvPr/>
              </p:nvSpPr>
              <p:spPr bwMode="auto">
                <a:xfrm>
                  <a:off x="0" y="2922"/>
                  <a:ext cx="240" cy="13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3" name="Group 119"/>
              <p:cNvGrpSpPr>
                <a:grpSpLocks/>
              </p:cNvGrpSpPr>
              <p:nvPr/>
            </p:nvGrpSpPr>
            <p:grpSpPr bwMode="auto">
              <a:xfrm>
                <a:off x="336" y="3030"/>
                <a:ext cx="2611" cy="1242"/>
                <a:chOff x="240" y="2966"/>
                <a:chExt cx="1864" cy="1344"/>
              </a:xfrm>
            </p:grpSpPr>
            <p:sp>
              <p:nvSpPr>
                <p:cNvPr id="494607" name="Rectangle 120"/>
                <p:cNvSpPr>
                  <a:spLocks noChangeArrowheads="1"/>
                </p:cNvSpPr>
                <p:nvPr/>
              </p:nvSpPr>
              <p:spPr bwMode="auto">
                <a:xfrm>
                  <a:off x="243" y="2966"/>
                  <a:ext cx="1829"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"اُذْكُرْ يَوْمَ ٱلسَّبْتِ لِتُقَدِّسَهُ. سِتَّةَ أَيَّامٍ تَعْمَلُ وَتَصْنَعُ جَمِيعَ عَمَلِكَ، وَأَمَّا ٱلْيَوْمُ ٱلسَّابِعُ فَفِيهِ سَبْتٌ لِلرَّبِّ إِلَهِكَ. لَا تَصْنَعْ عَمَلًا مَّا أَنْتَ وَٱبْنُكَ وَٱبْنَتُكَ وَعَبْدُكَ وَأَمَتُكَ وَبَهِيمَتُكَ وَنَزِيلُكَ ٱلَّذِي دَاخِلَ أَبْوَابِكَ. لِأَنْ فِي سِتَّةِ أَيَّامٍ صَنَعَ ٱلرَّبُّ ٱلسَّمَاءَ وَٱلْأَرْضَ وَٱلْبَحْرَ وَكُلَّ مَا فِيهَا، وَٱسْتَرَاحَ فِي ٱلْيَوْمِ ٱلسَّابِعِ. لِذَلِكَ بَارَكَ ٱلرَّبُّ يَوْمَ ٱلسَّبْتِ وَقَدَّسَهُ." (خر 8:20- 11).</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8" name="Rectangle 121"/>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4" name="Group 122"/>
              <p:cNvGrpSpPr>
                <a:grpSpLocks/>
              </p:cNvGrpSpPr>
              <p:nvPr/>
            </p:nvGrpSpPr>
            <p:grpSpPr bwMode="auto">
              <a:xfrm>
                <a:off x="2947" y="3030"/>
                <a:ext cx="2813" cy="1242"/>
                <a:chOff x="2104" y="2966"/>
                <a:chExt cx="2008" cy="1344"/>
              </a:xfrm>
            </p:grpSpPr>
            <p:sp>
              <p:nvSpPr>
                <p:cNvPr id="494605" name="Rectangle 123"/>
                <p:cNvSpPr>
                  <a:spLocks noChangeArrowheads="1"/>
                </p:cNvSpPr>
                <p:nvPr/>
              </p:nvSpPr>
              <p:spPr bwMode="auto">
                <a:xfrm>
                  <a:off x="2136" y="3088"/>
                  <a:ext cx="1944" cy="1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يوجد نص في العهد الجديد يطلب هذا من المسيحيين، ومع ذلك هناك مقطع واحد يحظر بوضوح هذه الممارسة كما هو مطلوب للمؤمنين.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"فَلَا يَحْكُمْ عَلَيْكُمْ أَحَدٌ فِي أَكْلٍ أَوْ شُرْبٍ، أَوْ مِنْ جِهَةِ عِيدٍ أَوْ هِلَالٍ أَوْ سَبْتٍ، ٱلَّتِي هِيَ ظِلُّ ٱلْأُمُورِ ٱلْعَتِيدَةِ، وَأَمَّا ٱلْجَسَدُ فَلِلْمَسِيحِ." (كولوسي 2: 16- 17؛ صفر تكرار).</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6" name="Rectangle 124"/>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56484" name="Oval 164"/>
          <p:cNvSpPr>
            <a:spLocks noChangeArrowheads="1"/>
          </p:cNvSpPr>
          <p:nvPr/>
        </p:nvSpPr>
        <p:spPr bwMode="auto">
          <a:xfrm>
            <a:off x="4572000" y="1731238"/>
            <a:ext cx="4572000" cy="469001"/>
          </a:xfrm>
          <a:prstGeom prst="ellipse">
            <a:avLst/>
          </a:prstGeom>
          <a:noFill/>
          <a:ln w="76200" cap="sq">
            <a:solidFill>
              <a:srgbClr val="FF0000"/>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6486" name="Rectangle 166"/>
          <p:cNvSpPr>
            <a:spLocks noGrp="1" noChangeArrowheads="1"/>
          </p:cNvSpPr>
          <p:nvPr>
            <p:ph type="title"/>
          </p:nvPr>
        </p:nvSpPr>
        <p:spPr>
          <a:xfrm>
            <a:off x="-228600" y="0"/>
            <a:ext cx="8458200" cy="5334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346730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484"/>
                                        </p:tgtEl>
                                        <p:attrNameLst>
                                          <p:attrName>style.visibility</p:attrName>
                                        </p:attrNameLst>
                                      </p:cBhvr>
                                      <p:to>
                                        <p:strVal val="visible"/>
                                      </p:to>
                                    </p:set>
                                    <p:animEffect transition="in" filter="dissolve">
                                      <p:cBhvr>
                                        <p:cTn id="7" dur="500"/>
                                        <p:tgtEl>
                                          <p:spTgt spid="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1" name="Text Box 3"/>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6642" name="Group 70"/>
          <p:cNvGrpSpPr>
            <a:grpSpLocks/>
          </p:cNvGrpSpPr>
          <p:nvPr/>
        </p:nvGrpSpPr>
        <p:grpSpPr bwMode="auto">
          <a:xfrm>
            <a:off x="0" y="396875"/>
            <a:ext cx="9144000" cy="6461125"/>
            <a:chOff x="0" y="250"/>
            <a:chExt cx="5760" cy="2657"/>
          </a:xfrm>
        </p:grpSpPr>
        <p:grpSp>
          <p:nvGrpSpPr>
            <p:cNvPr id="496644" name="Group 5"/>
            <p:cNvGrpSpPr>
              <a:grpSpLocks/>
            </p:cNvGrpSpPr>
            <p:nvPr/>
          </p:nvGrpSpPr>
          <p:grpSpPr bwMode="auto">
            <a:xfrm>
              <a:off x="0" y="250"/>
              <a:ext cx="336" cy="384"/>
              <a:chOff x="0" y="0"/>
              <a:chExt cx="240" cy="470"/>
            </a:xfrm>
          </p:grpSpPr>
          <p:sp>
            <p:nvSpPr>
              <p:cNvPr id="496687" name="Rectangle 6"/>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a:t>
                </a:r>
              </a:p>
            </p:txBody>
          </p:sp>
          <p:sp>
            <p:nvSpPr>
              <p:cNvPr id="496688" name="Rectangle 7"/>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5" name="Group 8"/>
            <p:cNvGrpSpPr>
              <a:grpSpLocks/>
            </p:cNvGrpSpPr>
            <p:nvPr/>
          </p:nvGrpSpPr>
          <p:grpSpPr bwMode="auto">
            <a:xfrm>
              <a:off x="336" y="250"/>
              <a:ext cx="2611" cy="384"/>
              <a:chOff x="240" y="0"/>
              <a:chExt cx="1864" cy="470"/>
            </a:xfrm>
          </p:grpSpPr>
          <p:sp>
            <p:nvSpPr>
              <p:cNvPr id="496685" name="Rectangle 9"/>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وصايا العهد القديم</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6686" name="Rectangle 10"/>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6" name="Group 11"/>
            <p:cNvGrpSpPr>
              <a:grpSpLocks/>
            </p:cNvGrpSpPr>
            <p:nvPr/>
          </p:nvGrpSpPr>
          <p:grpSpPr bwMode="auto">
            <a:xfrm>
              <a:off x="2947" y="250"/>
              <a:ext cx="2813" cy="384"/>
              <a:chOff x="2104" y="0"/>
              <a:chExt cx="2008" cy="470"/>
            </a:xfrm>
          </p:grpSpPr>
          <p:sp>
            <p:nvSpPr>
              <p:cNvPr id="496683" name="Rectangle 12"/>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تكرارات العهد الجديد</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6684" name="Rectangle 13"/>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7" name="Group 32"/>
            <p:cNvGrpSpPr>
              <a:grpSpLocks/>
            </p:cNvGrpSpPr>
            <p:nvPr/>
          </p:nvGrpSpPr>
          <p:grpSpPr bwMode="auto">
            <a:xfrm>
              <a:off x="0" y="633"/>
              <a:ext cx="336" cy="549"/>
              <a:chOff x="0" y="2198"/>
              <a:chExt cx="240" cy="672"/>
            </a:xfrm>
          </p:grpSpPr>
          <p:sp>
            <p:nvSpPr>
              <p:cNvPr id="496681" name="Rectangle 33"/>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2" name="Rectangle 34"/>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8" name="Group 35"/>
            <p:cNvGrpSpPr>
              <a:grpSpLocks/>
            </p:cNvGrpSpPr>
            <p:nvPr/>
          </p:nvGrpSpPr>
          <p:grpSpPr bwMode="auto">
            <a:xfrm>
              <a:off x="336" y="633"/>
              <a:ext cx="2611" cy="549"/>
              <a:chOff x="240" y="2198"/>
              <a:chExt cx="1864" cy="672"/>
            </a:xfrm>
          </p:grpSpPr>
          <p:sp>
            <p:nvSpPr>
              <p:cNvPr id="496679" name="Rectangle 36"/>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تَزْنِ."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14).</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0" name="Rectangle 37"/>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9" name="Group 38"/>
            <p:cNvGrpSpPr>
              <a:grpSpLocks/>
            </p:cNvGrpSpPr>
            <p:nvPr/>
          </p:nvGrpSpPr>
          <p:grpSpPr bwMode="auto">
            <a:xfrm>
              <a:off x="2947" y="633"/>
              <a:ext cx="2813" cy="549"/>
              <a:chOff x="2104" y="2198"/>
              <a:chExt cx="2008" cy="672"/>
            </a:xfrm>
          </p:grpSpPr>
          <p:sp>
            <p:nvSpPr>
              <p:cNvPr id="496677" name="Rectangle 39"/>
              <p:cNvSpPr>
                <a:spLocks noChangeArrowheads="1"/>
              </p:cNvSpPr>
              <p:nvPr/>
            </p:nvSpPr>
            <p:spPr bwMode="auto">
              <a:xfrm>
                <a:off x="2136" y="2336"/>
                <a:ext cx="1944" cy="534"/>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"لِيَكُنِ ٱلزِّوَاجُ مُكَرَّمًا عِنْدَ كُلِّ وَاحِدٍ، وَٱلْمَضْجَعُ غَيْرَ نَجِسٍ. وَأَمَّا ٱلْعَاهِرُونَ وَٱلزُّنَاةُ فَسَيَدِينُهُمُ ٱللهُ."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(عب 13: 4؛ قارن مع مر 10: 19؛ 12 مرة).</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8" name="Rectangle 40"/>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0" name="Group 41"/>
            <p:cNvGrpSpPr>
              <a:grpSpLocks/>
            </p:cNvGrpSpPr>
            <p:nvPr/>
          </p:nvGrpSpPr>
          <p:grpSpPr bwMode="auto">
            <a:xfrm>
              <a:off x="0" y="1182"/>
              <a:ext cx="336" cy="627"/>
              <a:chOff x="0" y="2870"/>
              <a:chExt cx="240" cy="768"/>
            </a:xfrm>
          </p:grpSpPr>
          <p:sp>
            <p:nvSpPr>
              <p:cNvPr id="496675" name="Rectangle 42"/>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8</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6" name="Rectangle 43"/>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1" name="Group 44"/>
            <p:cNvGrpSpPr>
              <a:grpSpLocks/>
            </p:cNvGrpSpPr>
            <p:nvPr/>
          </p:nvGrpSpPr>
          <p:grpSpPr bwMode="auto">
            <a:xfrm>
              <a:off x="336" y="1182"/>
              <a:ext cx="2611" cy="627"/>
              <a:chOff x="240" y="2870"/>
              <a:chExt cx="1864" cy="768"/>
            </a:xfrm>
          </p:grpSpPr>
          <p:sp>
            <p:nvSpPr>
              <p:cNvPr id="496673" name="Rectangle 45"/>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تَسْرِقْ."</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15).</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4" name="Rectangle 46"/>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2" name="Group 47"/>
            <p:cNvGrpSpPr>
              <a:grpSpLocks/>
            </p:cNvGrpSpPr>
            <p:nvPr/>
          </p:nvGrpSpPr>
          <p:grpSpPr bwMode="auto">
            <a:xfrm>
              <a:off x="2947" y="1182"/>
              <a:ext cx="2813" cy="627"/>
              <a:chOff x="2104" y="2870"/>
              <a:chExt cx="2008" cy="768"/>
            </a:xfrm>
          </p:grpSpPr>
          <p:sp>
            <p:nvSpPr>
              <p:cNvPr id="496671" name="Rectangle 48"/>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لَا يَسْرِقِ ٱلسَّارِقُ فِي مَا بَعْدُ، بَلْ بِٱلْحَرِيِّ يَتْعَبُ عَامِلًا ٱلصَّالِحَ بِيَدَيْهِ، لِيَكُونَ لَهُ أَنْ يُعْطِيَ مَنْ لَهُ ٱحْتِيَاجٌ."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(أف 4: 28؛ قارن مع مت 27: 64؛ مر 10: 19؛ لو 18: 20؛ رو 13: 9؛ تي 20: 10؛ 6 مرات).</a:t>
                </a:r>
              </a:p>
            </p:txBody>
          </p:sp>
          <p:sp>
            <p:nvSpPr>
              <p:cNvPr id="496672" name="Rectangle 49"/>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3" name="Group 50"/>
            <p:cNvGrpSpPr>
              <a:grpSpLocks/>
            </p:cNvGrpSpPr>
            <p:nvPr/>
          </p:nvGrpSpPr>
          <p:grpSpPr bwMode="auto">
            <a:xfrm>
              <a:off x="0" y="1809"/>
              <a:ext cx="336" cy="471"/>
              <a:chOff x="0" y="3638"/>
              <a:chExt cx="240" cy="576"/>
            </a:xfrm>
          </p:grpSpPr>
          <p:sp>
            <p:nvSpPr>
              <p:cNvPr id="496669" name="Rectangle 51"/>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9</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0" name="Rectangle 52"/>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4" name="Group 53"/>
            <p:cNvGrpSpPr>
              <a:grpSpLocks/>
            </p:cNvGrpSpPr>
            <p:nvPr/>
          </p:nvGrpSpPr>
          <p:grpSpPr bwMode="auto">
            <a:xfrm>
              <a:off x="336" y="1809"/>
              <a:ext cx="2611" cy="471"/>
              <a:chOff x="240" y="3638"/>
              <a:chExt cx="1864" cy="576"/>
            </a:xfrm>
          </p:grpSpPr>
          <p:sp>
            <p:nvSpPr>
              <p:cNvPr id="496667" name="Rectangle 54"/>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تَشْهَدْ عَلَى قَرِيبِكَ شَهَادَةَ زُورٍ."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16).</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8" name="Rectangle 55"/>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5" name="Group 56"/>
            <p:cNvGrpSpPr>
              <a:grpSpLocks/>
            </p:cNvGrpSpPr>
            <p:nvPr/>
          </p:nvGrpSpPr>
          <p:grpSpPr bwMode="auto">
            <a:xfrm>
              <a:off x="2947" y="1809"/>
              <a:ext cx="2813" cy="471"/>
              <a:chOff x="2104" y="3638"/>
              <a:chExt cx="2008" cy="576"/>
            </a:xfrm>
          </p:grpSpPr>
          <p:sp>
            <p:nvSpPr>
              <p:cNvPr id="496665" name="Rectangle 57"/>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تَكْذِبُوا بَعْضُكُمْ عَلَى بَعْضٍ، إِذْ خَلَعْتُمُ ٱلْإِنْسَانَ ٱلْعَتِيقَ مَعَ أَعْمَالِهِ."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(كو 3: 9؛ قارن مع أف 4: 25؛ 4 مرات).</a:t>
                </a:r>
              </a:p>
            </p:txBody>
          </p:sp>
          <p:sp>
            <p:nvSpPr>
              <p:cNvPr id="496666" name="Rectangle 58"/>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6" name="Group 59"/>
            <p:cNvGrpSpPr>
              <a:grpSpLocks/>
            </p:cNvGrpSpPr>
            <p:nvPr/>
          </p:nvGrpSpPr>
          <p:grpSpPr bwMode="auto">
            <a:xfrm>
              <a:off x="0" y="2280"/>
              <a:ext cx="336" cy="627"/>
              <a:chOff x="0" y="4214"/>
              <a:chExt cx="240" cy="768"/>
            </a:xfrm>
          </p:grpSpPr>
          <p:sp>
            <p:nvSpPr>
              <p:cNvPr id="496663" name="Rectangle 60"/>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10</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4" name="Rectangle 61"/>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7" name="Group 62"/>
            <p:cNvGrpSpPr>
              <a:grpSpLocks/>
            </p:cNvGrpSpPr>
            <p:nvPr/>
          </p:nvGrpSpPr>
          <p:grpSpPr bwMode="auto">
            <a:xfrm>
              <a:off x="336" y="2280"/>
              <a:ext cx="2611" cy="627"/>
              <a:chOff x="240" y="4214"/>
              <a:chExt cx="1864" cy="768"/>
            </a:xfrm>
          </p:grpSpPr>
          <p:sp>
            <p:nvSpPr>
              <p:cNvPr id="496661" name="Rectangle 63"/>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لَا تَشْتَهِ بَيْتَ قَرِيبِكَ. لَا تَشْتَهِ ٱمْرَأَةَ قَرِيبِكَ، وَلَا عَبْدَهُ، وَلَا أَمَتَهُ، وَلَا ثَوْرَهُ، وَلَا حِمَارَهُ، وَلَا شَيْئًا مِمَّا لِقَرِيبِكَ."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2" name="Rectangle 64"/>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8" name="Group 65"/>
            <p:cNvGrpSpPr>
              <a:grpSpLocks/>
            </p:cNvGrpSpPr>
            <p:nvPr/>
          </p:nvGrpSpPr>
          <p:grpSpPr bwMode="auto">
            <a:xfrm>
              <a:off x="2947" y="2280"/>
              <a:ext cx="2813" cy="627"/>
              <a:chOff x="2104" y="4214"/>
              <a:chExt cx="2008" cy="768"/>
            </a:xfrm>
          </p:grpSpPr>
          <p:sp>
            <p:nvSpPr>
              <p:cNvPr id="496659" name="Rectangle 66"/>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وَقَالَ لَهُمُ: «ٱنْظُرُوا وَتَحَفَّظُوا مِنَ ٱلطَّمَعِ، فَإِنَّهُ مَتَى كَانَ لِأَحَدٍ كَثِيرٌ فَلَيْسَتْ حَيَاتُهُ مِنْ أَمْوَالِهِ»."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(لو 12: 15؛ رو 7: 7؛ 13: 9؛ أف 5: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يع 4: 2؛ 2بط 2: 3، 14؛ 9 مرات).</a:t>
                </a:r>
              </a:p>
            </p:txBody>
          </p:sp>
          <p:sp>
            <p:nvSpPr>
              <p:cNvPr id="496660" name="Rectangle 67"/>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66562" name="Rectangle 2"/>
          <p:cNvSpPr>
            <a:spLocks noGrp="1" noChangeArrowheads="1"/>
          </p:cNvSpPr>
          <p:nvPr>
            <p:ph type="title"/>
          </p:nvPr>
        </p:nvSpPr>
        <p:spPr>
          <a:xfrm>
            <a:off x="0" y="0"/>
            <a:ext cx="8229600" cy="4572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427005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8" descr="10 commandments.jpg"/>
          <p:cNvPicPr>
            <a:picLocks noChangeAspect="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w="9525">
            <a:noFill/>
            <a:miter lim="800000"/>
            <a:headEnd/>
            <a:tailEnd/>
          </a:ln>
        </p:spPr>
      </p:pic>
      <p:sp>
        <p:nvSpPr>
          <p:cNvPr id="824323" name="Title 1"/>
          <p:cNvSpPr>
            <a:spLocks noGrp="1"/>
          </p:cNvSpPr>
          <p:nvPr>
            <p:ph type="ctrTitle"/>
          </p:nvPr>
        </p:nvSpPr>
        <p:spPr>
          <a:xfrm>
            <a:off x="0" y="-762000"/>
            <a:ext cx="7772400" cy="685800"/>
          </a:xfrm>
        </p:spPr>
        <p:txBody>
          <a:bodyPr/>
          <a:lstStyle/>
          <a:p>
            <a:pPr algn="l"/>
            <a:r>
              <a:rPr lang="en-US" sz="4000" dirty="0">
                <a:ea typeface="ＭＳ Ｐゴシック" charset="-128"/>
                <a:cs typeface="Arial" panose="020B0604020202020204" pitchFamily="34" charset="0"/>
              </a:rPr>
              <a:t>In your small group...</a:t>
            </a:r>
          </a:p>
        </p:txBody>
      </p:sp>
      <p:sp>
        <p:nvSpPr>
          <p:cNvPr id="824324" name="Subtitle 2"/>
          <p:cNvSpPr>
            <a:spLocks noGrp="1"/>
          </p:cNvSpPr>
          <p:nvPr>
            <p:ph type="subTitle" idx="1"/>
          </p:nvPr>
        </p:nvSpPr>
        <p:spPr>
          <a:xfrm>
            <a:off x="2133600" y="685800"/>
            <a:ext cx="7010400" cy="1219200"/>
          </a:xfrm>
          <a:solidFill>
            <a:srgbClr val="000000"/>
          </a:solidFill>
        </p:spPr>
        <p:txBody>
          <a:bodyPr/>
          <a:lstStyle/>
          <a:p>
            <a:pPr algn="ctr">
              <a:buFont typeface="Wingdings" charset="2"/>
              <a:buNone/>
            </a:pPr>
            <a:r>
              <a:rPr lang="ar-JO" dirty="0">
                <a:solidFill>
                  <a:srgbClr val="FFFFFF"/>
                </a:solidFill>
                <a:ea typeface="ＭＳ Ｐゴシック" charset="-128"/>
                <a:cs typeface="Arial" panose="020B0604020202020204" pitchFamily="34" charset="0"/>
              </a:rPr>
              <a:t>ما هي الطرق التي يحاول بها المؤمنون اليوم أن يعيشوا تحت الناموس الموسوي؟</a:t>
            </a:r>
            <a:endParaRPr lang="en-US" dirty="0">
              <a:solidFill>
                <a:srgbClr val="FFFFFF"/>
              </a:solidFill>
              <a:ea typeface="ＭＳ Ｐゴシック" charset="-128"/>
              <a:cs typeface="Arial" panose="020B0604020202020204" pitchFamily="34" charset="0"/>
            </a:endParaRPr>
          </a:p>
        </p:txBody>
      </p:sp>
      <p:sp>
        <p:nvSpPr>
          <p:cNvPr id="824325" name="Text Box 6"/>
          <p:cNvSpPr txBox="1">
            <a:spLocks noChangeArrowheads="1"/>
          </p:cNvSpPr>
          <p:nvPr/>
        </p:nvSpPr>
        <p:spPr bwMode="auto">
          <a:xfrm>
            <a:off x="8229600" y="0"/>
            <a:ext cx="771365"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6" name="Subtitle 2"/>
          <p:cNvSpPr txBox="1">
            <a:spLocks/>
          </p:cNvSpPr>
          <p:nvPr/>
        </p:nvSpPr>
        <p:spPr bwMode="auto">
          <a:xfrm>
            <a:off x="395536" y="2667000"/>
            <a:ext cx="8748464" cy="2971800"/>
          </a:xfrm>
          <a:prstGeom prst="rect">
            <a:avLst/>
          </a:prstGeom>
          <a:noFill/>
          <a:ln w="9525">
            <a:noFill/>
            <a:miter lim="800000"/>
            <a:headEnd/>
            <a:tailEnd/>
          </a:ln>
        </p:spPr>
        <p:txBody>
          <a:bodyPr>
            <a:prstTxWarp prst="textNoShape">
              <a:avLst/>
            </a:prstTxWarp>
          </a:bodyPr>
          <a:lstStyle/>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حفظ السبت</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قوانين الطعام</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العشور</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عدم التقاضي لمصالح المسيحيين</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الختان</a:t>
            </a:r>
            <a:endParaRPr kumimoji="1" lang="en-US" sz="4000" b="1" u="none" strike="noStrike" kern="1200" cap="none" spc="0" normalizeH="0" baseline="0" noProof="0" dirty="0">
              <a:ln>
                <a:noFill/>
              </a:ln>
              <a:solidFill>
                <a:srgbClr val="FFFFFF"/>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54108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ctrTitle"/>
          </p:nvPr>
        </p:nvSpPr>
        <p:spPr>
          <a:xfrm>
            <a:off x="5105400" y="0"/>
            <a:ext cx="4038600" cy="1600200"/>
          </a:xfrm>
          <a:solidFill>
            <a:srgbClr val="313131"/>
          </a:solidFill>
        </p:spPr>
        <p:txBody>
          <a:bodyPr/>
          <a:lstStyle/>
          <a:p>
            <a:pPr algn="ctr"/>
            <a:r>
              <a:rPr lang="ar-JO" dirty="0">
                <a:solidFill>
                  <a:srgbClr val="FFFFFF"/>
                </a:solidFill>
                <a:ea typeface="ＭＳ Ｐゴシック" charset="-128"/>
                <a:cs typeface="Arial" panose="020B0604020202020204" pitchFamily="34" charset="0"/>
              </a:rPr>
              <a:t>المصعد يوم السبت في الجليل</a:t>
            </a:r>
            <a:endParaRPr lang="en-US" dirty="0">
              <a:solidFill>
                <a:srgbClr val="FFFFFF"/>
              </a:solidFill>
              <a:ea typeface="ＭＳ Ｐゴシック" charset="-128"/>
              <a:cs typeface="Arial" panose="020B0604020202020204" pitchFamily="34" charset="0"/>
            </a:endParaRPr>
          </a:p>
        </p:txBody>
      </p:sp>
      <p:pic>
        <p:nvPicPr>
          <p:cNvPr id="825347"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w="9525">
            <a:noFill/>
            <a:miter lim="800000"/>
            <a:headEnd/>
            <a:tailEnd/>
          </a:ln>
        </p:spPr>
      </p:pic>
      <p:sp>
        <p:nvSpPr>
          <p:cNvPr id="5" name="Subtitle 2"/>
          <p:cNvSpPr txBox="1">
            <a:spLocks/>
          </p:cNvSpPr>
          <p:nvPr/>
        </p:nvSpPr>
        <p:spPr bwMode="auto">
          <a:xfrm>
            <a:off x="5410200" y="1600200"/>
            <a:ext cx="3505200" cy="525780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
                <a:srgbClr val="126CBB"/>
              </a:buClr>
              <a:buSzTx/>
              <a:buFont typeface="Wingdings" pitchFamily="-112" charset="2"/>
              <a:buNone/>
              <a:tabLst/>
              <a:defRPr/>
            </a:pPr>
            <a:r>
              <a:rPr kumimoji="1" lang="ar-JO" sz="3200" b="1"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rPr>
              <a:t>وصلنا إلى الفندق في يوم السبت، ولن يتوقف المصعد في الطابق الذي نقيم فيه، بدلاً من ذلك فقد حملنا حقائبنا طابقين احتفالاً بيوم الراحة .</a:t>
            </a:r>
            <a:endParaRPr kumimoji="1" lang="en-US" sz="3200" b="1"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55496670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algn="ctr" eaLnBrk="1" hangingPunct="1"/>
            <a:r>
              <a:rPr kumimoji="0" lang="ar-JO" dirty="0">
                <a:ea typeface="ＭＳ Ｐゴシック" charset="-128"/>
                <a:cs typeface="Arial" panose="020B0604020202020204" pitchFamily="34" charset="0"/>
              </a:rPr>
              <a:t>الإنتصار في الحياة المسيحية</a:t>
            </a:r>
            <a:endParaRPr kumimoji="0" lang="en-US" dirty="0">
              <a:ea typeface="ＭＳ Ｐゴシック" charset="-128"/>
              <a:cs typeface="Arial" panose="020B0604020202020204" pitchFamily="34" charset="0"/>
            </a:endParaRPr>
          </a:p>
        </p:txBody>
      </p:sp>
      <p:sp>
        <p:nvSpPr>
          <p:cNvPr id="827395" name="Text Box 4"/>
          <p:cNvSpPr txBox="1">
            <a:spLocks noChangeArrowheads="1"/>
          </p:cNvSpPr>
          <p:nvPr/>
        </p:nvSpPr>
        <p:spPr bwMode="auto">
          <a:xfrm>
            <a:off x="1524000" y="6172200"/>
            <a:ext cx="7467600" cy="646331"/>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بولس ورسائله : حياة وتعليم بولس</a:t>
            </a:r>
            <a:r>
              <a:rPr kumimoji="0" lang="en-US"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مسح العهد الجديد ( دليل دراسة مودي الإلكتروني ) ص 7 </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6" name="Text Box 6"/>
          <p:cNvSpPr txBox="1">
            <a:spLocks noChangeArrowheads="1"/>
          </p:cNvSpPr>
          <p:nvPr/>
        </p:nvSpPr>
        <p:spPr bwMode="auto">
          <a:xfrm>
            <a:off x="8229600" y="0"/>
            <a:ext cx="771365"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126CBB"/>
              </a:buClr>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لا ينظر بولس إلى الحياة المسيحية على أنها انتصار بمعزل عن أي صراع أو كصراع بعيدًا عن أي انتصار. وبدلاً من ذلك فهو يرى الحياة المسيحية على أنها حياة انتصار وسط الصراع .</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8468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w="9525">
            <a:noFill/>
            <a:miter lim="800000"/>
            <a:headEnd/>
            <a:tailEnd/>
          </a:ln>
        </p:spPr>
      </p:pic>
      <p:sp>
        <p:nvSpPr>
          <p:cNvPr id="374787" name="Rectangle 3"/>
          <p:cNvSpPr>
            <a:spLocks noGrp="1" noChangeArrowheads="1"/>
          </p:cNvSpPr>
          <p:nvPr>
            <p:ph type="title"/>
          </p:nvPr>
        </p:nvSpPr>
        <p:spPr/>
        <p:txBody>
          <a:bodyPr/>
          <a:lstStyle/>
          <a:p>
            <a:pPr eaLnBrk="1" hangingPunct="1">
              <a:defRPr/>
            </a:pPr>
            <a:br>
              <a:rPr lang="en-US"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يظهر بطرس الصراع </a:t>
            </a:r>
            <a:br>
              <a:rPr lang="ar-JO"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بين الجسد والروح</a:t>
            </a:r>
            <a:endParaRPr lang="en-US" sz="40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2473706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ext Box 7"/>
          <p:cNvSpPr txBox="1">
            <a:spLocks noChangeArrowheads="1"/>
          </p:cNvSpPr>
          <p:nvPr/>
        </p:nvSpPr>
        <p:spPr bwMode="auto">
          <a:xfrm>
            <a:off x="76200" y="2038350"/>
            <a:ext cx="4495800" cy="487363"/>
          </a:xfrm>
          <a:prstGeom prst="rect">
            <a:avLst/>
          </a:prstGeom>
          <a:solidFill>
            <a:srgbClr val="FCFCC6"/>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ar-JO" sz="2800" b="1" dirty="0">
                <a:solidFill>
                  <a:srgbClr val="000000"/>
                </a:solidFill>
                <a:latin typeface="Arial" panose="020B0604020202020204" pitchFamily="34" charset="0"/>
                <a:ea typeface="ＭＳ Ｐゴシック" charset="-128"/>
                <a:cs typeface="Arial" panose="020B0604020202020204" pitchFamily="34" charset="0"/>
              </a:rPr>
              <a:t>حجج ما قبل الإيمان</a:t>
            </a:r>
            <a:endParaRPr lang="en-US" sz="2800" b="1"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830467" name="Text Box 8"/>
          <p:cNvSpPr txBox="1">
            <a:spLocks noChangeArrowheads="1"/>
          </p:cNvSpPr>
          <p:nvPr/>
        </p:nvSpPr>
        <p:spPr bwMode="auto">
          <a:xfrm>
            <a:off x="4800600" y="2038350"/>
            <a:ext cx="4343400" cy="487363"/>
          </a:xfrm>
          <a:prstGeom prst="rect">
            <a:avLst/>
          </a:prstGeom>
          <a:solidFill>
            <a:srgbClr val="FCC6DD"/>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ar-JO" sz="2800" b="1" dirty="0">
                <a:solidFill>
                  <a:srgbClr val="000000"/>
                </a:solidFill>
                <a:latin typeface="Arial" panose="020B0604020202020204" pitchFamily="34" charset="0"/>
                <a:ea typeface="ＭＳ Ｐゴシック" charset="-128"/>
                <a:cs typeface="Arial" panose="020B0604020202020204" pitchFamily="34" charset="0"/>
              </a:rPr>
              <a:t>حجج ما بعد الإيمان</a:t>
            </a:r>
            <a:endParaRPr lang="en-US" sz="3600" b="1"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830468" name="Rectangle 2"/>
          <p:cNvSpPr>
            <a:spLocks noGrp="1" noChangeArrowheads="1"/>
          </p:cNvSpPr>
          <p:nvPr>
            <p:ph type="title"/>
          </p:nvPr>
        </p:nvSpPr>
        <p:spPr>
          <a:xfrm>
            <a:off x="152400" y="685800"/>
            <a:ext cx="8610600" cy="1143000"/>
          </a:xfrm>
        </p:spPr>
        <p:txBody>
          <a:bodyPr/>
          <a:lstStyle/>
          <a:p>
            <a:pPr algn="ctr" eaLnBrk="1" hangingPunct="1"/>
            <a:r>
              <a:rPr lang="ar-JO" sz="3600" b="1" i="1" dirty="0">
                <a:solidFill>
                  <a:srgbClr val="002914"/>
                </a:solidFill>
                <a:ea typeface="Times New Roman" charset="0"/>
                <a:cs typeface="Times New Roman" charset="0"/>
              </a:rPr>
              <a:t>وجهتي نظر حول الصراع مع الخطية</a:t>
            </a:r>
            <a:br>
              <a:rPr lang="en-US" sz="3600" b="1" i="1" dirty="0">
                <a:solidFill>
                  <a:srgbClr val="002914"/>
                </a:solidFill>
                <a:ea typeface="Times New Roman" charset="0"/>
                <a:cs typeface="Times New Roman" charset="0"/>
              </a:rPr>
            </a:br>
            <a:r>
              <a:rPr lang="ar-JO" sz="3600" b="1" i="1" dirty="0">
                <a:solidFill>
                  <a:srgbClr val="002914"/>
                </a:solidFill>
                <a:ea typeface="Times New Roman" charset="0"/>
                <a:cs typeface="Times New Roman" charset="0"/>
              </a:rPr>
              <a:t>رو 7: 7-25</a:t>
            </a:r>
            <a:endParaRPr lang="en-US" sz="3600" b="1" i="1" dirty="0">
              <a:solidFill>
                <a:srgbClr val="002914"/>
              </a:solidFill>
              <a:ea typeface="Times New Roman" charset="0"/>
              <a:cs typeface="Times New Roman" charset="0"/>
            </a:endParaRPr>
          </a:p>
        </p:txBody>
      </p:sp>
      <p:pic>
        <p:nvPicPr>
          <p:cNvPr id="830469" name="Picture 5" descr="ag00223_"/>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w="9525">
            <a:noFill/>
            <a:miter lim="800000"/>
            <a:headEnd/>
            <a:tailEnd/>
          </a:ln>
        </p:spPr>
      </p:pic>
      <p:pic>
        <p:nvPicPr>
          <p:cNvPr id="43014" name="MacOS">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304800" y="6248400"/>
            <a:ext cx="304800" cy="304800"/>
          </a:xfrm>
          <a:prstGeom prst="rect">
            <a:avLst/>
          </a:prstGeom>
          <a:noFill/>
          <a:ln w="9525">
            <a:noFill/>
            <a:miter lim="800000"/>
            <a:headEnd/>
            <a:tailEnd/>
          </a:ln>
        </p:spPr>
      </p:pic>
      <p:sp>
        <p:nvSpPr>
          <p:cNvPr id="43017" name="Text Box 9"/>
          <p:cNvSpPr txBox="1">
            <a:spLocks noChangeArrowheads="1"/>
          </p:cNvSpPr>
          <p:nvPr/>
        </p:nvSpPr>
        <p:spPr bwMode="auto">
          <a:xfrm>
            <a:off x="9262533" y="-4763"/>
            <a:ext cx="90441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defTabSz="914400" fontAlgn="base">
              <a:spcBef>
                <a:spcPct val="50000"/>
              </a:spcBef>
              <a:spcAft>
                <a:spcPct val="0"/>
              </a:spcAft>
              <a:defRPr/>
            </a:pPr>
            <a:r>
              <a:rPr lang="ar-JO" sz="2400" b="1" dirty="0">
                <a:solidFill>
                  <a:srgbClr val="FFFFFF"/>
                </a:solidFill>
                <a:latin typeface="Arial" panose="020B0604020202020204" pitchFamily="34" charset="0"/>
                <a:ea typeface="Arial" charset="0"/>
                <a:cs typeface="Arial" panose="020B0604020202020204" pitchFamily="34" charset="0"/>
              </a:rPr>
              <a:t>154ب</a:t>
            </a:r>
            <a:endParaRPr lang="en-US" sz="2400" b="1" dirty="0">
              <a:solidFill>
                <a:srgbClr val="333333"/>
              </a:solidFill>
              <a:latin typeface="Arial" panose="020B0604020202020204" pitchFamily="34" charset="0"/>
              <a:ea typeface="Arial" charset="0"/>
              <a:cs typeface="Arial" panose="020B0604020202020204" pitchFamily="34" charset="0"/>
            </a:endParaRPr>
          </a:p>
        </p:txBody>
      </p:sp>
      <p:sp>
        <p:nvSpPr>
          <p:cNvPr id="43018" name="Rectangle 10"/>
          <p:cNvSpPr>
            <a:spLocks noChangeArrowheads="1"/>
          </p:cNvSpPr>
          <p:nvPr/>
        </p:nvSpPr>
        <p:spPr bwMode="auto">
          <a:xfrm>
            <a:off x="0" y="2590800"/>
            <a:ext cx="4724400" cy="4110037"/>
          </a:xfrm>
          <a:prstGeom prst="rect">
            <a:avLst/>
          </a:prstGeom>
          <a:solidFill>
            <a:schemeClr val="accent1"/>
          </a:solidFill>
          <a:ln w="9525">
            <a:noFill/>
            <a:miter lim="800000"/>
            <a:headEnd/>
            <a:tailEnd/>
          </a:ln>
        </p:spPr>
        <p:txBody>
          <a:bodyPr>
            <a:prstTxWarp prst="textNoShape">
              <a:avLst/>
            </a:prstTxWarp>
          </a:bodyPr>
          <a:lstStyle/>
          <a:p>
            <a:pPr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1. كيف يمكن لمؤمن أن يقول أنا عبد للخطية (7: 14)</a:t>
            </a:r>
            <a:endParaRPr lang="en-US" sz="2000" b="1" dirty="0">
              <a:solidFill>
                <a:srgbClr val="000000"/>
              </a:solidFill>
              <a:latin typeface="Arial" panose="020B0604020202020204" pitchFamily="34" charset="0"/>
              <a:ea typeface="ＭＳ Ｐゴシック" charset="-128"/>
              <a:cs typeface="Arial" panose="020B0604020202020204" pitchFamily="34" charset="0"/>
            </a:endParaRPr>
          </a:p>
          <a:p>
            <a:pPr marL="533400" indent="-533400" algn="r" defTabSz="914400" fontAlgn="base">
              <a:lnSpc>
                <a:spcPct val="80000"/>
              </a:lnSpc>
              <a:spcBef>
                <a:spcPct val="20000"/>
              </a:spcBef>
              <a:spcAft>
                <a:spcPct val="0"/>
              </a:spcAft>
            </a:pPr>
            <a:r>
              <a:rPr lang="ar-JO" sz="2000" b="1" dirty="0">
                <a:solidFill>
                  <a:srgbClr val="000000"/>
                </a:solidFill>
                <a:latin typeface="Arial" panose="020B0604020202020204" pitchFamily="34" charset="0"/>
                <a:ea typeface="ＭＳ Ｐゴシック" charset="-128"/>
                <a:cs typeface="Arial" panose="020B0604020202020204" pitchFamily="34" charset="0"/>
              </a:rPr>
              <a:t>    هذا عكس حالة المؤمن التي يصفها بولس في:</a:t>
            </a:r>
            <a:endParaRPr lang="en-US" altLang="ja-JP" sz="2000" b="1" dirty="0">
              <a:solidFill>
                <a:srgbClr val="000000"/>
              </a:solidFill>
              <a:latin typeface="Arial" panose="020B0604020202020204" pitchFamily="34" charset="0"/>
              <a:ea typeface="ＭＳ Ｐゴシック" charset="-128"/>
              <a:cs typeface="Arial" panose="020B0604020202020204" pitchFamily="34" charset="0"/>
            </a:endParaRPr>
          </a:p>
          <a:p>
            <a:pPr lvl="1"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     - نحن الذين متنا عن الخطية كيف نعيش بعد </a:t>
            </a:r>
          </a:p>
          <a:p>
            <a:pPr lvl="1"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       فيها؟ (6: 2) </a:t>
            </a:r>
            <a:endParaRPr lang="en-US" altLang="ja-JP" sz="2000" b="1" dirty="0">
              <a:solidFill>
                <a:srgbClr val="000000"/>
              </a:solidFill>
              <a:latin typeface="Arial" panose="020B0604020202020204" pitchFamily="34" charset="0"/>
              <a:ea typeface="ＭＳ Ｐゴシック" charset="-128"/>
              <a:cs typeface="Arial" panose="020B0604020202020204" pitchFamily="34" charset="0"/>
            </a:endParaRPr>
          </a:p>
          <a:p>
            <a:pPr lvl="1"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     - كي لا نعود نستعبد أيضاً للخطية (6: 6)</a:t>
            </a:r>
            <a:endParaRPr lang="en-US" altLang="ja-JP" sz="2000" b="1" dirty="0">
              <a:solidFill>
                <a:srgbClr val="000000"/>
              </a:solidFill>
              <a:latin typeface="Arial" panose="020B0604020202020204" pitchFamily="34" charset="0"/>
              <a:ea typeface="ＭＳ Ｐゴシック" charset="-128"/>
              <a:cs typeface="Arial" panose="020B0604020202020204" pitchFamily="34" charset="0"/>
            </a:endParaRPr>
          </a:p>
          <a:p>
            <a:pPr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2. أن نكون في الجسد / في الطبيعة الساقطة لا يعني رغبة جسدية بل أسلوب حياة (7: 5)</a:t>
            </a:r>
            <a:endParaRPr lang="en-US" sz="2000" b="1" dirty="0">
              <a:solidFill>
                <a:srgbClr val="000000"/>
              </a:solidFill>
              <a:latin typeface="Arial" panose="020B0604020202020204" pitchFamily="34" charset="0"/>
              <a:ea typeface="ＭＳ Ｐゴシック" charset="-128"/>
              <a:cs typeface="Arial" panose="020B0604020202020204" pitchFamily="34" charset="0"/>
            </a:endParaRPr>
          </a:p>
          <a:p>
            <a:pPr lvl="1" algn="r" defTabSz="914400" fontAlgn="base">
              <a:lnSpc>
                <a:spcPct val="80000"/>
              </a:lnSpc>
              <a:spcBef>
                <a:spcPct val="20000"/>
              </a:spcBef>
              <a:spcAft>
                <a:spcPct val="0"/>
              </a:spcAft>
            </a:pPr>
            <a:r>
              <a:rPr lang="ar-JO" sz="2000" b="1" dirty="0">
                <a:solidFill>
                  <a:srgbClr val="000000"/>
                </a:solidFill>
                <a:latin typeface="Arial" panose="020B0604020202020204" pitchFamily="34" charset="0"/>
                <a:ea typeface="ＭＳ Ｐゴシック" charset="-128"/>
                <a:cs typeface="Arial" panose="020B0604020202020204" pitchFamily="34" charset="0"/>
              </a:rPr>
              <a:t>3. هيكل الحجة</a:t>
            </a:r>
          </a:p>
          <a:p>
            <a:pPr lvl="1" algn="r" defTabSz="914400" fontAlgn="base">
              <a:lnSpc>
                <a:spcPct val="80000"/>
              </a:lnSpc>
              <a:spcBef>
                <a:spcPct val="20000"/>
              </a:spcBef>
              <a:spcAft>
                <a:spcPct val="0"/>
              </a:spcAft>
            </a:pPr>
            <a:r>
              <a:rPr lang="ar-JO" sz="2000" b="1" dirty="0">
                <a:solidFill>
                  <a:srgbClr val="000000"/>
                </a:solidFill>
                <a:latin typeface="Arial" panose="020B0604020202020204" pitchFamily="34" charset="0"/>
                <a:ea typeface="ＭＳ Ｐゴシック" charset="-128"/>
                <a:cs typeface="Arial" panose="020B0604020202020204" pitchFamily="34" charset="0"/>
              </a:rPr>
              <a:t>- 7: 7-25 تفسر 7: 5 (ما قبل الإيمان)</a:t>
            </a:r>
          </a:p>
          <a:p>
            <a:pPr lvl="1" algn="r" defTabSz="914400" fontAlgn="base">
              <a:lnSpc>
                <a:spcPct val="80000"/>
              </a:lnSpc>
              <a:spcBef>
                <a:spcPct val="20000"/>
              </a:spcBef>
              <a:spcAft>
                <a:spcPct val="0"/>
              </a:spcAft>
            </a:pPr>
            <a:r>
              <a:rPr lang="ar-JO" sz="2000" b="1" dirty="0">
                <a:solidFill>
                  <a:srgbClr val="000000"/>
                </a:solidFill>
                <a:latin typeface="Arial" panose="020B0604020202020204" pitchFamily="34" charset="0"/>
                <a:ea typeface="ＭＳ Ｐゴシック" charset="-128"/>
                <a:cs typeface="Arial" panose="020B0604020202020204" pitchFamily="34" charset="0"/>
              </a:rPr>
              <a:t>- 8: 1-17 تفسر 7: 6 (ما بعد الإيمان)</a:t>
            </a:r>
            <a:endParaRPr lang="en-US" sz="2000" b="1"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w="9525">
            <a:noFill/>
            <a:miter lim="800000"/>
            <a:headEnd/>
            <a:tailEnd/>
          </a:ln>
        </p:spPr>
        <p:txBody>
          <a:bodyPr>
            <a:prstTxWarp prst="textNoShape">
              <a:avLst/>
            </a:prstTxWarp>
          </a:bodyPr>
          <a:lstStyle/>
          <a:p>
            <a:pPr algn="r" defTabSz="914400" fontAlgn="base">
              <a:lnSpc>
                <a:spcPct val="80000"/>
              </a:lnSpc>
              <a:spcBef>
                <a:spcPct val="20000"/>
              </a:spcBef>
              <a:spcAft>
                <a:spcPct val="0"/>
              </a:spcAft>
            </a:pPr>
            <a:r>
              <a:rPr lang="ar-JO" altLang="ja-JP" sz="2000" b="1" dirty="0">
                <a:solidFill>
                  <a:srgbClr val="000000"/>
                </a:solidFill>
                <a:latin typeface="Arial" panose="020B0604020202020204" pitchFamily="34" charset="0"/>
                <a:ea typeface="ＭＳ Ｐゴシック" charset="-128"/>
                <a:cs typeface="Arial" panose="020B0604020202020204" pitchFamily="34" charset="0"/>
              </a:rPr>
              <a:t>1. المؤمنون يخطئون أيضًا إذ يقول بولس: إذا لا تملكن الخطية في جسدكم المائت لكي تطيعوها في شهواته (6: 12)</a:t>
            </a:r>
            <a:endParaRPr lang="en-US" sz="2000" b="1" dirty="0">
              <a:solidFill>
                <a:srgbClr val="000000"/>
              </a:solidFill>
              <a:latin typeface="Arial Narrow" charset="0"/>
              <a:ea typeface="ＭＳ Ｐゴシック" charset="-128"/>
              <a:cs typeface="ＭＳ Ｐゴシック" charset="-128"/>
            </a:endParaRPr>
          </a:p>
          <a:p>
            <a:pPr algn="r" defTabSz="914400" fontAlgn="base">
              <a:lnSpc>
                <a:spcPct val="80000"/>
              </a:lnSpc>
              <a:spcBef>
                <a:spcPct val="20000"/>
              </a:spcBef>
              <a:spcAft>
                <a:spcPct val="0"/>
              </a:spcAft>
            </a:pPr>
            <a:r>
              <a:rPr lang="ar-JO" sz="2000" b="1" dirty="0">
                <a:solidFill>
                  <a:srgbClr val="000000"/>
                </a:solidFill>
                <a:latin typeface="Arial Narrow" charset="0"/>
                <a:ea typeface="ＭＳ Ｐゴシック" charset="-128"/>
                <a:cs typeface="ＭＳ Ｐゴシック" charset="-128"/>
              </a:rPr>
              <a:t>2</a:t>
            </a:r>
            <a:r>
              <a:rPr lang="ar-JO" sz="2000" b="1" dirty="0">
                <a:solidFill>
                  <a:srgbClr val="000000"/>
                </a:solidFill>
                <a:latin typeface="Arial" panose="020B0604020202020204" pitchFamily="34" charset="0"/>
                <a:ea typeface="ＭＳ Ｐゴシック" charset="-128"/>
                <a:cs typeface="Arial" panose="020B0604020202020204" pitchFamily="34" charset="0"/>
              </a:rPr>
              <a:t>. يصف بولس حالة حياته قبل الإيمان كإنسان حر من الصراع (غل 1: 14 وفي 3: 5-6)</a:t>
            </a:r>
            <a:endParaRPr lang="en-US" sz="2000" b="1" dirty="0">
              <a:solidFill>
                <a:srgbClr val="000000"/>
              </a:solidFill>
              <a:latin typeface="Arial Narrow" charset="0"/>
              <a:ea typeface="ＭＳ Ｐゴシック" charset="-128"/>
              <a:cs typeface="ＭＳ Ｐゴシック" charset="-128"/>
            </a:endParaRPr>
          </a:p>
          <a:p>
            <a:pPr algn="r" defTabSz="914400" fontAlgn="base">
              <a:lnSpc>
                <a:spcPct val="80000"/>
              </a:lnSpc>
              <a:spcBef>
                <a:spcPct val="20000"/>
              </a:spcBef>
              <a:spcAft>
                <a:spcPct val="0"/>
              </a:spcAft>
            </a:pPr>
            <a:r>
              <a:rPr lang="ar-JO" sz="2000" b="1" dirty="0">
                <a:solidFill>
                  <a:srgbClr val="000000"/>
                </a:solidFill>
                <a:latin typeface="Arial Narrow" charset="0"/>
                <a:ea typeface="ＭＳ Ｐゴシック" charset="-128"/>
                <a:cs typeface="ＭＳ Ｐゴシック" charset="-128"/>
              </a:rPr>
              <a:t>3</a:t>
            </a:r>
            <a:r>
              <a:rPr lang="ar-JO" sz="2000" b="1" dirty="0">
                <a:solidFill>
                  <a:srgbClr val="000000"/>
                </a:solidFill>
                <a:latin typeface="Arial" panose="020B0604020202020204" pitchFamily="34" charset="0"/>
                <a:ea typeface="ＭＳ Ｐゴシック" charset="-128"/>
                <a:cs typeface="Arial" panose="020B0604020202020204" pitchFamily="34" charset="0"/>
              </a:rPr>
              <a:t>. استخدام ضمير المضارع (7: 14-25) لوصف الصراع الحالي</a:t>
            </a:r>
            <a:endParaRPr lang="en-US" sz="2000" b="1" dirty="0">
              <a:solidFill>
                <a:srgbClr val="000000"/>
              </a:solidFill>
              <a:latin typeface="Arial Narrow" charset="0"/>
              <a:ea typeface="ＭＳ Ｐゴシック" charset="-128"/>
              <a:cs typeface="ＭＳ Ｐゴシック" charset="-128"/>
            </a:endParaRPr>
          </a:p>
          <a:p>
            <a:pPr algn="r" defTabSz="914400" fontAlgn="base">
              <a:lnSpc>
                <a:spcPct val="80000"/>
              </a:lnSpc>
              <a:spcBef>
                <a:spcPct val="20000"/>
              </a:spcBef>
              <a:spcAft>
                <a:spcPct val="0"/>
              </a:spcAft>
            </a:pPr>
            <a:r>
              <a:rPr lang="ar-JO" sz="2000" b="1" dirty="0">
                <a:solidFill>
                  <a:srgbClr val="000000"/>
                </a:solidFill>
                <a:latin typeface="Arial Narrow" charset="0"/>
                <a:ea typeface="ＭＳ Ｐゴシック" charset="-128"/>
                <a:cs typeface="ＭＳ Ｐゴシック" charset="-128"/>
              </a:rPr>
              <a:t>4</a:t>
            </a:r>
            <a:r>
              <a:rPr lang="ar-JO" sz="2000" b="1" dirty="0">
                <a:solidFill>
                  <a:srgbClr val="000000"/>
                </a:solidFill>
                <a:latin typeface="Arial" panose="020B0604020202020204" pitchFamily="34" charset="0"/>
                <a:ea typeface="ＭＳ Ｐゴシック" charset="-128"/>
                <a:cs typeface="Arial" panose="020B0604020202020204" pitchFamily="34" charset="0"/>
              </a:rPr>
              <a:t>. الإصحاحات 6-8 تصف التقديس (سياق ما بعد الإيمان)</a:t>
            </a:r>
            <a:endParaRPr lang="en-US" sz="2000" b="1" dirty="0">
              <a:solidFill>
                <a:srgbClr val="000000"/>
              </a:solidFill>
              <a:latin typeface="Arial Narrow" charset="0"/>
              <a:ea typeface="ＭＳ Ｐゴシック" charset="-128"/>
              <a:cs typeface="ＭＳ Ｐゴシック" charset="-128"/>
            </a:endParaRPr>
          </a:p>
          <a:p>
            <a:pPr algn="r" defTabSz="914400" fontAlgn="base">
              <a:lnSpc>
                <a:spcPct val="80000"/>
              </a:lnSpc>
              <a:spcBef>
                <a:spcPct val="20000"/>
              </a:spcBef>
              <a:spcAft>
                <a:spcPct val="0"/>
              </a:spcAft>
            </a:pPr>
            <a:r>
              <a:rPr lang="ar-JO" sz="2000" b="1" dirty="0">
                <a:solidFill>
                  <a:srgbClr val="000000"/>
                </a:solidFill>
                <a:latin typeface="Arial Narrow" charset="0"/>
                <a:ea typeface="ＭＳ Ｐゴシック" charset="-128"/>
                <a:cs typeface="ＭＳ Ｐゴシック" charset="-128"/>
              </a:rPr>
              <a:t>5</a:t>
            </a:r>
            <a:r>
              <a:rPr lang="ar-JO" sz="2000" b="1" dirty="0">
                <a:solidFill>
                  <a:srgbClr val="000000"/>
                </a:solidFill>
                <a:latin typeface="Arial" panose="020B0604020202020204" pitchFamily="34" charset="0"/>
                <a:ea typeface="ＭＳ Ｐゴシック" charset="-128"/>
                <a:cs typeface="Arial" panose="020B0604020202020204" pitchFamily="34" charset="0"/>
              </a:rPr>
              <a:t>. الحقيقة: يستمر المسيحيون في الصراع مع الخطية</a:t>
            </a:r>
            <a:endParaRPr lang="en-US" sz="2000" b="1" dirty="0">
              <a:solidFill>
                <a:srgbClr val="000000"/>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271742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3018">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018">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43018">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58"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uiExpand="1" build="p" autoUpdateAnimBg="0"/>
      <p:bldP spid="43020"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ar-JO" altLang="zh-CN" sz="2400" dirty="0">
                <a:solidFill>
                  <a:schemeClr val="bg1"/>
                </a:solidFill>
                <a:cs typeface="Arial" panose="020B0604020202020204" pitchFamily="34" charset="0"/>
              </a:rPr>
              <a:t>الأهمية الأخروية للسبت</a:t>
            </a:r>
            <a:endParaRPr kumimoji="1" lang="en-US" altLang="zh-CN" sz="2400" dirty="0">
              <a:solidFill>
                <a:schemeClr val="bg1"/>
              </a:solidFill>
              <a:cs typeface="Arial" panose="020B0604020202020204" pitchFamily="34" charset="0"/>
            </a:endParaRPr>
          </a:p>
        </p:txBody>
      </p:sp>
      <p:sp>
        <p:nvSpPr>
          <p:cNvPr id="214020" name="Text Box 5"/>
          <p:cNvSpPr txBox="1">
            <a:spLocks noChangeArrowheads="1"/>
          </p:cNvSpPr>
          <p:nvPr/>
        </p:nvSpPr>
        <p:spPr bwMode="auto">
          <a:xfrm>
            <a:off x="8386019" y="-27384"/>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529</a:t>
            </a:r>
            <a:endParaRPr kumimoji="0" lang="en-US"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05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الأبدية</a:t>
            </a:r>
            <a:endParaRPr kumimoji="0" lang="en-SG" sz="105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السقوط</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الضيقة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موسى</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الموسوي</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الألفية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الكنيسة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الله</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276999"/>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u="none" strike="noStrike" kern="1200" cap="none" spc="0" normalizeH="0" baseline="0" noProof="0" dirty="0">
                <a:ln>
                  <a:noFill/>
                </a:ln>
                <a:solidFill>
                  <a:srgbClr val="000000"/>
                </a:solidFill>
                <a:effectLst/>
                <a:uLnTx/>
                <a:uFillTx/>
                <a:ea typeface="ＭＳ Ｐゴシック" charset="0"/>
              </a:rPr>
              <a:t>راحة الله</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u="none" strike="noStrike" kern="1200" cap="none" spc="0" normalizeH="0" baseline="0" noProof="0" dirty="0">
                <a:ln>
                  <a:noFill/>
                </a:ln>
                <a:solidFill>
                  <a:srgbClr val="000000"/>
                </a:solidFill>
                <a:effectLst/>
                <a:uLnTx/>
                <a:uFillTx/>
                <a:ea typeface="ＭＳ Ｐゴシック" charset="0"/>
              </a:rPr>
              <a:t>راحة إسرائيل</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تاريخ إسرائيل الوطني</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مجيء المسيح الثاني على مرحلتين</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أيام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20</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الشريعة</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 7 : 1 - 6</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3 : 19, 23 - 29</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9 : 20 </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كو 3 : 6 - 11</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الأسبوع 70 من نبوة دانيال عن 70 أسبوعاً</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27</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ترتيب بعض أجزاء الناموس</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40 – 48 </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الحفظ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 5 : 17</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643558"/>
            <a:ext cx="8374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إعادة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21 - 22</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يرتاح</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من النشاط الخلاق</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2 - 3</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رفض إسرائيل المتكرر لعرض الله عن أرض الراحة الموعودة</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تتوقف الراحة بالخطية</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الراحة مرتبطة بأرض كنعان</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30 : 1 - 10</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البرية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14 : 23, عب 3 : 9</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زمن داود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 95 : 7ب - 11</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المسيا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 23 : 37 - 39</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عظة بطرس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3 : 19 - 20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7151802" y="3327375"/>
            <a:ext cx="11250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قبول وإعادة الراحة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3 : 7 – 4 : 11</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راحة للجنس البشري</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توقع راحة إسرائيل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3</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تنظيم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 9 : 13 - 14</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2" y="4105829"/>
            <a:ext cx="100867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ألغاء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 2 : 16 –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4 : 9 – 10</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 14 :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هو 2 : 11</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علامة العهد الموسوي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31 : 13 و17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20 : 12 و20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967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يوم الرب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20 :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16 : 1 - 2</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1 : 10</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 24 : 20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071941"/>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46 :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أش 66 : 23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بدء الإنتقال</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نهاية الإنتقال</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الشعب على جبل سيناء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19</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أسبوع</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سنة</a:t>
            </a:r>
            <a:r>
              <a:rPr kumimoji="0" lang="zh-CN" alt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ق.م – 33م</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25</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4922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توبة الشعب وإيمانه بالمسيا وإعادة تأسيسه</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36 - 39</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نمط الملكوت</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لغة المملكة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الإبراهيمي وعهد الأرض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 تث 30 : 1 - 10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3059832" y="5850722"/>
            <a:ext cx="1470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عودة السبت إلى الخليقة والفداء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20 : 8 –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5 : 12 – 15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يتمثل السبت بمعنى مزدوج</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السبت ينظر للأمام ويمثل الملكوت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4 :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23 : 1 – 3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6" name="TextBox 75">
            <a:extLst>
              <a:ext uri="{FF2B5EF4-FFF2-40B4-BE49-F238E27FC236}">
                <a16:creationId xmlns:a16="http://schemas.microsoft.com/office/drawing/2014/main" id="{16695E17-293A-4146-8C86-BA72F26F983E}"/>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u="none" strike="noStrike" kern="1200" cap="none" spc="0" normalizeH="0" baseline="0" noProof="0" dirty="0">
                <a:ln>
                  <a:noFill/>
                </a:ln>
                <a:solidFill>
                  <a:srgbClr val="000000"/>
                </a:solidFill>
                <a:effectLst/>
                <a:uLnTx/>
                <a:uFillTx/>
                <a:ea typeface="ＭＳ Ｐゴシック" charset="0"/>
              </a:rPr>
              <a:t>A visual summary of the ThD dissertation by Richard James Griffith, Dallas Theological Seminary, 1990</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اليوم 7</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1 - 3</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الخلق</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سقوط الإنسان</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 الشعب جانباً في فترة عصر الكنيسة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أزمنة الأمم</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26</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 21 : 24</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الإختطاف</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20 : 1 - 6</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أسبوع واحد</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سنوات</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ميلادي</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27</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موت المسيح</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99" name="6-Point Star 98">
            <a:extLst>
              <a:ext uri="{FF2B5EF4-FFF2-40B4-BE49-F238E27FC236}">
                <a16:creationId xmlns:a16="http://schemas.microsoft.com/office/drawing/2014/main" id="{270CAF1C-30A2-3A40-83F3-AF93EC2E00F2}"/>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9468544" y="1567"/>
            <a:ext cx="1383712"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NS 266k</a:t>
            </a:r>
          </a:p>
        </p:txBody>
      </p:sp>
    </p:spTree>
    <p:extLst>
      <p:ext uri="{BB962C8B-B14F-4D97-AF65-F5344CB8AC3E}">
        <p14:creationId xmlns:p14="http://schemas.microsoft.com/office/powerpoint/2010/main" val="2919753442"/>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069388"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 </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(تث 23: 19، خر 22: 25، لا 25: 36-37، حز 18: 8، 13، 17، 22: 12، أم 15: 5، 28: 8)</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Oval 7"/>
          <p:cNvSpPr/>
          <p:nvPr/>
        </p:nvSpPr>
        <p:spPr bwMode="auto">
          <a:xfrm>
            <a:off x="7485016"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9" name="Oval 8"/>
          <p:cNvSpPr/>
          <p:nvPr/>
        </p:nvSpPr>
        <p:spPr bwMode="auto">
          <a:xfrm>
            <a:off x="7485016"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p:cNvSpPr/>
          <p:nvPr/>
        </p:nvSpPr>
        <p:spPr bwMode="auto">
          <a:xfrm>
            <a:off x="7485016"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p:cNvSpPr/>
          <p:nvPr/>
        </p:nvSpPr>
        <p:spPr bwMode="auto">
          <a:xfrm>
            <a:off x="7637416"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p:cNvSpPr/>
          <p:nvPr/>
        </p:nvSpPr>
        <p:spPr bwMode="auto">
          <a:xfrm>
            <a:off x="7637416"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p:cNvSpPr/>
          <p:nvPr/>
        </p:nvSpPr>
        <p:spPr bwMode="auto">
          <a:xfrm>
            <a:off x="7485016"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p:cNvSpPr/>
          <p:nvPr/>
        </p:nvSpPr>
        <p:spPr bwMode="auto">
          <a:xfrm>
            <a:off x="7637416" y="5486400"/>
            <a:ext cx="343989" cy="58782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5" name="TextBox 14"/>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كل الإجابات خاطئة</a:t>
            </a:r>
            <a:endParaRPr kumimoji="0" lang="en-US"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7845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ppt_w</p:attrName>
                                        </p:attrNameLst>
                                      </p:cBhvr>
                                      <p:tavLst>
                                        <p:tav tm="0" fmla="#ppt_w*sin(2.5*pi*$)">
                                          <p:val>
                                            <p:fltVal val="0"/>
                                          </p:val>
                                        </p:tav>
                                        <p:tav tm="100000">
                                          <p:val>
                                            <p:fltVal val="1"/>
                                          </p:val>
                                        </p:tav>
                                      </p:tavLst>
                                    </p:anim>
                                    <p:anim calcmode="lin" valueType="num">
                                      <p:cBhvr>
                                        <p:cTn id="3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37643418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4000" dirty="0">
                <a:cs typeface="Arial" panose="020B0604020202020204" pitchFamily="34" charset="0"/>
              </a:rPr>
              <a:t>علم الخلاص</a:t>
            </a:r>
            <a:r>
              <a:rPr lang="en-US" sz="4000" dirty="0">
                <a:cs typeface="Arial" panose="020B0604020202020204" pitchFamily="34" charset="0"/>
              </a:rPr>
              <a:t> </a:t>
            </a:r>
            <a:r>
              <a:rPr lang="en-US" sz="3200" dirty="0">
                <a:cs typeface="Arial" panose="020B0604020202020204" pitchFamily="34" charset="0"/>
              </a:rPr>
              <a:t> </a:t>
            </a:r>
            <a:r>
              <a:rPr lang="en-US" sz="3200" dirty="0">
                <a:solidFill>
                  <a:srgbClr val="FFFFFF"/>
                </a:solidFill>
                <a:ea typeface="ＭＳ Ｐゴシック" charset="0"/>
                <a:cs typeface="Arial" panose="020B0604020202020204" pitchFamily="34" charset="0"/>
              </a:rPr>
              <a:t>•  BibleStudyDownloads.org</a:t>
            </a:r>
            <a:endParaRPr lang="en-US" sz="11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ى</a:t>
            </a: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هذا العرض مجانا</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33690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1" y="457200"/>
            <a:ext cx="8717581" cy="1243608"/>
          </a:xfrm>
        </p:spPr>
        <p:txBody>
          <a:bodyPr/>
          <a:lstStyle/>
          <a:p>
            <a:pPr algn="r" eaLnBrk="1" hangingPunct="1">
              <a:defRPr/>
            </a:pPr>
            <a:r>
              <a:rPr lang="ar-JO" altLang="zh-CN" dirty="0">
                <a:solidFill>
                  <a:schemeClr val="bg1"/>
                </a:solidFill>
                <a:effectLst>
                  <a:glow rad="254000">
                    <a:schemeClr val="tx1">
                      <a:alpha val="85000"/>
                    </a:schemeClr>
                  </a:glow>
                </a:effectLst>
                <a:cs typeface="Arial" panose="020B0604020202020204" pitchFamily="34" charset="0"/>
              </a:rPr>
              <a:t>ب. تعريف الناموس</a:t>
            </a:r>
            <a:endParaRPr lang="en-US" altLang="zh-CN" dirty="0">
              <a:solidFill>
                <a:schemeClr val="bg1"/>
              </a:solidFill>
              <a:effectLst>
                <a:glow rad="254000">
                  <a:schemeClr val="tx1">
                    <a:alpha val="85000"/>
                  </a:schemeClr>
                </a:glow>
              </a:effectLst>
              <a:cs typeface="Arial" panose="020B0604020202020204" pitchFamily="34" charset="0"/>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1. التوراة كسفر واحد</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2. التوراة كخمسة أسفار</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3. العهد القديم كاملاً</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4. أدب قانوني (خر 20 – تث 33)</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
        <p:nvSpPr>
          <p:cNvPr id="8"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3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1" y="457200"/>
            <a:ext cx="6989361" cy="2455520"/>
          </a:xfrm>
        </p:spPr>
        <p:txBody>
          <a:bodyPr/>
          <a:lstStyle/>
          <a:p>
            <a:pPr defTabSz="914400" eaLnBrk="1" hangingPunct="1">
              <a:defRPr/>
            </a:pPr>
            <a:r>
              <a:rPr lang="ar-JO" altLang="zh-CN" sz="6000" dirty="0">
                <a:solidFill>
                  <a:srgbClr val="FFFFFF"/>
                </a:solidFill>
                <a:effectLst>
                  <a:glow rad="254000">
                    <a:srgbClr val="000000">
                      <a:alpha val="85000"/>
                    </a:srgbClr>
                  </a:glow>
                </a:effectLst>
                <a:cs typeface="Arial" panose="020B0604020202020204" pitchFamily="34" charset="0"/>
              </a:rPr>
              <a:t>علاقة</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المسيحي</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بالناموس</a:t>
            </a:r>
            <a:endParaRPr lang="en-US" altLang="zh-CN" sz="6000" dirty="0">
              <a:solidFill>
                <a:srgbClr val="FFFFFF"/>
              </a:solidFill>
              <a:effectLst>
                <a:glow rad="254000">
                  <a:srgbClr val="000000">
                    <a:alpha val="85000"/>
                  </a:srgbClr>
                </a:glow>
              </a:effectLst>
              <a:cs typeface="Arial" panose="020B0604020202020204" pitchFamily="34" charset="0"/>
            </a:endParaRPr>
          </a:p>
        </p:txBody>
      </p:sp>
      <p:sp>
        <p:nvSpPr>
          <p:cNvPr id="9"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599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SA" dirty="0">
                <a:solidFill>
                  <a:schemeClr val="bg1"/>
                </a:solidFill>
              </a:rPr>
              <a:t>العهد الجديد</a:t>
            </a:r>
            <a:endParaRPr lang="en-US" dirty="0"/>
          </a:p>
        </p:txBody>
      </p:sp>
      <p:sp>
        <p:nvSpPr>
          <p:cNvPr id="796675" name="Rectangle 3"/>
          <p:cNvSpPr>
            <a:spLocks noGrp="1" noChangeArrowheads="1"/>
          </p:cNvSpPr>
          <p:nvPr>
            <p:ph type="subTitle" idx="1"/>
          </p:nvPr>
        </p:nvSpPr>
        <p:spPr>
          <a:xfrm>
            <a:off x="583324" y="1361277"/>
            <a:ext cx="7977352"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anchor="ctr"/>
          <a:lstStyle/>
          <a:p>
            <a:pPr eaLnBrk="1" hangingPunct="1"/>
            <a:r>
              <a:rPr lang="ar-SA" dirty="0">
                <a:solidFill>
                  <a:srgbClr val="FFFFFF"/>
                </a:solidFill>
                <a:cs typeface="Arial" panose="020B0604020202020204" pitchFamily="34" charset="0"/>
              </a:rPr>
              <a:t>الشيء الرئيسي الذي يثير مخاوفي هو أنّ استخدامنا لتعابير مثل "إعادة التعريف" أو "غير الحَرفي"، قد يفتح الباب لتقويض عصمة ونزاهة ما يقرّه العهد القديم، كما أنّه سيعرّضنا لمخاطر التفسيرات الرمزية في الوقت الذي نؤكد فيه لطلابنا وندرّبهم باستمرار على التمسّك والمحافظة على القراءة الحرفيّة الطبيعية للأسفار المقدّسة. كما أنني أخشى أنّ أي " إعادة تعريف" لنصوص العهد القديم قد يعطي مُبررًا للإسلام لإعادة تفسير العهد الجديد.</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SA" b="1" kern="0" dirty="0" err="1">
                <a:solidFill>
                  <a:srgbClr val="FFFFFF"/>
                </a:solidFill>
                <a:latin typeface="Arial" panose="020B0604020202020204" pitchFamily="34" charset="0"/>
                <a:cs typeface="Arial" panose="020B0604020202020204" pitchFamily="34" charset="0"/>
              </a:rPr>
              <a:t>ر</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ءماد</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69895"/>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SA" dirty="0">
                <a:solidFill>
                  <a:schemeClr val="bg1"/>
                </a:solidFill>
              </a:rPr>
              <a:t>العهد الجديد</a:t>
            </a:r>
            <a:endParaRPr lang="en-US" dirty="0"/>
          </a:p>
        </p:txBody>
      </p:sp>
      <p:sp>
        <p:nvSpPr>
          <p:cNvPr id="796675" name="Rectangle 3"/>
          <p:cNvSpPr>
            <a:spLocks noGrp="1" noChangeArrowheads="1"/>
          </p:cNvSpPr>
          <p:nvPr>
            <p:ph type="subTitle" idx="1"/>
          </p:nvPr>
        </p:nvSpPr>
        <p:spPr>
          <a:xfrm>
            <a:off x="889461" y="1487402"/>
            <a:ext cx="7306888"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txBody>
          <a:bodyPr vert="horz" wrap="square" lIns="91440" tIns="45720" rIns="91440" bIns="45720" numCol="1" anchor="ctr" anchorCtr="0" compatLnSpc="1">
            <a:prstTxWarp prst="textNoShape">
              <a:avLst/>
            </a:prstTxWarp>
          </a:bodyPr>
          <a:lstStyle/>
          <a:p>
            <a:pPr eaLnBrk="1" hangingPunct="1"/>
            <a:r>
              <a:rPr lang="ar-SA" dirty="0">
                <a:solidFill>
                  <a:srgbClr val="FFFFFF"/>
                </a:solidFill>
                <a:cs typeface="Arial" panose="020B0604020202020204" pitchFamily="34" charset="0"/>
              </a:rPr>
              <a:t>في العهد الجديد هناك توسّع وتعمّق في تطبيق نصوص العهد القديم تماشيًا مع الإعلان التّدريجي. فالعهد الجديد يوسّع العهد القديم لكنه لا يستبدله ( لا يحل مكانه)، </a:t>
            </a:r>
            <a:r>
              <a:rPr lang="ar-SA" dirty="0" err="1">
                <a:solidFill>
                  <a:srgbClr val="FFFFFF"/>
                </a:solidFill>
                <a:cs typeface="Arial" panose="020B0604020202020204" pitchFamily="34" charset="0"/>
              </a:rPr>
              <a:t>ويوضّحة</a:t>
            </a:r>
            <a:r>
              <a:rPr lang="ar-SA" dirty="0">
                <a:solidFill>
                  <a:srgbClr val="FFFFFF"/>
                </a:solidFill>
                <a:cs typeface="Arial" panose="020B0604020202020204" pitchFamily="34" charset="0"/>
              </a:rPr>
              <a:t> لكن لا يصححه ويقوّيه ولا يضعفه ويضيف له ولا ينتقص منه ويحميه دون أن يعيد تفسيره ويتممه بدل أن يحسّنهُ ويؤكد ما جاء به بدل أن يشكك به. هذه هي القيم التفسيرية التي نريد أن نغرسها في طلابنا.</a:t>
            </a:r>
            <a:endParaRPr lang="en-US" dirty="0">
              <a:solidFill>
                <a:srgbClr val="FFFFFF"/>
              </a:solidFill>
              <a:cs typeface="Arial" panose="020B0604020202020204" pitchFamily="34" charset="0"/>
            </a:endParaRP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SA" b="1" kern="0" dirty="0" err="1">
                <a:solidFill>
                  <a:srgbClr val="FFFFFF"/>
                </a:solidFill>
                <a:latin typeface="Arial" panose="020B0604020202020204" pitchFamily="34" charset="0"/>
                <a:cs typeface="Arial" panose="020B0604020202020204" pitchFamily="34" charset="0"/>
              </a:rPr>
              <a:t>ر</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ءماد</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26293"/>
      </p:ext>
    </p:extLst>
  </p:cSld>
  <p:clrMapOvr>
    <a:masterClrMapping/>
  </p:clrMapOvr>
  <p:transition spd="med">
    <p:randomBar dir="vert"/>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3596</TotalTime>
  <Words>7965</Words>
  <Application>Microsoft Macintosh PowerPoint</Application>
  <PresentationFormat>On-screen Show (4:3)</PresentationFormat>
  <Paragraphs>962</Paragraphs>
  <Slides>52</Slides>
  <Notes>43</Notes>
  <HiddenSlides>0</HiddenSlides>
  <MMClips>1</MMClips>
  <ScaleCrop>false</ScaleCrop>
  <HeadingPairs>
    <vt:vector size="6" baseType="variant">
      <vt:variant>
        <vt:lpstr>Fonts Used</vt:lpstr>
      </vt:variant>
      <vt:variant>
        <vt:i4>15</vt:i4>
      </vt:variant>
      <vt:variant>
        <vt:lpstr>Theme</vt:lpstr>
      </vt:variant>
      <vt:variant>
        <vt:i4>26</vt:i4>
      </vt:variant>
      <vt:variant>
        <vt:lpstr>Slide Titles</vt:lpstr>
      </vt:variant>
      <vt:variant>
        <vt:i4>52</vt:i4>
      </vt:variant>
    </vt:vector>
  </HeadingPairs>
  <TitlesOfParts>
    <vt:vector size="93" baseType="lpstr">
      <vt:lpstr>ＭＳ Ｐゴシック</vt:lpstr>
      <vt:lpstr>SimSun</vt:lpstr>
      <vt:lpstr>Times</vt:lpstr>
      <vt:lpstr>Arial</vt:lpstr>
      <vt:lpstr>Arial Narrow</vt:lpstr>
      <vt:lpstr>Calibri</vt:lpstr>
      <vt:lpstr>Comic Sans MS</vt:lpstr>
      <vt:lpstr>Garamond</vt:lpstr>
      <vt:lpstr>Helvetica</vt:lpstr>
      <vt:lpstr>Monotype Corsiva</vt:lpstr>
      <vt:lpstr>Monotype Sorts</vt:lpstr>
      <vt:lpstr>Tahoma</vt:lpstr>
      <vt:lpstr>Times New Roman</vt:lpstr>
      <vt:lpstr>Traditional Arabic</vt:lpstr>
      <vt:lpstr>Wingdings</vt:lpstr>
      <vt:lpstr>49_Blank Presentation</vt:lpstr>
      <vt:lpstr>1_Slit</vt:lpstr>
      <vt:lpstr>LaVerne</vt:lpstr>
      <vt:lpstr>1_Topo</vt:lpstr>
      <vt:lpstr>24_Default Design</vt:lpstr>
      <vt:lpstr>1_untitled 1</vt:lpstr>
      <vt:lpstr>2_Topo</vt:lpstr>
      <vt:lpstr>12_Blank Presentation</vt:lpstr>
      <vt:lpstr>4_Stream</vt:lpstr>
      <vt:lpstr>Orbit</vt:lpstr>
      <vt:lpstr>1_Orbit</vt:lpstr>
      <vt:lpstr>7_Default Design</vt:lpstr>
      <vt:lpstr>2_Orbit</vt:lpstr>
      <vt:lpstr>3_Orbit</vt:lpstr>
      <vt:lpstr>Blank Presentation</vt:lpstr>
      <vt:lpstr>Slit</vt:lpstr>
      <vt:lpstr>4_Orbit</vt:lpstr>
      <vt:lpstr>6_Blank Presentation</vt:lpstr>
      <vt:lpstr>7_untitled 3</vt:lpstr>
      <vt:lpstr>3_Cascade</vt:lpstr>
      <vt:lpstr>8_untitled 3</vt:lpstr>
      <vt:lpstr>35_MEADOW</vt:lpstr>
      <vt:lpstr>3_Optical</vt:lpstr>
      <vt:lpstr>26_MEADOW</vt:lpstr>
      <vt:lpstr>3_MEADOW</vt:lpstr>
      <vt:lpstr>2_blstripc.ppt - Blue Stripes</vt:lpstr>
      <vt:lpstr>المسيحي والعهد الموسوي</vt:lpstr>
      <vt:lpstr>اختبار سريع عن الناموس</vt:lpstr>
      <vt:lpstr>Seminary</vt:lpstr>
      <vt:lpstr>السبت</vt:lpstr>
      <vt:lpstr>الأهمية الأخروية للسبت</vt:lpstr>
      <vt:lpstr>ب. تعريف الناموس</vt:lpstr>
      <vt:lpstr>علاقة المسيحي بالناموس</vt:lpstr>
      <vt:lpstr>العهد الجديد</vt:lpstr>
      <vt:lpstr>العهد الجديد</vt:lpstr>
      <vt:lpstr>رومية 7</vt:lpstr>
      <vt:lpstr>البر ممنوح في التقديس (رو 6-8)</vt:lpstr>
      <vt:lpstr>الزواج</vt:lpstr>
      <vt:lpstr>الطلاق</vt:lpstr>
      <vt:lpstr>طلاق   آخر</vt:lpstr>
      <vt:lpstr>سوزان وريك، 1982</vt:lpstr>
      <vt:lpstr>الزواج 30 كانون أول 1983</vt:lpstr>
      <vt:lpstr>أي زواج (7: 1-6)؟</vt:lpstr>
      <vt:lpstr>موت المسيح (وموتنا معه) يحررنا من الإرتباط مع الناموس كوننا صرنا مرتبطين بالمسيح      (رو 7: 4، 6)</vt:lpstr>
      <vt:lpstr>لم يكن بولس             تحت الناموس</vt:lpstr>
      <vt:lpstr>عبرانيين 8: 13</vt:lpstr>
      <vt:lpstr>الجدول الزمنيُّ للملكوت والعهود</vt:lpstr>
      <vt:lpstr>تتميم "القديم" بـ "الجديد" </vt:lpstr>
      <vt:lpstr>د. الأغراض من الناموس</vt:lpstr>
      <vt:lpstr>د. الأغراض من الناموس</vt:lpstr>
      <vt:lpstr>د. الأغراض من الناموس</vt:lpstr>
      <vt:lpstr>التفسير والوعظ من الأجزاء الكتابيَّة التي تندرج ضمن "الأدب القانونيّ"</vt:lpstr>
      <vt:lpstr>استراتيجية مقترحة لشرح شريعة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إن جوهر العهد الموسوي هو الوصايا العشرة</vt:lpstr>
      <vt:lpstr>نظرة تقليدية على الشريعة</vt:lpstr>
      <vt:lpstr>القانون الأخلاقي يعني أحكام الله التي  تنطبق على ...</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الوصايا العشر</vt:lpstr>
      <vt:lpstr>الوصايا العشر</vt:lpstr>
      <vt:lpstr>الوصايا العشر</vt:lpstr>
      <vt:lpstr>In your small group...</vt:lpstr>
      <vt:lpstr>المصعد يوم السبت في الجليل</vt:lpstr>
      <vt:lpstr>الإنتصار في الحياة المسيحية</vt:lpstr>
      <vt:lpstr> يظهر بطرس الصراع  بين الجسد والروح</vt:lpstr>
      <vt:lpstr>وجهتي نظر حول الصراع مع الخطية رو 7: 7-25</vt:lpstr>
      <vt:lpstr>اختبار سريع عن الناموس</vt:lpstr>
      <vt:lpstr>Black</vt:lpstr>
      <vt:lpstr>علم الخلاص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127</cp:revision>
  <dcterms:created xsi:type="dcterms:W3CDTF">2014-08-02T06:39:19Z</dcterms:created>
  <dcterms:modified xsi:type="dcterms:W3CDTF">2024-02-29T09:53:39Z</dcterms:modified>
</cp:coreProperties>
</file>