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Lst>
  <p:notesMasterIdLst>
    <p:notesMasterId r:id="rId29"/>
  </p:notesMasterIdLst>
  <p:sldIdLst>
    <p:sldId id="256" r:id="rId3"/>
    <p:sldId id="262" r:id="rId4"/>
    <p:sldId id="269" r:id="rId5"/>
    <p:sldId id="258" r:id="rId6"/>
    <p:sldId id="266" r:id="rId7"/>
    <p:sldId id="259" r:id="rId8"/>
    <p:sldId id="263" r:id="rId9"/>
    <p:sldId id="260" r:id="rId10"/>
    <p:sldId id="264" r:id="rId11"/>
    <p:sldId id="261" r:id="rId12"/>
    <p:sldId id="271" r:id="rId13"/>
    <p:sldId id="272" r:id="rId14"/>
    <p:sldId id="278" r:id="rId15"/>
    <p:sldId id="279" r:id="rId16"/>
    <p:sldId id="273" r:id="rId17"/>
    <p:sldId id="280" r:id="rId18"/>
    <p:sldId id="281" r:id="rId19"/>
    <p:sldId id="274" r:id="rId20"/>
    <p:sldId id="282" r:id="rId21"/>
    <p:sldId id="283" r:id="rId22"/>
    <p:sldId id="275" r:id="rId23"/>
    <p:sldId id="276" r:id="rId24"/>
    <p:sldId id="277" r:id="rId25"/>
    <p:sldId id="265" r:id="rId26"/>
    <p:sldId id="267" r:id="rId27"/>
    <p:sldId id="26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3"/>
    <p:restoredTop sz="96133" autoAdjust="0"/>
  </p:normalViewPr>
  <p:slideViewPr>
    <p:cSldViewPr>
      <p:cViewPr varScale="1">
        <p:scale>
          <a:sx n="137" d="100"/>
          <a:sy n="137" d="100"/>
        </p:scale>
        <p:origin x="1792" y="192"/>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284EA-B985-C44C-B633-741F1810705D}" type="datetimeFigureOut">
              <a:t>9/11/25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1033B-1206-924C-9E83-55A16780BC06}" type="slidenum">
              <a:t>‹#›</a:t>
            </a:fld>
            <a:endParaRPr lang="en-US"/>
          </a:p>
        </p:txBody>
      </p:sp>
    </p:spTree>
    <p:extLst>
      <p:ext uri="{BB962C8B-B14F-4D97-AF65-F5344CB8AC3E}">
        <p14:creationId xmlns:p14="http://schemas.microsoft.com/office/powerpoint/2010/main" val="1225037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316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4316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charset="0"/>
              </a:defRPr>
            </a:lvl1pPr>
          </a:lstStyle>
          <a:p>
            <a:pPr>
              <a:defRPr/>
            </a:pPr>
            <a:fld id="{EBDADBC3-7933-9546-A4B4-F30AE4C30725}" type="slidenum">
              <a:rPr lang="en-US"/>
              <a:pPr>
                <a:defRPr/>
              </a:pPr>
              <a:t>‹#›</a:t>
            </a:fld>
            <a:endParaRPr lang="en-US"/>
          </a:p>
        </p:txBody>
      </p:sp>
    </p:spTree>
    <p:extLst>
      <p:ext uri="{BB962C8B-B14F-4D97-AF65-F5344CB8AC3E}">
        <p14:creationId xmlns:p14="http://schemas.microsoft.com/office/powerpoint/2010/main" val="32545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777399-E61A-DB4A-B7A1-63E3D85C8239}" type="slidenum">
              <a:rPr lang="en-US"/>
              <a:pPr>
                <a:defRPr/>
              </a:pPr>
              <a:t>‹#›</a:t>
            </a:fld>
            <a:endParaRPr lang="en-US"/>
          </a:p>
        </p:txBody>
      </p:sp>
    </p:spTree>
    <p:extLst>
      <p:ext uri="{BB962C8B-B14F-4D97-AF65-F5344CB8AC3E}">
        <p14:creationId xmlns:p14="http://schemas.microsoft.com/office/powerpoint/2010/main" val="329936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7DEA45-E665-B142-B6C4-21687F04F59B}" type="slidenum">
              <a:rPr lang="en-US"/>
              <a:pPr>
                <a:defRPr/>
              </a:pPr>
              <a:t>‹#›</a:t>
            </a:fld>
            <a:endParaRPr lang="en-US"/>
          </a:p>
        </p:txBody>
      </p:sp>
    </p:spTree>
    <p:extLst>
      <p:ext uri="{BB962C8B-B14F-4D97-AF65-F5344CB8AC3E}">
        <p14:creationId xmlns:p14="http://schemas.microsoft.com/office/powerpoint/2010/main" val="39636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24F5D4-DC85-DE4F-B244-AB8A2FB68899}" type="slidenum">
              <a:rPr lang="en-US"/>
              <a:pPr>
                <a:defRPr/>
              </a:pPr>
              <a:t>‹#›</a:t>
            </a:fld>
            <a:endParaRPr lang="en-US"/>
          </a:p>
        </p:txBody>
      </p:sp>
    </p:spTree>
    <p:extLst>
      <p:ext uri="{BB962C8B-B14F-4D97-AF65-F5344CB8AC3E}">
        <p14:creationId xmlns:p14="http://schemas.microsoft.com/office/powerpoint/2010/main" val="694311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EF5CE80-1E3F-D541-BB05-BEDFED24F870}" type="slidenum">
              <a:rPr lang="en-US"/>
              <a:pPr>
                <a:defRPr/>
              </a:pPr>
              <a:t>‹#›</a:t>
            </a:fld>
            <a:endParaRPr lang="en-US"/>
          </a:p>
        </p:txBody>
      </p:sp>
    </p:spTree>
    <p:extLst>
      <p:ext uri="{BB962C8B-B14F-4D97-AF65-F5344CB8AC3E}">
        <p14:creationId xmlns:p14="http://schemas.microsoft.com/office/powerpoint/2010/main" val="27093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E1F9105-914F-024C-9205-A137917BE8D8}" type="slidenum">
              <a:rPr lang="en-US"/>
              <a:pPr>
                <a:defRPr/>
              </a:pPr>
              <a:t>‹#›</a:t>
            </a:fld>
            <a:endParaRPr lang="en-US"/>
          </a:p>
        </p:txBody>
      </p:sp>
    </p:spTree>
    <p:extLst>
      <p:ext uri="{BB962C8B-B14F-4D97-AF65-F5344CB8AC3E}">
        <p14:creationId xmlns:p14="http://schemas.microsoft.com/office/powerpoint/2010/main" val="20665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BE6ECB2B-9A7D-3440-A1C4-830BA296EA5B}" type="slidenum">
              <a:rPr lang="en-US"/>
              <a:pPr>
                <a:defRPr/>
              </a:pPr>
              <a:t>‹#›</a:t>
            </a:fld>
            <a:endParaRPr lang="en-US"/>
          </a:p>
        </p:txBody>
      </p:sp>
    </p:spTree>
    <p:extLst>
      <p:ext uri="{BB962C8B-B14F-4D97-AF65-F5344CB8AC3E}">
        <p14:creationId xmlns:p14="http://schemas.microsoft.com/office/powerpoint/2010/main" val="304790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F77D99A8-EC23-C54E-B18F-1C7DB8240CE0}" type="slidenum">
              <a:rPr lang="en-US"/>
              <a:pPr>
                <a:defRPr/>
              </a:pPr>
              <a:t>‹#›</a:t>
            </a:fld>
            <a:endParaRPr lang="en-US"/>
          </a:p>
        </p:txBody>
      </p:sp>
    </p:spTree>
    <p:extLst>
      <p:ext uri="{BB962C8B-B14F-4D97-AF65-F5344CB8AC3E}">
        <p14:creationId xmlns:p14="http://schemas.microsoft.com/office/powerpoint/2010/main" val="5918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9E6E323F-0FC0-5E4D-8693-5C82AE8A67CF}" type="slidenum">
              <a:rPr lang="en-US"/>
              <a:pPr>
                <a:defRPr/>
              </a:pPr>
              <a:t>‹#›</a:t>
            </a:fld>
            <a:endParaRPr lang="en-US"/>
          </a:p>
        </p:txBody>
      </p:sp>
    </p:spTree>
    <p:extLst>
      <p:ext uri="{BB962C8B-B14F-4D97-AF65-F5344CB8AC3E}">
        <p14:creationId xmlns:p14="http://schemas.microsoft.com/office/powerpoint/2010/main" val="110127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6DF1EC6-C6DA-584C-B8A2-D5D6960AE6CF}" type="slidenum">
              <a:rPr lang="en-US"/>
              <a:pPr>
                <a:defRPr/>
              </a:pPr>
              <a:t>‹#›</a:t>
            </a:fld>
            <a:endParaRPr lang="en-US"/>
          </a:p>
        </p:txBody>
      </p:sp>
    </p:spTree>
    <p:extLst>
      <p:ext uri="{BB962C8B-B14F-4D97-AF65-F5344CB8AC3E}">
        <p14:creationId xmlns:p14="http://schemas.microsoft.com/office/powerpoint/2010/main" val="18576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2A27DA7-699E-504E-AEA5-BDD18D06968E}" type="slidenum">
              <a:rPr lang="en-US"/>
              <a:pPr>
                <a:defRPr/>
              </a:pPr>
              <a:t>‹#›</a:t>
            </a:fld>
            <a:endParaRPr lang="en-US"/>
          </a:p>
        </p:txBody>
      </p:sp>
    </p:spTree>
    <p:extLst>
      <p:ext uri="{BB962C8B-B14F-4D97-AF65-F5344CB8AC3E}">
        <p14:creationId xmlns:p14="http://schemas.microsoft.com/office/powerpoint/2010/main" val="174269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75000"/>
            </a:schemeClr>
          </a:fgClr>
          <a:bgClr>
            <a:schemeClr val="bg1">
              <a:lumMod val="50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3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213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13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ea typeface="+mn-ea"/>
                <a:cs typeface="Arial" charset="0"/>
              </a:defRPr>
            </a:lvl1pPr>
          </a:lstStyle>
          <a:p>
            <a:pPr>
              <a:defRPr/>
            </a:pPr>
            <a:endParaRPr lang="en-US"/>
          </a:p>
        </p:txBody>
      </p:sp>
      <p:sp>
        <p:nvSpPr>
          <p:cNvPr id="4213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Arial" charset="0"/>
              </a:defRPr>
            </a:lvl1pPr>
          </a:lstStyle>
          <a:p>
            <a:pPr>
              <a:defRPr/>
            </a:pPr>
            <a:endParaRPr lang="en-US"/>
          </a:p>
        </p:txBody>
      </p:sp>
      <p:sp>
        <p:nvSpPr>
          <p:cNvPr id="4214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cs typeface="Arial" charset="0"/>
              </a:defRPr>
            </a:lvl1pPr>
          </a:lstStyle>
          <a:p>
            <a:pPr>
              <a:defRPr/>
            </a:pPr>
            <a:fld id="{67CD6B2A-068C-6743-BC39-17A1E06343BE}" type="slidenum">
              <a:rPr lang="en-US"/>
              <a:pPr>
                <a:defRPr/>
              </a:pPr>
              <a:t>‹#›</a:t>
            </a:fld>
            <a:endParaRPr lang="en-US"/>
          </a:p>
        </p:txBody>
      </p:sp>
      <p:sp>
        <p:nvSpPr>
          <p:cNvPr id="4214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83"/>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21"/>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77875"/>
            <a:ext cx="9144000" cy="1736725"/>
          </a:xfrm>
        </p:spPr>
        <p:txBody>
          <a:bodyPr/>
          <a:lstStyle/>
          <a:p>
            <a:pPr eaLnBrk="1" hangingPunct="1">
              <a:defRPr/>
            </a:pPr>
            <a:r>
              <a:rPr lang="ar-JO" b="1" dirty="0">
                <a:latin typeface="Arial" panose="020B0604020202020204" pitchFamily="34" charset="0"/>
                <a:cs typeface="Arial" panose="020B0604020202020204" pitchFamily="34" charset="0"/>
              </a:rPr>
              <a:t>ما هو الانتحال الأدبي؟</a:t>
            </a:r>
            <a:endParaRPr lang="en-US" b="1" dirty="0">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0" y="4648200"/>
            <a:ext cx="9144000" cy="1752600"/>
          </a:xfrm>
        </p:spPr>
        <p:txBody>
          <a:bodyPr/>
          <a:lstStyle/>
          <a:p>
            <a:pPr eaLnBrk="1" hangingPunct="1">
              <a:defRPr/>
            </a:pPr>
            <a:r>
              <a:rPr lang="ar-JO" sz="2800" b="1" dirty="0">
                <a:latin typeface="Arial" panose="020B0604020202020204" pitchFamily="34" charset="0"/>
                <a:cs typeface="Arial" panose="020B0604020202020204" pitchFamily="34" charset="0"/>
              </a:rPr>
              <a:t>مقتبس بواسطة د. ريك جريفيث من د. كليف تشين، </a:t>
            </a:r>
          </a:p>
          <a:p>
            <a:pPr eaLnBrk="1" hangingPunct="1">
              <a:defRPr/>
            </a:pPr>
            <a:r>
              <a:rPr lang="ar-JO" sz="2800" b="1" dirty="0">
                <a:latin typeface="Arial" panose="020B0604020202020204" pitchFamily="34" charset="0"/>
                <a:cs typeface="Arial" panose="020B0604020202020204" pitchFamily="34" charset="0"/>
              </a:rPr>
              <a:t>اجتماع العبادة مع عميد كلية الكتاب المقدس في سنغافورة، 29 آب 2012</a:t>
            </a:r>
          </a:p>
          <a:p>
            <a:pPr eaLnBrk="1" hangingPunct="1">
              <a:defRPr/>
            </a:pPr>
            <a:endParaRPr lang="en-US" sz="2800" b="1" dirty="0">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rtl="1" fontAlgn="base">
              <a:spcBef>
                <a:spcPct val="20000"/>
              </a:spcBef>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تعليم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كلية سنغافورة للكتاب المقدس</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الملفات بلغات عدة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0"/>
            <a:ext cx="8540750" cy="8382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ال</a:t>
            </a:r>
            <a:r>
              <a:rPr lang="ar-JO" sz="3200" b="1" dirty="0">
                <a:solidFill>
                  <a:srgbClr val="FFFFCC"/>
                </a:solidFill>
                <a:latin typeface="Arial"/>
                <a:cs typeface="Arial"/>
              </a:rPr>
              <a:t>ا</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غير المباشر</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للكلمات</a:t>
            </a:r>
            <a:endParaRPr lang="en-US" sz="3200" b="1" u="sng" dirty="0">
              <a:latin typeface="Arial"/>
              <a:cs typeface="Arial"/>
            </a:endParaRPr>
          </a:p>
        </p:txBody>
      </p:sp>
      <p:sp>
        <p:nvSpPr>
          <p:cNvPr id="12291" name="Rectangle 3"/>
          <p:cNvSpPr>
            <a:spLocks noGrp="1" noRot="1" noChangeArrowheads="1"/>
          </p:cNvSpPr>
          <p:nvPr>
            <p:ph type="body" sz="half" idx="1"/>
          </p:nvPr>
        </p:nvSpPr>
        <p:spPr>
          <a:xfrm>
            <a:off x="0" y="1676400"/>
            <a:ext cx="4565650" cy="5257800"/>
          </a:xfrm>
        </p:spPr>
        <p:txBody>
          <a:bodyPr/>
          <a:lstStyle/>
          <a:p>
            <a:pPr algn="r" rtl="1" eaLnBrk="1" hangingPunct="1">
              <a:lnSpc>
                <a:spcPct val="80000"/>
              </a:lnSpc>
              <a:defRPr/>
            </a:pPr>
            <a:r>
              <a:rPr lang="ar-JO" sz="2400" b="1" dirty="0">
                <a:latin typeface="Arial"/>
              </a:rPr>
              <a:t>أنت تنتحل 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الإقتباس أو المسافة البادئة. أنت أيضًا تنتحل عندما تستخدم كلمات قريبة جدًا من تلك الموجودة في مصدرك، بحيث إذا تم وضع عملك بجوار المصدر، فسيكون من الواضح أنك لا تستطيع أن تكتب ما فعلته دون أن يكون المصدر في متناول يدك.</a:t>
            </a:r>
            <a:endParaRPr lang="en-US" sz="2400" b="1" dirty="0">
              <a:latin typeface="Arial"/>
              <a:cs typeface="Arial"/>
            </a:endParaRPr>
          </a:p>
        </p:txBody>
      </p:sp>
      <p:sp>
        <p:nvSpPr>
          <p:cNvPr id="12292" name="Rectangle 4"/>
          <p:cNvSpPr>
            <a:spLocks noGrp="1" noRot="1" noChangeArrowheads="1"/>
          </p:cNvSpPr>
          <p:nvPr>
            <p:ph type="body" sz="half" idx="2"/>
          </p:nvPr>
        </p:nvSpPr>
        <p:spPr>
          <a:xfrm>
            <a:off x="4349750" y="1676400"/>
            <a:ext cx="4794250" cy="5943600"/>
          </a:xfrm>
        </p:spPr>
        <p:txBody>
          <a:bodyPr/>
          <a:lstStyle/>
          <a:p>
            <a:pPr algn="r" rtl="1" eaLnBrk="1" hangingPunct="1">
              <a:lnSpc>
                <a:spcPct val="80000"/>
              </a:lnSpc>
              <a:defRPr/>
            </a:pPr>
            <a:r>
              <a:rPr lang="ar-JO" sz="2400" b="1" dirty="0">
                <a:latin typeface="Arial"/>
              </a:rPr>
              <a:t>قد يكون الانتحال مقصودًا أو غير مقصود. الانتحال هو استخدام كلمات أو أفكار شخص آخر، دون نسب الفضل للمؤلف. يحدث الانتحال أيضًا عند </a:t>
            </a:r>
            <a:r>
              <a:rPr lang="ar-JO" sz="2400" b="1" dirty="0" err="1">
                <a:latin typeface="Arial"/>
              </a:rPr>
              <a:t>الإستشهاد</a:t>
            </a:r>
            <a:r>
              <a:rPr lang="ar-JO" sz="2400" b="1" dirty="0">
                <a:latin typeface="Arial"/>
              </a:rPr>
              <a:t> بمؤلفٍ ما، مع الإستيلاء على كلماته الدقيقة، دون استخدام علامات الاقتباس أو المسافة البادئة. اختبار الانتحال هو وضوح أنَّ عملك لم يكن بإمكانك كتابة ما فعلته بدون المصدر، عندما يتم وضع عملك بجوار المصدر.</a:t>
            </a:r>
            <a:endParaRPr lang="en-US" sz="2400" b="1" dirty="0">
              <a:latin typeface="Arial"/>
              <a:cs typeface="Arial"/>
            </a:endParaRPr>
          </a:p>
          <a:p>
            <a:pPr algn="r" rtl="1" eaLnBrk="1" hangingPunct="1">
              <a:lnSpc>
                <a:spcPct val="80000"/>
              </a:lnSpc>
              <a:defRPr/>
            </a:pPr>
            <a:r>
              <a:rPr lang="ar-JO" sz="2400" b="1" dirty="0">
                <a:solidFill>
                  <a:srgbClr val="FFFF00"/>
                </a:solidFill>
                <a:latin typeface="Arial"/>
              </a:rPr>
              <a:t>هذه إعادة صياغة تلميحية للأصل بدون علامات اقتباس أو حواشي سفلية.</a:t>
            </a:r>
            <a:endParaRPr lang="en-US" sz="2400" b="1" dirty="0">
              <a:solidFill>
                <a:srgbClr val="FFFF00"/>
              </a:solidFill>
              <a:latin typeface="Arial"/>
              <a:cs typeface="Arial"/>
            </a:endParaRPr>
          </a:p>
        </p:txBody>
      </p:sp>
      <p:sp>
        <p:nvSpPr>
          <p:cNvPr id="2" name="Rectangle 5">
            <a:extLst>
              <a:ext uri="{FF2B5EF4-FFF2-40B4-BE49-F238E27FC236}">
                <a16:creationId xmlns:a16="http://schemas.microsoft.com/office/drawing/2014/main" id="{707503DB-FA7B-3699-CF0D-5C2E77A60F35}"/>
              </a:ext>
            </a:extLst>
          </p:cNvPr>
          <p:cNvSpPr txBox="1">
            <a:spLocks noRot="1" noChangeArrowheads="1"/>
          </p:cNvSpPr>
          <p:nvPr/>
        </p:nvSpPr>
        <p:spPr bwMode="auto">
          <a:xfrm>
            <a:off x="6858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a:t>
            </a:r>
            <a:r>
              <a:rPr lang="en-US" sz="2400" b="1" kern="0" dirty="0">
                <a:latin typeface="Arial"/>
                <a:cs typeface="Arial"/>
              </a:rPr>
              <a:t>:</a:t>
            </a:r>
          </a:p>
        </p:txBody>
      </p:sp>
      <p:sp>
        <p:nvSpPr>
          <p:cNvPr id="3" name="Rectangle 6">
            <a:extLst>
              <a:ext uri="{FF2B5EF4-FFF2-40B4-BE49-F238E27FC236}">
                <a16:creationId xmlns:a16="http://schemas.microsoft.com/office/drawing/2014/main" id="{D017B5DC-CF1F-5088-9E23-231227C2A339}"/>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rPr>
              <a:t>اقتباس خاطئ من الطالب:</a:t>
            </a:r>
            <a:endParaRPr lang="en-US" sz="2400" b="1" i="1" kern="0" dirty="0">
              <a:solidFill>
                <a:srgbClr val="FFFF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87FF-CE64-4F9E-20B7-722AFF010190}"/>
              </a:ext>
            </a:extLst>
          </p:cNvPr>
          <p:cNvSpPr>
            <a:spLocks noGrp="1"/>
          </p:cNvSpPr>
          <p:nvPr>
            <p:ph type="title"/>
          </p:nvPr>
        </p:nvSpPr>
        <p:spPr/>
        <p:txBody>
          <a:bodyPr/>
          <a:lstStyle/>
          <a:p>
            <a:pPr rtl="1"/>
            <a:r>
              <a:rPr lang="ar-SA" sz="4800" b="1" dirty="0"/>
              <a:t>سياسة </a:t>
            </a:r>
            <a:r>
              <a:rPr lang="en-US" sz="4800" b="1" dirty="0"/>
              <a:t>JETS</a:t>
            </a:r>
            <a:r>
              <a:rPr lang="ar-SA" sz="4800" b="1" dirty="0"/>
              <a:t> بخصوص الغش والانتحال </a:t>
            </a:r>
            <a:endParaRPr lang="en-US" sz="4800" b="1" dirty="0"/>
          </a:p>
        </p:txBody>
      </p:sp>
      <p:sp>
        <p:nvSpPr>
          <p:cNvPr id="3" name="Content Placeholder 2">
            <a:extLst>
              <a:ext uri="{FF2B5EF4-FFF2-40B4-BE49-F238E27FC236}">
                <a16:creationId xmlns:a16="http://schemas.microsoft.com/office/drawing/2014/main" id="{030BCA82-81A4-2B0C-8FC0-140BB3AF1472}"/>
              </a:ext>
            </a:extLst>
          </p:cNvPr>
          <p:cNvSpPr>
            <a:spLocks noGrp="1"/>
          </p:cNvSpPr>
          <p:nvPr>
            <p:ph idx="1"/>
          </p:nvPr>
        </p:nvSpPr>
        <p:spPr>
          <a:xfrm>
            <a:off x="301625" y="1600201"/>
            <a:ext cx="8540750" cy="2590800"/>
          </a:xfrm>
        </p:spPr>
        <p:txBody>
          <a:bodyPr/>
          <a:lstStyle/>
          <a:p>
            <a:pPr marL="0" indent="0" algn="just" rtl="1">
              <a:buNone/>
            </a:pPr>
            <a:r>
              <a:rPr lang="ar-EG" sz="6000" dirty="0">
                <a:effectLst/>
                <a:latin typeface="Times New Roman" panose="02020603050405020304" pitchFamily="18" charset="0"/>
                <a:ea typeface="Calibri" panose="020F0502020204030204" pitchFamily="34" charset="0"/>
                <a:cs typeface="Times New Roman" panose="02020603050405020304" pitchFamily="18" charset="0"/>
              </a:rPr>
              <a:t>الانتحال هو ضد سياسات </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JETS</a:t>
            </a:r>
            <a:r>
              <a:rPr lang="ar-EG" sz="6000" dirty="0">
                <a:effectLst/>
                <a:latin typeface="Times New Roman" panose="02020603050405020304" pitchFamily="18" charset="0"/>
                <a:ea typeface="Calibri" panose="020F0502020204030204" pitchFamily="34" charset="0"/>
                <a:cs typeface="Times New Roman" panose="02020603050405020304" pitchFamily="18" charset="0"/>
              </a:rPr>
              <a:t>، وسوف يتم معاقبة الطالب وفق الإجراءات التالية: </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54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3EBC-6CC8-BB73-6D4C-8B7815981ADA}"/>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99888175-3966-243E-8F8A-C18C56121B8E}"/>
              </a:ext>
            </a:extLst>
          </p:cNvPr>
          <p:cNvSpPr>
            <a:spLocks noGrp="1"/>
          </p:cNvSpPr>
          <p:nvPr>
            <p:ph idx="1"/>
          </p:nvPr>
        </p:nvSpPr>
        <p:spPr>
          <a:xfrm>
            <a:off x="301625" y="1600200"/>
            <a:ext cx="8540750" cy="5029200"/>
          </a:xfrm>
        </p:spPr>
        <p:txBody>
          <a:bodyPr/>
          <a:lstStyle/>
          <a:p>
            <a:pPr marL="0" indent="0" algn="just" rtl="1">
              <a:buNone/>
            </a:pPr>
            <a:r>
              <a:rPr lang="ar-EG" sz="4800" dirty="0">
                <a:effectLst/>
              </a:rPr>
              <a:t>عند اقتباس فكرة دون الإشارة إلى صاحب الفكرة (سرقة)، أو خطأ بسيط في طريقة الاقتباس (وضع الرقم في ‏المكان غير الصحيح في الجملة) يتم خصم 5% من العلامة.</a:t>
            </a:r>
            <a:r>
              <a:rPr lang="ar-EG" sz="4400" dirty="0">
                <a:effectLst/>
              </a:rPr>
              <a:t>‏</a:t>
            </a:r>
          </a:p>
        </p:txBody>
      </p:sp>
    </p:spTree>
    <p:extLst>
      <p:ext uri="{BB962C8B-B14F-4D97-AF65-F5344CB8AC3E}">
        <p14:creationId xmlns:p14="http://schemas.microsoft.com/office/powerpoint/2010/main" val="290310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70CE5-3884-4982-B5EB-3C459A3B5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95B90-D19F-4C9A-58B2-8DC79B9A8BCB}"/>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153CACE1-C5B6-9837-77A3-385090914B42}"/>
              </a:ext>
            </a:extLst>
          </p:cNvPr>
          <p:cNvSpPr>
            <a:spLocks noGrp="1"/>
          </p:cNvSpPr>
          <p:nvPr>
            <p:ph idx="1"/>
          </p:nvPr>
        </p:nvSpPr>
        <p:spPr>
          <a:xfrm>
            <a:off x="301625" y="1600200"/>
            <a:ext cx="8540750" cy="5029200"/>
          </a:xfrm>
        </p:spPr>
        <p:txBody>
          <a:bodyPr/>
          <a:lstStyle/>
          <a:p>
            <a:pPr marL="0" lvl="0" indent="0" algn="just" rtl="1">
              <a:buNone/>
            </a:pPr>
            <a:r>
              <a:rPr lang="ar-EG" sz="4000" dirty="0">
                <a:effectLst/>
              </a:rPr>
              <a:t>اقتباس جملة أو جملتين مع بعض التعديلات البسيطة في الكلمات، أو خطأ كبير في طريقة الاقتباس (وضع رقم ‏الاقتباس في رأس الصفحة عند بداية عنوان، أو وضع الرقم في نهاية الجملة دون ترك مسافة تدل على أن الجملة ‏مقتبسة). يتم خصم 10% من العلامة.‏</a:t>
            </a:r>
            <a:endParaRPr lang="en-US" sz="4000" dirty="0">
              <a:effectLst/>
            </a:endParaRPr>
          </a:p>
        </p:txBody>
      </p:sp>
    </p:spTree>
    <p:extLst>
      <p:ext uri="{BB962C8B-B14F-4D97-AF65-F5344CB8AC3E}">
        <p14:creationId xmlns:p14="http://schemas.microsoft.com/office/powerpoint/2010/main" val="116139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3848-88E8-826F-6CD0-F6D5EF71F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22B7D-0C42-C79F-DAB5-3ADA18DDA1A6}"/>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82913C02-B4E8-3680-EA10-7088DDA9767F}"/>
              </a:ext>
            </a:extLst>
          </p:cNvPr>
          <p:cNvSpPr>
            <a:spLocks noGrp="1"/>
          </p:cNvSpPr>
          <p:nvPr>
            <p:ph idx="1"/>
          </p:nvPr>
        </p:nvSpPr>
        <p:spPr>
          <a:xfrm>
            <a:off x="301625" y="1600200"/>
            <a:ext cx="8540750" cy="5029200"/>
          </a:xfrm>
        </p:spPr>
        <p:txBody>
          <a:bodyPr/>
          <a:lstStyle/>
          <a:p>
            <a:pPr marL="0" lvl="0" indent="0" algn="just" rtl="1">
              <a:buNone/>
            </a:pPr>
            <a:r>
              <a:rPr lang="ar-EG" sz="4800" dirty="0">
                <a:effectLst/>
              </a:rPr>
              <a:t>اقتباس مباشر لجملة أو جملتين باستخدام نفس كلمات الكاتب دون الإشارة إلى المرجع. يتم خصم 15% من ‏العلامة وإبلاغ عميد الطلبة والعميد الأكاديمي لتقييد الحالة في سجل الطالب.‏</a:t>
            </a:r>
            <a:endParaRPr lang="en-US" sz="4800" dirty="0">
              <a:effectLst/>
            </a:endParaRPr>
          </a:p>
        </p:txBody>
      </p:sp>
    </p:spTree>
    <p:extLst>
      <p:ext uri="{BB962C8B-B14F-4D97-AF65-F5344CB8AC3E}">
        <p14:creationId xmlns:p14="http://schemas.microsoft.com/office/powerpoint/2010/main" val="392989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73E38-AFD4-488C-58D7-09374CDFF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EE039-BF94-8E24-D663-666EAAF5B8AB}"/>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27205FE4-7998-1FBA-0C3A-CCC5188F7E9D}"/>
              </a:ext>
            </a:extLst>
          </p:cNvPr>
          <p:cNvSpPr>
            <a:spLocks noGrp="1"/>
          </p:cNvSpPr>
          <p:nvPr>
            <p:ph idx="1"/>
          </p:nvPr>
        </p:nvSpPr>
        <p:spPr>
          <a:xfrm>
            <a:off x="301625" y="1600200"/>
            <a:ext cx="8540750" cy="5029200"/>
          </a:xfrm>
        </p:spPr>
        <p:txBody>
          <a:bodyPr/>
          <a:lstStyle/>
          <a:p>
            <a:pPr marL="0" lvl="0" indent="0" algn="just" rtl="1">
              <a:buNone/>
            </a:pPr>
            <a:r>
              <a:rPr lang="ar-EG" sz="4800" dirty="0">
                <a:effectLst/>
              </a:rPr>
              <a:t>فقرة (ثلاث جمل متواصلة أو أكثر) من الواضح أنها اقتباس مع تغييرات بسيطة. يتم خصم 20% من العلامة ‏وإبلاغ عميد الطلبة والعميد الأكاديمي لتقييد الحالة في سجل الطالب. </a:t>
            </a:r>
            <a:endParaRPr lang="en-US" sz="4800" dirty="0">
              <a:effectLst/>
            </a:endParaRPr>
          </a:p>
        </p:txBody>
      </p:sp>
    </p:spTree>
    <p:extLst>
      <p:ext uri="{BB962C8B-B14F-4D97-AF65-F5344CB8AC3E}">
        <p14:creationId xmlns:p14="http://schemas.microsoft.com/office/powerpoint/2010/main" val="364152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54F12-101A-D725-138A-21EF5CB2B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AF450-ABA6-ACE2-CC4C-22342EF9D70D}"/>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58993EFF-F311-D0C4-FF8F-DBF46A2579FD}"/>
              </a:ext>
            </a:extLst>
          </p:cNvPr>
          <p:cNvSpPr>
            <a:spLocks noGrp="1"/>
          </p:cNvSpPr>
          <p:nvPr>
            <p:ph idx="1"/>
          </p:nvPr>
        </p:nvSpPr>
        <p:spPr>
          <a:xfrm>
            <a:off x="301625" y="1600200"/>
            <a:ext cx="8540750" cy="5029200"/>
          </a:xfrm>
        </p:spPr>
        <p:txBody>
          <a:bodyPr/>
          <a:lstStyle/>
          <a:p>
            <a:pPr marL="0" lvl="0" indent="0" algn="just" rtl="1">
              <a:buNone/>
            </a:pPr>
            <a:r>
              <a:rPr lang="ar-EG" sz="4800" dirty="0">
                <a:effectLst/>
              </a:rPr>
              <a:t>قرة (ثلاث جمل متواصلة أو أكثر) بدون أي تغيير وبدون ذكر المرجع. يتم خصم 30% من العلامة مع إبلاغ ‏ عميد الطلبة والعميد الأكاديمي لتقييد الحالة في سجل الطالب.‏</a:t>
            </a:r>
            <a:endParaRPr lang="en-US" sz="4800" dirty="0">
              <a:effectLst/>
            </a:endParaRPr>
          </a:p>
        </p:txBody>
      </p:sp>
    </p:spTree>
    <p:extLst>
      <p:ext uri="{BB962C8B-B14F-4D97-AF65-F5344CB8AC3E}">
        <p14:creationId xmlns:p14="http://schemas.microsoft.com/office/powerpoint/2010/main" val="314457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55D0A-8F40-2EAA-8FD5-8A8CE0A14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C3AA7-C1A4-5398-47CB-4DDEE164EA97}"/>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C71E399F-79F8-2D4B-AA24-BF80A2FCD5BF}"/>
              </a:ext>
            </a:extLst>
          </p:cNvPr>
          <p:cNvSpPr>
            <a:spLocks noGrp="1"/>
          </p:cNvSpPr>
          <p:nvPr>
            <p:ph idx="1"/>
          </p:nvPr>
        </p:nvSpPr>
        <p:spPr>
          <a:xfrm>
            <a:off x="301625" y="1600200"/>
            <a:ext cx="8540750" cy="5029200"/>
          </a:xfrm>
        </p:spPr>
        <p:txBody>
          <a:bodyPr/>
          <a:lstStyle/>
          <a:p>
            <a:pPr marL="0" lvl="0" indent="0" algn="just" rtl="1">
              <a:buNone/>
            </a:pPr>
            <a:r>
              <a:rPr lang="ar-EG" sz="4800" dirty="0">
                <a:effectLst/>
              </a:rPr>
              <a:t>‏قتباس عدة فقرات نصاً أو مع بعض التغييرات الطفيفة. تكون العلامة صفراً مع إبلاغ عميد الطلبة والعميد الأكاديمي لتقييد ‏الحالة في سجل الطالب.</a:t>
            </a:r>
            <a:endParaRPr lang="en-US" sz="4800" dirty="0">
              <a:effectLst/>
            </a:endParaRPr>
          </a:p>
        </p:txBody>
      </p:sp>
    </p:spTree>
    <p:extLst>
      <p:ext uri="{BB962C8B-B14F-4D97-AF65-F5344CB8AC3E}">
        <p14:creationId xmlns:p14="http://schemas.microsoft.com/office/powerpoint/2010/main" val="409262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406D1-45D0-3FA5-F96C-C5D95E9BC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0759D-B1F0-2FF2-CD7D-A5B4F131FFCF}"/>
              </a:ext>
            </a:extLst>
          </p:cNvPr>
          <p:cNvSpPr>
            <a:spLocks noGrp="1"/>
          </p:cNvSpPr>
          <p:nvPr>
            <p:ph type="title"/>
          </p:nvPr>
        </p:nvSpPr>
        <p:spPr/>
        <p:txBody>
          <a:bodyPr/>
          <a:lstStyle/>
          <a:p>
            <a:pPr rtl="1"/>
            <a:r>
              <a:rPr lang="ar-EG" b="1" dirty="0">
                <a:effectLst/>
              </a:rPr>
              <a:t>الغش أو الأنتحال للمرة الثاني</a:t>
            </a:r>
            <a:endParaRPr lang="en-US" dirty="0"/>
          </a:p>
        </p:txBody>
      </p:sp>
      <p:sp>
        <p:nvSpPr>
          <p:cNvPr id="3" name="Content Placeholder 2">
            <a:extLst>
              <a:ext uri="{FF2B5EF4-FFF2-40B4-BE49-F238E27FC236}">
                <a16:creationId xmlns:a16="http://schemas.microsoft.com/office/drawing/2014/main" id="{228104A4-DDE0-D267-C604-EE12851FCBA2}"/>
              </a:ext>
            </a:extLst>
          </p:cNvPr>
          <p:cNvSpPr>
            <a:spLocks noGrp="1"/>
          </p:cNvSpPr>
          <p:nvPr>
            <p:ph idx="1"/>
          </p:nvPr>
        </p:nvSpPr>
        <p:spPr>
          <a:xfrm>
            <a:off x="301625" y="1600200"/>
            <a:ext cx="8540750" cy="5029200"/>
          </a:xfrm>
        </p:spPr>
        <p:txBody>
          <a:bodyPr/>
          <a:lstStyle/>
          <a:p>
            <a:pPr marL="0" lvl="0" indent="0" algn="r" rtl="1">
              <a:buNone/>
            </a:pPr>
            <a:r>
              <a:rPr lang="ar-EG" sz="5400" dirty="0">
                <a:effectLst/>
              </a:rPr>
              <a:t>اقتباس دون الإشارة إلى صاحب الفكرة (سرقة)، أو خطأ في الاقتباس. يتم خصم 10% من العلامة.</a:t>
            </a:r>
            <a:endParaRPr lang="en-US" sz="5400" dirty="0">
              <a:effectLst/>
            </a:endParaRPr>
          </a:p>
        </p:txBody>
      </p:sp>
    </p:spTree>
    <p:extLst>
      <p:ext uri="{BB962C8B-B14F-4D97-AF65-F5344CB8AC3E}">
        <p14:creationId xmlns:p14="http://schemas.microsoft.com/office/powerpoint/2010/main" val="132922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BA55-DCDF-0CB6-EB8A-BF152495B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72D7B-C462-8584-B130-E032D71745FC}"/>
              </a:ext>
            </a:extLst>
          </p:cNvPr>
          <p:cNvSpPr>
            <a:spLocks noGrp="1"/>
          </p:cNvSpPr>
          <p:nvPr>
            <p:ph type="title"/>
          </p:nvPr>
        </p:nvSpPr>
        <p:spPr/>
        <p:txBody>
          <a:bodyPr/>
          <a:lstStyle/>
          <a:p>
            <a:pPr rtl="1"/>
            <a:r>
              <a:rPr lang="ar-EG" b="1" dirty="0">
                <a:effectLst/>
              </a:rPr>
              <a:t>الغش أو الأنتحال للمرة الثاني</a:t>
            </a:r>
            <a:endParaRPr lang="en-US" dirty="0"/>
          </a:p>
        </p:txBody>
      </p:sp>
      <p:sp>
        <p:nvSpPr>
          <p:cNvPr id="3" name="Content Placeholder 2">
            <a:extLst>
              <a:ext uri="{FF2B5EF4-FFF2-40B4-BE49-F238E27FC236}">
                <a16:creationId xmlns:a16="http://schemas.microsoft.com/office/drawing/2014/main" id="{B7193580-598E-F4C9-6362-6148BDDD3BAB}"/>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اقتباس جملة أو جملتين مع بعض التعديلات البسيطة في الكلمات، أو خطأ كبير في طريقة الاقتباس. يتم خصم ‏‏15% من العلامة.</a:t>
            </a:r>
            <a:endParaRPr lang="en-US" sz="4800" dirty="0">
              <a:effectLst/>
            </a:endParaRPr>
          </a:p>
        </p:txBody>
      </p:sp>
    </p:spTree>
    <p:extLst>
      <p:ext uri="{BB962C8B-B14F-4D97-AF65-F5344CB8AC3E}">
        <p14:creationId xmlns:p14="http://schemas.microsoft.com/office/powerpoint/2010/main" val="259687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algn="ctr" rtl="1" eaLnBrk="1" fontAlgn="base" hangingPunct="1">
              <a:spcBef>
                <a:spcPct val="0"/>
              </a:spcBef>
              <a:spcAft>
                <a:spcPct val="0"/>
              </a:spcAft>
              <a:defRPr/>
            </a:pPr>
            <a:r>
              <a:rPr lang="ar-SA" sz="3200" b="1" dirty="0">
                <a:latin typeface="Arial" panose="020B0604020202020204" pitchFamily="34" charset="0"/>
                <a:cs typeface="Arial" panose="020B0604020202020204" pitchFamily="34" charset="0"/>
              </a:rPr>
              <a:t>تعريف الانتحال الأدبي </a:t>
            </a:r>
            <a:endParaRPr lang="en-US" sz="3200" b="1" dirty="0">
              <a:latin typeface="Arial" panose="020B0604020202020204" pitchFamily="34" charset="0"/>
              <a:cs typeface="Arial" panose="020B0604020202020204" pitchFamily="34" charset="0"/>
            </a:endParaRPr>
          </a:p>
        </p:txBody>
      </p:sp>
      <p:sp>
        <p:nvSpPr>
          <p:cNvPr id="13315" name="Rectangle 3"/>
          <p:cNvSpPr>
            <a:spLocks noGrp="1" noRot="1" noChangeArrowheads="1"/>
          </p:cNvSpPr>
          <p:nvPr>
            <p:ph type="body" idx="1"/>
          </p:nvPr>
        </p:nvSpPr>
        <p:spPr/>
        <p:txBody>
          <a:bodyPr/>
          <a:lstStyle/>
          <a:p>
            <a:pPr marL="403225" indent="-403225" algn="just" rtl="1" eaLnBrk="1" hangingPunct="1">
              <a:defRPr/>
            </a:pPr>
            <a:r>
              <a:rPr lang="ar-SA" b="1" dirty="0">
                <a:latin typeface="Arial" panose="020B0604020202020204" pitchFamily="34" charset="0"/>
                <a:cs typeface="Arial" panose="020B0604020202020204" pitchFamily="34" charset="0"/>
              </a:rPr>
              <a:t>الانتحال الأدبي هو تواصل يوحي بأن الكلمات أو الأفكار في كتابات شخص ما هي ملك له، بينما هي في الحقيقة مأخوذة من عمل شخص آخر مكتوبًا أو شفهيًا. يُرتكب الانتحال الأدبي عندما يستخدم، عن قصد أو بغير قصد، كلمات أو أفكار شخص آخر دون أن يُنسبها إليه. الانتحال هو سرقة، وبالتالي، يُعدّ انتهاكًا للأخلاق والنزاهة الأكاديمية.</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05324-A5E8-86B7-E7D2-ACDB2BEA9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8FA93-A95E-6968-006D-27EF8E2D716F}"/>
              </a:ext>
            </a:extLst>
          </p:cNvPr>
          <p:cNvSpPr>
            <a:spLocks noGrp="1"/>
          </p:cNvSpPr>
          <p:nvPr>
            <p:ph type="title"/>
          </p:nvPr>
        </p:nvSpPr>
        <p:spPr/>
        <p:txBody>
          <a:bodyPr/>
          <a:lstStyle/>
          <a:p>
            <a:pPr rtl="1"/>
            <a:r>
              <a:rPr lang="ar-EG" b="1" dirty="0">
                <a:effectLst/>
              </a:rPr>
              <a:t>الغش أو الأنتحال للمرة الثاني</a:t>
            </a:r>
            <a:endParaRPr lang="en-US" dirty="0"/>
          </a:p>
        </p:txBody>
      </p:sp>
      <p:sp>
        <p:nvSpPr>
          <p:cNvPr id="3" name="Content Placeholder 2">
            <a:extLst>
              <a:ext uri="{FF2B5EF4-FFF2-40B4-BE49-F238E27FC236}">
                <a16:creationId xmlns:a16="http://schemas.microsoft.com/office/drawing/2014/main" id="{9FBB4600-B1A6-D439-8FEA-E6004DF53BD0}"/>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اقتباس مباشر لجملة أو جملتين باستخدام نفس كلمات الكاتب دون الإشارة إلى المرجع. خصم 20% من العلامة.</a:t>
            </a:r>
            <a:endParaRPr lang="en-US" sz="4800" dirty="0">
              <a:effectLst/>
            </a:endParaRPr>
          </a:p>
        </p:txBody>
      </p:sp>
    </p:spTree>
    <p:extLst>
      <p:ext uri="{BB962C8B-B14F-4D97-AF65-F5344CB8AC3E}">
        <p14:creationId xmlns:p14="http://schemas.microsoft.com/office/powerpoint/2010/main" val="336982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D38ED-FE38-5785-6366-413EE71BC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0F7D3-1E4D-A4C2-27AF-410E3D738FB8}"/>
              </a:ext>
            </a:extLst>
          </p:cNvPr>
          <p:cNvSpPr>
            <a:spLocks noGrp="1"/>
          </p:cNvSpPr>
          <p:nvPr>
            <p:ph type="title"/>
          </p:nvPr>
        </p:nvSpPr>
        <p:spPr/>
        <p:txBody>
          <a:bodyPr/>
          <a:lstStyle/>
          <a:p>
            <a:pPr rtl="1"/>
            <a:r>
              <a:rPr lang="ar-EG" b="1" dirty="0">
                <a:effectLst/>
              </a:rPr>
              <a:t>الغش أو الأنتحال للمرة الثاني</a:t>
            </a:r>
            <a:endParaRPr lang="en-US" dirty="0"/>
          </a:p>
        </p:txBody>
      </p:sp>
      <p:sp>
        <p:nvSpPr>
          <p:cNvPr id="3" name="Content Placeholder 2">
            <a:extLst>
              <a:ext uri="{FF2B5EF4-FFF2-40B4-BE49-F238E27FC236}">
                <a16:creationId xmlns:a16="http://schemas.microsoft.com/office/drawing/2014/main" id="{628C2614-2E3F-A092-E40F-D57A5E063615}"/>
              </a:ext>
            </a:extLst>
          </p:cNvPr>
          <p:cNvSpPr>
            <a:spLocks noGrp="1"/>
          </p:cNvSpPr>
          <p:nvPr>
            <p:ph idx="1"/>
          </p:nvPr>
        </p:nvSpPr>
        <p:spPr>
          <a:xfrm>
            <a:off x="301625" y="1600200"/>
            <a:ext cx="8540750" cy="5029200"/>
          </a:xfrm>
        </p:spPr>
        <p:txBody>
          <a:bodyPr/>
          <a:lstStyle/>
          <a:p>
            <a:pPr lvl="0" algn="r" rtl="1"/>
            <a:r>
              <a:rPr lang="ar-EG" sz="3600" dirty="0">
                <a:effectLst/>
              </a:rPr>
              <a:t>فقرة كاملة. خصم 30% من العلامة.</a:t>
            </a:r>
            <a:endParaRPr lang="en-US" sz="3600" dirty="0">
              <a:effectLst/>
            </a:endParaRPr>
          </a:p>
          <a:p>
            <a:pPr lvl="0" algn="r" rtl="1"/>
            <a:r>
              <a:rPr lang="ar-EG" sz="3600" dirty="0">
                <a:effectLst/>
              </a:rPr>
              <a:t>فقرة كاملة دون الإشارة إلى المرجع. تكون العلامة صفراً.</a:t>
            </a:r>
            <a:endParaRPr lang="en-US" sz="3600" dirty="0">
              <a:effectLst/>
            </a:endParaRPr>
          </a:p>
          <a:p>
            <a:pPr lvl="0" algn="r" rtl="1"/>
            <a:r>
              <a:rPr lang="ar-EG" sz="3600" dirty="0">
                <a:effectLst/>
              </a:rPr>
              <a:t>عدّة فقرات. الرسوب في المادة ووضع الطالب تحت المراقبة.</a:t>
            </a:r>
            <a:endParaRPr lang="en-US" sz="3600" dirty="0">
              <a:effectLst/>
            </a:endParaRPr>
          </a:p>
        </p:txBody>
      </p:sp>
    </p:spTree>
    <p:extLst>
      <p:ext uri="{BB962C8B-B14F-4D97-AF65-F5344CB8AC3E}">
        <p14:creationId xmlns:p14="http://schemas.microsoft.com/office/powerpoint/2010/main" val="86378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5410-C129-99A6-5B8C-AC8652207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D67A9-D55D-9EE5-977D-09AE1E233B18}"/>
              </a:ext>
            </a:extLst>
          </p:cNvPr>
          <p:cNvSpPr>
            <a:spLocks noGrp="1"/>
          </p:cNvSpPr>
          <p:nvPr>
            <p:ph type="title"/>
          </p:nvPr>
        </p:nvSpPr>
        <p:spPr/>
        <p:txBody>
          <a:bodyPr/>
          <a:lstStyle/>
          <a:p>
            <a:pPr rtl="1"/>
            <a:r>
              <a:rPr lang="ar-EG" b="1" dirty="0">
                <a:effectLst/>
              </a:rPr>
              <a:t>الغش أو الأنتحال للمرة الثالثة</a:t>
            </a:r>
            <a:endParaRPr lang="en-US" dirty="0"/>
          </a:p>
        </p:txBody>
      </p:sp>
      <p:sp>
        <p:nvSpPr>
          <p:cNvPr id="3" name="Content Placeholder 2">
            <a:extLst>
              <a:ext uri="{FF2B5EF4-FFF2-40B4-BE49-F238E27FC236}">
                <a16:creationId xmlns:a16="http://schemas.microsoft.com/office/drawing/2014/main" id="{60476E39-FC41-E844-54BC-37E2A76A2508}"/>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سيتم فصل الطالب من </a:t>
            </a:r>
            <a:r>
              <a:rPr lang="en-US" sz="4800" dirty="0">
                <a:effectLst/>
              </a:rPr>
              <a:t>JETS</a:t>
            </a:r>
            <a:r>
              <a:rPr lang="ar-EG" sz="4800" dirty="0">
                <a:effectLst/>
              </a:rPr>
              <a:t> في أي حالة من الغش تم ملاحظتها.</a:t>
            </a:r>
            <a:r>
              <a:rPr lang="en-US" sz="5400" dirty="0">
                <a:effectLst/>
              </a:rPr>
              <a:t> </a:t>
            </a:r>
          </a:p>
        </p:txBody>
      </p:sp>
    </p:spTree>
    <p:extLst>
      <p:ext uri="{BB962C8B-B14F-4D97-AF65-F5344CB8AC3E}">
        <p14:creationId xmlns:p14="http://schemas.microsoft.com/office/powerpoint/2010/main" val="75496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9532-1E6B-1F7D-20A5-8CB2475EB034}"/>
              </a:ext>
            </a:extLst>
          </p:cNvPr>
          <p:cNvSpPr>
            <a:spLocks noGrp="1"/>
          </p:cNvSpPr>
          <p:nvPr>
            <p:ph type="title"/>
          </p:nvPr>
        </p:nvSpPr>
        <p:spPr/>
        <p:txBody>
          <a:bodyPr/>
          <a:lstStyle/>
          <a:p>
            <a:r>
              <a:rPr lang="ar-SA" b="1" dirty="0"/>
              <a:t>سياسة </a:t>
            </a:r>
            <a:r>
              <a:rPr lang="en-US" b="1" dirty="0"/>
              <a:t>JETS</a:t>
            </a:r>
            <a:r>
              <a:rPr lang="ar-SA" b="1" dirty="0"/>
              <a:t> بخصوص الغش والانتحال </a:t>
            </a:r>
            <a:endParaRPr lang="en-US" dirty="0"/>
          </a:p>
        </p:txBody>
      </p:sp>
      <p:sp>
        <p:nvSpPr>
          <p:cNvPr id="3" name="Content Placeholder 2">
            <a:extLst>
              <a:ext uri="{FF2B5EF4-FFF2-40B4-BE49-F238E27FC236}">
                <a16:creationId xmlns:a16="http://schemas.microsoft.com/office/drawing/2014/main" id="{A4B37ABA-405C-FB16-CC4F-4E37680609DE}"/>
              </a:ext>
            </a:extLst>
          </p:cNvPr>
          <p:cNvSpPr>
            <a:spLocks noGrp="1"/>
          </p:cNvSpPr>
          <p:nvPr>
            <p:ph idx="1"/>
          </p:nvPr>
        </p:nvSpPr>
        <p:spPr/>
        <p:txBody>
          <a:bodyPr/>
          <a:lstStyle/>
          <a:p>
            <a:pPr marL="0" indent="0" algn="just" rtl="1">
              <a:buNone/>
            </a:pPr>
            <a:r>
              <a:rPr lang="ar-SA" sz="4400" dirty="0"/>
              <a:t>في حال موافقة العميد الأكاديمي وعميد شؤون الطلاب، يُحرر المسجل خطابًا للطالب مُوقّعًا من العميد الأكاديمي وعميد شؤون الطلاب والمسجل، يُبلغه فيه بفصله من</a:t>
            </a:r>
            <a:r>
              <a:rPr lang="en-US" sz="4400" dirty="0"/>
              <a:t> JETS </a:t>
            </a:r>
            <a:r>
              <a:rPr lang="ar-SA" sz="4400" dirty="0"/>
              <a:t>ويُحفظ الخطاب في ملف الطالب.</a:t>
            </a:r>
            <a:endParaRPr lang="en-US" sz="4400" dirty="0"/>
          </a:p>
        </p:txBody>
      </p:sp>
    </p:spTree>
    <p:extLst>
      <p:ext uri="{BB962C8B-B14F-4D97-AF65-F5344CB8AC3E}">
        <p14:creationId xmlns:p14="http://schemas.microsoft.com/office/powerpoint/2010/main" val="419797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ar-JO" b="1" dirty="0">
                <a:latin typeface="Arial"/>
                <a:cs typeface="Arial"/>
              </a:rPr>
              <a:t>المراجع</a:t>
            </a:r>
            <a:endParaRPr lang="en-US" b="1" dirty="0">
              <a:latin typeface="Arial"/>
              <a:cs typeface="Arial"/>
            </a:endParaRPr>
          </a:p>
        </p:txBody>
      </p:sp>
      <p:sp>
        <p:nvSpPr>
          <p:cNvPr id="16387" name="Rectangle 3"/>
          <p:cNvSpPr>
            <a:spLocks noGrp="1" noRot="1" noChangeArrowheads="1"/>
          </p:cNvSpPr>
          <p:nvPr>
            <p:ph type="body" idx="1"/>
          </p:nvPr>
        </p:nvSpPr>
        <p:spPr/>
        <p:txBody>
          <a:bodyPr/>
          <a:lstStyle/>
          <a:p>
            <a:pPr marL="720725" indent="-720725" algn="r" rtl="1" eaLnBrk="1" hangingPunct="1">
              <a:lnSpc>
                <a:spcPct val="90000"/>
              </a:lnSpc>
              <a:buNone/>
              <a:defRPr/>
            </a:pPr>
            <a:r>
              <a:rPr lang="ar-JO" sz="2800" b="1" dirty="0">
                <a:latin typeface="Arial"/>
                <a:cs typeface="Arial"/>
              </a:rPr>
              <a:t>بارزون، جاك وهنري جراف</a:t>
            </a:r>
            <a:br>
              <a:rPr lang="en-US" sz="2800" b="1" dirty="0">
                <a:latin typeface="Arial"/>
                <a:cs typeface="Arial"/>
              </a:rPr>
            </a:br>
            <a:r>
              <a:rPr lang="ar-JO" sz="2800" b="1" dirty="0">
                <a:solidFill>
                  <a:srgbClr val="FFFF00"/>
                </a:solidFill>
                <a:latin typeface="Arial"/>
                <a:cs typeface="Arial"/>
              </a:rPr>
              <a:t>الباحث المعاصر</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cs typeface="Arial"/>
              </a:rPr>
              <a:t>بوث، واين، غريغوري كولومب، وجوزيف وليامز</a:t>
            </a:r>
          </a:p>
          <a:p>
            <a:pPr marL="720725" indent="-720725" algn="r" rtl="1" eaLnBrk="1" hangingPunct="1">
              <a:lnSpc>
                <a:spcPct val="90000"/>
              </a:lnSpc>
              <a:buNone/>
              <a:defRPr/>
            </a:pPr>
            <a:r>
              <a:rPr lang="ar-JO" sz="2800" b="1" dirty="0">
                <a:latin typeface="Arial"/>
                <a:cs typeface="Arial"/>
              </a:rPr>
              <a:t>	</a:t>
            </a:r>
            <a:r>
              <a:rPr lang="ar-JO" sz="2800" b="1" dirty="0">
                <a:solidFill>
                  <a:srgbClr val="FFFF00"/>
                </a:solidFill>
                <a:latin typeface="Arial"/>
                <a:cs typeface="Arial"/>
              </a:rPr>
              <a:t>حرفة البحث</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cs typeface="Arial"/>
              </a:rPr>
              <a:t>هدسون، بوب وشيلي تاونسند</a:t>
            </a:r>
            <a:br>
              <a:rPr lang="en-US" sz="2800" b="1" dirty="0">
                <a:latin typeface="Arial"/>
                <a:cs typeface="Arial"/>
              </a:rPr>
            </a:br>
            <a:r>
              <a:rPr lang="en-US" sz="2800" b="1" dirty="0">
                <a:solidFill>
                  <a:srgbClr val="FFFF00"/>
                </a:solidFill>
                <a:latin typeface="Arial"/>
                <a:cs typeface="Arial"/>
              </a:rPr>
              <a:t>	</a:t>
            </a:r>
            <a:r>
              <a:rPr lang="ar-JO" sz="2800" b="1" dirty="0">
                <a:solidFill>
                  <a:srgbClr val="FFFF00"/>
                </a:solidFill>
                <a:latin typeface="Arial"/>
                <a:cs typeface="Arial"/>
              </a:rPr>
              <a:t>دليل أسلوب الكاتب المسيحي</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rPr>
              <a:t>ليستر، جيمس. </a:t>
            </a:r>
          </a:p>
          <a:p>
            <a:pPr marL="720725" indent="-720725" algn="r" rtl="1" eaLnBrk="1" hangingPunct="1">
              <a:lnSpc>
                <a:spcPct val="90000"/>
              </a:lnSpc>
              <a:buNone/>
              <a:defRPr/>
            </a:pPr>
            <a:r>
              <a:rPr lang="ar-JO" sz="2800" b="1" dirty="0">
                <a:solidFill>
                  <a:srgbClr val="FFFF00"/>
                </a:solidFill>
                <a:latin typeface="Arial"/>
              </a:rPr>
              <a:t>	كتابة الأوراق البحثية: دليل كامل.</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rPr>
              <a:t>تورابيان، كيت. </a:t>
            </a:r>
          </a:p>
          <a:p>
            <a:pPr marL="720725" indent="-720725" algn="r" rtl="1" eaLnBrk="1" hangingPunct="1">
              <a:lnSpc>
                <a:spcPct val="90000"/>
              </a:lnSpc>
              <a:buNone/>
              <a:defRPr/>
            </a:pPr>
            <a:r>
              <a:rPr lang="ar-JO" sz="2800" b="1" dirty="0">
                <a:solidFill>
                  <a:srgbClr val="FFFF00"/>
                </a:solidFill>
                <a:latin typeface="Arial"/>
              </a:rPr>
              <a:t>	دليل لمؤلفي الأوراق البحثية والرسائل العلمية والرسائل العلمية.</a:t>
            </a:r>
            <a:endParaRPr lang="en-US" sz="2800" b="1" dirty="0">
              <a:solidFill>
                <a:srgbClr val="FFFF00"/>
              </a:solidFill>
              <a:latin typeface="Arial"/>
              <a:cs typeface="Arial"/>
            </a:endParaRPr>
          </a:p>
          <a:p>
            <a:pPr marL="720725" indent="-720725" eaLnBrk="1" hangingPunct="1">
              <a:lnSpc>
                <a:spcPct val="90000"/>
              </a:lnSpc>
              <a:buNone/>
              <a:defRPr/>
            </a:pPr>
            <a:endParaRPr lang="en-US" sz="2800" b="1" dirty="0">
              <a:latin typeface="Arial"/>
              <a:cs typeface="Arial"/>
            </a:endParaRPr>
          </a:p>
          <a:p>
            <a:pPr marL="720725" indent="-720725" eaLnBrk="1" hangingPunct="1">
              <a:lnSpc>
                <a:spcPct val="90000"/>
              </a:lnSpc>
              <a:buNone/>
              <a:defRPr/>
            </a:pPr>
            <a:endParaRPr lang="en-US" sz="28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6"/>
            <a:ext cx="2678874" cy="2522151"/>
          </a:xfrm>
        </p:spPr>
        <p:txBody>
          <a:bodyPr/>
          <a:lstStyle/>
          <a:p>
            <a:pPr algn="r"/>
            <a:r>
              <a:rPr lang="en-US" dirty="0"/>
              <a:t>Black</a:t>
            </a:r>
          </a:p>
        </p:txBody>
      </p:sp>
    </p:spTree>
    <p:extLst>
      <p:ext uri="{BB962C8B-B14F-4D97-AF65-F5344CB8AC3E}">
        <p14:creationId xmlns:p14="http://schemas.microsoft.com/office/powerpoint/2010/main" val="10465886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على رابط البحث والكتابة</a:t>
            </a:r>
            <a:r>
              <a:rPr lang="en-US" sz="2400" b="1" dirty="0">
                <a:solidFill>
                  <a:srgbClr val="FFFFFF"/>
                </a:solidFill>
                <a:latin typeface="Arial" panose="020B0604020202020204" pitchFamily="34" charset="0"/>
                <a:ea typeface="ＭＳ Ｐゴシック" charset="0"/>
                <a:cs typeface="Arial" panose="020B0604020202020204" pitchFamily="34" charset="0"/>
              </a:rPr>
              <a:t> BibleStudyDownloads.org </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للكلمات</a:t>
            </a:r>
            <a:endParaRPr lang="en-US" sz="3200" b="1" u="sng" dirty="0">
              <a:latin typeface="Arial"/>
              <a:cs typeface="Arial"/>
            </a:endParaRPr>
          </a:p>
        </p:txBody>
      </p:sp>
      <p:sp>
        <p:nvSpPr>
          <p:cNvPr id="13315" name="Rectangle 3"/>
          <p:cNvSpPr>
            <a:spLocks noGrp="1" noRot="1" noChangeArrowheads="1"/>
          </p:cNvSpPr>
          <p:nvPr>
            <p:ph type="body" idx="1"/>
          </p:nvPr>
        </p:nvSpPr>
        <p:spPr/>
        <p:txBody>
          <a:bodyPr/>
          <a:lstStyle/>
          <a:p>
            <a:pPr marL="533400" indent="-533400" algn="r" rtl="1" eaLnBrk="1" hangingPunct="1">
              <a:defRPr/>
            </a:pPr>
            <a:r>
              <a:rPr lang="ar-SA" b="1" dirty="0">
                <a:latin typeface="Arial"/>
              </a:rPr>
              <a:t>يتضمن الانتحال الأدبي المتعمد للكلمات عدم وجود علامات الاقتباس، أو مسافة بادئة للاقتباس مع مرجع الاقتباس، عند استخدام الكلمات الفعلية لشخص آخر</a:t>
            </a:r>
            <a:r>
              <a:rPr lang="en-US" b="1" dirty="0">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540750" cy="7620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للكلمات</a:t>
            </a:r>
            <a:endParaRPr lang="en-US" sz="3200" b="1" u="sng" dirty="0">
              <a:latin typeface="Arial" panose="020B0604020202020204" pitchFamily="34" charset="0"/>
              <a:cs typeface="Arial" panose="020B0604020202020204" pitchFamily="34" charset="0"/>
            </a:endParaRPr>
          </a:p>
        </p:txBody>
      </p:sp>
      <p:sp>
        <p:nvSpPr>
          <p:cNvPr id="5125" name="Rectangle 5"/>
          <p:cNvSpPr>
            <a:spLocks noGrp="1" noRot="1" noChangeArrowheads="1"/>
          </p:cNvSpPr>
          <p:nvPr>
            <p:ph type="body" sz="half" idx="1"/>
          </p:nvPr>
        </p:nvSpPr>
        <p:spPr>
          <a:xfrm>
            <a:off x="152400" y="1600200"/>
            <a:ext cx="4191000" cy="4498975"/>
          </a:xfrm>
        </p:spPr>
        <p:txBody>
          <a:bodyPr/>
          <a:lstStyle/>
          <a:p>
            <a:pPr algn="r" rtl="1" eaLnBrk="1" hangingPunct="1">
              <a:lnSpc>
                <a:spcPct val="90000"/>
              </a:lnSpc>
              <a:defRPr/>
            </a:pPr>
            <a:r>
              <a:rPr lang="ar-JO" sz="2400" b="1" dirty="0">
                <a:latin typeface="Arial" panose="020B0604020202020204" pitchFamily="34" charset="0"/>
                <a:cs typeface="Arial" panose="020B0604020202020204" pitchFamily="34" charset="0"/>
              </a:rPr>
              <a:t>أنت تنتحل عندما تستخدم كلمات أو أفكار شخص آخر، عن قصد أو بغير قصد، ولكنك تفشل في نسب الفضل إلى ذلك الشخص. أنت تنتحل حتى عندما تنسب الفضل للمؤلف، ولكنك تستخدم كلماته بالضبط دون الإشارة إلى ذلك بعلامات الاقتباس أو المسافة البادئة.</a:t>
            </a:r>
            <a:endParaRPr lang="en-US" sz="2400" b="1" dirty="0">
              <a:latin typeface="Arial" panose="020B0604020202020204" pitchFamily="34" charset="0"/>
              <a:cs typeface="Arial" panose="020B0604020202020204" pitchFamily="34" charset="0"/>
            </a:endParaRPr>
          </a:p>
        </p:txBody>
      </p:sp>
      <p:sp>
        <p:nvSpPr>
          <p:cNvPr id="5126" name="Rectangle 6"/>
          <p:cNvSpPr>
            <a:spLocks noGrp="1" noRot="1" noChangeArrowheads="1"/>
          </p:cNvSpPr>
          <p:nvPr>
            <p:ph type="body" sz="half" idx="2"/>
          </p:nvPr>
        </p:nvSpPr>
        <p:spPr>
          <a:xfrm>
            <a:off x="4495800" y="1600200"/>
            <a:ext cx="4648200" cy="4498975"/>
          </a:xfrm>
        </p:spPr>
        <p:txBody>
          <a:bodyPr/>
          <a:lstStyle/>
          <a:p>
            <a:pPr algn="r" rtl="1" eaLnBrk="1" hangingPunct="1">
              <a:lnSpc>
                <a:spcPct val="90000"/>
              </a:lnSpc>
              <a:defRPr/>
            </a:pPr>
            <a:r>
              <a:rPr lang="ar-JO" sz="2400" b="1" dirty="0">
                <a:latin typeface="Arial" panose="020B0604020202020204" pitchFamily="34" charset="0"/>
                <a:cs typeface="Arial" panose="020B0604020202020204" pitchFamily="34" charset="0"/>
              </a:rPr>
              <a:t>أعتقد أن المرء ينتحل عندما يستخدم كلمات أو أفكار شخص آخر، عن قصد أو بغير قصد، ولكنه يفشل في نسب الفضل إلى ذلك الشخص. أنت تنتحل حتى عندما تنسب الفضل إلى المؤلف، ولكنك تستخدم كلماته بالضبط دون الإشارة إلى ذلك بعلامات الاقتباس أو المسافة البادئة.</a:t>
            </a:r>
            <a:endParaRPr lang="en-US" sz="2400" b="1" dirty="0">
              <a:latin typeface="Arial" panose="020B0604020202020204" pitchFamily="34" charset="0"/>
              <a:cs typeface="Arial" panose="020B0604020202020204" pitchFamily="34" charset="0"/>
            </a:endParaRPr>
          </a:p>
          <a:p>
            <a:pPr algn="r" rtl="1" eaLnBrk="1" hangingPunct="1">
              <a:lnSpc>
                <a:spcPct val="90000"/>
              </a:lnSpc>
              <a:defRPr/>
            </a:pPr>
            <a:r>
              <a:rPr lang="ar-JO" sz="2400" b="1" dirty="0">
                <a:solidFill>
                  <a:srgbClr val="FFFF00"/>
                </a:solidFill>
                <a:latin typeface="Arial" panose="020B0604020202020204" pitchFamily="34" charset="0"/>
                <a:cs typeface="Arial" panose="020B0604020202020204" pitchFamily="34" charset="0"/>
              </a:rPr>
              <a:t>هناك نقص في علامات الإقتباس و/أو نمط تنسيق الكتابة مع الحاشية السفلية.</a:t>
            </a:r>
            <a:endParaRPr lang="en-US" sz="2400" b="1" dirty="0">
              <a:solidFill>
                <a:srgbClr val="FFFF00"/>
              </a:solidFill>
              <a:latin typeface="Arial" panose="020B0604020202020204" pitchFamily="34" charset="0"/>
              <a:cs typeface="Arial" panose="020B0604020202020204" pitchFamily="34" charset="0"/>
            </a:endParaRPr>
          </a:p>
        </p:txBody>
      </p:sp>
      <p:sp>
        <p:nvSpPr>
          <p:cNvPr id="2" name="Rectangle 5">
            <a:extLst>
              <a:ext uri="{FF2B5EF4-FFF2-40B4-BE49-F238E27FC236}">
                <a16:creationId xmlns:a16="http://schemas.microsoft.com/office/drawing/2014/main" id="{A706B800-D5EF-14AA-339A-0F304AC49D21}"/>
              </a:ext>
            </a:extLst>
          </p:cNvPr>
          <p:cNvSpPr txBox="1">
            <a:spLocks noRot="1" noChangeArrowheads="1"/>
          </p:cNvSpPr>
          <p:nvPr/>
        </p:nvSpPr>
        <p:spPr bwMode="auto">
          <a:xfrm>
            <a:off x="5334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a:t>
            </a:r>
            <a:endParaRPr lang="en-US" sz="2400" b="1" kern="0" dirty="0">
              <a:latin typeface="Arial"/>
              <a:cs typeface="Arial"/>
            </a:endParaRPr>
          </a:p>
        </p:txBody>
      </p:sp>
      <p:sp>
        <p:nvSpPr>
          <p:cNvPr id="3" name="Rectangle 6">
            <a:extLst>
              <a:ext uri="{FF2B5EF4-FFF2-40B4-BE49-F238E27FC236}">
                <a16:creationId xmlns:a16="http://schemas.microsoft.com/office/drawing/2014/main" id="{82C6B503-9CE7-2231-E313-B3CA5A46F1AA}"/>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اقتباس خاطئ من الطالب:</a:t>
            </a:r>
            <a:endParaRPr lang="en-US" sz="2400" b="1" i="1" kern="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613775" cy="762000"/>
          </a:xfrm>
        </p:spPr>
        <p:txBody>
          <a:bodyPr/>
          <a:lstStyle/>
          <a:p>
            <a:pPr eaLnBrk="1" hangingPunct="1">
              <a:defRPr/>
            </a:pPr>
            <a:r>
              <a:rPr lang="ar-JO" sz="3200" b="1" dirty="0">
                <a:latin typeface="Arial"/>
                <a:cs typeface="Arial"/>
              </a:rPr>
              <a:t>الاقتباس </a:t>
            </a:r>
            <a:r>
              <a:rPr lang="ar-JO" sz="3200" b="1" u="sng" dirty="0">
                <a:latin typeface="Arial"/>
                <a:cs typeface="Arial"/>
              </a:rPr>
              <a:t>الصحيح</a:t>
            </a:r>
            <a:r>
              <a:rPr lang="ar-JO" sz="3200" b="1" dirty="0">
                <a:latin typeface="Arial"/>
                <a:cs typeface="Arial"/>
              </a:rPr>
              <a:t> </a:t>
            </a:r>
            <a:r>
              <a:rPr lang="ar-JO" sz="3200" b="1" u="sng" dirty="0">
                <a:latin typeface="Arial"/>
                <a:cs typeface="Arial"/>
              </a:rPr>
              <a:t>للكلمات</a:t>
            </a:r>
            <a:endParaRPr lang="en-US" sz="3200" b="1" u="sng" dirty="0">
              <a:latin typeface="Arial"/>
              <a:cs typeface="Arial"/>
            </a:endParaRPr>
          </a:p>
        </p:txBody>
      </p:sp>
      <p:sp>
        <p:nvSpPr>
          <p:cNvPr id="5125" name="Rectangle 5"/>
          <p:cNvSpPr>
            <a:spLocks noGrp="1" noRot="1" noChangeArrowheads="1"/>
          </p:cNvSpPr>
          <p:nvPr>
            <p:ph type="body" sz="half" idx="1"/>
          </p:nvPr>
        </p:nvSpPr>
        <p:spPr>
          <a:xfrm>
            <a:off x="152400" y="1600200"/>
            <a:ext cx="4191000" cy="4498975"/>
          </a:xfrm>
        </p:spPr>
        <p:txBody>
          <a:bodyPr/>
          <a:lstStyle/>
          <a:p>
            <a:pPr algn="r" rtl="1" eaLnBrk="1" hangingPunct="1">
              <a:lnSpc>
                <a:spcPct val="90000"/>
              </a:lnSpc>
              <a:defRPr/>
            </a:pPr>
            <a:r>
              <a:rPr lang="ar-JO" sz="2400" b="1" dirty="0">
                <a:latin typeface="Arial"/>
              </a:rPr>
              <a:t>الانتحال الأدبي 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الاقتباس أو المسافة البادئة.</a:t>
            </a:r>
            <a:endParaRPr lang="en-US" sz="2400" b="1" dirty="0">
              <a:latin typeface="Arial"/>
              <a:cs typeface="Arial"/>
            </a:endParaRPr>
          </a:p>
        </p:txBody>
      </p:sp>
      <p:sp>
        <p:nvSpPr>
          <p:cNvPr id="5126" name="Rectangle 6"/>
          <p:cNvSpPr>
            <a:spLocks noGrp="1" noRot="1" noChangeArrowheads="1"/>
          </p:cNvSpPr>
          <p:nvPr>
            <p:ph type="body" sz="half" idx="2"/>
          </p:nvPr>
        </p:nvSpPr>
        <p:spPr>
          <a:xfrm>
            <a:off x="4495800" y="1676400"/>
            <a:ext cx="4648200" cy="4038600"/>
          </a:xfrm>
        </p:spPr>
        <p:txBody>
          <a:bodyPr/>
          <a:lstStyle/>
          <a:p>
            <a:pPr algn="r" rtl="1" eaLnBrk="1" hangingPunct="1">
              <a:lnSpc>
                <a:spcPct val="90000"/>
              </a:lnSpc>
              <a:defRPr/>
            </a:pPr>
            <a:r>
              <a:rPr lang="ar-SA" sz="3200" b="1" baseline="30000" dirty="0">
                <a:latin typeface="Arial"/>
              </a:rPr>
              <a:t>أعتقد أن الانتحال الأدبي "</a:t>
            </a:r>
            <a:r>
              <a:rPr lang="ar-JO" sz="2400" b="1" dirty="0">
                <a:latin typeface="Arial"/>
              </a:rPr>
              <a:t>عندما تستخدم كلمات أو أفكار شخص آخر، عن قصد أو بغير قصد، ولكنك تفشل في نسب الفضل إلى ذلك الشخص. أنت تنتحل حتى عندما تنسب الفضل إلى المؤلف، ولكنك تستخدم كلماته بالضبط دون الإشارة إلى ذلك بعلامات الاقتباس أو المسافة البادئة.</a:t>
            </a:r>
            <a:r>
              <a:rPr lang="ar-SA" sz="2400" b="1" baseline="30000" dirty="0">
                <a:latin typeface="Arial"/>
              </a:rPr>
              <a:t>."1</a:t>
            </a:r>
            <a:endParaRPr lang="en-US" sz="4000" b="1" baseline="30000" dirty="0">
              <a:latin typeface="Arial"/>
              <a:cs typeface="Arial"/>
            </a:endParaRPr>
          </a:p>
        </p:txBody>
      </p:sp>
      <p:sp>
        <p:nvSpPr>
          <p:cNvPr id="5" name="Rectangle 6"/>
          <p:cNvSpPr txBox="1">
            <a:spLocks noRot="1" noChangeArrowheads="1"/>
          </p:cNvSpPr>
          <p:nvPr/>
        </p:nvSpPr>
        <p:spPr bwMode="auto">
          <a:xfrm>
            <a:off x="-834" y="5867400"/>
            <a:ext cx="91440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801688" algn="ctr" rtl="1" eaLnBrk="1" hangingPunct="1">
              <a:lnSpc>
                <a:spcPct val="90000"/>
              </a:lnSpc>
              <a:buNone/>
              <a:defRPr/>
            </a:pPr>
            <a:r>
              <a:rPr lang="ar-JO" sz="2000" b="1" baseline="30000" dirty="0">
                <a:latin typeface="Arial"/>
              </a:rPr>
              <a:t>1</a:t>
            </a:r>
            <a:r>
              <a:rPr lang="ar-JO" sz="2000" b="1" dirty="0">
                <a:latin typeface="Arial"/>
              </a:rPr>
              <a:t> كليف تشين، ما هو الإنتحال؟ (عرض تقديمي</a:t>
            </a:r>
            <a:r>
              <a:rPr lang="en-US" sz="2000" b="1" dirty="0">
                <a:latin typeface="Arial"/>
              </a:rPr>
              <a:t> </a:t>
            </a:r>
            <a:r>
              <a:rPr lang="ar-JO" sz="2000" b="1" dirty="0">
                <a:latin typeface="Arial"/>
              </a:rPr>
              <a:t>لساعة العميد، كلية سنغافورة للكتاب المقدس، 29 آب 2012)، الشريحة 5 تمت إضافتها بواسطة ريك جريفيث.</a:t>
            </a:r>
            <a:endParaRPr lang="en-US" sz="2000" b="1" dirty="0">
              <a:latin typeface="Arial"/>
              <a:cs typeface="Arial"/>
            </a:endParaRPr>
          </a:p>
        </p:txBody>
      </p:sp>
      <p:sp>
        <p:nvSpPr>
          <p:cNvPr id="2" name="Rectangle 5">
            <a:extLst>
              <a:ext uri="{FF2B5EF4-FFF2-40B4-BE49-F238E27FC236}">
                <a16:creationId xmlns:a16="http://schemas.microsoft.com/office/drawing/2014/main" id="{6739694C-D758-33D4-C571-CB155DC60EA4}"/>
              </a:ext>
            </a:extLst>
          </p:cNvPr>
          <p:cNvSpPr txBox="1">
            <a:spLocks noRot="1" noChangeArrowheads="1"/>
          </p:cNvSpPr>
          <p:nvPr/>
        </p:nvSpPr>
        <p:spPr bwMode="auto">
          <a:xfrm>
            <a:off x="5334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a:t>
            </a:r>
            <a:r>
              <a:rPr lang="en-US" sz="2400" b="1" kern="0" dirty="0">
                <a:latin typeface="Arial"/>
                <a:cs typeface="Arial"/>
              </a:rPr>
              <a:t>:</a:t>
            </a:r>
          </a:p>
        </p:txBody>
      </p:sp>
      <p:sp>
        <p:nvSpPr>
          <p:cNvPr id="3" name="Rectangle 6">
            <a:extLst>
              <a:ext uri="{FF2B5EF4-FFF2-40B4-BE49-F238E27FC236}">
                <a16:creationId xmlns:a16="http://schemas.microsoft.com/office/drawing/2014/main" id="{041234B6-35A0-8CA0-2C5A-6D56BCB45750}"/>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ما يجب أن يفعله الطالب:</a:t>
            </a:r>
            <a:endParaRPr lang="en-US" sz="2400" b="1" i="1" kern="0" dirty="0">
              <a:solidFill>
                <a:srgbClr val="FFFF00"/>
              </a:solidFill>
              <a:latin typeface="Arial"/>
              <a:cs typeface="Arial"/>
            </a:endParaRPr>
          </a:p>
        </p:txBody>
      </p:sp>
    </p:spTree>
    <p:extLst>
      <p:ext uri="{BB962C8B-B14F-4D97-AF65-F5344CB8AC3E}">
        <p14:creationId xmlns:p14="http://schemas.microsoft.com/office/powerpoint/2010/main" val="224675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301625" y="228600"/>
            <a:ext cx="8613775" cy="8382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للكلمات</a:t>
            </a:r>
            <a:endParaRPr lang="en-US" sz="3200" b="1" u="sng" dirty="0">
              <a:latin typeface="Arial"/>
              <a:cs typeface="Arial"/>
            </a:endParaRPr>
          </a:p>
        </p:txBody>
      </p:sp>
      <p:sp>
        <p:nvSpPr>
          <p:cNvPr id="7173" name="Rectangle 5"/>
          <p:cNvSpPr>
            <a:spLocks noGrp="1" noRot="1" noChangeArrowheads="1"/>
          </p:cNvSpPr>
          <p:nvPr>
            <p:ph type="body" sz="half" idx="1"/>
          </p:nvPr>
        </p:nvSpPr>
        <p:spPr>
          <a:xfrm>
            <a:off x="301625" y="1600200"/>
            <a:ext cx="4191000" cy="4498975"/>
          </a:xfrm>
        </p:spPr>
        <p:txBody>
          <a:bodyPr/>
          <a:lstStyle/>
          <a:p>
            <a:pPr algn="r" rtl="1" eaLnBrk="1" hangingPunct="1">
              <a:lnSpc>
                <a:spcPct val="90000"/>
              </a:lnSpc>
              <a:defRPr/>
            </a:pPr>
            <a:r>
              <a:rPr lang="ar-JO" sz="2400" b="1" dirty="0">
                <a:latin typeface="Arial"/>
              </a:rPr>
              <a:t>أنت أيضًا تنتحل عندما تستخدم كلمات قريبة جدًا من تلك الموجودة في مصدرك، بحيث إذا تم وضع عملك بجوار المصدر، فسيكون من الواضح أنك لا تستطيع أن تكتب ما فعلته، دون أن يكون المصدر في متناول يدك.</a:t>
            </a:r>
            <a:endParaRPr lang="en-US" sz="2400" b="1" dirty="0">
              <a:latin typeface="Arial"/>
              <a:cs typeface="Arial"/>
            </a:endParaRPr>
          </a:p>
        </p:txBody>
      </p:sp>
      <p:sp>
        <p:nvSpPr>
          <p:cNvPr id="7174" name="Rectangle 6"/>
          <p:cNvSpPr>
            <a:spLocks noGrp="1" noRot="1" noChangeArrowheads="1"/>
          </p:cNvSpPr>
          <p:nvPr>
            <p:ph type="body" sz="half" idx="2"/>
          </p:nvPr>
        </p:nvSpPr>
        <p:spPr>
          <a:xfrm>
            <a:off x="4651375" y="1600200"/>
            <a:ext cx="4191000" cy="5257800"/>
          </a:xfrm>
        </p:spPr>
        <p:txBody>
          <a:bodyPr/>
          <a:lstStyle/>
          <a:p>
            <a:pPr algn="r" rtl="1" eaLnBrk="1" hangingPunct="1">
              <a:lnSpc>
                <a:spcPct val="90000"/>
              </a:lnSpc>
              <a:defRPr/>
            </a:pPr>
            <a:r>
              <a:rPr lang="ar-JO" sz="2400" b="1" dirty="0">
                <a:latin typeface="Arial"/>
              </a:rPr>
              <a:t>مثال آخر على الانتحال هو استخدام الكلمات القريبة جدًا من المصدر، لدرجة أنه إذا وضع شخص ما كتابته بجوار الأصل، فسيكون من الواضح أنه لا يمكن كتابته بدون المصدر في متناول يدك.</a:t>
            </a:r>
            <a:endParaRPr lang="en-US" sz="2400" b="1" dirty="0">
              <a:latin typeface="Arial"/>
              <a:cs typeface="Arial"/>
            </a:endParaRPr>
          </a:p>
          <a:p>
            <a:pPr algn="r" rtl="1" eaLnBrk="1" hangingPunct="1">
              <a:lnSpc>
                <a:spcPct val="90000"/>
              </a:lnSpc>
              <a:defRPr/>
            </a:pPr>
            <a:r>
              <a:rPr lang="ar-JO" sz="2400" b="1" dirty="0">
                <a:solidFill>
                  <a:srgbClr val="FFFF00"/>
                </a:solidFill>
                <a:latin typeface="Arial"/>
              </a:rPr>
              <a:t>يوضح هذا المثال إعادة صياغة أكثر حرية للأصل، لكنه لا يزال انتحالاً.</a:t>
            </a:r>
            <a:endParaRPr lang="en-US" sz="2400" b="1" dirty="0">
              <a:solidFill>
                <a:srgbClr val="FFFF00"/>
              </a:solidFill>
              <a:latin typeface="Arial"/>
              <a:cs typeface="Arial"/>
            </a:endParaRPr>
          </a:p>
        </p:txBody>
      </p:sp>
      <p:sp>
        <p:nvSpPr>
          <p:cNvPr id="2" name="Rectangle 5">
            <a:extLst>
              <a:ext uri="{FF2B5EF4-FFF2-40B4-BE49-F238E27FC236}">
                <a16:creationId xmlns:a16="http://schemas.microsoft.com/office/drawing/2014/main" id="{57433327-0B79-372B-EF56-10844335B8BE}"/>
              </a:ext>
            </a:extLst>
          </p:cNvPr>
          <p:cNvSpPr txBox="1">
            <a:spLocks noRot="1" noChangeArrowheads="1"/>
          </p:cNvSpPr>
          <p:nvPr/>
        </p:nvSpPr>
        <p:spPr bwMode="auto">
          <a:xfrm>
            <a:off x="6858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a:t>
            </a:r>
            <a:r>
              <a:rPr lang="en-US" sz="2400" b="1" kern="0" dirty="0">
                <a:latin typeface="Arial"/>
                <a:cs typeface="Arial"/>
              </a:rPr>
              <a:t>:</a:t>
            </a:r>
          </a:p>
        </p:txBody>
      </p:sp>
      <p:sp>
        <p:nvSpPr>
          <p:cNvPr id="3" name="Rectangle 6">
            <a:extLst>
              <a:ext uri="{FF2B5EF4-FFF2-40B4-BE49-F238E27FC236}">
                <a16:creationId xmlns:a16="http://schemas.microsoft.com/office/drawing/2014/main" id="{313E6602-DAB9-D401-748B-C92EEAA99471}"/>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اقتباس خاطئ من الطالب:</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للأفكار</a:t>
            </a:r>
            <a:endParaRPr lang="en-US" sz="3200" b="1" u="sng" dirty="0">
              <a:latin typeface="Arial"/>
              <a:cs typeface="Arial"/>
            </a:endParaRPr>
          </a:p>
        </p:txBody>
      </p:sp>
      <p:sp>
        <p:nvSpPr>
          <p:cNvPr id="14339" name="Rectangle 3"/>
          <p:cNvSpPr>
            <a:spLocks noGrp="1" noRot="1" noChangeArrowheads="1"/>
          </p:cNvSpPr>
          <p:nvPr>
            <p:ph type="body" idx="1"/>
          </p:nvPr>
        </p:nvSpPr>
        <p:spPr/>
        <p:txBody>
          <a:bodyPr/>
          <a:lstStyle/>
          <a:p>
            <a:pPr marL="461963" indent="-461963" algn="r" rtl="1" eaLnBrk="1" hangingPunct="1">
              <a:defRPr/>
            </a:pPr>
            <a:r>
              <a:rPr lang="ar-JO" b="1" dirty="0">
                <a:latin typeface="Arial"/>
              </a:rPr>
              <a:t>يتضمن الانتحال المتعمد للأفكار عرض أو تطوير فكرة من ابتكار شخص آخر كما لو كانت فكرة خاصة بالشخص نفسه أو جزءًا أصيلاً من حجته. ولا يكفي الإشارة العامة إلى المصدر الأصلي في أي وقت، بل يجب الإشارة إلى جميع المبادئ العامة والأفكار المحددة.</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a:xfrm>
            <a:off x="301625" y="228600"/>
            <a:ext cx="8540750" cy="7620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للأفكار</a:t>
            </a:r>
            <a:endParaRPr lang="en-US" sz="3200" b="1" u="sng" dirty="0">
              <a:latin typeface="Arial"/>
              <a:cs typeface="Arial"/>
            </a:endParaRPr>
          </a:p>
        </p:txBody>
      </p:sp>
      <p:sp>
        <p:nvSpPr>
          <p:cNvPr id="9221" name="Rectangle 5"/>
          <p:cNvSpPr>
            <a:spLocks noGrp="1" noRot="1" noChangeArrowheads="1"/>
          </p:cNvSpPr>
          <p:nvPr>
            <p:ph type="body" sz="half" idx="1"/>
          </p:nvPr>
        </p:nvSpPr>
        <p:spPr>
          <a:xfrm>
            <a:off x="301625" y="1600200"/>
            <a:ext cx="4191000" cy="4498975"/>
          </a:xfrm>
        </p:spPr>
        <p:txBody>
          <a:bodyPr/>
          <a:lstStyle/>
          <a:p>
            <a:pPr lvl="0" algn="r" rtl="1" eaLnBrk="1" hangingPunct="1">
              <a:lnSpc>
                <a:spcPct val="90000"/>
              </a:lnSpc>
              <a:buClr>
                <a:srgbClr val="A3C145"/>
              </a:buClr>
              <a:defRPr/>
            </a:pPr>
            <a:r>
              <a:rPr lang="ar-JO" sz="2400" b="1" dirty="0">
                <a:solidFill>
                  <a:srgbClr val="FFFFFF"/>
                </a:solidFill>
                <a:latin typeface="Arial"/>
              </a:rPr>
              <a:t>أنت أيضًا تنتحل عندما تستخدم كلمات قريبة جدًا من تلك الموجودة في مصدرك، بحيث إذا تم وضع عملك بجوار المصدر، فسيكون من الواضح أنك لا تستطيع أن تكتب ما فعلته، دون أن يكون المصدر في متناول يدك.</a:t>
            </a:r>
            <a:endParaRPr lang="en-US" sz="2400" b="1" dirty="0">
              <a:solidFill>
                <a:srgbClr val="FFFFFF"/>
              </a:solidFill>
              <a:latin typeface="Arial"/>
            </a:endParaRPr>
          </a:p>
        </p:txBody>
      </p:sp>
      <p:sp>
        <p:nvSpPr>
          <p:cNvPr id="9222" name="Rectangle 6"/>
          <p:cNvSpPr>
            <a:spLocks noGrp="1" noRot="1" noChangeArrowheads="1"/>
          </p:cNvSpPr>
          <p:nvPr>
            <p:ph type="body" sz="half" idx="2"/>
          </p:nvPr>
        </p:nvSpPr>
        <p:spPr>
          <a:xfrm>
            <a:off x="4651375" y="1600200"/>
            <a:ext cx="4191000" cy="5257800"/>
          </a:xfrm>
        </p:spPr>
        <p:txBody>
          <a:bodyPr/>
          <a:lstStyle/>
          <a:p>
            <a:pPr algn="r" rtl="1" eaLnBrk="1" hangingPunct="1">
              <a:lnSpc>
                <a:spcPct val="80000"/>
              </a:lnSpc>
              <a:defRPr/>
            </a:pPr>
            <a:r>
              <a:rPr lang="ar-JO" sz="2400" b="1" dirty="0">
                <a:latin typeface="Arial"/>
              </a:rPr>
              <a:t>قاعدة راحة اليد هي القاعدة التي يمكنك من خلالها التحقق من نفسك ضد الإنتحال، يحدث ذلك عندما تضع كتابتك بجوار النص الأصلي، وتكون أوجه التشابه كبيرة جدًا، لدرجة أنّه من المستحيل كتابتها دون استخدام المصدر الموجود أمامك مباشرةً.</a:t>
            </a:r>
            <a:endParaRPr lang="en-US" sz="2400" b="1" dirty="0">
              <a:latin typeface="Arial"/>
              <a:cs typeface="Arial"/>
            </a:endParaRPr>
          </a:p>
          <a:p>
            <a:pPr algn="r" rtl="1" eaLnBrk="1" hangingPunct="1">
              <a:lnSpc>
                <a:spcPct val="80000"/>
              </a:lnSpc>
              <a:defRPr/>
            </a:pPr>
            <a:r>
              <a:rPr lang="ar-JO" sz="2400" b="1" dirty="0">
                <a:solidFill>
                  <a:srgbClr val="FFFF00"/>
                </a:solidFill>
                <a:latin typeface="Arial"/>
              </a:rPr>
              <a:t>المؤلف الذي لا يعطي الفضل لمصدر فكرته، تكون الفكرة مسروقة من المصدر الأصلي.</a:t>
            </a:r>
            <a:endParaRPr lang="en-US" sz="2400" b="1" dirty="0">
              <a:solidFill>
                <a:srgbClr val="FFFF00"/>
              </a:solidFill>
              <a:latin typeface="Arial"/>
              <a:cs typeface="Arial"/>
            </a:endParaRPr>
          </a:p>
        </p:txBody>
      </p:sp>
      <p:sp>
        <p:nvSpPr>
          <p:cNvPr id="2" name="Rectangle 5">
            <a:extLst>
              <a:ext uri="{FF2B5EF4-FFF2-40B4-BE49-F238E27FC236}">
                <a16:creationId xmlns:a16="http://schemas.microsoft.com/office/drawing/2014/main" id="{62971C8E-FFDE-F3B2-82BA-76A93FDF1122}"/>
              </a:ext>
            </a:extLst>
          </p:cNvPr>
          <p:cNvSpPr txBox="1">
            <a:spLocks noRot="1" noChangeArrowheads="1"/>
          </p:cNvSpPr>
          <p:nvPr/>
        </p:nvSpPr>
        <p:spPr bwMode="auto">
          <a:xfrm>
            <a:off x="6858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a:t>
            </a:r>
            <a:r>
              <a:rPr lang="en-US" sz="2400" b="1" kern="0" dirty="0">
                <a:latin typeface="Arial"/>
                <a:cs typeface="Arial"/>
              </a:rPr>
              <a:t>:</a:t>
            </a:r>
          </a:p>
        </p:txBody>
      </p:sp>
      <p:sp>
        <p:nvSpPr>
          <p:cNvPr id="3" name="Rectangle 6">
            <a:extLst>
              <a:ext uri="{FF2B5EF4-FFF2-40B4-BE49-F238E27FC236}">
                <a16:creationId xmlns:a16="http://schemas.microsoft.com/office/drawing/2014/main" id="{0B0E44B3-CED7-6A70-B802-BF438AC44A12}"/>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rPr>
              <a:t>اقتباس خاطئ من الطالب:</a:t>
            </a:r>
            <a:endParaRPr lang="en-US" sz="2400" b="1" i="1" kern="0" dirty="0">
              <a:solidFill>
                <a:srgbClr val="FFFF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ar-JO" sz="3200" b="1" dirty="0">
                <a:latin typeface="Arial"/>
                <a:cs typeface="Arial"/>
              </a:rPr>
              <a:t>الانتحال الأدبي </a:t>
            </a:r>
            <a:r>
              <a:rPr lang="ar-JO" sz="3200" b="1" u="sng" dirty="0">
                <a:latin typeface="Arial"/>
                <a:cs typeface="Arial"/>
              </a:rPr>
              <a:t>غير المباشر</a:t>
            </a:r>
            <a:r>
              <a:rPr lang="ar-JO" sz="3200" b="1" dirty="0">
                <a:latin typeface="Arial"/>
                <a:cs typeface="Arial"/>
              </a:rPr>
              <a:t> </a:t>
            </a:r>
            <a:r>
              <a:rPr lang="ar-JO" sz="3200" b="1" u="sng" dirty="0">
                <a:latin typeface="Arial"/>
                <a:cs typeface="Arial"/>
              </a:rPr>
              <a:t>للكلمات</a:t>
            </a:r>
            <a:endParaRPr lang="en-US" sz="3200" b="1" u="sng" dirty="0">
              <a:latin typeface="Arial"/>
              <a:cs typeface="Arial"/>
            </a:endParaRPr>
          </a:p>
        </p:txBody>
      </p:sp>
      <p:sp>
        <p:nvSpPr>
          <p:cNvPr id="15363" name="Rectangle 3"/>
          <p:cNvSpPr>
            <a:spLocks noGrp="1" noRot="1" noChangeArrowheads="1"/>
          </p:cNvSpPr>
          <p:nvPr>
            <p:ph type="body" idx="1"/>
          </p:nvPr>
        </p:nvSpPr>
        <p:spPr/>
        <p:txBody>
          <a:bodyPr/>
          <a:lstStyle/>
          <a:p>
            <a:pPr marL="522288" indent="-522288" algn="r" rtl="1" eaLnBrk="1" hangingPunct="1">
              <a:defRPr/>
            </a:pPr>
            <a:r>
              <a:rPr lang="ar-JO" b="1" dirty="0">
                <a:latin typeface="Arial"/>
              </a:rPr>
              <a:t>يتضمن الانتحال الأدبي غير المباشر للكلمات الاستخدام التلميحي لكلمات أو أفكار شخص آخر، حتى عند إعادة صياغتها بشكلٍ فضفاض، بطريقةٍ توحي بأنَّ الكلمات أو الأفكار تخص الشخص.</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601</TotalTime>
  <Words>1410</Words>
  <Application>Microsoft Macintosh PowerPoint</Application>
  <PresentationFormat>On-screen Show (4:3)</PresentationFormat>
  <Paragraphs>84</Paragraphs>
  <Slides>26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ＭＳ Ｐゴシック</vt:lpstr>
      <vt:lpstr>Arial</vt:lpstr>
      <vt:lpstr>Calibri</vt:lpstr>
      <vt:lpstr>Tahoma</vt:lpstr>
      <vt:lpstr>Times New Roman</vt:lpstr>
      <vt:lpstr>Wingdings</vt:lpstr>
      <vt:lpstr>Compass</vt:lpstr>
      <vt:lpstr>Orbit</vt:lpstr>
      <vt:lpstr>ما هو الانتحال الأدبي؟</vt:lpstr>
      <vt:lpstr>تعريف الانتحال الأدبي </vt:lpstr>
      <vt:lpstr>الانتحال الأدبي المتعمد للكلمات</vt:lpstr>
      <vt:lpstr>الانتحال الأدبي المتعمد للكلمات</vt:lpstr>
      <vt:lpstr>الاقتباس الصحيح للكلمات</vt:lpstr>
      <vt:lpstr>الانتحال الأدبي المتعمد للكلمات</vt:lpstr>
      <vt:lpstr>الانتحال الأدبي المتعمد للأفكار</vt:lpstr>
      <vt:lpstr>الانتحال الأدبي المتعمد للأفكار</vt:lpstr>
      <vt:lpstr>الانتحال الأدبي غير المباشر للكلمات</vt:lpstr>
      <vt:lpstr>الانتحال الأدبي غير المباشر للكلمات</vt:lpstr>
      <vt:lpstr>سياسة JETS بخصوص الغش والانتحال </vt:lpstr>
      <vt:lpstr>الغش أو الأنتحال للمرة الأولى</vt:lpstr>
      <vt:lpstr>الغش أو الأنتحال للمرة الأولى</vt:lpstr>
      <vt:lpstr>الغش أو الأنتحال للمرة الأولى</vt:lpstr>
      <vt:lpstr>الغش أو الأنتحال للمرة الأولى</vt:lpstr>
      <vt:lpstr>الغش أو الأنتحال للمرة الأولى</vt:lpstr>
      <vt:lpstr>الغش أو الأنتحال للمرة الأولى</vt:lpstr>
      <vt:lpstr>الغش أو الأنتحال للمرة الثاني</vt:lpstr>
      <vt:lpstr>الغش أو الأنتحال للمرة الثاني</vt:lpstr>
      <vt:lpstr>الغش أو الأنتحال للمرة الثاني</vt:lpstr>
      <vt:lpstr>الغش أو الأنتحال للمرة الثاني</vt:lpstr>
      <vt:lpstr>الغش أو الأنتحال للمرة الثالثة</vt:lpstr>
      <vt:lpstr>سياسة JETS بخصوص الغش والانتحال </vt:lpstr>
      <vt:lpstr>المراجع</vt:lpstr>
      <vt:lpstr>Black</vt:lpstr>
      <vt:lpstr>على رابط البحث والكتابة BibleStudyDownloads.org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DEAN’S CHAPEL</dc:title>
  <dc:creator>Clive Chin</dc:creator>
  <cp:lastModifiedBy>mina mecheal</cp:lastModifiedBy>
  <cp:revision>75</cp:revision>
  <dcterms:created xsi:type="dcterms:W3CDTF">2012-08-20T07:03:52Z</dcterms:created>
  <dcterms:modified xsi:type="dcterms:W3CDTF">2025-09-11T11:03:26Z</dcterms:modified>
</cp:coreProperties>
</file>