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16"/>
  </p:notesMasterIdLst>
  <p:sldIdLst>
    <p:sldId id="256" r:id="rId3"/>
    <p:sldId id="262" r:id="rId4"/>
    <p:sldId id="269" r:id="rId5"/>
    <p:sldId id="258" r:id="rId6"/>
    <p:sldId id="266" r:id="rId7"/>
    <p:sldId id="259" r:id="rId8"/>
    <p:sldId id="263" r:id="rId9"/>
    <p:sldId id="260" r:id="rId10"/>
    <p:sldId id="264" r:id="rId11"/>
    <p:sldId id="261" r:id="rId12"/>
    <p:sldId id="265"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028"/>
    <p:restoredTop sz="96133" autoAdjust="0"/>
  </p:normalViewPr>
  <p:slideViewPr>
    <p:cSldViewPr>
      <p:cViewPr varScale="1">
        <p:scale>
          <a:sx n="128" d="100"/>
          <a:sy n="128" d="100"/>
        </p:scale>
        <p:origin x="84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10/30/24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ar-JO" b="1" dirty="0">
                <a:latin typeface="Arial" panose="020B0604020202020204" pitchFamily="34" charset="0"/>
                <a:cs typeface="Arial" panose="020B0604020202020204" pitchFamily="34" charset="0"/>
              </a:rPr>
              <a:t>ما هو الانتحال؟</a:t>
            </a:r>
            <a:endParaRPr lang="en-US" b="1"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ar-JO" sz="2800" b="1" dirty="0">
                <a:latin typeface="Arial" panose="020B0604020202020204" pitchFamily="34" charset="0"/>
                <a:cs typeface="Arial" panose="020B0604020202020204" pitchFamily="34" charset="0"/>
              </a:rPr>
              <a:t>مقتبس بواسطة د. ريك جريفيث من د. كليف تشين، </a:t>
            </a:r>
          </a:p>
          <a:p>
            <a:pPr eaLnBrk="1" hangingPunct="1">
              <a:defRPr/>
            </a:pPr>
            <a:r>
              <a:rPr lang="ar-JO" sz="2800" b="1" dirty="0">
                <a:latin typeface="Arial" panose="020B0604020202020204" pitchFamily="34" charset="0"/>
                <a:cs typeface="Arial" panose="020B0604020202020204" pitchFamily="34" charset="0"/>
              </a:rPr>
              <a:t>اجتماع العبادة مع عميد كلية الكتاب المقدس في سنغافورة، 29 آب 2012</a:t>
            </a:r>
          </a:p>
          <a:p>
            <a:pPr eaLnBrk="1" hangingPunct="1">
              <a:defRPr/>
            </a:pPr>
            <a:endParaRPr lang="en-US" sz="2800" b="1"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rtl="1" fontAlgn="base">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كلية سنغافورة للكتاب المقدس</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ال</a:t>
            </a:r>
            <a:r>
              <a:rPr lang="ar-JO" sz="3200" b="1" dirty="0">
                <a:solidFill>
                  <a:srgbClr val="FFFFCC"/>
                </a:solidFill>
                <a:latin typeface="Arial"/>
                <a:cs typeface="Arial"/>
              </a:rPr>
              <a:t>ا</a:t>
            </a:r>
            <a:r>
              <a:rPr kumimoji="0" lang="ar-JO" sz="3200" b="1" i="0" u="none" strike="noStrike" kern="0" cap="none" spc="0" normalizeH="0" baseline="0" noProof="0" dirty="0" err="1">
                <a:ln>
                  <a:noFill/>
                </a:ln>
                <a:solidFill>
                  <a:srgbClr val="FFFFCC"/>
                </a:solidFill>
                <a:effectLst>
                  <a:outerShdw blurRad="38100" dist="38100" dir="2700000" algn="tl">
                    <a:srgbClr val="000000"/>
                  </a:outerShdw>
                </a:effectLst>
                <a:uLnTx/>
                <a:uFillTx/>
                <a:latin typeface="Arial"/>
                <a:ea typeface="ＭＳ Ｐゴシック" charset="0"/>
                <a:cs typeface="Arial"/>
              </a:rPr>
              <a:t>نتحال</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غير المباشر</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للكلمات</a:t>
            </a:r>
            <a:endParaRPr lang="en-US" sz="3200" b="1" u="sng" dirty="0">
              <a:latin typeface="Arial"/>
              <a:cs typeface="Arial"/>
            </a:endParaRPr>
          </a:p>
        </p:txBody>
      </p:sp>
      <p:sp>
        <p:nvSpPr>
          <p:cNvPr id="12291" name="Rectangle 3"/>
          <p:cNvSpPr>
            <a:spLocks noGrp="1" noRot="1" noChangeArrowheads="1"/>
          </p:cNvSpPr>
          <p:nvPr>
            <p:ph type="body" sz="half" idx="1"/>
          </p:nvPr>
        </p:nvSpPr>
        <p:spPr>
          <a:xfrm>
            <a:off x="0" y="1676400"/>
            <a:ext cx="4565650" cy="5257800"/>
          </a:xfrm>
        </p:spPr>
        <p:txBody>
          <a:bodyPr/>
          <a:lstStyle/>
          <a:p>
            <a:pPr algn="r" rtl="1" eaLnBrk="1" hangingPunct="1">
              <a:lnSpc>
                <a:spcPct val="80000"/>
              </a:lnSpc>
              <a:defRPr/>
            </a:pPr>
            <a:r>
              <a:rPr lang="ar-JO" sz="2400" b="1" dirty="0">
                <a:latin typeface="Arial"/>
              </a:rPr>
              <a:t>أنت تنتحل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الإقتباس أو المسافة البادئة. 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latin typeface="Arial"/>
              <a:cs typeface="Arial"/>
            </a:endParaRPr>
          </a:p>
        </p:txBody>
      </p:sp>
      <p:sp>
        <p:nvSpPr>
          <p:cNvPr id="12292" name="Rectangle 4"/>
          <p:cNvSpPr>
            <a:spLocks noGrp="1" noRot="1" noChangeArrowheads="1"/>
          </p:cNvSpPr>
          <p:nvPr>
            <p:ph type="body" sz="half" idx="2"/>
          </p:nvPr>
        </p:nvSpPr>
        <p:spPr>
          <a:xfrm>
            <a:off x="4349750" y="1676400"/>
            <a:ext cx="4794250" cy="5943600"/>
          </a:xfrm>
        </p:spPr>
        <p:txBody>
          <a:bodyPr/>
          <a:lstStyle/>
          <a:p>
            <a:pPr algn="r" rtl="1" eaLnBrk="1" hangingPunct="1">
              <a:lnSpc>
                <a:spcPct val="80000"/>
              </a:lnSpc>
              <a:defRPr/>
            </a:pPr>
            <a:r>
              <a:rPr lang="ar-JO" sz="2400" b="1" dirty="0">
                <a:latin typeface="Arial"/>
              </a:rPr>
              <a:t>قد يكون الانتحال مقصودًا أو غير مقصود. الانتحال هو استخدام كلمات أو أفكار شخص آخر، دون نسب الفضل للمؤلف. يحدث الانتحال أيضًا عند </a:t>
            </a:r>
            <a:r>
              <a:rPr lang="ar-JO" sz="2400" b="1" dirty="0" err="1">
                <a:latin typeface="Arial"/>
              </a:rPr>
              <a:t>الإستشهاد</a:t>
            </a:r>
            <a:r>
              <a:rPr lang="ar-JO" sz="2400" b="1" dirty="0">
                <a:latin typeface="Arial"/>
              </a:rPr>
              <a:t> بمؤلفٍ ما، مع الإستيلاء على كلماته الدقيقة، دون استخدام علامات الاقتباس أو المسافة البادئة. اختبار الانتحال هو وضوح أنَّ عملك لم يكن بإمكانك كتابة ما فعلته بدون المصدر، عندما يتم وضع عملك بجوار المصدر.</a:t>
            </a:r>
            <a:endParaRPr lang="en-US" sz="2400" b="1" dirty="0">
              <a:latin typeface="Arial"/>
              <a:cs typeface="Arial"/>
            </a:endParaRPr>
          </a:p>
          <a:p>
            <a:pPr algn="r" rtl="1" eaLnBrk="1" hangingPunct="1">
              <a:lnSpc>
                <a:spcPct val="80000"/>
              </a:lnSpc>
              <a:defRPr/>
            </a:pPr>
            <a:r>
              <a:rPr lang="ar-JO" sz="2400" b="1" dirty="0">
                <a:solidFill>
                  <a:srgbClr val="FFFF00"/>
                </a:solidFill>
                <a:latin typeface="Arial"/>
              </a:rPr>
              <a:t>هذه إعادة صياغة تلميحية للأصل بدون علامات اقتباس أو حواشي سفلية.</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707503DB-FA7B-3699-CF0D-5C2E77A60F35}"/>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D017B5DC-CF1F-5088-9E23-231227C2A339}"/>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يعتقده الطالب:</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ar-JO" b="1" dirty="0">
                <a:latin typeface="Arial"/>
                <a:cs typeface="Arial"/>
              </a:rPr>
              <a:t>المراجع</a:t>
            </a:r>
            <a:endParaRPr lang="en-US" b="1" dirty="0">
              <a:latin typeface="Arial"/>
              <a:cs typeface="Arial"/>
            </a:endParaRPr>
          </a:p>
        </p:txBody>
      </p:sp>
      <p:sp>
        <p:nvSpPr>
          <p:cNvPr id="16387" name="Rectangle 3"/>
          <p:cNvSpPr>
            <a:spLocks noGrp="1" noRot="1" noChangeArrowheads="1"/>
          </p:cNvSpPr>
          <p:nvPr>
            <p:ph type="body" idx="1"/>
          </p:nvPr>
        </p:nvSpPr>
        <p:spPr/>
        <p:txBody>
          <a:bodyPr/>
          <a:lstStyle/>
          <a:p>
            <a:pPr marL="720725" indent="-720725" algn="r" rtl="1" eaLnBrk="1" hangingPunct="1">
              <a:lnSpc>
                <a:spcPct val="90000"/>
              </a:lnSpc>
              <a:buNone/>
              <a:defRPr/>
            </a:pPr>
            <a:r>
              <a:rPr lang="ar-JO" sz="2800" b="1" dirty="0">
                <a:latin typeface="Arial"/>
                <a:cs typeface="Arial"/>
              </a:rPr>
              <a:t>بارزون، جاك وهنري جراف</a:t>
            </a:r>
            <a:br>
              <a:rPr lang="en-US" sz="2800" b="1" dirty="0">
                <a:latin typeface="Arial"/>
                <a:cs typeface="Arial"/>
              </a:rPr>
            </a:br>
            <a:r>
              <a:rPr lang="ar-JO" sz="2800" b="1" dirty="0">
                <a:solidFill>
                  <a:srgbClr val="FFFF00"/>
                </a:solidFill>
                <a:latin typeface="Arial"/>
                <a:cs typeface="Arial"/>
              </a:rPr>
              <a:t>الباحث المعاصر</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بوث، واين، غريغوري كولومب، وجوزيف وليامز</a:t>
            </a:r>
          </a:p>
          <a:p>
            <a:pPr marL="720725" indent="-720725" algn="r" rtl="1" eaLnBrk="1" hangingPunct="1">
              <a:lnSpc>
                <a:spcPct val="90000"/>
              </a:lnSpc>
              <a:buNone/>
              <a:defRPr/>
            </a:pPr>
            <a:r>
              <a:rPr lang="ar-JO" sz="2800" b="1" dirty="0">
                <a:latin typeface="Arial"/>
                <a:cs typeface="Arial"/>
              </a:rPr>
              <a:t>	</a:t>
            </a:r>
            <a:r>
              <a:rPr lang="ar-JO" sz="2800" b="1" dirty="0">
                <a:solidFill>
                  <a:srgbClr val="FFFF00"/>
                </a:solidFill>
                <a:latin typeface="Arial"/>
                <a:cs typeface="Arial"/>
              </a:rPr>
              <a:t>حرفة البحث</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هدسون، بوب وشيلي تاونسند</a:t>
            </a:r>
            <a:br>
              <a:rPr lang="en-US" sz="2800" b="1" dirty="0">
                <a:latin typeface="Arial"/>
                <a:cs typeface="Arial"/>
              </a:rPr>
            </a:br>
            <a:r>
              <a:rPr lang="en-US" sz="2800" b="1" dirty="0">
                <a:solidFill>
                  <a:srgbClr val="FFFF00"/>
                </a:solidFill>
                <a:latin typeface="Arial"/>
                <a:cs typeface="Arial"/>
              </a:rPr>
              <a:t>	</a:t>
            </a:r>
            <a:r>
              <a:rPr lang="ar-JO" sz="2800" b="1" dirty="0">
                <a:solidFill>
                  <a:srgbClr val="FFFF00"/>
                </a:solidFill>
                <a:latin typeface="Arial"/>
                <a:cs typeface="Arial"/>
              </a:rPr>
              <a:t>دليل أسلوب الكاتب المسيحي</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ليستر، جيمس. </a:t>
            </a:r>
          </a:p>
          <a:p>
            <a:pPr marL="720725" indent="-720725" algn="r" rtl="1" eaLnBrk="1" hangingPunct="1">
              <a:lnSpc>
                <a:spcPct val="90000"/>
              </a:lnSpc>
              <a:buNone/>
              <a:defRPr/>
            </a:pPr>
            <a:r>
              <a:rPr lang="ar-JO" sz="2800" b="1" dirty="0">
                <a:solidFill>
                  <a:srgbClr val="FFFF00"/>
                </a:solidFill>
                <a:latin typeface="Arial"/>
              </a:rPr>
              <a:t>	كتابة الأوراق البحثية: دليل كامل.</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تورابيان، كيت. </a:t>
            </a:r>
          </a:p>
          <a:p>
            <a:pPr marL="720725" indent="-720725" algn="r" rtl="1" eaLnBrk="1" hangingPunct="1">
              <a:lnSpc>
                <a:spcPct val="90000"/>
              </a:lnSpc>
              <a:buNone/>
              <a:defRPr/>
            </a:pPr>
            <a:r>
              <a:rPr lang="ar-JO" sz="2800" b="1" dirty="0">
                <a:solidFill>
                  <a:srgbClr val="FFFF00"/>
                </a:solidFill>
                <a:latin typeface="Arial"/>
              </a:rPr>
              <a:t>	دليل لمؤلفي الأوراق البحثية والرسائل العلمية والرسائل العلمية.</a:t>
            </a:r>
            <a:endParaRPr lang="en-US" sz="2800" b="1" dirty="0">
              <a:solidFill>
                <a:srgbClr val="FFFF00"/>
              </a:solidFill>
              <a:latin typeface="Arial"/>
              <a:cs typeface="Arial"/>
            </a:endParaRP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على رابط البحث والكتابة</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 </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ar-JO" sz="3200" b="1" dirty="0">
                <a:latin typeface="Arial" panose="020B0604020202020204" pitchFamily="34" charset="0"/>
                <a:cs typeface="Arial" panose="020B0604020202020204" pitchFamily="34" charset="0"/>
              </a:rPr>
              <a:t>الانتحال </a:t>
            </a:r>
            <a:r>
              <a:rPr lang="ar-JO" sz="3200" b="1" u="sng" dirty="0">
                <a:latin typeface="Arial" panose="020B0604020202020204" pitchFamily="34" charset="0"/>
                <a:cs typeface="Arial" panose="020B0604020202020204" pitchFamily="34" charset="0"/>
              </a:rPr>
              <a:t>المتعمد</a:t>
            </a:r>
            <a:r>
              <a:rPr lang="ar-JO" sz="3200" b="1" dirty="0">
                <a:latin typeface="Arial" panose="020B0604020202020204" pitchFamily="34" charset="0"/>
                <a:cs typeface="Arial" panose="020B0604020202020204" pitchFamily="34" charset="0"/>
              </a:rPr>
              <a:t> </a:t>
            </a:r>
            <a:r>
              <a:rPr lang="ar-JO" sz="3200" b="1" u="sng" dirty="0">
                <a:latin typeface="Arial" panose="020B0604020202020204" pitchFamily="34" charset="0"/>
                <a:cs typeface="Arial" panose="020B0604020202020204" pitchFamily="34" charset="0"/>
              </a:rPr>
              <a:t>للكلمات</a:t>
            </a:r>
            <a:endParaRPr lang="en-US" sz="3200" b="1" u="sng" dirty="0">
              <a:latin typeface="Arial" panose="020B0604020202020204" pitchFamily="34" charset="0"/>
              <a:cs typeface="Arial" panose="020B0604020202020204" pitchFamily="34" charset="0"/>
            </a:endParaRPr>
          </a:p>
        </p:txBody>
      </p:sp>
      <p:sp>
        <p:nvSpPr>
          <p:cNvPr id="13315" name="Rectangle 3"/>
          <p:cNvSpPr>
            <a:spLocks noGrp="1" noRot="1" noChangeArrowheads="1"/>
          </p:cNvSpPr>
          <p:nvPr>
            <p:ph type="body" idx="1"/>
          </p:nvPr>
        </p:nvSpPr>
        <p:spPr/>
        <p:txBody>
          <a:bodyPr/>
          <a:lstStyle/>
          <a:p>
            <a:pPr marL="403225" indent="-403225" algn="r" rtl="1" eaLnBrk="1" hangingPunct="1">
              <a:defRPr/>
            </a:pPr>
            <a:r>
              <a:rPr lang="ar-JO" b="1" dirty="0">
                <a:latin typeface="Arial" panose="020B0604020202020204" pitchFamily="34" charset="0"/>
                <a:cs typeface="Arial" panose="020B0604020202020204" pitchFamily="34" charset="0"/>
              </a:rPr>
              <a:t>يتضمن الانتحال المتعمد للكلمات عدم وجود علامات الاقتباس،  أو مسافة بادئة للاقتباس مع مرجع الاقتباس، عند استخدام الكلمات الفعلية لشخص آخر.</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a:cs typeface="Arial"/>
            </a:endParaRPr>
          </a:p>
        </p:txBody>
      </p:sp>
      <p:sp>
        <p:nvSpPr>
          <p:cNvPr id="13315" name="Rectangle 3"/>
          <p:cNvSpPr>
            <a:spLocks noGrp="1" noRot="1" noChangeArrowheads="1"/>
          </p:cNvSpPr>
          <p:nvPr>
            <p:ph type="body" idx="1"/>
          </p:nvPr>
        </p:nvSpPr>
        <p:spPr/>
        <p:txBody>
          <a:bodyPr/>
          <a:lstStyle/>
          <a:p>
            <a:pPr marL="533400" indent="-533400" algn="r" rtl="1" eaLnBrk="1" hangingPunct="1">
              <a:defRPr/>
            </a:pPr>
            <a:r>
              <a:rPr lang="ar-SA" b="1" dirty="0">
                <a:latin typeface="Arial"/>
              </a:rPr>
              <a:t>ضمن الانتحال المتعمد للكلمات عدم وجود علامات الاقتباس، أو مسافة بادئة للاقتباس مع مرجع الاقتباس، عند استخدام الكلمات الفعلية لشخص آخر</a:t>
            </a:r>
            <a:r>
              <a:rPr lang="en-US" b="1" dirty="0">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7620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panose="020B0604020202020204" pitchFamily="34" charset="0"/>
              <a:cs typeface="Arial" panose="020B0604020202020204" pitchFamily="34" charset="0"/>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JO" sz="2400" b="1" dirty="0">
                <a:latin typeface="Arial" panose="020B0604020202020204" pitchFamily="34" charset="0"/>
                <a:cs typeface="Arial" panose="020B0604020202020204" pitchFamily="34" charset="0"/>
              </a:rPr>
              <a:t>أنت تنتحل عندما تستخدم كلمات أو أفكار شخص آخر، عن قصد أو بغير قصد، ولكنك تفشل في نسب الفضل إلى ذلك الشخص. أنت تنتحل حتى عندما تنسب الفضل للمؤلف، ولكنك تستخدم كلماته بالضبط دون الإشارة إلى ذلك بعلامات الاقتباس أو المسافة البادئة.</a:t>
            </a:r>
            <a:endParaRPr lang="en-US" sz="2400" b="1" dirty="0">
              <a:latin typeface="Arial" panose="020B0604020202020204" pitchFamily="34" charset="0"/>
              <a:cs typeface="Arial" panose="020B0604020202020204" pitchFamily="34" charset="0"/>
            </a:endParaRPr>
          </a:p>
        </p:txBody>
      </p:sp>
      <p:sp>
        <p:nvSpPr>
          <p:cNvPr id="5126" name="Rectangle 6"/>
          <p:cNvSpPr>
            <a:spLocks noGrp="1" noRot="1" noChangeArrowheads="1"/>
          </p:cNvSpPr>
          <p:nvPr>
            <p:ph type="body" sz="half" idx="2"/>
          </p:nvPr>
        </p:nvSpPr>
        <p:spPr>
          <a:xfrm>
            <a:off x="4495800" y="1600200"/>
            <a:ext cx="4648200" cy="4498975"/>
          </a:xfrm>
        </p:spPr>
        <p:txBody>
          <a:bodyPr/>
          <a:lstStyle/>
          <a:p>
            <a:pPr algn="r" rtl="1" eaLnBrk="1" hangingPunct="1">
              <a:lnSpc>
                <a:spcPct val="90000"/>
              </a:lnSpc>
              <a:defRPr/>
            </a:pPr>
            <a:r>
              <a:rPr lang="ar-JO" sz="2400" b="1" dirty="0">
                <a:latin typeface="Arial" panose="020B0604020202020204" pitchFamily="34" charset="0"/>
                <a:cs typeface="Arial" panose="020B0604020202020204" pitchFamily="34" charset="0"/>
              </a:rPr>
              <a:t>أعتقد أن المرء ينتحل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الاقتباس أو المسافة البادئة.</a:t>
            </a:r>
            <a:endParaRPr lang="en-US" sz="2400" b="1" dirty="0">
              <a:latin typeface="Arial" panose="020B0604020202020204" pitchFamily="34" charset="0"/>
              <a:cs typeface="Arial" panose="020B0604020202020204" pitchFamily="34" charset="0"/>
            </a:endParaRPr>
          </a:p>
          <a:p>
            <a:pPr algn="r" rtl="1" eaLnBrk="1" hangingPunct="1">
              <a:lnSpc>
                <a:spcPct val="90000"/>
              </a:lnSpc>
              <a:defRPr/>
            </a:pPr>
            <a:r>
              <a:rPr lang="ar-JO" sz="2400" b="1" dirty="0">
                <a:solidFill>
                  <a:srgbClr val="FFFF00"/>
                </a:solidFill>
                <a:latin typeface="Arial" panose="020B0604020202020204" pitchFamily="34" charset="0"/>
                <a:cs typeface="Arial" panose="020B0604020202020204" pitchFamily="34" charset="0"/>
              </a:rPr>
              <a:t>هناك نقص في علامات الإقتباس و/أو نمط تنسيق الكتابة مع الحاشية السفلية.</a:t>
            </a:r>
            <a:endParaRPr lang="en-US" sz="2400" b="1" dirty="0">
              <a:solidFill>
                <a:srgbClr val="FFFF00"/>
              </a:solidFill>
              <a:latin typeface="Arial" panose="020B0604020202020204" pitchFamily="34" charset="0"/>
              <a:cs typeface="Arial" panose="020B0604020202020204" pitchFamily="34" charset="0"/>
            </a:endParaRPr>
          </a:p>
        </p:txBody>
      </p:sp>
      <p:sp>
        <p:nvSpPr>
          <p:cNvPr id="2" name="Rectangle 5">
            <a:extLst>
              <a:ext uri="{FF2B5EF4-FFF2-40B4-BE49-F238E27FC236}">
                <a16:creationId xmlns:a16="http://schemas.microsoft.com/office/drawing/2014/main" id="{A706B800-D5EF-14AA-339A-0F304AC49D21}"/>
              </a:ext>
            </a:extLst>
          </p:cNvPr>
          <p:cNvSpPr txBox="1">
            <a:spLocks noRot="1" noChangeArrowheads="1"/>
          </p:cNvSpPr>
          <p:nvPr/>
        </p:nvSpPr>
        <p:spPr bwMode="auto">
          <a:xfrm>
            <a:off x="533400" y="1066800"/>
            <a:ext cx="35052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الأصل:</a:t>
            </a:r>
            <a:endParaRPr lang="en-US" sz="2400" b="1" kern="0" dirty="0">
              <a:latin typeface="Arial"/>
              <a:cs typeface="Arial"/>
            </a:endParaRPr>
          </a:p>
        </p:txBody>
      </p:sp>
      <p:sp>
        <p:nvSpPr>
          <p:cNvPr id="3" name="Rectangle 6">
            <a:extLst>
              <a:ext uri="{FF2B5EF4-FFF2-40B4-BE49-F238E27FC236}">
                <a16:creationId xmlns:a16="http://schemas.microsoft.com/office/drawing/2014/main" id="{82C6B503-9CE7-2231-E313-B3CA5A46F1AA}"/>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يعتقده الطالب:</a:t>
            </a:r>
            <a:endParaRPr lang="en-US" sz="2400" b="1" i="1" kern="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613775" cy="762000"/>
          </a:xfrm>
        </p:spPr>
        <p:txBody>
          <a:bodyPr/>
          <a:lstStyle/>
          <a:p>
            <a:pPr eaLnBrk="1" hangingPunct="1">
              <a:defRPr/>
            </a:pPr>
            <a:r>
              <a:rPr lang="ar-JO" sz="3200" b="1" dirty="0">
                <a:latin typeface="Arial"/>
                <a:cs typeface="Arial"/>
              </a:rPr>
              <a:t>الاقتباس </a:t>
            </a:r>
            <a:r>
              <a:rPr lang="ar-JO" sz="3200" b="1" u="sng" dirty="0">
                <a:latin typeface="Arial"/>
                <a:cs typeface="Arial"/>
              </a:rPr>
              <a:t>الصحيح</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JO" sz="2400" b="1" dirty="0">
                <a:latin typeface="Arial"/>
              </a:rPr>
              <a:t>أنت تنتحل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الاقتباس أو المسافة البادئة.</a:t>
            </a:r>
            <a:endParaRPr lang="en-US" sz="2400" b="1" dirty="0">
              <a:latin typeface="Arial"/>
              <a:cs typeface="Arial"/>
            </a:endParaRPr>
          </a:p>
        </p:txBody>
      </p:sp>
      <p:sp>
        <p:nvSpPr>
          <p:cNvPr id="5126" name="Rectangle 6"/>
          <p:cNvSpPr>
            <a:spLocks noGrp="1" noRot="1" noChangeArrowheads="1"/>
          </p:cNvSpPr>
          <p:nvPr>
            <p:ph type="body" sz="half" idx="2"/>
          </p:nvPr>
        </p:nvSpPr>
        <p:spPr>
          <a:xfrm>
            <a:off x="4495800" y="1600200"/>
            <a:ext cx="4648200" cy="3962400"/>
          </a:xfrm>
        </p:spPr>
        <p:txBody>
          <a:bodyPr/>
          <a:lstStyle/>
          <a:p>
            <a:pPr algn="r" rtl="1" eaLnBrk="1" hangingPunct="1">
              <a:lnSpc>
                <a:spcPct val="90000"/>
              </a:lnSpc>
              <a:defRPr/>
            </a:pPr>
            <a:r>
              <a:rPr lang="ar-JO" sz="2400" b="1" dirty="0">
                <a:latin typeface="Arial"/>
              </a:rPr>
              <a:t>أعتقد أن المرء ينتحل عندما يستخدم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الاقتباس أو المسافة البادئة.</a:t>
            </a:r>
            <a:r>
              <a:rPr lang="ar-JO" sz="2400" b="1" baseline="30000" dirty="0">
                <a:latin typeface="Arial"/>
              </a:rPr>
              <a:t>1</a:t>
            </a:r>
            <a:endParaRPr lang="en-US" sz="2400" b="1" baseline="30000" dirty="0">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algn="ctr" rtl="1" eaLnBrk="1" hangingPunct="1">
              <a:lnSpc>
                <a:spcPct val="90000"/>
              </a:lnSpc>
              <a:buNone/>
              <a:defRPr/>
            </a:pPr>
            <a:r>
              <a:rPr lang="ar-JO" sz="2000" b="1" baseline="30000" dirty="0">
                <a:latin typeface="Arial"/>
              </a:rPr>
              <a:t>1</a:t>
            </a:r>
            <a:r>
              <a:rPr lang="ar-JO" sz="2000" b="1" dirty="0">
                <a:latin typeface="Arial"/>
              </a:rPr>
              <a:t> كليف تشين، ما هو الإنتحال؟ (عرض تقديمي</a:t>
            </a:r>
            <a:r>
              <a:rPr lang="en-US" sz="2000" b="1" dirty="0">
                <a:latin typeface="Arial"/>
              </a:rPr>
              <a:t> </a:t>
            </a:r>
            <a:r>
              <a:rPr lang="ar-JO" sz="2000" b="1" dirty="0">
                <a:latin typeface="Arial"/>
              </a:rPr>
              <a:t>لساعة العميد، كلية سنغافورة للكتاب المقدس، 29 آب 2012)، الشريحة 5 تمت إضافتها بواسطة ريك جريفيث.</a:t>
            </a:r>
            <a:endParaRPr lang="en-US" sz="2000" b="1" dirty="0">
              <a:latin typeface="Arial"/>
              <a:cs typeface="Arial"/>
            </a:endParaRPr>
          </a:p>
        </p:txBody>
      </p:sp>
      <p:sp>
        <p:nvSpPr>
          <p:cNvPr id="2" name="Rectangle 5">
            <a:extLst>
              <a:ext uri="{FF2B5EF4-FFF2-40B4-BE49-F238E27FC236}">
                <a16:creationId xmlns:a16="http://schemas.microsoft.com/office/drawing/2014/main" id="{6739694C-D758-33D4-C571-CB155DC60EA4}"/>
              </a:ext>
            </a:extLst>
          </p:cNvPr>
          <p:cNvSpPr txBox="1">
            <a:spLocks noRot="1" noChangeArrowheads="1"/>
          </p:cNvSpPr>
          <p:nvPr/>
        </p:nvSpPr>
        <p:spPr bwMode="auto">
          <a:xfrm>
            <a:off x="533400" y="1066800"/>
            <a:ext cx="35052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041234B6-35A0-8CA0-2C5A-6D56BCB45750}"/>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يعتقده الطالب:</a:t>
            </a:r>
            <a:endParaRPr lang="en-US" sz="2400" b="1" i="1" kern="0"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01625" y="228600"/>
            <a:ext cx="8613775"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للكلمات</a:t>
            </a:r>
            <a:endParaRPr lang="en-US" sz="3200" b="1" u="sng" dirty="0">
              <a:latin typeface="Arial"/>
              <a:cs typeface="Arial"/>
            </a:endParaRPr>
          </a:p>
        </p:txBody>
      </p:sp>
      <p:sp>
        <p:nvSpPr>
          <p:cNvPr id="7173" name="Rectangle 5"/>
          <p:cNvSpPr>
            <a:spLocks noGrp="1" noRot="1" noChangeArrowheads="1"/>
          </p:cNvSpPr>
          <p:nvPr>
            <p:ph type="body" sz="half" idx="1"/>
          </p:nvPr>
        </p:nvSpPr>
        <p:spPr>
          <a:xfrm>
            <a:off x="301625" y="1600200"/>
            <a:ext cx="4191000" cy="4498975"/>
          </a:xfrm>
        </p:spPr>
        <p:txBody>
          <a:bodyPr/>
          <a:lstStyle/>
          <a:p>
            <a:pPr algn="r" rtl="1" eaLnBrk="1" hangingPunct="1">
              <a:lnSpc>
                <a:spcPct val="90000"/>
              </a:lnSpc>
              <a:defRPr/>
            </a:pPr>
            <a:r>
              <a:rPr lang="ar-JO" sz="2400" b="1" dirty="0">
                <a:latin typeface="Arial"/>
              </a:rPr>
              <a:t>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latin typeface="Arial"/>
              <a:cs typeface="Arial"/>
            </a:endParaRPr>
          </a:p>
        </p:txBody>
      </p:sp>
      <p:sp>
        <p:nvSpPr>
          <p:cNvPr id="7174"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90000"/>
              </a:lnSpc>
              <a:defRPr/>
            </a:pPr>
            <a:r>
              <a:rPr lang="ar-JO" sz="2400" b="1" dirty="0">
                <a:latin typeface="Arial"/>
              </a:rPr>
              <a:t>مثال آخر على الانتحال هو استخدام الكلمات القريبة جدًا من المصدر، لدرجة أنه إذا وضع شخص ما كتابته بجوار الأصل، فسيكون من الواضح أنه لا يمكن كتابته بدون المصدر في متناول يدك.</a:t>
            </a:r>
            <a:endParaRPr lang="en-US" sz="2400" b="1" dirty="0">
              <a:latin typeface="Arial"/>
              <a:cs typeface="Arial"/>
            </a:endParaRPr>
          </a:p>
          <a:p>
            <a:pPr algn="r" rtl="1" eaLnBrk="1" hangingPunct="1">
              <a:lnSpc>
                <a:spcPct val="90000"/>
              </a:lnSpc>
              <a:defRPr/>
            </a:pPr>
            <a:r>
              <a:rPr lang="ar-JO" sz="2400" b="1" dirty="0">
                <a:solidFill>
                  <a:srgbClr val="FFFF00"/>
                </a:solidFill>
                <a:latin typeface="Arial"/>
              </a:rPr>
              <a:t>يوضح هذا المثال إعادة صياغة أكثر حرية للأصل، لكنه لا يزال انتحالاً.</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57433327-0B79-372B-EF56-10844335B8BE}"/>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313E6602-DAB9-D401-748B-C92EEAA99471}"/>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يعتقده الطالب:</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14339" name="Rectangle 3"/>
          <p:cNvSpPr>
            <a:spLocks noGrp="1" noRot="1" noChangeArrowheads="1"/>
          </p:cNvSpPr>
          <p:nvPr>
            <p:ph type="body" idx="1"/>
          </p:nvPr>
        </p:nvSpPr>
        <p:spPr/>
        <p:txBody>
          <a:bodyPr/>
          <a:lstStyle/>
          <a:p>
            <a:pPr marL="461963" indent="-461963" algn="r" rtl="1" eaLnBrk="1" hangingPunct="1">
              <a:defRPr/>
            </a:pPr>
            <a:r>
              <a:rPr lang="ar-JO" b="1" dirty="0">
                <a:latin typeface="Arial"/>
              </a:rPr>
              <a:t>يتضمن الانتحال المتعمد للأفكار عرض أو تطوير فكرة نشأت مع شخص آخر، كما لو كانت فكرةً خاصةً به، أو كما لو كانت جزءًا أصليًا من حجته. إنَّ الإشارة العامة في مرحلةٍ ما إلى المصدر الأصلي ليست كافية، يجب الرجوع إلى جميع المبادئ العامة والأفكار المحددة.</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625" y="228600"/>
            <a:ext cx="8540750" cy="7620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9221" name="Rectangle 5"/>
          <p:cNvSpPr>
            <a:spLocks noGrp="1" noRot="1" noChangeArrowheads="1"/>
          </p:cNvSpPr>
          <p:nvPr>
            <p:ph type="body" sz="half" idx="1"/>
          </p:nvPr>
        </p:nvSpPr>
        <p:spPr>
          <a:xfrm>
            <a:off x="301625" y="1600200"/>
            <a:ext cx="4191000" cy="4498975"/>
          </a:xfrm>
        </p:spPr>
        <p:txBody>
          <a:bodyPr/>
          <a:lstStyle/>
          <a:p>
            <a:pPr lvl="0" algn="r" rtl="1" eaLnBrk="1" hangingPunct="1">
              <a:lnSpc>
                <a:spcPct val="90000"/>
              </a:lnSpc>
              <a:buClr>
                <a:srgbClr val="A3C145"/>
              </a:buClr>
              <a:defRPr/>
            </a:pPr>
            <a:r>
              <a:rPr lang="ar-JO" sz="2400" b="1" dirty="0">
                <a:solidFill>
                  <a:srgbClr val="FFFFFF"/>
                </a:solidFill>
                <a:latin typeface="Arial"/>
              </a:rPr>
              <a:t>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solidFill>
                <a:srgbClr val="FFFFFF"/>
              </a:solidFill>
              <a:latin typeface="Arial"/>
            </a:endParaRPr>
          </a:p>
        </p:txBody>
      </p:sp>
      <p:sp>
        <p:nvSpPr>
          <p:cNvPr id="9222"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80000"/>
              </a:lnSpc>
              <a:defRPr/>
            </a:pPr>
            <a:r>
              <a:rPr lang="ar-JO" sz="2400" b="1" dirty="0">
                <a:latin typeface="Arial"/>
              </a:rPr>
              <a:t>قاعدة راحة اليد هي القاعدة التي يمكنك من خلالها التحقق من نفسك ضد الإنتحال، يحدث ذلك عندما تضع كتابتك بجوار النص الأصلي، وتكون أوجه التشابه كبيرة جدًا، لدرجة أنّه من المستحيل كتابتها دون استخدام المصدر الموجود أمامك مباشرةً.</a:t>
            </a:r>
            <a:endParaRPr lang="en-US" sz="2400" b="1" dirty="0">
              <a:latin typeface="Arial"/>
              <a:cs typeface="Arial"/>
            </a:endParaRPr>
          </a:p>
          <a:p>
            <a:pPr algn="r" rtl="1" eaLnBrk="1" hangingPunct="1">
              <a:lnSpc>
                <a:spcPct val="80000"/>
              </a:lnSpc>
              <a:defRPr/>
            </a:pPr>
            <a:r>
              <a:rPr lang="ar-JO" sz="2400" b="1" dirty="0">
                <a:solidFill>
                  <a:srgbClr val="FFFF00"/>
                </a:solidFill>
                <a:latin typeface="Arial"/>
              </a:rPr>
              <a:t>المؤلف الذي لا يعطي الفضل لمصدر فكرته، تكون الفكرة مسروقة من المصدر الأصلي.</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62971C8E-FFDE-F3B2-82BA-76A93FDF1122}"/>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0B0E44B3-CED7-6A70-B802-BF438AC44A12}"/>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يعتقده الطالب</a:t>
            </a:r>
            <a:r>
              <a:rPr lang="en-US" sz="2400" b="1" kern="0" dirty="0">
                <a:latin typeface="Arial"/>
                <a:cs typeface="Arial"/>
              </a:rPr>
              <a: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ar-JO" sz="3200" b="1" dirty="0">
                <a:latin typeface="Arial"/>
                <a:cs typeface="Arial"/>
              </a:rPr>
              <a:t>الانتحال </a:t>
            </a:r>
            <a:r>
              <a:rPr lang="ar-JO" sz="3200" b="1" u="sng" dirty="0">
                <a:latin typeface="Arial"/>
                <a:cs typeface="Arial"/>
              </a:rPr>
              <a:t>غير المباشر</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15363" name="Rectangle 3"/>
          <p:cNvSpPr>
            <a:spLocks noGrp="1" noRot="1" noChangeArrowheads="1"/>
          </p:cNvSpPr>
          <p:nvPr>
            <p:ph type="body" idx="1"/>
          </p:nvPr>
        </p:nvSpPr>
        <p:spPr/>
        <p:txBody>
          <a:bodyPr/>
          <a:lstStyle/>
          <a:p>
            <a:pPr marL="522288" indent="-522288" algn="r" rtl="1" eaLnBrk="1" hangingPunct="1">
              <a:defRPr/>
            </a:pPr>
            <a:r>
              <a:rPr lang="ar-JO" b="1" dirty="0">
                <a:latin typeface="Arial"/>
              </a:rPr>
              <a:t>يتضمن الانتحال غير المباشر للكلمات الاستخدام التلميحي لكلمات أو أفكار شخص آخر، حتى عند إعادة صياغتها بشكلٍ فضفاض، بطريقةٍ توحي بأنَّ الكلمات أو الأفكار تخص الشخص.</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488</TotalTime>
  <Words>910</Words>
  <Application>Microsoft Macintosh PowerPoint</Application>
  <PresentationFormat>On-screen Show (4:3)</PresentationFormat>
  <Paragraphs>56</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Tahoma</vt:lpstr>
      <vt:lpstr>Times New Roman</vt:lpstr>
      <vt:lpstr>Wingdings</vt:lpstr>
      <vt:lpstr>Compass</vt:lpstr>
      <vt:lpstr>Orbit</vt:lpstr>
      <vt:lpstr>ما هو الانتحال؟</vt:lpstr>
      <vt:lpstr>الانتحال المتعمد للكلمات</vt:lpstr>
      <vt:lpstr>الانتحال المتعمد للكلمات</vt:lpstr>
      <vt:lpstr>الانتحال المتعمد للكلمات</vt:lpstr>
      <vt:lpstr>الاقتباس الصحيح للكلمات</vt:lpstr>
      <vt:lpstr>الانتحال المتعمد للكلمات</vt:lpstr>
      <vt:lpstr>الانتحال المتعمد للأفكار</vt:lpstr>
      <vt:lpstr>الانتحال المتعمد للأفكار</vt:lpstr>
      <vt:lpstr>الانتحال غير المباشر للكلمات</vt:lpstr>
      <vt:lpstr>الانتحال غير المباشر للكلمات</vt:lpstr>
      <vt:lpstr>المراجع</vt:lpstr>
      <vt:lpstr>Black</vt:lpstr>
      <vt:lpstr>على رابط البحث والكتابة BibleStudyDownloads.org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43</cp:revision>
  <dcterms:created xsi:type="dcterms:W3CDTF">2012-08-20T07:03:52Z</dcterms:created>
  <dcterms:modified xsi:type="dcterms:W3CDTF">2024-10-30T12:40:54Z</dcterms:modified>
</cp:coreProperties>
</file>