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Lst>
  <p:notesMasterIdLst>
    <p:notesMasterId r:id="rId16"/>
  </p:notesMasterIdLst>
  <p:sldIdLst>
    <p:sldId id="256" r:id="rId3"/>
    <p:sldId id="257" r:id="rId4"/>
    <p:sldId id="262" r:id="rId5"/>
    <p:sldId id="258" r:id="rId6"/>
    <p:sldId id="266" r:id="rId7"/>
    <p:sldId id="259" r:id="rId8"/>
    <p:sldId id="263" r:id="rId9"/>
    <p:sldId id="260" r:id="rId10"/>
    <p:sldId id="264" r:id="rId11"/>
    <p:sldId id="261" r:id="rId12"/>
    <p:sldId id="265"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05"/>
    <p:restoredTop sz="96133" autoAdjust="0"/>
  </p:normalViewPr>
  <p:slideViewPr>
    <p:cSldViewPr>
      <p:cViewPr varScale="1">
        <p:scale>
          <a:sx n="85" d="100"/>
          <a:sy n="85" d="100"/>
        </p:scale>
        <p:origin x="168" y="17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284EA-B985-C44C-B633-741F1810705D}" type="datetimeFigureOut">
              <a:t>9/24/24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1033B-1206-924C-9E83-55A16780BC06}" type="slidenum">
              <a:t>‹#›</a:t>
            </a:fld>
            <a:endParaRPr lang="en-US"/>
          </a:p>
        </p:txBody>
      </p:sp>
    </p:spTree>
    <p:extLst>
      <p:ext uri="{BB962C8B-B14F-4D97-AF65-F5344CB8AC3E}">
        <p14:creationId xmlns:p14="http://schemas.microsoft.com/office/powerpoint/2010/main" val="1225037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316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4316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charset="0"/>
              </a:defRPr>
            </a:lvl1pPr>
          </a:lstStyle>
          <a:p>
            <a:pPr>
              <a:defRPr/>
            </a:pPr>
            <a:fld id="{EBDADBC3-7933-9546-A4B4-F30AE4C30725}" type="slidenum">
              <a:rPr lang="en-US"/>
              <a:pPr>
                <a:defRPr/>
              </a:pPr>
              <a:t>‹#›</a:t>
            </a:fld>
            <a:endParaRPr lang="en-US"/>
          </a:p>
        </p:txBody>
      </p:sp>
    </p:spTree>
    <p:extLst>
      <p:ext uri="{BB962C8B-B14F-4D97-AF65-F5344CB8AC3E}">
        <p14:creationId xmlns:p14="http://schemas.microsoft.com/office/powerpoint/2010/main" val="32545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777399-E61A-DB4A-B7A1-63E3D85C8239}" type="slidenum">
              <a:rPr lang="en-US"/>
              <a:pPr>
                <a:defRPr/>
              </a:pPr>
              <a:t>‹#›</a:t>
            </a:fld>
            <a:endParaRPr lang="en-US"/>
          </a:p>
        </p:txBody>
      </p:sp>
    </p:spTree>
    <p:extLst>
      <p:ext uri="{BB962C8B-B14F-4D97-AF65-F5344CB8AC3E}">
        <p14:creationId xmlns:p14="http://schemas.microsoft.com/office/powerpoint/2010/main" val="329936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7DEA45-E665-B142-B6C4-21687F04F59B}" type="slidenum">
              <a:rPr lang="en-US"/>
              <a:pPr>
                <a:defRPr/>
              </a:pPr>
              <a:t>‹#›</a:t>
            </a:fld>
            <a:endParaRPr lang="en-US"/>
          </a:p>
        </p:txBody>
      </p:sp>
    </p:spTree>
    <p:extLst>
      <p:ext uri="{BB962C8B-B14F-4D97-AF65-F5344CB8AC3E}">
        <p14:creationId xmlns:p14="http://schemas.microsoft.com/office/powerpoint/2010/main" val="39636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24F5D4-DC85-DE4F-B244-AB8A2FB68899}" type="slidenum">
              <a:rPr lang="en-US"/>
              <a:pPr>
                <a:defRPr/>
              </a:pPr>
              <a:t>‹#›</a:t>
            </a:fld>
            <a:endParaRPr lang="en-US"/>
          </a:p>
        </p:txBody>
      </p:sp>
    </p:spTree>
    <p:extLst>
      <p:ext uri="{BB962C8B-B14F-4D97-AF65-F5344CB8AC3E}">
        <p14:creationId xmlns:p14="http://schemas.microsoft.com/office/powerpoint/2010/main" val="694311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EF5CE80-1E3F-D541-BB05-BEDFED24F870}" type="slidenum">
              <a:rPr lang="en-US"/>
              <a:pPr>
                <a:defRPr/>
              </a:pPr>
              <a:t>‹#›</a:t>
            </a:fld>
            <a:endParaRPr lang="en-US"/>
          </a:p>
        </p:txBody>
      </p:sp>
    </p:spTree>
    <p:extLst>
      <p:ext uri="{BB962C8B-B14F-4D97-AF65-F5344CB8AC3E}">
        <p14:creationId xmlns:p14="http://schemas.microsoft.com/office/powerpoint/2010/main" val="27093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E1F9105-914F-024C-9205-A137917BE8D8}" type="slidenum">
              <a:rPr lang="en-US"/>
              <a:pPr>
                <a:defRPr/>
              </a:pPr>
              <a:t>‹#›</a:t>
            </a:fld>
            <a:endParaRPr lang="en-US"/>
          </a:p>
        </p:txBody>
      </p:sp>
    </p:spTree>
    <p:extLst>
      <p:ext uri="{BB962C8B-B14F-4D97-AF65-F5344CB8AC3E}">
        <p14:creationId xmlns:p14="http://schemas.microsoft.com/office/powerpoint/2010/main" val="20665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BE6ECB2B-9A7D-3440-A1C4-830BA296EA5B}" type="slidenum">
              <a:rPr lang="en-US"/>
              <a:pPr>
                <a:defRPr/>
              </a:pPr>
              <a:t>‹#›</a:t>
            </a:fld>
            <a:endParaRPr lang="en-US"/>
          </a:p>
        </p:txBody>
      </p:sp>
    </p:spTree>
    <p:extLst>
      <p:ext uri="{BB962C8B-B14F-4D97-AF65-F5344CB8AC3E}">
        <p14:creationId xmlns:p14="http://schemas.microsoft.com/office/powerpoint/2010/main" val="304790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F77D99A8-EC23-C54E-B18F-1C7DB8240CE0}" type="slidenum">
              <a:rPr lang="en-US"/>
              <a:pPr>
                <a:defRPr/>
              </a:pPr>
              <a:t>‹#›</a:t>
            </a:fld>
            <a:endParaRPr lang="en-US"/>
          </a:p>
        </p:txBody>
      </p:sp>
    </p:spTree>
    <p:extLst>
      <p:ext uri="{BB962C8B-B14F-4D97-AF65-F5344CB8AC3E}">
        <p14:creationId xmlns:p14="http://schemas.microsoft.com/office/powerpoint/2010/main" val="5918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9E6E323F-0FC0-5E4D-8693-5C82AE8A67CF}" type="slidenum">
              <a:rPr lang="en-US"/>
              <a:pPr>
                <a:defRPr/>
              </a:pPr>
              <a:t>‹#›</a:t>
            </a:fld>
            <a:endParaRPr lang="en-US"/>
          </a:p>
        </p:txBody>
      </p:sp>
    </p:spTree>
    <p:extLst>
      <p:ext uri="{BB962C8B-B14F-4D97-AF65-F5344CB8AC3E}">
        <p14:creationId xmlns:p14="http://schemas.microsoft.com/office/powerpoint/2010/main" val="110127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6DF1EC6-C6DA-584C-B8A2-D5D6960AE6CF}" type="slidenum">
              <a:rPr lang="en-US"/>
              <a:pPr>
                <a:defRPr/>
              </a:pPr>
              <a:t>‹#›</a:t>
            </a:fld>
            <a:endParaRPr lang="en-US"/>
          </a:p>
        </p:txBody>
      </p:sp>
    </p:spTree>
    <p:extLst>
      <p:ext uri="{BB962C8B-B14F-4D97-AF65-F5344CB8AC3E}">
        <p14:creationId xmlns:p14="http://schemas.microsoft.com/office/powerpoint/2010/main" val="18576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2A27DA7-699E-504E-AEA5-BDD18D06968E}" type="slidenum">
              <a:rPr lang="en-US"/>
              <a:pPr>
                <a:defRPr/>
              </a:pPr>
              <a:t>‹#›</a:t>
            </a:fld>
            <a:endParaRPr lang="en-US"/>
          </a:p>
        </p:txBody>
      </p:sp>
    </p:spTree>
    <p:extLst>
      <p:ext uri="{BB962C8B-B14F-4D97-AF65-F5344CB8AC3E}">
        <p14:creationId xmlns:p14="http://schemas.microsoft.com/office/powerpoint/2010/main" val="174269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75000"/>
            </a:schemeClr>
          </a:fgClr>
          <a:bgClr>
            <a:schemeClr val="bg1">
              <a:lumMod val="50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213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213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13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ea typeface="+mn-ea"/>
                <a:cs typeface="Arial" charset="0"/>
              </a:defRPr>
            </a:lvl1pPr>
          </a:lstStyle>
          <a:p>
            <a:pPr>
              <a:defRPr/>
            </a:pPr>
            <a:endParaRPr lang="en-US"/>
          </a:p>
        </p:txBody>
      </p:sp>
      <p:sp>
        <p:nvSpPr>
          <p:cNvPr id="4213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Arial" charset="0"/>
              </a:defRPr>
            </a:lvl1pPr>
          </a:lstStyle>
          <a:p>
            <a:pPr>
              <a:defRPr/>
            </a:pPr>
            <a:endParaRPr lang="en-US"/>
          </a:p>
        </p:txBody>
      </p:sp>
      <p:sp>
        <p:nvSpPr>
          <p:cNvPr id="4214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cs typeface="Arial" charset="0"/>
              </a:defRPr>
            </a:lvl1pPr>
          </a:lstStyle>
          <a:p>
            <a:pPr>
              <a:defRPr/>
            </a:pPr>
            <a:fld id="{67CD6B2A-068C-6743-BC39-17A1E06343BE}" type="slidenum">
              <a:rPr lang="en-US"/>
              <a:pPr>
                <a:defRPr/>
              </a:pPr>
              <a:t>‹#›</a:t>
            </a:fld>
            <a:endParaRPr lang="en-US"/>
          </a:p>
        </p:txBody>
      </p:sp>
      <p:sp>
        <p:nvSpPr>
          <p:cNvPr id="4214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83"/>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21"/>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77875"/>
            <a:ext cx="9144000" cy="1736725"/>
          </a:xfrm>
        </p:spPr>
        <p:txBody>
          <a:bodyPr/>
          <a:lstStyle/>
          <a:p>
            <a:pPr eaLnBrk="1" hangingPunct="1">
              <a:defRPr/>
            </a:pPr>
            <a:r>
              <a:rPr lang="ar-JO" b="1" dirty="0">
                <a:latin typeface="Arial" panose="020B0604020202020204" pitchFamily="34" charset="0"/>
                <a:cs typeface="Arial" panose="020B0604020202020204" pitchFamily="34" charset="0"/>
              </a:rPr>
              <a:t>ما هو الإنتحال؟</a:t>
            </a:r>
            <a:endParaRPr lang="en-US" b="1" dirty="0">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0" y="4648200"/>
            <a:ext cx="9144000" cy="1752600"/>
          </a:xfrm>
        </p:spPr>
        <p:txBody>
          <a:bodyPr/>
          <a:lstStyle/>
          <a:p>
            <a:pPr eaLnBrk="1" hangingPunct="1">
              <a:defRPr/>
            </a:pPr>
            <a:r>
              <a:rPr lang="ar-JO" sz="2800" b="1" dirty="0">
                <a:latin typeface="Arial" panose="020B0604020202020204" pitchFamily="34" charset="0"/>
                <a:cs typeface="Arial" panose="020B0604020202020204" pitchFamily="34" charset="0"/>
              </a:rPr>
              <a:t>مقتبس بواسطة د. ريك جريفيث من د. كليف تشين، </a:t>
            </a:r>
          </a:p>
          <a:p>
            <a:pPr eaLnBrk="1" hangingPunct="1">
              <a:defRPr/>
            </a:pPr>
            <a:r>
              <a:rPr lang="ar-JO" sz="2800" b="1" dirty="0">
                <a:latin typeface="Arial" panose="020B0604020202020204" pitchFamily="34" charset="0"/>
                <a:cs typeface="Arial" panose="020B0604020202020204" pitchFamily="34" charset="0"/>
              </a:rPr>
              <a:t>اجتماع العبادة مع عميد كلية الكتاب المقدس في سنغافورة، 29 آب 2012</a:t>
            </a:r>
          </a:p>
          <a:p>
            <a:pPr eaLnBrk="1" hangingPunct="1">
              <a:defRPr/>
            </a:pPr>
            <a:endParaRPr lang="en-US" sz="2800" b="1" dirty="0">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rtl="1" fontAlgn="base">
              <a:spcBef>
                <a:spcPct val="20000"/>
              </a:spcBef>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تعليم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كلية سنغافورة للكتاب المقدس</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الملفات بلغات عدة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0"/>
            <a:ext cx="8540750" cy="8382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الإنتحال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غير المباشر</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للكلمات</a:t>
            </a:r>
            <a:endParaRPr lang="en-US" sz="3200" b="1" u="sng" dirty="0">
              <a:latin typeface="Arial"/>
              <a:cs typeface="Arial"/>
            </a:endParaRPr>
          </a:p>
        </p:txBody>
      </p:sp>
      <p:sp>
        <p:nvSpPr>
          <p:cNvPr id="12291" name="Rectangle 3"/>
          <p:cNvSpPr>
            <a:spLocks noGrp="1" noRot="1" noChangeArrowheads="1"/>
          </p:cNvSpPr>
          <p:nvPr>
            <p:ph type="body" sz="half" idx="1"/>
          </p:nvPr>
        </p:nvSpPr>
        <p:spPr>
          <a:xfrm>
            <a:off x="0" y="838200"/>
            <a:ext cx="4565650" cy="5257800"/>
          </a:xfrm>
        </p:spPr>
        <p:txBody>
          <a:bodyPr/>
          <a:lstStyle/>
          <a:p>
            <a:pPr algn="r" rtl="1" eaLnBrk="1" hangingPunct="1">
              <a:lnSpc>
                <a:spcPct val="80000"/>
              </a:lnSpc>
              <a:defRPr/>
            </a:pPr>
            <a:r>
              <a:rPr lang="ar-JO" sz="2400" b="1" dirty="0">
                <a:latin typeface="Arial"/>
              </a:rPr>
              <a:t>أنت تنتحل 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الإقتباس أو المسافة البادئة. أنت أيضاً تنتحل عندما تستخدم كلمات قريبة جداً من تلك الموجودة في مصدرك، بحيث إذا تم وضع عملك بجوار المصدر، فسيكون من الواضح أنك لا تستطيع أن تكتب ما فعلته دون أن يكون المصدر في متناول يدك.</a:t>
            </a:r>
            <a:endParaRPr lang="en-US" sz="2400" b="1" dirty="0">
              <a:latin typeface="Arial"/>
              <a:cs typeface="Arial"/>
            </a:endParaRPr>
          </a:p>
        </p:txBody>
      </p:sp>
      <p:sp>
        <p:nvSpPr>
          <p:cNvPr id="12292" name="Rectangle 4"/>
          <p:cNvSpPr>
            <a:spLocks noGrp="1" noRot="1" noChangeArrowheads="1"/>
          </p:cNvSpPr>
          <p:nvPr>
            <p:ph type="body" sz="half" idx="2"/>
          </p:nvPr>
        </p:nvSpPr>
        <p:spPr>
          <a:xfrm>
            <a:off x="4349750" y="838200"/>
            <a:ext cx="4794250" cy="5943600"/>
          </a:xfrm>
        </p:spPr>
        <p:txBody>
          <a:bodyPr/>
          <a:lstStyle/>
          <a:p>
            <a:pPr algn="r" rtl="1" eaLnBrk="1" hangingPunct="1">
              <a:lnSpc>
                <a:spcPct val="80000"/>
              </a:lnSpc>
              <a:defRPr/>
            </a:pPr>
            <a:r>
              <a:rPr lang="ar-JO" sz="2400" b="1" dirty="0">
                <a:latin typeface="Arial"/>
              </a:rPr>
              <a:t>قد يكون الإنتحال مقصوداً أو غير مقصود. الإنتحال هو استخدام كلمات أو أفكار شخص آخر، دون نسب الفضل للمؤلف. يحدث الإنتحال أيضاً عند الإستشهاد بمؤلف ما، مع الإستيلاء على كلماته الدقيقة، دون استخدام علامات الإقتباس أو المسافة البادئة. اختبار الإنتحال هو وضوح أن عملك لم يكن بإمكانك كتابة ما فعلته بدون المصدر، عندما يتم وضع عملك بجوار المصدر.</a:t>
            </a:r>
            <a:endParaRPr lang="en-US" sz="2400" b="1" dirty="0">
              <a:latin typeface="Arial"/>
              <a:cs typeface="Arial"/>
            </a:endParaRPr>
          </a:p>
          <a:p>
            <a:pPr algn="r" rtl="1" eaLnBrk="1" hangingPunct="1">
              <a:lnSpc>
                <a:spcPct val="80000"/>
              </a:lnSpc>
              <a:defRPr/>
            </a:pPr>
            <a:r>
              <a:rPr lang="ar-JO" sz="2400" b="1" dirty="0">
                <a:solidFill>
                  <a:srgbClr val="FFFF00"/>
                </a:solidFill>
                <a:latin typeface="Arial"/>
              </a:rPr>
              <a:t>هذه إعادة صياغة تلميحية للأصل بدون علامات اقتباس أو حواشي سفلية.</a:t>
            </a:r>
            <a:endParaRPr lang="en-US" sz="2400" b="1"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ar-JO" b="1" dirty="0">
                <a:latin typeface="Arial"/>
                <a:cs typeface="Arial"/>
              </a:rPr>
              <a:t>المراجع</a:t>
            </a:r>
            <a:endParaRPr lang="en-US" b="1" dirty="0">
              <a:latin typeface="Arial"/>
              <a:cs typeface="Arial"/>
            </a:endParaRPr>
          </a:p>
        </p:txBody>
      </p:sp>
      <p:sp>
        <p:nvSpPr>
          <p:cNvPr id="16387" name="Rectangle 3"/>
          <p:cNvSpPr>
            <a:spLocks noGrp="1" noRot="1" noChangeArrowheads="1"/>
          </p:cNvSpPr>
          <p:nvPr>
            <p:ph type="body" idx="1"/>
          </p:nvPr>
        </p:nvSpPr>
        <p:spPr/>
        <p:txBody>
          <a:bodyPr/>
          <a:lstStyle/>
          <a:p>
            <a:pPr marL="720725" indent="-720725" algn="r" rtl="1" eaLnBrk="1" hangingPunct="1">
              <a:lnSpc>
                <a:spcPct val="90000"/>
              </a:lnSpc>
              <a:buNone/>
              <a:defRPr/>
            </a:pPr>
            <a:r>
              <a:rPr lang="ar-JO" sz="2800" b="1" dirty="0">
                <a:latin typeface="Arial"/>
                <a:cs typeface="Arial"/>
              </a:rPr>
              <a:t>بارزون، جاك وهنري جراف</a:t>
            </a:r>
            <a:br>
              <a:rPr lang="en-US" sz="2800" b="1" dirty="0">
                <a:latin typeface="Arial"/>
                <a:cs typeface="Arial"/>
              </a:rPr>
            </a:br>
            <a:r>
              <a:rPr lang="ar-JO" sz="2800" b="1" dirty="0">
                <a:solidFill>
                  <a:srgbClr val="FFFF00"/>
                </a:solidFill>
                <a:latin typeface="Arial"/>
                <a:cs typeface="Arial"/>
              </a:rPr>
              <a:t>الباحث المعاصر</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cs typeface="Arial"/>
              </a:rPr>
              <a:t>بوث، واين، غريغوري كولومب، وجوزيف وليامز</a:t>
            </a:r>
          </a:p>
          <a:p>
            <a:pPr marL="720725" indent="-720725" algn="r" rtl="1" eaLnBrk="1" hangingPunct="1">
              <a:lnSpc>
                <a:spcPct val="90000"/>
              </a:lnSpc>
              <a:buNone/>
              <a:defRPr/>
            </a:pPr>
            <a:r>
              <a:rPr lang="ar-JO" sz="2800" b="1" dirty="0">
                <a:latin typeface="Arial"/>
                <a:cs typeface="Arial"/>
              </a:rPr>
              <a:t>	</a:t>
            </a:r>
            <a:r>
              <a:rPr lang="ar-JO" sz="2800" b="1" dirty="0">
                <a:solidFill>
                  <a:srgbClr val="FFFF00"/>
                </a:solidFill>
                <a:latin typeface="Arial"/>
                <a:cs typeface="Arial"/>
              </a:rPr>
              <a:t>حرفة البحث</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cs typeface="Arial"/>
              </a:rPr>
              <a:t>هدسون، بوب وشيلي تاونسند</a:t>
            </a:r>
            <a:br>
              <a:rPr lang="en-US" sz="2800" b="1" dirty="0">
                <a:latin typeface="Arial"/>
                <a:cs typeface="Arial"/>
              </a:rPr>
            </a:br>
            <a:r>
              <a:rPr lang="en-US" sz="2800" b="1" dirty="0">
                <a:solidFill>
                  <a:srgbClr val="FFFF00"/>
                </a:solidFill>
                <a:latin typeface="Arial"/>
                <a:cs typeface="Arial"/>
              </a:rPr>
              <a:t>	</a:t>
            </a:r>
            <a:r>
              <a:rPr lang="ar-JO" sz="2800" b="1" dirty="0">
                <a:solidFill>
                  <a:srgbClr val="FFFF00"/>
                </a:solidFill>
                <a:latin typeface="Arial"/>
                <a:cs typeface="Arial"/>
              </a:rPr>
              <a:t>دليل أسلوب الكاتب المسيحي</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rPr>
              <a:t>ليستر، جيمس. </a:t>
            </a:r>
          </a:p>
          <a:p>
            <a:pPr marL="720725" indent="-720725" algn="r" rtl="1" eaLnBrk="1" hangingPunct="1">
              <a:lnSpc>
                <a:spcPct val="90000"/>
              </a:lnSpc>
              <a:buNone/>
              <a:defRPr/>
            </a:pPr>
            <a:r>
              <a:rPr lang="ar-JO" sz="2800" b="1" dirty="0">
                <a:solidFill>
                  <a:srgbClr val="FFFF00"/>
                </a:solidFill>
                <a:latin typeface="Arial"/>
              </a:rPr>
              <a:t>	كتابة الأوراق البحثية: دليل كامل.</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rPr>
              <a:t>تورابيان، كيت. </a:t>
            </a:r>
          </a:p>
          <a:p>
            <a:pPr marL="720725" indent="-720725" algn="r" rtl="1" eaLnBrk="1" hangingPunct="1">
              <a:lnSpc>
                <a:spcPct val="90000"/>
              </a:lnSpc>
              <a:buNone/>
              <a:defRPr/>
            </a:pPr>
            <a:r>
              <a:rPr lang="ar-JO" sz="2800" b="1" dirty="0">
                <a:solidFill>
                  <a:srgbClr val="FFFF00"/>
                </a:solidFill>
                <a:latin typeface="Arial"/>
              </a:rPr>
              <a:t>	دليل لمؤلفي الأوراق البحثية والرسائل العلمية والرسائل العلمية.</a:t>
            </a:r>
            <a:endParaRPr lang="en-US" sz="2800" b="1" dirty="0">
              <a:solidFill>
                <a:srgbClr val="FFFF00"/>
              </a:solidFill>
              <a:latin typeface="Arial"/>
              <a:cs typeface="Arial"/>
            </a:endParaRPr>
          </a:p>
          <a:p>
            <a:pPr marL="720725" indent="-720725" eaLnBrk="1" hangingPunct="1">
              <a:lnSpc>
                <a:spcPct val="90000"/>
              </a:lnSpc>
              <a:buNone/>
              <a:defRPr/>
            </a:pPr>
            <a:endParaRPr lang="en-US" sz="2800" b="1" dirty="0">
              <a:latin typeface="Arial"/>
              <a:cs typeface="Arial"/>
            </a:endParaRPr>
          </a:p>
          <a:p>
            <a:pPr marL="720725" indent="-720725" eaLnBrk="1" hangingPunct="1">
              <a:lnSpc>
                <a:spcPct val="90000"/>
              </a:lnSpc>
              <a:buNone/>
              <a:defRPr/>
            </a:pPr>
            <a:endParaRPr lang="en-US" sz="28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6"/>
            <a:ext cx="2678874" cy="2522151"/>
          </a:xfrm>
        </p:spPr>
        <p:txBody>
          <a:bodyPr/>
          <a:lstStyle/>
          <a:p>
            <a:pPr algn="r"/>
            <a:r>
              <a:rPr lang="en-US" dirty="0"/>
              <a:t>Black</a:t>
            </a:r>
          </a:p>
        </p:txBody>
      </p:sp>
    </p:spTree>
    <p:extLst>
      <p:ext uri="{BB962C8B-B14F-4D97-AF65-F5344CB8AC3E}">
        <p14:creationId xmlns:p14="http://schemas.microsoft.com/office/powerpoint/2010/main" val="10465886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على رابط البحث والكتابة</a:t>
            </a:r>
            <a:r>
              <a:rPr lang="en-US" sz="2400" b="1" dirty="0">
                <a:solidFill>
                  <a:srgbClr val="FFFFFF"/>
                </a:solidFill>
                <a:latin typeface="Arial" panose="020B0604020202020204" pitchFamily="34" charset="0"/>
                <a:ea typeface="ＭＳ Ｐゴシック" charset="0"/>
                <a:cs typeface="Arial" panose="020B0604020202020204" pitchFamily="34" charset="0"/>
              </a:rPr>
              <a:t> BibleStudyDownloads.org </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01625" y="76200"/>
            <a:ext cx="8540750" cy="1143000"/>
          </a:xfrm>
        </p:spPr>
        <p:txBody>
          <a:bodyPr/>
          <a:lstStyle/>
          <a:p>
            <a:pPr eaLnBrk="1" hangingPunct="1">
              <a:defRPr/>
            </a:pPr>
            <a:r>
              <a:rPr lang="ar-JO" b="1" dirty="0">
                <a:latin typeface="Arial" panose="020B0604020202020204" pitchFamily="34" charset="0"/>
                <a:cs typeface="Arial" panose="020B0604020202020204" pitchFamily="34" charset="0"/>
              </a:rPr>
              <a:t>التعريف</a:t>
            </a:r>
            <a:endParaRPr lang="en-US" b="1" dirty="0">
              <a:latin typeface="Arial" panose="020B0604020202020204" pitchFamily="34" charset="0"/>
              <a:cs typeface="Arial" panose="020B0604020202020204" pitchFamily="34" charset="0"/>
            </a:endParaRPr>
          </a:p>
        </p:txBody>
      </p:sp>
      <p:sp>
        <p:nvSpPr>
          <p:cNvPr id="3075" name="Rectangle 3"/>
          <p:cNvSpPr>
            <a:spLocks noGrp="1" noRot="1" noChangeArrowheads="1"/>
          </p:cNvSpPr>
          <p:nvPr>
            <p:ph type="body" idx="1"/>
          </p:nvPr>
        </p:nvSpPr>
        <p:spPr>
          <a:xfrm>
            <a:off x="152400" y="1143000"/>
            <a:ext cx="8842375" cy="4724400"/>
          </a:xfrm>
        </p:spPr>
        <p:txBody>
          <a:bodyPr/>
          <a:lstStyle/>
          <a:p>
            <a:pPr marL="0" indent="0" algn="r" rtl="1" eaLnBrk="1" hangingPunct="1">
              <a:buNone/>
              <a:defRPr/>
            </a:pPr>
            <a:r>
              <a:rPr lang="ar-JO" b="1" dirty="0">
                <a:latin typeface="Arial" panose="020B0604020202020204" pitchFamily="34" charset="0"/>
                <a:cs typeface="Arial" panose="020B0604020202020204" pitchFamily="34" charset="0"/>
              </a:rPr>
              <a:t>الإنتحال هو التواصل الذي يعطي الإنطباع، بأن الكلمات أو الأفكار الموجودة في كتابات شخص ما، هي كلمات أو أفكار خاصة به، في حين أنها في الواقع مأخوذة من عمل مكتوب أو شفهي لشخص آخر. ينتحل المرء عندما يستخدم عن قصد أو بغير قصد، كلمات أو أفكار شخص آخر، لكنه يفشل في نسب الفضل إلى ذلك الشخص. الإنتحال هو سرقة، وبالتالي انتهاك للأخلاق والنزاهة الأكاديمية.</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ar-JO" sz="3200" b="1" dirty="0">
                <a:latin typeface="Arial" panose="020B0604020202020204" pitchFamily="34" charset="0"/>
                <a:cs typeface="Arial" panose="020B0604020202020204" pitchFamily="34" charset="0"/>
              </a:rPr>
              <a:t>الإنتحال </a:t>
            </a:r>
            <a:r>
              <a:rPr lang="ar-JO" sz="3200" b="1" u="sng" dirty="0">
                <a:latin typeface="Arial" panose="020B0604020202020204" pitchFamily="34" charset="0"/>
                <a:cs typeface="Arial" panose="020B0604020202020204" pitchFamily="34" charset="0"/>
              </a:rPr>
              <a:t>المتعمد</a:t>
            </a:r>
            <a:r>
              <a:rPr lang="ar-JO" sz="3200" b="1" dirty="0">
                <a:latin typeface="Arial" panose="020B0604020202020204" pitchFamily="34" charset="0"/>
                <a:cs typeface="Arial" panose="020B0604020202020204" pitchFamily="34" charset="0"/>
              </a:rPr>
              <a:t> </a:t>
            </a:r>
            <a:r>
              <a:rPr lang="ar-JO" sz="3200" b="1" u="sng" dirty="0">
                <a:latin typeface="Arial" panose="020B0604020202020204" pitchFamily="34" charset="0"/>
                <a:cs typeface="Arial" panose="020B0604020202020204" pitchFamily="34" charset="0"/>
              </a:rPr>
              <a:t>للكلمات</a:t>
            </a:r>
            <a:endParaRPr lang="en-US" sz="3200" b="1" u="sng" dirty="0">
              <a:latin typeface="Arial" panose="020B0604020202020204" pitchFamily="34" charset="0"/>
              <a:cs typeface="Arial" panose="020B0604020202020204" pitchFamily="34" charset="0"/>
            </a:endParaRPr>
          </a:p>
        </p:txBody>
      </p:sp>
      <p:sp>
        <p:nvSpPr>
          <p:cNvPr id="13315" name="Rectangle 3"/>
          <p:cNvSpPr>
            <a:spLocks noGrp="1" noRot="1" noChangeArrowheads="1"/>
          </p:cNvSpPr>
          <p:nvPr>
            <p:ph type="body" idx="1"/>
          </p:nvPr>
        </p:nvSpPr>
        <p:spPr/>
        <p:txBody>
          <a:bodyPr/>
          <a:lstStyle/>
          <a:p>
            <a:pPr marL="403225" indent="-403225" algn="r" rtl="1" eaLnBrk="1" hangingPunct="1">
              <a:defRPr/>
            </a:pPr>
            <a:r>
              <a:rPr lang="ar-JO" b="1" dirty="0">
                <a:latin typeface="Arial" panose="020B0604020202020204" pitchFamily="34" charset="0"/>
                <a:cs typeface="Arial" panose="020B0604020202020204" pitchFamily="34" charset="0"/>
              </a:rPr>
              <a:t>يتضمن الإنتحال المتعمد للكلمات عدم وجود علامات الإقتباس،  أو مسافة بادئة للإقتباس مع مرجع الإقتباس، عند استخدام الكلمات الفعلية لشخص آخر.</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للكلمات</a:t>
            </a:r>
            <a:endParaRPr lang="en-US" sz="3200" b="1" u="sng" dirty="0">
              <a:latin typeface="Arial" panose="020B0604020202020204" pitchFamily="34" charset="0"/>
              <a:cs typeface="Arial" panose="020B0604020202020204" pitchFamily="34" charset="0"/>
            </a:endParaRPr>
          </a:p>
        </p:txBody>
      </p:sp>
      <p:sp>
        <p:nvSpPr>
          <p:cNvPr id="5125" name="Rectangle 5"/>
          <p:cNvSpPr>
            <a:spLocks noGrp="1" noRot="1" noChangeArrowheads="1"/>
          </p:cNvSpPr>
          <p:nvPr>
            <p:ph type="body" sz="half" idx="1"/>
          </p:nvPr>
        </p:nvSpPr>
        <p:spPr>
          <a:xfrm>
            <a:off x="152400" y="1600200"/>
            <a:ext cx="4191000" cy="4498975"/>
          </a:xfrm>
        </p:spPr>
        <p:txBody>
          <a:bodyPr/>
          <a:lstStyle/>
          <a:p>
            <a:pPr algn="r" rtl="1" eaLnBrk="1" hangingPunct="1">
              <a:lnSpc>
                <a:spcPct val="90000"/>
              </a:lnSpc>
              <a:defRPr/>
            </a:pPr>
            <a:r>
              <a:rPr lang="ar-JO" sz="2400" b="1" dirty="0">
                <a:latin typeface="Arial" panose="020B0604020202020204" pitchFamily="34" charset="0"/>
                <a:cs typeface="Arial" panose="020B0604020202020204" pitchFamily="34" charset="0"/>
              </a:rPr>
              <a:t>أنت تنتحل عندما تستخدم كلمات أو أفكار شخص آخر، عن قصد أو بغير قصد، ولكنك تفشل في نسب الفضل إلى ذلك الشخص. أنت تنتحل حتى عندما تنسب الفضل للمؤلف، ولكنك تستخدم كلماته بالضبط دون الإشارة إلى ذلك بعلامات الإقتباس أو المسافة البادئة.</a:t>
            </a:r>
            <a:endParaRPr lang="en-US" sz="2400" b="1" dirty="0">
              <a:latin typeface="Arial" panose="020B0604020202020204" pitchFamily="34" charset="0"/>
              <a:cs typeface="Arial" panose="020B0604020202020204" pitchFamily="34" charset="0"/>
            </a:endParaRPr>
          </a:p>
        </p:txBody>
      </p:sp>
      <p:sp>
        <p:nvSpPr>
          <p:cNvPr id="5126" name="Rectangle 6"/>
          <p:cNvSpPr>
            <a:spLocks noGrp="1" noRot="1" noChangeArrowheads="1"/>
          </p:cNvSpPr>
          <p:nvPr>
            <p:ph type="body" sz="half" idx="2"/>
          </p:nvPr>
        </p:nvSpPr>
        <p:spPr>
          <a:xfrm>
            <a:off x="4495800" y="1600200"/>
            <a:ext cx="4648200" cy="4498975"/>
          </a:xfrm>
        </p:spPr>
        <p:txBody>
          <a:bodyPr/>
          <a:lstStyle/>
          <a:p>
            <a:pPr algn="r" rtl="1" eaLnBrk="1" hangingPunct="1">
              <a:lnSpc>
                <a:spcPct val="90000"/>
              </a:lnSpc>
              <a:defRPr/>
            </a:pPr>
            <a:r>
              <a:rPr lang="ar-JO" sz="2400" b="1" dirty="0">
                <a:latin typeface="Arial" panose="020B0604020202020204" pitchFamily="34" charset="0"/>
                <a:cs typeface="Arial" panose="020B0604020202020204" pitchFamily="34" charset="0"/>
              </a:rPr>
              <a:t>أعتقد أن المرء ينتحل 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الإقتباس أو المسافة البادئة.</a:t>
            </a:r>
            <a:endParaRPr lang="en-US" sz="2400" b="1" dirty="0">
              <a:latin typeface="Arial" panose="020B0604020202020204" pitchFamily="34" charset="0"/>
              <a:cs typeface="Arial" panose="020B0604020202020204" pitchFamily="34" charset="0"/>
            </a:endParaRPr>
          </a:p>
          <a:p>
            <a:pPr algn="r" rtl="1" eaLnBrk="1" hangingPunct="1">
              <a:lnSpc>
                <a:spcPct val="90000"/>
              </a:lnSpc>
              <a:defRPr/>
            </a:pPr>
            <a:r>
              <a:rPr lang="ar-JO" sz="2400" b="1" dirty="0">
                <a:solidFill>
                  <a:srgbClr val="FFFF00"/>
                </a:solidFill>
                <a:latin typeface="Arial" panose="020B0604020202020204" pitchFamily="34" charset="0"/>
                <a:cs typeface="Arial" panose="020B0604020202020204" pitchFamily="34" charset="0"/>
              </a:rPr>
              <a:t>هناك نقص في علامات الإقتباس و/أو نمط تنسيق الكتابة مع الحاشية السفلية.</a:t>
            </a:r>
            <a:endParaRPr lang="en-US" sz="2400" b="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p:txBody>
          <a:bodyPr/>
          <a:lstStyle/>
          <a:p>
            <a:pPr eaLnBrk="1" hangingPunct="1">
              <a:defRPr/>
            </a:pPr>
            <a:r>
              <a:rPr lang="ar-JO" sz="3200" b="1" dirty="0">
                <a:latin typeface="Arial"/>
                <a:cs typeface="Arial"/>
              </a:rPr>
              <a:t>الإقتباس </a:t>
            </a:r>
            <a:r>
              <a:rPr lang="ar-JO" sz="3200" b="1" u="sng" dirty="0">
                <a:latin typeface="Arial"/>
                <a:cs typeface="Arial"/>
              </a:rPr>
              <a:t>الصحيح</a:t>
            </a:r>
            <a:r>
              <a:rPr lang="ar-JO" sz="3200" b="1" dirty="0">
                <a:latin typeface="Arial"/>
                <a:cs typeface="Arial"/>
              </a:rPr>
              <a:t> </a:t>
            </a:r>
            <a:r>
              <a:rPr lang="ar-JO" sz="3200" b="1" u="sng" dirty="0">
                <a:latin typeface="Arial"/>
                <a:cs typeface="Arial"/>
              </a:rPr>
              <a:t>للكلمات</a:t>
            </a:r>
            <a:endParaRPr lang="en-US" sz="3200" b="1" u="sng" dirty="0">
              <a:latin typeface="Arial"/>
              <a:cs typeface="Arial"/>
            </a:endParaRPr>
          </a:p>
        </p:txBody>
      </p:sp>
      <p:sp>
        <p:nvSpPr>
          <p:cNvPr id="5125" name="Rectangle 5"/>
          <p:cNvSpPr>
            <a:spLocks noGrp="1" noRot="1" noChangeArrowheads="1"/>
          </p:cNvSpPr>
          <p:nvPr>
            <p:ph type="body" sz="half" idx="1"/>
          </p:nvPr>
        </p:nvSpPr>
        <p:spPr>
          <a:xfrm>
            <a:off x="152400" y="1600200"/>
            <a:ext cx="4191000" cy="4498975"/>
          </a:xfrm>
        </p:spPr>
        <p:txBody>
          <a:bodyPr/>
          <a:lstStyle/>
          <a:p>
            <a:pPr algn="r" rtl="1" eaLnBrk="1" hangingPunct="1">
              <a:lnSpc>
                <a:spcPct val="90000"/>
              </a:lnSpc>
              <a:defRPr/>
            </a:pPr>
            <a:r>
              <a:rPr lang="ar-JO" sz="2400" b="1" dirty="0">
                <a:latin typeface="Arial"/>
              </a:rPr>
              <a:t>أنت تنتحل 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الإقتباس أو المسافة البادئة.</a:t>
            </a:r>
            <a:endParaRPr lang="en-US" sz="2400" b="1" dirty="0">
              <a:latin typeface="Arial"/>
              <a:cs typeface="Arial"/>
            </a:endParaRPr>
          </a:p>
        </p:txBody>
      </p:sp>
      <p:sp>
        <p:nvSpPr>
          <p:cNvPr id="5126" name="Rectangle 6"/>
          <p:cNvSpPr>
            <a:spLocks noGrp="1" noRot="1" noChangeArrowheads="1"/>
          </p:cNvSpPr>
          <p:nvPr>
            <p:ph type="body" sz="half" idx="2"/>
          </p:nvPr>
        </p:nvSpPr>
        <p:spPr>
          <a:xfrm>
            <a:off x="4495800" y="1600200"/>
            <a:ext cx="4648200" cy="3962400"/>
          </a:xfrm>
        </p:spPr>
        <p:txBody>
          <a:bodyPr/>
          <a:lstStyle/>
          <a:p>
            <a:pPr algn="r" rtl="1" eaLnBrk="1" hangingPunct="1">
              <a:lnSpc>
                <a:spcPct val="90000"/>
              </a:lnSpc>
              <a:defRPr/>
            </a:pPr>
            <a:r>
              <a:rPr lang="ar-JO" sz="2400" b="1" dirty="0">
                <a:latin typeface="Arial"/>
              </a:rPr>
              <a:t>أعتقد أن المرء ينتحل 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الإقتباس أو المسافة البادئة.</a:t>
            </a:r>
            <a:r>
              <a:rPr lang="ar-JO" sz="2400" b="1" baseline="30000" dirty="0">
                <a:latin typeface="Arial"/>
              </a:rPr>
              <a:t>1</a:t>
            </a:r>
            <a:endParaRPr lang="en-US" sz="2400" b="1" baseline="30000" dirty="0">
              <a:latin typeface="Arial"/>
              <a:cs typeface="Arial"/>
            </a:endParaRPr>
          </a:p>
        </p:txBody>
      </p:sp>
      <p:sp>
        <p:nvSpPr>
          <p:cNvPr id="5" name="Rectangle 6"/>
          <p:cNvSpPr txBox="1">
            <a:spLocks noRot="1" noChangeArrowheads="1"/>
          </p:cNvSpPr>
          <p:nvPr/>
        </p:nvSpPr>
        <p:spPr bwMode="auto">
          <a:xfrm>
            <a:off x="-834" y="5867400"/>
            <a:ext cx="91440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801688" algn="ctr" rtl="1" eaLnBrk="1" hangingPunct="1">
              <a:lnSpc>
                <a:spcPct val="90000"/>
              </a:lnSpc>
              <a:buNone/>
              <a:defRPr/>
            </a:pPr>
            <a:r>
              <a:rPr lang="ar-JO" sz="2000" b="1" baseline="30000" dirty="0">
                <a:latin typeface="Arial"/>
              </a:rPr>
              <a:t>1</a:t>
            </a:r>
            <a:r>
              <a:rPr lang="ar-JO" sz="2000" b="1" dirty="0">
                <a:latin typeface="Arial"/>
              </a:rPr>
              <a:t> كليف تشين، ما هو الإنتحال؟ (عرض تقديمي</a:t>
            </a:r>
            <a:r>
              <a:rPr lang="en-US" sz="2000" b="1" dirty="0">
                <a:latin typeface="Arial"/>
              </a:rPr>
              <a:t> </a:t>
            </a:r>
            <a:r>
              <a:rPr lang="ar-JO" sz="2000" b="1" dirty="0">
                <a:latin typeface="Arial"/>
              </a:rPr>
              <a:t>لساعة العميد، كلية سنغافورة للكتاب المقدس، 29 آب 2012)، الشريحة 5 تمت إضافتها بواسطة ريك جريفيث.</a:t>
            </a:r>
            <a:endParaRPr lang="en-US" sz="2000" b="1" dirty="0">
              <a:latin typeface="Arial"/>
              <a:cs typeface="Arial"/>
            </a:endParaRPr>
          </a:p>
        </p:txBody>
      </p:sp>
    </p:spTree>
    <p:extLst>
      <p:ext uri="{BB962C8B-B14F-4D97-AF65-F5344CB8AC3E}">
        <p14:creationId xmlns:p14="http://schemas.microsoft.com/office/powerpoint/2010/main" val="224675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الإنتحال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للكلمات</a:t>
            </a:r>
            <a:endParaRPr lang="en-US" sz="3200" b="1" u="sng" dirty="0">
              <a:latin typeface="Arial"/>
              <a:cs typeface="Arial"/>
            </a:endParaRPr>
          </a:p>
        </p:txBody>
      </p:sp>
      <p:sp>
        <p:nvSpPr>
          <p:cNvPr id="7173" name="Rectangle 5"/>
          <p:cNvSpPr>
            <a:spLocks noGrp="1" noRot="1" noChangeArrowheads="1"/>
          </p:cNvSpPr>
          <p:nvPr>
            <p:ph type="body" sz="half" idx="1"/>
          </p:nvPr>
        </p:nvSpPr>
        <p:spPr>
          <a:xfrm>
            <a:off x="301625" y="1600200"/>
            <a:ext cx="4191000" cy="4498975"/>
          </a:xfrm>
        </p:spPr>
        <p:txBody>
          <a:bodyPr/>
          <a:lstStyle/>
          <a:p>
            <a:pPr algn="r" rtl="1" eaLnBrk="1" hangingPunct="1">
              <a:lnSpc>
                <a:spcPct val="90000"/>
              </a:lnSpc>
              <a:defRPr/>
            </a:pPr>
            <a:r>
              <a:rPr lang="ar-JO" sz="2400" b="1" dirty="0">
                <a:latin typeface="Arial"/>
              </a:rPr>
              <a:t>أنت أيضاً تنتحل عندما تستخدم كلمات قريبة جداً من تلك الموجودة في مصدرك، بحيث إذا تم وضع عملك بجوار المصدر، فسيكون من الواضح أنك لا تستطيع أن تكتب ما فعلته، دون أن يكون المصدر في متناول يدك.</a:t>
            </a:r>
            <a:endParaRPr lang="en-US" sz="2400" b="1" dirty="0">
              <a:latin typeface="Arial"/>
              <a:cs typeface="Arial"/>
            </a:endParaRPr>
          </a:p>
        </p:txBody>
      </p:sp>
      <p:sp>
        <p:nvSpPr>
          <p:cNvPr id="7174" name="Rectangle 6"/>
          <p:cNvSpPr>
            <a:spLocks noGrp="1" noRot="1" noChangeArrowheads="1"/>
          </p:cNvSpPr>
          <p:nvPr>
            <p:ph type="body" sz="half" idx="2"/>
          </p:nvPr>
        </p:nvSpPr>
        <p:spPr>
          <a:xfrm>
            <a:off x="4651375" y="1600200"/>
            <a:ext cx="4191000" cy="5257800"/>
          </a:xfrm>
        </p:spPr>
        <p:txBody>
          <a:bodyPr/>
          <a:lstStyle/>
          <a:p>
            <a:pPr algn="r" rtl="1" eaLnBrk="1" hangingPunct="1">
              <a:lnSpc>
                <a:spcPct val="90000"/>
              </a:lnSpc>
              <a:defRPr/>
            </a:pPr>
            <a:r>
              <a:rPr lang="ar-JO" sz="2400" b="1" dirty="0">
                <a:latin typeface="Arial"/>
              </a:rPr>
              <a:t>مثال آخر على الإنتحال هو استخدام الكلمات القريبة جداً من المصدر، لدرجة أنه إذا وضع شخص ما كتابته بجوار الأصل، فسيكون من الواضح أنه لا يمكن كتابته بدون المصدر في متناول يدك.</a:t>
            </a:r>
            <a:endParaRPr lang="en-US" sz="2400" b="1" dirty="0">
              <a:latin typeface="Arial"/>
              <a:cs typeface="Arial"/>
            </a:endParaRPr>
          </a:p>
          <a:p>
            <a:pPr algn="r" rtl="1" eaLnBrk="1" hangingPunct="1">
              <a:lnSpc>
                <a:spcPct val="90000"/>
              </a:lnSpc>
              <a:defRPr/>
            </a:pPr>
            <a:r>
              <a:rPr lang="ar-JO" sz="2400" b="1" dirty="0">
                <a:solidFill>
                  <a:srgbClr val="FFFF00"/>
                </a:solidFill>
                <a:latin typeface="Arial"/>
              </a:rPr>
              <a:t>يوضح هذا المثال إعادة صياغة أكثر حرية للأصل، لكنه لا يزال انتحالاً.</a:t>
            </a:r>
            <a:endParaRPr lang="en-US" sz="2400" b="1"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الإنتحال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للأفكار</a:t>
            </a:r>
            <a:endParaRPr lang="en-US" sz="3200" b="1" u="sng" dirty="0">
              <a:latin typeface="Arial"/>
              <a:cs typeface="Arial"/>
            </a:endParaRPr>
          </a:p>
        </p:txBody>
      </p:sp>
      <p:sp>
        <p:nvSpPr>
          <p:cNvPr id="14339" name="Rectangle 3"/>
          <p:cNvSpPr>
            <a:spLocks noGrp="1" noRot="1" noChangeArrowheads="1"/>
          </p:cNvSpPr>
          <p:nvPr>
            <p:ph type="body" idx="1"/>
          </p:nvPr>
        </p:nvSpPr>
        <p:spPr/>
        <p:txBody>
          <a:bodyPr/>
          <a:lstStyle/>
          <a:p>
            <a:pPr marL="461963" indent="-461963" algn="r" rtl="1" eaLnBrk="1" hangingPunct="1">
              <a:defRPr/>
            </a:pPr>
            <a:r>
              <a:rPr lang="ar-JO" b="1" dirty="0">
                <a:latin typeface="Arial"/>
              </a:rPr>
              <a:t>يتضمن الإنتحال المتعمد للأفكار عرض أو تطوير فكرة نشأت مع شخص آخر، كما لو كانت فكرة خاصة به، أو كما لو كانت جزءً أصلياً من حجته. إن الإشارة العامة في مرحلة ما إلى المصدر الأصلي ليست كافية، يجب الرجوع إلى جميع المبادئ العامة والأفكار المحددة.</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الإنتحال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للأفكار</a:t>
            </a:r>
            <a:endParaRPr lang="en-US" sz="3200" b="1" u="sng" dirty="0">
              <a:latin typeface="Arial"/>
              <a:cs typeface="Arial"/>
            </a:endParaRPr>
          </a:p>
        </p:txBody>
      </p:sp>
      <p:sp>
        <p:nvSpPr>
          <p:cNvPr id="9221" name="Rectangle 5"/>
          <p:cNvSpPr>
            <a:spLocks noGrp="1" noRot="1" noChangeArrowheads="1"/>
          </p:cNvSpPr>
          <p:nvPr>
            <p:ph type="body" sz="half" idx="1"/>
          </p:nvPr>
        </p:nvSpPr>
        <p:spPr>
          <a:xfrm>
            <a:off x="301625" y="1600200"/>
            <a:ext cx="4191000" cy="4498975"/>
          </a:xfrm>
        </p:spPr>
        <p:txBody>
          <a:bodyPr/>
          <a:lstStyle/>
          <a:p>
            <a:pPr lvl="0" algn="r" rtl="1" eaLnBrk="1" hangingPunct="1">
              <a:lnSpc>
                <a:spcPct val="90000"/>
              </a:lnSpc>
              <a:buClr>
                <a:srgbClr val="A3C145"/>
              </a:buClr>
              <a:defRPr/>
            </a:pPr>
            <a:r>
              <a:rPr lang="ar-JO" sz="2400" b="1" dirty="0">
                <a:solidFill>
                  <a:srgbClr val="FFFFFF"/>
                </a:solidFill>
                <a:latin typeface="Arial"/>
              </a:rPr>
              <a:t>أنت أيضاً تنتحل عندما تستخدم كلمات قريبة جداً من تلك الموجودة في مصدرك، بحيث إذا تم وضع عملك بجوار المصدر، فسيكون من الواضح أنك لا تستطيع أن تكتب ما فعلته، دون أن يكون المصدر في متناول يدك.</a:t>
            </a:r>
            <a:endParaRPr lang="en-US" sz="2400" b="1" dirty="0">
              <a:solidFill>
                <a:srgbClr val="FFFFFF"/>
              </a:solidFill>
              <a:latin typeface="Arial"/>
            </a:endParaRPr>
          </a:p>
        </p:txBody>
      </p:sp>
      <p:sp>
        <p:nvSpPr>
          <p:cNvPr id="9222" name="Rectangle 6"/>
          <p:cNvSpPr>
            <a:spLocks noGrp="1" noRot="1" noChangeArrowheads="1"/>
          </p:cNvSpPr>
          <p:nvPr>
            <p:ph type="body" sz="half" idx="2"/>
          </p:nvPr>
        </p:nvSpPr>
        <p:spPr>
          <a:xfrm>
            <a:off x="4651375" y="1600200"/>
            <a:ext cx="4191000" cy="5257800"/>
          </a:xfrm>
        </p:spPr>
        <p:txBody>
          <a:bodyPr/>
          <a:lstStyle/>
          <a:p>
            <a:pPr algn="r" rtl="1" eaLnBrk="1" hangingPunct="1">
              <a:lnSpc>
                <a:spcPct val="80000"/>
              </a:lnSpc>
              <a:defRPr/>
            </a:pPr>
            <a:r>
              <a:rPr lang="ar-JO" sz="2400" b="1" dirty="0">
                <a:latin typeface="Arial"/>
              </a:rPr>
              <a:t>قاعدة راحة اليد هي القاعدة التي يمكنك من خلالها التحقق من نفسك ضد الإنتحال، يحدث ذلك عندما تضع كتابتك بجوار النص الأصلي، وتكون أوجه التشابه كبيرة جداً، لدرجة أنه من المستحيل كتابتها دون استخدام المصدر الموجود أمامك مباشرةً.</a:t>
            </a:r>
            <a:endParaRPr lang="en-US" sz="2400" b="1" dirty="0">
              <a:latin typeface="Arial"/>
              <a:cs typeface="Arial"/>
            </a:endParaRPr>
          </a:p>
          <a:p>
            <a:pPr algn="r" rtl="1" eaLnBrk="1" hangingPunct="1">
              <a:lnSpc>
                <a:spcPct val="80000"/>
              </a:lnSpc>
              <a:defRPr/>
            </a:pPr>
            <a:r>
              <a:rPr lang="ar-JO" sz="2400" b="1" dirty="0">
                <a:solidFill>
                  <a:srgbClr val="FFFF00"/>
                </a:solidFill>
                <a:latin typeface="Arial"/>
              </a:rPr>
              <a:t>المؤلف الذي لا يعطي الفضل لمصدر فكرته، تكون الفكرة مسروقة من المصدر الأصلي.</a:t>
            </a:r>
            <a:endParaRPr lang="en-US" sz="2400" b="1"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ar-JO" sz="3200" b="1" dirty="0">
                <a:latin typeface="Arial"/>
                <a:cs typeface="Arial"/>
              </a:rPr>
              <a:t>الإنتحال </a:t>
            </a:r>
            <a:r>
              <a:rPr lang="ar-JO" sz="3200" b="1" u="sng" dirty="0">
                <a:latin typeface="Arial"/>
                <a:cs typeface="Arial"/>
              </a:rPr>
              <a:t>غير المباشر</a:t>
            </a:r>
            <a:r>
              <a:rPr lang="ar-JO" sz="3200" b="1" dirty="0">
                <a:latin typeface="Arial"/>
                <a:cs typeface="Arial"/>
              </a:rPr>
              <a:t> </a:t>
            </a:r>
            <a:r>
              <a:rPr lang="ar-JO" sz="3200" b="1" u="sng" dirty="0">
                <a:latin typeface="Arial"/>
                <a:cs typeface="Arial"/>
              </a:rPr>
              <a:t>للكلمات</a:t>
            </a:r>
            <a:endParaRPr lang="en-US" sz="3200" b="1" u="sng" dirty="0">
              <a:latin typeface="Arial"/>
              <a:cs typeface="Arial"/>
            </a:endParaRPr>
          </a:p>
        </p:txBody>
      </p:sp>
      <p:sp>
        <p:nvSpPr>
          <p:cNvPr id="15363" name="Rectangle 3"/>
          <p:cNvSpPr>
            <a:spLocks noGrp="1" noRot="1" noChangeArrowheads="1"/>
          </p:cNvSpPr>
          <p:nvPr>
            <p:ph type="body" idx="1"/>
          </p:nvPr>
        </p:nvSpPr>
        <p:spPr/>
        <p:txBody>
          <a:bodyPr/>
          <a:lstStyle/>
          <a:p>
            <a:pPr marL="522288" indent="-522288" algn="r" rtl="1" eaLnBrk="1" hangingPunct="1">
              <a:defRPr/>
            </a:pPr>
            <a:r>
              <a:rPr lang="ar-JO" b="1" dirty="0">
                <a:latin typeface="Arial"/>
              </a:rPr>
              <a:t>يتضمن الإنتحال غير المباشر للكلمات الإستخدام التلميحي لكلمات أو أفكار شخص آخر، حتى عند إعادة صياغتها بشكل فضفاض، بطريقة توحي بأن الكلمات أو الأفكار تخص الشخص.</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378</TotalTime>
  <Words>927</Words>
  <Application>Microsoft Macintosh PowerPoint</Application>
  <PresentationFormat>On-screen Show (4:3)</PresentationFormat>
  <Paragraphs>46</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Arial</vt:lpstr>
      <vt:lpstr>Calibri</vt:lpstr>
      <vt:lpstr>Tahoma</vt:lpstr>
      <vt:lpstr>Times New Roman</vt:lpstr>
      <vt:lpstr>Wingdings</vt:lpstr>
      <vt:lpstr>Compass</vt:lpstr>
      <vt:lpstr>Orbit</vt:lpstr>
      <vt:lpstr>ما هو الإنتحال؟</vt:lpstr>
      <vt:lpstr>التعريف</vt:lpstr>
      <vt:lpstr>الإنتحال المتعمد للكلمات</vt:lpstr>
      <vt:lpstr>الإنتحال المتعمد للكلمات</vt:lpstr>
      <vt:lpstr>الإقتباس الصحيح للكلمات</vt:lpstr>
      <vt:lpstr>الإنتحال المتعمد للكلمات</vt:lpstr>
      <vt:lpstr>الإنتحال المتعمد للأفكار</vt:lpstr>
      <vt:lpstr>الإنتحال المتعمد للأفكار</vt:lpstr>
      <vt:lpstr>الإنتحال غير المباشر للكلمات</vt:lpstr>
      <vt:lpstr>الإنتحال غير المباشر للكلمات</vt:lpstr>
      <vt:lpstr>المراجع</vt:lpstr>
      <vt:lpstr>Black</vt:lpstr>
      <vt:lpstr>على رابط البحث والكتابة BibleStudyDownloads.org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DEAN’S CHAPEL</dc:title>
  <dc:creator>Clive Chin</dc:creator>
  <cp:lastModifiedBy>Rick Griffith</cp:lastModifiedBy>
  <cp:revision>35</cp:revision>
  <dcterms:created xsi:type="dcterms:W3CDTF">2012-08-20T07:03:52Z</dcterms:created>
  <dcterms:modified xsi:type="dcterms:W3CDTF">2024-09-24T12:49:32Z</dcterms:modified>
</cp:coreProperties>
</file>