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 id="2147483720" r:id="rId6"/>
    <p:sldMasterId id="2147483732" r:id="rId7"/>
  </p:sldMasterIdLst>
  <p:notesMasterIdLst>
    <p:notesMasterId r:id="rId36"/>
  </p:notesMasterIdLst>
  <p:sldIdLst>
    <p:sldId id="256" r:id="rId8"/>
    <p:sldId id="282" r:id="rId9"/>
    <p:sldId id="269" r:id="rId10"/>
    <p:sldId id="268" r:id="rId11"/>
    <p:sldId id="270" r:id="rId12"/>
    <p:sldId id="283" r:id="rId13"/>
    <p:sldId id="258" r:id="rId14"/>
    <p:sldId id="266" r:id="rId15"/>
    <p:sldId id="267" r:id="rId16"/>
    <p:sldId id="262" r:id="rId17"/>
    <p:sldId id="263" r:id="rId18"/>
    <p:sldId id="278" r:id="rId19"/>
    <p:sldId id="5464" r:id="rId20"/>
    <p:sldId id="284" r:id="rId21"/>
    <p:sldId id="272" r:id="rId22"/>
    <p:sldId id="281" r:id="rId23"/>
    <p:sldId id="5465" r:id="rId24"/>
    <p:sldId id="287" r:id="rId25"/>
    <p:sldId id="273" r:id="rId26"/>
    <p:sldId id="286" r:id="rId27"/>
    <p:sldId id="293" r:id="rId28"/>
    <p:sldId id="288" r:id="rId29"/>
    <p:sldId id="294" r:id="rId30"/>
    <p:sldId id="290" r:id="rId31"/>
    <p:sldId id="289" r:id="rId32"/>
    <p:sldId id="291" r:id="rId33"/>
    <p:sldId id="5463" r:id="rId34"/>
    <p:sldId id="403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7E1"/>
    <a:srgbClr val="FFFF66"/>
    <a:srgbClr val="FCD6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16"/>
    <p:restoredTop sz="94694"/>
  </p:normalViewPr>
  <p:slideViewPr>
    <p:cSldViewPr>
      <p:cViewPr>
        <p:scale>
          <a:sx n="62" d="100"/>
          <a:sy n="62" d="100"/>
        </p:scale>
        <p:origin x="8" y="224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843B7-3BA7-5440-9065-1C57E23A78C7}" type="datetimeFigureOut">
              <a:rPr lang="en-US" smtClean="0"/>
              <a:t>2/6/24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BCFF6-39FB-5B4C-A24E-FEB3CC44F0A3}" type="slidenum">
              <a:rPr lang="en-US" smtClean="0"/>
              <a:t>‹#›</a:t>
            </a:fld>
            <a:endParaRPr lang="en-US"/>
          </a:p>
        </p:txBody>
      </p:sp>
    </p:spTree>
    <p:extLst>
      <p:ext uri="{BB962C8B-B14F-4D97-AF65-F5344CB8AC3E}">
        <p14:creationId xmlns:p14="http://schemas.microsoft.com/office/powerpoint/2010/main" val="5414655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A825403-7843-4690-A781-A5EFB56E28A8}" type="datetimeFigureOut">
              <a:rPr lang="en-US" smtClean="0"/>
              <a:pPr/>
              <a:t>2/6/24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BEFEE9E-A441-4F9A-A746-F2F63E47F9B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EFEE9E-A441-4F9A-A746-F2F63E47F9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825403-7843-4690-A781-A5EFB56E28A8}" type="datetimeFigureOut">
              <a:rPr lang="en-US" smtClean="0"/>
              <a:pPr/>
              <a:t>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825403-7843-4690-A781-A5EFB56E28A8}" type="datetimeFigureOut">
              <a:rPr lang="en-US" smtClean="0"/>
              <a:pPr/>
              <a:t>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25403-7843-4690-A781-A5EFB56E28A8}" type="datetimeFigureOut">
              <a:rPr lang="en-US" smtClean="0"/>
              <a:pPr/>
              <a:t>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29931888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177788725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34655202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317164233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307286640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7140604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8378111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A825403-7843-4690-A781-A5EFB56E28A8}" type="datetimeFigureOut">
              <a:rPr lang="en-US" smtClean="0"/>
              <a:pPr/>
              <a:t>2/6/24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0BEFEE9E-A441-4F9A-A746-F2F63E47F9B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337158588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31472752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188286242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00371320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0263781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6068487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8063080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012517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43651965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7242529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4870369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95857824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95788090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86240579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7745232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825403-7843-4690-A781-A5EFB56E28A8}" type="datetimeFigureOut">
              <a:rPr lang="en-US" smtClean="0"/>
              <a:pPr/>
              <a:t>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A825403-7843-4690-A781-A5EFB56E28A8}" type="datetimeFigureOut">
              <a:rPr lang="en-US" smtClean="0"/>
              <a:pPr/>
              <a:t>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A825403-7843-4690-A781-A5EFB56E28A8}" type="datetimeFigureOut">
              <a:rPr lang="en-US" smtClean="0"/>
              <a:pPr/>
              <a:t>2/6/24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0A825403-7843-4690-A781-A5EFB56E28A8}" type="datetimeFigureOut">
              <a:rPr lang="en-US" smtClean="0"/>
              <a:pPr/>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EE9E-A441-4F9A-A746-F2F63E47F9B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A825403-7843-4690-A781-A5EFB56E28A8}" type="datetimeFigureOut">
              <a:rPr lang="en-US" smtClean="0"/>
              <a:pPr/>
              <a:t>2/6/24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EFEE9E-A441-4F9A-A746-F2F63E47F9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25403-7843-4690-A781-A5EFB56E28A8}" type="datetimeFigureOut">
              <a:rPr lang="en-US" smtClean="0"/>
              <a:pPr/>
              <a:t>2/6/24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FEE9E-A441-4F9A-A746-F2F63E47F9B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1930422709"/>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157408808"/>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143000"/>
            <a:ext cx="6324600" cy="5181600"/>
          </a:xfrm>
        </p:spPr>
        <p:txBody>
          <a:bodyPr/>
          <a:lstStyle/>
          <a:p>
            <a:pPr algn="ctr"/>
            <a:br>
              <a:rPr lang="en-US" sz="5400" dirty="0">
                <a:solidFill>
                  <a:schemeClr val="bg1"/>
                </a:solidFill>
                <a:latin typeface="Arial" panose="020B0604020202020204" pitchFamily="34" charset="0"/>
                <a:cs typeface="Arial" panose="020B0604020202020204" pitchFamily="34" charset="0"/>
              </a:rPr>
            </a:br>
            <a:r>
              <a:rPr lang="ar-JO" sz="6000" dirty="0">
                <a:solidFill>
                  <a:schemeClr val="bg1"/>
                </a:solidFill>
                <a:latin typeface="Arial" panose="020B0604020202020204" pitchFamily="34" charset="0"/>
                <a:cs typeface="Arial" panose="020B0604020202020204" pitchFamily="34" charset="0"/>
              </a:rPr>
              <a:t>الوعظ، الإقناع والقيادة:</a:t>
            </a:r>
            <a:br>
              <a:rPr lang="en-US" sz="6000" dirty="0">
                <a:solidFill>
                  <a:schemeClr val="bg1"/>
                </a:solidFill>
                <a:latin typeface="Arial" panose="020B0604020202020204" pitchFamily="34" charset="0"/>
                <a:cs typeface="Arial" panose="020B0604020202020204" pitchFamily="34" charset="0"/>
              </a:rPr>
            </a:br>
            <a:r>
              <a:rPr lang="ar-JO" sz="6000" dirty="0">
                <a:solidFill>
                  <a:schemeClr val="bg1"/>
                </a:solidFill>
                <a:latin typeface="Arial" panose="020B0604020202020204" pitchFamily="34" charset="0"/>
                <a:cs typeface="Arial" panose="020B0604020202020204" pitchFamily="34" charset="0"/>
              </a:rPr>
              <a:t>إطلاق الرؤية</a:t>
            </a:r>
            <a:br>
              <a:rPr lang="en-US" sz="54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r>
              <a:rPr lang="ar-JO" sz="4000" dirty="0">
                <a:solidFill>
                  <a:schemeClr val="bg1"/>
                </a:solidFill>
                <a:latin typeface="Arial" panose="020B0604020202020204" pitchFamily="34" charset="0"/>
                <a:cs typeface="Arial" panose="020B0604020202020204" pitchFamily="34" charset="0"/>
              </a:rPr>
              <a:t>شكر وتقدير:</a:t>
            </a:r>
            <a:r>
              <a:rPr lang="en-US" sz="4000" dirty="0">
                <a:solidFill>
                  <a:schemeClr val="bg1"/>
                </a:solidFill>
                <a:latin typeface="Arial" panose="020B0604020202020204" pitchFamily="34" charset="0"/>
                <a:cs typeface="Arial" panose="020B0604020202020204" pitchFamily="34" charset="0"/>
              </a:rPr>
              <a:t>:</a:t>
            </a:r>
            <a:br>
              <a:rPr lang="en-US" sz="4000" dirty="0">
                <a:solidFill>
                  <a:schemeClr val="bg1"/>
                </a:solidFill>
                <a:latin typeface="Arial" panose="020B0604020202020204" pitchFamily="34" charset="0"/>
                <a:cs typeface="Arial" panose="020B0604020202020204" pitchFamily="34" charset="0"/>
              </a:rPr>
            </a:br>
            <a:r>
              <a:rPr lang="ar-JO" sz="4000" dirty="0">
                <a:solidFill>
                  <a:schemeClr val="bg1"/>
                </a:solidFill>
                <a:latin typeface="Arial" panose="020B0604020202020204" pitchFamily="34" charset="0"/>
                <a:cs typeface="Arial" panose="020B0604020202020204" pitchFamily="34" charset="0"/>
              </a:rPr>
              <a:t>بيل هايبلز، كيف ندعو إلى الإلتزام</a:t>
            </a:r>
            <a:br>
              <a:rPr lang="en-US" sz="4000" dirty="0">
                <a:solidFill>
                  <a:schemeClr val="bg1"/>
                </a:solidFill>
                <a:latin typeface="Arial" panose="020B0604020202020204" pitchFamily="34" charset="0"/>
                <a:cs typeface="Arial" panose="020B0604020202020204" pitchFamily="34" charset="0"/>
              </a:rPr>
            </a:br>
            <a:r>
              <a:rPr lang="ar-JO" sz="4000" dirty="0">
                <a:solidFill>
                  <a:schemeClr val="bg1"/>
                </a:solidFill>
                <a:latin typeface="Arial" panose="020B0604020202020204" pitchFamily="34" charset="0"/>
                <a:cs typeface="Arial" panose="020B0604020202020204" pitchFamily="34" charset="0"/>
              </a:rPr>
              <a:t>برايان ويلكرسون، الوعظ الرؤيوي</a:t>
            </a:r>
            <a:br>
              <a:rPr lang="en-US" sz="4000" dirty="0">
                <a:solidFill>
                  <a:schemeClr val="bg1"/>
                </a:solidFill>
                <a:latin typeface="Arial" panose="020B0604020202020204" pitchFamily="34" charset="0"/>
                <a:cs typeface="Arial" panose="020B0604020202020204" pitchFamily="34" charset="0"/>
              </a:rPr>
            </a:br>
            <a:endParaRPr lang="en-US" sz="5400" dirty="0">
              <a:solidFill>
                <a:schemeClr val="bg1"/>
              </a:solidFill>
              <a:latin typeface="Arial" panose="020B0604020202020204" pitchFamily="34" charset="0"/>
              <a:cs typeface="Arial" panose="020B0604020202020204" pitchFamily="34" charset="0"/>
            </a:endParaRPr>
          </a:p>
        </p:txBody>
      </p:sp>
      <p:sp>
        <p:nvSpPr>
          <p:cNvPr id="3" name="Rectangle 14"/>
          <p:cNvSpPr>
            <a:spLocks noChangeArrowheads="1"/>
          </p:cNvSpPr>
          <p:nvPr/>
        </p:nvSpPr>
        <p:spPr bwMode="auto">
          <a:xfrm>
            <a:off x="0" y="5943600"/>
            <a:ext cx="9144000" cy="990600"/>
          </a:xfrm>
          <a:prstGeom prst="rect">
            <a:avLst/>
          </a:prstGeom>
          <a:solidFill>
            <a:srgbClr val="000514"/>
          </a:solidFill>
          <a:ln w="9525">
            <a:noFill/>
            <a:miter lim="800000"/>
            <a:headEnd/>
            <a:tailEnd/>
          </a:ln>
        </p:spPr>
        <p:txBody>
          <a:bodyPr anchor="ctr"/>
          <a:lstStyle/>
          <a:p>
            <a:pPr algn="ctr" rtl="1" eaLnBrk="1" hangingPunct="1"/>
            <a:r>
              <a:rPr lang="ar-JO" b="1" dirty="0">
                <a:solidFill>
                  <a:srgbClr val="FFFFFF"/>
                </a:solidFill>
                <a:latin typeface="Arial" panose="020B0604020202020204" pitchFamily="34" charset="0"/>
                <a:cs typeface="Arial" panose="020B0604020202020204" pitchFamily="34" charset="0"/>
              </a:rPr>
              <a:t>د. جيفري أرثرز، كلية غوردون ويلكرسون اللاهوتية</a:t>
            </a:r>
            <a:endParaRPr lang="en-US" b="1" dirty="0">
              <a:solidFill>
                <a:srgbClr val="FFFFFF"/>
              </a:solidFill>
              <a:latin typeface="Arial" panose="020B0604020202020204" pitchFamily="34" charset="0"/>
              <a:cs typeface="Arial" panose="020B0604020202020204" pitchFamily="34" charset="0"/>
            </a:endParaRPr>
          </a:p>
          <a:p>
            <a:pPr algn="ctr" rtl="1" eaLnBrk="1" hangingPunct="1"/>
            <a:r>
              <a:rPr lang="ar-JO" b="1" dirty="0">
                <a:solidFill>
                  <a:srgbClr val="FFFFFF"/>
                </a:solidFill>
                <a:latin typeface="Arial" panose="020B0604020202020204" pitchFamily="34" charset="0"/>
                <a:cs typeface="Arial" panose="020B0604020202020204" pitchFamily="34" charset="0"/>
              </a:rPr>
              <a:t>كما تم تعليمها في كلية الكتاب المقدس سنغافورة في برنامج الدكتوراه في الخدمة، آذار 2016</a:t>
            </a:r>
            <a:endParaRPr lang="en-US" b="1" dirty="0">
              <a:solidFill>
                <a:srgbClr val="FFFFFF"/>
              </a:solidFill>
              <a:latin typeface="Arial" panose="020B0604020202020204" pitchFamily="34" charset="0"/>
              <a:cs typeface="Arial" panose="020B0604020202020204" pitchFamily="34" charset="0"/>
            </a:endParaRPr>
          </a:p>
          <a:p>
            <a:pPr algn="ctr" rtl="1" eaLnBrk="1" hangingPunct="1"/>
            <a:r>
              <a:rPr lang="ar-JO" b="1" dirty="0">
                <a:solidFill>
                  <a:srgbClr val="FFFFFF"/>
                </a:solidFill>
                <a:latin typeface="Arial" panose="020B0604020202020204" pitchFamily="34" charset="0"/>
                <a:cs typeface="Arial" panose="020B0604020202020204" pitchFamily="34" charset="0"/>
              </a:rPr>
              <a:t>تم تقديمها للتنزيل المجاني من قبل د. ريك جريفيث على</a:t>
            </a:r>
            <a:r>
              <a:rPr lang="en-US" b="1" dirty="0">
                <a:solidFill>
                  <a:srgbClr val="FFFFFF"/>
                </a:solidFill>
                <a:latin typeface="Arial" panose="020B0604020202020204" pitchFamily="34" charset="0"/>
                <a:cs typeface="Arial" panose="020B0604020202020204" pitchFamily="34" charset="0"/>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p:txBody>
          <a:bodyPr>
            <a:normAutofit/>
          </a:bodyPr>
          <a:lstStyle/>
          <a:p>
            <a:pPr algn="ctr" eaLnBrk="1" hangingPunct="1">
              <a:buFontTx/>
              <a:buNone/>
              <a:defRPr/>
            </a:pPr>
            <a:r>
              <a:rPr lang="en-US" b="1" dirty="0">
                <a:solidFill>
                  <a:schemeClr val="hlink"/>
                </a:solidFill>
                <a:latin typeface="Arial" panose="020B0604020202020204" pitchFamily="34" charset="0"/>
                <a:cs typeface="Arial" panose="020B0604020202020204" pitchFamily="34" charset="0"/>
              </a:rPr>
              <a:t>	</a:t>
            </a:r>
            <a:r>
              <a:rPr lang="ar-JO" sz="3600" b="1" dirty="0">
                <a:solidFill>
                  <a:schemeClr val="bg2">
                    <a:lumMod val="25000"/>
                  </a:schemeClr>
                </a:solidFill>
                <a:latin typeface="Arial" panose="020B0604020202020204" pitchFamily="34" charset="0"/>
                <a:cs typeface="Arial" panose="020B0604020202020204" pitchFamily="34" charset="0"/>
              </a:rPr>
              <a:t>إن حياة المتكلم لها وزن أكبر في تحديد ما إذا كان يُسمع بطاعة من عظمة البلاغة.</a:t>
            </a:r>
            <a:endParaRPr lang="en-US" sz="3600" b="1" dirty="0">
              <a:solidFill>
                <a:schemeClr val="bg2">
                  <a:lumMod val="25000"/>
                </a:schemeClr>
              </a:solidFill>
              <a:latin typeface="Arial" panose="020B0604020202020204" pitchFamily="34" charset="0"/>
              <a:cs typeface="Arial" panose="020B0604020202020204" pitchFamily="34" charset="0"/>
            </a:endParaRPr>
          </a:p>
          <a:p>
            <a:pPr algn="ctr" eaLnBrk="1" hangingPunct="1">
              <a:buFontTx/>
              <a:buNone/>
              <a:defRPr/>
            </a:pPr>
            <a:endParaRPr lang="en-US" sz="3600" b="1" dirty="0">
              <a:solidFill>
                <a:schemeClr val="bg2">
                  <a:lumMod val="25000"/>
                </a:schemeClr>
              </a:solidFill>
              <a:latin typeface="Arial" panose="020B0604020202020204" pitchFamily="34" charset="0"/>
              <a:cs typeface="Arial" panose="020B0604020202020204" pitchFamily="34" charset="0"/>
            </a:endParaRPr>
          </a:p>
          <a:p>
            <a:pPr algn="ctr" eaLnBrk="1" hangingPunct="1">
              <a:buFontTx/>
              <a:buNone/>
              <a:defRPr/>
            </a:pPr>
            <a:r>
              <a:rPr lang="ar-JO" sz="2400" b="1" dirty="0">
                <a:solidFill>
                  <a:schemeClr val="bg2">
                    <a:lumMod val="25000"/>
                  </a:schemeClr>
                </a:solidFill>
                <a:latin typeface="Arial" panose="020B0604020202020204" pitchFamily="34" charset="0"/>
                <a:cs typeface="Arial" panose="020B0604020202020204" pitchFamily="34" charset="0"/>
              </a:rPr>
              <a:t>أغسطينوس، عن العقيدة المسيحية، ترانس روبرتسون، 164</a:t>
            </a:r>
            <a:endParaRPr lang="en-US" sz="2400" b="1" dirty="0">
              <a:solidFill>
                <a:schemeClr val="bg2">
                  <a:lumMod val="25000"/>
                </a:schemeClr>
              </a:solidFill>
              <a:latin typeface="Arial" panose="020B0604020202020204" pitchFamily="34" charset="0"/>
              <a:cs typeface="Arial" panose="020B0604020202020204" pitchFamily="34" charset="0"/>
            </a:endParaRPr>
          </a:p>
          <a:p>
            <a:pPr algn="ctr" eaLnBrk="1" hangingPunct="1">
              <a:buFontTx/>
              <a:buNone/>
              <a:defRPr/>
            </a:pPr>
            <a:endParaRPr lang="en-US" b="1" dirty="0">
              <a:solidFill>
                <a:schemeClr val="hlink"/>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1447800"/>
            <a:ext cx="7696200" cy="2514600"/>
          </a:xfrm>
        </p:spPr>
        <p:txBody>
          <a:bodyPr>
            <a:noAutofit/>
          </a:bodyPr>
          <a:lstStyle/>
          <a:p>
            <a:pPr algn="ctr" eaLnBrk="1" hangingPunct="1">
              <a:defRPr/>
            </a:pPr>
            <a:br>
              <a:rPr lang="en-US" sz="4800" dirty="0">
                <a:latin typeface="Arial" panose="020B0604020202020204" pitchFamily="34" charset="0"/>
                <a:cs typeface="Arial" panose="020B0604020202020204" pitchFamily="34" charset="0"/>
              </a:rPr>
            </a:br>
            <a:r>
              <a:rPr lang="ar-JO" sz="4800" dirty="0">
                <a:latin typeface="Arial" panose="020B0604020202020204" pitchFamily="34" charset="0"/>
                <a:cs typeface="Arial" panose="020B0604020202020204" pitchFamily="34" charset="0"/>
              </a:rPr>
              <a:t>اسال نفسك:</a:t>
            </a:r>
            <a:br>
              <a:rPr lang="en-US" sz="4800" dirty="0">
                <a:latin typeface="Arial" panose="020B0604020202020204" pitchFamily="34" charset="0"/>
                <a:cs typeface="Arial" panose="020B0604020202020204" pitchFamily="34" charset="0"/>
              </a:rPr>
            </a:br>
            <a:r>
              <a:rPr lang="ar-JO" sz="4800" dirty="0">
                <a:latin typeface="Arial" panose="020B0604020202020204" pitchFamily="34" charset="0"/>
                <a:cs typeface="Arial" panose="020B0604020202020204" pitchFamily="34" charset="0"/>
              </a:rPr>
              <a:t>هل أعيش نوعية الحياة التي </a:t>
            </a:r>
            <a:br>
              <a:rPr lang="ar-JO" sz="4800" dirty="0">
                <a:latin typeface="Arial" panose="020B0604020202020204" pitchFamily="34" charset="0"/>
                <a:cs typeface="Arial" panose="020B0604020202020204" pitchFamily="34" charset="0"/>
              </a:rPr>
            </a:br>
            <a:r>
              <a:rPr lang="ar-JO" sz="4800" dirty="0">
                <a:latin typeface="Arial" panose="020B0604020202020204" pitchFamily="34" charset="0"/>
                <a:cs typeface="Arial" panose="020B0604020202020204" pitchFamily="34" charset="0"/>
              </a:rPr>
              <a:t>أقدمها للآخرين؟</a:t>
            </a:r>
            <a:endParaRPr lang="en-US" sz="4800" dirty="0">
              <a:latin typeface="Arial" panose="020B0604020202020204" pitchFamily="34" charset="0"/>
              <a:cs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76200"/>
            <a:ext cx="7239000" cy="1143000"/>
          </a:xfrm>
        </p:spPr>
        <p:txBody>
          <a:bodyPr/>
          <a:lstStyle/>
          <a:p>
            <a:pPr algn="ctr"/>
            <a:r>
              <a:rPr lang="ar-JO" sz="4000" dirty="0">
                <a:latin typeface="Arial" panose="020B0604020202020204" pitchFamily="34" charset="0"/>
                <a:cs typeface="Arial" panose="020B0604020202020204" pitchFamily="34" charset="0"/>
              </a:rPr>
              <a:t>شارك نفسك</a:t>
            </a:r>
            <a:endParaRPr lang="en-US" sz="4000" dirty="0">
              <a:latin typeface="Arial" panose="020B0604020202020204" pitchFamily="34" charset="0"/>
              <a:cs typeface="Arial" panose="020B0604020202020204" pitchFamily="34" charset="0"/>
            </a:endParaRPr>
          </a:p>
        </p:txBody>
      </p:sp>
      <p:sp>
        <p:nvSpPr>
          <p:cNvPr id="94211" name="Rectangle 3"/>
          <p:cNvSpPr>
            <a:spLocks noGrp="1" noChangeArrowheads="1"/>
          </p:cNvSpPr>
          <p:nvPr>
            <p:ph type="body" idx="1"/>
          </p:nvPr>
        </p:nvSpPr>
        <p:spPr/>
        <p:txBody>
          <a:bodyPr>
            <a:normAutofit/>
          </a:bodyPr>
          <a:lstStyle/>
          <a:p>
            <a:pPr marL="122238" indent="-122238" algn="ctr">
              <a:buFontTx/>
              <a:buNone/>
            </a:pPr>
            <a:r>
              <a:rPr lang="ar-JO" sz="3200" b="1" dirty="0">
                <a:latin typeface="Arial" panose="020B0604020202020204" pitchFamily="34" charset="0"/>
                <a:cs typeface="Arial" panose="020B0604020202020204" pitchFamily="34" charset="0"/>
              </a:rPr>
              <a:t>تحتاج كل رؤية إلى من يجسدها</a:t>
            </a:r>
            <a:endParaRPr lang="en-US" sz="3200" b="1" dirty="0">
              <a:latin typeface="Arial" panose="020B0604020202020204" pitchFamily="34" charset="0"/>
              <a:cs typeface="Arial" panose="020B0604020202020204" pitchFamily="34" charset="0"/>
            </a:endParaRPr>
          </a:p>
          <a:p>
            <a:pPr marL="122238" indent="-122238" algn="ctr">
              <a:buFontTx/>
              <a:buNone/>
            </a:pPr>
            <a:r>
              <a:rPr lang="ar-JO" sz="2800" b="1" dirty="0">
                <a:latin typeface="Arial" panose="020B0604020202020204" pitchFamily="34" charset="0"/>
                <a:cs typeface="Arial" panose="020B0604020202020204" pitchFamily="34" charset="0"/>
              </a:rPr>
              <a:t>بيل هايبلز</a:t>
            </a:r>
            <a:br>
              <a:rPr lang="en-US" sz="28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marL="122238" indent="-122238" algn="r">
              <a:buFontTx/>
              <a:buNone/>
            </a:pPr>
            <a:r>
              <a:rPr lang="ar-JO" sz="3200" b="1" dirty="0">
                <a:latin typeface="Arial" panose="020B0604020202020204" pitchFamily="34" charset="0"/>
                <a:cs typeface="Arial" panose="020B0604020202020204" pitchFamily="34" charset="0"/>
              </a:rPr>
              <a:t>كما تعرفون أي رجال كنا بينكم من أجلكم. وأنتم صرتم متمثلين بنا وبالرب ... كنا نرضى أن نعطيكم لا إنجيل الله فقط بل أنفسنا أيضا</a:t>
            </a:r>
            <a:endParaRPr lang="en-US" sz="3200" b="1" dirty="0">
              <a:latin typeface="Arial" panose="020B0604020202020204" pitchFamily="34" charset="0"/>
              <a:cs typeface="Arial" panose="020B0604020202020204" pitchFamily="34" charset="0"/>
            </a:endParaRPr>
          </a:p>
          <a:p>
            <a:pPr marL="122238" indent="-122238">
              <a:buFontTx/>
              <a:buNone/>
            </a:pP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t>
            </a:r>
            <a:r>
              <a:rPr lang="ar-JO" sz="3200" b="1" dirty="0">
                <a:latin typeface="Arial" panose="020B0604020202020204" pitchFamily="34" charset="0"/>
                <a:cs typeface="Arial" panose="020B0604020202020204" pitchFamily="34" charset="0"/>
              </a:rPr>
              <a:t>1 تس 1: 5، 2: 8 </a:t>
            </a:r>
            <a:endParaRPr lang="en-US" sz="3200" b="1" dirty="0">
              <a:latin typeface="Arial" panose="020B0604020202020204" pitchFamily="34" charset="0"/>
              <a:cs typeface="Arial" panose="020B0604020202020204" pitchFamily="34" charset="0"/>
            </a:endParaRPr>
          </a:p>
          <a:p>
            <a:pPr marL="122238" indent="-122238">
              <a:buFontTx/>
              <a:buNone/>
            </a:pPr>
            <a:endParaRPr lang="en-US" sz="3200" b="1" dirty="0">
              <a:latin typeface="Arial" panose="020B0604020202020204" pitchFamily="34" charset="0"/>
              <a:cs typeface="Arial" panose="020B0604020202020204" pitchFamily="34" charset="0"/>
            </a:endParaRPr>
          </a:p>
          <a:p>
            <a:pPr marL="122238" indent="-122238">
              <a:buFontTx/>
              <a:buNone/>
            </a:pP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2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5F29B-08D1-BA34-F239-37FC2B982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25B18-2BA6-D1DD-5F24-99AA783637D1}"/>
              </a:ext>
            </a:extLst>
          </p:cNvPr>
          <p:cNvSpPr>
            <a:spLocks noGrp="1"/>
          </p:cNvSpPr>
          <p:nvPr>
            <p:ph type="title"/>
          </p:nvPr>
        </p:nvSpPr>
        <p:spPr>
          <a:xfrm>
            <a:off x="457200" y="228600"/>
            <a:ext cx="7315200" cy="1066800"/>
          </a:xfrm>
        </p:spPr>
        <p:txBody>
          <a:bodyPr>
            <a:noAutofit/>
          </a:bodyPr>
          <a:lstStyle/>
          <a:p>
            <a:pPr algn="ctr"/>
            <a:r>
              <a:rPr lang="ar-JO" sz="3600" dirty="0">
                <a:latin typeface="Arial" panose="020B0604020202020204" pitchFamily="34" charset="0"/>
                <a:cs typeface="Arial" panose="020B0604020202020204" pitchFamily="34" charset="0"/>
              </a:rPr>
              <a:t>كيفية إطلاق الرؤية من المنبر: </a:t>
            </a:r>
            <a:br>
              <a:rPr lang="ar-JO"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أربع طرق</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22A7528-C51E-1820-819C-07DAAFFBF079}"/>
              </a:ext>
            </a:extLst>
          </p:cNvPr>
          <p:cNvSpPr>
            <a:spLocks noGrp="1"/>
          </p:cNvSpPr>
          <p:nvPr>
            <p:ph idx="1"/>
          </p:nvPr>
        </p:nvSpPr>
        <p:spPr>
          <a:xfrm>
            <a:off x="533400" y="1371600"/>
            <a:ext cx="7620000" cy="4876800"/>
          </a:xfrm>
        </p:spPr>
        <p:txBody>
          <a:bodyPr>
            <a:noAutofit/>
          </a:bodyPr>
          <a:lstStyle/>
          <a:p>
            <a:pPr lvl="0" algn="r" rtl="1">
              <a:buClr>
                <a:srgbClr val="B13F9A"/>
              </a:buClr>
            </a:pPr>
            <a:r>
              <a:rPr lang="ar-JO" sz="2800" b="1" dirty="0">
                <a:solidFill>
                  <a:prstClr val="black"/>
                </a:solidFill>
                <a:latin typeface="Arial" panose="020B0604020202020204" pitchFamily="34" charset="0"/>
                <a:cs typeface="Arial" panose="020B0604020202020204" pitchFamily="34" charset="0"/>
              </a:rPr>
              <a:t>التشجيع/الإلهام</a:t>
            </a:r>
            <a:endParaRPr lang="en-US" sz="2800" b="1" dirty="0">
              <a:solidFill>
                <a:prstClr val="black"/>
              </a:solidFill>
              <a:latin typeface="Arial" panose="020B0604020202020204" pitchFamily="34" charset="0"/>
              <a:cs typeface="Arial" panose="020B0604020202020204" pitchFamily="34" charset="0"/>
            </a:endParaRPr>
          </a:p>
          <a:p>
            <a:pPr lvl="1" algn="r" rtl="1">
              <a:buClr>
                <a:srgbClr val="F9B639"/>
              </a:buClr>
            </a:pPr>
            <a:r>
              <a:rPr lang="ar-JO" sz="2400" b="1" dirty="0">
                <a:solidFill>
                  <a:prstClr val="black">
                    <a:tint val="85000"/>
                  </a:prstClr>
                </a:solidFill>
                <a:latin typeface="Arial" panose="020B0604020202020204" pitchFamily="34" charset="0"/>
                <a:cs typeface="Arial" panose="020B0604020202020204" pitchFamily="34" charset="0"/>
              </a:rPr>
              <a:t>سيكون الأمر يستحق ذلك بالنسبة لك.</a:t>
            </a:r>
            <a:endParaRPr lang="en-US" sz="2400" b="1" dirty="0">
              <a:solidFill>
                <a:prstClr val="black">
                  <a:tint val="85000"/>
                </a:prstClr>
              </a:solidFill>
              <a:latin typeface="Arial" panose="020B0604020202020204" pitchFamily="34" charset="0"/>
              <a:cs typeface="Arial" panose="020B0604020202020204" pitchFamily="34" charset="0"/>
            </a:endParaRPr>
          </a:p>
          <a:p>
            <a:pPr lvl="1" algn="r" rtl="1">
              <a:buClr>
                <a:srgbClr val="F9B639"/>
              </a:buClr>
            </a:pPr>
            <a:r>
              <a:rPr lang="ar-JO" sz="2400" b="1" dirty="0">
                <a:solidFill>
                  <a:prstClr val="black">
                    <a:tint val="85000"/>
                  </a:prstClr>
                </a:solidFill>
                <a:latin typeface="Arial" panose="020B0604020202020204" pitchFamily="34" charset="0"/>
                <a:cs typeface="Arial" panose="020B0604020202020204" pitchFamily="34" charset="0"/>
              </a:rPr>
              <a:t>تث 28: 1-14، 30: 11-16، 19-20</a:t>
            </a:r>
            <a:endParaRPr lang="en-US" sz="2400" b="1" dirty="0">
              <a:solidFill>
                <a:prstClr val="black">
                  <a:tint val="85000"/>
                </a:prstClr>
              </a:solidFill>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التحذير</a:t>
            </a:r>
            <a:endParaRPr lang="en-US" sz="2800" b="1" dirty="0">
              <a:latin typeface="Arial" panose="020B0604020202020204" pitchFamily="34" charset="0"/>
              <a:cs typeface="Arial" panose="020B0604020202020204" pitchFamily="34" charset="0"/>
            </a:endParaRPr>
          </a:p>
          <a:p>
            <a:pPr lvl="1" algn="r" rtl="1"/>
            <a:r>
              <a:rPr lang="ar-JO" sz="2400" b="1" dirty="0">
                <a:latin typeface="Arial" panose="020B0604020202020204" pitchFamily="34" charset="0"/>
                <a:cs typeface="Arial" panose="020B0604020202020204" pitchFamily="34" charset="0"/>
              </a:rPr>
              <a:t>القرار الخاطئ سوف ينتج الألم لك</a:t>
            </a:r>
            <a:endParaRPr lang="en-US" sz="2400" b="1" dirty="0">
              <a:latin typeface="Arial" panose="020B0604020202020204" pitchFamily="34" charset="0"/>
              <a:cs typeface="Arial" panose="020B0604020202020204" pitchFamily="34" charset="0"/>
            </a:endParaRPr>
          </a:p>
          <a:p>
            <a:pPr lvl="1" algn="r" rtl="1"/>
            <a:r>
              <a:rPr lang="ar-JO" sz="2400" b="1" dirty="0">
                <a:latin typeface="Arial" panose="020B0604020202020204" pitchFamily="34" charset="0"/>
                <a:cs typeface="Arial" panose="020B0604020202020204" pitchFamily="34" charset="0"/>
              </a:rPr>
              <a:t>تث 28: 15-68، 30: 17-18، أم 7: 6-27</a:t>
            </a:r>
            <a:endParaRPr lang="en-US" sz="24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النموذج</a:t>
            </a:r>
            <a:endParaRPr lang="en-US" sz="2800" b="1" dirty="0">
              <a:latin typeface="Arial" panose="020B0604020202020204" pitchFamily="34" charset="0"/>
              <a:cs typeface="Arial" panose="020B0604020202020204" pitchFamily="34" charset="0"/>
            </a:endParaRPr>
          </a:p>
          <a:p>
            <a:pPr lvl="1" algn="r" rtl="1"/>
            <a:r>
              <a:rPr lang="ar-JO" sz="2400" b="1" dirty="0">
                <a:latin typeface="Arial" panose="020B0604020202020204" pitchFamily="34" charset="0"/>
                <a:cs typeface="Arial" panose="020B0604020202020204" pitchFamily="34" charset="0"/>
              </a:rPr>
              <a:t>سوف أذهب أولاً</a:t>
            </a:r>
            <a:endParaRPr lang="en-US" sz="2400" b="1" dirty="0">
              <a:latin typeface="Arial" panose="020B0604020202020204" pitchFamily="34" charset="0"/>
              <a:cs typeface="Arial" panose="020B0604020202020204" pitchFamily="34" charset="0"/>
            </a:endParaRPr>
          </a:p>
          <a:p>
            <a:pPr lvl="1" algn="r" rtl="1"/>
            <a:r>
              <a:rPr lang="ar-JO" sz="2400" b="1" dirty="0">
                <a:latin typeface="Arial" panose="020B0604020202020204" pitchFamily="34" charset="0"/>
                <a:cs typeface="Arial" panose="020B0604020202020204" pitchFamily="34" charset="0"/>
              </a:rPr>
              <a:t>يش 24: 14-15، 1 أخ 29: 1-5، يو 13</a:t>
            </a:r>
          </a:p>
          <a:p>
            <a:pPr lvl="0" algn="r" rtl="1">
              <a:buClr>
                <a:srgbClr val="B13F9A"/>
              </a:buClr>
            </a:pPr>
            <a:r>
              <a:rPr lang="ar-JO" sz="2800" b="1" dirty="0">
                <a:solidFill>
                  <a:prstClr val="black"/>
                </a:solidFill>
                <a:latin typeface="Arial" panose="020B0604020202020204" pitchFamily="34" charset="0"/>
                <a:cs typeface="Arial" panose="020B0604020202020204" pitchFamily="34" charset="0"/>
              </a:rPr>
              <a:t>رؤية أعظم</a:t>
            </a:r>
            <a:endParaRPr lang="en-US" sz="2800" b="1" dirty="0">
              <a:solidFill>
                <a:prstClr val="black">
                  <a:tint val="85000"/>
                </a:prstClr>
              </a:solidFill>
              <a:latin typeface="Arial" panose="020B0604020202020204" pitchFamily="34" charset="0"/>
              <a:cs typeface="Arial" panose="020B0604020202020204" pitchFamily="34" charset="0"/>
            </a:endParaRPr>
          </a:p>
          <a:p>
            <a:pPr lvl="1" algn="r" rtl="1">
              <a:buClr>
                <a:srgbClr val="F9B639"/>
              </a:buClr>
            </a:pPr>
            <a:r>
              <a:rPr lang="ar-JO" sz="2400" b="1" dirty="0">
                <a:solidFill>
                  <a:prstClr val="black">
                    <a:tint val="85000"/>
                  </a:prstClr>
                </a:solidFill>
                <a:latin typeface="Arial" panose="020B0604020202020204" pitchFamily="34" charset="0"/>
                <a:cs typeface="Arial" panose="020B0604020202020204" pitchFamily="34" charset="0"/>
              </a:rPr>
              <a:t>أعطِ نفسك لشيء أكبر منك</a:t>
            </a:r>
            <a:endParaRPr lang="en-US" sz="2400" b="1" dirty="0">
              <a:solidFill>
                <a:prstClr val="black">
                  <a:tint val="85000"/>
                </a:prstClr>
              </a:solidFill>
              <a:latin typeface="Arial" panose="020B0604020202020204" pitchFamily="34" charset="0"/>
              <a:cs typeface="Arial" panose="020B0604020202020204" pitchFamily="34" charset="0"/>
            </a:endParaRPr>
          </a:p>
          <a:p>
            <a:pPr lvl="1" algn="r" rtl="1">
              <a:buClr>
                <a:srgbClr val="F9B639"/>
              </a:buClr>
            </a:pPr>
            <a:r>
              <a:rPr lang="ar-JO" sz="2400" b="1" dirty="0">
                <a:solidFill>
                  <a:prstClr val="black">
                    <a:tint val="85000"/>
                  </a:prstClr>
                </a:solidFill>
                <a:latin typeface="Arial" panose="020B0604020202020204" pitchFamily="34" charset="0"/>
                <a:cs typeface="Arial" panose="020B0604020202020204" pitchFamily="34" charset="0"/>
              </a:rPr>
              <a:t>أستير 4: 12-14</a:t>
            </a:r>
            <a:endParaRPr lang="en-US" sz="2400" b="1" dirty="0">
              <a:solidFill>
                <a:prstClr val="black">
                  <a:tint val="85000"/>
                </a:prstClr>
              </a:solidFill>
              <a:latin typeface="Arial" panose="020B0604020202020204" pitchFamily="34" charset="0"/>
              <a:cs typeface="Arial" panose="020B0604020202020204" pitchFamily="34" charset="0"/>
            </a:endParaRPr>
          </a:p>
          <a:p>
            <a:pPr marL="292608" lvl="1" indent="0" algn="r" rtl="1">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dissolve">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dissolve">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dissolve">
                                      <p:cBhvr>
                                        <p:cTn id="1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4400" dirty="0">
                <a:latin typeface="Arial" panose="020B0604020202020204" pitchFamily="34" charset="0"/>
                <a:cs typeface="Arial" panose="020B0604020202020204" pitchFamily="34" charset="0"/>
              </a:rPr>
              <a:t>لماذا يدعم الناس القضايا:</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609416"/>
            <a:ext cx="7467600" cy="4846320"/>
          </a:xfrm>
        </p:spPr>
        <p:txBody>
          <a:bodyPr>
            <a:noAutofit/>
          </a:bodyPr>
          <a:lstStyle/>
          <a:p>
            <a:pPr algn="r" rtl="1"/>
            <a:r>
              <a:rPr lang="ar-JO" sz="3200" b="1" dirty="0">
                <a:latin typeface="Arial" panose="020B0604020202020204" pitchFamily="34" charset="0"/>
                <a:cs typeface="Arial" panose="020B0604020202020204" pitchFamily="34" charset="0"/>
              </a:rPr>
              <a:t>عمل الشيء الصحيح</a:t>
            </a:r>
            <a:endParaRPr lang="en-US" sz="32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الشعور جيداً حول شيء ما</a:t>
            </a:r>
            <a:endParaRPr lang="en-US" sz="32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المشاركة في المجتمع</a:t>
            </a:r>
            <a:endParaRPr lang="en-US" sz="32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المشاركة في مجموعة اجتماعية</a:t>
            </a:r>
            <a:endParaRPr lang="en-US" sz="32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اثبات أنفسهم</a:t>
            </a:r>
            <a:endParaRPr lang="en-US" sz="32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إثراء حياتهم</a:t>
            </a:r>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pPr algn="r">
              <a:buNone/>
            </a:pPr>
            <a:r>
              <a:rPr lang="ar-JO" sz="2800" b="1" dirty="0">
                <a:latin typeface="Arial" panose="020B0604020202020204" pitchFamily="34" charset="0"/>
                <a:cs typeface="Arial" panose="020B0604020202020204" pitchFamily="34" charset="0"/>
              </a:rPr>
              <a:t>جاي كاواساكي، بيع الحلم (نيويورك: هاربر كولينز، 1991)، 53-54.</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457200"/>
            <a:ext cx="7239000" cy="2590800"/>
          </a:xfrm>
        </p:spPr>
        <p:txBody>
          <a:bodyPr>
            <a:normAutofit fontScale="90000"/>
          </a:bodyPr>
          <a:lstStyle/>
          <a:p>
            <a:pPr algn="ctr"/>
            <a:r>
              <a:rPr lang="ar-JO" sz="4400" dirty="0">
                <a:latin typeface="Arial" panose="020B0604020202020204" pitchFamily="34" charset="0"/>
                <a:cs typeface="Arial" panose="020B0604020202020204" pitchFamily="34" charset="0"/>
              </a:rPr>
              <a:t>كيف تطلق الرؤية من المنبر:</a:t>
            </a:r>
            <a:br>
              <a:rPr lang="en-US" sz="4400" dirty="0">
                <a:latin typeface="Arial" panose="020B0604020202020204" pitchFamily="34" charset="0"/>
                <a:cs typeface="Arial" panose="020B0604020202020204" pitchFamily="34" charset="0"/>
              </a:rPr>
            </a:br>
            <a:r>
              <a:rPr lang="ar-JO" sz="4400" dirty="0">
                <a:latin typeface="Arial" panose="020B0604020202020204" pitchFamily="34" charset="0"/>
                <a:cs typeface="Arial" panose="020B0604020202020204" pitchFamily="34" charset="0"/>
              </a:rPr>
              <a:t>قم بصياغة لغتك</a:t>
            </a:r>
            <a:br>
              <a:rPr lang="en-US" sz="44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استخدم كلمات أفضل </a:t>
            </a:r>
            <a:br>
              <a:rPr lang="ar-JO"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واستخدم الكلمات بشكل أفضل</a:t>
            </a:r>
            <a:br>
              <a:rPr lang="en-US" sz="36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t>
            </a:r>
            <a:r>
              <a:rPr lang="ar-JO" sz="2800" dirty="0">
                <a:latin typeface="Arial" panose="020B0604020202020204" pitchFamily="34" charset="0"/>
                <a:cs typeface="Arial" panose="020B0604020202020204" pitchFamily="34" charset="0"/>
              </a:rPr>
              <a:t>برايان ويلكرسون</a:t>
            </a:r>
            <a:r>
              <a:rPr lang="en-US" sz="2800" dirty="0">
                <a:latin typeface="Arial" panose="020B0604020202020204" pitchFamily="34" charset="0"/>
                <a:cs typeface="Arial" panose="020B0604020202020204" pitchFamily="34" charset="0"/>
              </a:rPr>
              <a:t>)</a:t>
            </a:r>
          </a:p>
        </p:txBody>
      </p:sp>
      <p:sp>
        <p:nvSpPr>
          <p:cNvPr id="87043" name="Rectangle 3"/>
          <p:cNvSpPr>
            <a:spLocks noGrp="1" noChangeArrowheads="1"/>
          </p:cNvSpPr>
          <p:nvPr>
            <p:ph type="body" idx="1"/>
          </p:nvPr>
        </p:nvSpPr>
        <p:spPr>
          <a:xfrm>
            <a:off x="457200" y="3505200"/>
            <a:ext cx="7239000" cy="2950536"/>
          </a:xfrm>
        </p:spPr>
        <p:txBody>
          <a:bodyPr>
            <a:normAutofit/>
          </a:bodyPr>
          <a:lstStyle/>
          <a:p>
            <a:pPr algn="ctr" rtl="1"/>
            <a:r>
              <a:rPr lang="ar-JO" sz="4000" b="1" dirty="0">
                <a:latin typeface="Arial" panose="020B0604020202020204" pitchFamily="34" charset="0"/>
                <a:cs typeface="Arial" panose="020B0604020202020204" pitchFamily="34" charset="0"/>
              </a:rPr>
              <a:t>ملموسة (غير مجردة)</a:t>
            </a:r>
            <a:endParaRPr lang="en-US" sz="4000" b="1" dirty="0">
              <a:latin typeface="Arial" panose="020B0604020202020204" pitchFamily="34" charset="0"/>
              <a:cs typeface="Arial" panose="020B0604020202020204" pitchFamily="34" charset="0"/>
            </a:endParaRPr>
          </a:p>
          <a:p>
            <a:pPr algn="ctr" rtl="1"/>
            <a:r>
              <a:rPr lang="ar-JO" sz="4000" b="1" dirty="0">
                <a:latin typeface="Arial" panose="020B0604020202020204" pitchFamily="34" charset="0"/>
                <a:cs typeface="Arial" panose="020B0604020202020204" pitchFamily="34" charset="0"/>
              </a:rPr>
              <a:t>حية (غير مملة)</a:t>
            </a:r>
            <a:endParaRPr lang="en-US" sz="4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457200" y="1143000"/>
            <a:ext cx="7239000" cy="5312736"/>
          </a:xfrm>
        </p:spPr>
        <p:txBody>
          <a:bodyPr>
            <a:normAutofit/>
          </a:bodyPr>
          <a:lstStyle/>
          <a:p>
            <a:pPr marL="0" indent="0" algn="r" rtl="1">
              <a:lnSpc>
                <a:spcPct val="90000"/>
              </a:lnSpc>
              <a:buFontTx/>
              <a:buNone/>
            </a:pPr>
            <a:r>
              <a:rPr lang="ar-JO" sz="3200" dirty="0">
                <a:latin typeface="Arial" panose="020B0604020202020204" pitchFamily="34" charset="0"/>
                <a:cs typeface="Arial" panose="020B0604020202020204" pitchFamily="34" charset="0"/>
              </a:rPr>
              <a:t>لقد وجدت نفسي أكتشف أنني في الغالب لا أحتاج إلى المزيد من النصائح بل إلى القوة. لا أحتاج إلى معلومات جديدة بل أحتاج إلى الشجاعة والحرية والتفويض للتصرف وفقاً لما أعطاني إياه الإنجيل بالفعل. . . . الأماكن الجافة في حياتنا – أماكن المقاومة والإحتضان – لا يمكن الوصول إليها في النهاية عن طريق التعليمات. . . </a:t>
            </a:r>
            <a:r>
              <a:rPr lang="ar-JO" sz="3200" b="1" dirty="0">
                <a:latin typeface="Arial" panose="020B0604020202020204" pitchFamily="34" charset="0"/>
                <a:cs typeface="Arial" panose="020B0604020202020204" pitchFamily="34" charset="0"/>
              </a:rPr>
              <a:t>ولكن من خلال القصص والصور والإستعارات والعبارات التي ترسم العالم بشكل مختلف.</a:t>
            </a:r>
            <a:endParaRPr lang="en-US" sz="3200" b="1" dirty="0">
              <a:latin typeface="Arial" panose="020B0604020202020204" pitchFamily="34" charset="0"/>
              <a:cs typeface="Arial" panose="020B0604020202020204" pitchFamily="34" charset="0"/>
            </a:endParaRPr>
          </a:p>
          <a:p>
            <a:pPr marL="0" indent="0" algn="r">
              <a:lnSpc>
                <a:spcPct val="90000"/>
              </a:lnSpc>
              <a:buFontTx/>
              <a:buNone/>
            </a:pPr>
            <a:r>
              <a:rPr lang="en-US" sz="32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والتر بريغمان</a:t>
            </a:r>
            <a:endParaRPr lang="en-US" sz="3200"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AE32D-C525-FD9B-0230-36CF98477881}"/>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4072D1A5-95C5-2F56-86EE-10CA821DB1C7}"/>
              </a:ext>
            </a:extLst>
          </p:cNvPr>
          <p:cNvSpPr>
            <a:spLocks noGrp="1" noChangeArrowheads="1"/>
          </p:cNvSpPr>
          <p:nvPr>
            <p:ph type="title"/>
          </p:nvPr>
        </p:nvSpPr>
        <p:spPr>
          <a:xfrm>
            <a:off x="457200" y="457200"/>
            <a:ext cx="7239000" cy="2590800"/>
          </a:xfrm>
        </p:spPr>
        <p:txBody>
          <a:bodyPr>
            <a:normAutofit/>
          </a:bodyPr>
          <a:lstStyle/>
          <a:p>
            <a:pPr algn="ctr"/>
            <a:r>
              <a:rPr lang="ar-JO" sz="4000" dirty="0">
                <a:latin typeface="Arial" panose="020B0604020202020204" pitchFamily="34" charset="0"/>
                <a:cs typeface="Arial" panose="020B0604020202020204" pitchFamily="34" charset="0"/>
              </a:rPr>
              <a:t>كيف تطلق الرؤية من المنبر:</a:t>
            </a:r>
            <a:br>
              <a:rPr lang="en-US" sz="4000" dirty="0">
                <a:latin typeface="Arial" panose="020B0604020202020204" pitchFamily="34" charset="0"/>
                <a:cs typeface="Arial" panose="020B0604020202020204" pitchFamily="34" charset="0"/>
              </a:rPr>
            </a:br>
            <a:r>
              <a:rPr lang="ar-JO" sz="4000" dirty="0">
                <a:latin typeface="Arial" panose="020B0604020202020204" pitchFamily="34" charset="0"/>
                <a:cs typeface="Arial" panose="020B0604020202020204" pitchFamily="34" charset="0"/>
              </a:rPr>
              <a:t>قم بصياغة لغتك</a:t>
            </a:r>
            <a:br>
              <a:rPr lang="en-US" sz="4000" dirty="0">
                <a:latin typeface="Arial" panose="020B0604020202020204" pitchFamily="34" charset="0"/>
                <a:cs typeface="Arial" panose="020B0604020202020204" pitchFamily="34" charset="0"/>
              </a:rPr>
            </a:br>
            <a:r>
              <a:rPr lang="ar-JO" sz="3200" dirty="0">
                <a:latin typeface="Arial" panose="020B0604020202020204" pitchFamily="34" charset="0"/>
                <a:cs typeface="Arial" panose="020B0604020202020204" pitchFamily="34" charset="0"/>
              </a:rPr>
              <a:t>استخدم كلمات أفضل </a:t>
            </a:r>
            <a:br>
              <a:rPr lang="ar-JO" sz="3200" dirty="0">
                <a:latin typeface="Arial" panose="020B0604020202020204" pitchFamily="34" charset="0"/>
                <a:cs typeface="Arial" panose="020B0604020202020204" pitchFamily="34" charset="0"/>
              </a:rPr>
            </a:br>
            <a:r>
              <a:rPr lang="ar-JO" sz="3200" dirty="0">
                <a:latin typeface="Arial" panose="020B0604020202020204" pitchFamily="34" charset="0"/>
                <a:cs typeface="Arial" panose="020B0604020202020204" pitchFamily="34" charset="0"/>
              </a:rPr>
              <a:t>واستخدم الكلمات بشكل أفضل</a:t>
            </a:r>
            <a:br>
              <a:rPr lang="en-US" sz="32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t>
            </a:r>
            <a:r>
              <a:rPr lang="ar-JO" sz="2400" dirty="0">
                <a:latin typeface="Arial" panose="020B0604020202020204" pitchFamily="34" charset="0"/>
                <a:cs typeface="Arial" panose="020B0604020202020204" pitchFamily="34" charset="0"/>
              </a:rPr>
              <a:t>برايان ويلكرسون</a:t>
            </a:r>
            <a:r>
              <a:rPr lang="en-US" sz="2400" dirty="0">
                <a:latin typeface="Arial" panose="020B0604020202020204" pitchFamily="34" charset="0"/>
                <a:cs typeface="Arial" panose="020B0604020202020204" pitchFamily="34" charset="0"/>
              </a:rPr>
              <a:t>)</a:t>
            </a:r>
          </a:p>
        </p:txBody>
      </p:sp>
      <p:sp>
        <p:nvSpPr>
          <p:cNvPr id="87043" name="Rectangle 3">
            <a:extLst>
              <a:ext uri="{FF2B5EF4-FFF2-40B4-BE49-F238E27FC236}">
                <a16:creationId xmlns:a16="http://schemas.microsoft.com/office/drawing/2014/main" id="{A35A850C-319B-95B0-6E14-AB0E946188AB}"/>
              </a:ext>
            </a:extLst>
          </p:cNvPr>
          <p:cNvSpPr>
            <a:spLocks noGrp="1" noChangeArrowheads="1"/>
          </p:cNvSpPr>
          <p:nvPr>
            <p:ph type="body" idx="1"/>
          </p:nvPr>
        </p:nvSpPr>
        <p:spPr>
          <a:xfrm>
            <a:off x="457200" y="3505200"/>
            <a:ext cx="7239000" cy="2950536"/>
          </a:xfrm>
        </p:spPr>
        <p:txBody>
          <a:bodyPr>
            <a:normAutofit/>
          </a:bodyPr>
          <a:lstStyle/>
          <a:p>
            <a:pPr algn="ctr" rtl="1"/>
            <a:r>
              <a:rPr lang="ar-JO" sz="3200" b="1" dirty="0">
                <a:latin typeface="Arial" panose="020B0604020202020204" pitchFamily="34" charset="0"/>
                <a:cs typeface="Arial" panose="020B0604020202020204" pitchFamily="34" charset="0"/>
              </a:rPr>
              <a:t>ملموسة (غير مجردة)</a:t>
            </a:r>
            <a:endParaRPr lang="en-US" sz="3200" b="1" dirty="0">
              <a:latin typeface="Arial" panose="020B0604020202020204" pitchFamily="34" charset="0"/>
              <a:cs typeface="Arial" panose="020B0604020202020204" pitchFamily="34" charset="0"/>
            </a:endParaRPr>
          </a:p>
          <a:p>
            <a:pPr algn="ctr" rtl="1"/>
            <a:r>
              <a:rPr lang="ar-JO" sz="3200" b="1" dirty="0">
                <a:latin typeface="Arial" panose="020B0604020202020204" pitchFamily="34" charset="0"/>
                <a:cs typeface="Arial" panose="020B0604020202020204" pitchFamily="34" charset="0"/>
              </a:rPr>
              <a:t>حية (غير مملة)</a:t>
            </a:r>
          </a:p>
          <a:p>
            <a:pPr algn="ctr" rtl="1"/>
            <a:r>
              <a:rPr lang="ar-JO" sz="3200" b="1" dirty="0">
                <a:latin typeface="Arial" panose="020B0604020202020204" pitchFamily="34" charset="0"/>
                <a:cs typeface="Arial" panose="020B0604020202020204" pitchFamily="34" charset="0"/>
              </a:rPr>
              <a:t>مكرر (لا ينطق مرة واحدة ثم ينسى)</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2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anim calcmode="lin" valueType="num">
                                      <p:cBhvr additive="base">
                                        <p:cTn id="7"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4000" dirty="0">
                <a:latin typeface="Arial" panose="020B0604020202020204" pitchFamily="34" charset="0"/>
                <a:cs typeface="Arial" panose="020B0604020202020204" pitchFamily="34" charset="0"/>
              </a:rPr>
              <a:t>التكرار والرؤية</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2011680"/>
            <a:ext cx="7696200" cy="4846320"/>
          </a:xfrm>
        </p:spPr>
        <p:txBody>
          <a:bodyPr>
            <a:normAutofit/>
          </a:bodyPr>
          <a:lstStyle/>
          <a:p>
            <a:pPr algn="r" rtl="1"/>
            <a:r>
              <a:rPr lang="ar-JO" sz="2800" b="1" dirty="0">
                <a:latin typeface="Arial" panose="020B0604020202020204" pitchFamily="34" charset="0"/>
                <a:cs typeface="Arial" panose="020B0604020202020204" pitchFamily="34" charset="0"/>
              </a:rPr>
              <a:t>عظ برسالة حالة الكنيسة كل عام.</a:t>
            </a:r>
            <a:endParaRPr lang="en-US"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عظ سلسلة عن إرسالية الكنيسة كل عام</a:t>
            </a:r>
            <a:endParaRPr lang="en-US"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لخص رؤيتك في عبارة واحدة سهلة التذكر وكررها من حين لآخر</a:t>
            </a: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pPr algn="ctr"/>
            <a:r>
              <a:rPr lang="ar-JO" sz="4000" dirty="0">
                <a:latin typeface="Arial" panose="020B0604020202020204" pitchFamily="34" charset="0"/>
                <a:cs typeface="Arial" panose="020B0604020202020204" pitchFamily="34" charset="0"/>
              </a:rPr>
              <a:t>استخدم كلمات أفضل </a:t>
            </a:r>
            <a:br>
              <a:rPr lang="ar-JO" sz="4000" dirty="0">
                <a:latin typeface="Arial" panose="020B0604020202020204" pitchFamily="34" charset="0"/>
                <a:cs typeface="Arial" panose="020B0604020202020204" pitchFamily="34" charset="0"/>
              </a:rPr>
            </a:br>
            <a:r>
              <a:rPr lang="ar-JO" sz="4000" dirty="0">
                <a:latin typeface="Arial" panose="020B0604020202020204" pitchFamily="34" charset="0"/>
                <a:cs typeface="Arial" panose="020B0604020202020204" pitchFamily="34" charset="0"/>
              </a:rPr>
              <a:t>واستخدم الكلمات بشكل أفضل</a:t>
            </a:r>
            <a:endParaRPr lang="en-US" sz="4000" dirty="0">
              <a:latin typeface="Arial" panose="020B0604020202020204" pitchFamily="34" charset="0"/>
              <a:cs typeface="Arial" panose="020B0604020202020204" pitchFamily="34" charset="0"/>
            </a:endParaRPr>
          </a:p>
        </p:txBody>
      </p:sp>
      <p:sp>
        <p:nvSpPr>
          <p:cNvPr id="113667" name="Rectangle 3"/>
          <p:cNvSpPr>
            <a:spLocks noGrp="1" noChangeArrowheads="1"/>
          </p:cNvSpPr>
          <p:nvPr>
            <p:ph type="body" idx="1"/>
          </p:nvPr>
        </p:nvSpPr>
        <p:spPr>
          <a:xfrm>
            <a:off x="457200" y="1783080"/>
            <a:ext cx="7239000" cy="4846320"/>
          </a:xfrm>
        </p:spPr>
        <p:txBody>
          <a:bodyPr>
            <a:normAutofit/>
          </a:bodyPr>
          <a:lstStyle/>
          <a:p>
            <a:pPr algn="ctr" rtl="1"/>
            <a:r>
              <a:rPr lang="ar-JO" sz="4000" b="1" dirty="0">
                <a:latin typeface="Arial" panose="020B0604020202020204" pitchFamily="34" charset="0"/>
                <a:cs typeface="Arial" panose="020B0604020202020204" pitchFamily="34" charset="0"/>
              </a:rPr>
              <a:t>قم بصياغة عبارة</a:t>
            </a:r>
            <a:endParaRPr lang="en-US" sz="4000" b="1" dirty="0">
              <a:latin typeface="Arial" panose="020B0604020202020204" pitchFamily="34" charset="0"/>
              <a:cs typeface="Arial" panose="020B0604020202020204" pitchFamily="34" charset="0"/>
            </a:endParaRPr>
          </a:p>
          <a:p>
            <a:pPr algn="ctr" rtl="1"/>
            <a:r>
              <a:rPr lang="ar-JO" sz="4000" b="1" dirty="0">
                <a:latin typeface="Arial" panose="020B0604020202020204" pitchFamily="34" charset="0"/>
                <a:cs typeface="Arial" panose="020B0604020202020204" pitchFamily="34" charset="0"/>
              </a:rPr>
              <a:t>إخلق استعارة</a:t>
            </a:r>
            <a:endParaRPr lang="en-US" sz="4000" b="1" dirty="0">
              <a:latin typeface="Arial" panose="020B0604020202020204" pitchFamily="34" charset="0"/>
              <a:cs typeface="Arial" panose="020B0604020202020204" pitchFamily="34" charset="0"/>
            </a:endParaRPr>
          </a:p>
          <a:p>
            <a:pPr marL="122238" indent="-122238" algn="ctr" rtl="1"/>
            <a:r>
              <a:rPr lang="ar-JO" sz="4000" b="1" dirty="0">
                <a:latin typeface="Arial" panose="020B0604020202020204" pitchFamily="34" charset="0"/>
                <a:cs typeface="Arial" panose="020B0604020202020204" pitchFamily="34" charset="0"/>
              </a:rPr>
              <a:t>أخبر قصة</a:t>
            </a:r>
            <a:endParaRPr lang="en-US" sz="4000" b="1" dirty="0">
              <a:latin typeface="Arial" panose="020B0604020202020204" pitchFamily="34" charset="0"/>
              <a:cs typeface="Arial" panose="020B0604020202020204" pitchFamily="34" charset="0"/>
            </a:endParaRPr>
          </a:p>
          <a:p>
            <a:pPr marL="122238" indent="-122238">
              <a:buFontTx/>
              <a:buNone/>
            </a:pPr>
            <a:endParaRPr lang="en-US" sz="3200" b="1" dirty="0">
              <a:latin typeface="Arial" panose="020B0604020202020204" pitchFamily="34" charset="0"/>
              <a:cs typeface="Arial" panose="020B0604020202020204" pitchFamily="34" charset="0"/>
            </a:endParaRPr>
          </a:p>
          <a:p>
            <a:pPr marL="122238" indent="-122238" algn="r" rtl="1">
              <a:buFontTx/>
              <a:buNone/>
            </a:pPr>
            <a:r>
              <a:rPr lang="ar-JO" sz="3200" b="1" dirty="0">
                <a:latin typeface="Arial" panose="020B0604020202020204" pitchFamily="34" charset="0"/>
                <a:cs typeface="Arial" panose="020B0604020202020204" pitchFamily="34" charset="0"/>
              </a:rPr>
              <a:t>العقل البشري عبارة عن معرض صور وليس قاعة محاضرات، والصور المعلقة فيه تشكل معتقداتنا وسلوكياتنا وقراراتنا.</a:t>
            </a:r>
            <a:endParaRPr lang="en-US" sz="3200" b="1" dirty="0">
              <a:latin typeface="Arial" panose="020B0604020202020204" pitchFamily="34" charset="0"/>
              <a:cs typeface="Arial" panose="020B0604020202020204" pitchFamily="34" charset="0"/>
            </a:endParaRPr>
          </a:p>
          <a:p>
            <a:pPr marL="122238" indent="-122238" algn="r">
              <a:buFontTx/>
              <a:buNone/>
            </a:pPr>
            <a:r>
              <a:rPr lang="en-US" sz="32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وارين وبرزبي</a:t>
            </a: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endParaRPr lang="en-US" sz="4400" dirty="0">
              <a:latin typeface="Arial" panose="020B0604020202020204" pitchFamily="34" charset="0"/>
              <a:cs typeface="Arial" panose="020B0604020202020204" pitchFamily="34" charset="0"/>
            </a:endParaRPr>
          </a:p>
        </p:txBody>
      </p:sp>
      <p:sp>
        <p:nvSpPr>
          <p:cNvPr id="5126" name="Rectangle 6"/>
          <p:cNvSpPr>
            <a:spLocks noGrp="1" noChangeArrowheads="1"/>
          </p:cNvSpPr>
          <p:nvPr>
            <p:ph type="body" idx="1"/>
          </p:nvPr>
        </p:nvSpPr>
        <p:spPr/>
        <p:txBody>
          <a:bodyPr>
            <a:normAutofit/>
          </a:bodyPr>
          <a:lstStyle/>
          <a:p>
            <a:pPr marL="60325" indent="4763" algn="ctr" rtl="1">
              <a:buClr>
                <a:schemeClr val="tx1"/>
              </a:buClr>
              <a:buFontTx/>
              <a:buNone/>
            </a:pPr>
            <a:r>
              <a:rPr lang="ar-JO" sz="3200" b="1" dirty="0">
                <a:latin typeface="Arial" panose="020B0604020202020204" pitchFamily="34" charset="0"/>
                <a:cs typeface="Arial" panose="020B0604020202020204" pitchFamily="34" charset="0"/>
              </a:rPr>
              <a:t>لن يقود قادة القرن الحادي والعشرين  من خلال سلطة مناصبهم، بل من خلال قدرتهم على صياغة الرؤية والقيم الأساسية لمنظماتهم أو جماعاتهم.</a:t>
            </a:r>
            <a:endParaRPr lang="en-US" sz="3200" b="1" dirty="0">
              <a:latin typeface="Arial" panose="020B0604020202020204" pitchFamily="34" charset="0"/>
              <a:cs typeface="Arial" panose="020B0604020202020204" pitchFamily="34" charset="0"/>
            </a:endParaRPr>
          </a:p>
          <a:p>
            <a:pPr marL="60325" indent="4763" algn="r">
              <a:buClr>
                <a:schemeClr val="tx1"/>
              </a:buClr>
              <a:buFontTx/>
              <a:buNone/>
            </a:pPr>
            <a:r>
              <a:rPr lang="ar-JO" sz="3200" b="1" dirty="0">
                <a:latin typeface="Arial" panose="020B0604020202020204" pitchFamily="34" charset="0"/>
                <a:cs typeface="Arial" panose="020B0604020202020204" pitchFamily="34" charset="0"/>
              </a:rPr>
              <a:t>أوبري مالفورز</a:t>
            </a:r>
            <a:endParaRPr lang="en-US" sz="3200" b="1" dirty="0">
              <a:latin typeface="Arial" panose="020B0604020202020204" pitchFamily="34" charset="0"/>
              <a:cs typeface="Arial" panose="020B0604020202020204" pitchFamily="34" charset="0"/>
            </a:endParaRPr>
          </a:p>
          <a:p>
            <a:pPr marL="60325" indent="4763" algn="r">
              <a:buClr>
                <a:schemeClr val="tx1"/>
              </a:buClr>
              <a:buFontTx/>
              <a:buNone/>
            </a:pPr>
            <a:endParaRPr lang="en-US" sz="3200" b="1" dirty="0">
              <a:latin typeface="Arial" panose="020B0604020202020204" pitchFamily="34" charset="0"/>
              <a:cs typeface="Arial" panose="020B0604020202020204" pitchFamily="34" charset="0"/>
            </a:endParaRPr>
          </a:p>
          <a:p>
            <a:pPr marL="60325" indent="4763" algn="ctr">
              <a:buClr>
                <a:schemeClr val="tx1"/>
              </a:buClr>
              <a:buFontTx/>
              <a:buNone/>
            </a:pPr>
            <a:r>
              <a:rPr lang="ar-JO" sz="3200" b="1" dirty="0">
                <a:latin typeface="Arial" panose="020B0604020202020204" pitchFamily="34" charset="0"/>
                <a:cs typeface="Arial" panose="020B0604020202020204" pitchFamily="34" charset="0"/>
              </a:rPr>
              <a:t>تحذير: الرؤية تتسرب</a:t>
            </a: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6">
                                            <p:txEl>
                                              <p:pRg st="3" end="3"/>
                                            </p:txEl>
                                          </p:spTgt>
                                        </p:tgtEl>
                                        <p:attrNameLst>
                                          <p:attrName>style.visibility</p:attrName>
                                        </p:attrNameLst>
                                      </p:cBhvr>
                                      <p:to>
                                        <p:strVal val="visible"/>
                                      </p:to>
                                    </p:set>
                                    <p:anim calcmode="lin" valueType="num">
                                      <p:cBhvr additive="base">
                                        <p:cTn id="7" dur="500" fill="hold"/>
                                        <p:tgtEl>
                                          <p:spTgt spid="512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4000" dirty="0">
                <a:latin typeface="Arial" panose="020B0604020202020204" pitchFamily="34" charset="0"/>
                <a:cs typeface="Arial" panose="020B0604020202020204" pitchFamily="34" charset="0"/>
              </a:rPr>
              <a:t>القصة والرؤية</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05000"/>
            <a:ext cx="7239000" cy="4550736"/>
          </a:xfrm>
        </p:spPr>
        <p:txBody>
          <a:bodyPr/>
          <a:lstStyle/>
          <a:p>
            <a:pPr algn="r" rtl="1">
              <a:buNone/>
            </a:pPr>
            <a:r>
              <a:rPr lang="ar-JO" sz="2800" b="1" dirty="0">
                <a:latin typeface="Arial" panose="020B0604020202020204" pitchFamily="34" charset="0"/>
                <a:cs typeface="Arial" panose="020B0604020202020204" pitchFamily="34" charset="0"/>
              </a:rPr>
              <a:t>   لعل أقوى أداة لإيصال لغة القيادة ضمن الحدث الوعظي هي استخدام القصص التي تجسد جوهر الرؤية.</a:t>
            </a:r>
            <a:endParaRPr lang="en-US" sz="2800" b="1" dirty="0">
              <a:latin typeface="Arial" panose="020B0604020202020204" pitchFamily="34" charset="0"/>
              <a:cs typeface="Arial" panose="020B0604020202020204" pitchFamily="34" charset="0"/>
            </a:endParaRPr>
          </a:p>
          <a:p>
            <a:pPr>
              <a:buNone/>
            </a:pPr>
            <a:endParaRPr lang="en-US" sz="2800" b="1" dirty="0">
              <a:latin typeface="Arial" panose="020B0604020202020204" pitchFamily="34" charset="0"/>
              <a:cs typeface="Arial" panose="020B0604020202020204" pitchFamily="34" charset="0"/>
            </a:endParaRPr>
          </a:p>
          <a:p>
            <a:pPr algn="r">
              <a:buNone/>
            </a:pPr>
            <a:r>
              <a:rPr lang="ar-JO" sz="2400" b="1" dirty="0">
                <a:latin typeface="Arial" panose="020B0604020202020204" pitchFamily="34" charset="0"/>
                <a:cs typeface="Arial" panose="020B0604020202020204" pitchFamily="34" charset="0"/>
              </a:rPr>
              <a:t>جيمس وايت، الوعظ والإدارة، دليل الوعظ المعاصر، مايكل دودويت، أد. (ناشفيل: بي آند إتش، 1992): 458-459.</a:t>
            </a:r>
            <a:endParaRPr lang="en-US" sz="2800" b="1" dirty="0">
              <a:latin typeface="Arial" panose="020B0604020202020204" pitchFamily="34" charset="0"/>
              <a:cs typeface="Arial" panose="020B0604020202020204" pitchFamily="34" charset="0"/>
            </a:endParaRPr>
          </a:p>
          <a:p>
            <a:pPr algn="r">
              <a:buNone/>
            </a:pP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JO" dirty="0"/>
              <a:t>كيفية إلقاء الرؤية من المنبر:  تجسيد الرؤية</a:t>
            </a:r>
            <a:endParaRPr lang="en-US" dirty="0"/>
          </a:p>
        </p:txBody>
      </p:sp>
      <p:sp>
        <p:nvSpPr>
          <p:cNvPr id="3" name="Content Placeholder 2"/>
          <p:cNvSpPr>
            <a:spLocks noGrp="1"/>
          </p:cNvSpPr>
          <p:nvPr>
            <p:ph idx="1"/>
          </p:nvPr>
        </p:nvSpPr>
        <p:spPr>
          <a:xfrm>
            <a:off x="457200" y="1828800"/>
            <a:ext cx="7239000" cy="4626936"/>
          </a:xfrm>
        </p:spPr>
        <p:txBody>
          <a:bodyPr>
            <a:normAutofit/>
          </a:bodyPr>
          <a:lstStyle/>
          <a:p>
            <a:pPr marL="0" indent="0" algn="r">
              <a:buNone/>
            </a:pPr>
            <a:r>
              <a:rPr lang="ar-JO" dirty="0"/>
              <a:t>لأنه لا توجد طريقة يمكن من خلالها إثارة أو تهدئة عقل المدقق لم أحاول عملها . . . . ولكن كما قلت من قبل، ليست موهبة فكرية عظيمة التي تمكنني من إيقاظهم، بل هي روح قوية تلهبني إلى الحد الذي يجعلني بقر نفسي؛ وأنا على يقين أن الجمهور لن يشتعل أبدًا إلا إذا كانت الكلمات التي وصلت إليهم ناريّة.</a:t>
            </a:r>
            <a:endParaRPr lang="en-US" dirty="0"/>
          </a:p>
          <a:p>
            <a:pPr marL="0" indent="0" algn="r">
              <a:buNone/>
            </a:pPr>
            <a:endParaRPr lang="en-US" sz="2000" dirty="0"/>
          </a:p>
          <a:p>
            <a:pPr marL="0" indent="0" algn="r">
              <a:buNone/>
            </a:pPr>
            <a:r>
              <a:rPr lang="ar-JO" sz="2000" dirty="0"/>
              <a:t>سيسيرو، الخطابة (مكتبة لويب الكلاسيكية)، 130</a:t>
            </a:r>
            <a:endParaRPr lang="en-US" sz="2000" dirty="0"/>
          </a:p>
          <a:p>
            <a:pPr marL="0" indent="0">
              <a:buNone/>
            </a:pPr>
            <a:endParaRPr lang="en-US" dirty="0"/>
          </a:p>
        </p:txBody>
      </p:sp>
    </p:spTree>
    <p:extLst>
      <p:ext uri="{BB962C8B-B14F-4D97-AF65-F5344CB8AC3E}">
        <p14:creationId xmlns:p14="http://schemas.microsoft.com/office/powerpoint/2010/main" val="203539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889760"/>
          </a:xfrm>
        </p:spPr>
        <p:txBody>
          <a:bodyPr>
            <a:normAutofit/>
          </a:bodyPr>
          <a:lstStyle/>
          <a:p>
            <a:pPr algn="ctr"/>
            <a:r>
              <a:rPr lang="ar-JO" dirty="0">
                <a:latin typeface="Arial" panose="020B0604020202020204" pitchFamily="34" charset="0"/>
                <a:cs typeface="Arial" panose="020B0604020202020204" pitchFamily="34" charset="0"/>
              </a:rPr>
              <a:t>إطلاق الرؤية والأفكار اللزجة</a:t>
            </a:r>
            <a:br>
              <a:rPr lang="en-US" dirty="0">
                <a:latin typeface="Arial" panose="020B0604020202020204" pitchFamily="34" charset="0"/>
                <a:cs typeface="Arial" panose="020B0604020202020204" pitchFamily="34" charset="0"/>
              </a:rPr>
            </a:br>
            <a:r>
              <a:rPr lang="ar-JO"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 غ م م ع ق</a:t>
            </a:r>
            <a:endParaRPr lang="en-US"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19400" y="2133600"/>
            <a:ext cx="4876800" cy="3636336"/>
          </a:xfrm>
        </p:spPr>
        <p:txBody>
          <a:bodyPr>
            <a:normAutofit fontScale="55000" lnSpcReduction="20000"/>
          </a:bodyPr>
          <a:lstStyle/>
          <a:p>
            <a:endParaRPr lang="en-US" sz="3600" b="1" dirty="0">
              <a:solidFill>
                <a:schemeClr val="tx2">
                  <a:lumMod val="75000"/>
                </a:schemeClr>
              </a:solidFill>
              <a:latin typeface="Arial" panose="020B0604020202020204" pitchFamily="34" charset="0"/>
              <a:cs typeface="Arial" panose="020B0604020202020204" pitchFamily="34" charset="0"/>
            </a:endParaRPr>
          </a:p>
          <a:p>
            <a:pPr algn="r" rtl="1"/>
            <a:r>
              <a:rPr lang="ar-JO" sz="5800" b="1" dirty="0">
                <a:solidFill>
                  <a:schemeClr val="tx2">
                    <a:lumMod val="75000"/>
                  </a:schemeClr>
                </a:solidFill>
                <a:latin typeface="Arial" panose="020B0604020202020204" pitchFamily="34" charset="0"/>
                <a:cs typeface="Arial" panose="020B0604020202020204" pitchFamily="34" charset="0"/>
              </a:rPr>
              <a:t>بسيطة</a:t>
            </a:r>
            <a:endParaRPr lang="en-US" sz="4500" b="1" dirty="0">
              <a:latin typeface="Arial" panose="020B0604020202020204" pitchFamily="34" charset="0"/>
              <a:cs typeface="Arial" panose="020B0604020202020204" pitchFamily="34" charset="0"/>
            </a:endParaRPr>
          </a:p>
          <a:p>
            <a:pPr algn="r" rtl="1"/>
            <a:r>
              <a:rPr lang="ar-JO" sz="5100" b="1" dirty="0">
                <a:solidFill>
                  <a:schemeClr val="tx2">
                    <a:lumMod val="75000"/>
                  </a:schemeClr>
                </a:solidFill>
                <a:latin typeface="Arial" panose="020B0604020202020204" pitchFamily="34" charset="0"/>
                <a:cs typeface="Arial" panose="020B0604020202020204" pitchFamily="34" charset="0"/>
              </a:rPr>
              <a:t>غير متوقعة</a:t>
            </a:r>
            <a:endParaRPr lang="en-US" sz="4500" b="1" dirty="0">
              <a:latin typeface="Arial" panose="020B0604020202020204" pitchFamily="34" charset="0"/>
              <a:cs typeface="Arial" panose="020B0604020202020204" pitchFamily="34" charset="0"/>
            </a:endParaRPr>
          </a:p>
          <a:p>
            <a:pPr algn="r" rtl="1"/>
            <a:r>
              <a:rPr lang="ar-JO" sz="5100" b="1" dirty="0">
                <a:solidFill>
                  <a:schemeClr val="tx2">
                    <a:lumMod val="75000"/>
                  </a:schemeClr>
                </a:solidFill>
                <a:latin typeface="Arial" panose="020B0604020202020204" pitchFamily="34" charset="0"/>
                <a:cs typeface="Arial" panose="020B0604020202020204" pitchFamily="34" charset="0"/>
              </a:rPr>
              <a:t>معقولة</a:t>
            </a:r>
            <a:endParaRPr lang="en-US" sz="4500" b="1" dirty="0">
              <a:latin typeface="Arial" panose="020B0604020202020204" pitchFamily="34" charset="0"/>
              <a:cs typeface="Arial" panose="020B0604020202020204" pitchFamily="34" charset="0"/>
            </a:endParaRPr>
          </a:p>
          <a:p>
            <a:pPr algn="r" rtl="1"/>
            <a:r>
              <a:rPr lang="ar-JO" sz="5100" b="1" dirty="0">
                <a:solidFill>
                  <a:schemeClr val="tx2">
                    <a:lumMod val="75000"/>
                  </a:schemeClr>
                </a:solidFill>
                <a:latin typeface="Arial" panose="020B0604020202020204" pitchFamily="34" charset="0"/>
                <a:cs typeface="Arial" panose="020B0604020202020204" pitchFamily="34" charset="0"/>
              </a:rPr>
              <a:t>ملموسة</a:t>
            </a:r>
            <a:endParaRPr lang="en-US" sz="4500" b="1" dirty="0">
              <a:latin typeface="Arial" panose="020B0604020202020204" pitchFamily="34" charset="0"/>
              <a:cs typeface="Arial" panose="020B0604020202020204" pitchFamily="34" charset="0"/>
            </a:endParaRPr>
          </a:p>
          <a:p>
            <a:pPr algn="r" rtl="1"/>
            <a:r>
              <a:rPr lang="ar-JO" sz="5100" b="1" dirty="0">
                <a:solidFill>
                  <a:schemeClr val="tx2">
                    <a:lumMod val="75000"/>
                  </a:schemeClr>
                </a:solidFill>
                <a:latin typeface="Arial" panose="020B0604020202020204" pitchFamily="34" charset="0"/>
                <a:cs typeface="Arial" panose="020B0604020202020204" pitchFamily="34" charset="0"/>
              </a:rPr>
              <a:t>عاطفية</a:t>
            </a:r>
            <a:endParaRPr lang="en-US" sz="4500" b="1" dirty="0">
              <a:latin typeface="Arial" panose="020B0604020202020204" pitchFamily="34" charset="0"/>
              <a:cs typeface="Arial" panose="020B0604020202020204" pitchFamily="34" charset="0"/>
            </a:endParaRPr>
          </a:p>
          <a:p>
            <a:pPr algn="r" rtl="1"/>
            <a:r>
              <a:rPr lang="ar-JO" sz="5100" b="1" dirty="0">
                <a:solidFill>
                  <a:schemeClr val="tx2">
                    <a:lumMod val="75000"/>
                  </a:schemeClr>
                </a:solidFill>
                <a:latin typeface="Arial" panose="020B0604020202020204" pitchFamily="34" charset="0"/>
                <a:cs typeface="Arial" panose="020B0604020202020204" pitchFamily="34" charset="0"/>
              </a:rPr>
              <a:t>قصصية</a:t>
            </a:r>
            <a:endParaRPr lang="en-US" sz="4500" b="1" dirty="0">
              <a:latin typeface="Arial" panose="020B0604020202020204" pitchFamily="34" charset="0"/>
              <a:cs typeface="Arial" panose="020B0604020202020204" pitchFamily="34" charset="0"/>
            </a:endParaRPr>
          </a:p>
          <a:p>
            <a:pPr>
              <a:buNone/>
            </a:pPr>
            <a:endParaRPr lang="en-US" b="1" dirty="0">
              <a:latin typeface="Arial" panose="020B0604020202020204" pitchFamily="34" charset="0"/>
              <a:cs typeface="Arial" panose="020B0604020202020204" pitchFamily="34" charset="0"/>
            </a:endParaRPr>
          </a:p>
          <a:p>
            <a:pPr algn="r">
              <a:buNone/>
            </a:pPr>
            <a:r>
              <a:rPr lang="ar-JO" sz="3600" b="1" dirty="0">
                <a:latin typeface="Arial" panose="020B0604020202020204" pitchFamily="34" charset="0"/>
                <a:cs typeface="Arial" panose="020B0604020202020204" pitchFamily="34" charset="0"/>
              </a:rPr>
              <a:t>(هيث وهيث، مصنوعان للالتصاق)</a:t>
            </a:r>
            <a:endParaRPr lang="en-US" sz="33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latin typeface="Arial" panose="020B0604020202020204" pitchFamily="34" charset="0"/>
                <a:cs typeface="Arial" panose="020B0604020202020204" pitchFamily="34" charset="0"/>
              </a:rPr>
              <a:t>دراسة الحالة: سينجلتون</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السلاحف على السياج</a:t>
            </a:r>
            <a:endParaRPr lang="en-US"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half" idx="1"/>
          </p:nvPr>
        </p:nvPicPr>
        <p:blipFill>
          <a:blip r:embed="rId2"/>
          <a:stretch>
            <a:fillRect/>
          </a:stretch>
        </p:blipFill>
        <p:spPr>
          <a:xfrm>
            <a:off x="6219825" y="1905000"/>
            <a:ext cx="2466975" cy="3458376"/>
          </a:xfrm>
          <a:prstGeom prst="rect">
            <a:avLst/>
          </a:prstGeom>
          <a:effectLst>
            <a:reflection blurRad="6350" stA="52000" endA="300" endPos="35000" dir="5400000" sy="-100000" algn="bl" rotWithShape="0"/>
          </a:effectLst>
          <a:scene3d>
            <a:camera prst="orthographicFront"/>
            <a:lightRig rig="threePt" dir="t"/>
          </a:scene3d>
          <a:sp3d>
            <a:bevelT/>
          </a:sp3d>
        </p:spPr>
      </p:pic>
      <p:sp>
        <p:nvSpPr>
          <p:cNvPr id="5" name="Content Placeholder 4"/>
          <p:cNvSpPr>
            <a:spLocks noGrp="1"/>
          </p:cNvSpPr>
          <p:nvPr>
            <p:ph sz="half" idx="2"/>
          </p:nvPr>
        </p:nvSpPr>
        <p:spPr>
          <a:xfrm>
            <a:off x="0" y="1619250"/>
            <a:ext cx="5929312" cy="4933950"/>
          </a:xfrm>
        </p:spPr>
        <p:txBody>
          <a:bodyPr>
            <a:normAutofit fontScale="85000" lnSpcReduction="20000"/>
          </a:bodyPr>
          <a:lstStyle/>
          <a:p>
            <a:pPr marL="0" indent="0" algn="r" rtl="1">
              <a:buNone/>
            </a:pPr>
            <a:r>
              <a:rPr lang="ar-JO" sz="3300" dirty="0">
                <a:latin typeface="Arial" panose="020B0604020202020204" pitchFamily="34" charset="0"/>
                <a:cs typeface="Arial" panose="020B0604020202020204" pitchFamily="34" charset="0"/>
              </a:rPr>
              <a:t>الموقف البلاغي: هل هذا تداولي أم شرعي أم وصفي؟</a:t>
            </a:r>
          </a:p>
          <a:p>
            <a:pPr marL="0" indent="0" algn="r">
              <a:buNone/>
            </a:pPr>
            <a:r>
              <a:rPr lang="ar-JO"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هل تستخدم العظة نموذج  ب غ م م ع ق؟</a:t>
            </a:r>
            <a:endParaRPr lang="en-US"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JO"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بسيطة</a:t>
            </a:r>
            <a:endParaRPr lang="en-US"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JO"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غير متوقعة</a:t>
            </a:r>
            <a:endParaRPr lang="en-US"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JO"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ملموسة</a:t>
            </a:r>
            <a:endParaRPr lang="en-US"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JO"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معقولة</a:t>
            </a:r>
            <a:endParaRPr lang="en-US"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JO"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عاطفية</a:t>
            </a:r>
            <a:endParaRPr lang="en-US"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JO"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قصصية</a:t>
            </a:r>
            <a:endParaRPr lang="en-US" sz="33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a:buNone/>
            </a:pPr>
            <a:r>
              <a:rPr lang="ar-JO" sz="3300" dirty="0">
                <a:latin typeface="Arial" panose="020B0604020202020204" pitchFamily="34" charset="0"/>
                <a:cs typeface="Arial" panose="020B0604020202020204" pitchFamily="34" charset="0"/>
              </a:rPr>
              <a:t>هل يصيغ الواعظ عبارة ما؟</a:t>
            </a:r>
            <a:endParaRPr lang="en-US" sz="3300" dirty="0">
              <a:latin typeface="Arial" panose="020B0604020202020204" pitchFamily="34" charset="0"/>
              <a:cs typeface="Arial" panose="020B0604020202020204" pitchFamily="34" charset="0"/>
            </a:endParaRPr>
          </a:p>
          <a:p>
            <a:pPr marL="0" indent="0" algn="r">
              <a:buNone/>
            </a:pPr>
            <a:r>
              <a:rPr lang="ar-JO" sz="3300" dirty="0">
                <a:latin typeface="Arial" panose="020B0604020202020204" pitchFamily="34" charset="0"/>
                <a:cs typeface="Arial" panose="020B0604020202020204" pitchFamily="34" charset="0"/>
              </a:rPr>
              <a:t>علق على تقديم الواعظ. هل يجسد الرسالة؟</a:t>
            </a:r>
            <a:endParaRPr lang="en-US" sz="3300" dirty="0">
              <a:latin typeface="Arial" panose="020B0604020202020204" pitchFamily="34" charset="0"/>
              <a:cs typeface="Arial" panose="020B0604020202020204" pitchFamily="34" charset="0"/>
            </a:endParaRPr>
          </a:p>
          <a:p>
            <a:pPr marL="0" indent="0">
              <a:buNone/>
            </a:pP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72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7" name="Picture 5" descr="hybels"/>
          <p:cNvPicPr>
            <a:picLocks noChangeAspect="1" noChangeArrowheads="1"/>
          </p:cNvPicPr>
          <p:nvPr/>
        </p:nvPicPr>
        <p:blipFill>
          <a:blip r:embed="rId2"/>
          <a:srcRect/>
          <a:stretch>
            <a:fillRect/>
          </a:stretch>
        </p:blipFill>
        <p:spPr bwMode="auto">
          <a:xfrm>
            <a:off x="367904" y="1295400"/>
            <a:ext cx="5551883" cy="4648200"/>
          </a:xfrm>
          <a:prstGeom prst="rect">
            <a:avLst/>
          </a:prstGeom>
          <a:noFill/>
          <a:ln w="9525">
            <a:noFill/>
            <a:miter lim="800000"/>
            <a:headEnd/>
            <a:tailEnd/>
          </a:ln>
          <a:effectLst>
            <a:outerShdw blurRad="50800" dist="38100" dir="10800000" algn="r" rotWithShape="0">
              <a:prstClr val="black">
                <a:alpha val="40000"/>
              </a:prstClr>
            </a:outerShdw>
            <a:reflection blurRad="6350" stA="52000" endA="300" endPos="35000" dir="5400000" sy="-100000" algn="bl" rotWithShape="0"/>
            <a:softEdge rad="127000"/>
          </a:effectLst>
          <a:scene3d>
            <a:camera prst="orthographicFront"/>
            <a:lightRig rig="threePt" dir="t"/>
          </a:scene3d>
          <a:sp3d>
            <a:bevelT prst="slope"/>
          </a:sp3d>
        </p:spPr>
      </p:pic>
      <p:sp>
        <p:nvSpPr>
          <p:cNvPr id="269314" name="Rectangle 2"/>
          <p:cNvSpPr>
            <a:spLocks noGrp="1" noChangeArrowheads="1"/>
          </p:cNvSpPr>
          <p:nvPr>
            <p:ph type="title"/>
          </p:nvPr>
        </p:nvSpPr>
        <p:spPr>
          <a:xfrm>
            <a:off x="457200" y="152400"/>
            <a:ext cx="8229600" cy="1219200"/>
          </a:xfrm>
        </p:spPr>
        <p:txBody>
          <a:bodyPr>
            <a:normAutofit/>
          </a:bodyPr>
          <a:lstStyle/>
          <a:p>
            <a:pPr eaLnBrk="1" hangingPunct="1">
              <a:defRPr/>
            </a:pPr>
            <a:r>
              <a:rPr lang="ar-JO" sz="4000" dirty="0">
                <a:latin typeface="Arial" panose="020B0604020202020204" pitchFamily="34" charset="0"/>
                <a:cs typeface="Arial" panose="020B0604020202020204" pitchFamily="34" charset="0"/>
              </a:rPr>
              <a:t>دراسة حالة: بيل هايبلز، الأمور الأولى</a:t>
            </a:r>
            <a:br>
              <a:rPr lang="en-US" sz="4000" dirty="0">
                <a:latin typeface="Arial" panose="020B0604020202020204" pitchFamily="34" charset="0"/>
                <a:cs typeface="Arial" panose="020B0604020202020204" pitchFamily="34" charset="0"/>
              </a:rPr>
            </a:br>
            <a:r>
              <a:rPr lang="ar-JO" sz="3100" dirty="0">
                <a:latin typeface="Arial" panose="020B0604020202020204" pitchFamily="34" charset="0"/>
                <a:cs typeface="Arial" panose="020B0604020202020204" pitchFamily="34" charset="0"/>
              </a:rPr>
              <a:t>المسار 6-10 (الصفحات 3-5 من النص)</a:t>
            </a:r>
            <a:endParaRPr lang="en-US" sz="40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3200401" y="2019300"/>
            <a:ext cx="5551882" cy="4343400"/>
          </a:xfrm>
        </p:spPr>
        <p:txBody>
          <a:bodyPr>
            <a:normAutofit/>
          </a:bodyPr>
          <a:lstStyle/>
          <a:p>
            <a:pPr marL="0" lvl="0" indent="0" algn="r">
              <a:buNone/>
            </a:pPr>
            <a:r>
              <a:rPr lang="ar-JO"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هل تستخدم العظة نموذج  ب غ م م ع ق؟</a:t>
            </a:r>
            <a:endParaRPr lang="en-US"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بسيطة</a:t>
            </a:r>
            <a:endParaRPr lang="en-US"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غير متوقعة</a:t>
            </a:r>
            <a:endParaRPr lang="en-US"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ملموسة</a:t>
            </a:r>
            <a:endParaRPr lang="en-US"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معقولة</a:t>
            </a:r>
            <a:endParaRPr lang="en-US"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عاطفية</a:t>
            </a:r>
            <a:endParaRPr lang="en-US"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قصصية</a:t>
            </a:r>
            <a:endParaRPr lang="en-US" sz="28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jonathanignacio.files.wordpress.com/2009/03/andystanley.jpg"/>
          <p:cNvPicPr>
            <a:picLocks noChangeAspect="1" noChangeArrowheads="1"/>
          </p:cNvPicPr>
          <p:nvPr/>
        </p:nvPicPr>
        <p:blipFill>
          <a:blip r:embed="rId2"/>
          <a:srcRect/>
          <a:stretch>
            <a:fillRect/>
          </a:stretch>
        </p:blipFill>
        <p:spPr bwMode="auto">
          <a:xfrm>
            <a:off x="228600" y="2391350"/>
            <a:ext cx="7086600" cy="4724400"/>
          </a:xfrm>
          <a:prstGeom prst="rect">
            <a:avLst/>
          </a:prstGeom>
          <a:ln>
            <a:noFill/>
          </a:ln>
          <a:effectLst>
            <a:softEdge rad="112500"/>
          </a:effectLst>
        </p:spPr>
      </p:pic>
      <p:sp>
        <p:nvSpPr>
          <p:cNvPr id="2" name="Title 1"/>
          <p:cNvSpPr>
            <a:spLocks noGrp="1"/>
          </p:cNvSpPr>
          <p:nvPr>
            <p:ph type="title"/>
          </p:nvPr>
        </p:nvSpPr>
        <p:spPr>
          <a:xfrm>
            <a:off x="228600" y="274638"/>
            <a:ext cx="8458200" cy="1143000"/>
          </a:xfrm>
        </p:spPr>
        <p:txBody>
          <a:bodyPr>
            <a:normAutofit fontScale="90000"/>
          </a:bodyPr>
          <a:lstStyle/>
          <a:p>
            <a:r>
              <a:rPr lang="ar-JO" dirty="0">
                <a:latin typeface="Arial" panose="020B0604020202020204" pitchFamily="34" charset="0"/>
                <a:cs typeface="Arial" panose="020B0604020202020204" pitchFamily="34" charset="0"/>
              </a:rPr>
              <a:t>دراسة حالة: آندي ستانلي (معاً)</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(يبدأ الساعة 13:00، ص 4 من المخطوطة)</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600200"/>
            <a:ext cx="3886200" cy="4525963"/>
          </a:xfrm>
        </p:spPr>
        <p:txBody>
          <a:bodyPr>
            <a:normAutofit/>
          </a:bodyPr>
          <a:lstStyle/>
          <a:p>
            <a:pPr marL="0" lvl="0" indent="0" algn="r">
              <a:buNone/>
            </a:pPr>
            <a:r>
              <a:rPr lang="ar-JO"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هل تستخدم العظة نموذج  ب غ م م ع ق؟</a:t>
            </a:r>
            <a:endParaRPr lang="en-US"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بسيطة</a:t>
            </a:r>
            <a:endParaRPr lang="en-US"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غير متوقعة</a:t>
            </a:r>
            <a:endParaRPr lang="en-US"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ملموسة</a:t>
            </a:r>
            <a:endParaRPr lang="en-US"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معقولة</a:t>
            </a:r>
            <a:endParaRPr lang="en-US"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عاطفية</a:t>
            </a:r>
            <a:endParaRPr lang="en-US"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r" rtl="1"/>
            <a:r>
              <a:rPr lang="ar-JO"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قصصية</a:t>
            </a:r>
            <a:endParaRPr lang="en-US" sz="2800" b="1" dirty="0">
              <a:solidFill>
                <a:srgbClr val="F5F7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endParaRPr lang="en-US" dirty="0">
              <a:solidFill>
                <a:srgbClr val="F5F7E1"/>
              </a:solidFill>
              <a:latin typeface="Arial" panose="020B0604020202020204" pitchFamily="34" charset="0"/>
              <a:cs typeface="Arial" panose="020B0604020202020204" pitchFamily="34" charset="0"/>
            </a:endParaRPr>
          </a:p>
        </p:txBody>
      </p:sp>
      <p:sp>
        <p:nvSpPr>
          <p:cNvPr id="5" name="TextBox 4"/>
          <p:cNvSpPr txBox="1"/>
          <p:nvPr/>
        </p:nvSpPr>
        <p:spPr>
          <a:xfrm>
            <a:off x="3886200" y="1524000"/>
            <a:ext cx="4876800" cy="3046988"/>
          </a:xfrm>
          <a:prstGeom prst="rect">
            <a:avLst/>
          </a:prstGeom>
          <a:noFill/>
        </p:spPr>
        <p:txBody>
          <a:bodyPr wrap="square" rtlCol="0">
            <a:spAutoFit/>
          </a:bodyPr>
          <a:lstStyle/>
          <a:p>
            <a:pPr algn="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تعليق على ستانلي:</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buFont typeface="Arial" pitchFamily="34" charset="0"/>
              <a:buChar char="•"/>
            </a:pPr>
            <a:r>
              <a:rPr lang="ar-JO"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التقديم: </a:t>
            </a: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هل يجسد الرسالة؟</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buFont typeface="Arial" pitchFamily="34" charset="0"/>
              <a:buChar char="•"/>
            </a:pPr>
            <a:r>
              <a:rPr lang="ar-JO"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اللغة: </a:t>
            </a: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هل هو مباشر؟ هل يستخدم التكرار؟ هل هو ملموس؟</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buFont typeface="Arial" pitchFamily="34" charset="0"/>
              <a:buChar char="•"/>
            </a:pPr>
            <a:r>
              <a:rPr lang="ar-JO"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التعالي: </a:t>
            </a: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هل يطلب منهم أن يعطوا شيئًا أكبر منهم؟</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2000"/>
                                        <p:tgtEl>
                                          <p:spTgt spid="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2000"/>
                                        <p:tgtEl>
                                          <p:spTgt spid="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ckedlocal.com/ipswich/archive/x594731567/g258258b18546eb95c2c0f8d480fdae1cb5e9b2f8e2315b.jpg"/>
          <p:cNvPicPr>
            <a:picLocks noChangeAspect="1" noChangeArrowheads="1"/>
          </p:cNvPicPr>
          <p:nvPr/>
        </p:nvPicPr>
        <p:blipFill>
          <a:blip r:embed="rId2"/>
          <a:srcRect/>
          <a:stretch>
            <a:fillRect/>
          </a:stretch>
        </p:blipFill>
        <p:spPr bwMode="auto">
          <a:xfrm>
            <a:off x="5562600" y="1676400"/>
            <a:ext cx="3352800" cy="5029200"/>
          </a:xfrm>
          <a:prstGeom prst="rect">
            <a:avLst/>
          </a:prstGeom>
          <a:ln>
            <a:noFill/>
          </a:ln>
          <a:effectLst>
            <a:softEdge rad="112500"/>
          </a:effectLst>
        </p:spPr>
      </p:pic>
      <p:sp>
        <p:nvSpPr>
          <p:cNvPr id="2" name="Title 1"/>
          <p:cNvSpPr>
            <a:spLocks noGrp="1"/>
          </p:cNvSpPr>
          <p:nvPr>
            <p:ph type="title"/>
          </p:nvPr>
        </p:nvSpPr>
        <p:spPr>
          <a:xfrm>
            <a:off x="457200" y="274638"/>
            <a:ext cx="8229600" cy="1554162"/>
          </a:xfrm>
        </p:spPr>
        <p:txBody>
          <a:bodyPr>
            <a:normAutofit/>
          </a:bodyPr>
          <a:lstStyle/>
          <a:p>
            <a:r>
              <a:rPr lang="ar-JO" dirty="0">
                <a:latin typeface="Arial" panose="020B0604020202020204" pitchFamily="34" charset="0"/>
                <a:cs typeface="Arial" panose="020B0604020202020204" pitchFamily="34" charset="0"/>
              </a:rPr>
              <a:t>دراسة حالة: تيموثي تينينت، قابلية ترجمة الإنجيل (يبدأ الساعة 20:00)</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86000"/>
            <a:ext cx="5105400" cy="3916363"/>
          </a:xfrm>
        </p:spPr>
        <p:txBody>
          <a:bodyPr>
            <a:normAutofit/>
          </a:bodyPr>
          <a:lstStyle/>
          <a:p>
            <a:pPr algn="r" rtl="1"/>
            <a:r>
              <a:rPr lang="ar-JO" dirty="0">
                <a:latin typeface="Arial" panose="020B0604020202020204" pitchFamily="34" charset="0"/>
                <a:cs typeface="Arial" panose="020B0604020202020204" pitchFamily="34" charset="0"/>
              </a:rPr>
              <a:t>هل يستخدم تينينت لغة ملموسة وتكرار؟</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هل يخلق مزاجاً من خلال تقديمه؟</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كيف يتم تكييف العظة للجمهور والمناسبة؟</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ar-JO" sz="4000" dirty="0">
                <a:latin typeface="Arial" panose="020B0604020202020204" pitchFamily="34" charset="0"/>
                <a:cs typeface="Arial" panose="020B0604020202020204" pitchFamily="34" charset="0"/>
              </a:rPr>
              <a:t>أنواع الوعظ</a:t>
            </a:r>
            <a:endParaRPr lang="en-US" sz="4000" dirty="0">
              <a:latin typeface="Arial" panose="020B0604020202020204" pitchFamily="34" charset="0"/>
              <a:cs typeface="Arial" panose="020B0604020202020204" pitchFamily="34" charset="0"/>
            </a:endParaRPr>
          </a:p>
        </p:txBody>
      </p:sp>
      <p:sp>
        <p:nvSpPr>
          <p:cNvPr id="76803" name="Rectangle 3"/>
          <p:cNvSpPr>
            <a:spLocks noGrp="1" noChangeArrowheads="1"/>
          </p:cNvSpPr>
          <p:nvPr>
            <p:ph type="body" idx="1"/>
          </p:nvPr>
        </p:nvSpPr>
        <p:spPr>
          <a:xfrm>
            <a:off x="1676400" y="1600200"/>
            <a:ext cx="4572000" cy="4846320"/>
          </a:xfrm>
        </p:spPr>
        <p:txBody>
          <a:bodyPr>
            <a:normAutofit/>
          </a:bodyPr>
          <a:lstStyle/>
          <a:p>
            <a:pPr algn="r" rtl="1"/>
            <a:r>
              <a:rPr lang="ar-JO" sz="3600" b="1" dirty="0">
                <a:latin typeface="Arial" panose="020B0604020202020204" pitchFamily="34" charset="0"/>
                <a:cs typeface="Arial" panose="020B0604020202020204" pitchFamily="34" charset="0"/>
              </a:rPr>
              <a:t>الوعظ المعلوماتي</a:t>
            </a:r>
            <a:endParaRPr lang="en-US" sz="3600" b="1" dirty="0">
              <a:latin typeface="Arial" panose="020B0604020202020204" pitchFamily="34" charset="0"/>
              <a:cs typeface="Arial" panose="020B0604020202020204" pitchFamily="34" charset="0"/>
            </a:endParaRPr>
          </a:p>
          <a:p>
            <a:pPr algn="r" rtl="1"/>
            <a:r>
              <a:rPr lang="ar-JO" sz="3600" b="1" dirty="0">
                <a:latin typeface="Arial" panose="020B0604020202020204" pitchFamily="34" charset="0"/>
                <a:cs typeface="Arial" panose="020B0604020202020204" pitchFamily="34" charset="0"/>
              </a:rPr>
              <a:t>الوعظ الحثي</a:t>
            </a:r>
            <a:endParaRPr lang="en-US" sz="3600" b="1" dirty="0">
              <a:latin typeface="Arial" panose="020B0604020202020204" pitchFamily="34" charset="0"/>
              <a:cs typeface="Arial" panose="020B0604020202020204" pitchFamily="34" charset="0"/>
            </a:endParaRPr>
          </a:p>
          <a:p>
            <a:pPr algn="r" rtl="1"/>
            <a:r>
              <a:rPr lang="ar-JO" sz="3600" b="1" dirty="0">
                <a:latin typeface="Arial" panose="020B0604020202020204" pitchFamily="34" charset="0"/>
                <a:cs typeface="Arial" panose="020B0604020202020204" pitchFamily="34" charset="0"/>
              </a:rPr>
              <a:t>الوعظ النبوي</a:t>
            </a:r>
            <a:endParaRPr lang="en-US" sz="3600" b="1" dirty="0">
              <a:latin typeface="Arial" panose="020B0604020202020204" pitchFamily="34" charset="0"/>
              <a:cs typeface="Arial" panose="020B0604020202020204" pitchFamily="34" charset="0"/>
            </a:endParaRPr>
          </a:p>
          <a:p>
            <a:pPr algn="r" rtl="1"/>
            <a:r>
              <a:rPr lang="ar-JO" sz="3600" b="1" dirty="0">
                <a:latin typeface="Arial" panose="020B0604020202020204" pitchFamily="34" charset="0"/>
                <a:cs typeface="Arial" panose="020B0604020202020204" pitchFamily="34" charset="0"/>
              </a:rPr>
              <a:t>الوعظ العلاجي</a:t>
            </a:r>
            <a:endParaRPr lang="en-US" sz="3600" b="1" dirty="0">
              <a:latin typeface="Arial" panose="020B0604020202020204" pitchFamily="34" charset="0"/>
              <a:cs typeface="Arial" panose="020B0604020202020204" pitchFamily="34" charset="0"/>
            </a:endParaRPr>
          </a:p>
          <a:p>
            <a:pPr algn="r" rtl="1"/>
            <a:r>
              <a:rPr lang="ar-JO" sz="3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الوعظ الرؤيوي</a:t>
            </a:r>
            <a:endParaRPr lang="en-US" sz="3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pPr algn="ctr"/>
            <a:r>
              <a:rPr lang="ar-JO" sz="4000" dirty="0">
                <a:latin typeface="Arial" panose="020B0604020202020204" pitchFamily="34" charset="0"/>
                <a:cs typeface="Arial" panose="020B0604020202020204" pitchFamily="34" charset="0"/>
              </a:rPr>
              <a:t>الوعظ الرؤيوي</a:t>
            </a:r>
            <a:endParaRPr lang="en-US" sz="4000" dirty="0">
              <a:latin typeface="Arial" panose="020B0604020202020204" pitchFamily="34" charset="0"/>
              <a:cs typeface="Arial" panose="020B0604020202020204" pitchFamily="34" charset="0"/>
            </a:endParaRPr>
          </a:p>
        </p:txBody>
      </p:sp>
      <p:sp>
        <p:nvSpPr>
          <p:cNvPr id="75779" name="Rectangle 3"/>
          <p:cNvSpPr>
            <a:spLocks noGrp="1" noChangeArrowheads="1"/>
          </p:cNvSpPr>
          <p:nvPr>
            <p:ph type="body" idx="1"/>
          </p:nvPr>
        </p:nvSpPr>
        <p:spPr>
          <a:xfrm>
            <a:off x="381000" y="2011680"/>
            <a:ext cx="7239000" cy="4846320"/>
          </a:xfrm>
        </p:spPr>
        <p:txBody>
          <a:bodyPr>
            <a:normAutofit/>
          </a:bodyPr>
          <a:lstStyle/>
          <a:p>
            <a:pPr marL="0" indent="0" algn="ctr">
              <a:buFontTx/>
              <a:buNone/>
            </a:pPr>
            <a:r>
              <a:rPr lang="ar-JO" sz="2800" b="1" dirty="0">
                <a:latin typeface="Arial" panose="020B0604020202020204" pitchFamily="34" charset="0"/>
                <a:cs typeface="Arial" panose="020B0604020202020204" pitchFamily="34" charset="0"/>
              </a:rPr>
              <a:t>برايان ويلكرسون:</a:t>
            </a:r>
            <a:endParaRPr lang="en-US" sz="2800" b="1" dirty="0">
              <a:latin typeface="Arial" panose="020B0604020202020204" pitchFamily="34" charset="0"/>
              <a:cs typeface="Arial" panose="020B0604020202020204" pitchFamily="34" charset="0"/>
            </a:endParaRPr>
          </a:p>
          <a:p>
            <a:pPr marL="0" indent="0" algn="ctr">
              <a:buFontTx/>
              <a:buNone/>
            </a:pPr>
            <a:endParaRPr lang="en-US" sz="2800" b="1" dirty="0">
              <a:latin typeface="Arial" panose="020B0604020202020204" pitchFamily="34" charset="0"/>
              <a:cs typeface="Arial" panose="020B0604020202020204" pitchFamily="34" charset="0"/>
            </a:endParaRPr>
          </a:p>
          <a:p>
            <a:pPr marL="0" indent="0" algn="ctr">
              <a:buFontTx/>
              <a:buNone/>
            </a:pPr>
            <a:r>
              <a:rPr lang="ar-JO" sz="2800" b="1" dirty="0">
                <a:latin typeface="Arial" panose="020B0604020202020204" pitchFamily="34" charset="0"/>
                <a:cs typeface="Arial" panose="020B0604020202020204" pitchFamily="34" charset="0"/>
              </a:rPr>
              <a:t>شكل من أشكال الوعظ التفسيري الذي يقوي الناس نحو السعي لتحقيق مستقبل الله الأفضل لحياتهم وكنائسهم من خلال إطلاق العنان للقوة التحولية للكلمات والصور والقصص وشخص الواعظ.</a:t>
            </a: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76200"/>
            <a:ext cx="7239000" cy="1143000"/>
          </a:xfrm>
        </p:spPr>
        <p:txBody>
          <a:bodyPr>
            <a:normAutofit/>
          </a:bodyPr>
          <a:lstStyle/>
          <a:p>
            <a:pPr algn="ctr"/>
            <a:r>
              <a:rPr lang="ar-JO" sz="5400" dirty="0">
                <a:latin typeface="Arial" panose="020B0604020202020204" pitchFamily="34" charset="0"/>
                <a:cs typeface="Arial" panose="020B0604020202020204" pitchFamily="34" charset="0"/>
              </a:rPr>
              <a:t>أنواع الوعظ</a:t>
            </a:r>
            <a:endParaRPr lang="en-US" sz="5400" dirty="0">
              <a:latin typeface="Arial" panose="020B0604020202020204" pitchFamily="34" charset="0"/>
              <a:cs typeface="Arial" panose="020B0604020202020204" pitchFamily="34" charset="0"/>
            </a:endParaRPr>
          </a:p>
        </p:txBody>
      </p:sp>
      <p:graphicFrame>
        <p:nvGraphicFramePr>
          <p:cNvPr id="150531" name="Group 3"/>
          <p:cNvGraphicFramePr>
            <a:graphicFrameLocks noGrp="1"/>
          </p:cNvGraphicFramePr>
          <p:nvPr>
            <p:ph type="body" idx="1"/>
            <p:extLst>
              <p:ext uri="{D42A27DB-BD31-4B8C-83A1-F6EECF244321}">
                <p14:modId xmlns:p14="http://schemas.microsoft.com/office/powerpoint/2010/main" val="95870715"/>
              </p:ext>
            </p:extLst>
          </p:nvPr>
        </p:nvGraphicFramePr>
        <p:xfrm>
          <a:off x="0" y="1600199"/>
          <a:ext cx="8153400" cy="4724400"/>
        </p:xfrm>
        <a:graphic>
          <a:graphicData uri="http://schemas.openxmlformats.org/drawingml/2006/table">
            <a:tbl>
              <a:tblPr/>
              <a:tblGrid>
                <a:gridCol w="1295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40406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600" b="1" i="0" u="none" strike="noStrike" cap="none" normalizeH="0" baseline="0" dirty="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المعلوماتي</a:t>
                      </a:r>
                      <a:endParaRPr kumimoji="0" lang="en-US"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الحثي</a:t>
                      </a:r>
                      <a:endParaRPr kumimoji="0" lang="en-US"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النبوي</a:t>
                      </a:r>
                      <a:endParaRPr kumimoji="0" lang="en-US"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العلاجي</a:t>
                      </a:r>
                      <a:endParaRPr kumimoji="0" lang="en-US"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الرؤيوي</a:t>
                      </a:r>
                      <a:endParaRPr kumimoji="0" lang="en-US"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40406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rPr>
                        <a:t>الهدف</a:t>
                      </a:r>
                      <a:endParaRPr kumimoji="0" lang="en-US"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الفهم</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العمل</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التصحيح</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الإسترداد</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التحول</a:t>
                      </a:r>
                      <a:endParaRPr kumimoji="0" lang="en-US"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9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rPr>
                        <a:t>الفعل</a:t>
                      </a:r>
                      <a:endParaRPr kumimoji="0" lang="en-US"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معرفة شيء</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عمل شيء</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إيقاف شيء</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الشعور بشيء</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أن يصير شيء</a:t>
                      </a:r>
                      <a:endParaRPr kumimoji="0" lang="en-US"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393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rPr>
                        <a:t>الكلمات المفتاحية</a:t>
                      </a:r>
                      <a:endParaRPr kumimoji="0" lang="en-US"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يعرف</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يفهم</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يؤمن</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يؤكد</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]لزم</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يحتاج</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يجب</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ينبغي</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لا تفعل</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احذر</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تجنب</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قف</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يشعر</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يحس</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يستلم</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يُمكَِن</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يرى</a:t>
                      </a:r>
                      <a:endParaRPr kumimoji="0" lang="en-US"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يتخيل</a:t>
                      </a:r>
                      <a:endParaRPr kumimoji="0" lang="en-US"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يستطيع</a:t>
                      </a:r>
                      <a:endParaRPr kumimoji="0" lang="en-US"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كيف يبدو</a:t>
                      </a:r>
                      <a:endParaRPr kumimoji="0" lang="en-US"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02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rPr>
                        <a:t>ما يجب أخذه</a:t>
                      </a:r>
                      <a:endParaRPr kumimoji="0" lang="en-US"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ما هو صحيح</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ما هي الحاجة</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ما هو خاطئ</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ما هو مساعد</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ما هو ممكن</a:t>
                      </a:r>
                      <a:endParaRPr kumimoji="0" lang="en-US"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406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rPr>
                        <a:t>النغمة</a:t>
                      </a:r>
                      <a:endParaRPr kumimoji="0" lang="en-US"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تعليمي</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طارئ</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سلبي</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رعوي</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إيجابي</a:t>
                      </a:r>
                      <a:endParaRPr kumimoji="0" lang="en-US"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89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rPr>
                        <a:t>عامل الفساد</a:t>
                      </a:r>
                      <a:endParaRPr kumimoji="0" lang="en-US"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الجهل</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اللامبالاة</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العصيان</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الجرح</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الكفر</a:t>
                      </a:r>
                      <a:endParaRPr kumimoji="0" lang="en-US"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469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rPr>
                        <a:t>دور الواعظ</a:t>
                      </a:r>
                      <a:endParaRPr kumimoji="0" lang="en-US" sz="1600" b="1"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معلم</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موجه</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نبي</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مرشد</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ar-JO"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قائد</a:t>
                      </a:r>
                      <a:endParaRPr kumimoji="0" lang="en-US"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010400" cy="1143000"/>
          </a:xfrm>
        </p:spPr>
        <p:txBody>
          <a:bodyPr>
            <a:normAutofit/>
          </a:bodyPr>
          <a:lstStyle/>
          <a:p>
            <a:pPr algn="ctr"/>
            <a:r>
              <a:rPr lang="ar-JO" sz="4000" dirty="0">
                <a:latin typeface="Arial" panose="020B0604020202020204" pitchFamily="34" charset="0"/>
                <a:cs typeface="Arial" panose="020B0604020202020204" pitchFamily="34" charset="0"/>
              </a:rPr>
              <a:t>عظة إطلاق الرؤية</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609416"/>
            <a:ext cx="7391400" cy="4562784"/>
          </a:xfrm>
        </p:spPr>
        <p:txBody>
          <a:bodyPr>
            <a:normAutofit/>
          </a:bodyPr>
          <a:lstStyle/>
          <a:p>
            <a:pPr algn="r" rtl="1">
              <a:buNone/>
            </a:pPr>
            <a:r>
              <a:rPr lang="en-US"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إن إعلان سبب وجودنا هو المنصة التأسيسية لإدارة أي كنيسة. إن فهم هدف الكنيسة ليس أمراً ينبغي اعتباره أمراً مفروغاً منه، ولكن يجب أن يتم توصيله باستمرار باعتباره عنصراً أساسياً في نظام الوعظ.</a:t>
            </a:r>
            <a:endParaRPr lang="en-US" sz="2800" b="1" dirty="0">
              <a:latin typeface="Arial" panose="020B0604020202020204" pitchFamily="34" charset="0"/>
              <a:cs typeface="Arial" panose="020B0604020202020204" pitchFamily="34" charset="0"/>
            </a:endParaRPr>
          </a:p>
          <a:p>
            <a:pPr>
              <a:buNone/>
            </a:pPr>
            <a:endParaRPr lang="en-US" sz="2800" b="1" dirty="0">
              <a:latin typeface="Arial" panose="020B0604020202020204" pitchFamily="34" charset="0"/>
              <a:cs typeface="Arial" panose="020B0604020202020204" pitchFamily="34" charset="0"/>
            </a:endParaRPr>
          </a:p>
          <a:p>
            <a:pPr algn="r">
              <a:buNone/>
            </a:pPr>
            <a:r>
              <a:rPr lang="ar-JO" sz="2400" b="1" dirty="0">
                <a:latin typeface="Arial" panose="020B0604020202020204" pitchFamily="34" charset="0"/>
                <a:cs typeface="Arial" panose="020B0604020202020204" pitchFamily="34" charset="0"/>
              </a:rPr>
              <a:t>جيمس وايت، الوعظ والإدارة، دليل الوعظ المعاصر، مايكل دودويت، أد. (ناشفيل: برودمان وهولمان، 1992): 455-456.</a:t>
            </a: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91400" cy="990600"/>
          </a:xfrm>
        </p:spPr>
        <p:txBody>
          <a:bodyPr>
            <a:noAutofit/>
          </a:bodyPr>
          <a:lstStyle/>
          <a:p>
            <a:pPr algn="ctr"/>
            <a:r>
              <a:rPr lang="ar-JO" sz="4000" dirty="0">
                <a:latin typeface="Arial" panose="020B0604020202020204" pitchFamily="34" charset="0"/>
                <a:cs typeface="Arial" panose="020B0604020202020204" pitchFamily="34" charset="0"/>
              </a:rPr>
              <a:t>كيفية إطلاق الرؤية من المنبر: </a:t>
            </a:r>
            <a:br>
              <a:rPr lang="ar-JO" sz="4000" dirty="0">
                <a:latin typeface="Arial" panose="020B0604020202020204" pitchFamily="34" charset="0"/>
                <a:cs typeface="Arial" panose="020B0604020202020204" pitchFamily="34" charset="0"/>
              </a:rPr>
            </a:br>
            <a:r>
              <a:rPr lang="ar-JO" sz="4000" dirty="0">
                <a:latin typeface="Arial" panose="020B0604020202020204" pitchFamily="34" charset="0"/>
                <a:cs typeface="Arial" panose="020B0604020202020204" pitchFamily="34" charset="0"/>
              </a:rPr>
              <a:t>أربع طرق</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600200"/>
            <a:ext cx="7315200" cy="4876800"/>
          </a:xfrm>
        </p:spPr>
        <p:txBody>
          <a:bodyPr>
            <a:normAutofit/>
          </a:bodyPr>
          <a:lstStyle/>
          <a:p>
            <a:pPr algn="r" rtl="1"/>
            <a:r>
              <a:rPr lang="ar-JO" sz="3200" b="1" dirty="0">
                <a:latin typeface="Arial" panose="020B0604020202020204" pitchFamily="34" charset="0"/>
                <a:cs typeface="Arial" panose="020B0604020202020204" pitchFamily="34" charset="0"/>
              </a:rPr>
              <a:t>التشجيع/الإلهام</a:t>
            </a:r>
            <a:endParaRPr lang="en-US" sz="32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سيكون الأمر يستحق ذلك بالنسبة لك.</a:t>
            </a:r>
            <a:endParaRPr lang="en-US" sz="28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تث 28: 1-14، 30: 11-16، 19-20</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algn="ctr"/>
            <a:r>
              <a:rPr lang="ar-JO" dirty="0">
                <a:latin typeface="Arial" panose="020B0604020202020204" pitchFamily="34" charset="0"/>
                <a:cs typeface="Arial" panose="020B0604020202020204" pitchFamily="34" charset="0"/>
              </a:rPr>
              <a:t>لماذا ينسحب المتطوعون</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609416"/>
            <a:ext cx="7696200" cy="4846320"/>
          </a:xfrm>
        </p:spPr>
        <p:txBody>
          <a:bodyPr>
            <a:noAutofit/>
          </a:bodyPr>
          <a:lstStyle/>
          <a:p>
            <a:pPr algn="r" rtl="1"/>
            <a:r>
              <a:rPr lang="ar-JO" sz="3200" dirty="0">
                <a:solidFill>
                  <a:schemeClr val="tx2">
                    <a:lumMod val="75000"/>
                  </a:schemeClr>
                </a:solidFill>
                <a:latin typeface="Arial" panose="020B0604020202020204" pitchFamily="34" charset="0"/>
                <a:cs typeface="Arial" panose="020B0604020202020204" pitchFamily="34" charset="0"/>
              </a:rPr>
              <a:t>لا أحد يقول شكراً</a:t>
            </a:r>
            <a:endParaRPr lang="en-US" sz="3200" dirty="0">
              <a:solidFill>
                <a:schemeClr val="tx2">
                  <a:lumMod val="75000"/>
                </a:schemeClr>
              </a:solidFill>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لم يكن هناك تدريب</a:t>
            </a:r>
            <a:endParaRPr lang="en-US" sz="3200" dirty="0">
              <a:latin typeface="Arial" panose="020B0604020202020204" pitchFamily="34" charset="0"/>
              <a:cs typeface="Arial" panose="020B0604020202020204" pitchFamily="34" charset="0"/>
            </a:endParaRPr>
          </a:p>
          <a:p>
            <a:pPr algn="r" rtl="1"/>
            <a:r>
              <a:rPr lang="ar-JO" sz="3200" dirty="0">
                <a:solidFill>
                  <a:schemeClr val="tx2">
                    <a:lumMod val="75000"/>
                  </a:schemeClr>
                </a:solidFill>
                <a:latin typeface="Arial" panose="020B0604020202020204" pitchFamily="34" charset="0"/>
                <a:cs typeface="Arial" panose="020B0604020202020204" pitchFamily="34" charset="0"/>
              </a:rPr>
              <a:t>لم أعرف مطلقاً بشكل واضح ماذا أرادوا مني أن أفعل</a:t>
            </a:r>
            <a:endParaRPr lang="en-US" sz="3200" dirty="0">
              <a:solidFill>
                <a:schemeClr val="tx2">
                  <a:lumMod val="75000"/>
                </a:schemeClr>
              </a:solidFill>
              <a:latin typeface="Arial" panose="020B0604020202020204" pitchFamily="34" charset="0"/>
              <a:cs typeface="Arial" panose="020B0604020202020204" pitchFamily="34" charset="0"/>
            </a:endParaRPr>
          </a:p>
          <a:p>
            <a:pPr algn="r" rtl="1"/>
            <a:r>
              <a:rPr lang="ar-JO" sz="3200" dirty="0">
                <a:solidFill>
                  <a:schemeClr val="tx2">
                    <a:lumMod val="75000"/>
                  </a:schemeClr>
                </a:solidFill>
                <a:latin typeface="Arial" panose="020B0604020202020204" pitchFamily="34" charset="0"/>
                <a:cs typeface="Arial" panose="020B0604020202020204" pitchFamily="34" charset="0"/>
              </a:rPr>
              <a:t>لم يقدم أحد القيادة، ولم تتم الإجابة على أسئلتي نهائياً</a:t>
            </a:r>
            <a:endParaRPr lang="en-US" sz="3200" dirty="0">
              <a:solidFill>
                <a:schemeClr val="tx2">
                  <a:lumMod val="75000"/>
                </a:schemeClr>
              </a:solidFill>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لقد نسوني بعدما أعطوني العمل المطلوب</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لم أستلم الأدوات والمصادر التي احتجتها نهائياً</a:t>
            </a:r>
            <a:endParaRPr lang="en-US" sz="3200" dirty="0">
              <a:latin typeface="Arial" panose="020B0604020202020204" pitchFamily="34" charset="0"/>
              <a:cs typeface="Arial" panose="020B0604020202020204" pitchFamily="34" charset="0"/>
            </a:endParaRPr>
          </a:p>
          <a:p>
            <a:pPr algn="r" rtl="1"/>
            <a:r>
              <a:rPr lang="ar-JO" sz="3200" dirty="0">
                <a:solidFill>
                  <a:schemeClr val="tx2">
                    <a:lumMod val="75000"/>
                  </a:schemeClr>
                </a:solidFill>
                <a:latin typeface="Arial" panose="020B0604020202020204" pitchFamily="34" charset="0"/>
                <a:cs typeface="Arial" panose="020B0604020202020204" pitchFamily="34" charset="0"/>
              </a:rPr>
              <a:t>لم يكن ممتعاً</a:t>
            </a:r>
            <a:endParaRPr lang="en-US" sz="3200" dirty="0">
              <a:solidFill>
                <a:schemeClr val="tx2">
                  <a:lumMod val="75000"/>
                </a:schemeClr>
              </a:solidFill>
              <a:latin typeface="Arial" panose="020B0604020202020204" pitchFamily="34" charset="0"/>
              <a:cs typeface="Arial" panose="020B0604020202020204" pitchFamily="34" charset="0"/>
            </a:endParaRPr>
          </a:p>
          <a:p>
            <a:pPr algn="r">
              <a:buNone/>
            </a:pPr>
            <a:r>
              <a:rPr lang="ar-JO" sz="2400" dirty="0">
                <a:latin typeface="Arial" panose="020B0604020202020204" pitchFamily="34" charset="0"/>
                <a:cs typeface="Arial" panose="020B0604020202020204" pitchFamily="34" charset="0"/>
              </a:rPr>
              <a:t>توجيه القسس</a:t>
            </a:r>
            <a:r>
              <a:rPr lang="en-US" sz="2400" dirty="0">
                <a:latin typeface="Arial" panose="020B0604020202020204" pitchFamily="34" charset="0"/>
                <a:cs typeface="Arial" panose="020B0604020202020204" pitchFamily="34" charset="0"/>
              </a:rPr>
              <a:t>, www.injoy.com</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1066800"/>
          </a:xfrm>
        </p:spPr>
        <p:txBody>
          <a:bodyPr>
            <a:noAutofit/>
          </a:bodyPr>
          <a:lstStyle/>
          <a:p>
            <a:pPr algn="ctr"/>
            <a:r>
              <a:rPr lang="ar-JO" sz="4000" dirty="0">
                <a:latin typeface="Arial" panose="020B0604020202020204" pitchFamily="34" charset="0"/>
                <a:cs typeface="Arial" panose="020B0604020202020204" pitchFamily="34" charset="0"/>
              </a:rPr>
              <a:t>كيفية إطلاق الرؤية من المنبر: </a:t>
            </a:r>
            <a:br>
              <a:rPr lang="ar-JO" sz="4000" dirty="0">
                <a:latin typeface="Arial" panose="020B0604020202020204" pitchFamily="34" charset="0"/>
                <a:cs typeface="Arial" panose="020B0604020202020204" pitchFamily="34" charset="0"/>
              </a:rPr>
            </a:br>
            <a:r>
              <a:rPr lang="ar-JO" sz="4000" dirty="0">
                <a:latin typeface="Arial" panose="020B0604020202020204" pitchFamily="34" charset="0"/>
                <a:cs typeface="Arial" panose="020B0604020202020204" pitchFamily="34" charset="0"/>
              </a:rPr>
              <a:t>أربع طرق</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371600"/>
            <a:ext cx="7620000" cy="4876800"/>
          </a:xfrm>
        </p:spPr>
        <p:txBody>
          <a:bodyPr>
            <a:normAutofit/>
          </a:bodyPr>
          <a:lstStyle/>
          <a:p>
            <a:pPr lvl="0" algn="r" rtl="1">
              <a:buClr>
                <a:srgbClr val="B13F9A"/>
              </a:buClr>
            </a:pPr>
            <a:r>
              <a:rPr lang="ar-JO" sz="3200" b="1" dirty="0">
                <a:solidFill>
                  <a:prstClr val="black"/>
                </a:solidFill>
                <a:latin typeface="Arial" panose="020B0604020202020204" pitchFamily="34" charset="0"/>
                <a:cs typeface="Arial" panose="020B0604020202020204" pitchFamily="34" charset="0"/>
              </a:rPr>
              <a:t>التشجيع/الإلهام</a:t>
            </a:r>
            <a:endParaRPr lang="en-US" sz="3200" b="1" dirty="0">
              <a:solidFill>
                <a:prstClr val="black"/>
              </a:solidFill>
              <a:latin typeface="Arial" panose="020B0604020202020204" pitchFamily="34" charset="0"/>
              <a:cs typeface="Arial" panose="020B0604020202020204" pitchFamily="34" charset="0"/>
            </a:endParaRPr>
          </a:p>
          <a:p>
            <a:pPr lvl="1" algn="r" rtl="1">
              <a:buClr>
                <a:srgbClr val="F9B639"/>
              </a:buClr>
            </a:pPr>
            <a:r>
              <a:rPr lang="ar-JO" sz="2800" b="1" dirty="0">
                <a:solidFill>
                  <a:prstClr val="black">
                    <a:tint val="85000"/>
                  </a:prstClr>
                </a:solidFill>
                <a:latin typeface="Arial" panose="020B0604020202020204" pitchFamily="34" charset="0"/>
                <a:cs typeface="Arial" panose="020B0604020202020204" pitchFamily="34" charset="0"/>
              </a:rPr>
              <a:t>سيكون الأمر يستحق ذلك بالنسبة لك.</a:t>
            </a:r>
            <a:endParaRPr lang="en-US" sz="2800" b="1" dirty="0">
              <a:solidFill>
                <a:prstClr val="black">
                  <a:tint val="85000"/>
                </a:prstClr>
              </a:solidFill>
              <a:latin typeface="Arial" panose="020B0604020202020204" pitchFamily="34" charset="0"/>
              <a:cs typeface="Arial" panose="020B0604020202020204" pitchFamily="34" charset="0"/>
            </a:endParaRPr>
          </a:p>
          <a:p>
            <a:pPr lvl="1" algn="r" rtl="1">
              <a:buClr>
                <a:srgbClr val="F9B639"/>
              </a:buClr>
            </a:pPr>
            <a:r>
              <a:rPr lang="ar-JO" sz="2800" b="1" dirty="0">
                <a:solidFill>
                  <a:prstClr val="black">
                    <a:tint val="85000"/>
                  </a:prstClr>
                </a:solidFill>
                <a:latin typeface="Arial" panose="020B0604020202020204" pitchFamily="34" charset="0"/>
                <a:cs typeface="Arial" panose="020B0604020202020204" pitchFamily="34" charset="0"/>
              </a:rPr>
              <a:t>تث 28: 1-14، 30: 11-16، 19-20</a:t>
            </a:r>
            <a:endParaRPr lang="en-US" sz="2800" b="1" dirty="0">
              <a:solidFill>
                <a:prstClr val="black">
                  <a:tint val="85000"/>
                </a:prstClr>
              </a:solidFill>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التحذير</a:t>
            </a:r>
            <a:endParaRPr lang="en-US" sz="32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القرار الخاطئ سوف ينتج الألم لك</a:t>
            </a:r>
            <a:endParaRPr lang="en-US" sz="28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تث 28: 15-68، 30: 17-18، أم 7: 6-27</a:t>
            </a:r>
            <a:endParaRPr lang="en-US" sz="28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النموذج</a:t>
            </a:r>
            <a:endParaRPr lang="en-US" sz="32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سوف أذهب أولاً</a:t>
            </a:r>
            <a:endParaRPr lang="en-US" sz="28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يش 24: 14-15، 1 أخ 29: 1-5، يو 13</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F41511826D644A6D8753A3A584289" ma:contentTypeVersion="4" ma:contentTypeDescription="Create a new document." ma:contentTypeScope="" ma:versionID="2f4b478003c1d2ec0a3c6e5744901d69">
  <xsd:schema xmlns:xsd="http://www.w3.org/2001/XMLSchema" xmlns:xs="http://www.w3.org/2001/XMLSchema" xmlns:p="http://schemas.microsoft.com/office/2006/metadata/properties" xmlns:ns1="http://schemas.microsoft.com/sharepoint/v3" xmlns:ns3="70e58c30-3d67-42d5-941a-8749cdc8c880" targetNamespace="http://schemas.microsoft.com/office/2006/metadata/properties" ma:root="true" ma:fieldsID="00216bdd6e395df4107e63df4aee2270" ns1:_="" ns3:_="">
    <xsd:import namespace="http://schemas.microsoft.com/sharepoint/v3"/>
    <xsd:import namespace="70e58c30-3d67-42d5-941a-8749cdc8c880"/>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description=""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58c30-3d67-42d5-941a-8749cdc8c8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C78F9-00DA-4066-9843-23B928704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e58c30-3d67-42d5-941a-8749cdc8c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4D6501-A987-40E4-AF00-24CAB6226B74}">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678721DC-DD48-44BA-804A-E18B8C59C6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622</TotalTime>
  <Words>1293</Words>
  <Application>Microsoft Macintosh PowerPoint</Application>
  <PresentationFormat>On-screen Show (4:3)</PresentationFormat>
  <Paragraphs>226</Paragraphs>
  <Slides>28</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ＭＳ Ｐゴシック</vt:lpstr>
      <vt:lpstr>Arial</vt:lpstr>
      <vt:lpstr>Calibri</vt:lpstr>
      <vt:lpstr>Times New Roman</vt:lpstr>
      <vt:lpstr>Trebuchet MS</vt:lpstr>
      <vt:lpstr>Wingdings</vt:lpstr>
      <vt:lpstr>Wingdings 2</vt:lpstr>
      <vt:lpstr>Opulent</vt:lpstr>
      <vt:lpstr>Office Theme</vt:lpstr>
      <vt:lpstr>8_Orbit</vt:lpstr>
      <vt:lpstr>1_Orbit</vt:lpstr>
      <vt:lpstr> الوعظ، الإقناع والقيادة: إطلاق الرؤية  شكر وتقدير:: بيل هايبلز، كيف ندعو إلى الإلتزام برايان ويلكرسون، الوعظ الرؤيوي </vt:lpstr>
      <vt:lpstr>PowerPoint Presentation</vt:lpstr>
      <vt:lpstr>أنواع الوعظ</vt:lpstr>
      <vt:lpstr>الوعظ الرؤيوي</vt:lpstr>
      <vt:lpstr>أنواع الوعظ</vt:lpstr>
      <vt:lpstr>عظة إطلاق الرؤية</vt:lpstr>
      <vt:lpstr>كيفية إطلاق الرؤية من المنبر:  أربع طرق</vt:lpstr>
      <vt:lpstr>لماذا ينسحب المتطوعون</vt:lpstr>
      <vt:lpstr>كيفية إطلاق الرؤية من المنبر:  أربع طرق</vt:lpstr>
      <vt:lpstr>PowerPoint Presentation</vt:lpstr>
      <vt:lpstr> اسال نفسك: هل أعيش نوعية الحياة التي  أقدمها للآخرين؟</vt:lpstr>
      <vt:lpstr>شارك نفسك</vt:lpstr>
      <vt:lpstr>كيفية إطلاق الرؤية من المنبر:  أربع طرق</vt:lpstr>
      <vt:lpstr>لماذا يدعم الناس القضايا:</vt:lpstr>
      <vt:lpstr>كيف تطلق الرؤية من المنبر: قم بصياغة لغتك استخدم كلمات أفضل  واستخدم الكلمات بشكل أفضل (برايان ويلكرسون)</vt:lpstr>
      <vt:lpstr>PowerPoint Presentation</vt:lpstr>
      <vt:lpstr>كيف تطلق الرؤية من المنبر: قم بصياغة لغتك استخدم كلمات أفضل  واستخدم الكلمات بشكل أفضل (برايان ويلكرسون)</vt:lpstr>
      <vt:lpstr>التكرار والرؤية</vt:lpstr>
      <vt:lpstr>استخدم كلمات أفضل  واستخدم الكلمات بشكل أفضل</vt:lpstr>
      <vt:lpstr>القصة والرؤية</vt:lpstr>
      <vt:lpstr>كيفية إلقاء الرؤية من المنبر:  تجسيد الرؤية</vt:lpstr>
      <vt:lpstr>إطلاق الرؤية والأفكار اللزجة ب غ م م ع ق</vt:lpstr>
      <vt:lpstr>دراسة الحالة: سينجلتون السلاحف على السياج</vt:lpstr>
      <vt:lpstr>دراسة حالة: بيل هايبلز، الأمور الأولى المسار 6-10 (الصفحات 3-5 من النص)</vt:lpstr>
      <vt:lpstr>دراسة حالة: آندي ستانلي (معاً) (يبدأ الساعة 13:00، ص 4 من المخطوطة)</vt:lpstr>
      <vt:lpstr>دراسة حالة: تيموثي تينينت، قابلية ترجمة الإنجيل (يبدأ الساعة 20:00)</vt:lpstr>
      <vt:lpstr>BibleStudyDownloads.org</vt:lpstr>
      <vt:lpstr>الرابط للعرض التقديميِّ "فن الوعظ" متاحٌ على الموقع الإلكترونيّ:  BibleStudyDownloads.org</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Though  Preaching and Teaching</dc:title>
  <dc:creator>jarthurs</dc:creator>
  <cp:lastModifiedBy>Rick Griffith</cp:lastModifiedBy>
  <cp:revision>40</cp:revision>
  <dcterms:created xsi:type="dcterms:W3CDTF">2009-07-08T20:12:06Z</dcterms:created>
  <dcterms:modified xsi:type="dcterms:W3CDTF">2024-02-06T18:19:13Z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0x010100419F41511826D644A6D8753A3A584289</vt:lpwstr>
  </property>
</Properties>
</file>