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4"/>
    <p:sldMasterId id="2147483871" r:id="rId5"/>
    <p:sldMasterId id="2147483883" r:id="rId6"/>
    <p:sldMasterId id="2147483919" r:id="rId7"/>
    <p:sldMasterId id="2147483937" r:id="rId8"/>
    <p:sldMasterId id="2147483949" r:id="rId9"/>
    <p:sldMasterId id="2147483974" r:id="rId10"/>
    <p:sldMasterId id="2147483986" r:id="rId11"/>
  </p:sldMasterIdLst>
  <p:notesMasterIdLst>
    <p:notesMasterId r:id="rId51"/>
  </p:notesMasterIdLst>
  <p:sldIdLst>
    <p:sldId id="287" r:id="rId12"/>
    <p:sldId id="351" r:id="rId13"/>
    <p:sldId id="390" r:id="rId14"/>
    <p:sldId id="394" r:id="rId15"/>
    <p:sldId id="393" r:id="rId16"/>
    <p:sldId id="5464" r:id="rId17"/>
    <p:sldId id="291" r:id="rId18"/>
    <p:sldId id="316" r:id="rId19"/>
    <p:sldId id="385" r:id="rId20"/>
    <p:sldId id="343" r:id="rId21"/>
    <p:sldId id="328" r:id="rId22"/>
    <p:sldId id="331" r:id="rId23"/>
    <p:sldId id="333" r:id="rId24"/>
    <p:sldId id="344" r:id="rId25"/>
    <p:sldId id="346" r:id="rId26"/>
    <p:sldId id="345" r:id="rId27"/>
    <p:sldId id="398" r:id="rId28"/>
    <p:sldId id="347" r:id="rId29"/>
    <p:sldId id="338" r:id="rId30"/>
    <p:sldId id="340" r:id="rId31"/>
    <p:sldId id="342" r:id="rId32"/>
    <p:sldId id="336" r:id="rId33"/>
    <p:sldId id="397" r:id="rId34"/>
    <p:sldId id="348" r:id="rId35"/>
    <p:sldId id="382" r:id="rId36"/>
    <p:sldId id="383" r:id="rId37"/>
    <p:sldId id="5465" r:id="rId38"/>
    <p:sldId id="388" r:id="rId39"/>
    <p:sldId id="352" r:id="rId40"/>
    <p:sldId id="386" r:id="rId41"/>
    <p:sldId id="381" r:id="rId42"/>
    <p:sldId id="387" r:id="rId43"/>
    <p:sldId id="353" r:id="rId44"/>
    <p:sldId id="356" r:id="rId45"/>
    <p:sldId id="363" r:id="rId46"/>
    <p:sldId id="392" r:id="rId47"/>
    <p:sldId id="380" r:id="rId48"/>
    <p:sldId id="5463" r:id="rId49"/>
    <p:sldId id="4032"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7C80"/>
    <a:srgbClr val="006600"/>
    <a:srgbClr val="663300"/>
    <a:srgbClr val="FFFF00"/>
    <a:srgbClr val="DDDDDD"/>
    <a:srgbClr val="B2B2B2"/>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9"/>
    <p:restoredTop sz="70569"/>
  </p:normalViewPr>
  <p:slideViewPr>
    <p:cSldViewPr>
      <p:cViewPr>
        <p:scale>
          <a:sx n="60" d="100"/>
          <a:sy n="60" d="100"/>
        </p:scale>
        <p:origin x="144" y="1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0D014-E6EF-4674-A0BA-620AFF787223}" type="doc">
      <dgm:prSet loTypeId="urn:microsoft.com/office/officeart/2005/8/layout/pyramid2" loCatId="list" qsTypeId="urn:microsoft.com/office/officeart/2005/8/quickstyle/simple1" qsCatId="simple" csTypeId="urn:microsoft.com/office/officeart/2005/8/colors/accent1_2" csCatId="accent1" phldr="1"/>
      <dgm:spPr/>
    </dgm:pt>
    <dgm:pt modelId="{01C4C73A-E667-4B7E-BBF6-A34C673BBEF4}">
      <dgm:prSet phldrT="[Text]"/>
      <dgm:spPr/>
      <dgm:t>
        <a:bodyPr/>
        <a:lstStyle/>
        <a:p>
          <a:r>
            <a:rPr lang="ar-JO" dirty="0">
              <a:latin typeface="Arial" panose="020B0604020202020204" pitchFamily="34" charset="0"/>
              <a:cs typeface="Arial" panose="020B0604020202020204" pitchFamily="34" charset="0"/>
            </a:rPr>
            <a:t>ماذا في ذلك؟</a:t>
          </a:r>
          <a:endParaRPr lang="en-US" dirty="0">
            <a:latin typeface="Arial" panose="020B0604020202020204" pitchFamily="34" charset="0"/>
            <a:cs typeface="Arial" panose="020B0604020202020204" pitchFamily="34" charset="0"/>
          </a:endParaRPr>
        </a:p>
      </dgm:t>
    </dgm:pt>
    <dgm:pt modelId="{1AB35570-A642-4877-9043-B11D4961B6BC}" type="parTrans" cxnId="{337EF58E-7F9F-4DC8-8D9A-FD8615E9C3FE}">
      <dgm:prSet/>
      <dgm:spPr/>
      <dgm:t>
        <a:bodyPr/>
        <a:lstStyle/>
        <a:p>
          <a:endParaRPr lang="en-US"/>
        </a:p>
      </dgm:t>
    </dgm:pt>
    <dgm:pt modelId="{BBEB42E2-5418-4368-91EF-7DE036FDA3C4}" type="sibTrans" cxnId="{337EF58E-7F9F-4DC8-8D9A-FD8615E9C3FE}">
      <dgm:prSet/>
      <dgm:spPr/>
      <dgm:t>
        <a:bodyPr/>
        <a:lstStyle/>
        <a:p>
          <a:endParaRPr lang="en-US"/>
        </a:p>
      </dgm:t>
    </dgm:pt>
    <dgm:pt modelId="{56645FA1-6CA5-46C6-9498-CB602500CF10}">
      <dgm:prSet phldrT="[Text]"/>
      <dgm:spPr/>
      <dgm:t>
        <a:bodyPr/>
        <a:lstStyle/>
        <a:p>
          <a:r>
            <a:rPr lang="ar-JO" dirty="0">
              <a:latin typeface="Arial" panose="020B0604020202020204" pitchFamily="34" charset="0"/>
              <a:cs typeface="Arial" panose="020B0604020202020204" pitchFamily="34" charset="0"/>
            </a:rPr>
            <a:t>هل هذا صحيح؟</a:t>
          </a:r>
          <a:endParaRPr lang="en-US" dirty="0">
            <a:latin typeface="Arial" panose="020B0604020202020204" pitchFamily="34" charset="0"/>
            <a:cs typeface="Arial" panose="020B0604020202020204" pitchFamily="34" charset="0"/>
          </a:endParaRPr>
        </a:p>
      </dgm:t>
    </dgm:pt>
    <dgm:pt modelId="{B89EAA9B-0438-45AA-9299-C2944575372C}" type="parTrans" cxnId="{BD0F3BE2-E314-4886-8A86-4D70D573FE81}">
      <dgm:prSet/>
      <dgm:spPr/>
      <dgm:t>
        <a:bodyPr/>
        <a:lstStyle/>
        <a:p>
          <a:endParaRPr lang="en-US"/>
        </a:p>
      </dgm:t>
    </dgm:pt>
    <dgm:pt modelId="{8A1CA85A-C1B5-41B7-8ED7-5E99740B91F4}" type="sibTrans" cxnId="{BD0F3BE2-E314-4886-8A86-4D70D573FE81}">
      <dgm:prSet/>
      <dgm:spPr/>
      <dgm:t>
        <a:bodyPr/>
        <a:lstStyle/>
        <a:p>
          <a:endParaRPr lang="en-US"/>
        </a:p>
      </dgm:t>
    </dgm:pt>
    <dgm:pt modelId="{CCA08ACD-CEA3-4E58-91CA-1CAC24D98A36}">
      <dgm:prSet phldrT="[Text]"/>
      <dgm:spPr/>
      <dgm:t>
        <a:bodyPr/>
        <a:lstStyle/>
        <a:p>
          <a:r>
            <a:rPr lang="ar-JO" dirty="0">
              <a:latin typeface="Arial" panose="020B0604020202020204" pitchFamily="34" charset="0"/>
              <a:cs typeface="Arial" panose="020B0604020202020204" pitchFamily="34" charset="0"/>
            </a:rPr>
            <a:t>ماذا يعني؟</a:t>
          </a:r>
          <a:endParaRPr lang="en-US" dirty="0">
            <a:latin typeface="Arial" panose="020B0604020202020204" pitchFamily="34" charset="0"/>
            <a:cs typeface="Arial" panose="020B0604020202020204" pitchFamily="34" charset="0"/>
          </a:endParaRPr>
        </a:p>
      </dgm:t>
    </dgm:pt>
    <dgm:pt modelId="{AAA3DB23-D7AC-4AEA-B7ED-D6A23024D687}" type="parTrans" cxnId="{F9100123-F4AE-4D0E-9C80-1CECBD4311D7}">
      <dgm:prSet/>
      <dgm:spPr/>
      <dgm:t>
        <a:bodyPr/>
        <a:lstStyle/>
        <a:p>
          <a:endParaRPr lang="en-US"/>
        </a:p>
      </dgm:t>
    </dgm:pt>
    <dgm:pt modelId="{30C2B468-6E85-4BFA-B939-8DC0B6AF5508}" type="sibTrans" cxnId="{F9100123-F4AE-4D0E-9C80-1CECBD4311D7}">
      <dgm:prSet/>
      <dgm:spPr/>
      <dgm:t>
        <a:bodyPr/>
        <a:lstStyle/>
        <a:p>
          <a:endParaRPr lang="en-US"/>
        </a:p>
      </dgm:t>
    </dgm:pt>
    <dgm:pt modelId="{655702E5-1215-43B9-84E1-107B717598DB}" type="pres">
      <dgm:prSet presAssocID="{BDC0D014-E6EF-4674-A0BA-620AFF787223}" presName="compositeShape" presStyleCnt="0">
        <dgm:presLayoutVars>
          <dgm:dir/>
          <dgm:resizeHandles/>
        </dgm:presLayoutVars>
      </dgm:prSet>
      <dgm:spPr/>
    </dgm:pt>
    <dgm:pt modelId="{CA35638E-920A-4967-9A4E-B266638EE6FC}" type="pres">
      <dgm:prSet presAssocID="{BDC0D014-E6EF-4674-A0BA-620AFF787223}" presName="pyramid" presStyleLbl="node1" presStyleIdx="0" presStyleCnt="1"/>
      <dgm:spPr/>
    </dgm:pt>
    <dgm:pt modelId="{FD3D3A2F-485D-4ED7-B61B-B2656CC105E1}" type="pres">
      <dgm:prSet presAssocID="{BDC0D014-E6EF-4674-A0BA-620AFF787223}" presName="theList" presStyleCnt="0"/>
      <dgm:spPr/>
    </dgm:pt>
    <dgm:pt modelId="{9785EEEC-BC30-414C-9BF0-138BB35C2657}" type="pres">
      <dgm:prSet presAssocID="{01C4C73A-E667-4B7E-BBF6-A34C673BBEF4}" presName="aNode" presStyleLbl="fgAcc1" presStyleIdx="0" presStyleCnt="3">
        <dgm:presLayoutVars>
          <dgm:bulletEnabled val="1"/>
        </dgm:presLayoutVars>
      </dgm:prSet>
      <dgm:spPr/>
    </dgm:pt>
    <dgm:pt modelId="{D0DC2600-1343-4E5B-AB38-79668DED3A1A}" type="pres">
      <dgm:prSet presAssocID="{01C4C73A-E667-4B7E-BBF6-A34C673BBEF4}" presName="aSpace" presStyleCnt="0"/>
      <dgm:spPr/>
    </dgm:pt>
    <dgm:pt modelId="{945FDE70-1045-40A2-A9D7-E973E6C2D2A6}" type="pres">
      <dgm:prSet presAssocID="{56645FA1-6CA5-46C6-9498-CB602500CF10}" presName="aNode" presStyleLbl="fgAcc1" presStyleIdx="1" presStyleCnt="3">
        <dgm:presLayoutVars>
          <dgm:bulletEnabled val="1"/>
        </dgm:presLayoutVars>
      </dgm:prSet>
      <dgm:spPr/>
    </dgm:pt>
    <dgm:pt modelId="{2851EF78-B726-4D31-84ED-7010AAD02B2D}" type="pres">
      <dgm:prSet presAssocID="{56645FA1-6CA5-46C6-9498-CB602500CF10}" presName="aSpace" presStyleCnt="0"/>
      <dgm:spPr/>
    </dgm:pt>
    <dgm:pt modelId="{1748D98B-FE48-4991-8DE6-EB060DDC292D}" type="pres">
      <dgm:prSet presAssocID="{CCA08ACD-CEA3-4E58-91CA-1CAC24D98A36}" presName="aNode" presStyleLbl="fgAcc1" presStyleIdx="2" presStyleCnt="3">
        <dgm:presLayoutVars>
          <dgm:bulletEnabled val="1"/>
        </dgm:presLayoutVars>
      </dgm:prSet>
      <dgm:spPr/>
    </dgm:pt>
    <dgm:pt modelId="{DC6E9F69-AE6D-4414-89C1-797675544232}" type="pres">
      <dgm:prSet presAssocID="{CCA08ACD-CEA3-4E58-91CA-1CAC24D98A36}" presName="aSpace" presStyleCnt="0"/>
      <dgm:spPr/>
    </dgm:pt>
  </dgm:ptLst>
  <dgm:cxnLst>
    <dgm:cxn modelId="{656CE509-961E-4580-BF85-F88351438E6C}" type="presOf" srcId="{01C4C73A-E667-4B7E-BBF6-A34C673BBEF4}" destId="{9785EEEC-BC30-414C-9BF0-138BB35C2657}" srcOrd="0" destOrd="0" presId="urn:microsoft.com/office/officeart/2005/8/layout/pyramid2"/>
    <dgm:cxn modelId="{F9100123-F4AE-4D0E-9C80-1CECBD4311D7}" srcId="{BDC0D014-E6EF-4674-A0BA-620AFF787223}" destId="{CCA08ACD-CEA3-4E58-91CA-1CAC24D98A36}" srcOrd="2" destOrd="0" parTransId="{AAA3DB23-D7AC-4AEA-B7ED-D6A23024D687}" sibTransId="{30C2B468-6E85-4BFA-B939-8DC0B6AF5508}"/>
    <dgm:cxn modelId="{9A6DFC8A-1E01-44D2-BDFB-209F747DC7EB}" type="presOf" srcId="{56645FA1-6CA5-46C6-9498-CB602500CF10}" destId="{945FDE70-1045-40A2-A9D7-E973E6C2D2A6}" srcOrd="0" destOrd="0" presId="urn:microsoft.com/office/officeart/2005/8/layout/pyramid2"/>
    <dgm:cxn modelId="{337EF58E-7F9F-4DC8-8D9A-FD8615E9C3FE}" srcId="{BDC0D014-E6EF-4674-A0BA-620AFF787223}" destId="{01C4C73A-E667-4B7E-BBF6-A34C673BBEF4}" srcOrd="0" destOrd="0" parTransId="{1AB35570-A642-4877-9043-B11D4961B6BC}" sibTransId="{BBEB42E2-5418-4368-91EF-7DE036FDA3C4}"/>
    <dgm:cxn modelId="{E4EE4EA3-D7C9-4A2D-AD02-82B69EA8AEE4}" type="presOf" srcId="{CCA08ACD-CEA3-4E58-91CA-1CAC24D98A36}" destId="{1748D98B-FE48-4991-8DE6-EB060DDC292D}" srcOrd="0" destOrd="0" presId="urn:microsoft.com/office/officeart/2005/8/layout/pyramid2"/>
    <dgm:cxn modelId="{DBC47FDE-9978-4F34-AD27-4F0BD18E8E1A}" type="presOf" srcId="{BDC0D014-E6EF-4674-A0BA-620AFF787223}" destId="{655702E5-1215-43B9-84E1-107B717598DB}" srcOrd="0" destOrd="0" presId="urn:microsoft.com/office/officeart/2005/8/layout/pyramid2"/>
    <dgm:cxn modelId="{BD0F3BE2-E314-4886-8A86-4D70D573FE81}" srcId="{BDC0D014-E6EF-4674-A0BA-620AFF787223}" destId="{56645FA1-6CA5-46C6-9498-CB602500CF10}" srcOrd="1" destOrd="0" parTransId="{B89EAA9B-0438-45AA-9299-C2944575372C}" sibTransId="{8A1CA85A-C1B5-41B7-8ED7-5E99740B91F4}"/>
    <dgm:cxn modelId="{C108C334-4441-4909-8D99-CAFA634138E7}" type="presParOf" srcId="{655702E5-1215-43B9-84E1-107B717598DB}" destId="{CA35638E-920A-4967-9A4E-B266638EE6FC}" srcOrd="0" destOrd="0" presId="urn:microsoft.com/office/officeart/2005/8/layout/pyramid2"/>
    <dgm:cxn modelId="{A2F018E2-F1A6-4FEE-9EC3-F2102467C66A}" type="presParOf" srcId="{655702E5-1215-43B9-84E1-107B717598DB}" destId="{FD3D3A2F-485D-4ED7-B61B-B2656CC105E1}" srcOrd="1" destOrd="0" presId="urn:microsoft.com/office/officeart/2005/8/layout/pyramid2"/>
    <dgm:cxn modelId="{0743DAC3-6054-49BD-A7D5-D605F424C723}" type="presParOf" srcId="{FD3D3A2F-485D-4ED7-B61B-B2656CC105E1}" destId="{9785EEEC-BC30-414C-9BF0-138BB35C2657}" srcOrd="0" destOrd="0" presId="urn:microsoft.com/office/officeart/2005/8/layout/pyramid2"/>
    <dgm:cxn modelId="{B510FE5A-55CC-46B0-8831-553759DC7AB2}" type="presParOf" srcId="{FD3D3A2F-485D-4ED7-B61B-B2656CC105E1}" destId="{D0DC2600-1343-4E5B-AB38-79668DED3A1A}" srcOrd="1" destOrd="0" presId="urn:microsoft.com/office/officeart/2005/8/layout/pyramid2"/>
    <dgm:cxn modelId="{2B830BE5-0EB3-40EA-85AD-223E39531080}" type="presParOf" srcId="{FD3D3A2F-485D-4ED7-B61B-B2656CC105E1}" destId="{945FDE70-1045-40A2-A9D7-E973E6C2D2A6}" srcOrd="2" destOrd="0" presId="urn:microsoft.com/office/officeart/2005/8/layout/pyramid2"/>
    <dgm:cxn modelId="{ABCEED7C-1230-4F9E-B274-73C954EFA942}" type="presParOf" srcId="{FD3D3A2F-485D-4ED7-B61B-B2656CC105E1}" destId="{2851EF78-B726-4D31-84ED-7010AAD02B2D}" srcOrd="3" destOrd="0" presId="urn:microsoft.com/office/officeart/2005/8/layout/pyramid2"/>
    <dgm:cxn modelId="{B3F71DA5-6680-4A2D-A187-B40DFB3B91C1}" type="presParOf" srcId="{FD3D3A2F-485D-4ED7-B61B-B2656CC105E1}" destId="{1748D98B-FE48-4991-8DE6-EB060DDC292D}" srcOrd="4" destOrd="0" presId="urn:microsoft.com/office/officeart/2005/8/layout/pyramid2"/>
    <dgm:cxn modelId="{0EA3B36A-8AD7-45DE-BE1E-94F856336EE7}" type="presParOf" srcId="{FD3D3A2F-485D-4ED7-B61B-B2656CC105E1}" destId="{DC6E9F69-AE6D-4414-89C1-79767554423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0D014-E6EF-4674-A0BA-620AFF787223}" type="doc">
      <dgm:prSet loTypeId="urn:microsoft.com/office/officeart/2005/8/layout/pyramid2" loCatId="list" qsTypeId="urn:microsoft.com/office/officeart/2005/8/quickstyle/simple1" qsCatId="simple" csTypeId="urn:microsoft.com/office/officeart/2005/8/colors/accent1_2" csCatId="accent1" phldr="1"/>
      <dgm:spPr/>
    </dgm:pt>
    <dgm:pt modelId="{01C4C73A-E667-4B7E-BBF6-A34C673BBEF4}">
      <dgm:prSet phldrT="[Text]"/>
      <dgm:spPr/>
      <dgm:t>
        <a:bodyPr/>
        <a:lstStyle/>
        <a:p>
          <a:r>
            <a:rPr lang="ar-JO" dirty="0">
              <a:latin typeface="Arial" panose="020B0604020202020204" pitchFamily="34" charset="0"/>
              <a:cs typeface="Arial" panose="020B0604020202020204" pitchFamily="34" charset="0"/>
            </a:rPr>
            <a:t>ماذا في ذلك؟</a:t>
          </a:r>
          <a:endParaRPr lang="en-US" dirty="0">
            <a:latin typeface="Arial" panose="020B0604020202020204" pitchFamily="34" charset="0"/>
            <a:cs typeface="Arial" panose="020B0604020202020204" pitchFamily="34" charset="0"/>
          </a:endParaRPr>
        </a:p>
      </dgm:t>
    </dgm:pt>
    <dgm:pt modelId="{1AB35570-A642-4877-9043-B11D4961B6BC}" type="parTrans" cxnId="{337EF58E-7F9F-4DC8-8D9A-FD8615E9C3FE}">
      <dgm:prSet/>
      <dgm:spPr/>
      <dgm:t>
        <a:bodyPr/>
        <a:lstStyle/>
        <a:p>
          <a:endParaRPr lang="en-US"/>
        </a:p>
      </dgm:t>
    </dgm:pt>
    <dgm:pt modelId="{BBEB42E2-5418-4368-91EF-7DE036FDA3C4}" type="sibTrans" cxnId="{337EF58E-7F9F-4DC8-8D9A-FD8615E9C3FE}">
      <dgm:prSet/>
      <dgm:spPr/>
      <dgm:t>
        <a:bodyPr/>
        <a:lstStyle/>
        <a:p>
          <a:endParaRPr lang="en-US"/>
        </a:p>
      </dgm:t>
    </dgm:pt>
    <dgm:pt modelId="{56645FA1-6CA5-46C6-9498-CB602500CF10}">
      <dgm:prSet phldrT="[Text]"/>
      <dgm:spPr/>
      <dgm:t>
        <a:bodyPr/>
        <a:lstStyle/>
        <a:p>
          <a:r>
            <a:rPr lang="ar-JO" dirty="0">
              <a:latin typeface="Arial" panose="020B0604020202020204" pitchFamily="34" charset="0"/>
              <a:cs typeface="Arial" panose="020B0604020202020204" pitchFamily="34" charset="0"/>
            </a:rPr>
            <a:t>هل هذا صحيح؟</a:t>
          </a:r>
          <a:endParaRPr lang="en-US" dirty="0">
            <a:latin typeface="Arial" panose="020B0604020202020204" pitchFamily="34" charset="0"/>
            <a:cs typeface="Arial" panose="020B0604020202020204" pitchFamily="34" charset="0"/>
          </a:endParaRPr>
        </a:p>
      </dgm:t>
    </dgm:pt>
    <dgm:pt modelId="{B89EAA9B-0438-45AA-9299-C2944575372C}" type="parTrans" cxnId="{BD0F3BE2-E314-4886-8A86-4D70D573FE81}">
      <dgm:prSet/>
      <dgm:spPr/>
      <dgm:t>
        <a:bodyPr/>
        <a:lstStyle/>
        <a:p>
          <a:endParaRPr lang="en-US"/>
        </a:p>
      </dgm:t>
    </dgm:pt>
    <dgm:pt modelId="{8A1CA85A-C1B5-41B7-8ED7-5E99740B91F4}" type="sibTrans" cxnId="{BD0F3BE2-E314-4886-8A86-4D70D573FE81}">
      <dgm:prSet/>
      <dgm:spPr/>
      <dgm:t>
        <a:bodyPr/>
        <a:lstStyle/>
        <a:p>
          <a:endParaRPr lang="en-US"/>
        </a:p>
      </dgm:t>
    </dgm:pt>
    <dgm:pt modelId="{CCA08ACD-CEA3-4E58-91CA-1CAC24D98A36}">
      <dgm:prSet phldrT="[Text]"/>
      <dgm:spPr/>
      <dgm:t>
        <a:bodyPr/>
        <a:lstStyle/>
        <a:p>
          <a:r>
            <a:rPr lang="ar-JO" dirty="0">
              <a:latin typeface="Arial" panose="020B0604020202020204" pitchFamily="34" charset="0"/>
              <a:cs typeface="Arial" panose="020B0604020202020204" pitchFamily="34" charset="0"/>
            </a:rPr>
            <a:t>ماذا يعني؟</a:t>
          </a:r>
          <a:endParaRPr lang="en-US" dirty="0">
            <a:latin typeface="Arial" panose="020B0604020202020204" pitchFamily="34" charset="0"/>
            <a:cs typeface="Arial" panose="020B0604020202020204" pitchFamily="34" charset="0"/>
          </a:endParaRPr>
        </a:p>
      </dgm:t>
    </dgm:pt>
    <dgm:pt modelId="{AAA3DB23-D7AC-4AEA-B7ED-D6A23024D687}" type="parTrans" cxnId="{F9100123-F4AE-4D0E-9C80-1CECBD4311D7}">
      <dgm:prSet/>
      <dgm:spPr/>
      <dgm:t>
        <a:bodyPr/>
        <a:lstStyle/>
        <a:p>
          <a:endParaRPr lang="en-US"/>
        </a:p>
      </dgm:t>
    </dgm:pt>
    <dgm:pt modelId="{30C2B468-6E85-4BFA-B939-8DC0B6AF5508}" type="sibTrans" cxnId="{F9100123-F4AE-4D0E-9C80-1CECBD4311D7}">
      <dgm:prSet/>
      <dgm:spPr/>
      <dgm:t>
        <a:bodyPr/>
        <a:lstStyle/>
        <a:p>
          <a:endParaRPr lang="en-US"/>
        </a:p>
      </dgm:t>
    </dgm:pt>
    <dgm:pt modelId="{655702E5-1215-43B9-84E1-107B717598DB}" type="pres">
      <dgm:prSet presAssocID="{BDC0D014-E6EF-4674-A0BA-620AFF787223}" presName="compositeShape" presStyleCnt="0">
        <dgm:presLayoutVars>
          <dgm:dir/>
          <dgm:resizeHandles/>
        </dgm:presLayoutVars>
      </dgm:prSet>
      <dgm:spPr/>
    </dgm:pt>
    <dgm:pt modelId="{CA35638E-920A-4967-9A4E-B266638EE6FC}" type="pres">
      <dgm:prSet presAssocID="{BDC0D014-E6EF-4674-A0BA-620AFF787223}" presName="pyramid" presStyleLbl="node1" presStyleIdx="0" presStyleCnt="1"/>
      <dgm:spPr/>
    </dgm:pt>
    <dgm:pt modelId="{FD3D3A2F-485D-4ED7-B61B-B2656CC105E1}" type="pres">
      <dgm:prSet presAssocID="{BDC0D014-E6EF-4674-A0BA-620AFF787223}" presName="theList" presStyleCnt="0"/>
      <dgm:spPr/>
    </dgm:pt>
    <dgm:pt modelId="{9785EEEC-BC30-414C-9BF0-138BB35C2657}" type="pres">
      <dgm:prSet presAssocID="{01C4C73A-E667-4B7E-BBF6-A34C673BBEF4}" presName="aNode" presStyleLbl="fgAcc1" presStyleIdx="0" presStyleCnt="3">
        <dgm:presLayoutVars>
          <dgm:bulletEnabled val="1"/>
        </dgm:presLayoutVars>
      </dgm:prSet>
      <dgm:spPr/>
    </dgm:pt>
    <dgm:pt modelId="{D0DC2600-1343-4E5B-AB38-79668DED3A1A}" type="pres">
      <dgm:prSet presAssocID="{01C4C73A-E667-4B7E-BBF6-A34C673BBEF4}" presName="aSpace" presStyleCnt="0"/>
      <dgm:spPr/>
    </dgm:pt>
    <dgm:pt modelId="{945FDE70-1045-40A2-A9D7-E973E6C2D2A6}" type="pres">
      <dgm:prSet presAssocID="{56645FA1-6CA5-46C6-9498-CB602500CF10}" presName="aNode" presStyleLbl="fgAcc1" presStyleIdx="1" presStyleCnt="3">
        <dgm:presLayoutVars>
          <dgm:bulletEnabled val="1"/>
        </dgm:presLayoutVars>
      </dgm:prSet>
      <dgm:spPr/>
    </dgm:pt>
    <dgm:pt modelId="{2851EF78-B726-4D31-84ED-7010AAD02B2D}" type="pres">
      <dgm:prSet presAssocID="{56645FA1-6CA5-46C6-9498-CB602500CF10}" presName="aSpace" presStyleCnt="0"/>
      <dgm:spPr/>
    </dgm:pt>
    <dgm:pt modelId="{1748D98B-FE48-4991-8DE6-EB060DDC292D}" type="pres">
      <dgm:prSet presAssocID="{CCA08ACD-CEA3-4E58-91CA-1CAC24D98A36}" presName="aNode" presStyleLbl="fgAcc1" presStyleIdx="2" presStyleCnt="3">
        <dgm:presLayoutVars>
          <dgm:bulletEnabled val="1"/>
        </dgm:presLayoutVars>
      </dgm:prSet>
      <dgm:spPr/>
    </dgm:pt>
    <dgm:pt modelId="{DC6E9F69-AE6D-4414-89C1-797675544232}" type="pres">
      <dgm:prSet presAssocID="{CCA08ACD-CEA3-4E58-91CA-1CAC24D98A36}" presName="aSpace" presStyleCnt="0"/>
      <dgm:spPr/>
    </dgm:pt>
  </dgm:ptLst>
  <dgm:cxnLst>
    <dgm:cxn modelId="{656CE509-961E-4580-BF85-F88351438E6C}" type="presOf" srcId="{01C4C73A-E667-4B7E-BBF6-A34C673BBEF4}" destId="{9785EEEC-BC30-414C-9BF0-138BB35C2657}" srcOrd="0" destOrd="0" presId="urn:microsoft.com/office/officeart/2005/8/layout/pyramid2"/>
    <dgm:cxn modelId="{F9100123-F4AE-4D0E-9C80-1CECBD4311D7}" srcId="{BDC0D014-E6EF-4674-A0BA-620AFF787223}" destId="{CCA08ACD-CEA3-4E58-91CA-1CAC24D98A36}" srcOrd="2" destOrd="0" parTransId="{AAA3DB23-D7AC-4AEA-B7ED-D6A23024D687}" sibTransId="{30C2B468-6E85-4BFA-B939-8DC0B6AF5508}"/>
    <dgm:cxn modelId="{9A6DFC8A-1E01-44D2-BDFB-209F747DC7EB}" type="presOf" srcId="{56645FA1-6CA5-46C6-9498-CB602500CF10}" destId="{945FDE70-1045-40A2-A9D7-E973E6C2D2A6}" srcOrd="0" destOrd="0" presId="urn:microsoft.com/office/officeart/2005/8/layout/pyramid2"/>
    <dgm:cxn modelId="{337EF58E-7F9F-4DC8-8D9A-FD8615E9C3FE}" srcId="{BDC0D014-E6EF-4674-A0BA-620AFF787223}" destId="{01C4C73A-E667-4B7E-BBF6-A34C673BBEF4}" srcOrd="0" destOrd="0" parTransId="{1AB35570-A642-4877-9043-B11D4961B6BC}" sibTransId="{BBEB42E2-5418-4368-91EF-7DE036FDA3C4}"/>
    <dgm:cxn modelId="{E4EE4EA3-D7C9-4A2D-AD02-82B69EA8AEE4}" type="presOf" srcId="{CCA08ACD-CEA3-4E58-91CA-1CAC24D98A36}" destId="{1748D98B-FE48-4991-8DE6-EB060DDC292D}" srcOrd="0" destOrd="0" presId="urn:microsoft.com/office/officeart/2005/8/layout/pyramid2"/>
    <dgm:cxn modelId="{DBC47FDE-9978-4F34-AD27-4F0BD18E8E1A}" type="presOf" srcId="{BDC0D014-E6EF-4674-A0BA-620AFF787223}" destId="{655702E5-1215-43B9-84E1-107B717598DB}" srcOrd="0" destOrd="0" presId="urn:microsoft.com/office/officeart/2005/8/layout/pyramid2"/>
    <dgm:cxn modelId="{BD0F3BE2-E314-4886-8A86-4D70D573FE81}" srcId="{BDC0D014-E6EF-4674-A0BA-620AFF787223}" destId="{56645FA1-6CA5-46C6-9498-CB602500CF10}" srcOrd="1" destOrd="0" parTransId="{B89EAA9B-0438-45AA-9299-C2944575372C}" sibTransId="{8A1CA85A-C1B5-41B7-8ED7-5E99740B91F4}"/>
    <dgm:cxn modelId="{C108C334-4441-4909-8D99-CAFA634138E7}" type="presParOf" srcId="{655702E5-1215-43B9-84E1-107B717598DB}" destId="{CA35638E-920A-4967-9A4E-B266638EE6FC}" srcOrd="0" destOrd="0" presId="urn:microsoft.com/office/officeart/2005/8/layout/pyramid2"/>
    <dgm:cxn modelId="{A2F018E2-F1A6-4FEE-9EC3-F2102467C66A}" type="presParOf" srcId="{655702E5-1215-43B9-84E1-107B717598DB}" destId="{FD3D3A2F-485D-4ED7-B61B-B2656CC105E1}" srcOrd="1" destOrd="0" presId="urn:microsoft.com/office/officeart/2005/8/layout/pyramid2"/>
    <dgm:cxn modelId="{0743DAC3-6054-49BD-A7D5-D605F424C723}" type="presParOf" srcId="{FD3D3A2F-485D-4ED7-B61B-B2656CC105E1}" destId="{9785EEEC-BC30-414C-9BF0-138BB35C2657}" srcOrd="0" destOrd="0" presId="urn:microsoft.com/office/officeart/2005/8/layout/pyramid2"/>
    <dgm:cxn modelId="{B510FE5A-55CC-46B0-8831-553759DC7AB2}" type="presParOf" srcId="{FD3D3A2F-485D-4ED7-B61B-B2656CC105E1}" destId="{D0DC2600-1343-4E5B-AB38-79668DED3A1A}" srcOrd="1" destOrd="0" presId="urn:microsoft.com/office/officeart/2005/8/layout/pyramid2"/>
    <dgm:cxn modelId="{2B830BE5-0EB3-40EA-85AD-223E39531080}" type="presParOf" srcId="{FD3D3A2F-485D-4ED7-B61B-B2656CC105E1}" destId="{945FDE70-1045-40A2-A9D7-E973E6C2D2A6}" srcOrd="2" destOrd="0" presId="urn:microsoft.com/office/officeart/2005/8/layout/pyramid2"/>
    <dgm:cxn modelId="{ABCEED7C-1230-4F9E-B274-73C954EFA942}" type="presParOf" srcId="{FD3D3A2F-485D-4ED7-B61B-B2656CC105E1}" destId="{2851EF78-B726-4D31-84ED-7010AAD02B2D}" srcOrd="3" destOrd="0" presId="urn:microsoft.com/office/officeart/2005/8/layout/pyramid2"/>
    <dgm:cxn modelId="{B3F71DA5-6680-4A2D-A187-B40DFB3B91C1}" type="presParOf" srcId="{FD3D3A2F-485D-4ED7-B61B-B2656CC105E1}" destId="{1748D98B-FE48-4991-8DE6-EB060DDC292D}" srcOrd="4" destOrd="0" presId="urn:microsoft.com/office/officeart/2005/8/layout/pyramid2"/>
    <dgm:cxn modelId="{0EA3B36A-8AD7-45DE-BE1E-94F856336EE7}" type="presParOf" srcId="{FD3D3A2F-485D-4ED7-B61B-B2656CC105E1}" destId="{DC6E9F69-AE6D-4414-89C1-79767554423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0D014-E6EF-4674-A0BA-620AFF787223}" type="doc">
      <dgm:prSet loTypeId="urn:microsoft.com/office/officeart/2005/8/layout/pyramid2" loCatId="list" qsTypeId="urn:microsoft.com/office/officeart/2005/8/quickstyle/simple1" qsCatId="simple" csTypeId="urn:microsoft.com/office/officeart/2005/8/colors/accent1_2" csCatId="accent1" phldr="1"/>
      <dgm:spPr/>
    </dgm:pt>
    <dgm:pt modelId="{01C4C73A-E667-4B7E-BBF6-A34C673BBEF4}">
      <dgm:prSet phldrT="[Text]"/>
      <dgm:spPr/>
      <dgm:t>
        <a:bodyPr/>
        <a:lstStyle/>
        <a:p>
          <a:r>
            <a:rPr lang="ar-JO" dirty="0">
              <a:latin typeface="Arial" panose="020B0604020202020204" pitchFamily="34" charset="0"/>
              <a:cs typeface="Arial" panose="020B0604020202020204" pitchFamily="34" charset="0"/>
            </a:rPr>
            <a:t>ماذا في ذلك؟</a:t>
          </a:r>
          <a:endParaRPr lang="en-US" dirty="0">
            <a:latin typeface="Arial" panose="020B0604020202020204" pitchFamily="34" charset="0"/>
            <a:cs typeface="Arial" panose="020B0604020202020204" pitchFamily="34" charset="0"/>
          </a:endParaRPr>
        </a:p>
      </dgm:t>
    </dgm:pt>
    <dgm:pt modelId="{1AB35570-A642-4877-9043-B11D4961B6BC}" type="parTrans" cxnId="{337EF58E-7F9F-4DC8-8D9A-FD8615E9C3FE}">
      <dgm:prSet/>
      <dgm:spPr/>
      <dgm:t>
        <a:bodyPr/>
        <a:lstStyle/>
        <a:p>
          <a:endParaRPr lang="en-US"/>
        </a:p>
      </dgm:t>
    </dgm:pt>
    <dgm:pt modelId="{BBEB42E2-5418-4368-91EF-7DE036FDA3C4}" type="sibTrans" cxnId="{337EF58E-7F9F-4DC8-8D9A-FD8615E9C3FE}">
      <dgm:prSet/>
      <dgm:spPr/>
      <dgm:t>
        <a:bodyPr/>
        <a:lstStyle/>
        <a:p>
          <a:endParaRPr lang="en-US"/>
        </a:p>
      </dgm:t>
    </dgm:pt>
    <dgm:pt modelId="{56645FA1-6CA5-46C6-9498-CB602500CF10}">
      <dgm:prSet phldrT="[Text]"/>
      <dgm:spPr/>
      <dgm:t>
        <a:bodyPr/>
        <a:lstStyle/>
        <a:p>
          <a:r>
            <a:rPr lang="ar-JO" dirty="0">
              <a:latin typeface="Arial" panose="020B0604020202020204" pitchFamily="34" charset="0"/>
              <a:cs typeface="Arial" panose="020B0604020202020204" pitchFamily="34" charset="0"/>
            </a:rPr>
            <a:t>هل هذا صحيح؟</a:t>
          </a:r>
          <a:endParaRPr lang="en-US" dirty="0">
            <a:latin typeface="Arial" panose="020B0604020202020204" pitchFamily="34" charset="0"/>
            <a:cs typeface="Arial" panose="020B0604020202020204" pitchFamily="34" charset="0"/>
          </a:endParaRPr>
        </a:p>
      </dgm:t>
    </dgm:pt>
    <dgm:pt modelId="{B89EAA9B-0438-45AA-9299-C2944575372C}" type="parTrans" cxnId="{BD0F3BE2-E314-4886-8A86-4D70D573FE81}">
      <dgm:prSet/>
      <dgm:spPr/>
      <dgm:t>
        <a:bodyPr/>
        <a:lstStyle/>
        <a:p>
          <a:endParaRPr lang="en-US"/>
        </a:p>
      </dgm:t>
    </dgm:pt>
    <dgm:pt modelId="{8A1CA85A-C1B5-41B7-8ED7-5E99740B91F4}" type="sibTrans" cxnId="{BD0F3BE2-E314-4886-8A86-4D70D573FE81}">
      <dgm:prSet/>
      <dgm:spPr/>
      <dgm:t>
        <a:bodyPr/>
        <a:lstStyle/>
        <a:p>
          <a:endParaRPr lang="en-US"/>
        </a:p>
      </dgm:t>
    </dgm:pt>
    <dgm:pt modelId="{CCA08ACD-CEA3-4E58-91CA-1CAC24D98A36}">
      <dgm:prSet phldrT="[Text]"/>
      <dgm:spPr/>
      <dgm:t>
        <a:bodyPr/>
        <a:lstStyle/>
        <a:p>
          <a:r>
            <a:rPr lang="ar-JO" dirty="0">
              <a:latin typeface="Arial" panose="020B0604020202020204" pitchFamily="34" charset="0"/>
              <a:cs typeface="Arial" panose="020B0604020202020204" pitchFamily="34" charset="0"/>
            </a:rPr>
            <a:t>ماذا تعني؟</a:t>
          </a:r>
          <a:endParaRPr lang="en-US" dirty="0">
            <a:latin typeface="Arial" panose="020B0604020202020204" pitchFamily="34" charset="0"/>
            <a:cs typeface="Arial" panose="020B0604020202020204" pitchFamily="34" charset="0"/>
          </a:endParaRPr>
        </a:p>
      </dgm:t>
    </dgm:pt>
    <dgm:pt modelId="{AAA3DB23-D7AC-4AEA-B7ED-D6A23024D687}" type="parTrans" cxnId="{F9100123-F4AE-4D0E-9C80-1CECBD4311D7}">
      <dgm:prSet/>
      <dgm:spPr/>
      <dgm:t>
        <a:bodyPr/>
        <a:lstStyle/>
        <a:p>
          <a:endParaRPr lang="en-US"/>
        </a:p>
      </dgm:t>
    </dgm:pt>
    <dgm:pt modelId="{30C2B468-6E85-4BFA-B939-8DC0B6AF5508}" type="sibTrans" cxnId="{F9100123-F4AE-4D0E-9C80-1CECBD4311D7}">
      <dgm:prSet/>
      <dgm:spPr/>
      <dgm:t>
        <a:bodyPr/>
        <a:lstStyle/>
        <a:p>
          <a:endParaRPr lang="en-US"/>
        </a:p>
      </dgm:t>
    </dgm:pt>
    <dgm:pt modelId="{655702E5-1215-43B9-84E1-107B717598DB}" type="pres">
      <dgm:prSet presAssocID="{BDC0D014-E6EF-4674-A0BA-620AFF787223}" presName="compositeShape" presStyleCnt="0">
        <dgm:presLayoutVars>
          <dgm:dir/>
          <dgm:resizeHandles/>
        </dgm:presLayoutVars>
      </dgm:prSet>
      <dgm:spPr/>
    </dgm:pt>
    <dgm:pt modelId="{CA35638E-920A-4967-9A4E-B266638EE6FC}" type="pres">
      <dgm:prSet presAssocID="{BDC0D014-E6EF-4674-A0BA-620AFF787223}" presName="pyramid" presStyleLbl="node1" presStyleIdx="0" presStyleCnt="1"/>
      <dgm:spPr/>
    </dgm:pt>
    <dgm:pt modelId="{FD3D3A2F-485D-4ED7-B61B-B2656CC105E1}" type="pres">
      <dgm:prSet presAssocID="{BDC0D014-E6EF-4674-A0BA-620AFF787223}" presName="theList" presStyleCnt="0"/>
      <dgm:spPr/>
    </dgm:pt>
    <dgm:pt modelId="{9785EEEC-BC30-414C-9BF0-138BB35C2657}" type="pres">
      <dgm:prSet presAssocID="{01C4C73A-E667-4B7E-BBF6-A34C673BBEF4}" presName="aNode" presStyleLbl="fgAcc1" presStyleIdx="0" presStyleCnt="3">
        <dgm:presLayoutVars>
          <dgm:bulletEnabled val="1"/>
        </dgm:presLayoutVars>
      </dgm:prSet>
      <dgm:spPr/>
    </dgm:pt>
    <dgm:pt modelId="{D0DC2600-1343-4E5B-AB38-79668DED3A1A}" type="pres">
      <dgm:prSet presAssocID="{01C4C73A-E667-4B7E-BBF6-A34C673BBEF4}" presName="aSpace" presStyleCnt="0"/>
      <dgm:spPr/>
    </dgm:pt>
    <dgm:pt modelId="{945FDE70-1045-40A2-A9D7-E973E6C2D2A6}" type="pres">
      <dgm:prSet presAssocID="{56645FA1-6CA5-46C6-9498-CB602500CF10}" presName="aNode" presStyleLbl="fgAcc1" presStyleIdx="1" presStyleCnt="3">
        <dgm:presLayoutVars>
          <dgm:bulletEnabled val="1"/>
        </dgm:presLayoutVars>
      </dgm:prSet>
      <dgm:spPr/>
    </dgm:pt>
    <dgm:pt modelId="{2851EF78-B726-4D31-84ED-7010AAD02B2D}" type="pres">
      <dgm:prSet presAssocID="{56645FA1-6CA5-46C6-9498-CB602500CF10}" presName="aSpace" presStyleCnt="0"/>
      <dgm:spPr/>
    </dgm:pt>
    <dgm:pt modelId="{1748D98B-FE48-4991-8DE6-EB060DDC292D}" type="pres">
      <dgm:prSet presAssocID="{CCA08ACD-CEA3-4E58-91CA-1CAC24D98A36}" presName="aNode" presStyleLbl="fgAcc1" presStyleIdx="2" presStyleCnt="3">
        <dgm:presLayoutVars>
          <dgm:bulletEnabled val="1"/>
        </dgm:presLayoutVars>
      </dgm:prSet>
      <dgm:spPr/>
    </dgm:pt>
    <dgm:pt modelId="{DC6E9F69-AE6D-4414-89C1-797675544232}" type="pres">
      <dgm:prSet presAssocID="{CCA08ACD-CEA3-4E58-91CA-1CAC24D98A36}" presName="aSpace" presStyleCnt="0"/>
      <dgm:spPr/>
    </dgm:pt>
  </dgm:ptLst>
  <dgm:cxnLst>
    <dgm:cxn modelId="{42BB1422-9238-421C-938E-D924E7AE48C2}" type="presOf" srcId="{01C4C73A-E667-4B7E-BBF6-A34C673BBEF4}" destId="{9785EEEC-BC30-414C-9BF0-138BB35C2657}" srcOrd="0" destOrd="0" presId="urn:microsoft.com/office/officeart/2005/8/layout/pyramid2"/>
    <dgm:cxn modelId="{F9100123-F4AE-4D0E-9C80-1CECBD4311D7}" srcId="{BDC0D014-E6EF-4674-A0BA-620AFF787223}" destId="{CCA08ACD-CEA3-4E58-91CA-1CAC24D98A36}" srcOrd="2" destOrd="0" parTransId="{AAA3DB23-D7AC-4AEA-B7ED-D6A23024D687}" sibTransId="{30C2B468-6E85-4BFA-B939-8DC0B6AF5508}"/>
    <dgm:cxn modelId="{24355466-EA98-4B6D-A9B0-9882BB39CAA5}" type="presOf" srcId="{CCA08ACD-CEA3-4E58-91CA-1CAC24D98A36}" destId="{1748D98B-FE48-4991-8DE6-EB060DDC292D}" srcOrd="0" destOrd="0" presId="urn:microsoft.com/office/officeart/2005/8/layout/pyramid2"/>
    <dgm:cxn modelId="{13E08879-1DB1-4D6E-9F64-76B04FF7027F}" type="presOf" srcId="{BDC0D014-E6EF-4674-A0BA-620AFF787223}" destId="{655702E5-1215-43B9-84E1-107B717598DB}" srcOrd="0" destOrd="0" presId="urn:microsoft.com/office/officeart/2005/8/layout/pyramid2"/>
    <dgm:cxn modelId="{F9C48487-40EA-427A-994D-0BE348BCBA3A}" type="presOf" srcId="{56645FA1-6CA5-46C6-9498-CB602500CF10}" destId="{945FDE70-1045-40A2-A9D7-E973E6C2D2A6}" srcOrd="0" destOrd="0" presId="urn:microsoft.com/office/officeart/2005/8/layout/pyramid2"/>
    <dgm:cxn modelId="{337EF58E-7F9F-4DC8-8D9A-FD8615E9C3FE}" srcId="{BDC0D014-E6EF-4674-A0BA-620AFF787223}" destId="{01C4C73A-E667-4B7E-BBF6-A34C673BBEF4}" srcOrd="0" destOrd="0" parTransId="{1AB35570-A642-4877-9043-B11D4961B6BC}" sibTransId="{BBEB42E2-5418-4368-91EF-7DE036FDA3C4}"/>
    <dgm:cxn modelId="{BD0F3BE2-E314-4886-8A86-4D70D573FE81}" srcId="{BDC0D014-E6EF-4674-A0BA-620AFF787223}" destId="{56645FA1-6CA5-46C6-9498-CB602500CF10}" srcOrd="1" destOrd="0" parTransId="{B89EAA9B-0438-45AA-9299-C2944575372C}" sibTransId="{8A1CA85A-C1B5-41B7-8ED7-5E99740B91F4}"/>
    <dgm:cxn modelId="{B2775EEC-0322-48DD-8AA1-712CDF49B659}" type="presParOf" srcId="{655702E5-1215-43B9-84E1-107B717598DB}" destId="{CA35638E-920A-4967-9A4E-B266638EE6FC}" srcOrd="0" destOrd="0" presId="urn:microsoft.com/office/officeart/2005/8/layout/pyramid2"/>
    <dgm:cxn modelId="{86DCCD1A-5D19-41A6-B318-55EFCFEE3CB1}" type="presParOf" srcId="{655702E5-1215-43B9-84E1-107B717598DB}" destId="{FD3D3A2F-485D-4ED7-B61B-B2656CC105E1}" srcOrd="1" destOrd="0" presId="urn:microsoft.com/office/officeart/2005/8/layout/pyramid2"/>
    <dgm:cxn modelId="{7D19C397-EFED-4709-ADE7-76D892F8B780}" type="presParOf" srcId="{FD3D3A2F-485D-4ED7-B61B-B2656CC105E1}" destId="{9785EEEC-BC30-414C-9BF0-138BB35C2657}" srcOrd="0" destOrd="0" presId="urn:microsoft.com/office/officeart/2005/8/layout/pyramid2"/>
    <dgm:cxn modelId="{4256E8CB-2C55-4074-80DE-4A7AD55ED0E5}" type="presParOf" srcId="{FD3D3A2F-485D-4ED7-B61B-B2656CC105E1}" destId="{D0DC2600-1343-4E5B-AB38-79668DED3A1A}" srcOrd="1" destOrd="0" presId="urn:microsoft.com/office/officeart/2005/8/layout/pyramid2"/>
    <dgm:cxn modelId="{DDA9EDBC-D151-49EC-BDDC-D23BBF85A10A}" type="presParOf" srcId="{FD3D3A2F-485D-4ED7-B61B-B2656CC105E1}" destId="{945FDE70-1045-40A2-A9D7-E973E6C2D2A6}" srcOrd="2" destOrd="0" presId="urn:microsoft.com/office/officeart/2005/8/layout/pyramid2"/>
    <dgm:cxn modelId="{BB385FFD-5B94-46B6-8974-F4CA21617BB7}" type="presParOf" srcId="{FD3D3A2F-485D-4ED7-B61B-B2656CC105E1}" destId="{2851EF78-B726-4D31-84ED-7010AAD02B2D}" srcOrd="3" destOrd="0" presId="urn:microsoft.com/office/officeart/2005/8/layout/pyramid2"/>
    <dgm:cxn modelId="{F651D238-C627-4439-8DDC-ACEA0C7612AF}" type="presParOf" srcId="{FD3D3A2F-485D-4ED7-B61B-B2656CC105E1}" destId="{1748D98B-FE48-4991-8DE6-EB060DDC292D}" srcOrd="4" destOrd="0" presId="urn:microsoft.com/office/officeart/2005/8/layout/pyramid2"/>
    <dgm:cxn modelId="{B8FFE50E-7411-453D-873F-AC0F7833BD0F}" type="presParOf" srcId="{FD3D3A2F-485D-4ED7-B61B-B2656CC105E1}" destId="{DC6E9F69-AE6D-4414-89C1-79767554423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C0D014-E6EF-4674-A0BA-620AFF787223}" type="doc">
      <dgm:prSet loTypeId="urn:microsoft.com/office/officeart/2005/8/layout/pyramid2" loCatId="list" qsTypeId="urn:microsoft.com/office/officeart/2005/8/quickstyle/simple1" qsCatId="simple" csTypeId="urn:microsoft.com/office/officeart/2005/8/colors/accent1_2" csCatId="accent1" phldr="1"/>
      <dgm:spPr/>
    </dgm:pt>
    <dgm:pt modelId="{01C4C73A-E667-4B7E-BBF6-A34C673BBEF4}">
      <dgm:prSet phldrT="[Text]" custT="1"/>
      <dgm:spPr/>
      <dgm:t>
        <a:bodyPr/>
        <a:lstStyle/>
        <a:p>
          <a:r>
            <a:rPr lang="ar-JO" sz="2400" b="1" dirty="0">
              <a:latin typeface="Arial" panose="020B0604020202020204" pitchFamily="34" charset="0"/>
              <a:cs typeface="Arial" panose="020B0604020202020204" pitchFamily="34" charset="0"/>
            </a:rPr>
            <a:t>كيف أستطيع أن أطيع وصية تجنب النجاسة الجنسية؟</a:t>
          </a:r>
          <a:endParaRPr lang="en-US" sz="2400" b="1" dirty="0">
            <a:latin typeface="Arial" panose="020B0604020202020204" pitchFamily="34" charset="0"/>
            <a:cs typeface="Arial" panose="020B0604020202020204" pitchFamily="34" charset="0"/>
          </a:endParaRPr>
        </a:p>
      </dgm:t>
    </dgm:pt>
    <dgm:pt modelId="{1AB35570-A642-4877-9043-B11D4961B6BC}" type="parTrans" cxnId="{337EF58E-7F9F-4DC8-8D9A-FD8615E9C3FE}">
      <dgm:prSet/>
      <dgm:spPr/>
      <dgm:t>
        <a:bodyPr/>
        <a:lstStyle/>
        <a:p>
          <a:endParaRPr lang="en-US"/>
        </a:p>
      </dgm:t>
    </dgm:pt>
    <dgm:pt modelId="{BBEB42E2-5418-4368-91EF-7DE036FDA3C4}" type="sibTrans" cxnId="{337EF58E-7F9F-4DC8-8D9A-FD8615E9C3FE}">
      <dgm:prSet/>
      <dgm:spPr/>
      <dgm:t>
        <a:bodyPr/>
        <a:lstStyle/>
        <a:p>
          <a:endParaRPr lang="en-US"/>
        </a:p>
      </dgm:t>
    </dgm:pt>
    <dgm:pt modelId="{56645FA1-6CA5-46C6-9498-CB602500CF10}">
      <dgm:prSet phldrT="[Text]" custT="1"/>
      <dgm:spPr/>
      <dgm:t>
        <a:bodyPr/>
        <a:lstStyle/>
        <a:p>
          <a:r>
            <a:rPr lang="ar-JO" sz="2400" b="1" dirty="0">
              <a:latin typeface="Arial" panose="020B0604020202020204" pitchFamily="34" charset="0"/>
              <a:cs typeface="Arial" panose="020B0604020202020204" pitchFamily="34" charset="0"/>
            </a:rPr>
            <a:t>إن النجاسة الجنسية ليست سيئة للغاية، أليس كذلك؟ ما هي الصفقة الكبيرة؟</a:t>
          </a:r>
          <a:endParaRPr lang="en-US" sz="2400" b="1" dirty="0">
            <a:latin typeface="Arial" panose="020B0604020202020204" pitchFamily="34" charset="0"/>
            <a:cs typeface="Arial" panose="020B0604020202020204" pitchFamily="34" charset="0"/>
          </a:endParaRPr>
        </a:p>
      </dgm:t>
    </dgm:pt>
    <dgm:pt modelId="{B89EAA9B-0438-45AA-9299-C2944575372C}" type="parTrans" cxnId="{BD0F3BE2-E314-4886-8A86-4D70D573FE81}">
      <dgm:prSet/>
      <dgm:spPr/>
      <dgm:t>
        <a:bodyPr/>
        <a:lstStyle/>
        <a:p>
          <a:endParaRPr lang="en-US"/>
        </a:p>
      </dgm:t>
    </dgm:pt>
    <dgm:pt modelId="{8A1CA85A-C1B5-41B7-8ED7-5E99740B91F4}" type="sibTrans" cxnId="{BD0F3BE2-E314-4886-8A86-4D70D573FE81}">
      <dgm:prSet/>
      <dgm:spPr/>
      <dgm:t>
        <a:bodyPr/>
        <a:lstStyle/>
        <a:p>
          <a:endParaRPr lang="en-US"/>
        </a:p>
      </dgm:t>
    </dgm:pt>
    <dgm:pt modelId="{CCA08ACD-CEA3-4E58-91CA-1CAC24D98A36}">
      <dgm:prSet phldrT="[Text]"/>
      <dgm:spPr/>
      <dgm:t>
        <a:bodyPr/>
        <a:lstStyle/>
        <a:p>
          <a:r>
            <a:rPr lang="ar-JO" b="1" dirty="0">
              <a:latin typeface="Arial" panose="020B0604020202020204" pitchFamily="34" charset="0"/>
              <a:cs typeface="Arial" panose="020B0604020202020204" pitchFamily="34" charset="0"/>
            </a:rPr>
            <a:t>ما معنى النجاسة الجنسية؟</a:t>
          </a:r>
          <a:endParaRPr lang="en-US" b="1" dirty="0">
            <a:latin typeface="Arial" panose="020B0604020202020204" pitchFamily="34" charset="0"/>
            <a:cs typeface="Arial" panose="020B0604020202020204" pitchFamily="34" charset="0"/>
          </a:endParaRPr>
        </a:p>
      </dgm:t>
    </dgm:pt>
    <dgm:pt modelId="{AAA3DB23-D7AC-4AEA-B7ED-D6A23024D687}" type="parTrans" cxnId="{F9100123-F4AE-4D0E-9C80-1CECBD4311D7}">
      <dgm:prSet/>
      <dgm:spPr/>
      <dgm:t>
        <a:bodyPr/>
        <a:lstStyle/>
        <a:p>
          <a:endParaRPr lang="en-US"/>
        </a:p>
      </dgm:t>
    </dgm:pt>
    <dgm:pt modelId="{30C2B468-6E85-4BFA-B939-8DC0B6AF5508}" type="sibTrans" cxnId="{F9100123-F4AE-4D0E-9C80-1CECBD4311D7}">
      <dgm:prSet/>
      <dgm:spPr/>
      <dgm:t>
        <a:bodyPr/>
        <a:lstStyle/>
        <a:p>
          <a:endParaRPr lang="en-US"/>
        </a:p>
      </dgm:t>
    </dgm:pt>
    <dgm:pt modelId="{655702E5-1215-43B9-84E1-107B717598DB}" type="pres">
      <dgm:prSet presAssocID="{BDC0D014-E6EF-4674-A0BA-620AFF787223}" presName="compositeShape" presStyleCnt="0">
        <dgm:presLayoutVars>
          <dgm:dir/>
          <dgm:resizeHandles/>
        </dgm:presLayoutVars>
      </dgm:prSet>
      <dgm:spPr/>
    </dgm:pt>
    <dgm:pt modelId="{CA35638E-920A-4967-9A4E-B266638EE6FC}" type="pres">
      <dgm:prSet presAssocID="{BDC0D014-E6EF-4674-A0BA-620AFF787223}" presName="pyramid" presStyleLbl="node1" presStyleIdx="0" presStyleCnt="1"/>
      <dgm:spPr/>
    </dgm:pt>
    <dgm:pt modelId="{FD3D3A2F-485D-4ED7-B61B-B2656CC105E1}" type="pres">
      <dgm:prSet presAssocID="{BDC0D014-E6EF-4674-A0BA-620AFF787223}" presName="theList" presStyleCnt="0"/>
      <dgm:spPr/>
    </dgm:pt>
    <dgm:pt modelId="{9785EEEC-BC30-414C-9BF0-138BB35C2657}" type="pres">
      <dgm:prSet presAssocID="{01C4C73A-E667-4B7E-BBF6-A34C673BBEF4}" presName="aNode" presStyleLbl="fgAcc1" presStyleIdx="0" presStyleCnt="3">
        <dgm:presLayoutVars>
          <dgm:bulletEnabled val="1"/>
        </dgm:presLayoutVars>
      </dgm:prSet>
      <dgm:spPr/>
    </dgm:pt>
    <dgm:pt modelId="{D0DC2600-1343-4E5B-AB38-79668DED3A1A}" type="pres">
      <dgm:prSet presAssocID="{01C4C73A-E667-4B7E-BBF6-A34C673BBEF4}" presName="aSpace" presStyleCnt="0"/>
      <dgm:spPr/>
    </dgm:pt>
    <dgm:pt modelId="{945FDE70-1045-40A2-A9D7-E973E6C2D2A6}" type="pres">
      <dgm:prSet presAssocID="{56645FA1-6CA5-46C6-9498-CB602500CF10}" presName="aNode" presStyleLbl="fgAcc1" presStyleIdx="1" presStyleCnt="3">
        <dgm:presLayoutVars>
          <dgm:bulletEnabled val="1"/>
        </dgm:presLayoutVars>
      </dgm:prSet>
      <dgm:spPr/>
    </dgm:pt>
    <dgm:pt modelId="{2851EF78-B726-4D31-84ED-7010AAD02B2D}" type="pres">
      <dgm:prSet presAssocID="{56645FA1-6CA5-46C6-9498-CB602500CF10}" presName="aSpace" presStyleCnt="0"/>
      <dgm:spPr/>
    </dgm:pt>
    <dgm:pt modelId="{1748D98B-FE48-4991-8DE6-EB060DDC292D}" type="pres">
      <dgm:prSet presAssocID="{CCA08ACD-CEA3-4E58-91CA-1CAC24D98A36}" presName="aNode" presStyleLbl="fgAcc1" presStyleIdx="2" presStyleCnt="3">
        <dgm:presLayoutVars>
          <dgm:bulletEnabled val="1"/>
        </dgm:presLayoutVars>
      </dgm:prSet>
      <dgm:spPr/>
    </dgm:pt>
    <dgm:pt modelId="{DC6E9F69-AE6D-4414-89C1-797675544232}" type="pres">
      <dgm:prSet presAssocID="{CCA08ACD-CEA3-4E58-91CA-1CAC24D98A36}" presName="aSpace" presStyleCnt="0"/>
      <dgm:spPr/>
    </dgm:pt>
  </dgm:ptLst>
  <dgm:cxnLst>
    <dgm:cxn modelId="{B4350407-06E0-4D18-8E10-3EA78BB2C68F}" type="presOf" srcId="{BDC0D014-E6EF-4674-A0BA-620AFF787223}" destId="{655702E5-1215-43B9-84E1-107B717598DB}" srcOrd="0" destOrd="0" presId="urn:microsoft.com/office/officeart/2005/8/layout/pyramid2"/>
    <dgm:cxn modelId="{F9100123-F4AE-4D0E-9C80-1CECBD4311D7}" srcId="{BDC0D014-E6EF-4674-A0BA-620AFF787223}" destId="{CCA08ACD-CEA3-4E58-91CA-1CAC24D98A36}" srcOrd="2" destOrd="0" parTransId="{AAA3DB23-D7AC-4AEA-B7ED-D6A23024D687}" sibTransId="{30C2B468-6E85-4BFA-B939-8DC0B6AF5508}"/>
    <dgm:cxn modelId="{337EF58E-7F9F-4DC8-8D9A-FD8615E9C3FE}" srcId="{BDC0D014-E6EF-4674-A0BA-620AFF787223}" destId="{01C4C73A-E667-4B7E-BBF6-A34C673BBEF4}" srcOrd="0" destOrd="0" parTransId="{1AB35570-A642-4877-9043-B11D4961B6BC}" sibTransId="{BBEB42E2-5418-4368-91EF-7DE036FDA3C4}"/>
    <dgm:cxn modelId="{B2D28397-D68B-4FE6-96E6-2644A8D772B8}" type="presOf" srcId="{56645FA1-6CA5-46C6-9498-CB602500CF10}" destId="{945FDE70-1045-40A2-A9D7-E973E6C2D2A6}" srcOrd="0" destOrd="0" presId="urn:microsoft.com/office/officeart/2005/8/layout/pyramid2"/>
    <dgm:cxn modelId="{40A3B7AE-9C4C-4D55-B6EC-600D1081A3A6}" type="presOf" srcId="{01C4C73A-E667-4B7E-BBF6-A34C673BBEF4}" destId="{9785EEEC-BC30-414C-9BF0-138BB35C2657}" srcOrd="0" destOrd="0" presId="urn:microsoft.com/office/officeart/2005/8/layout/pyramid2"/>
    <dgm:cxn modelId="{215B5ACB-10BB-4604-8FC7-6829F977D6C4}" type="presOf" srcId="{CCA08ACD-CEA3-4E58-91CA-1CAC24D98A36}" destId="{1748D98B-FE48-4991-8DE6-EB060DDC292D}" srcOrd="0" destOrd="0" presId="urn:microsoft.com/office/officeart/2005/8/layout/pyramid2"/>
    <dgm:cxn modelId="{BD0F3BE2-E314-4886-8A86-4D70D573FE81}" srcId="{BDC0D014-E6EF-4674-A0BA-620AFF787223}" destId="{56645FA1-6CA5-46C6-9498-CB602500CF10}" srcOrd="1" destOrd="0" parTransId="{B89EAA9B-0438-45AA-9299-C2944575372C}" sibTransId="{8A1CA85A-C1B5-41B7-8ED7-5E99740B91F4}"/>
    <dgm:cxn modelId="{55CD1787-9C09-4D47-9938-4EC705CF884D}" type="presParOf" srcId="{655702E5-1215-43B9-84E1-107B717598DB}" destId="{CA35638E-920A-4967-9A4E-B266638EE6FC}" srcOrd="0" destOrd="0" presId="urn:microsoft.com/office/officeart/2005/8/layout/pyramid2"/>
    <dgm:cxn modelId="{4FCE47D5-72DB-4A69-8C3A-DA1AF59A66F3}" type="presParOf" srcId="{655702E5-1215-43B9-84E1-107B717598DB}" destId="{FD3D3A2F-485D-4ED7-B61B-B2656CC105E1}" srcOrd="1" destOrd="0" presId="urn:microsoft.com/office/officeart/2005/8/layout/pyramid2"/>
    <dgm:cxn modelId="{D94A1A83-F3C4-45C6-A7CB-F40293644F64}" type="presParOf" srcId="{FD3D3A2F-485D-4ED7-B61B-B2656CC105E1}" destId="{9785EEEC-BC30-414C-9BF0-138BB35C2657}" srcOrd="0" destOrd="0" presId="urn:microsoft.com/office/officeart/2005/8/layout/pyramid2"/>
    <dgm:cxn modelId="{02849B2D-EB27-49B2-A24F-4C67F75FFD10}" type="presParOf" srcId="{FD3D3A2F-485D-4ED7-B61B-B2656CC105E1}" destId="{D0DC2600-1343-4E5B-AB38-79668DED3A1A}" srcOrd="1" destOrd="0" presId="urn:microsoft.com/office/officeart/2005/8/layout/pyramid2"/>
    <dgm:cxn modelId="{12382151-901B-4CDA-83CC-6E89C784F48C}" type="presParOf" srcId="{FD3D3A2F-485D-4ED7-B61B-B2656CC105E1}" destId="{945FDE70-1045-40A2-A9D7-E973E6C2D2A6}" srcOrd="2" destOrd="0" presId="urn:microsoft.com/office/officeart/2005/8/layout/pyramid2"/>
    <dgm:cxn modelId="{980FD50E-1054-4994-9DBF-8E88A51088DE}" type="presParOf" srcId="{FD3D3A2F-485D-4ED7-B61B-B2656CC105E1}" destId="{2851EF78-B726-4D31-84ED-7010AAD02B2D}" srcOrd="3" destOrd="0" presId="urn:microsoft.com/office/officeart/2005/8/layout/pyramid2"/>
    <dgm:cxn modelId="{340DA25D-45A4-413B-8158-2BD40E0C4DBE}" type="presParOf" srcId="{FD3D3A2F-485D-4ED7-B61B-B2656CC105E1}" destId="{1748D98B-FE48-4991-8DE6-EB060DDC292D}" srcOrd="4" destOrd="0" presId="urn:microsoft.com/office/officeart/2005/8/layout/pyramid2"/>
    <dgm:cxn modelId="{69E3ED50-9A76-464B-95BA-C9CA87B9A36F}" type="presParOf" srcId="{FD3D3A2F-485D-4ED7-B61B-B2656CC105E1}" destId="{DC6E9F69-AE6D-4414-89C1-79767554423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638E-920A-4967-9A4E-B266638EE6FC}">
      <dsp:nvSpPr>
        <dsp:cNvPr id="0" name=""/>
        <dsp:cNvSpPr/>
      </dsp:nvSpPr>
      <dsp:spPr>
        <a:xfrm>
          <a:off x="1131371" y="0"/>
          <a:ext cx="4525963" cy="4525963"/>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5EEEC-BC30-414C-9BF0-138BB35C2657}">
      <dsp:nvSpPr>
        <dsp:cNvPr id="0" name=""/>
        <dsp:cNvSpPr/>
      </dsp:nvSpPr>
      <dsp:spPr>
        <a:xfrm>
          <a:off x="3394352" y="455027"/>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ماذا في ذلك؟</a:t>
          </a:r>
          <a:endParaRPr lang="en-US" sz="3900" kern="1200" dirty="0">
            <a:latin typeface="Arial" panose="020B0604020202020204" pitchFamily="34" charset="0"/>
            <a:cs typeface="Arial" panose="020B0604020202020204" pitchFamily="34" charset="0"/>
          </a:endParaRPr>
        </a:p>
      </dsp:txBody>
      <dsp:txXfrm>
        <a:off x="3446652" y="507327"/>
        <a:ext cx="2837275" cy="966780"/>
      </dsp:txXfrm>
    </dsp:sp>
    <dsp:sp modelId="{945FDE70-1045-40A2-A9D7-E973E6C2D2A6}">
      <dsp:nvSpPr>
        <dsp:cNvPr id="0" name=""/>
        <dsp:cNvSpPr/>
      </dsp:nvSpPr>
      <dsp:spPr>
        <a:xfrm>
          <a:off x="3394352" y="1660330"/>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هل هذا صحيح؟</a:t>
          </a:r>
          <a:endParaRPr lang="en-US" sz="3900" kern="1200" dirty="0">
            <a:latin typeface="Arial" panose="020B0604020202020204" pitchFamily="34" charset="0"/>
            <a:cs typeface="Arial" panose="020B0604020202020204" pitchFamily="34" charset="0"/>
          </a:endParaRPr>
        </a:p>
      </dsp:txBody>
      <dsp:txXfrm>
        <a:off x="3446652" y="1712630"/>
        <a:ext cx="2837275" cy="966780"/>
      </dsp:txXfrm>
    </dsp:sp>
    <dsp:sp modelId="{1748D98B-FE48-4991-8DE6-EB060DDC292D}">
      <dsp:nvSpPr>
        <dsp:cNvPr id="0" name=""/>
        <dsp:cNvSpPr/>
      </dsp:nvSpPr>
      <dsp:spPr>
        <a:xfrm>
          <a:off x="3394352" y="2865632"/>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ماذا يعني؟</a:t>
          </a:r>
          <a:endParaRPr lang="en-US" sz="3900" kern="1200" dirty="0">
            <a:latin typeface="Arial" panose="020B0604020202020204" pitchFamily="34" charset="0"/>
            <a:cs typeface="Arial" panose="020B0604020202020204" pitchFamily="34" charset="0"/>
          </a:endParaRPr>
        </a:p>
      </dsp:txBody>
      <dsp:txXfrm>
        <a:off x="3446652" y="2917932"/>
        <a:ext cx="2837275" cy="96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638E-920A-4967-9A4E-B266638EE6FC}">
      <dsp:nvSpPr>
        <dsp:cNvPr id="0" name=""/>
        <dsp:cNvSpPr/>
      </dsp:nvSpPr>
      <dsp:spPr>
        <a:xfrm>
          <a:off x="1131371" y="0"/>
          <a:ext cx="4525963" cy="4525963"/>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5EEEC-BC30-414C-9BF0-138BB35C2657}">
      <dsp:nvSpPr>
        <dsp:cNvPr id="0" name=""/>
        <dsp:cNvSpPr/>
      </dsp:nvSpPr>
      <dsp:spPr>
        <a:xfrm>
          <a:off x="3394352" y="455027"/>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ماذا في ذلك؟</a:t>
          </a:r>
          <a:endParaRPr lang="en-US" sz="3900" kern="1200" dirty="0">
            <a:latin typeface="Arial" panose="020B0604020202020204" pitchFamily="34" charset="0"/>
            <a:cs typeface="Arial" panose="020B0604020202020204" pitchFamily="34" charset="0"/>
          </a:endParaRPr>
        </a:p>
      </dsp:txBody>
      <dsp:txXfrm>
        <a:off x="3446652" y="507327"/>
        <a:ext cx="2837275" cy="966780"/>
      </dsp:txXfrm>
    </dsp:sp>
    <dsp:sp modelId="{945FDE70-1045-40A2-A9D7-E973E6C2D2A6}">
      <dsp:nvSpPr>
        <dsp:cNvPr id="0" name=""/>
        <dsp:cNvSpPr/>
      </dsp:nvSpPr>
      <dsp:spPr>
        <a:xfrm>
          <a:off x="3394352" y="1660330"/>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هل هذا صحيح؟</a:t>
          </a:r>
          <a:endParaRPr lang="en-US" sz="3900" kern="1200" dirty="0">
            <a:latin typeface="Arial" panose="020B0604020202020204" pitchFamily="34" charset="0"/>
            <a:cs typeface="Arial" panose="020B0604020202020204" pitchFamily="34" charset="0"/>
          </a:endParaRPr>
        </a:p>
      </dsp:txBody>
      <dsp:txXfrm>
        <a:off x="3446652" y="1712630"/>
        <a:ext cx="2837275" cy="966780"/>
      </dsp:txXfrm>
    </dsp:sp>
    <dsp:sp modelId="{1748D98B-FE48-4991-8DE6-EB060DDC292D}">
      <dsp:nvSpPr>
        <dsp:cNvPr id="0" name=""/>
        <dsp:cNvSpPr/>
      </dsp:nvSpPr>
      <dsp:spPr>
        <a:xfrm>
          <a:off x="3394352" y="2865632"/>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ماذا يعني؟</a:t>
          </a:r>
          <a:endParaRPr lang="en-US" sz="3900" kern="1200" dirty="0">
            <a:latin typeface="Arial" panose="020B0604020202020204" pitchFamily="34" charset="0"/>
            <a:cs typeface="Arial" panose="020B0604020202020204" pitchFamily="34" charset="0"/>
          </a:endParaRPr>
        </a:p>
      </dsp:txBody>
      <dsp:txXfrm>
        <a:off x="3446652" y="2917932"/>
        <a:ext cx="2837275" cy="966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638E-920A-4967-9A4E-B266638EE6FC}">
      <dsp:nvSpPr>
        <dsp:cNvPr id="0" name=""/>
        <dsp:cNvSpPr/>
      </dsp:nvSpPr>
      <dsp:spPr>
        <a:xfrm>
          <a:off x="1131371" y="0"/>
          <a:ext cx="4525963" cy="4525963"/>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5EEEC-BC30-414C-9BF0-138BB35C2657}">
      <dsp:nvSpPr>
        <dsp:cNvPr id="0" name=""/>
        <dsp:cNvSpPr/>
      </dsp:nvSpPr>
      <dsp:spPr>
        <a:xfrm>
          <a:off x="3394352" y="455027"/>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ماذا في ذلك؟</a:t>
          </a:r>
          <a:endParaRPr lang="en-US" sz="3900" kern="1200" dirty="0">
            <a:latin typeface="Arial" panose="020B0604020202020204" pitchFamily="34" charset="0"/>
            <a:cs typeface="Arial" panose="020B0604020202020204" pitchFamily="34" charset="0"/>
          </a:endParaRPr>
        </a:p>
      </dsp:txBody>
      <dsp:txXfrm>
        <a:off x="3446652" y="507327"/>
        <a:ext cx="2837275" cy="966780"/>
      </dsp:txXfrm>
    </dsp:sp>
    <dsp:sp modelId="{945FDE70-1045-40A2-A9D7-E973E6C2D2A6}">
      <dsp:nvSpPr>
        <dsp:cNvPr id="0" name=""/>
        <dsp:cNvSpPr/>
      </dsp:nvSpPr>
      <dsp:spPr>
        <a:xfrm>
          <a:off x="3394352" y="1660330"/>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هل هذا صحيح؟</a:t>
          </a:r>
          <a:endParaRPr lang="en-US" sz="3900" kern="1200" dirty="0">
            <a:latin typeface="Arial" panose="020B0604020202020204" pitchFamily="34" charset="0"/>
            <a:cs typeface="Arial" panose="020B0604020202020204" pitchFamily="34" charset="0"/>
          </a:endParaRPr>
        </a:p>
      </dsp:txBody>
      <dsp:txXfrm>
        <a:off x="3446652" y="1712630"/>
        <a:ext cx="2837275" cy="966780"/>
      </dsp:txXfrm>
    </dsp:sp>
    <dsp:sp modelId="{1748D98B-FE48-4991-8DE6-EB060DDC292D}">
      <dsp:nvSpPr>
        <dsp:cNvPr id="0" name=""/>
        <dsp:cNvSpPr/>
      </dsp:nvSpPr>
      <dsp:spPr>
        <a:xfrm>
          <a:off x="3394352" y="2865632"/>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ar-JO" sz="3900" kern="1200" dirty="0">
              <a:latin typeface="Arial" panose="020B0604020202020204" pitchFamily="34" charset="0"/>
              <a:cs typeface="Arial" panose="020B0604020202020204" pitchFamily="34" charset="0"/>
            </a:rPr>
            <a:t>ماذا تعني؟</a:t>
          </a:r>
          <a:endParaRPr lang="en-US" sz="3900" kern="1200" dirty="0">
            <a:latin typeface="Arial" panose="020B0604020202020204" pitchFamily="34" charset="0"/>
            <a:cs typeface="Arial" panose="020B0604020202020204" pitchFamily="34" charset="0"/>
          </a:endParaRPr>
        </a:p>
      </dsp:txBody>
      <dsp:txXfrm>
        <a:off x="3446652" y="2917932"/>
        <a:ext cx="2837275" cy="966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638E-920A-4967-9A4E-B266638EE6FC}">
      <dsp:nvSpPr>
        <dsp:cNvPr id="0" name=""/>
        <dsp:cNvSpPr/>
      </dsp:nvSpPr>
      <dsp:spPr>
        <a:xfrm>
          <a:off x="1131371" y="0"/>
          <a:ext cx="4525963" cy="4525963"/>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5EEEC-BC30-414C-9BF0-138BB35C2657}">
      <dsp:nvSpPr>
        <dsp:cNvPr id="0" name=""/>
        <dsp:cNvSpPr/>
      </dsp:nvSpPr>
      <dsp:spPr>
        <a:xfrm>
          <a:off x="3394352" y="455027"/>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JO" sz="2400" b="1" kern="1200" dirty="0">
              <a:latin typeface="Arial" panose="020B0604020202020204" pitchFamily="34" charset="0"/>
              <a:cs typeface="Arial" panose="020B0604020202020204" pitchFamily="34" charset="0"/>
            </a:rPr>
            <a:t>كيف أستطيع أن أطيع وصية تجنب النجاسة الجنسية؟</a:t>
          </a:r>
          <a:endParaRPr lang="en-US" sz="2400" b="1" kern="1200" dirty="0">
            <a:latin typeface="Arial" panose="020B0604020202020204" pitchFamily="34" charset="0"/>
            <a:cs typeface="Arial" panose="020B0604020202020204" pitchFamily="34" charset="0"/>
          </a:endParaRPr>
        </a:p>
      </dsp:txBody>
      <dsp:txXfrm>
        <a:off x="3446652" y="507327"/>
        <a:ext cx="2837275" cy="966780"/>
      </dsp:txXfrm>
    </dsp:sp>
    <dsp:sp modelId="{945FDE70-1045-40A2-A9D7-E973E6C2D2A6}">
      <dsp:nvSpPr>
        <dsp:cNvPr id="0" name=""/>
        <dsp:cNvSpPr/>
      </dsp:nvSpPr>
      <dsp:spPr>
        <a:xfrm>
          <a:off x="3394352" y="1660330"/>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JO" sz="2400" b="1" kern="1200" dirty="0">
              <a:latin typeface="Arial" panose="020B0604020202020204" pitchFamily="34" charset="0"/>
              <a:cs typeface="Arial" panose="020B0604020202020204" pitchFamily="34" charset="0"/>
            </a:rPr>
            <a:t>إن النجاسة الجنسية ليست سيئة للغاية، أليس كذلك؟ ما هي الصفقة الكبيرة؟</a:t>
          </a:r>
          <a:endParaRPr lang="en-US" sz="2400" b="1" kern="1200" dirty="0">
            <a:latin typeface="Arial" panose="020B0604020202020204" pitchFamily="34" charset="0"/>
            <a:cs typeface="Arial" panose="020B0604020202020204" pitchFamily="34" charset="0"/>
          </a:endParaRPr>
        </a:p>
      </dsp:txBody>
      <dsp:txXfrm>
        <a:off x="3446652" y="1712630"/>
        <a:ext cx="2837275" cy="966780"/>
      </dsp:txXfrm>
    </dsp:sp>
    <dsp:sp modelId="{1748D98B-FE48-4991-8DE6-EB060DDC292D}">
      <dsp:nvSpPr>
        <dsp:cNvPr id="0" name=""/>
        <dsp:cNvSpPr/>
      </dsp:nvSpPr>
      <dsp:spPr>
        <a:xfrm>
          <a:off x="3394352" y="2865632"/>
          <a:ext cx="2941875" cy="107138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JO" sz="2800" b="1" kern="1200" dirty="0">
              <a:latin typeface="Arial" panose="020B0604020202020204" pitchFamily="34" charset="0"/>
              <a:cs typeface="Arial" panose="020B0604020202020204" pitchFamily="34" charset="0"/>
            </a:rPr>
            <a:t>ما معنى النجاسة الجنسية؟</a:t>
          </a:r>
          <a:endParaRPr lang="en-US" sz="2800" b="1" kern="1200" dirty="0">
            <a:latin typeface="Arial" panose="020B0604020202020204" pitchFamily="34" charset="0"/>
            <a:cs typeface="Arial" panose="020B0604020202020204" pitchFamily="34" charset="0"/>
          </a:endParaRPr>
        </a:p>
      </dsp:txBody>
      <dsp:txXfrm>
        <a:off x="3446652" y="2917932"/>
        <a:ext cx="2837275"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55440-FF95-2147-9FD5-F16CFF49A4F1}" type="datetimeFigureOut">
              <a:rPr lang="en-US" smtClean="0"/>
              <a:t>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DF8A0-5A23-F645-A67C-4C9BAAE2ECC6}" type="slidenum">
              <a:rPr lang="en-US" smtClean="0"/>
              <a:t>‹#›</a:t>
            </a:fld>
            <a:endParaRPr lang="en-US"/>
          </a:p>
        </p:txBody>
      </p:sp>
    </p:spTree>
    <p:extLst>
      <p:ext uri="{BB962C8B-B14F-4D97-AF65-F5344CB8AC3E}">
        <p14:creationId xmlns:p14="http://schemas.microsoft.com/office/powerpoint/2010/main" val="2496767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342EC7-D9BF-48F2-9FB9-73D7A88F7315}" type="slidenum">
              <a:rPr lang="en-US" smtClean="0"/>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DE1AFC-4F8F-4501-9761-4799226513FC}" type="slidenum">
              <a:rPr lang="en-US" smtClean="0"/>
              <a:pPr>
                <a:defRPr/>
              </a:pPr>
              <a:t>‹#›</a:t>
            </a:fld>
            <a:endParaRPr lang="en-US"/>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8211513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1399822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2AD54-6C1A-41D8-B59C-315DFE643F21}" type="slidenum">
              <a:rPr lang="en-US" smtClean="0"/>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a:solidFill>
                <a:prstClr val="white"/>
              </a:solidFill>
              <a:latin typeface="Garamond" pitchFamily="18"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a:solidFill>
                <a:prstClr val="white"/>
              </a:solidFill>
              <a:latin typeface="Garamond" pitchFamily="18"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E505BDB-68D8-4178-86D9-A6A7CD7A346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152495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C035CD5-B5A4-4EB9-99D6-113331E41B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6574361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a:solidFill>
                <a:prstClr val="white"/>
              </a:solidFill>
              <a:latin typeface="Garamond" pitchFamily="18"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a:solidFill>
                <a:prstClr val="white"/>
              </a:solidFill>
              <a:latin typeface="Garamond" pitchFamily="18"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FF5F0DA2-6D46-40B3-9C71-B2E8652C3F6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7724502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D582AC8-65F5-4917-89C6-4764CAAF9193}"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0630724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7C5BFD41-BEFD-4C52-964C-9FA6E704045E}"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2822956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5F0D7FE-6973-4547-B17A-EB670DAA8B0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4800217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DA204BD-C16F-4394-B658-6EF2D43B24B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8822415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50842EC7-13C6-4CD2-BA23-39D6EE0EAAD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755515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27E95D-B87A-4285-88BE-AF9E98431CDE}" type="slidenum">
              <a:rPr lang="en-US" smtClean="0"/>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7BCA2BF8-AA7A-4F1F-A2CF-F11B10E9ECD6}"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450148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96F09FD-0AD3-4E84-B36C-0F0546F58833}"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0732353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DA6A2C4-393A-4754-B6AA-709D542CB84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530437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4342EC7-D9BF-48F2-9FB9-73D7A88F7315}" type="slidenum">
              <a:rPr lang="en-US" smtClean="0"/>
              <a:pPr>
                <a:defRPr/>
              </a:pPr>
              <a:t>‹#›</a:t>
            </a:fld>
            <a:endParaRPr lang="en-US"/>
          </a:p>
        </p:txBody>
      </p:sp>
    </p:spTree>
    <p:extLst>
      <p:ext uri="{BB962C8B-B14F-4D97-AF65-F5344CB8AC3E}">
        <p14:creationId xmlns:p14="http://schemas.microsoft.com/office/powerpoint/2010/main" val="141681503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27E95D-B87A-4285-88BE-AF9E98431CDE}" type="slidenum">
              <a:rPr lang="en-US" smtClean="0"/>
              <a:pPr>
                <a:defRPr/>
              </a:pPr>
              <a:t>‹#›</a:t>
            </a:fld>
            <a:endParaRPr lang="en-US"/>
          </a:p>
        </p:txBody>
      </p:sp>
    </p:spTree>
    <p:extLst>
      <p:ext uri="{BB962C8B-B14F-4D97-AF65-F5344CB8AC3E}">
        <p14:creationId xmlns:p14="http://schemas.microsoft.com/office/powerpoint/2010/main" val="880650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46C79E-1700-4C21-9923-4DA477920F66}" type="slidenum">
              <a:rPr lang="en-US" smtClean="0"/>
              <a:pPr>
                <a:defRPr/>
              </a:pPr>
              <a:t>‹#›</a:t>
            </a:fld>
            <a:endParaRPr lang="en-US"/>
          </a:p>
        </p:txBody>
      </p:sp>
    </p:spTree>
    <p:extLst>
      <p:ext uri="{BB962C8B-B14F-4D97-AF65-F5344CB8AC3E}">
        <p14:creationId xmlns:p14="http://schemas.microsoft.com/office/powerpoint/2010/main" val="369445274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33DF84-BB1F-4894-BB9B-B46A30B84DCC}" type="slidenum">
              <a:rPr lang="en-US" smtClean="0"/>
              <a:pPr>
                <a:defRPr/>
              </a:pPr>
              <a:t>‹#›</a:t>
            </a:fld>
            <a:endParaRPr lang="en-US"/>
          </a:p>
        </p:txBody>
      </p:sp>
    </p:spTree>
    <p:extLst>
      <p:ext uri="{BB962C8B-B14F-4D97-AF65-F5344CB8AC3E}">
        <p14:creationId xmlns:p14="http://schemas.microsoft.com/office/powerpoint/2010/main" val="131661683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D8BB6C7-DDC1-4968-B99F-D0D14119B668}" type="slidenum">
              <a:rPr lang="en-US" smtClean="0"/>
              <a:pPr>
                <a:defRPr/>
              </a:pPr>
              <a:t>‹#›</a:t>
            </a:fld>
            <a:endParaRPr lang="en-US"/>
          </a:p>
        </p:txBody>
      </p:sp>
    </p:spTree>
    <p:extLst>
      <p:ext uri="{BB962C8B-B14F-4D97-AF65-F5344CB8AC3E}">
        <p14:creationId xmlns:p14="http://schemas.microsoft.com/office/powerpoint/2010/main" val="298804201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BD8E36-69E8-4E35-A048-2C943610BA6A}" type="slidenum">
              <a:rPr lang="en-US" smtClean="0"/>
              <a:pPr>
                <a:defRPr/>
              </a:pPr>
              <a:t>‹#›</a:t>
            </a:fld>
            <a:endParaRPr lang="en-US"/>
          </a:p>
        </p:txBody>
      </p:sp>
    </p:spTree>
    <p:extLst>
      <p:ext uri="{BB962C8B-B14F-4D97-AF65-F5344CB8AC3E}">
        <p14:creationId xmlns:p14="http://schemas.microsoft.com/office/powerpoint/2010/main" val="86281770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5E2393-B102-4AA2-805D-CC09B3D8A9D7}" type="slidenum">
              <a:rPr lang="en-US" smtClean="0"/>
              <a:pPr>
                <a:defRPr/>
              </a:pPr>
              <a:t>‹#›</a:t>
            </a:fld>
            <a:endParaRPr lang="en-US"/>
          </a:p>
        </p:txBody>
      </p:sp>
    </p:spTree>
    <p:extLst>
      <p:ext uri="{BB962C8B-B14F-4D97-AF65-F5344CB8AC3E}">
        <p14:creationId xmlns:p14="http://schemas.microsoft.com/office/powerpoint/2010/main" val="269674996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46C79E-1700-4C21-9923-4DA477920F66}" type="slidenum">
              <a:rPr lang="en-US" smtClean="0"/>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7AEE86-57D4-47C5-9BC3-7D385A78E1FA}" type="slidenum">
              <a:rPr lang="en-US" smtClean="0"/>
              <a:pPr>
                <a:defRPr/>
              </a:pPr>
              <a:t>‹#›</a:t>
            </a:fld>
            <a:endParaRPr lang="en-US"/>
          </a:p>
        </p:txBody>
      </p:sp>
    </p:spTree>
    <p:extLst>
      <p:ext uri="{BB962C8B-B14F-4D97-AF65-F5344CB8AC3E}">
        <p14:creationId xmlns:p14="http://schemas.microsoft.com/office/powerpoint/2010/main" val="3128640715"/>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8B941F-D00B-46D1-8B45-89DE3943E41A}" type="slidenum">
              <a:rPr lang="en-US" smtClean="0"/>
              <a:pPr>
                <a:defRPr/>
              </a:pPr>
              <a:t>‹#›</a:t>
            </a:fld>
            <a:endParaRPr lang="en-US"/>
          </a:p>
        </p:txBody>
      </p:sp>
    </p:spTree>
    <p:extLst>
      <p:ext uri="{BB962C8B-B14F-4D97-AF65-F5344CB8AC3E}">
        <p14:creationId xmlns:p14="http://schemas.microsoft.com/office/powerpoint/2010/main" val="219905557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1947837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359609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30971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20052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3766180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3283235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DE1AFC-4F8F-4501-9761-4799226513FC}" type="slidenum">
              <a:rPr lang="en-US" smtClean="0"/>
              <a:pPr>
                <a:defRPr/>
              </a:pPr>
              <a:t>‹#›</a:t>
            </a:fld>
            <a:endParaRPr lang="en-US"/>
          </a:p>
        </p:txBody>
      </p:sp>
    </p:spTree>
    <p:extLst>
      <p:ext uri="{BB962C8B-B14F-4D97-AF65-F5344CB8AC3E}">
        <p14:creationId xmlns:p14="http://schemas.microsoft.com/office/powerpoint/2010/main" val="325802861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2AD54-6C1A-41D8-B59C-315DFE643F21}" type="slidenum">
              <a:rPr lang="en-US" smtClean="0"/>
              <a:pPr>
                <a:defRPr/>
              </a:pPr>
              <a:t>‹#›</a:t>
            </a:fld>
            <a:endParaRPr lang="en-US"/>
          </a:p>
        </p:txBody>
      </p:sp>
    </p:spTree>
    <p:extLst>
      <p:ext uri="{BB962C8B-B14F-4D97-AF65-F5344CB8AC3E}">
        <p14:creationId xmlns:p14="http://schemas.microsoft.com/office/powerpoint/2010/main" val="62014222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33DF84-BB1F-4894-BB9B-B46A30B84DCC}" type="slidenum">
              <a:rPr lang="en-US" smtClean="0"/>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4342EC7-D9BF-48F2-9FB9-73D7A88F7315}" type="slidenum">
              <a:rPr lang="en-US" smtClean="0"/>
              <a:pPr>
                <a:defRPr/>
              </a:pPr>
              <a:t>‹#›</a:t>
            </a:fld>
            <a:endParaRPr lang="en-US"/>
          </a:p>
        </p:txBody>
      </p:sp>
    </p:spTree>
    <p:extLst>
      <p:ext uri="{BB962C8B-B14F-4D97-AF65-F5344CB8AC3E}">
        <p14:creationId xmlns:p14="http://schemas.microsoft.com/office/powerpoint/2010/main" val="4090829498"/>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27E95D-B87A-4285-88BE-AF9E98431CDE}" type="slidenum">
              <a:rPr lang="en-US" smtClean="0"/>
              <a:pPr>
                <a:defRPr/>
              </a:pPr>
              <a:t>‹#›</a:t>
            </a:fld>
            <a:endParaRPr lang="en-US"/>
          </a:p>
        </p:txBody>
      </p:sp>
    </p:spTree>
    <p:extLst>
      <p:ext uri="{BB962C8B-B14F-4D97-AF65-F5344CB8AC3E}">
        <p14:creationId xmlns:p14="http://schemas.microsoft.com/office/powerpoint/2010/main" val="2717795209"/>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46C79E-1700-4C21-9923-4DA477920F66}" type="slidenum">
              <a:rPr lang="en-US" smtClean="0"/>
              <a:pPr>
                <a:defRPr/>
              </a:pPr>
              <a:t>‹#›</a:t>
            </a:fld>
            <a:endParaRPr lang="en-US"/>
          </a:p>
        </p:txBody>
      </p:sp>
    </p:spTree>
    <p:extLst>
      <p:ext uri="{BB962C8B-B14F-4D97-AF65-F5344CB8AC3E}">
        <p14:creationId xmlns:p14="http://schemas.microsoft.com/office/powerpoint/2010/main" val="358651432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33DF84-BB1F-4894-BB9B-B46A30B84DCC}" type="slidenum">
              <a:rPr lang="en-US" smtClean="0"/>
              <a:pPr>
                <a:defRPr/>
              </a:pPr>
              <a:t>‹#›</a:t>
            </a:fld>
            <a:endParaRPr lang="en-US"/>
          </a:p>
        </p:txBody>
      </p:sp>
    </p:spTree>
    <p:extLst>
      <p:ext uri="{BB962C8B-B14F-4D97-AF65-F5344CB8AC3E}">
        <p14:creationId xmlns:p14="http://schemas.microsoft.com/office/powerpoint/2010/main" val="15877621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D8BB6C7-DDC1-4968-B99F-D0D14119B668}" type="slidenum">
              <a:rPr lang="en-US" smtClean="0"/>
              <a:pPr>
                <a:defRPr/>
              </a:pPr>
              <a:t>‹#›</a:t>
            </a:fld>
            <a:endParaRPr lang="en-US"/>
          </a:p>
        </p:txBody>
      </p:sp>
    </p:spTree>
    <p:extLst>
      <p:ext uri="{BB962C8B-B14F-4D97-AF65-F5344CB8AC3E}">
        <p14:creationId xmlns:p14="http://schemas.microsoft.com/office/powerpoint/2010/main" val="20563302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BD8E36-69E8-4E35-A048-2C943610BA6A}" type="slidenum">
              <a:rPr lang="en-US" smtClean="0"/>
              <a:pPr>
                <a:defRPr/>
              </a:pPr>
              <a:t>‹#›</a:t>
            </a:fld>
            <a:endParaRPr lang="en-US"/>
          </a:p>
        </p:txBody>
      </p:sp>
    </p:spTree>
    <p:extLst>
      <p:ext uri="{BB962C8B-B14F-4D97-AF65-F5344CB8AC3E}">
        <p14:creationId xmlns:p14="http://schemas.microsoft.com/office/powerpoint/2010/main" val="5688338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5E2393-B102-4AA2-805D-CC09B3D8A9D7}" type="slidenum">
              <a:rPr lang="en-US" smtClean="0"/>
              <a:pPr>
                <a:defRPr/>
              </a:pPr>
              <a:t>‹#›</a:t>
            </a:fld>
            <a:endParaRPr lang="en-US"/>
          </a:p>
        </p:txBody>
      </p:sp>
    </p:spTree>
    <p:extLst>
      <p:ext uri="{BB962C8B-B14F-4D97-AF65-F5344CB8AC3E}">
        <p14:creationId xmlns:p14="http://schemas.microsoft.com/office/powerpoint/2010/main" val="50918354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7AEE86-57D4-47C5-9BC3-7D385A78E1FA}" type="slidenum">
              <a:rPr lang="en-US" smtClean="0"/>
              <a:pPr>
                <a:defRPr/>
              </a:pPr>
              <a:t>‹#›</a:t>
            </a:fld>
            <a:endParaRPr lang="en-US"/>
          </a:p>
        </p:txBody>
      </p:sp>
    </p:spTree>
    <p:extLst>
      <p:ext uri="{BB962C8B-B14F-4D97-AF65-F5344CB8AC3E}">
        <p14:creationId xmlns:p14="http://schemas.microsoft.com/office/powerpoint/2010/main" val="291373233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8B941F-D00B-46D1-8B45-89DE3943E41A}" type="slidenum">
              <a:rPr lang="en-US" smtClean="0"/>
              <a:pPr>
                <a:defRPr/>
              </a:pPr>
              <a:t>‹#›</a:t>
            </a:fld>
            <a:endParaRPr lang="en-US"/>
          </a:p>
        </p:txBody>
      </p:sp>
    </p:spTree>
    <p:extLst>
      <p:ext uri="{BB962C8B-B14F-4D97-AF65-F5344CB8AC3E}">
        <p14:creationId xmlns:p14="http://schemas.microsoft.com/office/powerpoint/2010/main" val="216427019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426914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D8BB6C7-DDC1-4968-B99F-D0D14119B668}" type="slidenum">
              <a:rPr lang="en-US" smtClean="0"/>
              <a:pPr>
                <a:defRPr/>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1214687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311310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3585180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1253129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322283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DE1AFC-4F8F-4501-9761-4799226513FC}" type="slidenum">
              <a:rPr lang="en-US" smtClean="0"/>
              <a:pPr>
                <a:defRPr/>
              </a:pPr>
              <a:t>‹#›</a:t>
            </a:fld>
            <a:endParaRPr lang="en-US"/>
          </a:p>
        </p:txBody>
      </p:sp>
    </p:spTree>
    <p:extLst>
      <p:ext uri="{BB962C8B-B14F-4D97-AF65-F5344CB8AC3E}">
        <p14:creationId xmlns:p14="http://schemas.microsoft.com/office/powerpoint/2010/main" val="3654047986"/>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E2AD54-6C1A-41D8-B59C-315DFE643F21}" type="slidenum">
              <a:rPr lang="en-US" smtClean="0"/>
              <a:pPr>
                <a:defRPr/>
              </a:pPr>
              <a:t>‹#›</a:t>
            </a:fld>
            <a:endParaRPr lang="en-US"/>
          </a:p>
        </p:txBody>
      </p:sp>
    </p:spTree>
    <p:extLst>
      <p:ext uri="{BB962C8B-B14F-4D97-AF65-F5344CB8AC3E}">
        <p14:creationId xmlns:p14="http://schemas.microsoft.com/office/powerpoint/2010/main" val="1323759784"/>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a:solidFill>
                <a:prstClr val="white"/>
              </a:solidFill>
              <a:latin typeface="Garamond" pitchFamily="18"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a:solidFill>
                <a:prstClr val="white"/>
              </a:solidFill>
              <a:latin typeface="Garamond" pitchFamily="18"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E505BDB-68D8-4178-86D9-A6A7CD7A346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0954929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C035CD5-B5A4-4EB9-99D6-113331E41B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78641771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a:solidFill>
                <a:prstClr val="white"/>
              </a:solidFill>
              <a:latin typeface="Garamond" pitchFamily="18"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a:solidFill>
                <a:prstClr val="white"/>
              </a:solidFill>
              <a:latin typeface="Garamond" pitchFamily="18"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FF5F0DA2-6D46-40B3-9C71-B2E8652C3F6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7432907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BD8E36-69E8-4E35-A048-2C943610BA6A}" type="slidenum">
              <a:rPr lang="en-US" smtClean="0"/>
              <a:pPr>
                <a:defRPr/>
              </a:pPr>
              <a:t>‹#›</a:t>
            </a:fld>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D582AC8-65F5-4917-89C6-4764CAAF9193}"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60584863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7C5BFD41-BEFD-4C52-964C-9FA6E704045E}"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6629803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5F0D7FE-6973-4547-B17A-EB670DAA8B0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9388707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DA204BD-C16F-4394-B658-6EF2D43B24B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32034178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50842EC7-13C6-4CD2-BA23-39D6EE0EAAD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2165900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7BCA2BF8-AA7A-4F1F-A2CF-F11B10E9ECD6}"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0373863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96F09FD-0AD3-4E84-B36C-0F0546F58833}"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5359608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DA6A2C4-393A-4754-B6AA-709D542CB84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17690104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86EF2-99DE-4FEF-B3D3-CDCBEA577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16728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66FAE-534C-426B-8BDA-4AA860742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8779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5E2393-B102-4AA2-805D-CC09B3D8A9D7}" type="slidenum">
              <a:rPr lang="en-US" smtClean="0"/>
              <a:pPr>
                <a:defRPr/>
              </a:pPr>
              <a:t>‹#›</a:t>
            </a:fld>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FA7D4-8E15-414E-BAAA-833815275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44910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3468F-8AB3-4001-B787-566A5E37A4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673536"/>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C6E580-F8D8-4C64-884F-33234C50E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106178"/>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EE5F11-20D3-4AFA-8352-AF51F60B9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6132"/>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D586E6-1EBE-4809-8379-1DDF800A54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7291611"/>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E07BDD-83A9-4B4C-9F64-DC4899941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72513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AEE02-4396-4D57-B9C5-D41B8304A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9355294"/>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76506-EC04-4766-B5BA-AA1C669A88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421721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BE402-71F2-4FE4-BAF7-02DF1B8BB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9405"/>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56653A-9B8A-4C7F-96C4-F112C24E9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697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7AEE86-57D4-47C5-9BC3-7D385A78E1FA}" type="slidenum">
              <a:rPr lang="en-US" smtClean="0"/>
              <a:pPr>
                <a:defRPr/>
              </a:pPr>
              <a:t>‹#›</a:t>
            </a:fld>
            <a:endParaRPr lang="en-US"/>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58305908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122040119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272907917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193369612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149009210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37489289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171186226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104716502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169333514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4080736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8B941F-D00B-46D1-8B45-89DE3943E41A}" type="slidenum">
              <a:rPr lang="en-US" smtClean="0"/>
              <a:pPr>
                <a:defRPr/>
              </a:pPr>
              <a:t>‹#›</a:t>
            </a:fld>
            <a:endParaRPr lang="en-US"/>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466978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383990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63575764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7050544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1600081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7674456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9865721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4370060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4110370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357567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1.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41E1582-F4CB-4888-B6B7-1EC2E9D6336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a:solidFill>
                <a:prstClr val="white"/>
              </a:solidFill>
              <a:latin typeface="Garamond" pitchFamily="18"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a:solidFill>
                <a:prstClr val="white"/>
              </a:solidFill>
              <a:latin typeface="Garamond" pitchFamily="18" charset="0"/>
            </a:endParaRPr>
          </a:p>
        </p:txBody>
      </p:sp>
      <p:sp>
        <p:nvSpPr>
          <p:cNvPr id="717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717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b="1">
              <a:solidFill>
                <a:srgbClr val="D4D2D0">
                  <a:shade val="50000"/>
                </a:srgbClr>
              </a:solidFill>
              <a:latin typeface="Garamond" pitchFamily="18" charset="0"/>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b="1">
              <a:solidFill>
                <a:srgbClr val="D4D2D0">
                  <a:shade val="50000"/>
                </a:srgbClr>
              </a:solidFill>
              <a:latin typeface="Garamond" pitchFamily="18" charset="0"/>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D9BCC20-3723-4CF4-B4A5-312096BEE2D5}" type="slidenum">
              <a:rPr lang="en-US" b="1">
                <a:solidFill>
                  <a:srgbClr val="D4D2D0">
                    <a:shade val="50000"/>
                  </a:srgbClr>
                </a:solidFill>
                <a:latin typeface="Garamond" pitchFamily="18" charset="0"/>
              </a:rPr>
              <a:pPr>
                <a:defRPr/>
              </a:pPr>
              <a:t>‹#›</a:t>
            </a:fld>
            <a:endParaRPr lang="en-US" b="1">
              <a:solidFill>
                <a:srgbClr val="D4D2D0">
                  <a:shade val="50000"/>
                </a:srgbClr>
              </a:solidFill>
              <a:latin typeface="Garamond" pitchFamily="18" charset="0"/>
            </a:endParaRPr>
          </a:p>
        </p:txBody>
      </p:sp>
    </p:spTree>
    <p:extLst>
      <p:ext uri="{BB962C8B-B14F-4D97-AF65-F5344CB8AC3E}">
        <p14:creationId xmlns:p14="http://schemas.microsoft.com/office/powerpoint/2010/main" val="3889149568"/>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p:fade/>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742005323"/>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transition spd="med">
    <p:fade/>
  </p:transition>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441E1582-F4CB-4888-B6B7-1EC2E9D63362}" type="slidenum">
              <a:rPr lang="en-US" smtClean="0"/>
              <a:pPr>
                <a:defRPr/>
              </a:pPr>
              <a:t>‹#›</a:t>
            </a:fld>
            <a:endParaRPr lang="en-US"/>
          </a:p>
        </p:txBody>
      </p:sp>
    </p:spTree>
    <p:extLst>
      <p:ext uri="{BB962C8B-B14F-4D97-AF65-F5344CB8AC3E}">
        <p14:creationId xmlns:p14="http://schemas.microsoft.com/office/powerpoint/2010/main" val="3798160483"/>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transition spd="med">
    <p:fade/>
  </p:transition>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b="1">
              <a:solidFill>
                <a:prstClr val="white"/>
              </a:solidFill>
              <a:latin typeface="Garamond" pitchFamily="18"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b="1">
              <a:solidFill>
                <a:prstClr val="white"/>
              </a:solidFill>
              <a:latin typeface="Garamond" pitchFamily="18" charset="0"/>
            </a:endParaRPr>
          </a:p>
        </p:txBody>
      </p:sp>
      <p:sp>
        <p:nvSpPr>
          <p:cNvPr id="717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717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b="1">
              <a:solidFill>
                <a:srgbClr val="D4D2D0">
                  <a:shade val="50000"/>
                </a:srgbClr>
              </a:solidFill>
              <a:latin typeface="Garamond" pitchFamily="18" charset="0"/>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b="1">
              <a:solidFill>
                <a:srgbClr val="D4D2D0">
                  <a:shade val="50000"/>
                </a:srgbClr>
              </a:solidFill>
              <a:latin typeface="Garamond" pitchFamily="18" charset="0"/>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D9BCC20-3723-4CF4-B4A5-312096BEE2D5}" type="slidenum">
              <a:rPr lang="en-US" b="1">
                <a:solidFill>
                  <a:srgbClr val="D4D2D0">
                    <a:shade val="50000"/>
                  </a:srgbClr>
                </a:solidFill>
                <a:latin typeface="Garamond" pitchFamily="18" charset="0"/>
              </a:rPr>
              <a:pPr>
                <a:defRPr/>
              </a:pPr>
              <a:t>‹#›</a:t>
            </a:fld>
            <a:endParaRPr lang="en-US" b="1">
              <a:solidFill>
                <a:srgbClr val="D4D2D0">
                  <a:shade val="50000"/>
                </a:srgbClr>
              </a:solidFill>
              <a:latin typeface="Garamond" pitchFamily="18" charset="0"/>
            </a:endParaRPr>
          </a:p>
        </p:txBody>
      </p:sp>
    </p:spTree>
    <p:extLst>
      <p:ext uri="{BB962C8B-B14F-4D97-AF65-F5344CB8AC3E}">
        <p14:creationId xmlns:p14="http://schemas.microsoft.com/office/powerpoint/2010/main" val="3180389942"/>
      </p:ext>
    </p:extLst>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fade/>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endParaRPr>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endParaRPr>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C72B26F-54A0-4A8C-80F0-F8337C865D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82862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2916014512"/>
      </p:ext>
    </p:extLst>
  </p:cSld>
  <p:clrMap bg1="dk2" tx1="lt1" bg2="dk1"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08891380"/>
      </p:ext>
    </p:extLst>
  </p:cSld>
  <p:clrMap bg1="dk2" tx1="lt1" bg2="dk1"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Puzzle"/>
          <p:cNvPicPr>
            <a:picLocks noChangeAspect="1" noChangeArrowheads="1"/>
          </p:cNvPicPr>
          <p:nvPr/>
        </p:nvPicPr>
        <p:blipFill rotWithShape="1">
          <a:blip r:embed="rId2"/>
          <a:srcRect l="1639"/>
          <a:stretch/>
        </p:blipFill>
        <p:spPr bwMode="auto">
          <a:xfrm>
            <a:off x="0" y="0"/>
            <a:ext cx="9144000" cy="6927850"/>
          </a:xfrm>
          <a:prstGeom prst="rect">
            <a:avLst/>
          </a:prstGeom>
          <a:noFill/>
          <a:ln w="9525">
            <a:noFill/>
            <a:miter lim="800000"/>
            <a:headEnd/>
            <a:tailEnd/>
          </a:ln>
        </p:spPr>
      </p:pic>
      <p:sp>
        <p:nvSpPr>
          <p:cNvPr id="6148" name="Rectangle 14"/>
          <p:cNvSpPr>
            <a:spLocks noChangeArrowheads="1"/>
          </p:cNvSpPr>
          <p:nvPr/>
        </p:nvSpPr>
        <p:spPr bwMode="auto">
          <a:xfrm>
            <a:off x="5471160" y="2517775"/>
            <a:ext cx="2590800" cy="1752600"/>
          </a:xfrm>
          <a:prstGeom prst="rect">
            <a:avLst/>
          </a:prstGeom>
          <a:noFill/>
          <a:ln w="9525">
            <a:noFill/>
            <a:miter lim="800000"/>
            <a:headEnd/>
            <a:tailEnd/>
          </a:ln>
        </p:spPr>
        <p:txBody>
          <a:bodyPr anchor="ctr"/>
          <a:lstStyle/>
          <a:p>
            <a:pPr algn="ctr" eaLnBrk="1" hangingPunct="1"/>
            <a:r>
              <a:rPr lang="ar-JO" sz="4800" b="1" dirty="0">
                <a:solidFill>
                  <a:srgbClr val="000000"/>
                </a:solidFill>
                <a:latin typeface="Arial" panose="020B0604020202020204" pitchFamily="34" charset="0"/>
                <a:cs typeface="Arial" panose="020B0604020202020204" pitchFamily="34" charset="0"/>
              </a:rPr>
              <a:t>الفكر</a:t>
            </a:r>
            <a:endParaRPr lang="en-US" sz="4800" b="1" dirty="0">
              <a:solidFill>
                <a:srgbClr val="000000"/>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429000" y="1447800"/>
            <a:ext cx="5486400" cy="838200"/>
          </a:xfrm>
          <a:solidFill>
            <a:schemeClr val="bg1">
              <a:lumMod val="75000"/>
              <a:lumOff val="25000"/>
              <a:alpha val="14101"/>
            </a:schemeClr>
          </a:solidFill>
        </p:spPr>
        <p:txBody>
          <a:bodyPr anchor="ctr"/>
          <a:lstStyle/>
          <a:p>
            <a:pPr algn="ctr"/>
            <a:r>
              <a:rPr lang="ar-JO" sz="4400" b="1" dirty="0">
                <a:solidFill>
                  <a:schemeClr val="bg1">
                    <a:lumMod val="95000"/>
                    <a:lumOff val="5000"/>
                  </a:schemeClr>
                </a:solidFill>
                <a:latin typeface="Arial" panose="020B0604020202020204" pitchFamily="34" charset="0"/>
                <a:cs typeface="Arial" panose="020B0604020202020204" pitchFamily="34" charset="0"/>
              </a:rPr>
              <a:t>الوعظ، الإقناع والقيادة</a:t>
            </a:r>
            <a:endParaRPr lang="en-US" b="1" dirty="0">
              <a:solidFill>
                <a:schemeClr val="bg1">
                  <a:lumMod val="95000"/>
                  <a:lumOff val="5000"/>
                </a:schemeClr>
              </a:solidFill>
              <a:latin typeface="Arial" panose="020B0604020202020204" pitchFamily="34" charset="0"/>
              <a:cs typeface="Arial" panose="020B0604020202020204" pitchFamily="34" charset="0"/>
            </a:endParaRPr>
          </a:p>
        </p:txBody>
      </p:sp>
      <p:sp>
        <p:nvSpPr>
          <p:cNvPr id="5" name="Rectangle 14"/>
          <p:cNvSpPr>
            <a:spLocks noChangeArrowheads="1"/>
          </p:cNvSpPr>
          <p:nvPr/>
        </p:nvSpPr>
        <p:spPr bwMode="auto">
          <a:xfrm>
            <a:off x="0" y="5943600"/>
            <a:ext cx="9144000" cy="990600"/>
          </a:xfrm>
          <a:prstGeom prst="rect">
            <a:avLst/>
          </a:prstGeom>
          <a:solidFill>
            <a:srgbClr val="000514"/>
          </a:solidFill>
          <a:ln w="9525">
            <a:noFill/>
            <a:miter lim="800000"/>
            <a:headEnd/>
            <a:tailEnd/>
          </a:ln>
        </p:spPr>
        <p:txBody>
          <a:bodyPr anchor="ctr"/>
          <a:lstStyle/>
          <a:p>
            <a:pPr algn="ctr" rtl="1" eaLnBrk="1" hangingPunct="1"/>
            <a:r>
              <a:rPr lang="ar-JO" b="1" dirty="0">
                <a:latin typeface="Arial" panose="020B0604020202020204" pitchFamily="34" charset="0"/>
                <a:cs typeface="Arial" panose="020B0604020202020204" pitchFamily="34" charset="0"/>
              </a:rPr>
              <a:t>د. جيفري آرثرز، كلية غوردون-كونويل اللاهوتية</a:t>
            </a:r>
            <a:endParaRPr lang="en-US" b="1" dirty="0">
              <a:latin typeface="Arial" panose="020B0604020202020204" pitchFamily="34" charset="0"/>
              <a:cs typeface="Arial" panose="020B0604020202020204" pitchFamily="34" charset="0"/>
            </a:endParaRPr>
          </a:p>
          <a:p>
            <a:pPr algn="ctr" rtl="1" eaLnBrk="1" hangingPunct="1"/>
            <a:r>
              <a:rPr lang="ar-JO" b="1" dirty="0">
                <a:latin typeface="Arial" panose="020B0604020202020204" pitchFamily="34" charset="0"/>
                <a:cs typeface="Arial" panose="020B0604020202020204" pitchFamily="34" charset="0"/>
              </a:rPr>
              <a:t>كما تم تعليمها في كلية الكتاب المقدس سنغافورة في برنامج الدكتوراه في الخدمة، آذار 2016</a:t>
            </a:r>
            <a:endParaRPr lang="en-US" b="1" dirty="0">
              <a:latin typeface="Arial" panose="020B0604020202020204" pitchFamily="34" charset="0"/>
              <a:cs typeface="Arial" panose="020B0604020202020204" pitchFamily="34" charset="0"/>
            </a:endParaRPr>
          </a:p>
          <a:p>
            <a:pPr algn="ctr" rtl="1" eaLnBrk="1" hangingPunct="1"/>
            <a:r>
              <a:rPr lang="ar-JO" b="1" dirty="0">
                <a:latin typeface="Arial" panose="020B0604020202020204" pitchFamily="34" charset="0"/>
                <a:cs typeface="Arial" panose="020B0604020202020204" pitchFamily="34" charset="0"/>
              </a:rPr>
              <a:t>وتم تقديمها للتنزيل المجاني من قبل د. ريك جريفيث على</a:t>
            </a:r>
            <a:r>
              <a:rPr lang="en-US" b="1" dirty="0">
                <a:latin typeface="Arial" panose="020B0604020202020204" pitchFamily="34" charset="0"/>
                <a:cs typeface="Arial" panose="020B0604020202020204" pitchFamily="34" charset="0"/>
              </a:rPr>
              <a:t> BibleStudyDownloads.org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04838" y="0"/>
            <a:ext cx="8158162" cy="2209800"/>
          </a:xfrm>
        </p:spPr>
        <p:txBody>
          <a:bodyPr/>
          <a:lstStyle/>
          <a:p>
            <a:pPr algn="ctr" eaLnBrk="1" hangingPunct="1">
              <a:defRPr/>
            </a:pPr>
            <a:r>
              <a:rPr lang="ar-JO" sz="4800" dirty="0">
                <a:solidFill>
                  <a:srgbClr val="FFFF00"/>
                </a:solidFill>
                <a:latin typeface="Arial" panose="020B0604020202020204" pitchFamily="34" charset="0"/>
                <a:cs typeface="Arial" panose="020B0604020202020204" pitchFamily="34" charset="0"/>
              </a:rPr>
              <a:t>ما هي الإنثيميم؟</a:t>
            </a:r>
            <a:endParaRPr lang="en-US" sz="4800" dirty="0">
              <a:solidFill>
                <a:srgbClr val="FFFF00"/>
              </a:solidFill>
              <a:latin typeface="Arial" panose="020B0604020202020204" pitchFamily="34" charset="0"/>
              <a:cs typeface="Arial" panose="020B0604020202020204" pitchFamily="34" charset="0"/>
            </a:endParaRPr>
          </a:p>
        </p:txBody>
      </p:sp>
      <p:sp>
        <p:nvSpPr>
          <p:cNvPr id="299011" name="Rectangle 3"/>
          <p:cNvSpPr>
            <a:spLocks noGrp="1" noChangeArrowheads="1"/>
          </p:cNvSpPr>
          <p:nvPr>
            <p:ph idx="1"/>
          </p:nvPr>
        </p:nvSpPr>
        <p:spPr>
          <a:xfrm>
            <a:off x="381000" y="1828800"/>
            <a:ext cx="8229600" cy="4678363"/>
          </a:xfrm>
        </p:spPr>
        <p:txBody>
          <a:bodyPr/>
          <a:lstStyle/>
          <a:p>
            <a:pPr marL="609600" indent="-609600" algn="ctr" eaLnBrk="1" hangingPunct="1">
              <a:lnSpc>
                <a:spcPct val="80000"/>
              </a:lnSpc>
              <a:buFont typeface="Wingdings" pitchFamily="2" charset="2"/>
              <a:buNone/>
              <a:defRPr/>
            </a:pPr>
            <a:endParaRPr lang="en-US" sz="2800" b="1" dirty="0">
              <a:latin typeface="Arial" panose="020B0604020202020204" pitchFamily="34" charset="0"/>
              <a:cs typeface="Arial" panose="020B0604020202020204" pitchFamily="34" charset="0"/>
            </a:endParaRPr>
          </a:p>
          <a:p>
            <a:pPr marL="609600" indent="-609600" algn="ctr">
              <a:lnSpc>
                <a:spcPct val="80000"/>
              </a:lnSpc>
              <a:buNone/>
              <a:defRPr/>
            </a:pPr>
            <a:r>
              <a:rPr lang="ar-JO" sz="2800" dirty="0">
                <a:latin typeface="Arial" panose="020B0604020202020204" pitchFamily="34" charset="0"/>
                <a:cs typeface="Arial" panose="020B0604020202020204" pitchFamily="34" charset="0"/>
              </a:rPr>
              <a:t>إنثيميم هو قياس منطقي مع فرضية واحدة (مقدمة مشتركة) غير معلنة. يجب على المستمعين توفير هذه الفرضية.</a:t>
            </a:r>
          </a:p>
          <a:p>
            <a:pPr marL="609600" indent="-609600" algn="ctr">
              <a:lnSpc>
                <a:spcPct val="80000"/>
              </a:lnSpc>
              <a:buNone/>
              <a:defRPr/>
            </a:pPr>
            <a:endParaRPr lang="en-US" sz="2400" dirty="0">
              <a:latin typeface="Arial" panose="020B0604020202020204" pitchFamily="34" charset="0"/>
              <a:cs typeface="Arial" panose="020B0604020202020204" pitchFamily="34" charset="0"/>
            </a:endParaRPr>
          </a:p>
          <a:p>
            <a:pPr marL="609600" indent="-609600" algn="ctr" eaLnBrk="1" hangingPunct="1">
              <a:lnSpc>
                <a:spcPct val="80000"/>
              </a:lnSpc>
              <a:buNone/>
              <a:defRPr/>
            </a:pPr>
            <a:r>
              <a:rPr lang="ar-JO" sz="2800" u="sng" dirty="0">
                <a:latin typeface="Arial" panose="020B0604020202020204" pitchFamily="34" charset="0"/>
                <a:cs typeface="Arial" panose="020B0604020202020204" pitchFamily="34" charset="0"/>
              </a:rPr>
              <a:t>القياس المنطقي الكلاسيكي</a:t>
            </a:r>
            <a:endParaRPr lang="en-US" sz="2800" u="sng" dirty="0">
              <a:latin typeface="Arial" panose="020B0604020202020204" pitchFamily="34" charset="0"/>
              <a:cs typeface="Arial" panose="020B0604020202020204" pitchFamily="34" charset="0"/>
            </a:endParaRPr>
          </a:p>
          <a:p>
            <a:pPr marL="609600" indent="-609600" algn="ctr" eaLnBrk="1" hangingPunct="1">
              <a:lnSpc>
                <a:spcPct val="80000"/>
              </a:lnSpc>
              <a:buNone/>
              <a:defRPr/>
            </a:pPr>
            <a:r>
              <a:rPr lang="ar-JO" sz="2800" dirty="0">
                <a:latin typeface="Arial" panose="020B0604020202020204" pitchFamily="34" charset="0"/>
                <a:cs typeface="Arial" panose="020B0604020202020204" pitchFamily="34" charset="0"/>
              </a:rPr>
              <a:t>كل البشر فانون</a:t>
            </a:r>
            <a:endParaRPr lang="en-US" sz="2800" dirty="0">
              <a:latin typeface="Arial" panose="020B0604020202020204" pitchFamily="34" charset="0"/>
              <a:cs typeface="Arial" panose="020B0604020202020204" pitchFamily="34" charset="0"/>
            </a:endParaRPr>
          </a:p>
          <a:p>
            <a:pPr marL="609600" indent="-609600" algn="ctr" eaLnBrk="1" hangingPunct="1">
              <a:lnSpc>
                <a:spcPct val="80000"/>
              </a:lnSpc>
              <a:buNone/>
              <a:defRPr/>
            </a:pPr>
            <a:r>
              <a:rPr lang="ar-JO" sz="2800" dirty="0">
                <a:latin typeface="Arial" panose="020B0604020202020204" pitchFamily="34" charset="0"/>
                <a:cs typeface="Arial" panose="020B0604020202020204" pitchFamily="34" charset="0"/>
              </a:rPr>
              <a:t>سقراط بشر</a:t>
            </a:r>
            <a:endParaRPr lang="en-US" sz="2800" dirty="0">
              <a:latin typeface="Arial" panose="020B0604020202020204" pitchFamily="34" charset="0"/>
              <a:cs typeface="Arial" panose="020B0604020202020204" pitchFamily="34" charset="0"/>
            </a:endParaRPr>
          </a:p>
          <a:p>
            <a:pPr marL="609600" indent="-609600" algn="ctr" eaLnBrk="1" hangingPunct="1">
              <a:lnSpc>
                <a:spcPct val="80000"/>
              </a:lnSpc>
              <a:buNone/>
              <a:defRPr/>
            </a:pPr>
            <a:r>
              <a:rPr lang="ar-JO" sz="2800" dirty="0">
                <a:latin typeface="Arial" panose="020B0604020202020204" pitchFamily="34" charset="0"/>
                <a:cs typeface="Arial" panose="020B0604020202020204" pitchFamily="34" charset="0"/>
              </a:rPr>
              <a:t>لهذا فإن سقراط فاني</a:t>
            </a:r>
            <a:endParaRPr lang="en-US" sz="2800" dirty="0">
              <a:latin typeface="Arial" panose="020B0604020202020204" pitchFamily="34" charset="0"/>
              <a:cs typeface="Arial" panose="020B0604020202020204" pitchFamily="34" charset="0"/>
            </a:endParaRPr>
          </a:p>
          <a:p>
            <a:pPr marL="609600" indent="-609600" eaLnBrk="1" hangingPunct="1">
              <a:lnSpc>
                <a:spcPct val="80000"/>
              </a:lnSpc>
              <a:buFont typeface="Wingdings" pitchFamily="2" charset="2"/>
              <a:buNone/>
              <a:defRPr/>
            </a:pPr>
            <a:endParaRPr lang="en-US" sz="18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1" end="1"/>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99011">
                                            <p:txEl>
                                              <p:pRg st="3" end="3"/>
                                            </p:txEl>
                                          </p:spTgt>
                                        </p:tgtEl>
                                        <p:attrNameLst>
                                          <p:attrName>style.visibility</p:attrName>
                                        </p:attrNameLst>
                                      </p:cBhvr>
                                      <p:to>
                                        <p:strVal val="visible"/>
                                      </p:to>
                                    </p:set>
                                    <p:anim calcmode="lin" valueType="num">
                                      <p:cBhvr additive="base">
                                        <p:cTn id="9" dur="5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99011">
                                            <p:txEl>
                                              <p:pRg st="3" end="3"/>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99011">
                                            <p:txEl>
                                              <p:pRg st="4" end="4"/>
                                            </p:txEl>
                                          </p:spTgt>
                                        </p:tgtEl>
                                        <p:attrNameLst>
                                          <p:attrName>style.visibility</p:attrName>
                                        </p:attrNameLst>
                                      </p:cBhvr>
                                      <p:to>
                                        <p:strVal val="visible"/>
                                      </p:to>
                                    </p:set>
                                    <p:anim calcmode="lin" valueType="num">
                                      <p:cBhvr additive="base">
                                        <p:cTn id="13" dur="5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901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9011">
                                            <p:txEl>
                                              <p:pRg st="5" end="5"/>
                                            </p:txEl>
                                          </p:spTgt>
                                        </p:tgtEl>
                                        <p:attrNameLst>
                                          <p:attrName>style.visibility</p:attrName>
                                        </p:attrNameLst>
                                      </p:cBhvr>
                                      <p:to>
                                        <p:strVal val="visible"/>
                                      </p:to>
                                    </p:set>
                                    <p:anim calcmode="lin" valueType="num">
                                      <p:cBhvr additive="base">
                                        <p:cTn id="17" dur="500" fill="hold"/>
                                        <p:tgtEl>
                                          <p:spTgt spid="29901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901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9011">
                                            <p:txEl>
                                              <p:pRg st="6" end="6"/>
                                            </p:txEl>
                                          </p:spTgt>
                                        </p:tgtEl>
                                        <p:attrNameLst>
                                          <p:attrName>style.visibility</p:attrName>
                                        </p:attrNameLst>
                                      </p:cBhvr>
                                      <p:to>
                                        <p:strVal val="visible"/>
                                      </p:to>
                                    </p:set>
                                    <p:anim calcmode="lin" valueType="num">
                                      <p:cBhvr additive="base">
                                        <p:cTn id="21" dur="500" fill="hold"/>
                                        <p:tgtEl>
                                          <p:spTgt spid="29901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90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04838" y="0"/>
            <a:ext cx="7777162" cy="1096963"/>
          </a:xfrm>
        </p:spPr>
        <p:txBody>
          <a:bodyPr/>
          <a:lstStyle/>
          <a:p>
            <a:pPr algn="ctr" eaLnBrk="1" hangingPunct="1">
              <a:defRPr/>
            </a:pPr>
            <a:r>
              <a:rPr lang="ar-JO" dirty="0">
                <a:solidFill>
                  <a:srgbClr val="FFFF00"/>
                </a:solidFill>
                <a:latin typeface="Arial" panose="020B0604020202020204" pitchFamily="34" charset="0"/>
                <a:cs typeface="Arial" panose="020B0604020202020204" pitchFamily="34" charset="0"/>
              </a:rPr>
              <a:t>تدريب على الإنثيميم</a:t>
            </a:r>
            <a:endParaRPr lang="en-US" sz="4800" dirty="0">
              <a:solidFill>
                <a:srgbClr val="FFFF00"/>
              </a:solidFill>
              <a:latin typeface="Arial" panose="020B0604020202020204" pitchFamily="34" charset="0"/>
              <a:cs typeface="Arial" panose="020B0604020202020204" pitchFamily="34" charset="0"/>
            </a:endParaRPr>
          </a:p>
        </p:txBody>
      </p:sp>
      <p:sp>
        <p:nvSpPr>
          <p:cNvPr id="282627" name="Rectangle 3"/>
          <p:cNvSpPr>
            <a:spLocks noGrp="1" noChangeArrowheads="1"/>
          </p:cNvSpPr>
          <p:nvPr>
            <p:ph idx="1"/>
          </p:nvPr>
        </p:nvSpPr>
        <p:spPr>
          <a:xfrm>
            <a:off x="457200" y="1341438"/>
            <a:ext cx="8077200" cy="5059362"/>
          </a:xfrm>
        </p:spPr>
        <p:txBody>
          <a:bodyPr>
            <a:normAutofit/>
          </a:bodyPr>
          <a:lstStyle/>
          <a:p>
            <a:pPr marL="609600" indent="-609600" algn="ctr" eaLnBrk="1" hangingPunct="1">
              <a:buFont typeface="Wingdings" pitchFamily="2" charset="2"/>
              <a:buNone/>
              <a:defRPr/>
            </a:pPr>
            <a:r>
              <a:rPr lang="ar-JO" sz="2400" dirty="0">
                <a:latin typeface="Arial" panose="020B0604020202020204" pitchFamily="34" charset="0"/>
                <a:cs typeface="Arial" panose="020B0604020202020204" pitchFamily="34" charset="0"/>
              </a:rPr>
              <a:t>يجب على كل المؤمنين أن يذهبوا إلى الكنيسة</a:t>
            </a:r>
            <a:endParaRPr lang="en-US" sz="2400" dirty="0">
              <a:latin typeface="Arial" panose="020B0604020202020204" pitchFamily="34" charset="0"/>
              <a:cs typeface="Arial" panose="020B0604020202020204" pitchFamily="34" charset="0"/>
            </a:endParaRPr>
          </a:p>
          <a:p>
            <a:pPr marL="609600" indent="-609600" algn="ctr" eaLnBrk="1" hangingPunct="1">
              <a:buFont typeface="Wingdings" pitchFamily="2" charset="2"/>
              <a:buNone/>
              <a:defRPr/>
            </a:pPr>
            <a:r>
              <a:rPr lang="ar-JO" sz="2400" dirty="0">
                <a:latin typeface="Arial" panose="020B0604020202020204" pitchFamily="34" charset="0"/>
                <a:cs typeface="Arial" panose="020B0604020202020204" pitchFamily="34" charset="0"/>
              </a:rPr>
              <a:t>الكنيسة المعمدانية هي الكنيسة الأفضل</a:t>
            </a:r>
            <a:endParaRPr lang="en-US" sz="2400" dirty="0">
              <a:latin typeface="Arial" panose="020B0604020202020204" pitchFamily="34" charset="0"/>
              <a:cs typeface="Arial" panose="020B0604020202020204" pitchFamily="34" charset="0"/>
            </a:endParaRPr>
          </a:p>
          <a:p>
            <a:pPr marL="609600" indent="-609600" algn="ctr" eaLnBrk="1" hangingPunct="1">
              <a:buFont typeface="Wingdings" pitchFamily="2" charset="2"/>
              <a:buNone/>
              <a:defRPr/>
            </a:pPr>
            <a:r>
              <a:rPr lang="ar-JO" sz="2400" dirty="0">
                <a:latin typeface="Arial" panose="020B0604020202020204" pitchFamily="34" charset="0"/>
                <a:cs typeface="Arial" panose="020B0604020202020204" pitchFamily="34" charset="0"/>
              </a:rPr>
              <a:t>لهذا يجب على كل المؤمنين أن يذهبوا إلى الكنيسة المعمدانية </a:t>
            </a:r>
            <a:endParaRPr lang="en-US" sz="2400" dirty="0">
              <a:latin typeface="Arial" panose="020B0604020202020204" pitchFamily="34" charset="0"/>
              <a:cs typeface="Arial" panose="020B0604020202020204" pitchFamily="34" charset="0"/>
            </a:endParaRPr>
          </a:p>
          <a:p>
            <a:pPr marL="609600" indent="-609600" eaLnBrk="1" hangingPunct="1">
              <a:buFont typeface="Wingdings" pitchFamily="2" charset="2"/>
              <a:buNone/>
              <a:defRPr/>
            </a:pPr>
            <a:endParaRPr lang="en-US" sz="2000" dirty="0">
              <a:latin typeface="Arial" panose="020B0604020202020204" pitchFamily="34" charset="0"/>
              <a:cs typeface="Arial" panose="020B0604020202020204" pitchFamily="34" charset="0"/>
            </a:endParaRPr>
          </a:p>
          <a:p>
            <a:pPr algn="r" rtl="1">
              <a:defRPr/>
            </a:pPr>
            <a:r>
              <a:rPr lang="ar-JO" dirty="0">
                <a:solidFill>
                  <a:srgbClr val="FFFF00"/>
                </a:solidFill>
                <a:latin typeface="Arial" panose="020B0604020202020204" pitchFamily="34" charset="0"/>
                <a:cs typeface="Arial" panose="020B0604020202020204" pitchFamily="34" charset="0"/>
              </a:rPr>
              <a:t>كيف يمكنك تقديم هذه الحجة إلى الجماهير التالية؟ أي هل يفهمون أن المقدمات المنطقية تتفق معهم، فلا تحتاج إلى شرح أو إثباتها؟ ما هي المقدمات المنطقية التي تسبب إشكالية كبيرة بحيث يجب عليك حلها أولاً؟</a:t>
            </a:r>
            <a:endParaRPr lang="en-US" sz="2400" dirty="0">
              <a:solidFill>
                <a:srgbClr val="FFFF00"/>
              </a:solidFill>
              <a:latin typeface="Arial" panose="020B0604020202020204" pitchFamily="34" charset="0"/>
              <a:cs typeface="Arial" panose="020B0604020202020204" pitchFamily="34" charset="0"/>
            </a:endParaRPr>
          </a:p>
          <a:p>
            <a:pPr marL="609600" indent="-609600" eaLnBrk="1" hangingPunct="1">
              <a:buFont typeface="Wingdings" pitchFamily="2" charset="2"/>
              <a:buNone/>
              <a:defRPr/>
            </a:pPr>
            <a:r>
              <a:rPr lang="en-US"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هذا الصف</a:t>
            </a:r>
            <a:endParaRPr lang="en-US" sz="2400" dirty="0">
              <a:latin typeface="Arial" panose="020B0604020202020204" pitchFamily="34" charset="0"/>
              <a:cs typeface="Arial" panose="020B0604020202020204" pitchFamily="34" charset="0"/>
            </a:endParaRPr>
          </a:p>
          <a:p>
            <a:pPr marL="609600" indent="-609600" eaLnBrk="1" hangingPunct="1">
              <a:buFont typeface="Wingdings" pitchFamily="2" charset="2"/>
              <a:buNone/>
              <a:defRPr/>
            </a:pPr>
            <a:r>
              <a:rPr lang="en-US"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د. آرثرز</a:t>
            </a:r>
            <a:endParaRPr lang="en-US" sz="2400" dirty="0">
              <a:latin typeface="Arial" panose="020B0604020202020204" pitchFamily="34" charset="0"/>
              <a:cs typeface="Arial" panose="020B0604020202020204" pitchFamily="34" charset="0"/>
            </a:endParaRPr>
          </a:p>
          <a:p>
            <a:pPr marL="609600" indent="-609600" eaLnBrk="1" hangingPunct="1">
              <a:buFont typeface="Wingdings" pitchFamily="2" charset="2"/>
              <a:buNone/>
              <a:defRPr/>
            </a:pPr>
            <a:r>
              <a:rPr lang="en-US" sz="2400" dirty="0">
                <a:latin typeface="Arial" panose="020B0604020202020204" pitchFamily="34" charset="0"/>
                <a:cs typeface="Arial" panose="020B0604020202020204" pitchFamily="34" charset="0"/>
              </a:rPr>
              <a:t>			</a:t>
            </a:r>
            <a:r>
              <a:rPr lang="ar-JO" sz="2400" dirty="0">
                <a:latin typeface="Arial" panose="020B0604020202020204" pitchFamily="34" charset="0"/>
                <a:cs typeface="Arial" panose="020B0604020202020204" pitchFamily="34" charset="0"/>
              </a:rPr>
              <a:t>أطفال الشوارع في بوسطن</a:t>
            </a:r>
            <a:endParaRPr lang="en-US" sz="2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p:cTn id="7" dur="1000" fill="hold"/>
                                        <p:tgtEl>
                                          <p:spTgt spid="28262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826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26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82627">
                                            <p:txEl>
                                              <p:pRg st="1" end="1"/>
                                            </p:txEl>
                                          </p:spTgt>
                                        </p:tgtEl>
                                        <p:attrNameLst>
                                          <p:attrName>style.visibility</p:attrName>
                                        </p:attrNameLst>
                                      </p:cBhvr>
                                      <p:to>
                                        <p:strVal val="visible"/>
                                      </p:to>
                                    </p:set>
                                    <p:anim calcmode="lin" valueType="num">
                                      <p:cBhvr>
                                        <p:cTn id="14" dur="1000" fill="hold"/>
                                        <p:tgtEl>
                                          <p:spTgt spid="28262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826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826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82627">
                                            <p:txEl>
                                              <p:pRg st="2" end="2"/>
                                            </p:txEl>
                                          </p:spTgt>
                                        </p:tgtEl>
                                        <p:attrNameLst>
                                          <p:attrName>style.visibility</p:attrName>
                                        </p:attrNameLst>
                                      </p:cBhvr>
                                      <p:to>
                                        <p:strVal val="visible"/>
                                      </p:to>
                                    </p:set>
                                    <p:anim calcmode="lin" valueType="num">
                                      <p:cBhvr>
                                        <p:cTn id="21" dur="1000" fill="hold"/>
                                        <p:tgtEl>
                                          <p:spTgt spid="28262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826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826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82627">
                                            <p:txEl>
                                              <p:pRg st="4" end="4"/>
                                            </p:txEl>
                                          </p:spTgt>
                                        </p:tgtEl>
                                        <p:attrNameLst>
                                          <p:attrName>style.visibility</p:attrName>
                                        </p:attrNameLst>
                                      </p:cBhvr>
                                      <p:to>
                                        <p:strVal val="visible"/>
                                      </p:to>
                                    </p:set>
                                    <p:anim calcmode="lin" valueType="num">
                                      <p:cBhvr>
                                        <p:cTn id="28" dur="1000" fill="hold"/>
                                        <p:tgtEl>
                                          <p:spTgt spid="282627">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28262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826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82627">
                                            <p:txEl>
                                              <p:pRg st="5" end="5"/>
                                            </p:txEl>
                                          </p:spTgt>
                                        </p:tgtEl>
                                        <p:attrNameLst>
                                          <p:attrName>style.visibility</p:attrName>
                                        </p:attrNameLst>
                                      </p:cBhvr>
                                      <p:to>
                                        <p:strVal val="visible"/>
                                      </p:to>
                                    </p:set>
                                    <p:anim calcmode="lin" valueType="num">
                                      <p:cBhvr>
                                        <p:cTn id="35" dur="1000" fill="hold"/>
                                        <p:tgtEl>
                                          <p:spTgt spid="282627">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28262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826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82627">
                                            <p:txEl>
                                              <p:pRg st="6" end="6"/>
                                            </p:txEl>
                                          </p:spTgt>
                                        </p:tgtEl>
                                        <p:attrNameLst>
                                          <p:attrName>style.visibility</p:attrName>
                                        </p:attrNameLst>
                                      </p:cBhvr>
                                      <p:to>
                                        <p:strVal val="visible"/>
                                      </p:to>
                                    </p:set>
                                    <p:anim calcmode="lin" valueType="num">
                                      <p:cBhvr>
                                        <p:cTn id="42" dur="1000" fill="hold"/>
                                        <p:tgtEl>
                                          <p:spTgt spid="282627">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28262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8262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282627">
                                            <p:txEl>
                                              <p:pRg st="7" end="7"/>
                                            </p:txEl>
                                          </p:spTgt>
                                        </p:tgtEl>
                                        <p:attrNameLst>
                                          <p:attrName>style.visibility</p:attrName>
                                        </p:attrNameLst>
                                      </p:cBhvr>
                                      <p:to>
                                        <p:strVal val="visible"/>
                                      </p:to>
                                    </p:set>
                                    <p:anim calcmode="lin" valueType="num">
                                      <p:cBhvr>
                                        <p:cTn id="49" dur="1000" fill="hold"/>
                                        <p:tgtEl>
                                          <p:spTgt spid="282627">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282627">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82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0" y="228600"/>
            <a:ext cx="9144000" cy="1096963"/>
          </a:xfrm>
        </p:spPr>
        <p:txBody>
          <a:bodyPr/>
          <a:lstStyle/>
          <a:p>
            <a:pPr algn="ctr" eaLnBrk="1" hangingPunct="1">
              <a:defRPr/>
            </a:pPr>
            <a:r>
              <a:rPr lang="ar-JO" sz="5400" b="1" dirty="0">
                <a:solidFill>
                  <a:srgbClr val="FFFF00"/>
                </a:solidFill>
                <a:latin typeface="Arial" panose="020B0604020202020204" pitchFamily="34" charset="0"/>
                <a:cs typeface="Arial" panose="020B0604020202020204" pitchFamily="34" charset="0"/>
              </a:rPr>
              <a:t>الإنثميم والتعاون</a:t>
            </a:r>
            <a:endParaRPr lang="en-US" sz="5400" b="1" dirty="0">
              <a:solidFill>
                <a:srgbClr val="FFFF00"/>
              </a:solidFill>
              <a:latin typeface="Arial" panose="020B0604020202020204" pitchFamily="34" charset="0"/>
              <a:cs typeface="Arial" panose="020B0604020202020204" pitchFamily="34" charset="0"/>
            </a:endParaRPr>
          </a:p>
        </p:txBody>
      </p:sp>
      <p:sp>
        <p:nvSpPr>
          <p:cNvPr id="286723" name="Rectangle 3"/>
          <p:cNvSpPr>
            <a:spLocks noGrp="1" noChangeArrowheads="1"/>
          </p:cNvSpPr>
          <p:nvPr>
            <p:ph idx="1"/>
          </p:nvPr>
        </p:nvSpPr>
        <p:spPr>
          <a:xfrm>
            <a:off x="152400" y="1600200"/>
            <a:ext cx="8763000" cy="3733800"/>
          </a:xfrm>
        </p:spPr>
        <p:txBody>
          <a:bodyPr>
            <a:noAutofit/>
          </a:bodyPr>
          <a:lstStyle/>
          <a:p>
            <a:pPr marL="609600" indent="-609600" algn="r" rtl="1" eaLnBrk="1" hangingPunct="1">
              <a:buFont typeface="Wingdings" pitchFamily="2" charset="2"/>
              <a:buNone/>
              <a:defRPr/>
            </a:pPr>
            <a:r>
              <a:rPr lang="en-US" sz="3600" b="1" dirty="0">
                <a:latin typeface="Arial" panose="020B0604020202020204" pitchFamily="34" charset="0"/>
                <a:cs typeface="Arial" panose="020B0604020202020204" pitchFamily="34" charset="0"/>
              </a:rPr>
              <a:t>	</a:t>
            </a:r>
            <a:r>
              <a:rPr lang="ar-JO" sz="3600" b="1" dirty="0">
                <a:latin typeface="Arial" panose="020B0604020202020204" pitchFamily="34" charset="0"/>
                <a:cs typeface="Arial" panose="020B0604020202020204" pitchFamily="34" charset="0"/>
              </a:rPr>
              <a:t>يتم البناء الناجح للإنثيميم من خلال الجهود المشتركة للمتكلم والجمهور، وهذه هي طابعه الأساسي. . . . </a:t>
            </a:r>
            <a:endParaRPr lang="en-US" sz="3600" b="1" dirty="0">
              <a:latin typeface="Arial" panose="020B0604020202020204" pitchFamily="34" charset="0"/>
              <a:cs typeface="Arial" panose="020B0604020202020204" pitchFamily="34" charset="0"/>
            </a:endParaRPr>
          </a:p>
          <a:p>
            <a:pPr marL="609600" indent="-609600" algn="r" rtl="1">
              <a:buNone/>
              <a:defRPr/>
            </a:pPr>
            <a:r>
              <a:rPr lang="en-US" sz="3600" b="1" dirty="0">
                <a:latin typeface="Arial" panose="020B0604020202020204" pitchFamily="34" charset="0"/>
                <a:cs typeface="Arial" panose="020B0604020202020204" pitchFamily="34" charset="0"/>
              </a:rPr>
              <a:t>       </a:t>
            </a:r>
            <a:r>
              <a:rPr lang="ar-JO" sz="3600" b="1" dirty="0">
                <a:latin typeface="Arial" panose="020B0604020202020204" pitchFamily="34" charset="0"/>
                <a:cs typeface="Arial" panose="020B0604020202020204" pitchFamily="34" charset="0"/>
              </a:rPr>
              <a:t>توحد الإنثيميم المتكلم والجمهور وتقدم أقوى البراهين الممكنة. . . .فالجمهور نفسه يساعد في بناء الأدلة التي يقتنع بها.</a:t>
            </a:r>
            <a:endParaRPr lang="en-US" sz="3600" b="1" dirty="0">
              <a:latin typeface="Arial" panose="020B0604020202020204" pitchFamily="34" charset="0"/>
              <a:cs typeface="Arial" panose="020B0604020202020204" pitchFamily="34" charset="0"/>
            </a:endParaRPr>
          </a:p>
          <a:p>
            <a:pPr marL="609600" indent="-609600" algn="r" eaLnBrk="1" hangingPunct="1">
              <a:buFont typeface="Wingdings" pitchFamily="2" charset="2"/>
              <a:buNone/>
              <a:defRPr/>
            </a:pPr>
            <a:r>
              <a:rPr lang="en-US" sz="1800" b="1" dirty="0">
                <a:latin typeface="Arial" panose="020B0604020202020204" pitchFamily="34" charset="0"/>
                <a:cs typeface="Arial" panose="020B0604020202020204" pitchFamily="34" charset="0"/>
              </a:rPr>
              <a:t>	</a:t>
            </a:r>
          </a:p>
          <a:p>
            <a:pPr marL="609600" indent="-609600" algn="r">
              <a:buNone/>
              <a:defRPr/>
            </a:pPr>
            <a:r>
              <a:rPr lang="ar-JO" b="1" dirty="0">
                <a:latin typeface="Arial" panose="020B0604020202020204" pitchFamily="34" charset="0"/>
                <a:cs typeface="Arial" panose="020B0604020202020204" pitchFamily="34" charset="0"/>
              </a:rPr>
              <a:t>لويد بيتزر، "إعادة النظر في الإنثيميم لأرسطو"، مجلة الكلام الفصلية (1959): 408.</a:t>
            </a:r>
            <a:endParaRPr lang="en-US"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 calcmode="lin" valueType="num">
                                      <p:cBhvr>
                                        <p:cTn id="7" dur="1000" fill="hold"/>
                                        <p:tgtEl>
                                          <p:spTgt spid="28672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86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23">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86723">
                                            <p:txEl>
                                              <p:pRg st="1" end="1"/>
                                            </p:txEl>
                                          </p:spTgt>
                                        </p:tgtEl>
                                        <p:attrNameLst>
                                          <p:attrName>style.visibility</p:attrName>
                                        </p:attrNameLst>
                                      </p:cBhvr>
                                      <p:to>
                                        <p:strVal val="visible"/>
                                      </p:to>
                                    </p:set>
                                    <p:anim calcmode="lin" valueType="num">
                                      <p:cBhvr>
                                        <p:cTn id="12" dur="1000" fill="hold"/>
                                        <p:tgtEl>
                                          <p:spTgt spid="28672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8672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86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Pj03998860000[1]"/>
          <p:cNvPicPr>
            <a:picLocks noChangeAspect="1" noChangeArrowheads="1"/>
          </p:cNvPicPr>
          <p:nvPr/>
        </p:nvPicPr>
        <p:blipFill>
          <a:blip r:embed="rId2">
            <a:lum bright="-36000"/>
          </a:blip>
          <a:srcRect r="13333"/>
          <a:stretch>
            <a:fillRect/>
          </a:stretch>
        </p:blipFill>
        <p:spPr bwMode="auto">
          <a:xfrm>
            <a:off x="0" y="-347663"/>
            <a:ext cx="9372600" cy="7205663"/>
          </a:xfrm>
          <a:prstGeom prst="rect">
            <a:avLst/>
          </a:prstGeom>
          <a:noFill/>
          <a:ln w="9525">
            <a:noFill/>
            <a:miter lim="800000"/>
            <a:headEnd/>
            <a:tailEnd/>
          </a:ln>
        </p:spPr>
      </p:pic>
      <p:sp>
        <p:nvSpPr>
          <p:cNvPr id="288770" name="Rectangle 2"/>
          <p:cNvSpPr>
            <a:spLocks noGrp="1" noChangeArrowheads="1"/>
          </p:cNvSpPr>
          <p:nvPr>
            <p:ph idx="1"/>
          </p:nvPr>
        </p:nvSpPr>
        <p:spPr>
          <a:xfrm>
            <a:off x="190500" y="228600"/>
            <a:ext cx="8763000" cy="4495800"/>
          </a:xfrm>
        </p:spPr>
        <p:txBody>
          <a:bodyPr>
            <a:normAutofit/>
          </a:bodyPr>
          <a:lstStyle/>
          <a:p>
            <a:pPr marL="609600" indent="-609600" algn="r" rtl="1" eaLnBrk="1" hangingPunct="1">
              <a:buFont typeface="Wingdings" pitchFamily="2" charset="2"/>
              <a:buNone/>
              <a:defRPr/>
            </a:pPr>
            <a:r>
              <a:rPr lang="en-US" sz="4000" b="1" dirty="0">
                <a:latin typeface="Arial" panose="020B0604020202020204" pitchFamily="34" charset="0"/>
                <a:cs typeface="Arial" panose="020B0604020202020204" pitchFamily="34" charset="0"/>
              </a:rPr>
              <a:t>	</a:t>
            </a:r>
            <a:r>
              <a:rPr lang="ar-JO" sz="4000" b="1" dirty="0">
                <a:latin typeface="Arial" panose="020B0604020202020204" pitchFamily="34" charset="0"/>
                <a:cs typeface="Arial" panose="020B0604020202020204" pitchFamily="34" charset="0"/>
              </a:rPr>
              <a:t>أفضل شيء يمكنك أن تفعله لأخيك الإنسان إلى جانب إيقاظ ضميره، هو ألا تعطيه أشياء ليفكر فيها بل أن توقظ الأشياء التي بداخله؛ أي أن تجعله يفكر في الأشياء لنفسه.</a:t>
            </a:r>
            <a:endParaRPr lang="en-US" sz="4000" b="1" dirty="0">
              <a:latin typeface="Arial" panose="020B0604020202020204" pitchFamily="34" charset="0"/>
              <a:cs typeface="Arial" panose="020B0604020202020204" pitchFamily="34" charset="0"/>
            </a:endParaRPr>
          </a:p>
          <a:p>
            <a:pPr marL="609600" indent="-609600" algn="r" rtl="1" eaLnBrk="1" hangingPunct="1">
              <a:buFont typeface="Wingdings" pitchFamily="2" charset="2"/>
              <a:buNone/>
              <a:defRPr/>
            </a:pPr>
            <a:endParaRPr lang="en-US" sz="4000" b="1" dirty="0">
              <a:latin typeface="Arial" panose="020B0604020202020204" pitchFamily="34" charset="0"/>
              <a:cs typeface="Arial" panose="020B0604020202020204" pitchFamily="34" charset="0"/>
            </a:endParaRPr>
          </a:p>
          <a:p>
            <a:pPr marL="609600" indent="-609600" algn="r" rtl="1" eaLnBrk="1" hangingPunct="1">
              <a:buFont typeface="Wingdings" pitchFamily="2" charset="2"/>
              <a:buNone/>
              <a:defRPr/>
            </a:pPr>
            <a:r>
              <a:rPr lang="en-US"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جورج ماكدونالد، هدايا الطفل المسيح (جراند رابيدز: بيكر) المجلد. 1:27.</a:t>
            </a:r>
            <a:endParaRPr lang="en-US"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274638"/>
            <a:ext cx="8229600" cy="1782762"/>
          </a:xfrm>
        </p:spPr>
        <p:txBody>
          <a:bodyPr>
            <a:normAutofit/>
          </a:bodyPr>
          <a:lstStyle/>
          <a:p>
            <a:pPr algn="ctr" eaLnBrk="1" hangingPunct="1">
              <a:defRPr/>
            </a:pPr>
            <a:r>
              <a:rPr lang="ar-JO" sz="4000" b="1" dirty="0">
                <a:solidFill>
                  <a:srgbClr val="FFFF00"/>
                </a:solidFill>
                <a:latin typeface="Arial" panose="020B0604020202020204" pitchFamily="34" charset="0"/>
                <a:cs typeface="Arial" panose="020B0604020202020204" pitchFamily="34" charset="0"/>
              </a:rPr>
              <a:t>تخطيط تولمين الجدلي: طريقة مماثلة للتعامل مع الفكر والتعاون.</a:t>
            </a:r>
            <a:endParaRPr lang="en-US" sz="4000" b="1" dirty="0">
              <a:solidFill>
                <a:srgbClr val="FFFF00"/>
              </a:solidFill>
              <a:latin typeface="Arial" panose="020B0604020202020204" pitchFamily="34" charset="0"/>
              <a:cs typeface="Arial" panose="020B0604020202020204" pitchFamily="34" charset="0"/>
            </a:endParaRPr>
          </a:p>
        </p:txBody>
      </p:sp>
      <p:sp>
        <p:nvSpPr>
          <p:cNvPr id="300035" name="Rectangle 3"/>
          <p:cNvSpPr>
            <a:spLocks noGrp="1" noChangeArrowheads="1"/>
          </p:cNvSpPr>
          <p:nvPr>
            <p:ph idx="1"/>
          </p:nvPr>
        </p:nvSpPr>
        <p:spPr>
          <a:xfrm>
            <a:off x="457200" y="2324100"/>
            <a:ext cx="8229600" cy="3924300"/>
          </a:xfrm>
        </p:spPr>
        <p:txBody>
          <a:bodyPr>
            <a:normAutofit/>
          </a:bodyPr>
          <a:lstStyle/>
          <a:p>
            <a:pPr algn="r" rtl="1" eaLnBrk="1" hangingPunct="1">
              <a:defRPr/>
            </a:pPr>
            <a:r>
              <a:rPr lang="ar-JO" sz="3200" b="1" dirty="0">
                <a:latin typeface="Arial" panose="020B0604020202020204" pitchFamily="34" charset="0"/>
                <a:cs typeface="Arial" panose="020B0604020202020204" pitchFamily="34" charset="0"/>
              </a:rPr>
              <a:t>كان ستيفن تولمين فيلسوفاً بريطانياً مهتماً بنظرية المعرفة – الجدل اليومي.</a:t>
            </a:r>
            <a:endParaRPr lang="en-US" sz="3200" b="1" dirty="0">
              <a:latin typeface="Arial" panose="020B0604020202020204" pitchFamily="34" charset="0"/>
              <a:cs typeface="Arial" panose="020B0604020202020204" pitchFamily="34" charset="0"/>
            </a:endParaRPr>
          </a:p>
          <a:p>
            <a:pPr algn="r" rtl="1" eaLnBrk="1" hangingPunct="1">
              <a:defRPr/>
            </a:pPr>
            <a:r>
              <a:rPr lang="ar-JO" sz="3200" b="1" dirty="0">
                <a:latin typeface="Arial" panose="020B0604020202020204" pitchFamily="34" charset="0"/>
                <a:cs typeface="Arial" panose="020B0604020202020204" pitchFamily="34" charset="0"/>
              </a:rPr>
              <a:t>قام بتطوير تخطيط مرئي للحجج.</a:t>
            </a:r>
            <a:endParaRPr lang="en-US" sz="3200" b="1" dirty="0">
              <a:latin typeface="Arial" panose="020B0604020202020204" pitchFamily="34" charset="0"/>
              <a:cs typeface="Arial" panose="020B0604020202020204" pitchFamily="34" charset="0"/>
            </a:endParaRPr>
          </a:p>
          <a:p>
            <a:pPr algn="r" rtl="1" eaLnBrk="1" hangingPunct="1">
              <a:defRPr/>
            </a:pPr>
            <a:r>
              <a:rPr lang="ar-JO" sz="3200" b="1" dirty="0">
                <a:latin typeface="Arial" panose="020B0604020202020204" pitchFamily="34" charset="0"/>
                <a:cs typeface="Arial" panose="020B0604020202020204" pitchFamily="34" charset="0"/>
              </a:rPr>
              <a:t>المكونات الثلاثة الرئيسية للحجة هي </a:t>
            </a:r>
            <a:r>
              <a:rPr lang="ar-JO" sz="3200" b="1" dirty="0">
                <a:solidFill>
                  <a:srgbClr val="FFFF00"/>
                </a:solidFill>
                <a:latin typeface="Arial" panose="020B0604020202020204" pitchFamily="34" charset="0"/>
                <a:cs typeface="Arial" panose="020B0604020202020204" pitchFamily="34" charset="0"/>
              </a:rPr>
              <a:t>الإدعاء</a:t>
            </a:r>
            <a:r>
              <a:rPr lang="ar-JO" sz="3200" b="1" dirty="0">
                <a:latin typeface="Arial" panose="020B0604020202020204" pitchFamily="34" charset="0"/>
                <a:cs typeface="Arial" panose="020B0604020202020204" pitchFamily="34" charset="0"/>
              </a:rPr>
              <a:t> و</a:t>
            </a:r>
            <a:r>
              <a:rPr lang="ar-JO" sz="3200" b="1" dirty="0">
                <a:solidFill>
                  <a:srgbClr val="FFFF00"/>
                </a:solidFill>
                <a:latin typeface="Arial" panose="020B0604020202020204" pitchFamily="34" charset="0"/>
                <a:cs typeface="Arial" panose="020B0604020202020204" pitchFamily="34" charset="0"/>
              </a:rPr>
              <a:t>البيانات</a:t>
            </a:r>
            <a:r>
              <a:rPr lang="ar-JO" sz="3200" b="1" dirty="0">
                <a:latin typeface="Arial" panose="020B0604020202020204" pitchFamily="34" charset="0"/>
                <a:cs typeface="Arial" panose="020B0604020202020204" pitchFamily="34" charset="0"/>
              </a:rPr>
              <a:t> و</a:t>
            </a:r>
            <a:r>
              <a:rPr lang="ar-JO" sz="3200" b="1" dirty="0">
                <a:solidFill>
                  <a:srgbClr val="FFFF00"/>
                </a:solidFill>
                <a:latin typeface="Arial" panose="020B0604020202020204" pitchFamily="34" charset="0"/>
                <a:cs typeface="Arial" panose="020B0604020202020204" pitchFamily="34" charset="0"/>
              </a:rPr>
              <a:t>الضمان</a:t>
            </a:r>
            <a:r>
              <a:rPr lang="ar-JO" sz="3200" b="1"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600" b="1" dirty="0">
                <a:solidFill>
                  <a:srgbClr val="0000FF"/>
                </a:solidFill>
                <a:effectLst>
                  <a:outerShdw blurRad="38100" dist="38100" dir="2700000" algn="tl">
                    <a:srgbClr val="C0C0C0"/>
                  </a:outerShdw>
                </a:effectLst>
              </a:rPr>
              <a:t>تخطيط تولمين الجدلي</a:t>
            </a:r>
            <a:endParaRPr lang="en-US" sz="3600" b="1" i="1" dirty="0">
              <a:solidFill>
                <a:srgbClr val="0000FF"/>
              </a:solidFill>
              <a:effectLst>
                <a:outerShdw blurRad="38100" dist="38100" dir="2700000" algn="tl">
                  <a:srgbClr val="C0C0C0"/>
                </a:outerShdw>
              </a:effectLst>
            </a:endParaRPr>
          </a:p>
        </p:txBody>
      </p:sp>
      <p:sp>
        <p:nvSpPr>
          <p:cNvPr id="302083" name="Text Box 3"/>
          <p:cNvSpPr txBox="1">
            <a:spLocks noChangeArrowheads="1"/>
          </p:cNvSpPr>
          <p:nvPr/>
        </p:nvSpPr>
        <p:spPr bwMode="auto">
          <a:xfrm>
            <a:off x="0" y="2803525"/>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rPr>
              <a:t>الإدعاء</a:t>
            </a:r>
            <a:endParaRPr lang="en-US" sz="2000" b="1" dirty="0">
              <a:solidFill>
                <a:srgbClr val="FF0000"/>
              </a:solidFill>
            </a:endParaRPr>
          </a:p>
        </p:txBody>
      </p:sp>
      <p:sp>
        <p:nvSpPr>
          <p:cNvPr id="302087" name="Text Box 7"/>
          <p:cNvSpPr txBox="1">
            <a:spLocks noChangeArrowheads="1"/>
          </p:cNvSpPr>
          <p:nvPr/>
        </p:nvSpPr>
        <p:spPr bwMode="auto">
          <a:xfrm>
            <a:off x="7086600" y="2819400"/>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rPr>
              <a:t>البيانات</a:t>
            </a:r>
            <a:endParaRPr lang="en-US" sz="2000" b="1" dirty="0">
              <a:solidFill>
                <a:srgbClr val="FF0000"/>
              </a:solidFill>
            </a:endParaRPr>
          </a:p>
        </p:txBody>
      </p:sp>
      <p:sp>
        <p:nvSpPr>
          <p:cNvPr id="302088" name="Text Box 8"/>
          <p:cNvSpPr txBox="1">
            <a:spLocks noChangeArrowheads="1"/>
          </p:cNvSpPr>
          <p:nvPr/>
        </p:nvSpPr>
        <p:spPr bwMode="auto">
          <a:xfrm>
            <a:off x="3200400" y="2819400"/>
            <a:ext cx="26670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rPr>
              <a:t>الضمان</a:t>
            </a:r>
            <a:r>
              <a:rPr lang="en-US" sz="2000" b="1" dirty="0">
                <a:solidFill>
                  <a:srgbClr val="FF0000"/>
                </a:solidFill>
              </a:rPr>
              <a:t> </a:t>
            </a:r>
          </a:p>
        </p:txBody>
      </p:sp>
      <p:sp>
        <p:nvSpPr>
          <p:cNvPr id="302089"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p>
        </p:txBody>
      </p:sp>
      <p:sp>
        <p:nvSpPr>
          <p:cNvPr id="302090"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3"/>
                                        </p:tgtEl>
                                        <p:attrNameLst>
                                          <p:attrName>style.visibility</p:attrName>
                                        </p:attrNameLst>
                                      </p:cBhvr>
                                      <p:to>
                                        <p:strVal val="visible"/>
                                      </p:to>
                                    </p:set>
                                    <p:anim calcmode="lin" valueType="num">
                                      <p:cBhvr additive="base">
                                        <p:cTn id="7" dur="500" fill="hold"/>
                                        <p:tgtEl>
                                          <p:spTgt spid="302083"/>
                                        </p:tgtEl>
                                        <p:attrNameLst>
                                          <p:attrName>ppt_x</p:attrName>
                                        </p:attrNameLst>
                                      </p:cBhvr>
                                      <p:tavLst>
                                        <p:tav tm="0">
                                          <p:val>
                                            <p:strVal val="0-#ppt_w/2"/>
                                          </p:val>
                                        </p:tav>
                                        <p:tav tm="100000">
                                          <p:val>
                                            <p:strVal val="#ppt_x"/>
                                          </p:val>
                                        </p:tav>
                                      </p:tavLst>
                                    </p:anim>
                                    <p:anim calcmode="lin" valueType="num">
                                      <p:cBhvr additive="base">
                                        <p:cTn id="8" dur="500" fill="hold"/>
                                        <p:tgtEl>
                                          <p:spTgt spid="3020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2087"/>
                                        </p:tgtEl>
                                        <p:attrNameLst>
                                          <p:attrName>style.visibility</p:attrName>
                                        </p:attrNameLst>
                                      </p:cBhvr>
                                      <p:to>
                                        <p:strVal val="visible"/>
                                      </p:to>
                                    </p:set>
                                    <p:anim calcmode="lin" valueType="num">
                                      <p:cBhvr additive="base">
                                        <p:cTn id="13" dur="500" fill="hold"/>
                                        <p:tgtEl>
                                          <p:spTgt spid="302087"/>
                                        </p:tgtEl>
                                        <p:attrNameLst>
                                          <p:attrName>ppt_x</p:attrName>
                                        </p:attrNameLst>
                                      </p:cBhvr>
                                      <p:tavLst>
                                        <p:tav tm="0">
                                          <p:val>
                                            <p:strVal val="0-#ppt_w/2"/>
                                          </p:val>
                                        </p:tav>
                                        <p:tav tm="100000">
                                          <p:val>
                                            <p:strVal val="#ppt_x"/>
                                          </p:val>
                                        </p:tav>
                                      </p:tavLst>
                                    </p:anim>
                                    <p:anim calcmode="lin" valueType="num">
                                      <p:cBhvr additive="base">
                                        <p:cTn id="14" dur="500" fill="hold"/>
                                        <p:tgtEl>
                                          <p:spTgt spid="30208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2090"/>
                                        </p:tgtEl>
                                        <p:attrNameLst>
                                          <p:attrName>style.visibility</p:attrName>
                                        </p:attrNameLst>
                                      </p:cBhvr>
                                      <p:to>
                                        <p:strVal val="visible"/>
                                      </p:to>
                                    </p:set>
                                    <p:anim calcmode="lin" valueType="num">
                                      <p:cBhvr additive="base">
                                        <p:cTn id="17" dur="500" fill="hold"/>
                                        <p:tgtEl>
                                          <p:spTgt spid="302090"/>
                                        </p:tgtEl>
                                        <p:attrNameLst>
                                          <p:attrName>ppt_x</p:attrName>
                                        </p:attrNameLst>
                                      </p:cBhvr>
                                      <p:tavLst>
                                        <p:tav tm="0">
                                          <p:val>
                                            <p:strVal val="0-#ppt_w/2"/>
                                          </p:val>
                                        </p:tav>
                                        <p:tav tm="100000">
                                          <p:val>
                                            <p:strVal val="#ppt_x"/>
                                          </p:val>
                                        </p:tav>
                                      </p:tavLst>
                                    </p:anim>
                                    <p:anim calcmode="lin" valueType="num">
                                      <p:cBhvr additive="base">
                                        <p:cTn id="18" dur="500" fill="hold"/>
                                        <p:tgtEl>
                                          <p:spTgt spid="30209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02088"/>
                                        </p:tgtEl>
                                        <p:attrNameLst>
                                          <p:attrName>style.visibility</p:attrName>
                                        </p:attrNameLst>
                                      </p:cBhvr>
                                      <p:to>
                                        <p:strVal val="visible"/>
                                      </p:to>
                                    </p:set>
                                    <p:anim calcmode="lin" valueType="num">
                                      <p:cBhvr additive="base">
                                        <p:cTn id="23" dur="500" fill="hold"/>
                                        <p:tgtEl>
                                          <p:spTgt spid="302088"/>
                                        </p:tgtEl>
                                        <p:attrNameLst>
                                          <p:attrName>ppt_x</p:attrName>
                                        </p:attrNameLst>
                                      </p:cBhvr>
                                      <p:tavLst>
                                        <p:tav tm="0">
                                          <p:val>
                                            <p:strVal val="0-#ppt_w/2"/>
                                          </p:val>
                                        </p:tav>
                                        <p:tav tm="100000">
                                          <p:val>
                                            <p:strVal val="#ppt_x"/>
                                          </p:val>
                                        </p:tav>
                                      </p:tavLst>
                                    </p:anim>
                                    <p:anim calcmode="lin" valueType="num">
                                      <p:cBhvr additive="base">
                                        <p:cTn id="24" dur="500" fill="hold"/>
                                        <p:tgtEl>
                                          <p:spTgt spid="30208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02089"/>
                                        </p:tgtEl>
                                        <p:attrNameLst>
                                          <p:attrName>style.visibility</p:attrName>
                                        </p:attrNameLst>
                                      </p:cBhvr>
                                      <p:to>
                                        <p:strVal val="visible"/>
                                      </p:to>
                                    </p:set>
                                    <p:anim calcmode="lin" valueType="num">
                                      <p:cBhvr additive="base">
                                        <p:cTn id="27" dur="500" fill="hold"/>
                                        <p:tgtEl>
                                          <p:spTgt spid="302089"/>
                                        </p:tgtEl>
                                        <p:attrNameLst>
                                          <p:attrName>ppt_x</p:attrName>
                                        </p:attrNameLst>
                                      </p:cBhvr>
                                      <p:tavLst>
                                        <p:tav tm="0">
                                          <p:val>
                                            <p:strVal val="0-#ppt_w/2"/>
                                          </p:val>
                                        </p:tav>
                                        <p:tav tm="100000">
                                          <p:val>
                                            <p:strVal val="#ppt_x"/>
                                          </p:val>
                                        </p:tav>
                                      </p:tavLst>
                                    </p:anim>
                                    <p:anim calcmode="lin" valueType="num">
                                      <p:cBhvr additive="base">
                                        <p:cTn id="28" dur="500" fill="hold"/>
                                        <p:tgtEl>
                                          <p:spTgt spid="302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p:bldP spid="302087" grpId="0"/>
      <p:bldP spid="302088" grpId="0"/>
      <p:bldP spid="302089" grpId="0" animBg="1"/>
      <p:bldP spid="3020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Rectangle 4"/>
          <p:cNvSpPr>
            <a:spLocks noGrp="1" noChangeArrowheads="1"/>
          </p:cNvSpPr>
          <p:nvPr>
            <p:ph type="title"/>
          </p:nvPr>
        </p:nvSpPr>
        <p:spPr/>
        <p:txBody>
          <a:bodyPr/>
          <a:lstStyle/>
          <a:p>
            <a:pPr algn="ctr" eaLnBrk="1" hangingPunct="1">
              <a:defRPr/>
            </a:pPr>
            <a:r>
              <a:rPr lang="ar-JO" dirty="0">
                <a:solidFill>
                  <a:srgbClr val="FFFF00"/>
                </a:solidFill>
                <a:latin typeface="Arial" panose="020B0604020202020204" pitchFamily="34" charset="0"/>
                <a:cs typeface="Arial" panose="020B0604020202020204" pitchFamily="34" charset="0"/>
              </a:rPr>
              <a:t>تخطيط تولمين الجدلي</a:t>
            </a:r>
            <a:endParaRPr lang="en-US" dirty="0">
              <a:solidFill>
                <a:srgbClr val="FFFF00"/>
              </a:solidFill>
              <a:latin typeface="Arial" panose="020B0604020202020204" pitchFamily="34" charset="0"/>
              <a:cs typeface="Arial" panose="020B0604020202020204" pitchFamily="34" charset="0"/>
            </a:endParaRPr>
          </a:p>
        </p:txBody>
      </p:sp>
      <p:sp>
        <p:nvSpPr>
          <p:cNvPr id="301059" name="Rectangle 3"/>
          <p:cNvSpPr>
            <a:spLocks noGrp="1" noChangeArrowheads="1"/>
          </p:cNvSpPr>
          <p:nvPr>
            <p:ph idx="1"/>
          </p:nvPr>
        </p:nvSpPr>
        <p:spPr>
          <a:xfrm>
            <a:off x="457200" y="1600200"/>
            <a:ext cx="8229600" cy="5029200"/>
          </a:xfrm>
        </p:spPr>
        <p:txBody>
          <a:bodyPr>
            <a:normAutofit/>
          </a:bodyPr>
          <a:lstStyle/>
          <a:p>
            <a:pPr algn="r" rtl="1">
              <a:defRPr/>
            </a:pPr>
            <a:r>
              <a:rPr lang="ar-JO" sz="2800" dirty="0">
                <a:solidFill>
                  <a:srgbClr val="FFFF00"/>
                </a:solidFill>
                <a:latin typeface="Arial" panose="020B0604020202020204" pitchFamily="34" charset="0"/>
                <a:cs typeface="Arial" panose="020B0604020202020204" pitchFamily="34" charset="0"/>
              </a:rPr>
              <a:t>الإدعاء:</a:t>
            </a:r>
            <a:r>
              <a:rPr lang="ar-JO" sz="2800" dirty="0">
                <a:latin typeface="Arial" panose="020B0604020202020204" pitchFamily="34" charset="0"/>
                <a:cs typeface="Arial" panose="020B0604020202020204" pitchFamily="34" charset="0"/>
              </a:rPr>
              <a:t> نقطة رئيسية، غالباً ما يتم تمييزها بـ لذلك، الذي يوضح ذلك، يثبت ذلك هكذا ترى.</a:t>
            </a:r>
            <a:endParaRPr lang="en-US" sz="2800" dirty="0">
              <a:latin typeface="Arial" panose="020B0604020202020204" pitchFamily="34" charset="0"/>
              <a:cs typeface="Arial" panose="020B0604020202020204" pitchFamily="34" charset="0"/>
            </a:endParaRPr>
          </a:p>
          <a:p>
            <a:pPr algn="r" rtl="1" eaLnBrk="1" hangingPunct="1">
              <a:defRPr/>
            </a:pPr>
            <a:r>
              <a:rPr lang="ar-JO" sz="2800" dirty="0">
                <a:solidFill>
                  <a:srgbClr val="FFFF00"/>
                </a:solidFill>
                <a:latin typeface="Arial" panose="020B0604020202020204" pitchFamily="34" charset="0"/>
                <a:cs typeface="Arial" panose="020B0604020202020204" pitchFamily="34" charset="0"/>
              </a:rPr>
              <a:t>البيانات: </a:t>
            </a:r>
            <a:r>
              <a:rPr lang="ar-JO" sz="2800" dirty="0">
                <a:latin typeface="Arial" panose="020B0604020202020204" pitchFamily="34" charset="0"/>
                <a:cs typeface="Arial" panose="020B0604020202020204" pitchFamily="34" charset="0"/>
              </a:rPr>
              <a:t>الدليل، الإثبات</a:t>
            </a:r>
            <a:endParaRPr lang="en-US" sz="2400" dirty="0">
              <a:latin typeface="Arial" panose="020B0604020202020204" pitchFamily="34" charset="0"/>
              <a:cs typeface="Arial" panose="020B0604020202020204" pitchFamily="34" charset="0"/>
            </a:endParaRPr>
          </a:p>
          <a:p>
            <a:pPr algn="r" rtl="1">
              <a:defRPr/>
            </a:pPr>
            <a:r>
              <a:rPr lang="ar-JO" sz="2800" dirty="0">
                <a:solidFill>
                  <a:srgbClr val="FFFF00"/>
                </a:solidFill>
                <a:latin typeface="Arial" panose="020B0604020202020204" pitchFamily="34" charset="0"/>
                <a:cs typeface="Arial" panose="020B0604020202020204" pitchFamily="34" charset="0"/>
              </a:rPr>
              <a:t>الضمان: </a:t>
            </a:r>
            <a:r>
              <a:rPr lang="ar-JO" sz="2800" dirty="0">
                <a:latin typeface="Arial" panose="020B0604020202020204" pitchFamily="34" charset="0"/>
                <a:cs typeface="Arial" panose="020B0604020202020204" pitchFamily="34" charset="0"/>
              </a:rPr>
              <a:t>المنطق الذي يربط البيانات بالمطالبة. </a:t>
            </a:r>
            <a:endParaRPr lang="en-US" sz="2800" dirty="0">
              <a:latin typeface="Arial" panose="020B0604020202020204" pitchFamily="34" charset="0"/>
              <a:cs typeface="Arial" panose="020B0604020202020204" pitchFamily="34" charset="0"/>
            </a:endParaRPr>
          </a:p>
          <a:p>
            <a:pPr lvl="1" algn="r" rtl="1">
              <a:defRPr/>
            </a:pPr>
            <a:r>
              <a:rPr lang="ar-JO" sz="2400" dirty="0">
                <a:latin typeface="Arial" panose="020B0604020202020204" pitchFamily="34" charset="0"/>
                <a:cs typeface="Arial" panose="020B0604020202020204" pitchFamily="34" charset="0"/>
              </a:rPr>
              <a:t>ملاحظة: اكتشف تولمين أن ضمانات الإقناع اليومية غالباً ما تكون غير مذكورة. يقوم المتحدث بتحليل الجمهور لتحديد المعتقدات التي يحملونها بالفعل؛ عندها لا يحتاج المتحدث إلى ذكر تلك الموجودة في الخطاب فعليًا. وهذا ما يجعل هذه النظرية متوافقة مع موسوعة أرسطو.</a:t>
            </a:r>
            <a:endParaRPr lang="en-US" sz="24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fade">
                                      <p:cBhvr>
                                        <p:cTn id="7" dur="1000"/>
                                        <p:tgtEl>
                                          <p:spTgt spid="301059">
                                            <p:txEl>
                                              <p:pRg st="0" end="0"/>
                                            </p:txEl>
                                          </p:spTgt>
                                        </p:tgtEl>
                                      </p:cBhvr>
                                    </p:animEffect>
                                    <p:anim calcmode="lin" valueType="num">
                                      <p:cBhvr>
                                        <p:cTn id="8" dur="1000" fill="hold"/>
                                        <p:tgtEl>
                                          <p:spTgt spid="30105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0105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10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1059">
                                            <p:txEl>
                                              <p:pRg st="1" end="1"/>
                                            </p:txEl>
                                          </p:spTgt>
                                        </p:tgtEl>
                                        <p:attrNameLst>
                                          <p:attrName>style.visibility</p:attrName>
                                        </p:attrNameLst>
                                      </p:cBhvr>
                                      <p:to>
                                        <p:strVal val="visible"/>
                                      </p:to>
                                    </p:set>
                                    <p:animEffect transition="in" filter="fade">
                                      <p:cBhvr>
                                        <p:cTn id="15" dur="1000"/>
                                        <p:tgtEl>
                                          <p:spTgt spid="301059">
                                            <p:txEl>
                                              <p:pRg st="1" end="1"/>
                                            </p:txEl>
                                          </p:spTgt>
                                        </p:tgtEl>
                                      </p:cBhvr>
                                    </p:animEffect>
                                    <p:anim calcmode="lin" valueType="num">
                                      <p:cBhvr>
                                        <p:cTn id="16" dur="1000" fill="hold"/>
                                        <p:tgtEl>
                                          <p:spTgt spid="30105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0105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010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01059">
                                            <p:txEl>
                                              <p:pRg st="2" end="2"/>
                                            </p:txEl>
                                          </p:spTgt>
                                        </p:tgtEl>
                                        <p:attrNameLst>
                                          <p:attrName>style.visibility</p:attrName>
                                        </p:attrNameLst>
                                      </p:cBhvr>
                                      <p:to>
                                        <p:strVal val="visible"/>
                                      </p:to>
                                    </p:set>
                                    <p:animEffect transition="in" filter="fade">
                                      <p:cBhvr>
                                        <p:cTn id="23" dur="1000"/>
                                        <p:tgtEl>
                                          <p:spTgt spid="301059">
                                            <p:txEl>
                                              <p:pRg st="2" end="2"/>
                                            </p:txEl>
                                          </p:spTgt>
                                        </p:tgtEl>
                                      </p:cBhvr>
                                    </p:animEffect>
                                    <p:anim calcmode="lin" valueType="num">
                                      <p:cBhvr>
                                        <p:cTn id="24" dur="1000" fill="hold"/>
                                        <p:tgtEl>
                                          <p:spTgt spid="30105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0105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010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01059">
                                            <p:txEl>
                                              <p:pRg st="3" end="3"/>
                                            </p:txEl>
                                          </p:spTgt>
                                        </p:tgtEl>
                                        <p:attrNameLst>
                                          <p:attrName>style.visibility</p:attrName>
                                        </p:attrNameLst>
                                      </p:cBhvr>
                                      <p:to>
                                        <p:strVal val="visible"/>
                                      </p:to>
                                    </p:set>
                                    <p:animEffect transition="in" filter="fade">
                                      <p:cBhvr>
                                        <p:cTn id="31" dur="1000"/>
                                        <p:tgtEl>
                                          <p:spTgt spid="301059">
                                            <p:txEl>
                                              <p:pRg st="3" end="3"/>
                                            </p:txEl>
                                          </p:spTgt>
                                        </p:tgtEl>
                                      </p:cBhvr>
                                    </p:animEffect>
                                    <p:anim calcmode="lin" valueType="num">
                                      <p:cBhvr>
                                        <p:cTn id="32" dur="1000" fill="hold"/>
                                        <p:tgtEl>
                                          <p:spTgt spid="30105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0105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105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تخطيط تولمين الجدلي</a:t>
            </a:r>
            <a:endParaRPr lang="en-US" sz="3600" b="1"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02083" name="Text Box 3"/>
          <p:cNvSpPr txBox="1">
            <a:spLocks noChangeArrowheads="1"/>
          </p:cNvSpPr>
          <p:nvPr/>
        </p:nvSpPr>
        <p:spPr bwMode="auto">
          <a:xfrm>
            <a:off x="0" y="2803525"/>
            <a:ext cx="19812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302084" name="Text Box 4"/>
          <p:cNvSpPr txBox="1">
            <a:spLocks noChangeArrowheads="1"/>
          </p:cNvSpPr>
          <p:nvPr/>
        </p:nvSpPr>
        <p:spPr bwMode="auto">
          <a:xfrm>
            <a:off x="6781800" y="4114800"/>
            <a:ext cx="21336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جيل سوف يكون في الصف</a:t>
            </a:r>
            <a:endParaRPr lang="en-US" sz="2000" b="1" dirty="0">
              <a:latin typeface="Arial" panose="020B0604020202020204" pitchFamily="34" charset="0"/>
              <a:cs typeface="Arial" panose="020B0604020202020204" pitchFamily="34" charset="0"/>
            </a:endParaRPr>
          </a:p>
        </p:txBody>
      </p:sp>
      <p:sp>
        <p:nvSpPr>
          <p:cNvPr id="302085" name="Text Box 5"/>
          <p:cNvSpPr txBox="1">
            <a:spLocks noChangeArrowheads="1"/>
          </p:cNvSpPr>
          <p:nvPr/>
        </p:nvSpPr>
        <p:spPr bwMode="auto">
          <a:xfrm>
            <a:off x="3657600" y="4114800"/>
            <a:ext cx="2286000" cy="1323439"/>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 الروابط بين المطالبة والبيانات؟ ما الذي يفترض المتحدث أن المستمع سيقدمه للحجة؟</a:t>
            </a:r>
            <a:endParaRPr lang="en-US" sz="2000" b="1" dirty="0">
              <a:latin typeface="Arial" panose="020B0604020202020204" pitchFamily="34" charset="0"/>
              <a:cs typeface="Arial" panose="020B0604020202020204" pitchFamily="34" charset="0"/>
            </a:endParaRPr>
          </a:p>
        </p:txBody>
      </p:sp>
      <p:sp>
        <p:nvSpPr>
          <p:cNvPr id="302086" name="Text Box 6"/>
          <p:cNvSpPr txBox="1">
            <a:spLocks noChangeArrowheads="1"/>
          </p:cNvSpPr>
          <p:nvPr/>
        </p:nvSpPr>
        <p:spPr bwMode="auto">
          <a:xfrm>
            <a:off x="457200" y="4114800"/>
            <a:ext cx="22860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يجب أن تأخذ مساق كذا وكذا.</a:t>
            </a:r>
            <a:endParaRPr lang="en-US" sz="2000" b="1" dirty="0">
              <a:latin typeface="Arial" panose="020B0604020202020204" pitchFamily="34" charset="0"/>
              <a:cs typeface="Arial" panose="020B0604020202020204" pitchFamily="34" charset="0"/>
            </a:endParaRPr>
          </a:p>
        </p:txBody>
      </p:sp>
      <p:sp>
        <p:nvSpPr>
          <p:cNvPr id="302087" name="Text Box 7"/>
          <p:cNvSpPr txBox="1">
            <a:spLocks noChangeArrowheads="1"/>
          </p:cNvSpPr>
          <p:nvPr/>
        </p:nvSpPr>
        <p:spPr bwMode="auto">
          <a:xfrm>
            <a:off x="7086600" y="2819400"/>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302088" name="Text Box 8"/>
          <p:cNvSpPr txBox="1">
            <a:spLocks noChangeArrowheads="1"/>
          </p:cNvSpPr>
          <p:nvPr/>
        </p:nvSpPr>
        <p:spPr bwMode="auto">
          <a:xfrm>
            <a:off x="3200400" y="2819400"/>
            <a:ext cx="26670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الضمان</a:t>
            </a:r>
            <a:r>
              <a:rPr lang="en-US" sz="2000" b="1" dirty="0">
                <a:solidFill>
                  <a:srgbClr val="FF0000"/>
                </a:solidFill>
                <a:latin typeface="Arial" panose="020B0604020202020204" pitchFamily="34" charset="0"/>
                <a:cs typeface="Arial" panose="020B0604020202020204" pitchFamily="34" charset="0"/>
              </a:rPr>
              <a:t> </a:t>
            </a:r>
          </a:p>
        </p:txBody>
      </p:sp>
      <p:sp>
        <p:nvSpPr>
          <p:cNvPr id="302089"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302090"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25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3"/>
                                        </p:tgtEl>
                                        <p:attrNameLst>
                                          <p:attrName>style.visibility</p:attrName>
                                        </p:attrNameLst>
                                      </p:cBhvr>
                                      <p:to>
                                        <p:strVal val="visible"/>
                                      </p:to>
                                    </p:set>
                                    <p:anim calcmode="lin" valueType="num">
                                      <p:cBhvr additive="base">
                                        <p:cTn id="7" dur="500" fill="hold"/>
                                        <p:tgtEl>
                                          <p:spTgt spid="302083"/>
                                        </p:tgtEl>
                                        <p:attrNameLst>
                                          <p:attrName>ppt_x</p:attrName>
                                        </p:attrNameLst>
                                      </p:cBhvr>
                                      <p:tavLst>
                                        <p:tav tm="0">
                                          <p:val>
                                            <p:strVal val="0-#ppt_w/2"/>
                                          </p:val>
                                        </p:tav>
                                        <p:tav tm="100000">
                                          <p:val>
                                            <p:strVal val="#ppt_x"/>
                                          </p:val>
                                        </p:tav>
                                      </p:tavLst>
                                    </p:anim>
                                    <p:anim calcmode="lin" valueType="num">
                                      <p:cBhvr additive="base">
                                        <p:cTn id="8" dur="500" fill="hold"/>
                                        <p:tgtEl>
                                          <p:spTgt spid="30208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2086"/>
                                        </p:tgtEl>
                                        <p:attrNameLst>
                                          <p:attrName>style.visibility</p:attrName>
                                        </p:attrNameLst>
                                      </p:cBhvr>
                                      <p:to>
                                        <p:strVal val="visible"/>
                                      </p:to>
                                    </p:set>
                                    <p:anim calcmode="lin" valueType="num">
                                      <p:cBhvr additive="base">
                                        <p:cTn id="11" dur="500" fill="hold"/>
                                        <p:tgtEl>
                                          <p:spTgt spid="302086"/>
                                        </p:tgtEl>
                                        <p:attrNameLst>
                                          <p:attrName>ppt_x</p:attrName>
                                        </p:attrNameLst>
                                      </p:cBhvr>
                                      <p:tavLst>
                                        <p:tav tm="0">
                                          <p:val>
                                            <p:strVal val="0-#ppt_w/2"/>
                                          </p:val>
                                        </p:tav>
                                        <p:tav tm="100000">
                                          <p:val>
                                            <p:strVal val="#ppt_x"/>
                                          </p:val>
                                        </p:tav>
                                      </p:tavLst>
                                    </p:anim>
                                    <p:anim calcmode="lin" valueType="num">
                                      <p:cBhvr additive="base">
                                        <p:cTn id="12" dur="500" fill="hold"/>
                                        <p:tgtEl>
                                          <p:spTgt spid="30208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2087"/>
                                        </p:tgtEl>
                                        <p:attrNameLst>
                                          <p:attrName>style.visibility</p:attrName>
                                        </p:attrNameLst>
                                      </p:cBhvr>
                                      <p:to>
                                        <p:strVal val="visible"/>
                                      </p:to>
                                    </p:set>
                                    <p:anim calcmode="lin" valueType="num">
                                      <p:cBhvr additive="base">
                                        <p:cTn id="17" dur="500" fill="hold"/>
                                        <p:tgtEl>
                                          <p:spTgt spid="302087"/>
                                        </p:tgtEl>
                                        <p:attrNameLst>
                                          <p:attrName>ppt_x</p:attrName>
                                        </p:attrNameLst>
                                      </p:cBhvr>
                                      <p:tavLst>
                                        <p:tav tm="0">
                                          <p:val>
                                            <p:strVal val="0-#ppt_w/2"/>
                                          </p:val>
                                        </p:tav>
                                        <p:tav tm="100000">
                                          <p:val>
                                            <p:strVal val="#ppt_x"/>
                                          </p:val>
                                        </p:tav>
                                      </p:tavLst>
                                    </p:anim>
                                    <p:anim calcmode="lin" valueType="num">
                                      <p:cBhvr additive="base">
                                        <p:cTn id="18" dur="500" fill="hold"/>
                                        <p:tgtEl>
                                          <p:spTgt spid="30208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2084"/>
                                        </p:tgtEl>
                                        <p:attrNameLst>
                                          <p:attrName>style.visibility</p:attrName>
                                        </p:attrNameLst>
                                      </p:cBhvr>
                                      <p:to>
                                        <p:strVal val="visible"/>
                                      </p:to>
                                    </p:set>
                                    <p:anim calcmode="lin" valueType="num">
                                      <p:cBhvr additive="base">
                                        <p:cTn id="21" dur="500" fill="hold"/>
                                        <p:tgtEl>
                                          <p:spTgt spid="302084"/>
                                        </p:tgtEl>
                                        <p:attrNameLst>
                                          <p:attrName>ppt_x</p:attrName>
                                        </p:attrNameLst>
                                      </p:cBhvr>
                                      <p:tavLst>
                                        <p:tav tm="0">
                                          <p:val>
                                            <p:strVal val="0-#ppt_w/2"/>
                                          </p:val>
                                        </p:tav>
                                        <p:tav tm="100000">
                                          <p:val>
                                            <p:strVal val="#ppt_x"/>
                                          </p:val>
                                        </p:tav>
                                      </p:tavLst>
                                    </p:anim>
                                    <p:anim calcmode="lin" valueType="num">
                                      <p:cBhvr additive="base">
                                        <p:cTn id="22" dur="500" fill="hold"/>
                                        <p:tgtEl>
                                          <p:spTgt spid="30208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2090"/>
                                        </p:tgtEl>
                                        <p:attrNameLst>
                                          <p:attrName>style.visibility</p:attrName>
                                        </p:attrNameLst>
                                      </p:cBhvr>
                                      <p:to>
                                        <p:strVal val="visible"/>
                                      </p:to>
                                    </p:set>
                                    <p:anim calcmode="lin" valueType="num">
                                      <p:cBhvr additive="base">
                                        <p:cTn id="25" dur="500" fill="hold"/>
                                        <p:tgtEl>
                                          <p:spTgt spid="302090"/>
                                        </p:tgtEl>
                                        <p:attrNameLst>
                                          <p:attrName>ppt_x</p:attrName>
                                        </p:attrNameLst>
                                      </p:cBhvr>
                                      <p:tavLst>
                                        <p:tav tm="0">
                                          <p:val>
                                            <p:strVal val="0-#ppt_w/2"/>
                                          </p:val>
                                        </p:tav>
                                        <p:tav tm="100000">
                                          <p:val>
                                            <p:strVal val="#ppt_x"/>
                                          </p:val>
                                        </p:tav>
                                      </p:tavLst>
                                    </p:anim>
                                    <p:anim calcmode="lin" valueType="num">
                                      <p:cBhvr additive="base">
                                        <p:cTn id="26" dur="500" fill="hold"/>
                                        <p:tgtEl>
                                          <p:spTgt spid="30209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2088"/>
                                        </p:tgtEl>
                                        <p:attrNameLst>
                                          <p:attrName>style.visibility</p:attrName>
                                        </p:attrNameLst>
                                      </p:cBhvr>
                                      <p:to>
                                        <p:strVal val="visible"/>
                                      </p:to>
                                    </p:set>
                                    <p:anim calcmode="lin" valueType="num">
                                      <p:cBhvr additive="base">
                                        <p:cTn id="31" dur="500" fill="hold"/>
                                        <p:tgtEl>
                                          <p:spTgt spid="302088"/>
                                        </p:tgtEl>
                                        <p:attrNameLst>
                                          <p:attrName>ppt_x</p:attrName>
                                        </p:attrNameLst>
                                      </p:cBhvr>
                                      <p:tavLst>
                                        <p:tav tm="0">
                                          <p:val>
                                            <p:strVal val="0-#ppt_w/2"/>
                                          </p:val>
                                        </p:tav>
                                        <p:tav tm="100000">
                                          <p:val>
                                            <p:strVal val="#ppt_x"/>
                                          </p:val>
                                        </p:tav>
                                      </p:tavLst>
                                    </p:anim>
                                    <p:anim calcmode="lin" valueType="num">
                                      <p:cBhvr additive="base">
                                        <p:cTn id="32" dur="500" fill="hold"/>
                                        <p:tgtEl>
                                          <p:spTgt spid="30208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2085"/>
                                        </p:tgtEl>
                                        <p:attrNameLst>
                                          <p:attrName>style.visibility</p:attrName>
                                        </p:attrNameLst>
                                      </p:cBhvr>
                                      <p:to>
                                        <p:strVal val="visible"/>
                                      </p:to>
                                    </p:set>
                                    <p:anim calcmode="lin" valueType="num">
                                      <p:cBhvr additive="base">
                                        <p:cTn id="35" dur="500" fill="hold"/>
                                        <p:tgtEl>
                                          <p:spTgt spid="302085"/>
                                        </p:tgtEl>
                                        <p:attrNameLst>
                                          <p:attrName>ppt_x</p:attrName>
                                        </p:attrNameLst>
                                      </p:cBhvr>
                                      <p:tavLst>
                                        <p:tav tm="0">
                                          <p:val>
                                            <p:strVal val="0-#ppt_w/2"/>
                                          </p:val>
                                        </p:tav>
                                        <p:tav tm="100000">
                                          <p:val>
                                            <p:strVal val="#ppt_x"/>
                                          </p:val>
                                        </p:tav>
                                      </p:tavLst>
                                    </p:anim>
                                    <p:anim calcmode="lin" valueType="num">
                                      <p:cBhvr additive="base">
                                        <p:cTn id="36" dur="500" fill="hold"/>
                                        <p:tgtEl>
                                          <p:spTgt spid="30208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2089"/>
                                        </p:tgtEl>
                                        <p:attrNameLst>
                                          <p:attrName>style.visibility</p:attrName>
                                        </p:attrNameLst>
                                      </p:cBhvr>
                                      <p:to>
                                        <p:strVal val="visible"/>
                                      </p:to>
                                    </p:set>
                                    <p:anim calcmode="lin" valueType="num">
                                      <p:cBhvr additive="base">
                                        <p:cTn id="39" dur="500" fill="hold"/>
                                        <p:tgtEl>
                                          <p:spTgt spid="302089"/>
                                        </p:tgtEl>
                                        <p:attrNameLst>
                                          <p:attrName>ppt_x</p:attrName>
                                        </p:attrNameLst>
                                      </p:cBhvr>
                                      <p:tavLst>
                                        <p:tav tm="0">
                                          <p:val>
                                            <p:strVal val="0-#ppt_w/2"/>
                                          </p:val>
                                        </p:tav>
                                        <p:tav tm="100000">
                                          <p:val>
                                            <p:strVal val="#ppt_x"/>
                                          </p:val>
                                        </p:tav>
                                      </p:tavLst>
                                    </p:anim>
                                    <p:anim calcmode="lin" valueType="num">
                                      <p:cBhvr additive="base">
                                        <p:cTn id="40" dur="500" fill="hold"/>
                                        <p:tgtEl>
                                          <p:spTgt spid="302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p:bldP spid="302084" grpId="0"/>
      <p:bldP spid="302085" grpId="0"/>
      <p:bldP spid="302086" grpId="0"/>
      <p:bldP spid="302087" grpId="0"/>
      <p:bldP spid="302088" grpId="0"/>
      <p:bldP spid="302089" grpId="0" animBg="1"/>
      <p:bldP spid="3020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تخطيط تولمين الجدلي</a:t>
            </a:r>
            <a:endParaRPr lang="en-US" sz="3600" b="1"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06179" name="Text Box 3"/>
          <p:cNvSpPr txBox="1">
            <a:spLocks noChangeArrowheads="1"/>
          </p:cNvSpPr>
          <p:nvPr/>
        </p:nvSpPr>
        <p:spPr bwMode="auto">
          <a:xfrm>
            <a:off x="0" y="2803525"/>
            <a:ext cx="19812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306180" name="Text Box 4"/>
          <p:cNvSpPr txBox="1">
            <a:spLocks noChangeArrowheads="1"/>
          </p:cNvSpPr>
          <p:nvPr/>
        </p:nvSpPr>
        <p:spPr bwMode="auto">
          <a:xfrm>
            <a:off x="6781800" y="4114800"/>
            <a:ext cx="21336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يقول الكتاب المقدس هذا</a:t>
            </a:r>
            <a:endParaRPr lang="en-US" sz="2000" b="1" dirty="0">
              <a:latin typeface="Arial" panose="020B0604020202020204" pitchFamily="34" charset="0"/>
              <a:cs typeface="Arial" panose="020B0604020202020204" pitchFamily="34" charset="0"/>
            </a:endParaRPr>
          </a:p>
        </p:txBody>
      </p:sp>
      <p:sp>
        <p:nvSpPr>
          <p:cNvPr id="306181" name="Text Box 5"/>
          <p:cNvSpPr txBox="1">
            <a:spLocks noChangeArrowheads="1"/>
          </p:cNvSpPr>
          <p:nvPr/>
        </p:nvSpPr>
        <p:spPr bwMode="auto">
          <a:xfrm>
            <a:off x="3657600" y="4114800"/>
            <a:ext cx="2286000" cy="1015663"/>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 الذي يربط هذه؟ ما الذي يفترض المتحدث أن المستمع سيقدمه للحجة؟</a:t>
            </a:r>
            <a:endParaRPr lang="en-US" sz="2000" b="1" dirty="0">
              <a:latin typeface="Arial" panose="020B0604020202020204" pitchFamily="34" charset="0"/>
              <a:cs typeface="Arial" panose="020B0604020202020204" pitchFamily="34" charset="0"/>
            </a:endParaRPr>
          </a:p>
        </p:txBody>
      </p:sp>
      <p:sp>
        <p:nvSpPr>
          <p:cNvPr id="306182" name="Text Box 6"/>
          <p:cNvSpPr txBox="1">
            <a:spLocks noChangeArrowheads="1"/>
          </p:cNvSpPr>
          <p:nvPr/>
        </p:nvSpPr>
        <p:spPr bwMode="auto">
          <a:xfrm>
            <a:off x="457200" y="4114800"/>
            <a:ext cx="22860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قام يسوع من الموت</a:t>
            </a:r>
            <a:endParaRPr lang="en-US" sz="2000" b="1" dirty="0">
              <a:latin typeface="Arial" panose="020B0604020202020204" pitchFamily="34" charset="0"/>
              <a:cs typeface="Arial" panose="020B0604020202020204" pitchFamily="34" charset="0"/>
            </a:endParaRPr>
          </a:p>
        </p:txBody>
      </p:sp>
      <p:sp>
        <p:nvSpPr>
          <p:cNvPr id="306183" name="Text Box 7"/>
          <p:cNvSpPr txBox="1">
            <a:spLocks noChangeArrowheads="1"/>
          </p:cNvSpPr>
          <p:nvPr/>
        </p:nvSpPr>
        <p:spPr bwMode="auto">
          <a:xfrm>
            <a:off x="7086600" y="2819400"/>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306184" name="Text Box 8"/>
          <p:cNvSpPr txBox="1">
            <a:spLocks noChangeArrowheads="1"/>
          </p:cNvSpPr>
          <p:nvPr/>
        </p:nvSpPr>
        <p:spPr bwMode="auto">
          <a:xfrm>
            <a:off x="3200400" y="2819400"/>
            <a:ext cx="26670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الضمان</a:t>
            </a:r>
            <a:endParaRPr lang="en-US" sz="2000" b="1" dirty="0">
              <a:solidFill>
                <a:srgbClr val="FF0000"/>
              </a:solidFill>
              <a:latin typeface="Arial" panose="020B0604020202020204" pitchFamily="34" charset="0"/>
              <a:cs typeface="Arial" panose="020B0604020202020204" pitchFamily="34" charset="0"/>
            </a:endParaRPr>
          </a:p>
        </p:txBody>
      </p:sp>
      <p:sp>
        <p:nvSpPr>
          <p:cNvPr id="306185"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306186"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gtEl>
                                        <p:attrNameLst>
                                          <p:attrName>style.visibility</p:attrName>
                                        </p:attrNameLst>
                                      </p:cBhvr>
                                      <p:to>
                                        <p:strVal val="visible"/>
                                      </p:to>
                                    </p:set>
                                    <p:anim calcmode="lin" valueType="num">
                                      <p:cBhvr additive="base">
                                        <p:cTn id="7" dur="500" fill="hold"/>
                                        <p:tgtEl>
                                          <p:spTgt spid="306179"/>
                                        </p:tgtEl>
                                        <p:attrNameLst>
                                          <p:attrName>ppt_x</p:attrName>
                                        </p:attrNameLst>
                                      </p:cBhvr>
                                      <p:tavLst>
                                        <p:tav tm="0">
                                          <p:val>
                                            <p:strVal val="0-#ppt_w/2"/>
                                          </p:val>
                                        </p:tav>
                                        <p:tav tm="100000">
                                          <p:val>
                                            <p:strVal val="#ppt_x"/>
                                          </p:val>
                                        </p:tav>
                                      </p:tavLst>
                                    </p:anim>
                                    <p:anim calcmode="lin" valueType="num">
                                      <p:cBhvr additive="base">
                                        <p:cTn id="8" dur="500" fill="hold"/>
                                        <p:tgtEl>
                                          <p:spTgt spid="3061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6182"/>
                                        </p:tgtEl>
                                        <p:attrNameLst>
                                          <p:attrName>style.visibility</p:attrName>
                                        </p:attrNameLst>
                                      </p:cBhvr>
                                      <p:to>
                                        <p:strVal val="visible"/>
                                      </p:to>
                                    </p:set>
                                    <p:anim calcmode="lin" valueType="num">
                                      <p:cBhvr additive="base">
                                        <p:cTn id="11" dur="500" fill="hold"/>
                                        <p:tgtEl>
                                          <p:spTgt spid="306182"/>
                                        </p:tgtEl>
                                        <p:attrNameLst>
                                          <p:attrName>ppt_x</p:attrName>
                                        </p:attrNameLst>
                                      </p:cBhvr>
                                      <p:tavLst>
                                        <p:tav tm="0">
                                          <p:val>
                                            <p:strVal val="0-#ppt_w/2"/>
                                          </p:val>
                                        </p:tav>
                                        <p:tav tm="100000">
                                          <p:val>
                                            <p:strVal val="#ppt_x"/>
                                          </p:val>
                                        </p:tav>
                                      </p:tavLst>
                                    </p:anim>
                                    <p:anim calcmode="lin" valueType="num">
                                      <p:cBhvr additive="base">
                                        <p:cTn id="12" dur="500" fill="hold"/>
                                        <p:tgtEl>
                                          <p:spTgt spid="30618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6183"/>
                                        </p:tgtEl>
                                        <p:attrNameLst>
                                          <p:attrName>style.visibility</p:attrName>
                                        </p:attrNameLst>
                                      </p:cBhvr>
                                      <p:to>
                                        <p:strVal val="visible"/>
                                      </p:to>
                                    </p:set>
                                    <p:anim calcmode="lin" valueType="num">
                                      <p:cBhvr additive="base">
                                        <p:cTn id="17" dur="500" fill="hold"/>
                                        <p:tgtEl>
                                          <p:spTgt spid="306183"/>
                                        </p:tgtEl>
                                        <p:attrNameLst>
                                          <p:attrName>ppt_x</p:attrName>
                                        </p:attrNameLst>
                                      </p:cBhvr>
                                      <p:tavLst>
                                        <p:tav tm="0">
                                          <p:val>
                                            <p:strVal val="0-#ppt_w/2"/>
                                          </p:val>
                                        </p:tav>
                                        <p:tav tm="100000">
                                          <p:val>
                                            <p:strVal val="#ppt_x"/>
                                          </p:val>
                                        </p:tav>
                                      </p:tavLst>
                                    </p:anim>
                                    <p:anim calcmode="lin" valueType="num">
                                      <p:cBhvr additive="base">
                                        <p:cTn id="18" dur="500" fill="hold"/>
                                        <p:tgtEl>
                                          <p:spTgt spid="30618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6180"/>
                                        </p:tgtEl>
                                        <p:attrNameLst>
                                          <p:attrName>style.visibility</p:attrName>
                                        </p:attrNameLst>
                                      </p:cBhvr>
                                      <p:to>
                                        <p:strVal val="visible"/>
                                      </p:to>
                                    </p:set>
                                    <p:anim calcmode="lin" valueType="num">
                                      <p:cBhvr additive="base">
                                        <p:cTn id="21" dur="500" fill="hold"/>
                                        <p:tgtEl>
                                          <p:spTgt spid="306180"/>
                                        </p:tgtEl>
                                        <p:attrNameLst>
                                          <p:attrName>ppt_x</p:attrName>
                                        </p:attrNameLst>
                                      </p:cBhvr>
                                      <p:tavLst>
                                        <p:tav tm="0">
                                          <p:val>
                                            <p:strVal val="0-#ppt_w/2"/>
                                          </p:val>
                                        </p:tav>
                                        <p:tav tm="100000">
                                          <p:val>
                                            <p:strVal val="#ppt_x"/>
                                          </p:val>
                                        </p:tav>
                                      </p:tavLst>
                                    </p:anim>
                                    <p:anim calcmode="lin" valueType="num">
                                      <p:cBhvr additive="base">
                                        <p:cTn id="22" dur="500" fill="hold"/>
                                        <p:tgtEl>
                                          <p:spTgt spid="30618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6186"/>
                                        </p:tgtEl>
                                        <p:attrNameLst>
                                          <p:attrName>style.visibility</p:attrName>
                                        </p:attrNameLst>
                                      </p:cBhvr>
                                      <p:to>
                                        <p:strVal val="visible"/>
                                      </p:to>
                                    </p:set>
                                    <p:anim calcmode="lin" valueType="num">
                                      <p:cBhvr additive="base">
                                        <p:cTn id="25" dur="500" fill="hold"/>
                                        <p:tgtEl>
                                          <p:spTgt spid="306186"/>
                                        </p:tgtEl>
                                        <p:attrNameLst>
                                          <p:attrName>ppt_x</p:attrName>
                                        </p:attrNameLst>
                                      </p:cBhvr>
                                      <p:tavLst>
                                        <p:tav tm="0">
                                          <p:val>
                                            <p:strVal val="0-#ppt_w/2"/>
                                          </p:val>
                                        </p:tav>
                                        <p:tav tm="100000">
                                          <p:val>
                                            <p:strVal val="#ppt_x"/>
                                          </p:val>
                                        </p:tav>
                                      </p:tavLst>
                                    </p:anim>
                                    <p:anim calcmode="lin" valueType="num">
                                      <p:cBhvr additive="base">
                                        <p:cTn id="26" dur="500" fill="hold"/>
                                        <p:tgtEl>
                                          <p:spTgt spid="3061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6184"/>
                                        </p:tgtEl>
                                        <p:attrNameLst>
                                          <p:attrName>style.visibility</p:attrName>
                                        </p:attrNameLst>
                                      </p:cBhvr>
                                      <p:to>
                                        <p:strVal val="visible"/>
                                      </p:to>
                                    </p:set>
                                    <p:anim calcmode="lin" valueType="num">
                                      <p:cBhvr additive="base">
                                        <p:cTn id="31" dur="500" fill="hold"/>
                                        <p:tgtEl>
                                          <p:spTgt spid="306184"/>
                                        </p:tgtEl>
                                        <p:attrNameLst>
                                          <p:attrName>ppt_x</p:attrName>
                                        </p:attrNameLst>
                                      </p:cBhvr>
                                      <p:tavLst>
                                        <p:tav tm="0">
                                          <p:val>
                                            <p:strVal val="0-#ppt_w/2"/>
                                          </p:val>
                                        </p:tav>
                                        <p:tav tm="100000">
                                          <p:val>
                                            <p:strVal val="#ppt_x"/>
                                          </p:val>
                                        </p:tav>
                                      </p:tavLst>
                                    </p:anim>
                                    <p:anim calcmode="lin" valueType="num">
                                      <p:cBhvr additive="base">
                                        <p:cTn id="32" dur="500" fill="hold"/>
                                        <p:tgtEl>
                                          <p:spTgt spid="30618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6181"/>
                                        </p:tgtEl>
                                        <p:attrNameLst>
                                          <p:attrName>style.visibility</p:attrName>
                                        </p:attrNameLst>
                                      </p:cBhvr>
                                      <p:to>
                                        <p:strVal val="visible"/>
                                      </p:to>
                                    </p:set>
                                    <p:anim calcmode="lin" valueType="num">
                                      <p:cBhvr additive="base">
                                        <p:cTn id="35" dur="500" fill="hold"/>
                                        <p:tgtEl>
                                          <p:spTgt spid="306181"/>
                                        </p:tgtEl>
                                        <p:attrNameLst>
                                          <p:attrName>ppt_x</p:attrName>
                                        </p:attrNameLst>
                                      </p:cBhvr>
                                      <p:tavLst>
                                        <p:tav tm="0">
                                          <p:val>
                                            <p:strVal val="0-#ppt_w/2"/>
                                          </p:val>
                                        </p:tav>
                                        <p:tav tm="100000">
                                          <p:val>
                                            <p:strVal val="#ppt_x"/>
                                          </p:val>
                                        </p:tav>
                                      </p:tavLst>
                                    </p:anim>
                                    <p:anim calcmode="lin" valueType="num">
                                      <p:cBhvr additive="base">
                                        <p:cTn id="36" dur="500" fill="hold"/>
                                        <p:tgtEl>
                                          <p:spTgt spid="30618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6185"/>
                                        </p:tgtEl>
                                        <p:attrNameLst>
                                          <p:attrName>style.visibility</p:attrName>
                                        </p:attrNameLst>
                                      </p:cBhvr>
                                      <p:to>
                                        <p:strVal val="visible"/>
                                      </p:to>
                                    </p:set>
                                    <p:anim calcmode="lin" valueType="num">
                                      <p:cBhvr additive="base">
                                        <p:cTn id="39" dur="500" fill="hold"/>
                                        <p:tgtEl>
                                          <p:spTgt spid="306185"/>
                                        </p:tgtEl>
                                        <p:attrNameLst>
                                          <p:attrName>ppt_x</p:attrName>
                                        </p:attrNameLst>
                                      </p:cBhvr>
                                      <p:tavLst>
                                        <p:tav tm="0">
                                          <p:val>
                                            <p:strVal val="0-#ppt_w/2"/>
                                          </p:val>
                                        </p:tav>
                                        <p:tav tm="100000">
                                          <p:val>
                                            <p:strVal val="#ppt_x"/>
                                          </p:val>
                                        </p:tav>
                                      </p:tavLst>
                                    </p:anim>
                                    <p:anim calcmode="lin" valueType="num">
                                      <p:cBhvr additive="base">
                                        <p:cTn id="40" dur="500" fill="hold"/>
                                        <p:tgtEl>
                                          <p:spTgt spid="3061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p:bldP spid="306180" grpId="0"/>
      <p:bldP spid="306181" grpId="0"/>
      <p:bldP spid="306182" grpId="0"/>
      <p:bldP spid="306183" grpId="0"/>
      <p:bldP spid="306184" grpId="0"/>
      <p:bldP spid="306185" grpId="0" animBg="1"/>
      <p:bldP spid="3061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200" b="1" dirty="0">
                <a:solidFill>
                  <a:srgbClr val="0000FF"/>
                </a:solidFill>
                <a:effectLst>
                  <a:outerShdw blurRad="38100" dist="38100" dir="2700000" algn="tl">
                    <a:srgbClr val="C0C0C0"/>
                  </a:outerShdw>
                </a:effectLst>
              </a:rPr>
              <a:t>تخطيط تولمين الجدلي: </a:t>
            </a:r>
            <a:br>
              <a:rPr lang="ar-JO" sz="3200" b="1" dirty="0">
                <a:solidFill>
                  <a:srgbClr val="0000FF"/>
                </a:solidFill>
                <a:effectLst>
                  <a:outerShdw blurRad="38100" dist="38100" dir="2700000" algn="tl">
                    <a:srgbClr val="C0C0C0"/>
                  </a:outerShdw>
                </a:effectLst>
              </a:rPr>
            </a:br>
            <a:r>
              <a:rPr lang="ar-JO" sz="3200" b="1" dirty="0">
                <a:solidFill>
                  <a:srgbClr val="0000FF"/>
                </a:solidFill>
                <a:effectLst>
                  <a:outerShdw blurRad="38100" dist="38100" dir="2700000" algn="tl">
                    <a:srgbClr val="C0C0C0"/>
                  </a:outerShdw>
                </a:effectLst>
              </a:rPr>
              <a:t>التفكير البديهي (الإستدلال)</a:t>
            </a:r>
            <a:endParaRPr lang="en-US" sz="3200" b="1" i="1" dirty="0">
              <a:solidFill>
                <a:srgbClr val="0000FF"/>
              </a:solidFill>
              <a:effectLst>
                <a:outerShdw blurRad="38100" dist="38100" dir="2700000" algn="tl">
                  <a:srgbClr val="C0C0C0"/>
                </a:outerShdw>
              </a:effectLst>
            </a:endParaRPr>
          </a:p>
        </p:txBody>
      </p:sp>
      <p:sp>
        <p:nvSpPr>
          <p:cNvPr id="293891" name="Text Box 3"/>
          <p:cNvSpPr txBox="1">
            <a:spLocks noChangeArrowheads="1"/>
          </p:cNvSpPr>
          <p:nvPr/>
        </p:nvSpPr>
        <p:spPr bwMode="auto">
          <a:xfrm>
            <a:off x="0" y="2803525"/>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rPr>
              <a:t>الإدعاء</a:t>
            </a:r>
            <a:endParaRPr lang="en-US" sz="2000" b="1" dirty="0">
              <a:solidFill>
                <a:srgbClr val="FF0000"/>
              </a:solidFill>
            </a:endParaRPr>
          </a:p>
        </p:txBody>
      </p:sp>
      <p:sp>
        <p:nvSpPr>
          <p:cNvPr id="293892" name="Text Box 4"/>
          <p:cNvSpPr txBox="1">
            <a:spLocks noChangeArrowheads="1"/>
          </p:cNvSpPr>
          <p:nvPr/>
        </p:nvSpPr>
        <p:spPr bwMode="auto">
          <a:xfrm>
            <a:off x="6705600" y="4419600"/>
            <a:ext cx="2133600" cy="400110"/>
          </a:xfrm>
          <a:prstGeom prst="rect">
            <a:avLst/>
          </a:prstGeom>
          <a:noFill/>
          <a:ln w="9525">
            <a:noFill/>
            <a:miter lim="800000"/>
            <a:headEnd/>
            <a:tailEnd/>
          </a:ln>
        </p:spPr>
        <p:txBody>
          <a:bodyPr>
            <a:spAutoFit/>
          </a:bodyPr>
          <a:lstStyle/>
          <a:p>
            <a:pPr algn="ctr">
              <a:spcBef>
                <a:spcPct val="50000"/>
              </a:spcBef>
            </a:pPr>
            <a:r>
              <a:rPr lang="ar-JO" sz="2000" b="1" dirty="0"/>
              <a:t>سقراط رجل</a:t>
            </a:r>
            <a:endParaRPr lang="en-US" sz="2000" b="1" dirty="0"/>
          </a:p>
        </p:txBody>
      </p:sp>
      <p:sp>
        <p:nvSpPr>
          <p:cNvPr id="293893" name="Text Box 5"/>
          <p:cNvSpPr txBox="1">
            <a:spLocks noChangeArrowheads="1"/>
          </p:cNvSpPr>
          <p:nvPr/>
        </p:nvSpPr>
        <p:spPr bwMode="auto">
          <a:xfrm>
            <a:off x="3733800" y="4419600"/>
            <a:ext cx="2286000" cy="396875"/>
          </a:xfrm>
          <a:prstGeom prst="rect">
            <a:avLst/>
          </a:prstGeom>
          <a:noFill/>
          <a:ln w="9525">
            <a:noFill/>
            <a:miter lim="800000"/>
            <a:headEnd/>
            <a:tailEnd/>
          </a:ln>
        </p:spPr>
        <p:txBody>
          <a:bodyPr>
            <a:spAutoFit/>
          </a:bodyPr>
          <a:lstStyle/>
          <a:p>
            <a:pPr algn="ctr">
              <a:spcBef>
                <a:spcPct val="50000"/>
              </a:spcBef>
            </a:pPr>
            <a:r>
              <a:rPr lang="ar-JO" sz="2000" b="1" dirty="0"/>
              <a:t>كل الرجال يموتون</a:t>
            </a:r>
            <a:endParaRPr lang="en-US" sz="2000" b="1" dirty="0"/>
          </a:p>
        </p:txBody>
      </p:sp>
      <p:sp>
        <p:nvSpPr>
          <p:cNvPr id="293894" name="Text Box 6"/>
          <p:cNvSpPr txBox="1">
            <a:spLocks noChangeArrowheads="1"/>
          </p:cNvSpPr>
          <p:nvPr/>
        </p:nvSpPr>
        <p:spPr bwMode="auto">
          <a:xfrm>
            <a:off x="381000" y="4419600"/>
            <a:ext cx="2286000" cy="396875"/>
          </a:xfrm>
          <a:prstGeom prst="rect">
            <a:avLst/>
          </a:prstGeom>
          <a:noFill/>
          <a:ln w="9525">
            <a:noFill/>
            <a:miter lim="800000"/>
            <a:headEnd/>
            <a:tailEnd/>
          </a:ln>
        </p:spPr>
        <p:txBody>
          <a:bodyPr>
            <a:spAutoFit/>
          </a:bodyPr>
          <a:lstStyle/>
          <a:p>
            <a:pPr algn="ctr">
              <a:spcBef>
                <a:spcPct val="50000"/>
              </a:spcBef>
            </a:pPr>
            <a:r>
              <a:rPr lang="ar-JO" sz="2000" b="1" dirty="0"/>
              <a:t>سقراط سوف يموت</a:t>
            </a:r>
            <a:endParaRPr lang="en-US" sz="2000" b="1" dirty="0"/>
          </a:p>
        </p:txBody>
      </p:sp>
      <p:sp>
        <p:nvSpPr>
          <p:cNvPr id="293895" name="Text Box 7"/>
          <p:cNvSpPr txBox="1">
            <a:spLocks noChangeArrowheads="1"/>
          </p:cNvSpPr>
          <p:nvPr/>
        </p:nvSpPr>
        <p:spPr bwMode="auto">
          <a:xfrm>
            <a:off x="7086600" y="2819400"/>
            <a:ext cx="2057400" cy="396875"/>
          </a:xfrm>
          <a:prstGeom prst="rect">
            <a:avLst/>
          </a:prstGeom>
          <a:noFill/>
          <a:ln w="9525">
            <a:noFill/>
            <a:miter lim="800000"/>
            <a:headEnd/>
            <a:tailEnd/>
          </a:ln>
        </p:spPr>
        <p:txBody>
          <a:bodyPr wrap="square">
            <a:spAutoFit/>
          </a:bodyPr>
          <a:lstStyle/>
          <a:p>
            <a:pPr>
              <a:spcBef>
                <a:spcPct val="50000"/>
              </a:spcBef>
            </a:pPr>
            <a:r>
              <a:rPr lang="ar-JO" sz="2000" b="1" dirty="0">
                <a:solidFill>
                  <a:srgbClr val="FF0000"/>
                </a:solidFill>
              </a:rPr>
              <a:t>البيانات</a:t>
            </a:r>
            <a:endParaRPr lang="en-US" sz="2000" b="1" dirty="0">
              <a:solidFill>
                <a:srgbClr val="FF0000"/>
              </a:solidFill>
            </a:endParaRPr>
          </a:p>
        </p:txBody>
      </p:sp>
      <p:sp>
        <p:nvSpPr>
          <p:cNvPr id="293896" name="Text Box 8"/>
          <p:cNvSpPr txBox="1">
            <a:spLocks noChangeArrowheads="1"/>
          </p:cNvSpPr>
          <p:nvPr/>
        </p:nvSpPr>
        <p:spPr bwMode="auto">
          <a:xfrm>
            <a:off x="3200400" y="2819400"/>
            <a:ext cx="2667000" cy="707886"/>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rPr>
              <a:t>الضمان مبنية على البديهية، حقيقة مقبولة.</a:t>
            </a:r>
            <a:endParaRPr lang="en-US" sz="2000" b="1" dirty="0">
              <a:solidFill>
                <a:srgbClr val="FF0000"/>
              </a:solidFill>
            </a:endParaRPr>
          </a:p>
        </p:txBody>
      </p:sp>
      <p:sp>
        <p:nvSpPr>
          <p:cNvPr id="293897"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p>
        </p:txBody>
      </p:sp>
      <p:sp>
        <p:nvSpPr>
          <p:cNvPr id="293898"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p>
        </p:txBody>
      </p:sp>
      <p:sp>
        <p:nvSpPr>
          <p:cNvPr id="14" name="TextBox 13"/>
          <p:cNvSpPr txBox="1"/>
          <p:nvPr/>
        </p:nvSpPr>
        <p:spPr>
          <a:xfrm>
            <a:off x="533400" y="5562600"/>
            <a:ext cx="2514600" cy="400110"/>
          </a:xfrm>
          <a:prstGeom prst="rect">
            <a:avLst/>
          </a:prstGeom>
          <a:noFill/>
        </p:spPr>
        <p:txBody>
          <a:bodyPr wrap="square" rtlCol="0">
            <a:spAutoFit/>
          </a:bodyPr>
          <a:lstStyle/>
          <a:p>
            <a:pPr algn="ctr"/>
            <a:r>
              <a:rPr lang="ar-JO" sz="2000" b="1" dirty="0"/>
              <a:t>يجب أن تقدم عشورك</a:t>
            </a:r>
            <a:endParaRPr lang="en-US" sz="2000" b="1" dirty="0"/>
          </a:p>
        </p:txBody>
      </p:sp>
      <p:sp>
        <p:nvSpPr>
          <p:cNvPr id="15" name="TextBox 14"/>
          <p:cNvSpPr txBox="1"/>
          <p:nvPr/>
        </p:nvSpPr>
        <p:spPr>
          <a:xfrm>
            <a:off x="6400800" y="5486400"/>
            <a:ext cx="2438400" cy="400110"/>
          </a:xfrm>
          <a:prstGeom prst="rect">
            <a:avLst/>
          </a:prstGeom>
          <a:noFill/>
        </p:spPr>
        <p:txBody>
          <a:bodyPr wrap="square" rtlCol="0">
            <a:spAutoFit/>
          </a:bodyPr>
          <a:lstStyle/>
          <a:p>
            <a:pPr algn="ctr"/>
            <a:r>
              <a:rPr lang="ar-JO" sz="2000" b="1" dirty="0"/>
              <a:t>الكتاب المقدس يعلم ذلك</a:t>
            </a:r>
            <a:endParaRPr lang="en-US" sz="2000" b="1" dirty="0"/>
          </a:p>
        </p:txBody>
      </p:sp>
      <p:sp>
        <p:nvSpPr>
          <p:cNvPr id="16" name="TextBox 15"/>
          <p:cNvSpPr txBox="1"/>
          <p:nvPr/>
        </p:nvSpPr>
        <p:spPr>
          <a:xfrm>
            <a:off x="3429000" y="5562600"/>
            <a:ext cx="2590800" cy="400110"/>
          </a:xfrm>
          <a:prstGeom prst="rect">
            <a:avLst/>
          </a:prstGeom>
          <a:noFill/>
        </p:spPr>
        <p:txBody>
          <a:bodyPr wrap="square" rtlCol="0">
            <a:spAutoFit/>
          </a:bodyPr>
          <a:lstStyle/>
          <a:p>
            <a:pPr algn="ctr"/>
            <a:r>
              <a:rPr lang="ar-JO" sz="2000" b="1" dirty="0"/>
              <a:t>ما الذي يربط هذه؟</a:t>
            </a:r>
            <a:endParaRPr lang="en-US" sz="20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additive="base">
                                        <p:cTn id="7" dur="500" fill="hold"/>
                                        <p:tgtEl>
                                          <p:spTgt spid="293891"/>
                                        </p:tgtEl>
                                        <p:attrNameLst>
                                          <p:attrName>ppt_x</p:attrName>
                                        </p:attrNameLst>
                                      </p:cBhvr>
                                      <p:tavLst>
                                        <p:tav tm="0">
                                          <p:val>
                                            <p:strVal val="0-#ppt_w/2"/>
                                          </p:val>
                                        </p:tav>
                                        <p:tav tm="100000">
                                          <p:val>
                                            <p:strVal val="#ppt_x"/>
                                          </p:val>
                                        </p:tav>
                                      </p:tavLst>
                                    </p:anim>
                                    <p:anim calcmode="lin" valueType="num">
                                      <p:cBhvr additive="base">
                                        <p:cTn id="8" dur="500" fill="hold"/>
                                        <p:tgtEl>
                                          <p:spTgt spid="29389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3894"/>
                                        </p:tgtEl>
                                        <p:attrNameLst>
                                          <p:attrName>style.visibility</p:attrName>
                                        </p:attrNameLst>
                                      </p:cBhvr>
                                      <p:to>
                                        <p:strVal val="visible"/>
                                      </p:to>
                                    </p:set>
                                    <p:anim calcmode="lin" valueType="num">
                                      <p:cBhvr additive="base">
                                        <p:cTn id="11" dur="500" fill="hold"/>
                                        <p:tgtEl>
                                          <p:spTgt spid="293894"/>
                                        </p:tgtEl>
                                        <p:attrNameLst>
                                          <p:attrName>ppt_x</p:attrName>
                                        </p:attrNameLst>
                                      </p:cBhvr>
                                      <p:tavLst>
                                        <p:tav tm="0">
                                          <p:val>
                                            <p:strVal val="0-#ppt_w/2"/>
                                          </p:val>
                                        </p:tav>
                                        <p:tav tm="100000">
                                          <p:val>
                                            <p:strVal val="#ppt_x"/>
                                          </p:val>
                                        </p:tav>
                                      </p:tavLst>
                                    </p:anim>
                                    <p:anim calcmode="lin" valueType="num">
                                      <p:cBhvr additive="base">
                                        <p:cTn id="12" dur="500" fill="hold"/>
                                        <p:tgtEl>
                                          <p:spTgt spid="29389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3895"/>
                                        </p:tgtEl>
                                        <p:attrNameLst>
                                          <p:attrName>style.visibility</p:attrName>
                                        </p:attrNameLst>
                                      </p:cBhvr>
                                      <p:to>
                                        <p:strVal val="visible"/>
                                      </p:to>
                                    </p:set>
                                    <p:anim calcmode="lin" valueType="num">
                                      <p:cBhvr additive="base">
                                        <p:cTn id="17" dur="500" fill="hold"/>
                                        <p:tgtEl>
                                          <p:spTgt spid="293895"/>
                                        </p:tgtEl>
                                        <p:attrNameLst>
                                          <p:attrName>ppt_x</p:attrName>
                                        </p:attrNameLst>
                                      </p:cBhvr>
                                      <p:tavLst>
                                        <p:tav tm="0">
                                          <p:val>
                                            <p:strVal val="0-#ppt_w/2"/>
                                          </p:val>
                                        </p:tav>
                                        <p:tav tm="100000">
                                          <p:val>
                                            <p:strVal val="#ppt_x"/>
                                          </p:val>
                                        </p:tav>
                                      </p:tavLst>
                                    </p:anim>
                                    <p:anim calcmode="lin" valueType="num">
                                      <p:cBhvr additive="base">
                                        <p:cTn id="18" dur="500" fill="hold"/>
                                        <p:tgtEl>
                                          <p:spTgt spid="29389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3892"/>
                                        </p:tgtEl>
                                        <p:attrNameLst>
                                          <p:attrName>style.visibility</p:attrName>
                                        </p:attrNameLst>
                                      </p:cBhvr>
                                      <p:to>
                                        <p:strVal val="visible"/>
                                      </p:to>
                                    </p:set>
                                    <p:anim calcmode="lin" valueType="num">
                                      <p:cBhvr additive="base">
                                        <p:cTn id="21" dur="500" fill="hold"/>
                                        <p:tgtEl>
                                          <p:spTgt spid="293892"/>
                                        </p:tgtEl>
                                        <p:attrNameLst>
                                          <p:attrName>ppt_x</p:attrName>
                                        </p:attrNameLst>
                                      </p:cBhvr>
                                      <p:tavLst>
                                        <p:tav tm="0">
                                          <p:val>
                                            <p:strVal val="0-#ppt_w/2"/>
                                          </p:val>
                                        </p:tav>
                                        <p:tav tm="100000">
                                          <p:val>
                                            <p:strVal val="#ppt_x"/>
                                          </p:val>
                                        </p:tav>
                                      </p:tavLst>
                                    </p:anim>
                                    <p:anim calcmode="lin" valueType="num">
                                      <p:cBhvr additive="base">
                                        <p:cTn id="22" dur="500" fill="hold"/>
                                        <p:tgtEl>
                                          <p:spTgt spid="29389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3898"/>
                                        </p:tgtEl>
                                        <p:attrNameLst>
                                          <p:attrName>style.visibility</p:attrName>
                                        </p:attrNameLst>
                                      </p:cBhvr>
                                      <p:to>
                                        <p:strVal val="visible"/>
                                      </p:to>
                                    </p:set>
                                    <p:anim calcmode="lin" valueType="num">
                                      <p:cBhvr additive="base">
                                        <p:cTn id="25" dur="500" fill="hold"/>
                                        <p:tgtEl>
                                          <p:spTgt spid="293898"/>
                                        </p:tgtEl>
                                        <p:attrNameLst>
                                          <p:attrName>ppt_x</p:attrName>
                                        </p:attrNameLst>
                                      </p:cBhvr>
                                      <p:tavLst>
                                        <p:tav tm="0">
                                          <p:val>
                                            <p:strVal val="0-#ppt_w/2"/>
                                          </p:val>
                                        </p:tav>
                                        <p:tav tm="100000">
                                          <p:val>
                                            <p:strVal val="#ppt_x"/>
                                          </p:val>
                                        </p:tav>
                                      </p:tavLst>
                                    </p:anim>
                                    <p:anim calcmode="lin" valueType="num">
                                      <p:cBhvr additive="base">
                                        <p:cTn id="26" dur="500" fill="hold"/>
                                        <p:tgtEl>
                                          <p:spTgt spid="2938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3896"/>
                                        </p:tgtEl>
                                        <p:attrNameLst>
                                          <p:attrName>style.visibility</p:attrName>
                                        </p:attrNameLst>
                                      </p:cBhvr>
                                      <p:to>
                                        <p:strVal val="visible"/>
                                      </p:to>
                                    </p:set>
                                    <p:anim calcmode="lin" valueType="num">
                                      <p:cBhvr additive="base">
                                        <p:cTn id="31" dur="500" fill="hold"/>
                                        <p:tgtEl>
                                          <p:spTgt spid="293896"/>
                                        </p:tgtEl>
                                        <p:attrNameLst>
                                          <p:attrName>ppt_x</p:attrName>
                                        </p:attrNameLst>
                                      </p:cBhvr>
                                      <p:tavLst>
                                        <p:tav tm="0">
                                          <p:val>
                                            <p:strVal val="0-#ppt_w/2"/>
                                          </p:val>
                                        </p:tav>
                                        <p:tav tm="100000">
                                          <p:val>
                                            <p:strVal val="#ppt_x"/>
                                          </p:val>
                                        </p:tav>
                                      </p:tavLst>
                                    </p:anim>
                                    <p:anim calcmode="lin" valueType="num">
                                      <p:cBhvr additive="base">
                                        <p:cTn id="32" dur="500" fill="hold"/>
                                        <p:tgtEl>
                                          <p:spTgt spid="29389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3893"/>
                                        </p:tgtEl>
                                        <p:attrNameLst>
                                          <p:attrName>style.visibility</p:attrName>
                                        </p:attrNameLst>
                                      </p:cBhvr>
                                      <p:to>
                                        <p:strVal val="visible"/>
                                      </p:to>
                                    </p:set>
                                    <p:anim calcmode="lin" valueType="num">
                                      <p:cBhvr additive="base">
                                        <p:cTn id="35" dur="500" fill="hold"/>
                                        <p:tgtEl>
                                          <p:spTgt spid="293893"/>
                                        </p:tgtEl>
                                        <p:attrNameLst>
                                          <p:attrName>ppt_x</p:attrName>
                                        </p:attrNameLst>
                                      </p:cBhvr>
                                      <p:tavLst>
                                        <p:tav tm="0">
                                          <p:val>
                                            <p:strVal val="0-#ppt_w/2"/>
                                          </p:val>
                                        </p:tav>
                                        <p:tav tm="100000">
                                          <p:val>
                                            <p:strVal val="#ppt_x"/>
                                          </p:val>
                                        </p:tav>
                                      </p:tavLst>
                                    </p:anim>
                                    <p:anim calcmode="lin" valueType="num">
                                      <p:cBhvr additive="base">
                                        <p:cTn id="36" dur="500" fill="hold"/>
                                        <p:tgtEl>
                                          <p:spTgt spid="29389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3897"/>
                                        </p:tgtEl>
                                        <p:attrNameLst>
                                          <p:attrName>style.visibility</p:attrName>
                                        </p:attrNameLst>
                                      </p:cBhvr>
                                      <p:to>
                                        <p:strVal val="visible"/>
                                      </p:to>
                                    </p:set>
                                    <p:anim calcmode="lin" valueType="num">
                                      <p:cBhvr additive="base">
                                        <p:cTn id="39" dur="500" fill="hold"/>
                                        <p:tgtEl>
                                          <p:spTgt spid="293897"/>
                                        </p:tgtEl>
                                        <p:attrNameLst>
                                          <p:attrName>ppt_x</p:attrName>
                                        </p:attrNameLst>
                                      </p:cBhvr>
                                      <p:tavLst>
                                        <p:tav tm="0">
                                          <p:val>
                                            <p:strVal val="0-#ppt_w/2"/>
                                          </p:val>
                                        </p:tav>
                                        <p:tav tm="100000">
                                          <p:val>
                                            <p:strVal val="#ppt_x"/>
                                          </p:val>
                                        </p:tav>
                                      </p:tavLst>
                                    </p:anim>
                                    <p:anim calcmode="lin" valueType="num">
                                      <p:cBhvr additive="base">
                                        <p:cTn id="40" dur="500" fill="hold"/>
                                        <p:tgtEl>
                                          <p:spTgt spid="29389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p:bldP spid="293892" grpId="0"/>
      <p:bldP spid="293893" grpId="0"/>
      <p:bldP spid="293894" grpId="0"/>
      <p:bldP spid="293895" grpId="0"/>
      <p:bldP spid="293896" grpId="0"/>
      <p:bldP spid="293897" grpId="0" animBg="1"/>
      <p:bldP spid="293898" grpId="0" animBg="1"/>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9000" y="703002"/>
            <a:ext cx="1882316" cy="2819400"/>
          </a:xfrm>
          <a:prstGeom prst="rect">
            <a:avLst/>
          </a:prstGeom>
        </p:spPr>
      </p:pic>
      <p:sp>
        <p:nvSpPr>
          <p:cNvPr id="314370" name="Rectangle 2"/>
          <p:cNvSpPr>
            <a:spLocks noGrp="1" noChangeArrowheads="1"/>
          </p:cNvSpPr>
          <p:nvPr>
            <p:ph type="title"/>
          </p:nvPr>
        </p:nvSpPr>
        <p:spPr>
          <a:xfrm>
            <a:off x="457200" y="274638"/>
            <a:ext cx="8229600" cy="1325562"/>
          </a:xfrm>
        </p:spPr>
        <p:txBody>
          <a:bodyPr>
            <a:normAutofit/>
          </a:bodyPr>
          <a:lstStyle/>
          <a:p>
            <a:pPr algn="ctr" eaLnBrk="1" hangingPunct="1">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خصائص الحجج السليمة</a:t>
            </a: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4371" name="Rectangle 3"/>
          <p:cNvSpPr>
            <a:spLocks noGrp="1" noChangeArrowheads="1"/>
          </p:cNvSpPr>
          <p:nvPr>
            <p:ph idx="1"/>
          </p:nvPr>
        </p:nvSpPr>
        <p:spPr>
          <a:xfrm>
            <a:off x="152400" y="3522402"/>
            <a:ext cx="8534400" cy="2954598"/>
          </a:xfrm>
        </p:spPr>
        <p:txBody>
          <a:bodyPr>
            <a:normAutofit fontScale="92500"/>
          </a:bodyPr>
          <a:lstStyle/>
          <a:p>
            <a:pPr marL="0" indent="0" algn="r" eaLnBrk="1" hangingPunct="1">
              <a:buNone/>
              <a:defRPr/>
            </a:pPr>
            <a:r>
              <a:rPr lang="ar-JO"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حقائق دقيقة/حقائق فرضية صحيحة</a:t>
            </a:r>
            <a:endParaRPr lang="en-US"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لكن هل يوافق المستمع مع الفرضيات/الحقائق؟ قد يتعين عليك عرض فرضياتك/الحقائق الخاصة بك وإثباتها عند الضرورة.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مثل: الكتاب المقدس أهل للثقة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buNone/>
              <a:defRPr/>
            </a:pPr>
            <a:r>
              <a:rPr lang="ar-JO" sz="32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صالح </a:t>
            </a: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يرتكب أي مغالطات منطقية مثل التعميم المتسرع أو  </a:t>
            </a:r>
          </a:p>
          <a:p>
            <a:pPr marL="0" indent="0" algn="r">
              <a:buNone/>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الإعلان عن نفسه</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p:cTn id="7" dur="500" fill="hold"/>
                                        <p:tgtEl>
                                          <p:spTgt spid="3143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43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43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14371">
                                            <p:txEl>
                                              <p:pRg st="1" end="1"/>
                                            </p:txEl>
                                          </p:spTgt>
                                        </p:tgtEl>
                                        <p:attrNameLst>
                                          <p:attrName>style.visibility</p:attrName>
                                        </p:attrNameLst>
                                      </p:cBhvr>
                                      <p:to>
                                        <p:strVal val="visible"/>
                                      </p:to>
                                    </p:set>
                                    <p:anim calcmode="lin" valueType="num">
                                      <p:cBhvr>
                                        <p:cTn id="15" dur="500" fill="hold"/>
                                        <p:tgtEl>
                                          <p:spTgt spid="3143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43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43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4371">
                                            <p:txEl>
                                              <p:pRg st="2" end="2"/>
                                            </p:txEl>
                                          </p:spTgt>
                                        </p:tgtEl>
                                        <p:attrNameLst>
                                          <p:attrName>style.visibility</p:attrName>
                                        </p:attrNameLst>
                                      </p:cBhvr>
                                      <p:to>
                                        <p:strVal val="visible"/>
                                      </p:to>
                                    </p:set>
                                    <p:anim calcmode="lin" valueType="num">
                                      <p:cBhvr>
                                        <p:cTn id="23" dur="500" fill="hold"/>
                                        <p:tgtEl>
                                          <p:spTgt spid="3143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43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43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14371">
                                            <p:txEl>
                                              <p:pRg st="3" end="3"/>
                                            </p:txEl>
                                          </p:spTgt>
                                        </p:tgtEl>
                                        <p:attrNameLst>
                                          <p:attrName>style.visibility</p:attrName>
                                        </p:attrNameLst>
                                      </p:cBhvr>
                                      <p:to>
                                        <p:strVal val="visible"/>
                                      </p:to>
                                    </p:set>
                                    <p:anim calcmode="lin" valueType="num">
                                      <p:cBhvr>
                                        <p:cTn id="31" dur="500" fill="hold"/>
                                        <p:tgtEl>
                                          <p:spTgt spid="3143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143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143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14371">
                                            <p:txEl>
                                              <p:pRg st="3" end="3"/>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314371">
                                            <p:txEl>
                                              <p:pRg st="4" end="4"/>
                                            </p:txEl>
                                          </p:spTgt>
                                        </p:tgtEl>
                                        <p:attrNameLst>
                                          <p:attrName>style.visibility</p:attrName>
                                        </p:attrNameLst>
                                      </p:cBhvr>
                                      <p:to>
                                        <p:strVal val="visible"/>
                                      </p:to>
                                    </p:set>
                                    <p:anim calcmode="lin" valueType="num">
                                      <p:cBhvr>
                                        <p:cTn id="37" dur="500" fill="hold"/>
                                        <p:tgtEl>
                                          <p:spTgt spid="31437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1437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1437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14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2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تخطيط تولمين الجدلي: </a:t>
            </a:r>
            <a:br>
              <a:rPr lang="ar-JO" sz="32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br>
            <a:r>
              <a:rPr lang="ar-JO" sz="32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الإستدلال من الأمثلة </a:t>
            </a:r>
            <a:br>
              <a:rPr lang="ar-JO" sz="32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br>
            <a:r>
              <a:rPr lang="ar-JO" sz="32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(الإستقراء)</a:t>
            </a:r>
            <a:endParaRPr lang="en-US" sz="3200" b="1"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95939" name="Text Box 3"/>
          <p:cNvSpPr txBox="1">
            <a:spLocks noChangeArrowheads="1"/>
          </p:cNvSpPr>
          <p:nvPr/>
        </p:nvSpPr>
        <p:spPr bwMode="auto">
          <a:xfrm>
            <a:off x="0" y="2803525"/>
            <a:ext cx="19812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295940" name="Text Box 4"/>
          <p:cNvSpPr txBox="1">
            <a:spLocks noChangeArrowheads="1"/>
          </p:cNvSpPr>
          <p:nvPr/>
        </p:nvSpPr>
        <p:spPr bwMode="auto">
          <a:xfrm>
            <a:off x="6781800" y="3886200"/>
            <a:ext cx="21336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لديهم سجل مثالي</a:t>
            </a:r>
            <a:endParaRPr lang="en-US" sz="2000" b="1" dirty="0">
              <a:latin typeface="Arial" panose="020B0604020202020204" pitchFamily="34" charset="0"/>
              <a:cs typeface="Arial" panose="020B0604020202020204" pitchFamily="34" charset="0"/>
            </a:endParaRPr>
          </a:p>
        </p:txBody>
      </p:sp>
      <p:sp>
        <p:nvSpPr>
          <p:cNvPr id="295941" name="Text Box 5"/>
          <p:cNvSpPr txBox="1">
            <a:spLocks noChangeArrowheads="1"/>
          </p:cNvSpPr>
          <p:nvPr/>
        </p:nvSpPr>
        <p:spPr bwMode="auto">
          <a:xfrm>
            <a:off x="3276600" y="3886200"/>
            <a:ext cx="29718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فاز كل فريق منذ عام 1957 بسجل مثالي بالبطولة.</a:t>
            </a:r>
            <a:endParaRPr lang="en-US" sz="2000" b="1" dirty="0">
              <a:latin typeface="Arial" panose="020B0604020202020204" pitchFamily="34" charset="0"/>
              <a:cs typeface="Arial" panose="020B0604020202020204" pitchFamily="34" charset="0"/>
            </a:endParaRPr>
          </a:p>
        </p:txBody>
      </p:sp>
      <p:sp>
        <p:nvSpPr>
          <p:cNvPr id="295942" name="Text Box 6"/>
          <p:cNvSpPr txBox="1">
            <a:spLocks noChangeArrowheads="1"/>
          </p:cNvSpPr>
          <p:nvPr/>
        </p:nvSpPr>
        <p:spPr bwMode="auto">
          <a:xfrm>
            <a:off x="381000" y="3886200"/>
            <a:ext cx="22860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سيربح فريق الجوارب الحمراء البطولة</a:t>
            </a:r>
            <a:endParaRPr lang="en-US" sz="2000" b="1" dirty="0">
              <a:latin typeface="Arial" panose="020B0604020202020204" pitchFamily="34" charset="0"/>
              <a:cs typeface="Arial" panose="020B0604020202020204" pitchFamily="34" charset="0"/>
            </a:endParaRPr>
          </a:p>
        </p:txBody>
      </p:sp>
      <p:sp>
        <p:nvSpPr>
          <p:cNvPr id="295943" name="Text Box 7"/>
          <p:cNvSpPr txBox="1">
            <a:spLocks noChangeArrowheads="1"/>
          </p:cNvSpPr>
          <p:nvPr/>
        </p:nvSpPr>
        <p:spPr bwMode="auto">
          <a:xfrm>
            <a:off x="7010400" y="2819400"/>
            <a:ext cx="21336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295944" name="Text Box 8"/>
          <p:cNvSpPr txBox="1">
            <a:spLocks noChangeArrowheads="1"/>
          </p:cNvSpPr>
          <p:nvPr/>
        </p:nvSpPr>
        <p:spPr bwMode="auto">
          <a:xfrm>
            <a:off x="3200400" y="2819400"/>
            <a:ext cx="2590800" cy="707886"/>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الضمان معتمد على     دراسة الحالى</a:t>
            </a:r>
            <a:endParaRPr lang="en-US" sz="2000" b="1" dirty="0">
              <a:solidFill>
                <a:srgbClr val="FF0000"/>
              </a:solidFill>
              <a:latin typeface="Arial" panose="020B0604020202020204" pitchFamily="34" charset="0"/>
              <a:cs typeface="Arial" panose="020B0604020202020204" pitchFamily="34" charset="0"/>
            </a:endParaRPr>
          </a:p>
        </p:txBody>
      </p:sp>
      <p:sp>
        <p:nvSpPr>
          <p:cNvPr id="295945"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95946" name="Line 10"/>
          <p:cNvSpPr>
            <a:spLocks noChangeShapeType="1"/>
          </p:cNvSpPr>
          <p:nvPr/>
        </p:nvSpPr>
        <p:spPr bwMode="auto">
          <a:xfrm>
            <a:off x="579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95948" name="Text Box 12"/>
          <p:cNvSpPr txBox="1">
            <a:spLocks noChangeArrowheads="1"/>
          </p:cNvSpPr>
          <p:nvPr/>
        </p:nvSpPr>
        <p:spPr bwMode="auto">
          <a:xfrm>
            <a:off x="381000" y="5334000"/>
            <a:ext cx="25908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على كل المؤمنين أن يقدموا عشورهم</a:t>
            </a:r>
            <a:endParaRPr lang="en-US" sz="2000" b="1" dirty="0">
              <a:latin typeface="Arial" panose="020B0604020202020204" pitchFamily="34" charset="0"/>
              <a:cs typeface="Arial" panose="020B0604020202020204" pitchFamily="34" charset="0"/>
            </a:endParaRPr>
          </a:p>
        </p:txBody>
      </p:sp>
      <p:sp>
        <p:nvSpPr>
          <p:cNvPr id="295949" name="Text Box 13"/>
          <p:cNvSpPr txBox="1">
            <a:spLocks noChangeArrowheads="1"/>
          </p:cNvSpPr>
          <p:nvPr/>
        </p:nvSpPr>
        <p:spPr bwMode="auto">
          <a:xfrm>
            <a:off x="6553200" y="5334000"/>
            <a:ext cx="2286000" cy="1169551"/>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قدم سبرجن، الأم تريزا وإبراهيم عشورهم</a:t>
            </a:r>
            <a:endParaRPr lang="en-US" sz="2000" b="1" dirty="0">
              <a:latin typeface="Arial" panose="020B0604020202020204" pitchFamily="34" charset="0"/>
              <a:cs typeface="Arial" panose="020B0604020202020204" pitchFamily="34" charset="0"/>
            </a:endParaRPr>
          </a:p>
          <a:p>
            <a:pPr>
              <a:spcBef>
                <a:spcPct val="50000"/>
              </a:spcBef>
            </a:pPr>
            <a:endParaRPr lang="en-US" sz="2000" b="1" dirty="0">
              <a:latin typeface="Arial" panose="020B0604020202020204" pitchFamily="34" charset="0"/>
              <a:cs typeface="Arial" panose="020B0604020202020204" pitchFamily="34" charset="0"/>
            </a:endParaRPr>
          </a:p>
        </p:txBody>
      </p:sp>
      <p:sp>
        <p:nvSpPr>
          <p:cNvPr id="295950" name="Text Box 14"/>
          <p:cNvSpPr txBox="1">
            <a:spLocks noChangeArrowheads="1"/>
          </p:cNvSpPr>
          <p:nvPr/>
        </p:nvSpPr>
        <p:spPr bwMode="auto">
          <a:xfrm>
            <a:off x="3352800" y="5334000"/>
            <a:ext cx="25908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ماذا يربط هذه؟</a:t>
            </a:r>
            <a:endParaRPr 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39"/>
                                        </p:tgtEl>
                                        <p:attrNameLst>
                                          <p:attrName>style.visibility</p:attrName>
                                        </p:attrNameLst>
                                      </p:cBhvr>
                                      <p:to>
                                        <p:strVal val="visible"/>
                                      </p:to>
                                    </p:set>
                                    <p:anim calcmode="lin" valueType="num">
                                      <p:cBhvr additive="base">
                                        <p:cTn id="7" dur="500" fill="hold"/>
                                        <p:tgtEl>
                                          <p:spTgt spid="295939"/>
                                        </p:tgtEl>
                                        <p:attrNameLst>
                                          <p:attrName>ppt_x</p:attrName>
                                        </p:attrNameLst>
                                      </p:cBhvr>
                                      <p:tavLst>
                                        <p:tav tm="0">
                                          <p:val>
                                            <p:strVal val="0-#ppt_w/2"/>
                                          </p:val>
                                        </p:tav>
                                        <p:tav tm="100000">
                                          <p:val>
                                            <p:strVal val="#ppt_x"/>
                                          </p:val>
                                        </p:tav>
                                      </p:tavLst>
                                    </p:anim>
                                    <p:anim calcmode="lin" valueType="num">
                                      <p:cBhvr additive="base">
                                        <p:cTn id="8" dur="500" fill="hold"/>
                                        <p:tgtEl>
                                          <p:spTgt spid="2959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5942"/>
                                        </p:tgtEl>
                                        <p:attrNameLst>
                                          <p:attrName>style.visibility</p:attrName>
                                        </p:attrNameLst>
                                      </p:cBhvr>
                                      <p:to>
                                        <p:strVal val="visible"/>
                                      </p:to>
                                    </p:set>
                                    <p:anim calcmode="lin" valueType="num">
                                      <p:cBhvr additive="base">
                                        <p:cTn id="11" dur="500" fill="hold"/>
                                        <p:tgtEl>
                                          <p:spTgt spid="295942"/>
                                        </p:tgtEl>
                                        <p:attrNameLst>
                                          <p:attrName>ppt_x</p:attrName>
                                        </p:attrNameLst>
                                      </p:cBhvr>
                                      <p:tavLst>
                                        <p:tav tm="0">
                                          <p:val>
                                            <p:strVal val="0-#ppt_w/2"/>
                                          </p:val>
                                        </p:tav>
                                        <p:tav tm="100000">
                                          <p:val>
                                            <p:strVal val="#ppt_x"/>
                                          </p:val>
                                        </p:tav>
                                      </p:tavLst>
                                    </p:anim>
                                    <p:anim calcmode="lin" valueType="num">
                                      <p:cBhvr additive="base">
                                        <p:cTn id="12" dur="500" fill="hold"/>
                                        <p:tgtEl>
                                          <p:spTgt spid="29594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5943"/>
                                        </p:tgtEl>
                                        <p:attrNameLst>
                                          <p:attrName>style.visibility</p:attrName>
                                        </p:attrNameLst>
                                      </p:cBhvr>
                                      <p:to>
                                        <p:strVal val="visible"/>
                                      </p:to>
                                    </p:set>
                                    <p:anim calcmode="lin" valueType="num">
                                      <p:cBhvr additive="base">
                                        <p:cTn id="17" dur="500" fill="hold"/>
                                        <p:tgtEl>
                                          <p:spTgt spid="295943"/>
                                        </p:tgtEl>
                                        <p:attrNameLst>
                                          <p:attrName>ppt_x</p:attrName>
                                        </p:attrNameLst>
                                      </p:cBhvr>
                                      <p:tavLst>
                                        <p:tav tm="0">
                                          <p:val>
                                            <p:strVal val="0-#ppt_w/2"/>
                                          </p:val>
                                        </p:tav>
                                        <p:tav tm="100000">
                                          <p:val>
                                            <p:strVal val="#ppt_x"/>
                                          </p:val>
                                        </p:tav>
                                      </p:tavLst>
                                    </p:anim>
                                    <p:anim calcmode="lin" valueType="num">
                                      <p:cBhvr additive="base">
                                        <p:cTn id="18" dur="500" fill="hold"/>
                                        <p:tgtEl>
                                          <p:spTgt spid="29594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5940"/>
                                        </p:tgtEl>
                                        <p:attrNameLst>
                                          <p:attrName>style.visibility</p:attrName>
                                        </p:attrNameLst>
                                      </p:cBhvr>
                                      <p:to>
                                        <p:strVal val="visible"/>
                                      </p:to>
                                    </p:set>
                                    <p:anim calcmode="lin" valueType="num">
                                      <p:cBhvr additive="base">
                                        <p:cTn id="21" dur="500" fill="hold"/>
                                        <p:tgtEl>
                                          <p:spTgt spid="295940"/>
                                        </p:tgtEl>
                                        <p:attrNameLst>
                                          <p:attrName>ppt_x</p:attrName>
                                        </p:attrNameLst>
                                      </p:cBhvr>
                                      <p:tavLst>
                                        <p:tav tm="0">
                                          <p:val>
                                            <p:strVal val="0-#ppt_w/2"/>
                                          </p:val>
                                        </p:tav>
                                        <p:tav tm="100000">
                                          <p:val>
                                            <p:strVal val="#ppt_x"/>
                                          </p:val>
                                        </p:tav>
                                      </p:tavLst>
                                    </p:anim>
                                    <p:anim calcmode="lin" valueType="num">
                                      <p:cBhvr additive="base">
                                        <p:cTn id="22" dur="500" fill="hold"/>
                                        <p:tgtEl>
                                          <p:spTgt spid="29594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5946"/>
                                        </p:tgtEl>
                                        <p:attrNameLst>
                                          <p:attrName>style.visibility</p:attrName>
                                        </p:attrNameLst>
                                      </p:cBhvr>
                                      <p:to>
                                        <p:strVal val="visible"/>
                                      </p:to>
                                    </p:set>
                                    <p:anim calcmode="lin" valueType="num">
                                      <p:cBhvr additive="base">
                                        <p:cTn id="25" dur="500" fill="hold"/>
                                        <p:tgtEl>
                                          <p:spTgt spid="295946"/>
                                        </p:tgtEl>
                                        <p:attrNameLst>
                                          <p:attrName>ppt_x</p:attrName>
                                        </p:attrNameLst>
                                      </p:cBhvr>
                                      <p:tavLst>
                                        <p:tav tm="0">
                                          <p:val>
                                            <p:strVal val="0-#ppt_w/2"/>
                                          </p:val>
                                        </p:tav>
                                        <p:tav tm="100000">
                                          <p:val>
                                            <p:strVal val="#ppt_x"/>
                                          </p:val>
                                        </p:tav>
                                      </p:tavLst>
                                    </p:anim>
                                    <p:anim calcmode="lin" valueType="num">
                                      <p:cBhvr additive="base">
                                        <p:cTn id="26" dur="500" fill="hold"/>
                                        <p:tgtEl>
                                          <p:spTgt spid="2959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4"/>
                                        </p:tgtEl>
                                        <p:attrNameLst>
                                          <p:attrName>style.visibility</p:attrName>
                                        </p:attrNameLst>
                                      </p:cBhvr>
                                      <p:to>
                                        <p:strVal val="visible"/>
                                      </p:to>
                                    </p:set>
                                    <p:anim calcmode="lin" valueType="num">
                                      <p:cBhvr additive="base">
                                        <p:cTn id="31" dur="500" fill="hold"/>
                                        <p:tgtEl>
                                          <p:spTgt spid="295944"/>
                                        </p:tgtEl>
                                        <p:attrNameLst>
                                          <p:attrName>ppt_x</p:attrName>
                                        </p:attrNameLst>
                                      </p:cBhvr>
                                      <p:tavLst>
                                        <p:tav tm="0">
                                          <p:val>
                                            <p:strVal val="0-#ppt_w/2"/>
                                          </p:val>
                                        </p:tav>
                                        <p:tav tm="100000">
                                          <p:val>
                                            <p:strVal val="#ppt_x"/>
                                          </p:val>
                                        </p:tav>
                                      </p:tavLst>
                                    </p:anim>
                                    <p:anim calcmode="lin" valueType="num">
                                      <p:cBhvr additive="base">
                                        <p:cTn id="32" dur="500" fill="hold"/>
                                        <p:tgtEl>
                                          <p:spTgt spid="2959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5941"/>
                                        </p:tgtEl>
                                        <p:attrNameLst>
                                          <p:attrName>style.visibility</p:attrName>
                                        </p:attrNameLst>
                                      </p:cBhvr>
                                      <p:to>
                                        <p:strVal val="visible"/>
                                      </p:to>
                                    </p:set>
                                    <p:anim calcmode="lin" valueType="num">
                                      <p:cBhvr additive="base">
                                        <p:cTn id="35" dur="500" fill="hold"/>
                                        <p:tgtEl>
                                          <p:spTgt spid="295941"/>
                                        </p:tgtEl>
                                        <p:attrNameLst>
                                          <p:attrName>ppt_x</p:attrName>
                                        </p:attrNameLst>
                                      </p:cBhvr>
                                      <p:tavLst>
                                        <p:tav tm="0">
                                          <p:val>
                                            <p:strVal val="0-#ppt_w/2"/>
                                          </p:val>
                                        </p:tav>
                                        <p:tav tm="100000">
                                          <p:val>
                                            <p:strVal val="#ppt_x"/>
                                          </p:val>
                                        </p:tav>
                                      </p:tavLst>
                                    </p:anim>
                                    <p:anim calcmode="lin" valueType="num">
                                      <p:cBhvr additive="base">
                                        <p:cTn id="36" dur="500" fill="hold"/>
                                        <p:tgtEl>
                                          <p:spTgt spid="29594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5945"/>
                                        </p:tgtEl>
                                        <p:attrNameLst>
                                          <p:attrName>style.visibility</p:attrName>
                                        </p:attrNameLst>
                                      </p:cBhvr>
                                      <p:to>
                                        <p:strVal val="visible"/>
                                      </p:to>
                                    </p:set>
                                    <p:anim calcmode="lin" valueType="num">
                                      <p:cBhvr additive="base">
                                        <p:cTn id="39" dur="500" fill="hold"/>
                                        <p:tgtEl>
                                          <p:spTgt spid="295945"/>
                                        </p:tgtEl>
                                        <p:attrNameLst>
                                          <p:attrName>ppt_x</p:attrName>
                                        </p:attrNameLst>
                                      </p:cBhvr>
                                      <p:tavLst>
                                        <p:tav tm="0">
                                          <p:val>
                                            <p:strVal val="0-#ppt_w/2"/>
                                          </p:val>
                                        </p:tav>
                                        <p:tav tm="100000">
                                          <p:val>
                                            <p:strVal val="#ppt_x"/>
                                          </p:val>
                                        </p:tav>
                                      </p:tavLst>
                                    </p:anim>
                                    <p:anim calcmode="lin" valueType="num">
                                      <p:cBhvr additive="base">
                                        <p:cTn id="40" dur="500" fill="hold"/>
                                        <p:tgtEl>
                                          <p:spTgt spid="29594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95948">
                                            <p:txEl>
                                              <p:pRg st="0" end="0"/>
                                            </p:txEl>
                                          </p:spTgt>
                                        </p:tgtEl>
                                        <p:attrNameLst>
                                          <p:attrName>style.visibility</p:attrName>
                                        </p:attrNameLst>
                                      </p:cBhvr>
                                      <p:to>
                                        <p:strVal val="visible"/>
                                      </p:to>
                                    </p:set>
                                    <p:anim calcmode="lin" valueType="num">
                                      <p:cBhvr additive="base">
                                        <p:cTn id="45" dur="500" fill="hold"/>
                                        <p:tgtEl>
                                          <p:spTgt spid="29594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59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5949"/>
                                        </p:tgtEl>
                                        <p:attrNameLst>
                                          <p:attrName>style.visibility</p:attrName>
                                        </p:attrNameLst>
                                      </p:cBhvr>
                                      <p:to>
                                        <p:strVal val="visible"/>
                                      </p:to>
                                    </p:set>
                                    <p:anim calcmode="lin" valueType="num">
                                      <p:cBhvr additive="base">
                                        <p:cTn id="51" dur="500" fill="hold"/>
                                        <p:tgtEl>
                                          <p:spTgt spid="295949"/>
                                        </p:tgtEl>
                                        <p:attrNameLst>
                                          <p:attrName>ppt_x</p:attrName>
                                        </p:attrNameLst>
                                      </p:cBhvr>
                                      <p:tavLst>
                                        <p:tav tm="0">
                                          <p:val>
                                            <p:strVal val="#ppt_x"/>
                                          </p:val>
                                        </p:tav>
                                        <p:tav tm="100000">
                                          <p:val>
                                            <p:strVal val="#ppt_x"/>
                                          </p:val>
                                        </p:tav>
                                      </p:tavLst>
                                    </p:anim>
                                    <p:anim calcmode="lin" valueType="num">
                                      <p:cBhvr additive="base">
                                        <p:cTn id="52" dur="500" fill="hold"/>
                                        <p:tgtEl>
                                          <p:spTgt spid="2959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5950"/>
                                        </p:tgtEl>
                                        <p:attrNameLst>
                                          <p:attrName>style.visibility</p:attrName>
                                        </p:attrNameLst>
                                      </p:cBhvr>
                                      <p:to>
                                        <p:strVal val="visible"/>
                                      </p:to>
                                    </p:set>
                                    <p:anim calcmode="lin" valueType="num">
                                      <p:cBhvr additive="base">
                                        <p:cTn id="57" dur="500" fill="hold"/>
                                        <p:tgtEl>
                                          <p:spTgt spid="295950"/>
                                        </p:tgtEl>
                                        <p:attrNameLst>
                                          <p:attrName>ppt_x</p:attrName>
                                        </p:attrNameLst>
                                      </p:cBhvr>
                                      <p:tavLst>
                                        <p:tav tm="0">
                                          <p:val>
                                            <p:strVal val="#ppt_x"/>
                                          </p:val>
                                        </p:tav>
                                        <p:tav tm="100000">
                                          <p:val>
                                            <p:strVal val="#ppt_x"/>
                                          </p:val>
                                        </p:tav>
                                      </p:tavLst>
                                    </p:anim>
                                    <p:anim calcmode="lin" valueType="num">
                                      <p:cBhvr additive="base">
                                        <p:cTn id="58" dur="500" fill="hold"/>
                                        <p:tgtEl>
                                          <p:spTgt spid="2959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p:bldP spid="295940" grpId="0"/>
      <p:bldP spid="295941" grpId="0"/>
      <p:bldP spid="295942" grpId="0"/>
      <p:bldP spid="295943" grpId="0"/>
      <p:bldP spid="295944" grpId="0"/>
      <p:bldP spid="295945" grpId="0" animBg="1"/>
      <p:bldP spid="295946" grpId="0" animBg="1"/>
      <p:bldP spid="295949" grpId="0"/>
      <p:bldP spid="2959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600" b="1" dirty="0">
                <a:solidFill>
                  <a:srgbClr val="0000FF"/>
                </a:solidFill>
                <a:latin typeface="Arial" panose="020B0604020202020204" pitchFamily="34" charset="0"/>
                <a:cs typeface="Arial" panose="020B0604020202020204" pitchFamily="34" charset="0"/>
              </a:rPr>
              <a:t>تخطيط تولمين الجدلي: </a:t>
            </a:r>
            <a:br>
              <a:rPr lang="ar-JO" sz="3600" b="1" dirty="0">
                <a:solidFill>
                  <a:srgbClr val="0000FF"/>
                </a:solidFill>
                <a:latin typeface="Arial" panose="020B0604020202020204" pitchFamily="34" charset="0"/>
                <a:cs typeface="Arial" panose="020B0604020202020204" pitchFamily="34" charset="0"/>
              </a:rPr>
            </a:br>
            <a:r>
              <a:rPr lang="ar-JO" sz="3600" b="1" dirty="0">
                <a:solidFill>
                  <a:srgbClr val="0000FF"/>
                </a:solidFill>
                <a:latin typeface="Arial" panose="020B0604020202020204" pitchFamily="34" charset="0"/>
                <a:cs typeface="Arial" panose="020B0604020202020204" pitchFamily="34" charset="0"/>
              </a:rPr>
              <a:t>الإستدلال من العلامة</a:t>
            </a:r>
            <a:endParaRPr lang="en-US" sz="3600" b="1" i="1" dirty="0">
              <a:solidFill>
                <a:srgbClr val="0000FF"/>
              </a:solidFill>
              <a:latin typeface="Arial" panose="020B0604020202020204" pitchFamily="34" charset="0"/>
              <a:cs typeface="Arial" panose="020B0604020202020204" pitchFamily="34" charset="0"/>
            </a:endParaRPr>
          </a:p>
        </p:txBody>
      </p:sp>
      <p:sp>
        <p:nvSpPr>
          <p:cNvPr id="297987" name="Text Box 3"/>
          <p:cNvSpPr txBox="1">
            <a:spLocks noChangeArrowheads="1"/>
          </p:cNvSpPr>
          <p:nvPr/>
        </p:nvSpPr>
        <p:spPr bwMode="auto">
          <a:xfrm>
            <a:off x="0" y="2803525"/>
            <a:ext cx="19812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297988" name="Text Box 4"/>
          <p:cNvSpPr txBox="1">
            <a:spLocks noChangeArrowheads="1"/>
          </p:cNvSpPr>
          <p:nvPr/>
        </p:nvSpPr>
        <p:spPr bwMode="auto">
          <a:xfrm>
            <a:off x="6705600" y="3733800"/>
            <a:ext cx="21336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أرى دخاناً في ذلك الإتجاه</a:t>
            </a:r>
            <a:endParaRPr lang="en-US" sz="2000" b="1" dirty="0">
              <a:latin typeface="Arial" panose="020B0604020202020204" pitchFamily="34" charset="0"/>
              <a:cs typeface="Arial" panose="020B0604020202020204" pitchFamily="34" charset="0"/>
            </a:endParaRPr>
          </a:p>
        </p:txBody>
      </p:sp>
      <p:sp>
        <p:nvSpPr>
          <p:cNvPr id="297989" name="Text Box 5"/>
          <p:cNvSpPr txBox="1">
            <a:spLocks noChangeArrowheads="1"/>
          </p:cNvSpPr>
          <p:nvPr/>
        </p:nvSpPr>
        <p:spPr bwMode="auto">
          <a:xfrm>
            <a:off x="3657600" y="3733800"/>
            <a:ext cx="22860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الدخان هو علامة على النار</a:t>
            </a:r>
            <a:endParaRPr lang="en-US" sz="2000" b="1" dirty="0">
              <a:latin typeface="Arial" panose="020B0604020202020204" pitchFamily="34" charset="0"/>
              <a:cs typeface="Arial" panose="020B0604020202020204" pitchFamily="34" charset="0"/>
            </a:endParaRPr>
          </a:p>
        </p:txBody>
      </p:sp>
      <p:sp>
        <p:nvSpPr>
          <p:cNvPr id="297990" name="Text Box 6"/>
          <p:cNvSpPr txBox="1">
            <a:spLocks noChangeArrowheads="1"/>
          </p:cNvSpPr>
          <p:nvPr/>
        </p:nvSpPr>
        <p:spPr bwMode="auto">
          <a:xfrm>
            <a:off x="381000" y="3733800"/>
            <a:ext cx="22860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المستودع مشتعل</a:t>
            </a:r>
            <a:endParaRPr lang="en-US" sz="2000" b="1" dirty="0">
              <a:latin typeface="Arial" panose="020B0604020202020204" pitchFamily="34" charset="0"/>
              <a:cs typeface="Arial" panose="020B0604020202020204" pitchFamily="34" charset="0"/>
            </a:endParaRPr>
          </a:p>
        </p:txBody>
      </p:sp>
      <p:sp>
        <p:nvSpPr>
          <p:cNvPr id="297991" name="Text Box 7"/>
          <p:cNvSpPr txBox="1">
            <a:spLocks noChangeArrowheads="1"/>
          </p:cNvSpPr>
          <p:nvPr/>
        </p:nvSpPr>
        <p:spPr bwMode="auto">
          <a:xfrm>
            <a:off x="7086600" y="2819400"/>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297992" name="Text Box 8"/>
          <p:cNvSpPr txBox="1">
            <a:spLocks noChangeArrowheads="1"/>
          </p:cNvSpPr>
          <p:nvPr/>
        </p:nvSpPr>
        <p:spPr bwMode="auto">
          <a:xfrm>
            <a:off x="3200400" y="2819400"/>
            <a:ext cx="2667000" cy="400110"/>
          </a:xfrm>
          <a:prstGeom prst="rect">
            <a:avLst/>
          </a:prstGeom>
          <a:noFill/>
          <a:ln w="9525">
            <a:noFill/>
            <a:miter lim="800000"/>
            <a:headEnd/>
            <a:tailEnd/>
          </a:ln>
        </p:spPr>
        <p:txBody>
          <a:bodyPr wrap="square">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الضمان معتمد على العلامة</a:t>
            </a:r>
            <a:endParaRPr lang="en-US" sz="2000" b="1" dirty="0">
              <a:solidFill>
                <a:srgbClr val="FF0000"/>
              </a:solidFill>
              <a:latin typeface="Arial" panose="020B0604020202020204" pitchFamily="34" charset="0"/>
              <a:cs typeface="Arial" panose="020B0604020202020204" pitchFamily="34" charset="0"/>
            </a:endParaRPr>
          </a:p>
        </p:txBody>
      </p:sp>
      <p:sp>
        <p:nvSpPr>
          <p:cNvPr id="297993"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97994"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97995" name="Text Box 11"/>
          <p:cNvSpPr txBox="1">
            <a:spLocks noChangeArrowheads="1"/>
          </p:cNvSpPr>
          <p:nvPr/>
        </p:nvSpPr>
        <p:spPr bwMode="auto">
          <a:xfrm>
            <a:off x="457200" y="5029200"/>
            <a:ext cx="22860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كان يسوع هو ابن الله الإلهي</a:t>
            </a:r>
            <a:endParaRPr lang="en-US" sz="2000" b="1" dirty="0">
              <a:latin typeface="Arial" panose="020B0604020202020204" pitchFamily="34" charset="0"/>
              <a:cs typeface="Arial" panose="020B0604020202020204" pitchFamily="34" charset="0"/>
            </a:endParaRPr>
          </a:p>
        </p:txBody>
      </p:sp>
      <p:sp>
        <p:nvSpPr>
          <p:cNvPr id="297996" name="Text Box 12"/>
          <p:cNvSpPr txBox="1">
            <a:spLocks noChangeArrowheads="1"/>
          </p:cNvSpPr>
          <p:nvPr/>
        </p:nvSpPr>
        <p:spPr bwMode="auto">
          <a:xfrm>
            <a:off x="3429000" y="5105400"/>
            <a:ext cx="2362200" cy="396875"/>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ماذا يربط هذه؟</a:t>
            </a:r>
            <a:endParaRPr lang="en-US" sz="2000" b="1" dirty="0">
              <a:latin typeface="Arial" panose="020B0604020202020204" pitchFamily="34" charset="0"/>
              <a:cs typeface="Arial" panose="020B0604020202020204" pitchFamily="34" charset="0"/>
            </a:endParaRPr>
          </a:p>
        </p:txBody>
      </p:sp>
      <p:sp>
        <p:nvSpPr>
          <p:cNvPr id="297997" name="Text Box 13"/>
          <p:cNvSpPr txBox="1">
            <a:spLocks noChangeArrowheads="1"/>
          </p:cNvSpPr>
          <p:nvPr/>
        </p:nvSpPr>
        <p:spPr bwMode="auto">
          <a:xfrm>
            <a:off x="6629400" y="4976884"/>
            <a:ext cx="2171700" cy="707886"/>
          </a:xfrm>
          <a:prstGeom prst="rect">
            <a:avLst/>
          </a:prstGeom>
          <a:noFill/>
          <a:ln w="9525">
            <a:noFill/>
            <a:miter lim="800000"/>
            <a:headEnd/>
            <a:tailEnd/>
          </a:ln>
        </p:spPr>
        <p:txBody>
          <a:bodyPr wrap="square">
            <a:spAutoFit/>
          </a:bodyPr>
          <a:lstStyle/>
          <a:p>
            <a:pPr algn="ctr">
              <a:spcBef>
                <a:spcPct val="50000"/>
              </a:spcBef>
            </a:pPr>
            <a:r>
              <a:rPr lang="ar-JO" sz="2000" b="1" dirty="0">
                <a:latin typeface="Arial" panose="020B0604020202020204" pitchFamily="34" charset="0"/>
                <a:cs typeface="Arial" panose="020B0604020202020204" pitchFamily="34" charset="0"/>
              </a:rPr>
              <a:t>حول الماء إلى خمر، شفى رجلاً أعمى ... الخ</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987"/>
                                        </p:tgtEl>
                                        <p:attrNameLst>
                                          <p:attrName>style.visibility</p:attrName>
                                        </p:attrNameLst>
                                      </p:cBhvr>
                                      <p:to>
                                        <p:strVal val="visible"/>
                                      </p:to>
                                    </p:set>
                                    <p:anim calcmode="lin" valueType="num">
                                      <p:cBhvr additive="base">
                                        <p:cTn id="7" dur="500" fill="hold"/>
                                        <p:tgtEl>
                                          <p:spTgt spid="297987"/>
                                        </p:tgtEl>
                                        <p:attrNameLst>
                                          <p:attrName>ppt_x</p:attrName>
                                        </p:attrNameLst>
                                      </p:cBhvr>
                                      <p:tavLst>
                                        <p:tav tm="0">
                                          <p:val>
                                            <p:strVal val="0-#ppt_w/2"/>
                                          </p:val>
                                        </p:tav>
                                        <p:tav tm="100000">
                                          <p:val>
                                            <p:strVal val="#ppt_x"/>
                                          </p:val>
                                        </p:tav>
                                      </p:tavLst>
                                    </p:anim>
                                    <p:anim calcmode="lin" valueType="num">
                                      <p:cBhvr additive="base">
                                        <p:cTn id="8" dur="500" fill="hold"/>
                                        <p:tgtEl>
                                          <p:spTgt spid="29798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7990"/>
                                        </p:tgtEl>
                                        <p:attrNameLst>
                                          <p:attrName>style.visibility</p:attrName>
                                        </p:attrNameLst>
                                      </p:cBhvr>
                                      <p:to>
                                        <p:strVal val="visible"/>
                                      </p:to>
                                    </p:set>
                                    <p:anim calcmode="lin" valueType="num">
                                      <p:cBhvr additive="base">
                                        <p:cTn id="11" dur="500" fill="hold"/>
                                        <p:tgtEl>
                                          <p:spTgt spid="297990"/>
                                        </p:tgtEl>
                                        <p:attrNameLst>
                                          <p:attrName>ppt_x</p:attrName>
                                        </p:attrNameLst>
                                      </p:cBhvr>
                                      <p:tavLst>
                                        <p:tav tm="0">
                                          <p:val>
                                            <p:strVal val="0-#ppt_w/2"/>
                                          </p:val>
                                        </p:tav>
                                        <p:tav tm="100000">
                                          <p:val>
                                            <p:strVal val="#ppt_x"/>
                                          </p:val>
                                        </p:tav>
                                      </p:tavLst>
                                    </p:anim>
                                    <p:anim calcmode="lin" valueType="num">
                                      <p:cBhvr additive="base">
                                        <p:cTn id="12" dur="500" fill="hold"/>
                                        <p:tgtEl>
                                          <p:spTgt spid="29799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7991"/>
                                        </p:tgtEl>
                                        <p:attrNameLst>
                                          <p:attrName>style.visibility</p:attrName>
                                        </p:attrNameLst>
                                      </p:cBhvr>
                                      <p:to>
                                        <p:strVal val="visible"/>
                                      </p:to>
                                    </p:set>
                                    <p:anim calcmode="lin" valueType="num">
                                      <p:cBhvr additive="base">
                                        <p:cTn id="17" dur="500" fill="hold"/>
                                        <p:tgtEl>
                                          <p:spTgt spid="297991"/>
                                        </p:tgtEl>
                                        <p:attrNameLst>
                                          <p:attrName>ppt_x</p:attrName>
                                        </p:attrNameLst>
                                      </p:cBhvr>
                                      <p:tavLst>
                                        <p:tav tm="0">
                                          <p:val>
                                            <p:strVal val="0-#ppt_w/2"/>
                                          </p:val>
                                        </p:tav>
                                        <p:tav tm="100000">
                                          <p:val>
                                            <p:strVal val="#ppt_x"/>
                                          </p:val>
                                        </p:tav>
                                      </p:tavLst>
                                    </p:anim>
                                    <p:anim calcmode="lin" valueType="num">
                                      <p:cBhvr additive="base">
                                        <p:cTn id="18" dur="500" fill="hold"/>
                                        <p:tgtEl>
                                          <p:spTgt spid="29799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7988"/>
                                        </p:tgtEl>
                                        <p:attrNameLst>
                                          <p:attrName>style.visibility</p:attrName>
                                        </p:attrNameLst>
                                      </p:cBhvr>
                                      <p:to>
                                        <p:strVal val="visible"/>
                                      </p:to>
                                    </p:set>
                                    <p:anim calcmode="lin" valueType="num">
                                      <p:cBhvr additive="base">
                                        <p:cTn id="21" dur="500" fill="hold"/>
                                        <p:tgtEl>
                                          <p:spTgt spid="297988"/>
                                        </p:tgtEl>
                                        <p:attrNameLst>
                                          <p:attrName>ppt_x</p:attrName>
                                        </p:attrNameLst>
                                      </p:cBhvr>
                                      <p:tavLst>
                                        <p:tav tm="0">
                                          <p:val>
                                            <p:strVal val="0-#ppt_w/2"/>
                                          </p:val>
                                        </p:tav>
                                        <p:tav tm="100000">
                                          <p:val>
                                            <p:strVal val="#ppt_x"/>
                                          </p:val>
                                        </p:tav>
                                      </p:tavLst>
                                    </p:anim>
                                    <p:anim calcmode="lin" valueType="num">
                                      <p:cBhvr additive="base">
                                        <p:cTn id="22" dur="500" fill="hold"/>
                                        <p:tgtEl>
                                          <p:spTgt spid="29798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7994"/>
                                        </p:tgtEl>
                                        <p:attrNameLst>
                                          <p:attrName>style.visibility</p:attrName>
                                        </p:attrNameLst>
                                      </p:cBhvr>
                                      <p:to>
                                        <p:strVal val="visible"/>
                                      </p:to>
                                    </p:set>
                                    <p:anim calcmode="lin" valueType="num">
                                      <p:cBhvr additive="base">
                                        <p:cTn id="25" dur="500" fill="hold"/>
                                        <p:tgtEl>
                                          <p:spTgt spid="297994"/>
                                        </p:tgtEl>
                                        <p:attrNameLst>
                                          <p:attrName>ppt_x</p:attrName>
                                        </p:attrNameLst>
                                      </p:cBhvr>
                                      <p:tavLst>
                                        <p:tav tm="0">
                                          <p:val>
                                            <p:strVal val="0-#ppt_w/2"/>
                                          </p:val>
                                        </p:tav>
                                        <p:tav tm="100000">
                                          <p:val>
                                            <p:strVal val="#ppt_x"/>
                                          </p:val>
                                        </p:tav>
                                      </p:tavLst>
                                    </p:anim>
                                    <p:anim calcmode="lin" valueType="num">
                                      <p:cBhvr additive="base">
                                        <p:cTn id="26" dur="500" fill="hold"/>
                                        <p:tgtEl>
                                          <p:spTgt spid="2979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992"/>
                                        </p:tgtEl>
                                        <p:attrNameLst>
                                          <p:attrName>style.visibility</p:attrName>
                                        </p:attrNameLst>
                                      </p:cBhvr>
                                      <p:to>
                                        <p:strVal val="visible"/>
                                      </p:to>
                                    </p:set>
                                    <p:anim calcmode="lin" valueType="num">
                                      <p:cBhvr additive="base">
                                        <p:cTn id="31" dur="500" fill="hold"/>
                                        <p:tgtEl>
                                          <p:spTgt spid="297992"/>
                                        </p:tgtEl>
                                        <p:attrNameLst>
                                          <p:attrName>ppt_x</p:attrName>
                                        </p:attrNameLst>
                                      </p:cBhvr>
                                      <p:tavLst>
                                        <p:tav tm="0">
                                          <p:val>
                                            <p:strVal val="0-#ppt_w/2"/>
                                          </p:val>
                                        </p:tav>
                                        <p:tav tm="100000">
                                          <p:val>
                                            <p:strVal val="#ppt_x"/>
                                          </p:val>
                                        </p:tav>
                                      </p:tavLst>
                                    </p:anim>
                                    <p:anim calcmode="lin" valueType="num">
                                      <p:cBhvr additive="base">
                                        <p:cTn id="32" dur="500" fill="hold"/>
                                        <p:tgtEl>
                                          <p:spTgt spid="29799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7989"/>
                                        </p:tgtEl>
                                        <p:attrNameLst>
                                          <p:attrName>style.visibility</p:attrName>
                                        </p:attrNameLst>
                                      </p:cBhvr>
                                      <p:to>
                                        <p:strVal val="visible"/>
                                      </p:to>
                                    </p:set>
                                    <p:anim calcmode="lin" valueType="num">
                                      <p:cBhvr additive="base">
                                        <p:cTn id="35" dur="500" fill="hold"/>
                                        <p:tgtEl>
                                          <p:spTgt spid="297989"/>
                                        </p:tgtEl>
                                        <p:attrNameLst>
                                          <p:attrName>ppt_x</p:attrName>
                                        </p:attrNameLst>
                                      </p:cBhvr>
                                      <p:tavLst>
                                        <p:tav tm="0">
                                          <p:val>
                                            <p:strVal val="0-#ppt_w/2"/>
                                          </p:val>
                                        </p:tav>
                                        <p:tav tm="100000">
                                          <p:val>
                                            <p:strVal val="#ppt_x"/>
                                          </p:val>
                                        </p:tav>
                                      </p:tavLst>
                                    </p:anim>
                                    <p:anim calcmode="lin" valueType="num">
                                      <p:cBhvr additive="base">
                                        <p:cTn id="36" dur="500" fill="hold"/>
                                        <p:tgtEl>
                                          <p:spTgt spid="29798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7993"/>
                                        </p:tgtEl>
                                        <p:attrNameLst>
                                          <p:attrName>style.visibility</p:attrName>
                                        </p:attrNameLst>
                                      </p:cBhvr>
                                      <p:to>
                                        <p:strVal val="visible"/>
                                      </p:to>
                                    </p:set>
                                    <p:anim calcmode="lin" valueType="num">
                                      <p:cBhvr additive="base">
                                        <p:cTn id="39" dur="500" fill="hold"/>
                                        <p:tgtEl>
                                          <p:spTgt spid="297993"/>
                                        </p:tgtEl>
                                        <p:attrNameLst>
                                          <p:attrName>ppt_x</p:attrName>
                                        </p:attrNameLst>
                                      </p:cBhvr>
                                      <p:tavLst>
                                        <p:tav tm="0">
                                          <p:val>
                                            <p:strVal val="0-#ppt_w/2"/>
                                          </p:val>
                                        </p:tav>
                                        <p:tav tm="100000">
                                          <p:val>
                                            <p:strVal val="#ppt_x"/>
                                          </p:val>
                                        </p:tav>
                                      </p:tavLst>
                                    </p:anim>
                                    <p:anim calcmode="lin" valueType="num">
                                      <p:cBhvr additive="base">
                                        <p:cTn id="40" dur="500" fill="hold"/>
                                        <p:tgtEl>
                                          <p:spTgt spid="29799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97995"/>
                                        </p:tgtEl>
                                        <p:attrNameLst>
                                          <p:attrName>style.visibility</p:attrName>
                                        </p:attrNameLst>
                                      </p:cBhvr>
                                      <p:to>
                                        <p:strVal val="visible"/>
                                      </p:to>
                                    </p:set>
                                    <p:anim calcmode="lin" valueType="num">
                                      <p:cBhvr additive="base">
                                        <p:cTn id="45" dur="500" fill="hold"/>
                                        <p:tgtEl>
                                          <p:spTgt spid="297995"/>
                                        </p:tgtEl>
                                        <p:attrNameLst>
                                          <p:attrName>ppt_x</p:attrName>
                                        </p:attrNameLst>
                                      </p:cBhvr>
                                      <p:tavLst>
                                        <p:tav tm="0">
                                          <p:val>
                                            <p:strVal val="0-#ppt_w/2"/>
                                          </p:val>
                                        </p:tav>
                                        <p:tav tm="100000">
                                          <p:val>
                                            <p:strVal val="#ppt_x"/>
                                          </p:val>
                                        </p:tav>
                                      </p:tavLst>
                                    </p:anim>
                                    <p:anim calcmode="lin" valueType="num">
                                      <p:cBhvr additive="base">
                                        <p:cTn id="46" dur="500" fill="hold"/>
                                        <p:tgtEl>
                                          <p:spTgt spid="29799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97997"/>
                                        </p:tgtEl>
                                        <p:attrNameLst>
                                          <p:attrName>style.visibility</p:attrName>
                                        </p:attrNameLst>
                                      </p:cBhvr>
                                      <p:to>
                                        <p:strVal val="visible"/>
                                      </p:to>
                                    </p:set>
                                    <p:anim calcmode="lin" valueType="num">
                                      <p:cBhvr additive="base">
                                        <p:cTn id="51" dur="500" fill="hold"/>
                                        <p:tgtEl>
                                          <p:spTgt spid="297997"/>
                                        </p:tgtEl>
                                        <p:attrNameLst>
                                          <p:attrName>ppt_x</p:attrName>
                                        </p:attrNameLst>
                                      </p:cBhvr>
                                      <p:tavLst>
                                        <p:tav tm="0">
                                          <p:val>
                                            <p:strVal val="0-#ppt_w/2"/>
                                          </p:val>
                                        </p:tav>
                                        <p:tav tm="100000">
                                          <p:val>
                                            <p:strVal val="#ppt_x"/>
                                          </p:val>
                                        </p:tav>
                                      </p:tavLst>
                                    </p:anim>
                                    <p:anim calcmode="lin" valueType="num">
                                      <p:cBhvr additive="base">
                                        <p:cTn id="52" dur="500" fill="hold"/>
                                        <p:tgtEl>
                                          <p:spTgt spid="29799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97996"/>
                                        </p:tgtEl>
                                        <p:attrNameLst>
                                          <p:attrName>style.visibility</p:attrName>
                                        </p:attrNameLst>
                                      </p:cBhvr>
                                      <p:to>
                                        <p:strVal val="visible"/>
                                      </p:to>
                                    </p:set>
                                    <p:anim calcmode="lin" valueType="num">
                                      <p:cBhvr additive="base">
                                        <p:cTn id="57" dur="500" fill="hold"/>
                                        <p:tgtEl>
                                          <p:spTgt spid="297996"/>
                                        </p:tgtEl>
                                        <p:attrNameLst>
                                          <p:attrName>ppt_x</p:attrName>
                                        </p:attrNameLst>
                                      </p:cBhvr>
                                      <p:tavLst>
                                        <p:tav tm="0">
                                          <p:val>
                                            <p:strVal val="0-#ppt_w/2"/>
                                          </p:val>
                                        </p:tav>
                                        <p:tav tm="100000">
                                          <p:val>
                                            <p:strVal val="#ppt_x"/>
                                          </p:val>
                                        </p:tav>
                                      </p:tavLst>
                                    </p:anim>
                                    <p:anim calcmode="lin" valueType="num">
                                      <p:cBhvr additive="base">
                                        <p:cTn id="58" dur="500" fill="hold"/>
                                        <p:tgtEl>
                                          <p:spTgt spid="297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0" grpId="0"/>
      <p:bldP spid="297991" grpId="0"/>
      <p:bldP spid="297992" grpId="0"/>
      <p:bldP spid="297993" grpId="0" animBg="1"/>
      <p:bldP spid="297994" grpId="0" animBg="1"/>
      <p:bldP spid="297995" grpId="0"/>
      <p:bldP spid="297996" grpId="0"/>
      <p:bldP spid="2979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85800" y="152400"/>
            <a:ext cx="7848600" cy="1752600"/>
          </a:xfrm>
          <a:ln w="25400">
            <a:solidFill>
              <a:schemeClr val="tx1"/>
            </a:solidFill>
          </a:ln>
        </p:spPr>
        <p:txBody>
          <a:bodyPr/>
          <a:lstStyle/>
          <a:p>
            <a:pPr eaLnBrk="1" hangingPunct="1">
              <a:defRPr/>
            </a:pPr>
            <a: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تخطيط تولمين الجدلي: </a:t>
            </a:r>
            <a:b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br>
            <a: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الإستدلال من القياس</a:t>
            </a:r>
            <a:endParaRPr lang="en-US" sz="3600" b="1"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91845" name="Text Box 5"/>
          <p:cNvSpPr txBox="1">
            <a:spLocks noChangeArrowheads="1"/>
          </p:cNvSpPr>
          <p:nvPr/>
        </p:nvSpPr>
        <p:spPr bwMode="auto">
          <a:xfrm>
            <a:off x="0" y="2803525"/>
            <a:ext cx="19812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291846" name="Text Box 6"/>
          <p:cNvSpPr txBox="1">
            <a:spLocks noChangeArrowheads="1"/>
          </p:cNvSpPr>
          <p:nvPr/>
        </p:nvSpPr>
        <p:spPr bwMode="auto">
          <a:xfrm>
            <a:off x="6477000" y="3810000"/>
            <a:ext cx="21336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هذا ما حدث في أوروبا الشرقية.</a:t>
            </a:r>
            <a:endParaRPr lang="en-US" sz="2000" b="1" dirty="0">
              <a:latin typeface="Arial" panose="020B0604020202020204" pitchFamily="34" charset="0"/>
              <a:cs typeface="Arial" panose="020B0604020202020204" pitchFamily="34" charset="0"/>
            </a:endParaRPr>
          </a:p>
        </p:txBody>
      </p:sp>
      <p:sp>
        <p:nvSpPr>
          <p:cNvPr id="291847" name="Text Box 7"/>
          <p:cNvSpPr txBox="1">
            <a:spLocks noChangeArrowheads="1"/>
          </p:cNvSpPr>
          <p:nvPr/>
        </p:nvSpPr>
        <p:spPr bwMode="auto">
          <a:xfrm>
            <a:off x="3505200" y="3733800"/>
            <a:ext cx="2514600" cy="1015663"/>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يشبه انتشار الشيوعية في أوروبا الشرقية انتشارها في جنوب شرق آسيا</a:t>
            </a:r>
            <a:endParaRPr lang="en-US" sz="2000" b="1" dirty="0">
              <a:latin typeface="Arial" panose="020B0604020202020204" pitchFamily="34" charset="0"/>
              <a:cs typeface="Arial" panose="020B0604020202020204" pitchFamily="34" charset="0"/>
            </a:endParaRPr>
          </a:p>
        </p:txBody>
      </p:sp>
      <p:sp>
        <p:nvSpPr>
          <p:cNvPr id="291848" name="Text Box 8"/>
          <p:cNvSpPr txBox="1">
            <a:spLocks noChangeArrowheads="1"/>
          </p:cNvSpPr>
          <p:nvPr/>
        </p:nvSpPr>
        <p:spPr bwMode="auto">
          <a:xfrm>
            <a:off x="533400" y="3657600"/>
            <a:ext cx="2286000" cy="1311275"/>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إذا سقطت فيتنام في أيدي الشيوعيين، فإن جنوب شرق آسيا كله سوف يسقط أيضاً.</a:t>
            </a:r>
            <a:endParaRPr lang="en-US" sz="2000" b="1" dirty="0">
              <a:latin typeface="Arial" panose="020B0604020202020204" pitchFamily="34" charset="0"/>
              <a:cs typeface="Arial" panose="020B0604020202020204" pitchFamily="34" charset="0"/>
            </a:endParaRPr>
          </a:p>
        </p:txBody>
      </p:sp>
      <p:sp>
        <p:nvSpPr>
          <p:cNvPr id="291849" name="Text Box 9"/>
          <p:cNvSpPr txBox="1">
            <a:spLocks noChangeArrowheads="1"/>
          </p:cNvSpPr>
          <p:nvPr/>
        </p:nvSpPr>
        <p:spPr bwMode="auto">
          <a:xfrm>
            <a:off x="7086600" y="2819400"/>
            <a:ext cx="2057400" cy="396875"/>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291850" name="Text Box 10"/>
          <p:cNvSpPr txBox="1">
            <a:spLocks noChangeArrowheads="1"/>
          </p:cNvSpPr>
          <p:nvPr/>
        </p:nvSpPr>
        <p:spPr bwMode="auto">
          <a:xfrm>
            <a:off x="3200400" y="2819400"/>
            <a:ext cx="2667000" cy="400110"/>
          </a:xfrm>
          <a:prstGeom prst="rect">
            <a:avLst/>
          </a:prstGeom>
          <a:noFill/>
          <a:ln w="9525">
            <a:noFill/>
            <a:miter lim="800000"/>
            <a:headEnd/>
            <a:tailEnd/>
          </a:ln>
        </p:spPr>
        <p:txBody>
          <a:bodyPr wrap="square">
            <a:spAutoFit/>
          </a:bodyPr>
          <a:lstStyle/>
          <a:p>
            <a:pPr algn="ctr">
              <a:spcBef>
                <a:spcPct val="50000"/>
              </a:spcBef>
            </a:pPr>
            <a:r>
              <a:rPr lang="ar-JO" sz="2000" b="1" dirty="0">
                <a:solidFill>
                  <a:srgbClr val="FF0000"/>
                </a:solidFill>
                <a:latin typeface="Arial" panose="020B0604020202020204" pitchFamily="34" charset="0"/>
                <a:cs typeface="Arial" panose="020B0604020202020204" pitchFamily="34" charset="0"/>
              </a:rPr>
              <a:t>الضمان معتمد على التشابهات</a:t>
            </a:r>
            <a:endParaRPr lang="en-US" sz="2000" b="1" dirty="0">
              <a:solidFill>
                <a:srgbClr val="FF0000"/>
              </a:solidFill>
              <a:latin typeface="Arial" panose="020B0604020202020204" pitchFamily="34" charset="0"/>
              <a:cs typeface="Arial" panose="020B0604020202020204" pitchFamily="34" charset="0"/>
            </a:endParaRPr>
          </a:p>
        </p:txBody>
      </p:sp>
      <p:sp>
        <p:nvSpPr>
          <p:cNvPr id="291851" name="Line 11"/>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91852" name="Line 12"/>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291853" name="Text Box 13"/>
          <p:cNvSpPr txBox="1">
            <a:spLocks noChangeArrowheads="1"/>
          </p:cNvSpPr>
          <p:nvPr/>
        </p:nvSpPr>
        <p:spPr bwMode="auto">
          <a:xfrm>
            <a:off x="533400" y="5257800"/>
            <a:ext cx="25146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سوف يسدد الله احتياجاتك</a:t>
            </a:r>
            <a:endParaRPr lang="en-US" sz="2000" b="1" dirty="0">
              <a:latin typeface="Arial" panose="020B0604020202020204" pitchFamily="34" charset="0"/>
              <a:cs typeface="Arial" panose="020B0604020202020204" pitchFamily="34" charset="0"/>
            </a:endParaRPr>
          </a:p>
        </p:txBody>
      </p:sp>
      <p:sp>
        <p:nvSpPr>
          <p:cNvPr id="291854" name="Text Box 14"/>
          <p:cNvSpPr txBox="1">
            <a:spLocks noChangeArrowheads="1"/>
          </p:cNvSpPr>
          <p:nvPr/>
        </p:nvSpPr>
        <p:spPr bwMode="auto">
          <a:xfrm>
            <a:off x="3505200" y="5226784"/>
            <a:ext cx="24384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ماذا يشبه هذه؟</a:t>
            </a:r>
            <a:endParaRPr lang="en-US" sz="2000" b="1" dirty="0">
              <a:latin typeface="Arial" panose="020B0604020202020204" pitchFamily="34" charset="0"/>
              <a:cs typeface="Arial" panose="020B0604020202020204" pitchFamily="34" charset="0"/>
            </a:endParaRPr>
          </a:p>
        </p:txBody>
      </p:sp>
      <p:sp>
        <p:nvSpPr>
          <p:cNvPr id="291856" name="Text Box 16"/>
          <p:cNvSpPr txBox="1">
            <a:spLocks noChangeArrowheads="1"/>
          </p:cNvSpPr>
          <p:nvPr/>
        </p:nvSpPr>
        <p:spPr bwMode="auto">
          <a:xfrm>
            <a:off x="6477000" y="5206002"/>
            <a:ext cx="22860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الله يهتم بالعصافير.</a:t>
            </a:r>
            <a:endParaRPr 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1845"/>
                                        </p:tgtEl>
                                        <p:attrNameLst>
                                          <p:attrName>style.visibility</p:attrName>
                                        </p:attrNameLst>
                                      </p:cBhvr>
                                      <p:to>
                                        <p:strVal val="visible"/>
                                      </p:to>
                                    </p:set>
                                    <p:anim calcmode="lin" valueType="num">
                                      <p:cBhvr additive="base">
                                        <p:cTn id="7" dur="500" fill="hold"/>
                                        <p:tgtEl>
                                          <p:spTgt spid="291845"/>
                                        </p:tgtEl>
                                        <p:attrNameLst>
                                          <p:attrName>ppt_x</p:attrName>
                                        </p:attrNameLst>
                                      </p:cBhvr>
                                      <p:tavLst>
                                        <p:tav tm="0">
                                          <p:val>
                                            <p:strVal val="0-#ppt_w/2"/>
                                          </p:val>
                                        </p:tav>
                                        <p:tav tm="100000">
                                          <p:val>
                                            <p:strVal val="#ppt_x"/>
                                          </p:val>
                                        </p:tav>
                                      </p:tavLst>
                                    </p:anim>
                                    <p:anim calcmode="lin" valueType="num">
                                      <p:cBhvr additive="base">
                                        <p:cTn id="8" dur="500" fill="hold"/>
                                        <p:tgtEl>
                                          <p:spTgt spid="2918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1848"/>
                                        </p:tgtEl>
                                        <p:attrNameLst>
                                          <p:attrName>style.visibility</p:attrName>
                                        </p:attrNameLst>
                                      </p:cBhvr>
                                      <p:to>
                                        <p:strVal val="visible"/>
                                      </p:to>
                                    </p:set>
                                    <p:anim calcmode="lin" valueType="num">
                                      <p:cBhvr additive="base">
                                        <p:cTn id="11" dur="500" fill="hold"/>
                                        <p:tgtEl>
                                          <p:spTgt spid="291848"/>
                                        </p:tgtEl>
                                        <p:attrNameLst>
                                          <p:attrName>ppt_x</p:attrName>
                                        </p:attrNameLst>
                                      </p:cBhvr>
                                      <p:tavLst>
                                        <p:tav tm="0">
                                          <p:val>
                                            <p:strVal val="0-#ppt_w/2"/>
                                          </p:val>
                                        </p:tav>
                                        <p:tav tm="100000">
                                          <p:val>
                                            <p:strVal val="#ppt_x"/>
                                          </p:val>
                                        </p:tav>
                                      </p:tavLst>
                                    </p:anim>
                                    <p:anim calcmode="lin" valueType="num">
                                      <p:cBhvr additive="base">
                                        <p:cTn id="12" dur="500" fill="hold"/>
                                        <p:tgtEl>
                                          <p:spTgt spid="29184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1849"/>
                                        </p:tgtEl>
                                        <p:attrNameLst>
                                          <p:attrName>style.visibility</p:attrName>
                                        </p:attrNameLst>
                                      </p:cBhvr>
                                      <p:to>
                                        <p:strVal val="visible"/>
                                      </p:to>
                                    </p:set>
                                    <p:anim calcmode="lin" valueType="num">
                                      <p:cBhvr additive="base">
                                        <p:cTn id="17" dur="500" fill="hold"/>
                                        <p:tgtEl>
                                          <p:spTgt spid="291849"/>
                                        </p:tgtEl>
                                        <p:attrNameLst>
                                          <p:attrName>ppt_x</p:attrName>
                                        </p:attrNameLst>
                                      </p:cBhvr>
                                      <p:tavLst>
                                        <p:tav tm="0">
                                          <p:val>
                                            <p:strVal val="0-#ppt_w/2"/>
                                          </p:val>
                                        </p:tav>
                                        <p:tav tm="100000">
                                          <p:val>
                                            <p:strVal val="#ppt_x"/>
                                          </p:val>
                                        </p:tav>
                                      </p:tavLst>
                                    </p:anim>
                                    <p:anim calcmode="lin" valueType="num">
                                      <p:cBhvr additive="base">
                                        <p:cTn id="18" dur="500" fill="hold"/>
                                        <p:tgtEl>
                                          <p:spTgt spid="29184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1846"/>
                                        </p:tgtEl>
                                        <p:attrNameLst>
                                          <p:attrName>style.visibility</p:attrName>
                                        </p:attrNameLst>
                                      </p:cBhvr>
                                      <p:to>
                                        <p:strVal val="visible"/>
                                      </p:to>
                                    </p:set>
                                    <p:anim calcmode="lin" valueType="num">
                                      <p:cBhvr additive="base">
                                        <p:cTn id="21" dur="500" fill="hold"/>
                                        <p:tgtEl>
                                          <p:spTgt spid="291846"/>
                                        </p:tgtEl>
                                        <p:attrNameLst>
                                          <p:attrName>ppt_x</p:attrName>
                                        </p:attrNameLst>
                                      </p:cBhvr>
                                      <p:tavLst>
                                        <p:tav tm="0">
                                          <p:val>
                                            <p:strVal val="0-#ppt_w/2"/>
                                          </p:val>
                                        </p:tav>
                                        <p:tav tm="100000">
                                          <p:val>
                                            <p:strVal val="#ppt_x"/>
                                          </p:val>
                                        </p:tav>
                                      </p:tavLst>
                                    </p:anim>
                                    <p:anim calcmode="lin" valueType="num">
                                      <p:cBhvr additive="base">
                                        <p:cTn id="22" dur="500" fill="hold"/>
                                        <p:tgtEl>
                                          <p:spTgt spid="29184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1852"/>
                                        </p:tgtEl>
                                        <p:attrNameLst>
                                          <p:attrName>style.visibility</p:attrName>
                                        </p:attrNameLst>
                                      </p:cBhvr>
                                      <p:to>
                                        <p:strVal val="visible"/>
                                      </p:to>
                                    </p:set>
                                    <p:anim calcmode="lin" valueType="num">
                                      <p:cBhvr additive="base">
                                        <p:cTn id="25" dur="500" fill="hold"/>
                                        <p:tgtEl>
                                          <p:spTgt spid="291852"/>
                                        </p:tgtEl>
                                        <p:attrNameLst>
                                          <p:attrName>ppt_x</p:attrName>
                                        </p:attrNameLst>
                                      </p:cBhvr>
                                      <p:tavLst>
                                        <p:tav tm="0">
                                          <p:val>
                                            <p:strVal val="0-#ppt_w/2"/>
                                          </p:val>
                                        </p:tav>
                                        <p:tav tm="100000">
                                          <p:val>
                                            <p:strVal val="#ppt_x"/>
                                          </p:val>
                                        </p:tav>
                                      </p:tavLst>
                                    </p:anim>
                                    <p:anim calcmode="lin" valueType="num">
                                      <p:cBhvr additive="base">
                                        <p:cTn id="26" dur="500" fill="hold"/>
                                        <p:tgtEl>
                                          <p:spTgt spid="2918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1850"/>
                                        </p:tgtEl>
                                        <p:attrNameLst>
                                          <p:attrName>style.visibility</p:attrName>
                                        </p:attrNameLst>
                                      </p:cBhvr>
                                      <p:to>
                                        <p:strVal val="visible"/>
                                      </p:to>
                                    </p:set>
                                    <p:anim calcmode="lin" valueType="num">
                                      <p:cBhvr additive="base">
                                        <p:cTn id="31" dur="500" fill="hold"/>
                                        <p:tgtEl>
                                          <p:spTgt spid="291850"/>
                                        </p:tgtEl>
                                        <p:attrNameLst>
                                          <p:attrName>ppt_x</p:attrName>
                                        </p:attrNameLst>
                                      </p:cBhvr>
                                      <p:tavLst>
                                        <p:tav tm="0">
                                          <p:val>
                                            <p:strVal val="0-#ppt_w/2"/>
                                          </p:val>
                                        </p:tav>
                                        <p:tav tm="100000">
                                          <p:val>
                                            <p:strVal val="#ppt_x"/>
                                          </p:val>
                                        </p:tav>
                                      </p:tavLst>
                                    </p:anim>
                                    <p:anim calcmode="lin" valueType="num">
                                      <p:cBhvr additive="base">
                                        <p:cTn id="32" dur="500" fill="hold"/>
                                        <p:tgtEl>
                                          <p:spTgt spid="29185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1847"/>
                                        </p:tgtEl>
                                        <p:attrNameLst>
                                          <p:attrName>style.visibility</p:attrName>
                                        </p:attrNameLst>
                                      </p:cBhvr>
                                      <p:to>
                                        <p:strVal val="visible"/>
                                      </p:to>
                                    </p:set>
                                    <p:anim calcmode="lin" valueType="num">
                                      <p:cBhvr additive="base">
                                        <p:cTn id="35" dur="500" fill="hold"/>
                                        <p:tgtEl>
                                          <p:spTgt spid="291847"/>
                                        </p:tgtEl>
                                        <p:attrNameLst>
                                          <p:attrName>ppt_x</p:attrName>
                                        </p:attrNameLst>
                                      </p:cBhvr>
                                      <p:tavLst>
                                        <p:tav tm="0">
                                          <p:val>
                                            <p:strVal val="0-#ppt_w/2"/>
                                          </p:val>
                                        </p:tav>
                                        <p:tav tm="100000">
                                          <p:val>
                                            <p:strVal val="#ppt_x"/>
                                          </p:val>
                                        </p:tav>
                                      </p:tavLst>
                                    </p:anim>
                                    <p:anim calcmode="lin" valueType="num">
                                      <p:cBhvr additive="base">
                                        <p:cTn id="36" dur="500" fill="hold"/>
                                        <p:tgtEl>
                                          <p:spTgt spid="29184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1851"/>
                                        </p:tgtEl>
                                        <p:attrNameLst>
                                          <p:attrName>style.visibility</p:attrName>
                                        </p:attrNameLst>
                                      </p:cBhvr>
                                      <p:to>
                                        <p:strVal val="visible"/>
                                      </p:to>
                                    </p:set>
                                    <p:anim calcmode="lin" valueType="num">
                                      <p:cBhvr additive="base">
                                        <p:cTn id="39" dur="500" fill="hold"/>
                                        <p:tgtEl>
                                          <p:spTgt spid="291851"/>
                                        </p:tgtEl>
                                        <p:attrNameLst>
                                          <p:attrName>ppt_x</p:attrName>
                                        </p:attrNameLst>
                                      </p:cBhvr>
                                      <p:tavLst>
                                        <p:tav tm="0">
                                          <p:val>
                                            <p:strVal val="0-#ppt_w/2"/>
                                          </p:val>
                                        </p:tav>
                                        <p:tav tm="100000">
                                          <p:val>
                                            <p:strVal val="#ppt_x"/>
                                          </p:val>
                                        </p:tav>
                                      </p:tavLst>
                                    </p:anim>
                                    <p:anim calcmode="lin" valueType="num">
                                      <p:cBhvr additive="base">
                                        <p:cTn id="40" dur="500" fill="hold"/>
                                        <p:tgtEl>
                                          <p:spTgt spid="29185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91853"/>
                                        </p:tgtEl>
                                        <p:attrNameLst>
                                          <p:attrName>style.visibility</p:attrName>
                                        </p:attrNameLst>
                                      </p:cBhvr>
                                      <p:to>
                                        <p:strVal val="visible"/>
                                      </p:to>
                                    </p:set>
                                    <p:anim calcmode="lin" valueType="num">
                                      <p:cBhvr additive="base">
                                        <p:cTn id="45" dur="500" fill="hold"/>
                                        <p:tgtEl>
                                          <p:spTgt spid="291853"/>
                                        </p:tgtEl>
                                        <p:attrNameLst>
                                          <p:attrName>ppt_x</p:attrName>
                                        </p:attrNameLst>
                                      </p:cBhvr>
                                      <p:tavLst>
                                        <p:tav tm="0">
                                          <p:val>
                                            <p:strVal val="0-#ppt_w/2"/>
                                          </p:val>
                                        </p:tav>
                                        <p:tav tm="100000">
                                          <p:val>
                                            <p:strVal val="#ppt_x"/>
                                          </p:val>
                                        </p:tav>
                                      </p:tavLst>
                                    </p:anim>
                                    <p:anim calcmode="lin" valueType="num">
                                      <p:cBhvr additive="base">
                                        <p:cTn id="46" dur="500" fill="hold"/>
                                        <p:tgtEl>
                                          <p:spTgt spid="29185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91856"/>
                                        </p:tgtEl>
                                        <p:attrNameLst>
                                          <p:attrName>style.visibility</p:attrName>
                                        </p:attrNameLst>
                                      </p:cBhvr>
                                      <p:to>
                                        <p:strVal val="visible"/>
                                      </p:to>
                                    </p:set>
                                    <p:anim calcmode="lin" valueType="num">
                                      <p:cBhvr additive="base">
                                        <p:cTn id="51" dur="500" fill="hold"/>
                                        <p:tgtEl>
                                          <p:spTgt spid="291856"/>
                                        </p:tgtEl>
                                        <p:attrNameLst>
                                          <p:attrName>ppt_x</p:attrName>
                                        </p:attrNameLst>
                                      </p:cBhvr>
                                      <p:tavLst>
                                        <p:tav tm="0">
                                          <p:val>
                                            <p:strVal val="0-#ppt_w/2"/>
                                          </p:val>
                                        </p:tav>
                                        <p:tav tm="100000">
                                          <p:val>
                                            <p:strVal val="#ppt_x"/>
                                          </p:val>
                                        </p:tav>
                                      </p:tavLst>
                                    </p:anim>
                                    <p:anim calcmode="lin" valueType="num">
                                      <p:cBhvr additive="base">
                                        <p:cTn id="52" dur="500" fill="hold"/>
                                        <p:tgtEl>
                                          <p:spTgt spid="29185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91854"/>
                                        </p:tgtEl>
                                        <p:attrNameLst>
                                          <p:attrName>style.visibility</p:attrName>
                                        </p:attrNameLst>
                                      </p:cBhvr>
                                      <p:to>
                                        <p:strVal val="visible"/>
                                      </p:to>
                                    </p:set>
                                    <p:anim calcmode="lin" valueType="num">
                                      <p:cBhvr additive="base">
                                        <p:cTn id="57" dur="500" fill="hold"/>
                                        <p:tgtEl>
                                          <p:spTgt spid="291854"/>
                                        </p:tgtEl>
                                        <p:attrNameLst>
                                          <p:attrName>ppt_x</p:attrName>
                                        </p:attrNameLst>
                                      </p:cBhvr>
                                      <p:tavLst>
                                        <p:tav tm="0">
                                          <p:val>
                                            <p:strVal val="0-#ppt_w/2"/>
                                          </p:val>
                                        </p:tav>
                                        <p:tav tm="100000">
                                          <p:val>
                                            <p:strVal val="#ppt_x"/>
                                          </p:val>
                                        </p:tav>
                                      </p:tavLst>
                                    </p:anim>
                                    <p:anim calcmode="lin" valueType="num">
                                      <p:cBhvr additive="base">
                                        <p:cTn id="58" dur="500" fill="hold"/>
                                        <p:tgtEl>
                                          <p:spTgt spid="2918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p:bldP spid="291846" grpId="0"/>
      <p:bldP spid="291847" grpId="0"/>
      <p:bldP spid="291848" grpId="0"/>
      <p:bldP spid="291849" grpId="0"/>
      <p:bldP spid="291850" grpId="0"/>
      <p:bldP spid="291851" grpId="0" animBg="1"/>
      <p:bldP spid="291852" grpId="0" animBg="1"/>
      <p:bldP spid="291853" grpId="0"/>
      <p:bldP spid="291854" grpId="0"/>
      <p:bldP spid="29185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95000"/>
            <a:lumOff val="5000"/>
          </a:schemeClr>
        </a:solidFill>
        <a:effectLst/>
      </p:bgPr>
    </p:bg>
    <p:spTree>
      <p:nvGrpSpPr>
        <p:cNvPr id="1" name=""/>
        <p:cNvGrpSpPr/>
        <p:nvPr/>
      </p:nvGrpSpPr>
      <p:grpSpPr>
        <a:xfrm>
          <a:off x="0" y="0"/>
          <a:ext cx="0" cy="0"/>
          <a:chOff x="0" y="0"/>
          <a:chExt cx="0" cy="0"/>
        </a:xfrm>
      </p:grpSpPr>
      <p:pic>
        <p:nvPicPr>
          <p:cNvPr id="24578" name="Picture 6" descr="http://zondervan.typepad.com/zondervan/ortberg.jpg"/>
          <p:cNvPicPr>
            <a:picLocks noChangeAspect="1" noChangeArrowheads="1"/>
          </p:cNvPicPr>
          <p:nvPr/>
        </p:nvPicPr>
        <p:blipFill>
          <a:blip r:embed="rId2"/>
          <a:srcRect/>
          <a:stretch>
            <a:fillRect/>
          </a:stretch>
        </p:blipFill>
        <p:spPr bwMode="auto">
          <a:xfrm>
            <a:off x="1600200" y="457200"/>
            <a:ext cx="6165850" cy="4114800"/>
          </a:xfrm>
          <a:prstGeom prst="rect">
            <a:avLst/>
          </a:prstGeom>
          <a:noFill/>
          <a:ln w="9525">
            <a:noFill/>
            <a:miter lim="800000"/>
            <a:headEnd/>
            <a:tailEnd/>
          </a:ln>
        </p:spPr>
      </p:pic>
      <p:sp>
        <p:nvSpPr>
          <p:cNvPr id="276483" name="Rectangle 3"/>
          <p:cNvSpPr>
            <a:spLocks noGrp="1" noChangeArrowheads="1"/>
          </p:cNvSpPr>
          <p:nvPr>
            <p:ph type="title"/>
          </p:nvPr>
        </p:nvSpPr>
        <p:spPr>
          <a:xfrm>
            <a:off x="304800" y="152400"/>
            <a:ext cx="8610600" cy="1143000"/>
          </a:xfrm>
        </p:spPr>
        <p:txBody>
          <a:bodyPr/>
          <a:lstStyle/>
          <a:p>
            <a:pPr eaLnBrk="1" hangingPunct="1">
              <a:defRPr/>
            </a:pPr>
            <a:r>
              <a:rPr lang="ar-JO" sz="3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دراسة حالة: الإستدلال من القياس جون أورتبيرج، </a:t>
            </a:r>
            <a:br>
              <a:rPr lang="ar-JO" sz="3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3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الإختلاط؟</a:t>
            </a:r>
            <a:endParaRPr lang="en-US" sz="3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484" name="Rectangle 4"/>
          <p:cNvSpPr>
            <a:spLocks noGrp="1" noChangeArrowheads="1"/>
          </p:cNvSpPr>
          <p:nvPr>
            <p:ph type="body" sz="half" idx="1"/>
          </p:nvPr>
        </p:nvSpPr>
        <p:spPr>
          <a:xfrm>
            <a:off x="228600" y="2057400"/>
            <a:ext cx="8686800" cy="4267200"/>
          </a:xfrm>
          <a:solidFill>
            <a:srgbClr val="808080">
              <a:alpha val="30196"/>
            </a:srgbClr>
          </a:solidFill>
        </p:spPr>
        <p:txBody>
          <a:bodyPr/>
          <a:lstStyle/>
          <a:p>
            <a:pPr algn="r" rtl="1" eaLnBrk="1" hangingPunct="1">
              <a:lnSpc>
                <a:spcPct val="80000"/>
              </a:lnSpc>
              <a:defRPr/>
            </a:pPr>
            <a:r>
              <a:rPr lang="ar-JO"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الموقف البلاغي: من هو جمهور أورتبرغ؟ هل هم مؤمنون؟ هل يوافقون على ادعائه بأن الإختلاط غبي؟</a:t>
            </a:r>
            <a:endParaRPr lang="en-US"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80000"/>
              </a:lnSpc>
              <a:defRPr/>
            </a:pPr>
            <a:endParaRPr lang="en-US"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80000"/>
              </a:lnSpc>
              <a:defRPr/>
            </a:pPr>
            <a:r>
              <a:rPr lang="ar-JO"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ادعاء تخطيط أورتبيرغ باستخدام تولمين</a:t>
            </a:r>
            <a:r>
              <a:rPr lang="en-US"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مع الإشارة بشكل خاص إلى المذكرة التي تربط ادعائه بتشبيه إنها مجرد قطعة من الورق.</a:t>
            </a:r>
            <a:endParaRPr lang="en-US"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80000"/>
              </a:lnSpc>
              <a:defRPr/>
            </a:pPr>
            <a:endParaRPr lang="en-US"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80000"/>
              </a:lnSpc>
              <a:defRPr/>
            </a:pPr>
            <a:r>
              <a:rPr lang="ar-JO"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حلل فعالية فكره في هذا الجزء من العظة</a:t>
            </a:r>
            <a:endParaRPr lang="en-US" sz="28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80000"/>
              </a:lnSpc>
              <a:defRPr/>
            </a:pPr>
            <a:endParaRPr lang="en-US" sz="2400" b="1" dirty="0">
              <a:solidFill>
                <a:srgbClr val="FFFF99"/>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889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8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76484">
                                            <p:txEl>
                                              <p:pRg st="0" end="0"/>
                                            </p:txEl>
                                          </p:spTgt>
                                        </p:tgtEl>
                                        <p:attrNameLst>
                                          <p:attrName>style.visibility</p:attrName>
                                        </p:attrNameLst>
                                      </p:cBhvr>
                                      <p:to>
                                        <p:strVal val="visible"/>
                                      </p:to>
                                    </p:set>
                                    <p:anim calcmode="lin" valueType="num">
                                      <p:cBhvr additive="base">
                                        <p:cTn id="9" dur="500" fill="hold"/>
                                        <p:tgtEl>
                                          <p:spTgt spid="276484">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76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76484">
                                            <p:txEl>
                                              <p:pRg st="2" end="2"/>
                                            </p:txEl>
                                          </p:spTgt>
                                        </p:tgtEl>
                                        <p:attrNameLst>
                                          <p:attrName>style.visibility</p:attrName>
                                        </p:attrNameLst>
                                      </p:cBhvr>
                                      <p:to>
                                        <p:strVal val="visible"/>
                                      </p:to>
                                    </p:set>
                                    <p:anim calcmode="lin" valueType="num">
                                      <p:cBhvr additive="base">
                                        <p:cTn id="15" dur="500" fill="hold"/>
                                        <p:tgtEl>
                                          <p:spTgt spid="27648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6484">
                                            <p:txEl>
                                              <p:pRg st="4" end="4"/>
                                            </p:txEl>
                                          </p:spTgt>
                                        </p:tgtEl>
                                        <p:attrNameLst>
                                          <p:attrName>style.visibility</p:attrName>
                                        </p:attrNameLst>
                                      </p:cBhvr>
                                      <p:to>
                                        <p:strVal val="visible"/>
                                      </p:to>
                                    </p:set>
                                    <p:anim calcmode="lin" valueType="num">
                                      <p:cBhvr additive="base">
                                        <p:cTn id="21" dur="500" fill="hold"/>
                                        <p:tgtEl>
                                          <p:spTgt spid="27648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48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algn="ctr" eaLnBrk="1" hangingPunct="1">
              <a:defRPr/>
            </a:pPr>
            <a:r>
              <a:rPr lang="ar-JO" b="1" dirty="0">
                <a:solidFill>
                  <a:srgbClr val="FFFF00"/>
                </a:solidFill>
                <a:latin typeface="Arial" panose="020B0604020202020204" pitchFamily="34" charset="0"/>
                <a:cs typeface="Arial" panose="020B0604020202020204" pitchFamily="34" charset="0"/>
              </a:rPr>
              <a:t>تولمين والشخصية والإنفعال</a:t>
            </a:r>
            <a:endParaRPr lang="en-US" b="1" dirty="0">
              <a:solidFill>
                <a:srgbClr val="FFFF00"/>
              </a:solidFill>
              <a:latin typeface="Arial" panose="020B0604020202020204" pitchFamily="34" charset="0"/>
              <a:cs typeface="Arial" panose="020B0604020202020204" pitchFamily="34" charset="0"/>
            </a:endParaRPr>
          </a:p>
        </p:txBody>
      </p:sp>
      <p:sp>
        <p:nvSpPr>
          <p:cNvPr id="307203" name="Rectangle 3"/>
          <p:cNvSpPr>
            <a:spLocks noGrp="1" noChangeArrowheads="1"/>
          </p:cNvSpPr>
          <p:nvPr>
            <p:ph idx="1"/>
          </p:nvPr>
        </p:nvSpPr>
        <p:spPr>
          <a:xfrm>
            <a:off x="457200" y="1825625"/>
            <a:ext cx="8058150" cy="4351338"/>
          </a:xfrm>
        </p:spPr>
        <p:txBody>
          <a:bodyPr>
            <a:normAutofit/>
          </a:bodyPr>
          <a:lstStyle/>
          <a:p>
            <a:pPr algn="r" rtl="1">
              <a:defRPr/>
            </a:pPr>
            <a:r>
              <a:rPr lang="ar-JO" sz="3200" b="1" dirty="0">
                <a:latin typeface="Arial" panose="020B0604020202020204" pitchFamily="34" charset="0"/>
                <a:cs typeface="Arial" panose="020B0604020202020204" pitchFamily="34" charset="0"/>
              </a:rPr>
              <a:t>يستخدم المنطق اليومي الشخصية والإنفعال أكثر من الفكر.</a:t>
            </a:r>
            <a:endParaRPr lang="en-US" sz="3200" b="1" dirty="0">
              <a:latin typeface="Arial" panose="020B0604020202020204" pitchFamily="34" charset="0"/>
              <a:cs typeface="Arial" panose="020B0604020202020204" pitchFamily="34" charset="0"/>
            </a:endParaRPr>
          </a:p>
          <a:p>
            <a:pPr algn="r" rtl="1">
              <a:defRPr/>
            </a:pPr>
            <a:r>
              <a:rPr lang="ar-JO" sz="3200" b="1" dirty="0">
                <a:latin typeface="Arial" panose="020B0604020202020204" pitchFamily="34" charset="0"/>
                <a:cs typeface="Arial" panose="020B0604020202020204" pitchFamily="34" charset="0"/>
              </a:rPr>
              <a:t>يمكن لتولمين أن يساعد في الكشف عن هذه الحجج أيضًا.</a:t>
            </a:r>
            <a:endParaRPr lang="en-US" sz="3200" b="1" dirty="0">
              <a:latin typeface="Arial" panose="020B0604020202020204" pitchFamily="34" charset="0"/>
              <a:cs typeface="Arial" panose="020B0604020202020204" pitchFamily="34" charset="0"/>
            </a:endParaRPr>
          </a:p>
          <a:p>
            <a:pPr lvl="1" algn="r" rtl="1">
              <a:defRPr/>
            </a:pPr>
            <a:r>
              <a:rPr lang="ar-JO" sz="2800" b="1" dirty="0">
                <a:latin typeface="Arial" panose="020B0604020202020204" pitchFamily="34" charset="0"/>
                <a:cs typeface="Arial" panose="020B0604020202020204" pitchFamily="34" charset="0"/>
              </a:rPr>
              <a:t>يمكنك استخدام التخطيط لإظهار الإقناع بناءً على شخصية المتكلم (الحس السليم، أو الشخصية الجيدة، أو حسن النية، أو النشاط).</a:t>
            </a:r>
            <a:endParaRPr lang="en-US" sz="2800" b="1" dirty="0">
              <a:latin typeface="Arial" panose="020B0604020202020204" pitchFamily="34" charset="0"/>
              <a:cs typeface="Arial" panose="020B0604020202020204" pitchFamily="34" charset="0"/>
            </a:endParaRPr>
          </a:p>
          <a:p>
            <a:pPr lvl="1" algn="r" rtl="1">
              <a:defRPr/>
            </a:pPr>
            <a:r>
              <a:rPr lang="ar-JO" sz="2800" b="1" dirty="0">
                <a:latin typeface="Arial" panose="020B0604020202020204" pitchFamily="34" charset="0"/>
                <a:cs typeface="Arial" panose="020B0604020202020204" pitchFamily="34" charset="0"/>
              </a:rPr>
              <a:t>نفس الشيء بالنسبة للإنفعال أي أن الأمر غالباً ما يتعلق بالمشاعر أكثر من العقل.</a:t>
            </a:r>
            <a:endParaRPr lang="en-US" sz="28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03">
                                            <p:txEl>
                                              <p:pRg st="1" end="1"/>
                                            </p:txEl>
                                          </p:spTgt>
                                        </p:tgtEl>
                                        <p:attrNameLst>
                                          <p:attrName>style.visibility</p:attrName>
                                        </p:attrNameLst>
                                      </p:cBhvr>
                                      <p:to>
                                        <p:strVal val="visible"/>
                                      </p:to>
                                    </p:set>
                                    <p:animEffect transition="in" filter="fade">
                                      <p:cBhvr>
                                        <p:cTn id="7" dur="1000"/>
                                        <p:tgtEl>
                                          <p:spTgt spid="307203">
                                            <p:txEl>
                                              <p:pRg st="1" end="1"/>
                                            </p:txEl>
                                          </p:spTgt>
                                        </p:tgtEl>
                                      </p:cBhvr>
                                    </p:animEffect>
                                    <p:anim calcmode="lin" valueType="num">
                                      <p:cBhvr>
                                        <p:cTn id="8" dur="1000" fill="hold"/>
                                        <p:tgtEl>
                                          <p:spTgt spid="3072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0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03">
                                            <p:txEl>
                                              <p:pRg st="2" end="2"/>
                                            </p:txEl>
                                          </p:spTgt>
                                        </p:tgtEl>
                                        <p:attrNameLst>
                                          <p:attrName>style.visibility</p:attrName>
                                        </p:attrNameLst>
                                      </p:cBhvr>
                                      <p:to>
                                        <p:strVal val="visible"/>
                                      </p:to>
                                    </p:set>
                                    <p:animEffect transition="in" filter="fade">
                                      <p:cBhvr>
                                        <p:cTn id="12" dur="1000"/>
                                        <p:tgtEl>
                                          <p:spTgt spid="307203">
                                            <p:txEl>
                                              <p:pRg st="2" end="2"/>
                                            </p:txEl>
                                          </p:spTgt>
                                        </p:tgtEl>
                                      </p:cBhvr>
                                    </p:animEffect>
                                    <p:anim calcmode="lin" valueType="num">
                                      <p:cBhvr>
                                        <p:cTn id="13" dur="1000" fill="hold"/>
                                        <p:tgtEl>
                                          <p:spTgt spid="30720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0720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203">
                                            <p:txEl>
                                              <p:pRg st="3" end="3"/>
                                            </p:txEl>
                                          </p:spTgt>
                                        </p:tgtEl>
                                        <p:attrNameLst>
                                          <p:attrName>style.visibility</p:attrName>
                                        </p:attrNameLst>
                                      </p:cBhvr>
                                      <p:to>
                                        <p:strVal val="visible"/>
                                      </p:to>
                                    </p:set>
                                    <p:animEffect transition="in" filter="fade">
                                      <p:cBhvr>
                                        <p:cTn id="17" dur="1000"/>
                                        <p:tgtEl>
                                          <p:spTgt spid="307203">
                                            <p:txEl>
                                              <p:pRg st="3" end="3"/>
                                            </p:txEl>
                                          </p:spTgt>
                                        </p:tgtEl>
                                      </p:cBhvr>
                                    </p:animEffect>
                                    <p:anim calcmode="lin" valueType="num">
                                      <p:cBhvr>
                                        <p:cTn id="18" dur="1000" fill="hold"/>
                                        <p:tgtEl>
                                          <p:spTgt spid="30720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072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152400"/>
            <a:ext cx="7848600" cy="2057400"/>
          </a:xfrm>
          <a:ln w="25400">
            <a:solidFill>
              <a:schemeClr val="tx1"/>
            </a:solidFill>
          </a:ln>
        </p:spPr>
        <p:txBody>
          <a:bodyPr/>
          <a:lstStyle/>
          <a:p>
            <a:pPr eaLnBrk="1" hangingPunct="1">
              <a:defRPr/>
            </a:pPr>
            <a: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يمكن لتخطيط تولمين أيضاً عرض الحجج المستندة إلى الشخصية والإنفعال.</a:t>
            </a:r>
            <a:endParaRPr lang="en-US" sz="3600" b="1"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02083" name="Text Box 3"/>
          <p:cNvSpPr txBox="1">
            <a:spLocks noChangeArrowheads="1"/>
          </p:cNvSpPr>
          <p:nvPr/>
        </p:nvSpPr>
        <p:spPr bwMode="auto">
          <a:xfrm>
            <a:off x="685800" y="2803525"/>
            <a:ext cx="2590800" cy="396875"/>
          </a:xfrm>
          <a:prstGeom prst="rect">
            <a:avLst/>
          </a:prstGeom>
          <a:noFill/>
          <a:ln w="9525">
            <a:noFill/>
            <a:miter lim="800000"/>
            <a:headEnd/>
            <a:tailEnd/>
          </a:ln>
        </p:spPr>
        <p:txBody>
          <a:bodyPr>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302084" name="Text Box 4"/>
          <p:cNvSpPr txBox="1">
            <a:spLocks noChangeArrowheads="1"/>
          </p:cNvSpPr>
          <p:nvPr/>
        </p:nvSpPr>
        <p:spPr bwMode="auto">
          <a:xfrm>
            <a:off x="6781800" y="4114800"/>
            <a:ext cx="21336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سيكون جيل في الصف</a:t>
            </a:r>
            <a:endParaRPr lang="en-US" sz="2000" b="1" dirty="0">
              <a:latin typeface="Arial" panose="020B0604020202020204" pitchFamily="34" charset="0"/>
              <a:cs typeface="Arial" panose="020B0604020202020204" pitchFamily="34" charset="0"/>
            </a:endParaRPr>
          </a:p>
        </p:txBody>
      </p:sp>
      <p:sp>
        <p:nvSpPr>
          <p:cNvPr id="302085" name="Text Box 5"/>
          <p:cNvSpPr txBox="1">
            <a:spLocks noChangeArrowheads="1"/>
          </p:cNvSpPr>
          <p:nvPr/>
        </p:nvSpPr>
        <p:spPr bwMode="auto">
          <a:xfrm>
            <a:off x="3200400" y="4114800"/>
            <a:ext cx="2286000" cy="1323439"/>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 الذي يربط هذه؟ هل الضمان مستند على الشخصية، الإنفعال والفكر؟</a:t>
            </a:r>
            <a:endParaRPr lang="en-US" sz="2000" b="1" dirty="0">
              <a:latin typeface="Arial" panose="020B0604020202020204" pitchFamily="34" charset="0"/>
              <a:cs typeface="Arial" panose="020B0604020202020204" pitchFamily="34" charset="0"/>
            </a:endParaRPr>
          </a:p>
        </p:txBody>
      </p:sp>
      <p:sp>
        <p:nvSpPr>
          <p:cNvPr id="302086" name="Text Box 6"/>
          <p:cNvSpPr txBox="1">
            <a:spLocks noChangeArrowheads="1"/>
          </p:cNvSpPr>
          <p:nvPr/>
        </p:nvSpPr>
        <p:spPr bwMode="auto">
          <a:xfrm>
            <a:off x="457200" y="4114800"/>
            <a:ext cx="22860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عليك أن تأخذ مساق كذا وكذا</a:t>
            </a:r>
            <a:endParaRPr lang="en-US" sz="2000" b="1" dirty="0">
              <a:latin typeface="Arial" panose="020B0604020202020204" pitchFamily="34" charset="0"/>
              <a:cs typeface="Arial" panose="020B0604020202020204" pitchFamily="34" charset="0"/>
            </a:endParaRPr>
          </a:p>
        </p:txBody>
      </p:sp>
      <p:sp>
        <p:nvSpPr>
          <p:cNvPr id="302087" name="Text Box 7"/>
          <p:cNvSpPr txBox="1">
            <a:spLocks noChangeArrowheads="1"/>
          </p:cNvSpPr>
          <p:nvPr/>
        </p:nvSpPr>
        <p:spPr bwMode="auto">
          <a:xfrm>
            <a:off x="7239000" y="2819400"/>
            <a:ext cx="1600200" cy="396875"/>
          </a:xfrm>
          <a:prstGeom prst="rect">
            <a:avLst/>
          </a:prstGeom>
          <a:noFill/>
          <a:ln w="9525">
            <a:noFill/>
            <a:miter lim="800000"/>
            <a:headEnd/>
            <a:tailEnd/>
          </a:ln>
        </p:spPr>
        <p:txBody>
          <a:bodyPr>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302088" name="Text Box 8"/>
          <p:cNvSpPr txBox="1">
            <a:spLocks noChangeArrowheads="1"/>
          </p:cNvSpPr>
          <p:nvPr/>
        </p:nvSpPr>
        <p:spPr bwMode="auto">
          <a:xfrm>
            <a:off x="3657600" y="2819400"/>
            <a:ext cx="2590800" cy="396875"/>
          </a:xfrm>
          <a:prstGeom prst="rect">
            <a:avLst/>
          </a:prstGeom>
          <a:noFill/>
          <a:ln w="9525">
            <a:noFill/>
            <a:miter lim="800000"/>
            <a:headEnd/>
            <a:tailEnd/>
          </a:ln>
        </p:spPr>
        <p:txBody>
          <a:bodyPr>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الضمان</a:t>
            </a:r>
            <a:endParaRPr lang="en-US" sz="2000" b="1" dirty="0">
              <a:solidFill>
                <a:srgbClr val="FF0000"/>
              </a:solidFill>
              <a:latin typeface="Arial" panose="020B0604020202020204" pitchFamily="34" charset="0"/>
              <a:cs typeface="Arial" panose="020B0604020202020204" pitchFamily="34" charset="0"/>
            </a:endParaRPr>
          </a:p>
        </p:txBody>
      </p:sp>
      <p:sp>
        <p:nvSpPr>
          <p:cNvPr id="302089"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302090"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3"/>
                                        </p:tgtEl>
                                        <p:attrNameLst>
                                          <p:attrName>style.visibility</p:attrName>
                                        </p:attrNameLst>
                                      </p:cBhvr>
                                      <p:to>
                                        <p:strVal val="visible"/>
                                      </p:to>
                                    </p:set>
                                    <p:anim calcmode="lin" valueType="num">
                                      <p:cBhvr additive="base">
                                        <p:cTn id="7" dur="500" fill="hold"/>
                                        <p:tgtEl>
                                          <p:spTgt spid="302083"/>
                                        </p:tgtEl>
                                        <p:attrNameLst>
                                          <p:attrName>ppt_x</p:attrName>
                                        </p:attrNameLst>
                                      </p:cBhvr>
                                      <p:tavLst>
                                        <p:tav tm="0">
                                          <p:val>
                                            <p:strVal val="0-#ppt_w/2"/>
                                          </p:val>
                                        </p:tav>
                                        <p:tav tm="100000">
                                          <p:val>
                                            <p:strVal val="#ppt_x"/>
                                          </p:val>
                                        </p:tav>
                                      </p:tavLst>
                                    </p:anim>
                                    <p:anim calcmode="lin" valueType="num">
                                      <p:cBhvr additive="base">
                                        <p:cTn id="8" dur="500" fill="hold"/>
                                        <p:tgtEl>
                                          <p:spTgt spid="30208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2086"/>
                                        </p:tgtEl>
                                        <p:attrNameLst>
                                          <p:attrName>style.visibility</p:attrName>
                                        </p:attrNameLst>
                                      </p:cBhvr>
                                      <p:to>
                                        <p:strVal val="visible"/>
                                      </p:to>
                                    </p:set>
                                    <p:anim calcmode="lin" valueType="num">
                                      <p:cBhvr additive="base">
                                        <p:cTn id="11" dur="500" fill="hold"/>
                                        <p:tgtEl>
                                          <p:spTgt spid="302086"/>
                                        </p:tgtEl>
                                        <p:attrNameLst>
                                          <p:attrName>ppt_x</p:attrName>
                                        </p:attrNameLst>
                                      </p:cBhvr>
                                      <p:tavLst>
                                        <p:tav tm="0">
                                          <p:val>
                                            <p:strVal val="0-#ppt_w/2"/>
                                          </p:val>
                                        </p:tav>
                                        <p:tav tm="100000">
                                          <p:val>
                                            <p:strVal val="#ppt_x"/>
                                          </p:val>
                                        </p:tav>
                                      </p:tavLst>
                                    </p:anim>
                                    <p:anim calcmode="lin" valueType="num">
                                      <p:cBhvr additive="base">
                                        <p:cTn id="12" dur="500" fill="hold"/>
                                        <p:tgtEl>
                                          <p:spTgt spid="30208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2087"/>
                                        </p:tgtEl>
                                        <p:attrNameLst>
                                          <p:attrName>style.visibility</p:attrName>
                                        </p:attrNameLst>
                                      </p:cBhvr>
                                      <p:to>
                                        <p:strVal val="visible"/>
                                      </p:to>
                                    </p:set>
                                    <p:anim calcmode="lin" valueType="num">
                                      <p:cBhvr additive="base">
                                        <p:cTn id="17" dur="500" fill="hold"/>
                                        <p:tgtEl>
                                          <p:spTgt spid="302087"/>
                                        </p:tgtEl>
                                        <p:attrNameLst>
                                          <p:attrName>ppt_x</p:attrName>
                                        </p:attrNameLst>
                                      </p:cBhvr>
                                      <p:tavLst>
                                        <p:tav tm="0">
                                          <p:val>
                                            <p:strVal val="0-#ppt_w/2"/>
                                          </p:val>
                                        </p:tav>
                                        <p:tav tm="100000">
                                          <p:val>
                                            <p:strVal val="#ppt_x"/>
                                          </p:val>
                                        </p:tav>
                                      </p:tavLst>
                                    </p:anim>
                                    <p:anim calcmode="lin" valueType="num">
                                      <p:cBhvr additive="base">
                                        <p:cTn id="18" dur="500" fill="hold"/>
                                        <p:tgtEl>
                                          <p:spTgt spid="30208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2084"/>
                                        </p:tgtEl>
                                        <p:attrNameLst>
                                          <p:attrName>style.visibility</p:attrName>
                                        </p:attrNameLst>
                                      </p:cBhvr>
                                      <p:to>
                                        <p:strVal val="visible"/>
                                      </p:to>
                                    </p:set>
                                    <p:anim calcmode="lin" valueType="num">
                                      <p:cBhvr additive="base">
                                        <p:cTn id="21" dur="500" fill="hold"/>
                                        <p:tgtEl>
                                          <p:spTgt spid="302084"/>
                                        </p:tgtEl>
                                        <p:attrNameLst>
                                          <p:attrName>ppt_x</p:attrName>
                                        </p:attrNameLst>
                                      </p:cBhvr>
                                      <p:tavLst>
                                        <p:tav tm="0">
                                          <p:val>
                                            <p:strVal val="0-#ppt_w/2"/>
                                          </p:val>
                                        </p:tav>
                                        <p:tav tm="100000">
                                          <p:val>
                                            <p:strVal val="#ppt_x"/>
                                          </p:val>
                                        </p:tav>
                                      </p:tavLst>
                                    </p:anim>
                                    <p:anim calcmode="lin" valueType="num">
                                      <p:cBhvr additive="base">
                                        <p:cTn id="22" dur="500" fill="hold"/>
                                        <p:tgtEl>
                                          <p:spTgt spid="30208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2090"/>
                                        </p:tgtEl>
                                        <p:attrNameLst>
                                          <p:attrName>style.visibility</p:attrName>
                                        </p:attrNameLst>
                                      </p:cBhvr>
                                      <p:to>
                                        <p:strVal val="visible"/>
                                      </p:to>
                                    </p:set>
                                    <p:anim calcmode="lin" valueType="num">
                                      <p:cBhvr additive="base">
                                        <p:cTn id="25" dur="500" fill="hold"/>
                                        <p:tgtEl>
                                          <p:spTgt spid="302090"/>
                                        </p:tgtEl>
                                        <p:attrNameLst>
                                          <p:attrName>ppt_x</p:attrName>
                                        </p:attrNameLst>
                                      </p:cBhvr>
                                      <p:tavLst>
                                        <p:tav tm="0">
                                          <p:val>
                                            <p:strVal val="0-#ppt_w/2"/>
                                          </p:val>
                                        </p:tav>
                                        <p:tav tm="100000">
                                          <p:val>
                                            <p:strVal val="#ppt_x"/>
                                          </p:val>
                                        </p:tav>
                                      </p:tavLst>
                                    </p:anim>
                                    <p:anim calcmode="lin" valueType="num">
                                      <p:cBhvr additive="base">
                                        <p:cTn id="26" dur="500" fill="hold"/>
                                        <p:tgtEl>
                                          <p:spTgt spid="30209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2088"/>
                                        </p:tgtEl>
                                        <p:attrNameLst>
                                          <p:attrName>style.visibility</p:attrName>
                                        </p:attrNameLst>
                                      </p:cBhvr>
                                      <p:to>
                                        <p:strVal val="visible"/>
                                      </p:to>
                                    </p:set>
                                    <p:anim calcmode="lin" valueType="num">
                                      <p:cBhvr additive="base">
                                        <p:cTn id="31" dur="500" fill="hold"/>
                                        <p:tgtEl>
                                          <p:spTgt spid="302088"/>
                                        </p:tgtEl>
                                        <p:attrNameLst>
                                          <p:attrName>ppt_x</p:attrName>
                                        </p:attrNameLst>
                                      </p:cBhvr>
                                      <p:tavLst>
                                        <p:tav tm="0">
                                          <p:val>
                                            <p:strVal val="0-#ppt_w/2"/>
                                          </p:val>
                                        </p:tav>
                                        <p:tav tm="100000">
                                          <p:val>
                                            <p:strVal val="#ppt_x"/>
                                          </p:val>
                                        </p:tav>
                                      </p:tavLst>
                                    </p:anim>
                                    <p:anim calcmode="lin" valueType="num">
                                      <p:cBhvr additive="base">
                                        <p:cTn id="32" dur="500" fill="hold"/>
                                        <p:tgtEl>
                                          <p:spTgt spid="30208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2085"/>
                                        </p:tgtEl>
                                        <p:attrNameLst>
                                          <p:attrName>style.visibility</p:attrName>
                                        </p:attrNameLst>
                                      </p:cBhvr>
                                      <p:to>
                                        <p:strVal val="visible"/>
                                      </p:to>
                                    </p:set>
                                    <p:anim calcmode="lin" valueType="num">
                                      <p:cBhvr additive="base">
                                        <p:cTn id="35" dur="500" fill="hold"/>
                                        <p:tgtEl>
                                          <p:spTgt spid="302085"/>
                                        </p:tgtEl>
                                        <p:attrNameLst>
                                          <p:attrName>ppt_x</p:attrName>
                                        </p:attrNameLst>
                                      </p:cBhvr>
                                      <p:tavLst>
                                        <p:tav tm="0">
                                          <p:val>
                                            <p:strVal val="0-#ppt_w/2"/>
                                          </p:val>
                                        </p:tav>
                                        <p:tav tm="100000">
                                          <p:val>
                                            <p:strVal val="#ppt_x"/>
                                          </p:val>
                                        </p:tav>
                                      </p:tavLst>
                                    </p:anim>
                                    <p:anim calcmode="lin" valueType="num">
                                      <p:cBhvr additive="base">
                                        <p:cTn id="36" dur="500" fill="hold"/>
                                        <p:tgtEl>
                                          <p:spTgt spid="30208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2089"/>
                                        </p:tgtEl>
                                        <p:attrNameLst>
                                          <p:attrName>style.visibility</p:attrName>
                                        </p:attrNameLst>
                                      </p:cBhvr>
                                      <p:to>
                                        <p:strVal val="visible"/>
                                      </p:to>
                                    </p:set>
                                    <p:anim calcmode="lin" valueType="num">
                                      <p:cBhvr additive="base">
                                        <p:cTn id="39" dur="500" fill="hold"/>
                                        <p:tgtEl>
                                          <p:spTgt spid="302089"/>
                                        </p:tgtEl>
                                        <p:attrNameLst>
                                          <p:attrName>ppt_x</p:attrName>
                                        </p:attrNameLst>
                                      </p:cBhvr>
                                      <p:tavLst>
                                        <p:tav tm="0">
                                          <p:val>
                                            <p:strVal val="0-#ppt_w/2"/>
                                          </p:val>
                                        </p:tav>
                                        <p:tav tm="100000">
                                          <p:val>
                                            <p:strVal val="#ppt_x"/>
                                          </p:val>
                                        </p:tav>
                                      </p:tavLst>
                                    </p:anim>
                                    <p:anim calcmode="lin" valueType="num">
                                      <p:cBhvr additive="base">
                                        <p:cTn id="40" dur="500" fill="hold"/>
                                        <p:tgtEl>
                                          <p:spTgt spid="302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p:bldP spid="302084" grpId="0"/>
      <p:bldP spid="302085" grpId="0"/>
      <p:bldP spid="302086" grpId="0"/>
      <p:bldP spid="302087" grpId="0"/>
      <p:bldP spid="302088" grpId="0"/>
      <p:bldP spid="302089" grpId="0" animBg="1"/>
      <p:bldP spid="3020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152400"/>
            <a:ext cx="7848600" cy="2057400"/>
          </a:xfrm>
          <a:ln w="25400">
            <a:solidFill>
              <a:schemeClr val="tx1"/>
            </a:solidFill>
          </a:ln>
        </p:spPr>
        <p:txBody>
          <a:bodyPr/>
          <a:lstStyle/>
          <a:p>
            <a:pPr eaLnBrk="1" hangingPunct="1">
              <a:defRPr/>
            </a:pPr>
            <a:r>
              <a:rPr lang="ar-JO" sz="36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يمكن لتخطيط تولمين أيضاً عرض الحجج المستندة إلى الشخصية والإنفعال.</a:t>
            </a:r>
            <a:endParaRPr lang="en-US" sz="3600" b="1"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06179" name="Text Box 3"/>
          <p:cNvSpPr txBox="1">
            <a:spLocks noChangeArrowheads="1"/>
          </p:cNvSpPr>
          <p:nvPr/>
        </p:nvSpPr>
        <p:spPr bwMode="auto">
          <a:xfrm>
            <a:off x="685800" y="2803525"/>
            <a:ext cx="2590800" cy="396875"/>
          </a:xfrm>
          <a:prstGeom prst="rect">
            <a:avLst/>
          </a:prstGeom>
          <a:noFill/>
          <a:ln w="9525">
            <a:noFill/>
            <a:miter lim="800000"/>
            <a:headEnd/>
            <a:tailEnd/>
          </a:ln>
        </p:spPr>
        <p:txBody>
          <a:bodyPr>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الإدعاء</a:t>
            </a:r>
            <a:endParaRPr lang="en-US" sz="2000" b="1" dirty="0">
              <a:solidFill>
                <a:srgbClr val="FF0000"/>
              </a:solidFill>
              <a:latin typeface="Arial" panose="020B0604020202020204" pitchFamily="34" charset="0"/>
              <a:cs typeface="Arial" panose="020B0604020202020204" pitchFamily="34" charset="0"/>
            </a:endParaRPr>
          </a:p>
        </p:txBody>
      </p:sp>
      <p:sp>
        <p:nvSpPr>
          <p:cNvPr id="306180" name="Text Box 4"/>
          <p:cNvSpPr txBox="1">
            <a:spLocks noChangeArrowheads="1"/>
          </p:cNvSpPr>
          <p:nvPr/>
        </p:nvSpPr>
        <p:spPr bwMode="auto">
          <a:xfrm>
            <a:off x="6781800" y="3886200"/>
            <a:ext cx="2133600" cy="707886"/>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لقد تحدثت معه هذا الصباح</a:t>
            </a:r>
            <a:endParaRPr lang="en-US" sz="2000" b="1" dirty="0">
              <a:latin typeface="Arial" panose="020B0604020202020204" pitchFamily="34" charset="0"/>
              <a:cs typeface="Arial" panose="020B0604020202020204" pitchFamily="34" charset="0"/>
            </a:endParaRPr>
          </a:p>
        </p:txBody>
      </p:sp>
      <p:sp>
        <p:nvSpPr>
          <p:cNvPr id="306181" name="Text Box 5"/>
          <p:cNvSpPr txBox="1">
            <a:spLocks noChangeArrowheads="1"/>
          </p:cNvSpPr>
          <p:nvPr/>
        </p:nvSpPr>
        <p:spPr bwMode="auto">
          <a:xfrm>
            <a:off x="3505200" y="3886200"/>
            <a:ext cx="2286000" cy="1323439"/>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ما الذي يربط هذه؟ هل يعتمد الأمر على الشخصية أو الإنفعال أو الفكر؟</a:t>
            </a:r>
            <a:endParaRPr lang="en-US" sz="2000" b="1" dirty="0">
              <a:latin typeface="Arial" panose="020B0604020202020204" pitchFamily="34" charset="0"/>
              <a:cs typeface="Arial" panose="020B0604020202020204" pitchFamily="34" charset="0"/>
            </a:endParaRPr>
          </a:p>
        </p:txBody>
      </p:sp>
      <p:sp>
        <p:nvSpPr>
          <p:cNvPr id="306182" name="Text Box 6"/>
          <p:cNvSpPr txBox="1">
            <a:spLocks noChangeArrowheads="1"/>
          </p:cNvSpPr>
          <p:nvPr/>
        </p:nvSpPr>
        <p:spPr bwMode="auto">
          <a:xfrm>
            <a:off x="457200" y="3886200"/>
            <a:ext cx="2286000" cy="400110"/>
          </a:xfrm>
          <a:prstGeom prst="rect">
            <a:avLst/>
          </a:prstGeom>
          <a:noFill/>
          <a:ln w="9525">
            <a:noFill/>
            <a:miter lim="800000"/>
            <a:headEnd/>
            <a:tailEnd/>
          </a:ln>
        </p:spPr>
        <p:txBody>
          <a:bodyPr>
            <a:spAutoFit/>
          </a:bodyPr>
          <a:lstStyle/>
          <a:p>
            <a:pPr>
              <a:spcBef>
                <a:spcPct val="50000"/>
              </a:spcBef>
            </a:pPr>
            <a:r>
              <a:rPr lang="ar-JO" sz="2000" b="1" dirty="0">
                <a:latin typeface="Arial" panose="020B0604020202020204" pitchFamily="34" charset="0"/>
                <a:cs typeface="Arial" panose="020B0604020202020204" pitchFamily="34" charset="0"/>
              </a:rPr>
              <a:t>قام يسوع من الموت</a:t>
            </a:r>
            <a:endParaRPr lang="en-US" sz="2000" b="1" dirty="0">
              <a:latin typeface="Arial" panose="020B0604020202020204" pitchFamily="34" charset="0"/>
              <a:cs typeface="Arial" panose="020B0604020202020204" pitchFamily="34" charset="0"/>
            </a:endParaRPr>
          </a:p>
        </p:txBody>
      </p:sp>
      <p:sp>
        <p:nvSpPr>
          <p:cNvPr id="306183" name="Text Box 7"/>
          <p:cNvSpPr txBox="1">
            <a:spLocks noChangeArrowheads="1"/>
          </p:cNvSpPr>
          <p:nvPr/>
        </p:nvSpPr>
        <p:spPr bwMode="auto">
          <a:xfrm>
            <a:off x="7239000" y="2819400"/>
            <a:ext cx="1600200" cy="396875"/>
          </a:xfrm>
          <a:prstGeom prst="rect">
            <a:avLst/>
          </a:prstGeom>
          <a:noFill/>
          <a:ln w="9525">
            <a:noFill/>
            <a:miter lim="800000"/>
            <a:headEnd/>
            <a:tailEnd/>
          </a:ln>
        </p:spPr>
        <p:txBody>
          <a:bodyPr>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البيانات</a:t>
            </a:r>
            <a:endParaRPr lang="en-US" sz="2000" b="1" dirty="0">
              <a:solidFill>
                <a:srgbClr val="FF0000"/>
              </a:solidFill>
              <a:latin typeface="Arial" panose="020B0604020202020204" pitchFamily="34" charset="0"/>
              <a:cs typeface="Arial" panose="020B0604020202020204" pitchFamily="34" charset="0"/>
            </a:endParaRPr>
          </a:p>
        </p:txBody>
      </p:sp>
      <p:sp>
        <p:nvSpPr>
          <p:cNvPr id="306184" name="Text Box 8"/>
          <p:cNvSpPr txBox="1">
            <a:spLocks noChangeArrowheads="1"/>
          </p:cNvSpPr>
          <p:nvPr/>
        </p:nvSpPr>
        <p:spPr bwMode="auto">
          <a:xfrm>
            <a:off x="3657600" y="2819400"/>
            <a:ext cx="2590800" cy="396875"/>
          </a:xfrm>
          <a:prstGeom prst="rect">
            <a:avLst/>
          </a:prstGeom>
          <a:noFill/>
          <a:ln w="9525">
            <a:noFill/>
            <a:miter lim="800000"/>
            <a:headEnd/>
            <a:tailEnd/>
          </a:ln>
        </p:spPr>
        <p:txBody>
          <a:bodyPr>
            <a:spAutoFit/>
          </a:bodyPr>
          <a:lstStyle/>
          <a:p>
            <a:pPr>
              <a:spcBef>
                <a:spcPct val="50000"/>
              </a:spcBef>
            </a:pPr>
            <a:r>
              <a:rPr lang="ar-JO" sz="2000" b="1" dirty="0">
                <a:solidFill>
                  <a:srgbClr val="FF0000"/>
                </a:solidFill>
                <a:latin typeface="Arial" panose="020B0604020202020204" pitchFamily="34" charset="0"/>
                <a:cs typeface="Arial" panose="020B0604020202020204" pitchFamily="34" charset="0"/>
              </a:rPr>
              <a:t>الضمان</a:t>
            </a:r>
            <a:endParaRPr lang="en-US" sz="2000" b="1" dirty="0">
              <a:solidFill>
                <a:srgbClr val="FF0000"/>
              </a:solidFill>
              <a:latin typeface="Arial" panose="020B0604020202020204" pitchFamily="34" charset="0"/>
              <a:cs typeface="Arial" panose="020B0604020202020204" pitchFamily="34" charset="0"/>
            </a:endParaRPr>
          </a:p>
        </p:txBody>
      </p:sp>
      <p:sp>
        <p:nvSpPr>
          <p:cNvPr id="306185" name="Line 9"/>
          <p:cNvSpPr>
            <a:spLocks noChangeShapeType="1"/>
          </p:cNvSpPr>
          <p:nvPr/>
        </p:nvSpPr>
        <p:spPr bwMode="auto">
          <a:xfrm>
            <a:off x="19812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306186" name="Line 10"/>
          <p:cNvSpPr>
            <a:spLocks noChangeShapeType="1"/>
          </p:cNvSpPr>
          <p:nvPr/>
        </p:nvSpPr>
        <p:spPr bwMode="auto">
          <a:xfrm>
            <a:off x="5867400" y="3048000"/>
            <a:ext cx="1219200" cy="0"/>
          </a:xfrm>
          <a:prstGeom prst="line">
            <a:avLst/>
          </a:prstGeom>
          <a:noFill/>
          <a:ln w="38100">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11" name="Text Box 6"/>
          <p:cNvSpPr txBox="1">
            <a:spLocks noChangeArrowheads="1"/>
          </p:cNvSpPr>
          <p:nvPr/>
        </p:nvSpPr>
        <p:spPr bwMode="auto">
          <a:xfrm>
            <a:off x="457200" y="5725676"/>
            <a:ext cx="22860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عليك تقديم العشور</a:t>
            </a:r>
            <a:endParaRPr lang="en-US" sz="2000" b="1" dirty="0">
              <a:latin typeface="Arial" panose="020B0604020202020204" pitchFamily="34" charset="0"/>
              <a:cs typeface="Arial" panose="020B0604020202020204" pitchFamily="34" charset="0"/>
            </a:endParaRPr>
          </a:p>
        </p:txBody>
      </p:sp>
      <p:sp>
        <p:nvSpPr>
          <p:cNvPr id="12" name="Text Box 6"/>
          <p:cNvSpPr txBox="1">
            <a:spLocks noChangeArrowheads="1"/>
          </p:cNvSpPr>
          <p:nvPr/>
        </p:nvSpPr>
        <p:spPr bwMode="auto">
          <a:xfrm>
            <a:off x="6768152" y="5752572"/>
            <a:ext cx="2286000" cy="400110"/>
          </a:xfrm>
          <a:prstGeom prst="rect">
            <a:avLst/>
          </a:prstGeom>
          <a:noFill/>
          <a:ln w="9525">
            <a:noFill/>
            <a:miter lim="800000"/>
            <a:headEnd/>
            <a:tailEnd/>
          </a:ln>
        </p:spPr>
        <p:txBody>
          <a:bodyPr>
            <a:spAutoFit/>
          </a:bodyPr>
          <a:lstStyle/>
          <a:p>
            <a:pPr algn="ctr">
              <a:spcBef>
                <a:spcPct val="50000"/>
              </a:spcBef>
            </a:pPr>
            <a:r>
              <a:rPr lang="ar-JO" sz="2000" b="1" dirty="0">
                <a:latin typeface="Arial" panose="020B0604020202020204" pitchFamily="34" charset="0"/>
                <a:cs typeface="Arial" panose="020B0604020202020204" pitchFamily="34" charset="0"/>
              </a:rPr>
              <a:t>لقد قلت ذلك</a:t>
            </a:r>
            <a:endParaRPr lang="en-US" sz="2000" b="1" dirty="0">
              <a:latin typeface="Arial" panose="020B0604020202020204" pitchFamily="34" charset="0"/>
              <a:cs typeface="Arial" panose="020B0604020202020204" pitchFamily="34" charset="0"/>
            </a:endParaRPr>
          </a:p>
        </p:txBody>
      </p:sp>
      <p:sp>
        <p:nvSpPr>
          <p:cNvPr id="13" name="Text Box 6"/>
          <p:cNvSpPr txBox="1">
            <a:spLocks noChangeArrowheads="1"/>
          </p:cNvSpPr>
          <p:nvPr/>
        </p:nvSpPr>
        <p:spPr bwMode="auto">
          <a:xfrm>
            <a:off x="3505200" y="5725676"/>
            <a:ext cx="2057400" cy="400110"/>
          </a:xfrm>
          <a:prstGeom prst="rect">
            <a:avLst/>
          </a:prstGeom>
          <a:noFill/>
          <a:ln w="9525">
            <a:noFill/>
            <a:miter lim="800000"/>
            <a:headEnd/>
            <a:tailEnd/>
          </a:ln>
        </p:spPr>
        <p:txBody>
          <a:bodyPr wrap="square">
            <a:spAutoFit/>
          </a:bodyPr>
          <a:lstStyle/>
          <a:p>
            <a:pPr algn="ctr">
              <a:spcBef>
                <a:spcPct val="50000"/>
              </a:spcBef>
            </a:pPr>
            <a:r>
              <a:rPr lang="ar-JO" sz="2000" b="1" dirty="0">
                <a:latin typeface="Arial" panose="020B0604020202020204" pitchFamily="34" charset="0"/>
                <a:cs typeface="Arial" panose="020B0604020202020204" pitchFamily="34" charset="0"/>
              </a:rPr>
              <a:t>نفس الشيء</a:t>
            </a:r>
            <a:endParaRPr 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gtEl>
                                        <p:attrNameLst>
                                          <p:attrName>style.visibility</p:attrName>
                                        </p:attrNameLst>
                                      </p:cBhvr>
                                      <p:to>
                                        <p:strVal val="visible"/>
                                      </p:to>
                                    </p:set>
                                    <p:anim calcmode="lin" valueType="num">
                                      <p:cBhvr additive="base">
                                        <p:cTn id="7" dur="500" fill="hold"/>
                                        <p:tgtEl>
                                          <p:spTgt spid="306179"/>
                                        </p:tgtEl>
                                        <p:attrNameLst>
                                          <p:attrName>ppt_x</p:attrName>
                                        </p:attrNameLst>
                                      </p:cBhvr>
                                      <p:tavLst>
                                        <p:tav tm="0">
                                          <p:val>
                                            <p:strVal val="0-#ppt_w/2"/>
                                          </p:val>
                                        </p:tav>
                                        <p:tav tm="100000">
                                          <p:val>
                                            <p:strVal val="#ppt_x"/>
                                          </p:val>
                                        </p:tav>
                                      </p:tavLst>
                                    </p:anim>
                                    <p:anim calcmode="lin" valueType="num">
                                      <p:cBhvr additive="base">
                                        <p:cTn id="8" dur="500" fill="hold"/>
                                        <p:tgtEl>
                                          <p:spTgt spid="3061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6182"/>
                                        </p:tgtEl>
                                        <p:attrNameLst>
                                          <p:attrName>style.visibility</p:attrName>
                                        </p:attrNameLst>
                                      </p:cBhvr>
                                      <p:to>
                                        <p:strVal val="visible"/>
                                      </p:to>
                                    </p:set>
                                    <p:anim calcmode="lin" valueType="num">
                                      <p:cBhvr additive="base">
                                        <p:cTn id="11" dur="500" fill="hold"/>
                                        <p:tgtEl>
                                          <p:spTgt spid="306182"/>
                                        </p:tgtEl>
                                        <p:attrNameLst>
                                          <p:attrName>ppt_x</p:attrName>
                                        </p:attrNameLst>
                                      </p:cBhvr>
                                      <p:tavLst>
                                        <p:tav tm="0">
                                          <p:val>
                                            <p:strVal val="0-#ppt_w/2"/>
                                          </p:val>
                                        </p:tav>
                                        <p:tav tm="100000">
                                          <p:val>
                                            <p:strVal val="#ppt_x"/>
                                          </p:val>
                                        </p:tav>
                                      </p:tavLst>
                                    </p:anim>
                                    <p:anim calcmode="lin" valueType="num">
                                      <p:cBhvr additive="base">
                                        <p:cTn id="12" dur="500" fill="hold"/>
                                        <p:tgtEl>
                                          <p:spTgt spid="30618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6183"/>
                                        </p:tgtEl>
                                        <p:attrNameLst>
                                          <p:attrName>style.visibility</p:attrName>
                                        </p:attrNameLst>
                                      </p:cBhvr>
                                      <p:to>
                                        <p:strVal val="visible"/>
                                      </p:to>
                                    </p:set>
                                    <p:anim calcmode="lin" valueType="num">
                                      <p:cBhvr additive="base">
                                        <p:cTn id="17" dur="500" fill="hold"/>
                                        <p:tgtEl>
                                          <p:spTgt spid="306183"/>
                                        </p:tgtEl>
                                        <p:attrNameLst>
                                          <p:attrName>ppt_x</p:attrName>
                                        </p:attrNameLst>
                                      </p:cBhvr>
                                      <p:tavLst>
                                        <p:tav tm="0">
                                          <p:val>
                                            <p:strVal val="0-#ppt_w/2"/>
                                          </p:val>
                                        </p:tav>
                                        <p:tav tm="100000">
                                          <p:val>
                                            <p:strVal val="#ppt_x"/>
                                          </p:val>
                                        </p:tav>
                                      </p:tavLst>
                                    </p:anim>
                                    <p:anim calcmode="lin" valueType="num">
                                      <p:cBhvr additive="base">
                                        <p:cTn id="18" dur="500" fill="hold"/>
                                        <p:tgtEl>
                                          <p:spTgt spid="30618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6180"/>
                                        </p:tgtEl>
                                        <p:attrNameLst>
                                          <p:attrName>style.visibility</p:attrName>
                                        </p:attrNameLst>
                                      </p:cBhvr>
                                      <p:to>
                                        <p:strVal val="visible"/>
                                      </p:to>
                                    </p:set>
                                    <p:anim calcmode="lin" valueType="num">
                                      <p:cBhvr additive="base">
                                        <p:cTn id="21" dur="500" fill="hold"/>
                                        <p:tgtEl>
                                          <p:spTgt spid="306180"/>
                                        </p:tgtEl>
                                        <p:attrNameLst>
                                          <p:attrName>ppt_x</p:attrName>
                                        </p:attrNameLst>
                                      </p:cBhvr>
                                      <p:tavLst>
                                        <p:tav tm="0">
                                          <p:val>
                                            <p:strVal val="0-#ppt_w/2"/>
                                          </p:val>
                                        </p:tav>
                                        <p:tav tm="100000">
                                          <p:val>
                                            <p:strVal val="#ppt_x"/>
                                          </p:val>
                                        </p:tav>
                                      </p:tavLst>
                                    </p:anim>
                                    <p:anim calcmode="lin" valueType="num">
                                      <p:cBhvr additive="base">
                                        <p:cTn id="22" dur="500" fill="hold"/>
                                        <p:tgtEl>
                                          <p:spTgt spid="30618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6186"/>
                                        </p:tgtEl>
                                        <p:attrNameLst>
                                          <p:attrName>style.visibility</p:attrName>
                                        </p:attrNameLst>
                                      </p:cBhvr>
                                      <p:to>
                                        <p:strVal val="visible"/>
                                      </p:to>
                                    </p:set>
                                    <p:anim calcmode="lin" valueType="num">
                                      <p:cBhvr additive="base">
                                        <p:cTn id="25" dur="500" fill="hold"/>
                                        <p:tgtEl>
                                          <p:spTgt spid="306186"/>
                                        </p:tgtEl>
                                        <p:attrNameLst>
                                          <p:attrName>ppt_x</p:attrName>
                                        </p:attrNameLst>
                                      </p:cBhvr>
                                      <p:tavLst>
                                        <p:tav tm="0">
                                          <p:val>
                                            <p:strVal val="0-#ppt_w/2"/>
                                          </p:val>
                                        </p:tav>
                                        <p:tav tm="100000">
                                          <p:val>
                                            <p:strVal val="#ppt_x"/>
                                          </p:val>
                                        </p:tav>
                                      </p:tavLst>
                                    </p:anim>
                                    <p:anim calcmode="lin" valueType="num">
                                      <p:cBhvr additive="base">
                                        <p:cTn id="26" dur="500" fill="hold"/>
                                        <p:tgtEl>
                                          <p:spTgt spid="3061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6184"/>
                                        </p:tgtEl>
                                        <p:attrNameLst>
                                          <p:attrName>style.visibility</p:attrName>
                                        </p:attrNameLst>
                                      </p:cBhvr>
                                      <p:to>
                                        <p:strVal val="visible"/>
                                      </p:to>
                                    </p:set>
                                    <p:anim calcmode="lin" valueType="num">
                                      <p:cBhvr additive="base">
                                        <p:cTn id="31" dur="500" fill="hold"/>
                                        <p:tgtEl>
                                          <p:spTgt spid="306184"/>
                                        </p:tgtEl>
                                        <p:attrNameLst>
                                          <p:attrName>ppt_x</p:attrName>
                                        </p:attrNameLst>
                                      </p:cBhvr>
                                      <p:tavLst>
                                        <p:tav tm="0">
                                          <p:val>
                                            <p:strVal val="0-#ppt_w/2"/>
                                          </p:val>
                                        </p:tav>
                                        <p:tav tm="100000">
                                          <p:val>
                                            <p:strVal val="#ppt_x"/>
                                          </p:val>
                                        </p:tav>
                                      </p:tavLst>
                                    </p:anim>
                                    <p:anim calcmode="lin" valueType="num">
                                      <p:cBhvr additive="base">
                                        <p:cTn id="32" dur="500" fill="hold"/>
                                        <p:tgtEl>
                                          <p:spTgt spid="30618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06181"/>
                                        </p:tgtEl>
                                        <p:attrNameLst>
                                          <p:attrName>style.visibility</p:attrName>
                                        </p:attrNameLst>
                                      </p:cBhvr>
                                      <p:to>
                                        <p:strVal val="visible"/>
                                      </p:to>
                                    </p:set>
                                    <p:anim calcmode="lin" valueType="num">
                                      <p:cBhvr additive="base">
                                        <p:cTn id="35" dur="500" fill="hold"/>
                                        <p:tgtEl>
                                          <p:spTgt spid="306181"/>
                                        </p:tgtEl>
                                        <p:attrNameLst>
                                          <p:attrName>ppt_x</p:attrName>
                                        </p:attrNameLst>
                                      </p:cBhvr>
                                      <p:tavLst>
                                        <p:tav tm="0">
                                          <p:val>
                                            <p:strVal val="0-#ppt_w/2"/>
                                          </p:val>
                                        </p:tav>
                                        <p:tav tm="100000">
                                          <p:val>
                                            <p:strVal val="#ppt_x"/>
                                          </p:val>
                                        </p:tav>
                                      </p:tavLst>
                                    </p:anim>
                                    <p:anim calcmode="lin" valueType="num">
                                      <p:cBhvr additive="base">
                                        <p:cTn id="36" dur="500" fill="hold"/>
                                        <p:tgtEl>
                                          <p:spTgt spid="30618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6185"/>
                                        </p:tgtEl>
                                        <p:attrNameLst>
                                          <p:attrName>style.visibility</p:attrName>
                                        </p:attrNameLst>
                                      </p:cBhvr>
                                      <p:to>
                                        <p:strVal val="visible"/>
                                      </p:to>
                                    </p:set>
                                    <p:anim calcmode="lin" valueType="num">
                                      <p:cBhvr additive="base">
                                        <p:cTn id="39" dur="500" fill="hold"/>
                                        <p:tgtEl>
                                          <p:spTgt spid="306185"/>
                                        </p:tgtEl>
                                        <p:attrNameLst>
                                          <p:attrName>ppt_x</p:attrName>
                                        </p:attrNameLst>
                                      </p:cBhvr>
                                      <p:tavLst>
                                        <p:tav tm="0">
                                          <p:val>
                                            <p:strVal val="0-#ppt_w/2"/>
                                          </p:val>
                                        </p:tav>
                                        <p:tav tm="100000">
                                          <p:val>
                                            <p:strVal val="#ppt_x"/>
                                          </p:val>
                                        </p:tav>
                                      </p:tavLst>
                                    </p:anim>
                                    <p:anim calcmode="lin" valueType="num">
                                      <p:cBhvr additive="base">
                                        <p:cTn id="40" dur="500" fill="hold"/>
                                        <p:tgtEl>
                                          <p:spTgt spid="30618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p:bldP spid="306180" grpId="0"/>
      <p:bldP spid="306181" grpId="0"/>
      <p:bldP spid="306182" grpId="0"/>
      <p:bldP spid="306183" grpId="0"/>
      <p:bldP spid="306184" grpId="0"/>
      <p:bldP spid="306185" grpId="0" animBg="1"/>
      <p:bldP spid="306186" grpId="0" animBg="1"/>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0BDFD-757E-EFF1-706C-88D397CFE5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110E6AA-B267-A555-1BB7-2EB8A9EAD64C}"/>
              </a:ext>
            </a:extLst>
          </p:cNvPr>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3429000" y="495300"/>
            <a:ext cx="1882316" cy="2819400"/>
          </a:xfrm>
          <a:prstGeom prst="rect">
            <a:avLst/>
          </a:prstGeom>
        </p:spPr>
      </p:pic>
      <p:sp>
        <p:nvSpPr>
          <p:cNvPr id="314370" name="Rectangle 2">
            <a:extLst>
              <a:ext uri="{FF2B5EF4-FFF2-40B4-BE49-F238E27FC236}">
                <a16:creationId xmlns:a16="http://schemas.microsoft.com/office/drawing/2014/main" id="{2A8ED604-0280-5A3E-F8A7-678A202B5C4E}"/>
              </a:ext>
            </a:extLst>
          </p:cNvPr>
          <p:cNvSpPr>
            <a:spLocks noGrp="1" noChangeArrowheads="1"/>
          </p:cNvSpPr>
          <p:nvPr>
            <p:ph type="title"/>
          </p:nvPr>
        </p:nvSpPr>
        <p:spPr>
          <a:xfrm>
            <a:off x="457200" y="274638"/>
            <a:ext cx="8229600" cy="1325562"/>
          </a:xfrm>
        </p:spPr>
        <p:txBody>
          <a:bodyPr>
            <a:normAutofit/>
          </a:bodyPr>
          <a:lstStyle/>
          <a:p>
            <a:pPr algn="ctr" eaLnBrk="1" hangingPunct="1">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تفشل الحجج السليمة على الأغلب؟</a:t>
            </a: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4371" name="Rectangle 3">
            <a:extLst>
              <a:ext uri="{FF2B5EF4-FFF2-40B4-BE49-F238E27FC236}">
                <a16:creationId xmlns:a16="http://schemas.microsoft.com/office/drawing/2014/main" id="{22DD37F4-4A5E-3F06-98CD-CB323CAF3099}"/>
              </a:ext>
            </a:extLst>
          </p:cNvPr>
          <p:cNvSpPr>
            <a:spLocks noGrp="1" noChangeArrowheads="1"/>
          </p:cNvSpPr>
          <p:nvPr>
            <p:ph idx="1"/>
          </p:nvPr>
        </p:nvSpPr>
        <p:spPr>
          <a:xfrm>
            <a:off x="457200" y="2209800"/>
            <a:ext cx="8229600" cy="4267200"/>
          </a:xfrm>
        </p:spPr>
        <p:txBody>
          <a:bodyPr>
            <a:normAutofit/>
          </a:bodyPr>
          <a:lstStyle/>
          <a:p>
            <a:pPr marL="0" lv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أخطاء الشخصية: الغطرسة والعدوانية والذكاء.</a:t>
            </a:r>
            <a:endParaRPr lang="en-US"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أخطاء الإنفعال:  سوء تقدير المصلحة الوجودية </a:t>
            </a:r>
          </a:p>
          <a:p>
            <a:pPr marL="0" lv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(الشعور بالحاجة).</a:t>
            </a:r>
            <a:endParaRPr lang="en-US"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lgn="r">
              <a:buNone/>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أخطاء الفكر: افتراض غير صحيح</a:t>
            </a:r>
            <a:endParaRPr lang="en-US" sz="32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defRPr/>
            </a:pPr>
            <a:r>
              <a:rPr lang="ar-JO"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المعرفة</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defRPr/>
            </a:pPr>
            <a:r>
              <a:rPr lang="ar-JO"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الأرض المشتركة (الإتفاق على الفرضيات والحقائق)</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3915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3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43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43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437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4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274638"/>
            <a:ext cx="8229600" cy="1325562"/>
          </a:xfrm>
        </p:spPr>
        <p:txBody>
          <a:bodyPr>
            <a:normAutofit/>
          </a:bodyPr>
          <a:lstStyle/>
          <a:p>
            <a:pPr algn="ctr" eaLnBrk="1" hangingPunct="1">
              <a:defRPr/>
            </a:pPr>
            <a:r>
              <a:rPr lang="ar-JO" sz="3600" b="1" dirty="0">
                <a:solidFill>
                  <a:srgbClr val="FFFF00"/>
                </a:solidFill>
                <a:latin typeface="Arial" panose="020B0604020202020204" pitchFamily="34" charset="0"/>
                <a:cs typeface="Arial" panose="020B0604020202020204" pitchFamily="34" charset="0"/>
              </a:rPr>
              <a:t>ربط أرسطو/تولمين مع ساير وروبنسون: توقع الإعتراضات والإجابة عليها</a:t>
            </a:r>
            <a:endParaRPr lang="en-US" sz="3600" b="1" dirty="0">
              <a:solidFill>
                <a:srgbClr val="FFFF00"/>
              </a:solidFill>
              <a:latin typeface="Arial" panose="020B0604020202020204" pitchFamily="34" charset="0"/>
              <a:cs typeface="Arial" panose="020B0604020202020204" pitchFamily="34" charset="0"/>
            </a:endParaRPr>
          </a:p>
        </p:txBody>
      </p:sp>
      <p:sp>
        <p:nvSpPr>
          <p:cNvPr id="314371" name="Rectangle 3"/>
          <p:cNvSpPr>
            <a:spLocks noGrp="1" noChangeArrowheads="1"/>
          </p:cNvSpPr>
          <p:nvPr>
            <p:ph idx="1"/>
          </p:nvPr>
        </p:nvSpPr>
        <p:spPr>
          <a:xfrm>
            <a:off x="285750" y="1825625"/>
            <a:ext cx="8229600" cy="4351338"/>
          </a:xfrm>
        </p:spPr>
        <p:txBody>
          <a:bodyPr>
            <a:normAutofit/>
          </a:bodyPr>
          <a:lstStyle/>
          <a:p>
            <a:pPr algn="r" rtl="1" eaLnBrk="1" hangingPunct="1">
              <a:defRPr/>
            </a:pPr>
            <a:r>
              <a:rPr lang="ar-JO" sz="3600" b="1" dirty="0">
                <a:latin typeface="Arial" panose="020B0604020202020204" pitchFamily="34" charset="0"/>
                <a:cs typeface="Arial" panose="020B0604020202020204" pitchFamily="34" charset="0"/>
              </a:rPr>
              <a:t>راجع الأسئلة التطويرية الثلاثة لروبنسون:</a:t>
            </a:r>
            <a:endParaRPr lang="en-US" sz="3600" b="1" dirty="0">
              <a:latin typeface="Arial" panose="020B0604020202020204" pitchFamily="34" charset="0"/>
              <a:cs typeface="Arial" panose="020B0604020202020204" pitchFamily="34" charset="0"/>
            </a:endParaRPr>
          </a:p>
          <a:p>
            <a:pPr lvl="1" algn="r" rtl="1" eaLnBrk="1" hangingPunct="1">
              <a:defRPr/>
            </a:pPr>
            <a:r>
              <a:rPr lang="ar-JO" sz="3200" b="1" dirty="0">
                <a:solidFill>
                  <a:srgbClr val="FFFF00"/>
                </a:solidFill>
                <a:latin typeface="Arial" panose="020B0604020202020204" pitchFamily="34" charset="0"/>
                <a:cs typeface="Arial" panose="020B0604020202020204" pitchFamily="34" charset="0"/>
              </a:rPr>
              <a:t>ماذا تعني؟ </a:t>
            </a:r>
            <a:r>
              <a:rPr lang="ar-JO" sz="3200" b="1" dirty="0">
                <a:latin typeface="Arial" panose="020B0604020202020204" pitchFamily="34" charset="0"/>
                <a:cs typeface="Arial" panose="020B0604020202020204" pitchFamily="34" charset="0"/>
              </a:rPr>
              <a:t>إن سأل الجمهور ذلك فعليك أن تفسر/تعلم</a:t>
            </a:r>
            <a:endParaRPr lang="en-US" sz="3200" b="1" dirty="0">
              <a:latin typeface="Arial" panose="020B0604020202020204" pitchFamily="34" charset="0"/>
              <a:cs typeface="Arial" panose="020B0604020202020204" pitchFamily="34" charset="0"/>
            </a:endParaRPr>
          </a:p>
          <a:p>
            <a:pPr lvl="1" algn="r" rtl="1" eaLnBrk="1" hangingPunct="1">
              <a:defRPr/>
            </a:pPr>
            <a:r>
              <a:rPr lang="ar-JO" sz="3200" b="1" dirty="0">
                <a:solidFill>
                  <a:srgbClr val="FFFF00"/>
                </a:solidFill>
                <a:latin typeface="Arial" panose="020B0604020202020204" pitchFamily="34" charset="0"/>
                <a:cs typeface="Arial" panose="020B0604020202020204" pitchFamily="34" charset="0"/>
              </a:rPr>
              <a:t>هل هو صحيح؟ </a:t>
            </a:r>
            <a:r>
              <a:rPr lang="ar-JO" sz="3200" b="1" dirty="0">
                <a:latin typeface="Arial" panose="020B0604020202020204" pitchFamily="34" charset="0"/>
                <a:cs typeface="Arial" panose="020B0604020202020204" pitchFamily="34" charset="0"/>
              </a:rPr>
              <a:t>إن سال الجمهور ذلك فعليك أن تثبت/تقنع</a:t>
            </a:r>
            <a:endParaRPr lang="en-US" sz="3200" b="1" dirty="0">
              <a:latin typeface="Arial" panose="020B0604020202020204" pitchFamily="34" charset="0"/>
              <a:cs typeface="Arial" panose="020B0604020202020204" pitchFamily="34" charset="0"/>
            </a:endParaRPr>
          </a:p>
          <a:p>
            <a:pPr lvl="1" algn="r" rtl="1" eaLnBrk="1" hangingPunct="1">
              <a:defRPr/>
            </a:pPr>
            <a:r>
              <a:rPr lang="ar-JO" sz="3200" b="1" dirty="0">
                <a:solidFill>
                  <a:srgbClr val="FFFF00"/>
                </a:solidFill>
                <a:latin typeface="Arial" panose="020B0604020202020204" pitchFamily="34" charset="0"/>
                <a:cs typeface="Arial" panose="020B0604020202020204" pitchFamily="34" charset="0"/>
              </a:rPr>
              <a:t>ماذا في ذلك؟ </a:t>
            </a:r>
            <a:r>
              <a:rPr lang="ar-JO" sz="3200" b="1" dirty="0">
                <a:latin typeface="Arial" panose="020B0604020202020204" pitchFamily="34" charset="0"/>
                <a:cs typeface="Arial" panose="020B0604020202020204" pitchFamily="34" charset="0"/>
              </a:rPr>
              <a:t>إن سأل الجمهور ذلك فعليك أن تطبق/تحث</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43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p:cTn id="7" dur="500" fill="hold"/>
                                        <p:tgtEl>
                                          <p:spTgt spid="3143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43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43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14371">
                                            <p:txEl>
                                              <p:pRg st="1" end="1"/>
                                            </p:txEl>
                                          </p:spTgt>
                                        </p:tgtEl>
                                        <p:attrNameLst>
                                          <p:attrName>style.visibility</p:attrName>
                                        </p:attrNameLst>
                                      </p:cBhvr>
                                      <p:to>
                                        <p:strVal val="visible"/>
                                      </p:to>
                                    </p:set>
                                    <p:anim calcmode="lin" valueType="num">
                                      <p:cBhvr>
                                        <p:cTn id="15" dur="500" fill="hold"/>
                                        <p:tgtEl>
                                          <p:spTgt spid="3143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43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43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4371">
                                            <p:txEl>
                                              <p:pRg st="2" end="2"/>
                                            </p:txEl>
                                          </p:spTgt>
                                        </p:tgtEl>
                                        <p:attrNameLst>
                                          <p:attrName>style.visibility</p:attrName>
                                        </p:attrNameLst>
                                      </p:cBhvr>
                                      <p:to>
                                        <p:strVal val="visible"/>
                                      </p:to>
                                    </p:set>
                                    <p:anim calcmode="lin" valueType="num">
                                      <p:cBhvr>
                                        <p:cTn id="23" dur="500" fill="hold"/>
                                        <p:tgtEl>
                                          <p:spTgt spid="3143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43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43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14371">
                                            <p:txEl>
                                              <p:pRg st="3" end="3"/>
                                            </p:txEl>
                                          </p:spTgt>
                                        </p:tgtEl>
                                        <p:attrNameLst>
                                          <p:attrName>style.visibility</p:attrName>
                                        </p:attrNameLst>
                                      </p:cBhvr>
                                      <p:to>
                                        <p:strVal val="visible"/>
                                      </p:to>
                                    </p:set>
                                    <p:anim calcmode="lin" valueType="num">
                                      <p:cBhvr>
                                        <p:cTn id="31" dur="500" fill="hold"/>
                                        <p:tgtEl>
                                          <p:spTgt spid="3143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143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143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rmAutofit/>
          </a:bodyPr>
          <a:lstStyle/>
          <a:p>
            <a:pPr algn="ctr" eaLnBrk="1" hangingPunct="1">
              <a:defRPr/>
            </a:pPr>
            <a:r>
              <a:rPr lang="ar-JO" sz="3600" b="1" dirty="0">
                <a:solidFill>
                  <a:srgbClr val="FFFF00"/>
                </a:solidFill>
                <a:latin typeface="Arial" panose="020B0604020202020204" pitchFamily="34" charset="0"/>
                <a:cs typeface="Arial" panose="020B0604020202020204" pitchFamily="34" charset="0"/>
              </a:rPr>
              <a:t>ربط أرسطو/تولمين مع روبنسون:                  توقع الإعتراضات والإجابة عليها</a:t>
            </a:r>
            <a:endParaRPr lang="en-US" sz="3600" b="1" dirty="0">
              <a:solidFill>
                <a:srgbClr val="FFFF00"/>
              </a:solidFill>
              <a:latin typeface="Arial" panose="020B0604020202020204" pitchFamily="34" charset="0"/>
              <a:cs typeface="Arial" panose="020B0604020202020204" pitchFamily="34" charset="0"/>
            </a:endParaRPr>
          </a:p>
        </p:txBody>
      </p:sp>
      <p:sp>
        <p:nvSpPr>
          <p:cNvPr id="315395" name="Rectangle 3"/>
          <p:cNvSpPr>
            <a:spLocks noGrp="1" noChangeArrowheads="1"/>
          </p:cNvSpPr>
          <p:nvPr>
            <p:ph idx="1"/>
          </p:nvPr>
        </p:nvSpPr>
        <p:spPr/>
        <p:txBody>
          <a:bodyPr>
            <a:normAutofit/>
          </a:bodyPr>
          <a:lstStyle/>
          <a:p>
            <a:pPr algn="ctr" rtl="1">
              <a:defRPr/>
            </a:pPr>
            <a:r>
              <a:rPr lang="ar-JO" sz="3200" b="1" dirty="0">
                <a:latin typeface="Arial" panose="020B0604020202020204" pitchFamily="34" charset="0"/>
                <a:cs typeface="Arial" panose="020B0604020202020204" pitchFamily="34" charset="0"/>
              </a:rPr>
              <a:t>هذه الأسئلة الثلاثة مبنية على بعضها البعض نفسياً. فالأول هو الأساس للإثنين التاليين، والثاني للثالث.</a:t>
            </a:r>
            <a:endParaRPr lang="en-US" sz="32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 calcmode="lin" valueType="num">
                                      <p:cBhvr>
                                        <p:cTn id="7" dur="500" fill="hold"/>
                                        <p:tgtEl>
                                          <p:spTgt spid="31539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539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539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5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3429000" y="495300"/>
            <a:ext cx="1882316" cy="2819400"/>
          </a:xfrm>
          <a:prstGeom prst="rect">
            <a:avLst/>
          </a:prstGeom>
        </p:spPr>
      </p:pic>
      <p:sp>
        <p:nvSpPr>
          <p:cNvPr id="314370" name="Rectangle 2"/>
          <p:cNvSpPr>
            <a:spLocks noGrp="1" noChangeArrowheads="1"/>
          </p:cNvSpPr>
          <p:nvPr>
            <p:ph type="title"/>
          </p:nvPr>
        </p:nvSpPr>
        <p:spPr>
          <a:xfrm>
            <a:off x="457200" y="274638"/>
            <a:ext cx="8229600" cy="1325562"/>
          </a:xfrm>
        </p:spPr>
        <p:txBody>
          <a:bodyPr>
            <a:normAutofit/>
          </a:bodyPr>
          <a:lstStyle/>
          <a:p>
            <a:pPr algn="ctr" eaLnBrk="1" hangingPunct="1">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تفشل الحجج السليمة على الأغلب؟</a:t>
            </a: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4371" name="Rectangle 3"/>
          <p:cNvSpPr>
            <a:spLocks noGrp="1" noChangeArrowheads="1"/>
          </p:cNvSpPr>
          <p:nvPr>
            <p:ph idx="1"/>
          </p:nvPr>
        </p:nvSpPr>
        <p:spPr>
          <a:xfrm>
            <a:off x="304800" y="2209800"/>
            <a:ext cx="8382000" cy="4267200"/>
          </a:xfrm>
        </p:spPr>
        <p:txBody>
          <a:bodyPr>
            <a:normAutofit/>
          </a:bodyPr>
          <a:lstStyle/>
          <a:p>
            <a:pPr mar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أخطاء الشخصية: الغطرسة والعدوانية والذكاء.</a:t>
            </a:r>
            <a:endParaRPr lang="en-US"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أخطاء الإنفعال:  سوء تقدير المصلحة الوجودية </a:t>
            </a:r>
          </a:p>
          <a:p>
            <a:pPr mar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(الشعور بالحاجة).</a:t>
            </a:r>
            <a:endParaRPr lang="en-US"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lgn="r">
              <a:buNone/>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أخطاء الفكر: افتراض المعرفة بشكل غير صحيح</a:t>
            </a:r>
          </a:p>
        </p:txBody>
      </p:sp>
    </p:spTree>
    <p:extLst>
      <p:ext uri="{BB962C8B-B14F-4D97-AF65-F5344CB8AC3E}">
        <p14:creationId xmlns:p14="http://schemas.microsoft.com/office/powerpoint/2010/main" val="817198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p:cTn id="7" dur="500" fill="hold"/>
                                        <p:tgtEl>
                                          <p:spTgt spid="3143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43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43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14371">
                                            <p:txEl>
                                              <p:pRg st="1" end="1"/>
                                            </p:txEl>
                                          </p:spTgt>
                                        </p:tgtEl>
                                        <p:attrNameLst>
                                          <p:attrName>style.visibility</p:attrName>
                                        </p:attrNameLst>
                                      </p:cBhvr>
                                      <p:to>
                                        <p:strVal val="visible"/>
                                      </p:to>
                                    </p:set>
                                    <p:anim calcmode="lin" valueType="num">
                                      <p:cBhvr>
                                        <p:cTn id="15" dur="500" fill="hold"/>
                                        <p:tgtEl>
                                          <p:spTgt spid="3143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43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43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4371">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314371">
                                            <p:txEl>
                                              <p:pRg st="2" end="2"/>
                                            </p:txEl>
                                          </p:spTgt>
                                        </p:tgtEl>
                                        <p:attrNameLst>
                                          <p:attrName>style.visibility</p:attrName>
                                        </p:attrNameLst>
                                      </p:cBhvr>
                                      <p:to>
                                        <p:strVal val="visible"/>
                                      </p:to>
                                    </p:set>
                                    <p:anim calcmode="lin" valueType="num">
                                      <p:cBhvr>
                                        <p:cTn id="21" dur="500" fill="hold"/>
                                        <p:tgtEl>
                                          <p:spTgt spid="3143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143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143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14371">
                                            <p:txEl>
                                              <p:pRg st="3" end="3"/>
                                            </p:txEl>
                                          </p:spTgt>
                                        </p:tgtEl>
                                        <p:attrNameLst>
                                          <p:attrName>style.visibility</p:attrName>
                                        </p:attrNameLst>
                                      </p:cBhvr>
                                      <p:to>
                                        <p:strVal val="visible"/>
                                      </p:to>
                                    </p:set>
                                    <p:anim calcmode="lin" valueType="num">
                                      <p:cBhvr>
                                        <p:cTn id="29" dur="500" fill="hold"/>
                                        <p:tgtEl>
                                          <p:spTgt spid="3143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143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143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ar-JO" sz="4000" dirty="0">
                <a:latin typeface="Arial" panose="020B0604020202020204" pitchFamily="34" charset="0"/>
                <a:cs typeface="Arial" panose="020B0604020202020204" pitchFamily="34" charset="0"/>
              </a:rPr>
              <a:t>هذه الأسئلة الثلاثة </a:t>
            </a:r>
            <a:br>
              <a:rPr lang="ar-JO" sz="4000"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متسلسلة نفسياً</a:t>
            </a:r>
            <a:endParaRPr lang="en-US" sz="4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2386854"/>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55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554162"/>
          </a:xfrm>
        </p:spPr>
        <p:txBody>
          <a:bodyPr/>
          <a:lstStyle/>
          <a:p>
            <a:pPr algn="ctr"/>
            <a:r>
              <a:rPr lang="ar-JO" sz="3600" dirty="0">
                <a:latin typeface="Arial" panose="020B0604020202020204" pitchFamily="34" charset="0"/>
                <a:cs typeface="Arial" panose="020B0604020202020204" pitchFamily="34" charset="0"/>
              </a:rPr>
              <a:t>على سبيل المثال:</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سوف تمطر بجنون غداً</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981200"/>
            <a:ext cx="9144000" cy="4495800"/>
          </a:xfrm>
        </p:spPr>
        <p:txBody>
          <a:bodyPr>
            <a:normAutofit/>
          </a:bodyPr>
          <a:lstStyle/>
          <a:p>
            <a:pPr algn="r" rtl="1"/>
            <a:r>
              <a:rPr lang="ar-JO" sz="3200" dirty="0">
                <a:latin typeface="Arial" panose="020B0604020202020204" pitchFamily="34" charset="0"/>
                <a:cs typeface="Arial" panose="020B0604020202020204" pitchFamily="34" charset="0"/>
              </a:rPr>
              <a:t>هل يسأل الجمهور: ماذا تقصد؟ ماذا تقصد بالمطر بجنون؟</a:t>
            </a:r>
            <a:endParaRPr lang="en-US" sz="2800" dirty="0">
              <a:latin typeface="Arial" panose="020B0604020202020204" pitchFamily="34" charset="0"/>
              <a:cs typeface="Arial" panose="020B0604020202020204" pitchFamily="34" charset="0"/>
            </a:endParaRPr>
          </a:p>
          <a:p>
            <a:pPr lvl="1" algn="r" rtl="1">
              <a:buFont typeface="Arial" pitchFamily="34" charset="0"/>
              <a:buChar char="•"/>
            </a:pPr>
            <a:r>
              <a:rPr lang="ar-JO" sz="2800" dirty="0">
                <a:latin typeface="Arial" panose="020B0604020202020204" pitchFamily="34" charset="0"/>
                <a:cs typeface="Arial" panose="020B0604020202020204" pitchFamily="34" charset="0"/>
              </a:rPr>
              <a:t>عليك أن تشرح/تعرّف</a:t>
            </a:r>
            <a:endParaRPr lang="en-US" sz="28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هل يسأل الجمهور: هل هذا صحيح؟ كيف تعرف؟</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عليك أن تثبت/تناقش/تدافع</a:t>
            </a:r>
            <a:endParaRPr lang="en-US" sz="28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هل يسأل الجمهور: ماذا في ذلك؟ كيف أستعد للمطر؟ ماذا يجب أن أفعل؟</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عليك أن تطبق/تجهز</a:t>
            </a:r>
            <a:endParaRPr lang="en-US" sz="2800"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lstStyle/>
          <a:p>
            <a:pPr algn="ctr"/>
            <a:r>
              <a:rPr lang="ar-JO" sz="4000" b="1" dirty="0">
                <a:latin typeface="Arial" panose="020B0604020202020204" pitchFamily="34" charset="0"/>
                <a:cs typeface="Arial" panose="020B0604020202020204" pitchFamily="34" charset="0"/>
              </a:rPr>
              <a:t>تجنب النجاسة الجنسية</a:t>
            </a:r>
            <a:endParaRPr lang="en-US" sz="40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2984225"/>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591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28650" y="365126"/>
            <a:ext cx="7886700" cy="1387473"/>
          </a:xfrm>
        </p:spPr>
        <p:txBody>
          <a:bodyPr>
            <a:normAutofit/>
          </a:bodyPr>
          <a:lstStyle/>
          <a:p>
            <a:pPr algn="ctr">
              <a:defRPr/>
            </a:pP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توقع الإعتراضات والرد عليها: </a:t>
            </a:r>
            <a:b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لا يؤمن الناس؟</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6419" name="Rectangle 3"/>
          <p:cNvSpPr>
            <a:spLocks noGrp="1" noChangeArrowheads="1"/>
          </p:cNvSpPr>
          <p:nvPr>
            <p:ph idx="1"/>
          </p:nvPr>
        </p:nvSpPr>
        <p:spPr>
          <a:xfrm>
            <a:off x="457200" y="2286000"/>
            <a:ext cx="8458200" cy="4267200"/>
          </a:xfrm>
        </p:spPr>
        <p:txBody>
          <a:bodyPr>
            <a:normAutofit/>
          </a:bodyPr>
          <a:lstStyle/>
          <a:p>
            <a:pPr marL="457200" lvl="1" indent="0" algn="r" eaLnBrk="1" hangingPunct="1">
              <a:buNone/>
              <a:defRPr/>
            </a:pPr>
            <a:r>
              <a:rPr lang="ar-JO" sz="3600" b="1" dirty="0">
                <a:solidFill>
                  <a:srgbClr val="00FFCC"/>
                </a:solidFill>
                <a:latin typeface="Arial" panose="020B0604020202020204" pitchFamily="34" charset="0"/>
                <a:cs typeface="Arial" panose="020B0604020202020204" pitchFamily="34" charset="0"/>
              </a:rPr>
              <a:t>1. إنهم لا يفهمون (لا تعاون)</a:t>
            </a:r>
            <a:endParaRPr lang="en-US" sz="3600" b="1" dirty="0">
              <a:solidFill>
                <a:srgbClr val="00FFCC"/>
              </a:solidFill>
              <a:latin typeface="Arial" panose="020B0604020202020204" pitchFamily="34" charset="0"/>
              <a:cs typeface="Arial" panose="020B0604020202020204" pitchFamily="34" charset="0"/>
            </a:endParaRPr>
          </a:p>
          <a:p>
            <a:pPr marL="1371600" lvl="2" indent="-457200" algn="r" rtl="1" eaLnBrk="1" hangingPunct="1">
              <a:defRPr/>
            </a:pPr>
            <a:r>
              <a:rPr lang="ar-JO" sz="2800" b="1" dirty="0">
                <a:latin typeface="Arial" panose="020B0604020202020204" pitchFamily="34" charset="0"/>
                <a:cs typeface="Arial" panose="020B0604020202020204" pitchFamily="34" charset="0"/>
              </a:rPr>
              <a:t>ما معنى النجاسة الجنسية؟ ما معنى تجنب؟</a:t>
            </a:r>
            <a:endParaRPr lang="en-US" sz="2800" b="1" dirty="0">
              <a:latin typeface="Arial" panose="020B0604020202020204" pitchFamily="34" charset="0"/>
              <a:cs typeface="Arial" panose="020B0604020202020204" pitchFamily="34" charset="0"/>
            </a:endParaRPr>
          </a:p>
          <a:p>
            <a:pPr marL="592138" lvl="1" indent="-571500" algn="r" rtl="1" eaLnBrk="1" hangingPunct="1">
              <a:buNone/>
              <a:defRPr/>
            </a:pPr>
            <a:r>
              <a:rPr lang="ar-JO" sz="3600" b="1" dirty="0">
                <a:solidFill>
                  <a:srgbClr val="00FFCC"/>
                </a:solidFill>
                <a:latin typeface="Arial" panose="020B0604020202020204" pitchFamily="34" charset="0"/>
                <a:cs typeface="Arial" panose="020B0604020202020204" pitchFamily="34" charset="0"/>
              </a:rPr>
              <a:t>2. إنهم لا يقتنعون. تبدو خبرتهم عكس تعليم الكتاب المقدس  (لا تعاون)</a:t>
            </a:r>
            <a:endParaRPr lang="en-US" sz="3600" b="1" dirty="0">
              <a:solidFill>
                <a:srgbClr val="00FFCC"/>
              </a:solidFill>
              <a:latin typeface="Arial" panose="020B0604020202020204" pitchFamily="34" charset="0"/>
              <a:cs typeface="Arial" panose="020B0604020202020204" pitchFamily="34" charset="0"/>
            </a:endParaRPr>
          </a:p>
          <a:p>
            <a:pPr marL="1371600" lvl="2" indent="-457200" algn="r" rtl="1">
              <a:defRPr/>
            </a:pPr>
            <a:r>
              <a:rPr lang="ar-JO" sz="2800" b="1" dirty="0">
                <a:latin typeface="Arial" panose="020B0604020202020204" pitchFamily="34" charset="0"/>
                <a:cs typeface="Arial" panose="020B0604020202020204" pitchFamily="34" charset="0"/>
              </a:rPr>
              <a:t>أعرف الكثير من الأشخاص غير الأخلاقيين جنسياً وهم في حالة جيدة</a:t>
            </a:r>
            <a:endParaRPr lang="en-US" sz="36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p:cTn id="7" dur="500" fill="hold"/>
                                        <p:tgtEl>
                                          <p:spTgt spid="31641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641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641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6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16419">
                                            <p:txEl>
                                              <p:pRg st="1" end="1"/>
                                            </p:txEl>
                                          </p:spTgt>
                                        </p:tgtEl>
                                        <p:attrNameLst>
                                          <p:attrName>style.visibility</p:attrName>
                                        </p:attrNameLst>
                                      </p:cBhvr>
                                      <p:to>
                                        <p:strVal val="visible"/>
                                      </p:to>
                                    </p:set>
                                    <p:anim calcmode="lin" valueType="num">
                                      <p:cBhvr>
                                        <p:cTn id="15" dur="500" fill="hold"/>
                                        <p:tgtEl>
                                          <p:spTgt spid="3164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64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64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6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6419">
                                            <p:txEl>
                                              <p:pRg st="2" end="2"/>
                                            </p:txEl>
                                          </p:spTgt>
                                        </p:tgtEl>
                                        <p:attrNameLst>
                                          <p:attrName>style.visibility</p:attrName>
                                        </p:attrNameLst>
                                      </p:cBhvr>
                                      <p:to>
                                        <p:strVal val="visible"/>
                                      </p:to>
                                    </p:set>
                                    <p:anim calcmode="lin" valueType="num">
                                      <p:cBhvr>
                                        <p:cTn id="23" dur="500" fill="hold"/>
                                        <p:tgtEl>
                                          <p:spTgt spid="3164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64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64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6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6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Grp="1" noChangeArrowheads="1"/>
          </p:cNvSpPr>
          <p:nvPr>
            <p:ph type="title"/>
          </p:nvPr>
        </p:nvSpPr>
        <p:spPr>
          <a:xfrm>
            <a:off x="628650" y="365126"/>
            <a:ext cx="7886700" cy="1463674"/>
          </a:xfrm>
        </p:spPr>
        <p:txBody>
          <a:bodyPr>
            <a:normAutofit/>
          </a:bodyPr>
          <a:lstStyle/>
          <a:p>
            <a:pPr algn="ctr">
              <a:defRPr/>
            </a:pPr>
            <a:r>
              <a:rPr lang="ar-JO" sz="4000" b="1" dirty="0">
                <a:latin typeface="Arial" panose="020B0604020202020204" pitchFamily="34" charset="0"/>
                <a:cs typeface="Arial" panose="020B0604020202020204" pitchFamily="34" charset="0"/>
              </a:rPr>
              <a:t>توقع الإعتراضات والرد عليها: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لماذا لا يتصرف الناس بناءً على الحق؟</a:t>
            </a:r>
            <a:endParaRPr lang="en-US" sz="4000" b="1" dirty="0">
              <a:latin typeface="Arial" panose="020B0604020202020204" pitchFamily="34" charset="0"/>
              <a:cs typeface="Arial" panose="020B0604020202020204" pitchFamily="34" charset="0"/>
            </a:endParaRPr>
          </a:p>
        </p:txBody>
      </p:sp>
      <p:sp>
        <p:nvSpPr>
          <p:cNvPr id="319490" name="Rectangle 2"/>
          <p:cNvSpPr>
            <a:spLocks noGrp="1" noChangeArrowheads="1"/>
          </p:cNvSpPr>
          <p:nvPr>
            <p:ph idx="1"/>
          </p:nvPr>
        </p:nvSpPr>
        <p:spPr>
          <a:xfrm>
            <a:off x="0" y="2286000"/>
            <a:ext cx="8515350" cy="4351338"/>
          </a:xfrm>
        </p:spPr>
        <p:txBody>
          <a:bodyPr>
            <a:noAutofit/>
          </a:bodyPr>
          <a:lstStyle/>
          <a:p>
            <a:pPr marL="457200" lvl="1" indent="0" algn="r" eaLnBrk="1" hangingPunct="1">
              <a:buNone/>
              <a:defRPr/>
            </a:pPr>
            <a:r>
              <a:rPr lang="ar-JO" sz="3600" b="1" dirty="0">
                <a:solidFill>
                  <a:srgbClr val="00FFCC"/>
                </a:solidFill>
                <a:latin typeface="Arial" panose="020B0604020202020204" pitchFamily="34" charset="0"/>
                <a:cs typeface="Arial" panose="020B0604020202020204" pitchFamily="34" charset="0"/>
              </a:rPr>
              <a:t>1. إنهم لا يفهمونه</a:t>
            </a:r>
            <a:endParaRPr lang="en-US" sz="3600" b="1" dirty="0">
              <a:solidFill>
                <a:srgbClr val="00FFCC"/>
              </a:solidFill>
              <a:latin typeface="Arial" panose="020B0604020202020204" pitchFamily="34" charset="0"/>
              <a:cs typeface="Arial" panose="020B0604020202020204" pitchFamily="34" charset="0"/>
            </a:endParaRPr>
          </a:p>
          <a:p>
            <a:pPr marL="457200" lvl="1" indent="0" algn="r" eaLnBrk="1" hangingPunct="1">
              <a:buNone/>
              <a:defRPr/>
            </a:pPr>
            <a:r>
              <a:rPr lang="ar-JO" sz="3600" b="1" dirty="0">
                <a:solidFill>
                  <a:srgbClr val="00FFCC"/>
                </a:solidFill>
                <a:latin typeface="Arial" panose="020B0604020202020204" pitchFamily="34" charset="0"/>
                <a:cs typeface="Arial" panose="020B0604020202020204" pitchFamily="34" charset="0"/>
              </a:rPr>
              <a:t>2. إنهم لا يؤمنون به</a:t>
            </a:r>
            <a:endParaRPr lang="en-US" sz="3600" b="1" dirty="0">
              <a:solidFill>
                <a:srgbClr val="00FFCC"/>
              </a:solidFill>
              <a:latin typeface="Arial" panose="020B0604020202020204" pitchFamily="34" charset="0"/>
              <a:cs typeface="Arial" panose="020B0604020202020204" pitchFamily="34" charset="0"/>
            </a:endParaRPr>
          </a:p>
          <a:p>
            <a:pPr marL="457200" lvl="1" indent="0" algn="r" eaLnBrk="1" hangingPunct="1">
              <a:buNone/>
              <a:defRPr/>
            </a:pPr>
            <a:r>
              <a:rPr lang="ar-JO" sz="3600" b="1" dirty="0">
                <a:solidFill>
                  <a:srgbClr val="00FFCC"/>
                </a:solidFill>
                <a:latin typeface="Arial" panose="020B0604020202020204" pitchFamily="34" charset="0"/>
                <a:cs typeface="Arial" panose="020B0604020202020204" pitchFamily="34" charset="0"/>
              </a:rPr>
              <a:t>3. تتعارض أفعالهم أو قيمهم مع الكتاب المقدس</a:t>
            </a:r>
            <a:endParaRPr lang="en-US" sz="3600" b="1" dirty="0">
              <a:solidFill>
                <a:srgbClr val="00FFCC"/>
              </a:solidFill>
              <a:latin typeface="Arial" panose="020B0604020202020204" pitchFamily="34" charset="0"/>
              <a:cs typeface="Arial" panose="020B0604020202020204" pitchFamily="34" charset="0"/>
            </a:endParaRPr>
          </a:p>
          <a:p>
            <a:pPr marL="1371600" lvl="2" indent="-457200" algn="r" rtl="1" eaLnBrk="1" hangingPunct="1">
              <a:defRPr/>
            </a:pPr>
            <a:r>
              <a:rPr lang="ar-JO" sz="2800" b="1" dirty="0">
                <a:latin typeface="Arial" panose="020B0604020202020204" pitchFamily="34" charset="0"/>
                <a:cs typeface="Arial" panose="020B0604020202020204" pitchFamily="34" charset="0"/>
              </a:rPr>
              <a:t>علاقتي مع صديقي معتمدة على الجنس</a:t>
            </a:r>
            <a:endParaRPr lang="en-US" sz="2800" b="1" dirty="0">
              <a:latin typeface="Arial" panose="020B0604020202020204" pitchFamily="34" charset="0"/>
              <a:cs typeface="Arial" panose="020B0604020202020204" pitchFamily="34" charset="0"/>
            </a:endParaRPr>
          </a:p>
          <a:p>
            <a:pPr marL="1371600" lvl="2" indent="-457200" algn="r" rtl="1" eaLnBrk="1" hangingPunct="1">
              <a:defRPr/>
            </a:pPr>
            <a:r>
              <a:rPr lang="ar-JO" sz="2800" b="1" dirty="0">
                <a:latin typeface="Arial" panose="020B0604020202020204" pitchFamily="34" charset="0"/>
                <a:cs typeface="Arial" panose="020B0604020202020204" pitchFamily="34" charset="0"/>
              </a:rPr>
              <a:t>نظرية التوازن</a:t>
            </a:r>
            <a:endParaRPr lang="en-US" sz="3600" b="1" dirty="0">
              <a:solidFill>
                <a:srgbClr val="00FFCC"/>
              </a:solidFill>
              <a:latin typeface="Arial" panose="020B0604020202020204" pitchFamily="34" charset="0"/>
              <a:cs typeface="Arial" panose="020B0604020202020204" pitchFamily="34" charset="0"/>
            </a:endParaRPr>
          </a:p>
          <a:p>
            <a:pPr marL="457200" lvl="1" indent="0" algn="r" eaLnBrk="1" hangingPunct="1">
              <a:buNone/>
              <a:defRPr/>
            </a:pPr>
            <a:r>
              <a:rPr lang="ar-JO" sz="3600" b="1" dirty="0">
                <a:solidFill>
                  <a:srgbClr val="00FFCC"/>
                </a:solidFill>
                <a:latin typeface="Arial" panose="020B0604020202020204" pitchFamily="34" charset="0"/>
                <a:cs typeface="Arial" panose="020B0604020202020204" pitchFamily="34" charset="0"/>
              </a:rPr>
              <a:t>4. لا يعرفون كيف</a:t>
            </a:r>
            <a:endParaRPr lang="en-US" sz="3600" b="1" dirty="0">
              <a:solidFill>
                <a:srgbClr val="00FFCC"/>
              </a:solidFill>
              <a:latin typeface="Arial" panose="020B0604020202020204" pitchFamily="34" charset="0"/>
              <a:cs typeface="Arial" panose="020B0604020202020204" pitchFamily="34" charset="0"/>
            </a:endParaRPr>
          </a:p>
          <a:p>
            <a:pPr marL="1371600" lvl="2" indent="-457200" algn="r" rtl="1">
              <a:defRPr/>
            </a:pPr>
            <a:r>
              <a:rPr lang="ar-JO" sz="2800" b="1" dirty="0">
                <a:latin typeface="Arial" panose="020B0604020202020204" pitchFamily="34" charset="0"/>
                <a:cs typeface="Arial" panose="020B0604020202020204" pitchFamily="34" charset="0"/>
              </a:rPr>
              <a:t>أنا أعمل مع الأشخاص الذين يقصفونني بالمواد الإباحية. ماذا عليَّ أن أفعل؟</a:t>
            </a:r>
            <a:endParaRPr lang="en-US" sz="28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 calcmode="lin" valueType="num">
                                      <p:cBhvr>
                                        <p:cTn id="7" dur="500" fill="hold"/>
                                        <p:tgtEl>
                                          <p:spTgt spid="31949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949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949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94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19490">
                                            <p:txEl>
                                              <p:pRg st="1" end="1"/>
                                            </p:txEl>
                                          </p:spTgt>
                                        </p:tgtEl>
                                        <p:attrNameLst>
                                          <p:attrName>style.visibility</p:attrName>
                                        </p:attrNameLst>
                                      </p:cBhvr>
                                      <p:to>
                                        <p:strVal val="visible"/>
                                      </p:to>
                                    </p:set>
                                    <p:anim calcmode="lin" valueType="num">
                                      <p:cBhvr>
                                        <p:cTn id="15" dur="500" fill="hold"/>
                                        <p:tgtEl>
                                          <p:spTgt spid="31949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949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949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94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9490">
                                            <p:txEl>
                                              <p:pRg st="2" end="2"/>
                                            </p:txEl>
                                          </p:spTgt>
                                        </p:tgtEl>
                                        <p:attrNameLst>
                                          <p:attrName>style.visibility</p:attrName>
                                        </p:attrNameLst>
                                      </p:cBhvr>
                                      <p:to>
                                        <p:strVal val="visible"/>
                                      </p:to>
                                    </p:set>
                                    <p:anim calcmode="lin" valueType="num">
                                      <p:cBhvr>
                                        <p:cTn id="23" dur="500" fill="hold"/>
                                        <p:tgtEl>
                                          <p:spTgt spid="31949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949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949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94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19490">
                                            <p:txEl>
                                              <p:pRg st="3" end="3"/>
                                            </p:txEl>
                                          </p:spTgt>
                                        </p:tgtEl>
                                        <p:attrNameLst>
                                          <p:attrName>style.visibility</p:attrName>
                                        </p:attrNameLst>
                                      </p:cBhvr>
                                      <p:to>
                                        <p:strVal val="visible"/>
                                      </p:to>
                                    </p:set>
                                    <p:anim calcmode="lin" valueType="num">
                                      <p:cBhvr>
                                        <p:cTn id="31" dur="500" fill="hold"/>
                                        <p:tgtEl>
                                          <p:spTgt spid="31949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1949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1949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194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19490">
                                            <p:txEl>
                                              <p:pRg st="4" end="4"/>
                                            </p:txEl>
                                          </p:spTgt>
                                        </p:tgtEl>
                                        <p:attrNameLst>
                                          <p:attrName>style.visibility</p:attrName>
                                        </p:attrNameLst>
                                      </p:cBhvr>
                                      <p:to>
                                        <p:strVal val="visible"/>
                                      </p:to>
                                    </p:set>
                                    <p:anim calcmode="lin" valueType="num">
                                      <p:cBhvr>
                                        <p:cTn id="39" dur="500" fill="hold"/>
                                        <p:tgtEl>
                                          <p:spTgt spid="31949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1949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1949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194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19490">
                                            <p:txEl>
                                              <p:pRg st="5" end="5"/>
                                            </p:txEl>
                                          </p:spTgt>
                                        </p:tgtEl>
                                        <p:attrNameLst>
                                          <p:attrName>style.visibility</p:attrName>
                                        </p:attrNameLst>
                                      </p:cBhvr>
                                      <p:to>
                                        <p:strVal val="visible"/>
                                      </p:to>
                                    </p:set>
                                    <p:anim calcmode="lin" valueType="num">
                                      <p:cBhvr>
                                        <p:cTn id="47" dur="500" fill="hold"/>
                                        <p:tgtEl>
                                          <p:spTgt spid="31949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1949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1949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1949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9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81000" y="274638"/>
            <a:ext cx="8305800" cy="1935162"/>
          </a:xfrm>
        </p:spPr>
        <p:txBody>
          <a:bodyPr>
            <a:normAutofit fontScale="90000"/>
          </a:bodyPr>
          <a:lstStyle/>
          <a:p>
            <a:pPr algn="ctr" eaLnBrk="1" hangingPunct="1">
              <a:defRPr/>
            </a:pPr>
            <a:r>
              <a:rPr lang="ar-JO" sz="4000" dirty="0">
                <a:latin typeface="Arial" panose="020B0604020202020204" pitchFamily="34" charset="0"/>
                <a:cs typeface="Arial" panose="020B0604020202020204" pitchFamily="34" charset="0"/>
              </a:rPr>
              <a:t>تذكر أن أفضل طريقة للقيام بهذه الأمور الثلاثة (الشرح، والإثبات، والتطبيق) هي باستخدام لغة حية: مواد دعم ملموسة</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26659" name="Rectangle 3"/>
          <p:cNvSpPr>
            <a:spLocks noGrp="1" noChangeArrowheads="1"/>
          </p:cNvSpPr>
          <p:nvPr>
            <p:ph idx="1"/>
          </p:nvPr>
        </p:nvSpPr>
        <p:spPr>
          <a:xfrm>
            <a:off x="609600" y="2895600"/>
            <a:ext cx="7620000" cy="1552575"/>
          </a:xfrm>
        </p:spPr>
        <p:txBody>
          <a:bodyPr>
            <a:normAutofit/>
          </a:bodyPr>
          <a:lstStyle/>
          <a:p>
            <a:pPr algn="ctr" eaLnBrk="1" hangingPunct="1">
              <a:buFont typeface="Wingdings" pitchFamily="2" charset="2"/>
              <a:buNone/>
              <a:defRPr/>
            </a:pPr>
            <a:r>
              <a:rPr lang="ar-JO" sz="7200" dirty="0">
                <a:solidFill>
                  <a:srgbClr val="FF3399"/>
                </a:solidFill>
                <a:latin typeface="Arial" panose="020B0604020202020204" pitchFamily="34" charset="0"/>
                <a:cs typeface="Arial" panose="020B0604020202020204" pitchFamily="34" charset="0"/>
              </a:rPr>
              <a:t>البحار</a:t>
            </a:r>
            <a:endParaRPr lang="en-US" sz="7200" dirty="0">
              <a:solidFill>
                <a:srgbClr val="FF3399"/>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fade">
                                      <p:cBhvr>
                                        <p:cTn id="7" dur="770" decel="100000"/>
                                        <p:tgtEl>
                                          <p:spTgt spid="326659">
                                            <p:txEl>
                                              <p:pRg st="0" end="0"/>
                                            </p:txEl>
                                          </p:spTgt>
                                        </p:tgtEl>
                                      </p:cBhvr>
                                    </p:animEffect>
                                    <p:animScale>
                                      <p:cBhvr>
                                        <p:cTn id="8" dur="770" decel="100000"/>
                                        <p:tgtEl>
                                          <p:spTgt spid="326659">
                                            <p:txEl>
                                              <p:pRg st="0" end="0"/>
                                            </p:txEl>
                                          </p:spTgt>
                                        </p:tgtEl>
                                      </p:cBhvr>
                                      <p:from x="10000" y="10000"/>
                                      <p:to x="200000" y="450000"/>
                                    </p:animScale>
                                    <p:animScale>
                                      <p:cBhvr>
                                        <p:cTn id="9" dur="1230" accel="100000" fill="hold">
                                          <p:stCondLst>
                                            <p:cond delay="770"/>
                                          </p:stCondLst>
                                        </p:cTn>
                                        <p:tgtEl>
                                          <p:spTgt spid="326659">
                                            <p:txEl>
                                              <p:pRg st="0" end="0"/>
                                            </p:txEl>
                                          </p:spTgt>
                                        </p:tgtEl>
                                      </p:cBhvr>
                                      <p:from x="200000" y="450000"/>
                                      <p:to x="100000" y="100000"/>
                                    </p:animScale>
                                    <p:set>
                                      <p:cBhvr>
                                        <p:cTn id="10" dur="770" fill="hold"/>
                                        <p:tgtEl>
                                          <p:spTgt spid="326659">
                                            <p:txEl>
                                              <p:pRg st="0" end="0"/>
                                            </p:txEl>
                                          </p:spTgt>
                                        </p:tgtEl>
                                        <p:attrNameLst>
                                          <p:attrName>ppt_x</p:attrName>
                                        </p:attrNameLst>
                                      </p:cBhvr>
                                      <p:to>
                                        <p:strVal val="(0.5)"/>
                                      </p:to>
                                    </p:set>
                                    <p:anim from="(0.5)" to="(#ppt_x)" calcmode="lin" valueType="num">
                                      <p:cBhvr>
                                        <p:cTn id="11" dur="1230" accel="100000" fill="hold">
                                          <p:stCondLst>
                                            <p:cond delay="770"/>
                                          </p:stCondLst>
                                        </p:cTn>
                                        <p:tgtEl>
                                          <p:spTgt spid="326659">
                                            <p:txEl>
                                              <p:pRg st="0" end="0"/>
                                            </p:txEl>
                                          </p:spTgt>
                                        </p:tgtEl>
                                        <p:attrNameLst>
                                          <p:attrName>ppt_x</p:attrName>
                                        </p:attrNameLst>
                                      </p:cBhvr>
                                    </p:anim>
                                    <p:set>
                                      <p:cBhvr>
                                        <p:cTn id="12" dur="770" fill="hold"/>
                                        <p:tgtEl>
                                          <p:spTgt spid="32665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26659">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pPr algn="ctr"/>
            <a:r>
              <a:rPr lang="ar-JO" sz="4800" b="1" dirty="0">
                <a:latin typeface="Arial" panose="020B0604020202020204" pitchFamily="34" charset="0"/>
                <a:cs typeface="Arial" panose="020B0604020202020204" pitchFamily="34" charset="0"/>
              </a:rPr>
              <a:t>مراجعة</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2"/>
            <a:ext cx="8458200" cy="5562598"/>
          </a:xfrm>
        </p:spPr>
        <p:txBody>
          <a:bodyPr>
            <a:normAutofit/>
          </a:bodyPr>
          <a:lstStyle/>
          <a:p>
            <a:pPr algn="r" rtl="1"/>
            <a:r>
              <a:rPr lang="ar-JO" sz="2800" b="1" dirty="0">
                <a:latin typeface="Arial" panose="020B0604020202020204" pitchFamily="34" charset="0"/>
                <a:cs typeface="Arial" panose="020B0604020202020204" pitchFamily="34" charset="0"/>
              </a:rPr>
              <a:t>يستخدم الإقناع الفعال معرفة الجمهور ومعتقداته وقيمه. إنه يطالب بالتعاون.</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تستند الحجج السليمة إلى فرضيات وحقائق صحيحة، ولكن هذه الحجج غالباً ما تفشل بسبب أخطاء في الشخصية والإنفعال والفكر.</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فيما يتعلق بالفكر يفترض المتحدثون قدراً كبيراً من المعرفة وتوافقاً كبيراً من المستمعين. وبالتالي لا يتعاون المستمعون في الحجة.</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إن موسوعة أرسطو هي وسيلة لوصف الفكر من حيث التعاون.</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يوفر لنا مخطط تولمين أيضاً طريقة لتحديد وتحليل التعاون في الحجج اليومية، خاصة تلك النقاط التي يسميها الضمانات - الإتصالات التعاونية بين المطالبة والبيانات.</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أسئلة روبنسون التطويرية تساعدنا على التأكد من حدوث التعاون</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85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4" descr="http://images.acswebnetworks.com/1/163/Bryan-Wilkerson_md.gif"/>
          <p:cNvPicPr>
            <a:picLocks noChangeAspect="1" noChangeArrowheads="1"/>
          </p:cNvPicPr>
          <p:nvPr/>
        </p:nvPicPr>
        <p:blipFill>
          <a:blip r:embed="rId2"/>
          <a:srcRect/>
          <a:stretch>
            <a:fillRect/>
          </a:stretch>
        </p:blipFill>
        <p:spPr bwMode="auto">
          <a:xfrm>
            <a:off x="5676900" y="1447800"/>
            <a:ext cx="3581400" cy="3139464"/>
          </a:xfrm>
          <a:prstGeom prst="ellipse">
            <a:avLst/>
          </a:prstGeom>
          <a:ln>
            <a:noFill/>
          </a:ln>
          <a:effectLst>
            <a:softEdge rad="112500"/>
          </a:effectLst>
        </p:spPr>
      </p:pic>
      <p:sp>
        <p:nvSpPr>
          <p:cNvPr id="2" name="Title 1"/>
          <p:cNvSpPr>
            <a:spLocks noGrp="1"/>
          </p:cNvSpPr>
          <p:nvPr>
            <p:ph type="title"/>
          </p:nvPr>
        </p:nvSpPr>
        <p:spPr>
          <a:xfrm>
            <a:off x="457200" y="0"/>
            <a:ext cx="8229600" cy="1143000"/>
          </a:xfrm>
        </p:spPr>
        <p:txBody>
          <a:bodyPr>
            <a:noAutofit/>
          </a:bodyPr>
          <a:lstStyle/>
          <a:p>
            <a:pPr eaLnBrk="1" hangingPunct="1">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دراسة حالة: برايان ويلكرسون</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وراء الإرادة والنعمة</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371600"/>
            <a:ext cx="6172200" cy="5334000"/>
          </a:xfrm>
        </p:spPr>
        <p:txBody>
          <a:bodyPr>
            <a:normAutofit/>
          </a:bodyPr>
          <a:lstStyle/>
          <a:p>
            <a:pPr algn="r" rtl="1">
              <a:defRPr/>
            </a:pPr>
            <a:r>
              <a:rPr lang="ar-JO" dirty="0">
                <a:solidFill>
                  <a:schemeClr val="bg1"/>
                </a:solidFill>
                <a:latin typeface="Arial" panose="020B0604020202020204" pitchFamily="34" charset="0"/>
                <a:cs typeface="Arial" panose="020B0604020202020204" pitchFamily="34" charset="0"/>
              </a:rPr>
              <a:t>الموقف البلاغي: ما هو مناخ الرأي والمشاعر حول المثلية الجنسية في كنيسة النعمة، 2003؟</a:t>
            </a:r>
            <a:endParaRPr lang="en-US" dirty="0">
              <a:solidFill>
                <a:schemeClr val="bg1"/>
              </a:solidFill>
              <a:latin typeface="Arial" panose="020B0604020202020204" pitchFamily="34" charset="0"/>
              <a:cs typeface="Arial" panose="020B0604020202020204" pitchFamily="34" charset="0"/>
            </a:endParaRPr>
          </a:p>
          <a:p>
            <a:pPr algn="r" rtl="1" eaLnBrk="1" hangingPunct="1">
              <a:defRPr/>
            </a:pPr>
            <a:r>
              <a:rPr lang="ar-JO" dirty="0">
                <a:solidFill>
                  <a:schemeClr val="bg1"/>
                </a:solidFill>
                <a:latin typeface="Arial" panose="020B0604020202020204" pitchFamily="34" charset="0"/>
                <a:cs typeface="Arial" panose="020B0604020202020204" pitchFamily="34" charset="0"/>
              </a:rPr>
              <a:t>ما هو ادعاء العظة الرئيسي (الفكرة الكبيرة)؟</a:t>
            </a:r>
            <a:endParaRPr lang="en-US" dirty="0">
              <a:solidFill>
                <a:schemeClr val="bg1"/>
              </a:solidFill>
              <a:latin typeface="Arial" panose="020B0604020202020204" pitchFamily="34" charset="0"/>
              <a:cs typeface="Arial" panose="020B0604020202020204" pitchFamily="34" charset="0"/>
            </a:endParaRPr>
          </a:p>
          <a:p>
            <a:pPr algn="r" rtl="1">
              <a:defRPr/>
            </a:pPr>
            <a:r>
              <a:rPr lang="ar-JO" dirty="0">
                <a:solidFill>
                  <a:schemeClr val="bg1"/>
                </a:solidFill>
                <a:latin typeface="Arial" panose="020B0604020202020204" pitchFamily="34" charset="0"/>
                <a:cs typeface="Arial" panose="020B0604020202020204" pitchFamily="34" charset="0"/>
              </a:rPr>
              <a:t>هل يحث الواعظ الجمهور على التعاون معه؟ أي هل يستخدم معرفة الجمهور أو معتقداته أو قيمه لتعزيز ادعائه؟</a:t>
            </a:r>
          </a:p>
          <a:p>
            <a:pPr algn="r" rtl="1">
              <a:defRPr/>
            </a:pPr>
            <a:r>
              <a:rPr lang="ar-JO" dirty="0">
                <a:solidFill>
                  <a:schemeClr val="bg1"/>
                </a:solidFill>
                <a:latin typeface="Arial" panose="020B0604020202020204" pitchFamily="34" charset="0"/>
                <a:cs typeface="Arial" panose="020B0604020202020204" pitchFamily="34" charset="0"/>
              </a:rPr>
              <a:t>هل يرد الواعظ على الإعتراضات؟ اعطِ مثالاً</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3200" dirty="0">
                <a:latin typeface="Arial" panose="020B0604020202020204" pitchFamily="34" charset="0"/>
                <a:cs typeface="Arial" panose="020B0604020202020204" pitchFamily="34" charset="0"/>
              </a:rPr>
              <a:t>إن الأسئلة التطويرية الثلاثة لروبنسون </a:t>
            </a:r>
            <a:br>
              <a:rPr lang="ar-JO" sz="3200" dirty="0">
                <a:latin typeface="Arial" panose="020B0604020202020204" pitchFamily="34" charset="0"/>
                <a:cs typeface="Arial" panose="020B0604020202020204" pitchFamily="34" charset="0"/>
              </a:rPr>
            </a:br>
            <a:r>
              <a:rPr lang="ar-JO" sz="3200" dirty="0">
                <a:latin typeface="Arial" panose="020B0604020202020204" pitchFamily="34" charset="0"/>
                <a:cs typeface="Arial" panose="020B0604020202020204" pitchFamily="34" charset="0"/>
              </a:rPr>
              <a:t>متسلسلة من الناحية النفسية</a:t>
            </a:r>
            <a:endParaRPr lang="en-US" sz="32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301708"/>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250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3429000" y="495300"/>
            <a:ext cx="1882316" cy="2819400"/>
          </a:xfrm>
          <a:prstGeom prst="rect">
            <a:avLst/>
          </a:prstGeom>
        </p:spPr>
      </p:pic>
      <p:sp>
        <p:nvSpPr>
          <p:cNvPr id="314370" name="Rectangle 2"/>
          <p:cNvSpPr>
            <a:spLocks noGrp="1" noChangeArrowheads="1"/>
          </p:cNvSpPr>
          <p:nvPr>
            <p:ph type="title"/>
          </p:nvPr>
        </p:nvSpPr>
        <p:spPr>
          <a:xfrm>
            <a:off x="457200" y="274638"/>
            <a:ext cx="8229600" cy="1325562"/>
          </a:xfrm>
        </p:spPr>
        <p:txBody>
          <a:bodyPr>
            <a:normAutofit/>
          </a:bodyPr>
          <a:lstStyle/>
          <a:p>
            <a:pPr algn="ctr" eaLnBrk="1" hangingPunct="1">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تفشل الحجج السليمة على الأغلب؟</a:t>
            </a: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4371" name="Rectangle 3"/>
          <p:cNvSpPr>
            <a:spLocks noGrp="1" noChangeArrowheads="1"/>
          </p:cNvSpPr>
          <p:nvPr>
            <p:ph idx="1"/>
          </p:nvPr>
        </p:nvSpPr>
        <p:spPr>
          <a:xfrm>
            <a:off x="457200" y="2209800"/>
            <a:ext cx="8229600" cy="4267200"/>
          </a:xfrm>
        </p:spPr>
        <p:txBody>
          <a:bodyPr>
            <a:normAutofit/>
          </a:bodyPr>
          <a:lstStyle/>
          <a:p>
            <a:pPr marL="0" lv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أخطاء الشخصية: الغطرسة والعدوانية والذكاء.</a:t>
            </a:r>
            <a:endParaRPr lang="en-US"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أخطاء الإنفعال:  سوء تقدير المصلحة الوجودية </a:t>
            </a:r>
          </a:p>
          <a:p>
            <a:pPr marL="0" lvl="0" indent="0" algn="r">
              <a:buNone/>
              <a:defRPr/>
            </a:pPr>
            <a:r>
              <a:rPr lang="ar-JO"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(الشعور بالحاجة).</a:t>
            </a:r>
            <a:endParaRPr lang="en-US" sz="36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1" indent="0" algn="r">
              <a:buNone/>
              <a:defRPr/>
            </a:pPr>
            <a:r>
              <a:rPr lang="ar-JO"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أخطاء الفكر: افتراض غير صحيح</a:t>
            </a:r>
            <a:endParaRPr lang="en-US" sz="32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defRPr/>
            </a:pPr>
            <a:r>
              <a:rPr lang="ar-JO"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المعرفة</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a:defRPr/>
            </a:pPr>
            <a:r>
              <a:rPr lang="ar-JO"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الإتفاق/الأرض المشتركة</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a:defRPr/>
            </a:pPr>
            <a:r>
              <a:rPr lang="ar-JO"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على سبيل المثال. إن رسالة الكتاب المقدس بشأن الجنس المثلي هي رسالة سلبية باستمرار: إنها خطيئة.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1153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4371">
                                            <p:txEl>
                                              <p:pRg st="5" end="5"/>
                                            </p:txEl>
                                          </p:spTgt>
                                        </p:tgtEl>
                                        <p:attrNameLst>
                                          <p:attrName>style.visibility</p:attrName>
                                        </p:attrNameLst>
                                      </p:cBhvr>
                                      <p:to>
                                        <p:strVal val="visible"/>
                                      </p:to>
                                    </p:set>
                                    <p:anim calcmode="lin" valueType="num">
                                      <p:cBhvr>
                                        <p:cTn id="7" dur="500" fill="hold"/>
                                        <p:tgtEl>
                                          <p:spTgt spid="31437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437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437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4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98A67-5624-2144-9A21-19A27891F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FB858-22CB-24D4-6698-E1708E4E75E5}"/>
              </a:ext>
            </a:extLst>
          </p:cNvPr>
          <p:cNvSpPr>
            <a:spLocks noGrp="1"/>
          </p:cNvSpPr>
          <p:nvPr>
            <p:ph type="title"/>
          </p:nvPr>
        </p:nvSpPr>
        <p:spPr/>
        <p:txBody>
          <a:bodyPr/>
          <a:lstStyle/>
          <a:p>
            <a:pPr algn="ctr"/>
            <a:r>
              <a:rPr lang="ar-JO" sz="3200" dirty="0">
                <a:latin typeface="Arial" panose="020B0604020202020204" pitchFamily="34" charset="0"/>
                <a:cs typeface="Arial" panose="020B0604020202020204" pitchFamily="34" charset="0"/>
              </a:rPr>
              <a:t>إن الأسئلة التطويرية الثلاثة لروبنسون </a:t>
            </a:r>
            <a:br>
              <a:rPr lang="ar-JO" sz="3200" dirty="0">
                <a:latin typeface="Arial" panose="020B0604020202020204" pitchFamily="34" charset="0"/>
                <a:cs typeface="Arial" panose="020B0604020202020204" pitchFamily="34" charset="0"/>
              </a:rPr>
            </a:br>
            <a:r>
              <a:rPr lang="ar-JO" sz="3200" dirty="0">
                <a:latin typeface="Arial" panose="020B0604020202020204" pitchFamily="34" charset="0"/>
                <a:cs typeface="Arial" panose="020B0604020202020204" pitchFamily="34" charset="0"/>
              </a:rPr>
              <a:t>متسلسلة من الناحية النفسية</a:t>
            </a:r>
            <a:endParaRPr lang="en-US" sz="32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A5CB625-DA80-A68D-BCB6-3D9AA32D0FC3}"/>
              </a:ext>
            </a:extLst>
          </p:cNvPr>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502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381000"/>
            <a:ext cx="8305800" cy="5715000"/>
          </a:xfrm>
        </p:spPr>
        <p:txBody>
          <a:bodyPr>
            <a:normAutofit/>
          </a:bodyPr>
          <a:lstStyle/>
          <a:p>
            <a:pPr algn="ctr">
              <a:defRPr/>
            </a:pPr>
            <a:r>
              <a:rPr lang="ar-JO" sz="4000" dirty="0">
                <a:solidFill>
                  <a:srgbClr val="FFFF00"/>
                </a:solidFill>
                <a:latin typeface="Arial" panose="020B0604020202020204" pitchFamily="34" charset="0"/>
                <a:cs typeface="Arial" panose="020B0604020202020204" pitchFamily="34" charset="0"/>
              </a:rPr>
              <a:t>الفكرة الكبيرة لهذه المحاضرة</a:t>
            </a:r>
            <a:br>
              <a:rPr lang="ar-JO" sz="4000" dirty="0">
                <a:solidFill>
                  <a:srgbClr val="FFFF00"/>
                </a:solidFill>
                <a:latin typeface="Arial" panose="020B0604020202020204" pitchFamily="34" charset="0"/>
                <a:cs typeface="Arial" panose="020B0604020202020204" pitchFamily="34" charset="0"/>
              </a:rPr>
            </a:br>
            <a:r>
              <a:rPr lang="ar-JO" sz="4000" dirty="0">
                <a:solidFill>
                  <a:srgbClr val="FFFF00"/>
                </a:solidFill>
                <a:latin typeface="Arial" panose="020B0604020202020204" pitchFamily="34" charset="0"/>
                <a:cs typeface="Arial" panose="020B0604020202020204" pitchFamily="34" charset="0"/>
              </a:rPr>
              <a:t>الوعظ المقنع </a:t>
            </a:r>
            <a:r>
              <a:rPr lang="ar-JO" sz="4000" dirty="0">
                <a:solidFill>
                  <a:schemeClr val="tx1"/>
                </a:solidFill>
                <a:latin typeface="Arial" panose="020B0604020202020204" pitchFamily="34" charset="0"/>
                <a:cs typeface="Arial" panose="020B0604020202020204" pitchFamily="34" charset="0"/>
              </a:rPr>
              <a:t>تعاوني</a:t>
            </a:r>
            <a:r>
              <a:rPr lang="ar-JO" sz="4000" dirty="0">
                <a:solidFill>
                  <a:srgbClr val="FFFF00"/>
                </a:solidFill>
                <a:latin typeface="Arial" panose="020B0604020202020204" pitchFamily="34" charset="0"/>
                <a:cs typeface="Arial" panose="020B0604020202020204" pitchFamily="34" charset="0"/>
              </a:rPr>
              <a:t> </a:t>
            </a:r>
            <a:br>
              <a:rPr lang="en-US" sz="4000" dirty="0">
                <a:solidFill>
                  <a:srgbClr val="FFFF00"/>
                </a:solidFill>
                <a:latin typeface="Arial" panose="020B0604020202020204" pitchFamily="34" charset="0"/>
                <a:cs typeface="Arial" panose="020B0604020202020204" pitchFamily="34" charset="0"/>
              </a:rPr>
            </a:br>
            <a:br>
              <a:rPr lang="en-US" sz="4000" dirty="0">
                <a:solidFill>
                  <a:srgbClr val="FFFF00"/>
                </a:solidFill>
                <a:latin typeface="Arial" panose="020B0604020202020204" pitchFamily="34" charset="0"/>
                <a:cs typeface="Arial" panose="020B0604020202020204" pitchFamily="34" charset="0"/>
              </a:rPr>
            </a:br>
            <a:r>
              <a:rPr lang="ar-JO" sz="4000" dirty="0">
                <a:solidFill>
                  <a:srgbClr val="FFFF00"/>
                </a:solidFill>
                <a:latin typeface="Arial" panose="020B0604020202020204" pitchFamily="34" charset="0"/>
                <a:cs typeface="Arial" panose="020B0604020202020204" pitchFamily="34" charset="0"/>
              </a:rPr>
              <a:t>يستخدم معرفة ومعتقدات وقيم الجمهور. يبدأ بما يعرفونه بالفعل ويتفقون معه ثم ينتقل إلى ما لا يعرفونه أو يتفقون معه.</a:t>
            </a:r>
            <a:br>
              <a:rPr lang="en-US" sz="4000" dirty="0">
                <a:solidFill>
                  <a:srgbClr val="FFFF00"/>
                </a:solidFill>
                <a:latin typeface="Arial" panose="020B0604020202020204" pitchFamily="34" charset="0"/>
                <a:cs typeface="Arial" panose="020B0604020202020204" pitchFamily="34" charset="0"/>
              </a:rPr>
            </a:br>
            <a:endParaRPr lang="en-US" sz="4000"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531813" y="152400"/>
            <a:ext cx="7777162" cy="1752600"/>
          </a:xfrm>
        </p:spPr>
        <p:txBody>
          <a:bodyPr>
            <a:normAutofit/>
          </a:bodyPr>
          <a:lstStyle/>
          <a:p>
            <a:pPr algn="ctr" eaLnBrk="1" hangingPunct="1">
              <a:defRPr/>
            </a:pPr>
            <a:br>
              <a:rPr lang="en-US" sz="4000" dirty="0">
                <a:solidFill>
                  <a:srgbClr val="FFFF00"/>
                </a:solidFill>
                <a:latin typeface="Arial" panose="020B0604020202020204" pitchFamily="34" charset="0"/>
                <a:cs typeface="Arial" panose="020B0604020202020204" pitchFamily="34" charset="0"/>
              </a:rPr>
            </a:br>
            <a:r>
              <a:rPr lang="ar-JO" sz="4000" dirty="0">
                <a:solidFill>
                  <a:srgbClr val="FFFF00"/>
                </a:solidFill>
                <a:latin typeface="Arial" panose="020B0604020202020204" pitchFamily="34" charset="0"/>
                <a:cs typeface="Arial" panose="020B0604020202020204" pitchFamily="34" charset="0"/>
              </a:rPr>
              <a:t>التعاون ضروري تقريباً لكل نوع               من أنواع التواصل</a:t>
            </a:r>
            <a:endParaRPr lang="en-US" sz="4000" dirty="0">
              <a:solidFill>
                <a:srgbClr val="FFFF00"/>
              </a:solidFill>
              <a:latin typeface="Arial" panose="020B0604020202020204" pitchFamily="34" charset="0"/>
              <a:cs typeface="Arial" panose="020B0604020202020204" pitchFamily="34" charset="0"/>
            </a:endParaRPr>
          </a:p>
        </p:txBody>
      </p:sp>
      <p:sp>
        <p:nvSpPr>
          <p:cNvPr id="235523" name="Rectangle 3"/>
          <p:cNvSpPr>
            <a:spLocks noGrp="1" noChangeArrowheads="1"/>
          </p:cNvSpPr>
          <p:nvPr>
            <p:ph idx="1"/>
          </p:nvPr>
        </p:nvSpPr>
        <p:spPr>
          <a:xfrm>
            <a:off x="0" y="2362200"/>
            <a:ext cx="8308975" cy="4038600"/>
          </a:xfrm>
        </p:spPr>
        <p:txBody>
          <a:bodyPr/>
          <a:lstStyle/>
          <a:p>
            <a:pPr marL="990600" lvl="1" indent="-533400" algn="r" rtl="1" eaLnBrk="1" hangingPunct="1">
              <a:lnSpc>
                <a:spcPct val="90000"/>
              </a:lnSpc>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السخرية</a:t>
            </a:r>
            <a:endParaRPr lang="en-US" sz="3600" dirty="0">
              <a:latin typeface="Arial" panose="020B0604020202020204" pitchFamily="34" charset="0"/>
              <a:cs typeface="Arial" panose="020B0604020202020204" pitchFamily="34" charset="0"/>
            </a:endParaRPr>
          </a:p>
          <a:p>
            <a:pPr marL="990600" lvl="1" indent="-533400" algn="r" rtl="1" eaLnBrk="1" hangingPunct="1">
              <a:lnSpc>
                <a:spcPct val="90000"/>
              </a:lnSpc>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الفكاهة</a:t>
            </a:r>
            <a:endParaRPr lang="en-US" sz="3600" dirty="0">
              <a:latin typeface="Arial" panose="020B0604020202020204" pitchFamily="34" charset="0"/>
              <a:cs typeface="Arial" panose="020B0604020202020204" pitchFamily="34" charset="0"/>
            </a:endParaRPr>
          </a:p>
          <a:p>
            <a:pPr marL="990600" lvl="1" indent="-533400" algn="r" rtl="1" eaLnBrk="1" hangingPunct="1">
              <a:lnSpc>
                <a:spcPct val="90000"/>
              </a:lnSpc>
              <a:buClr>
                <a:srgbClr val="FF0000"/>
              </a:buClr>
              <a:buFont typeface="Wingdings" pitchFamily="2" charset="2"/>
              <a:buChar char="Ø"/>
              <a:defRPr/>
            </a:pPr>
            <a:r>
              <a:rPr lang="ar-JO" sz="3600" dirty="0">
                <a:latin typeface="Arial" panose="020B0604020202020204" pitchFamily="34" charset="0"/>
                <a:cs typeface="Arial" panose="020B0604020202020204" pitchFamily="34" charset="0"/>
              </a:rPr>
              <a:t>الإستعارة</a:t>
            </a:r>
            <a:endParaRPr lang="en-US"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 calcmode="lin" valueType="num">
                                      <p:cBhvr>
                                        <p:cTn id="7" dur="500" fill="hold"/>
                                        <p:tgtEl>
                                          <p:spTgt spid="2355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35523">
                                            <p:txEl>
                                              <p:pRg st="1" end="1"/>
                                            </p:txEl>
                                          </p:spTgt>
                                        </p:tgtEl>
                                        <p:attrNameLst>
                                          <p:attrName>style.visibility</p:attrName>
                                        </p:attrNameLst>
                                      </p:cBhvr>
                                      <p:to>
                                        <p:strVal val="visible"/>
                                      </p:to>
                                    </p:set>
                                    <p:anim calcmode="lin" valueType="num">
                                      <p:cBhvr>
                                        <p:cTn id="15" dur="500" fill="hold"/>
                                        <p:tgtEl>
                                          <p:spTgt spid="2355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355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355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35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35523">
                                            <p:txEl>
                                              <p:pRg st="2" end="2"/>
                                            </p:txEl>
                                          </p:spTgt>
                                        </p:tgtEl>
                                        <p:attrNameLst>
                                          <p:attrName>style.visibility</p:attrName>
                                        </p:attrNameLst>
                                      </p:cBhvr>
                                      <p:to>
                                        <p:strVal val="visible"/>
                                      </p:to>
                                    </p:set>
                                    <p:anim calcmode="lin" valueType="num">
                                      <p:cBhvr>
                                        <p:cTn id="23" dur="500" fill="hold"/>
                                        <p:tgtEl>
                                          <p:spTgt spid="2355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355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355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355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fontScale="90000"/>
          </a:bodyPr>
          <a:lstStyle/>
          <a:p>
            <a:pPr algn="ctr"/>
            <a:br>
              <a:rPr lang="en-US" sz="4000" dirty="0">
                <a:solidFill>
                  <a:srgbClr val="FFFF00"/>
                </a:solidFill>
                <a:latin typeface="Arial" panose="020B0604020202020204" pitchFamily="34" charset="0"/>
                <a:cs typeface="Arial" panose="020B0604020202020204" pitchFamily="34" charset="0"/>
              </a:rPr>
            </a:br>
            <a:r>
              <a:rPr lang="ar-JO" sz="4000" dirty="0">
                <a:solidFill>
                  <a:srgbClr val="FFFF00"/>
                </a:solidFill>
                <a:latin typeface="Arial" panose="020B0604020202020204" pitchFamily="34" charset="0"/>
                <a:cs typeface="Arial" panose="020B0604020202020204" pitchFamily="34" charset="0"/>
              </a:rPr>
              <a:t>فيما يتعلق باللوجوس يمكننا أن نفكر في الوعظ التعاوني مع نظرية أرسطو حول الإنثيميم (حجة لا يتم فيها ذكر فرضية واحدة بشكل صريح)</a:t>
            </a:r>
            <a:endParaRPr 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662225"/>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9F41511826D644A6D8753A3A584289" ma:contentTypeVersion="4" ma:contentTypeDescription="Create a new document." ma:contentTypeScope="" ma:versionID="2f4b478003c1d2ec0a3c6e5744901d69">
  <xsd:schema xmlns:xsd="http://www.w3.org/2001/XMLSchema" xmlns:xs="http://www.w3.org/2001/XMLSchema" xmlns:p="http://schemas.microsoft.com/office/2006/metadata/properties" xmlns:ns1="http://schemas.microsoft.com/sharepoint/v3" xmlns:ns3="70e58c30-3d67-42d5-941a-8749cdc8c880" targetNamespace="http://schemas.microsoft.com/office/2006/metadata/properties" ma:root="true" ma:fieldsID="00216bdd6e395df4107e63df4aee2270" ns1:_="" ns3:_="">
    <xsd:import namespace="http://schemas.microsoft.com/sharepoint/v3"/>
    <xsd:import namespace="70e58c30-3d67-42d5-941a-8749cdc8c880"/>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description=""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58c30-3d67-42d5-941a-8749cdc8c8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E7FF1B12-462A-4607-BEB5-4B1166FC509B}">
  <ds:schemaRefs>
    <ds:schemaRef ds:uri="http://schemas.microsoft.com/sharepoint/v3/contenttype/forms"/>
  </ds:schemaRefs>
</ds:datastoreItem>
</file>

<file path=customXml/itemProps2.xml><?xml version="1.0" encoding="utf-8"?>
<ds:datastoreItem xmlns:ds="http://schemas.openxmlformats.org/officeDocument/2006/customXml" ds:itemID="{39C18574-02AF-4CC1-992D-78AACC315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e58c30-3d67-42d5-941a-8749cdc8c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217ED2-21F4-4A7C-A622-81D6B4CA5DF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1838</TotalTime>
  <Words>1771</Words>
  <Application>Microsoft Macintosh PowerPoint</Application>
  <PresentationFormat>On-screen Show (4:3)</PresentationFormat>
  <Paragraphs>227</Paragraphs>
  <Slides>39</Slides>
  <Notes>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39</vt:i4>
      </vt:variant>
    </vt:vector>
  </HeadingPairs>
  <TitlesOfParts>
    <vt:vector size="56" baseType="lpstr">
      <vt:lpstr>ＭＳ Ｐゴシック</vt:lpstr>
      <vt:lpstr>Arial</vt:lpstr>
      <vt:lpstr>Calibri</vt:lpstr>
      <vt:lpstr>Corbel</vt:lpstr>
      <vt:lpstr>Franklin Gothic Book</vt:lpstr>
      <vt:lpstr>Garamond</vt:lpstr>
      <vt:lpstr>Times New Roman</vt:lpstr>
      <vt:lpstr>Wingdings</vt:lpstr>
      <vt:lpstr>Wingdings 2</vt:lpstr>
      <vt:lpstr>Office Theme</vt:lpstr>
      <vt:lpstr>Technic</vt:lpstr>
      <vt:lpstr>Depth</vt:lpstr>
      <vt:lpstr>1_Depth</vt:lpstr>
      <vt:lpstr>1_Technic</vt:lpstr>
      <vt:lpstr>Default Design</vt:lpstr>
      <vt:lpstr>8_Orbit</vt:lpstr>
      <vt:lpstr>2_Orbit</vt:lpstr>
      <vt:lpstr>الوعظ، الإقناع والقيادة</vt:lpstr>
      <vt:lpstr>خصائص الحجج السليمة</vt:lpstr>
      <vt:lpstr>لماذا تفشل الحجج السليمة على الأغلب؟</vt:lpstr>
      <vt:lpstr>إن الأسئلة التطويرية الثلاثة لروبنسون  متسلسلة من الناحية النفسية</vt:lpstr>
      <vt:lpstr>لماذا تفشل الحجج السليمة على الأغلب؟</vt:lpstr>
      <vt:lpstr>إن الأسئلة التطويرية الثلاثة لروبنسون  متسلسلة من الناحية النفسية</vt:lpstr>
      <vt:lpstr>الفكرة الكبيرة لهذه المحاضرة الوعظ المقنع تعاوني   يستخدم معرفة ومعتقدات وقيم الجمهور. يبدأ بما يعرفونه بالفعل ويتفقون معه ثم ينتقل إلى ما لا يعرفونه أو يتفقون معه. </vt:lpstr>
      <vt:lpstr> التعاون ضروري تقريباً لكل نوع               من أنواع التواصل</vt:lpstr>
      <vt:lpstr> فيما يتعلق باللوجوس يمكننا أن نفكر في الوعظ التعاوني مع نظرية أرسطو حول الإنثيميم (حجة لا يتم فيها ذكر فرضية واحدة بشكل صريح)</vt:lpstr>
      <vt:lpstr>ما هي الإنثيميم؟</vt:lpstr>
      <vt:lpstr>تدريب على الإنثيميم</vt:lpstr>
      <vt:lpstr>الإنثميم والتعاون</vt:lpstr>
      <vt:lpstr>PowerPoint Presentation</vt:lpstr>
      <vt:lpstr>تخطيط تولمين الجدلي: طريقة مماثلة للتعامل مع الفكر والتعاون.</vt:lpstr>
      <vt:lpstr>تخطيط تولمين الجدلي</vt:lpstr>
      <vt:lpstr>تخطيط تولمين الجدلي</vt:lpstr>
      <vt:lpstr>تخطيط تولمين الجدلي</vt:lpstr>
      <vt:lpstr>تخطيط تولمين الجدلي</vt:lpstr>
      <vt:lpstr>تخطيط تولمين الجدلي:  التفكير البديهي (الإستدلال)</vt:lpstr>
      <vt:lpstr>تخطيط تولمين الجدلي:  الإستدلال من الأمثلة  (الإستقراء)</vt:lpstr>
      <vt:lpstr>تخطيط تولمين الجدلي:  الإستدلال من العلامة</vt:lpstr>
      <vt:lpstr>تخطيط تولمين الجدلي:  الإستدلال من القياس</vt:lpstr>
      <vt:lpstr>دراسة حالة: الإستدلال من القياس جون أورتبيرج،  لماذا الإختلاط؟</vt:lpstr>
      <vt:lpstr>تولمين والشخصية والإنفعال</vt:lpstr>
      <vt:lpstr>يمكن لتخطيط تولمين أيضاً عرض الحجج المستندة إلى الشخصية والإنفعال.</vt:lpstr>
      <vt:lpstr>يمكن لتخطيط تولمين أيضاً عرض الحجج المستندة إلى الشخصية والإنفعال.</vt:lpstr>
      <vt:lpstr>لماذا تفشل الحجج السليمة على الأغلب؟</vt:lpstr>
      <vt:lpstr>ربط أرسطو/تولمين مع ساير وروبنسون: توقع الإعتراضات والإجابة عليها</vt:lpstr>
      <vt:lpstr>ربط أرسطو/تولمين مع روبنسون:                  توقع الإعتراضات والإجابة عليها</vt:lpstr>
      <vt:lpstr>هذه الأسئلة الثلاثة  متسلسلة نفسياً</vt:lpstr>
      <vt:lpstr>على سبيل المثال: سوف تمطر بجنون غداً</vt:lpstr>
      <vt:lpstr>تجنب النجاسة الجنسية</vt:lpstr>
      <vt:lpstr>توقع الإعتراضات والرد عليها:  لماذا لا يؤمن الناس؟</vt:lpstr>
      <vt:lpstr>توقع الإعتراضات والرد عليها:  لماذا لا يتصرف الناس بناءً على الحق؟</vt:lpstr>
      <vt:lpstr>تذكر أن أفضل طريقة للقيام بهذه الأمور الثلاثة (الشرح، والإثبات، والتطبيق) هي باستخدام لغة حية: مواد دعم ملموسة </vt:lpstr>
      <vt:lpstr>مراجعة</vt:lpstr>
      <vt:lpstr>دراسة حالة: برايان ويلكرسون ما وراء الإرادة والنعمة</vt:lpstr>
      <vt:lpstr>BibleStudyDownloads.org</vt:lpstr>
      <vt:lpstr>الرابط للعرض التقديميِّ "فن الوعظ" متاحٌ على الموقع الإلكترونيّ: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Rick Griffith</cp:lastModifiedBy>
  <cp:revision>89</cp:revision>
  <dcterms:created xsi:type="dcterms:W3CDTF">2006-10-17T07:00:26Z</dcterms:created>
  <dcterms:modified xsi:type="dcterms:W3CDTF">2024-02-06T13:37:00Z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0x010100419F41511826D644A6D8753A3A584289</vt:lpwstr>
  </property>
</Properties>
</file>