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765" r:id="rId5"/>
    <p:sldMasterId id="2147483769" r:id="rId6"/>
    <p:sldMasterId id="2147484198" r:id="rId7"/>
    <p:sldMasterId id="2147484210" r:id="rId8"/>
    <p:sldMasterId id="2147484222" r:id="rId9"/>
    <p:sldMasterId id="2147484234" r:id="rId10"/>
    <p:sldMasterId id="2147484260" r:id="rId11"/>
    <p:sldMasterId id="2147484272" r:id="rId12"/>
  </p:sldMasterIdLst>
  <p:notesMasterIdLst>
    <p:notesMasterId r:id="rId105"/>
  </p:notesMasterIdLst>
  <p:sldIdLst>
    <p:sldId id="287" r:id="rId13"/>
    <p:sldId id="315" r:id="rId14"/>
    <p:sldId id="291" r:id="rId15"/>
    <p:sldId id="333" r:id="rId16"/>
    <p:sldId id="428" r:id="rId17"/>
    <p:sldId id="334" r:id="rId18"/>
    <p:sldId id="377" r:id="rId19"/>
    <p:sldId id="430" r:id="rId20"/>
    <p:sldId id="436" r:id="rId21"/>
    <p:sldId id="335" r:id="rId22"/>
    <p:sldId id="437" r:id="rId23"/>
    <p:sldId id="438" r:id="rId24"/>
    <p:sldId id="413" r:id="rId25"/>
    <p:sldId id="316" r:id="rId26"/>
    <p:sldId id="376" r:id="rId27"/>
    <p:sldId id="378" r:id="rId28"/>
    <p:sldId id="380" r:id="rId29"/>
    <p:sldId id="339" r:id="rId30"/>
    <p:sldId id="415" r:id="rId31"/>
    <p:sldId id="379" r:id="rId32"/>
    <p:sldId id="340" r:id="rId33"/>
    <p:sldId id="344" r:id="rId34"/>
    <p:sldId id="345" r:id="rId35"/>
    <p:sldId id="375" r:id="rId36"/>
    <p:sldId id="448" r:id="rId37"/>
    <p:sldId id="385" r:id="rId38"/>
    <p:sldId id="396" r:id="rId39"/>
    <p:sldId id="397" r:id="rId40"/>
    <p:sldId id="398" r:id="rId41"/>
    <p:sldId id="433" r:id="rId42"/>
    <p:sldId id="439" r:id="rId43"/>
    <p:sldId id="431" r:id="rId44"/>
    <p:sldId id="404" r:id="rId45"/>
    <p:sldId id="343" r:id="rId46"/>
    <p:sldId id="434" r:id="rId47"/>
    <p:sldId id="341" r:id="rId48"/>
    <p:sldId id="429" r:id="rId49"/>
    <p:sldId id="347" r:id="rId50"/>
    <p:sldId id="440" r:id="rId51"/>
    <p:sldId id="446" r:id="rId52"/>
    <p:sldId id="441" r:id="rId53"/>
    <p:sldId id="443" r:id="rId54"/>
    <p:sldId id="442" r:id="rId55"/>
    <p:sldId id="444" r:id="rId56"/>
    <p:sldId id="381" r:id="rId57"/>
    <p:sldId id="422" r:id="rId58"/>
    <p:sldId id="386" r:id="rId59"/>
    <p:sldId id="403" r:id="rId60"/>
    <p:sldId id="410" r:id="rId61"/>
    <p:sldId id="387" r:id="rId62"/>
    <p:sldId id="351" r:id="rId63"/>
    <p:sldId id="420" r:id="rId64"/>
    <p:sldId id="349" r:id="rId65"/>
    <p:sldId id="417" r:id="rId66"/>
    <p:sldId id="418" r:id="rId67"/>
    <p:sldId id="353" r:id="rId68"/>
    <p:sldId id="399" r:id="rId69"/>
    <p:sldId id="400" r:id="rId70"/>
    <p:sldId id="447" r:id="rId71"/>
    <p:sldId id="354" r:id="rId72"/>
    <p:sldId id="412" r:id="rId73"/>
    <p:sldId id="356" r:id="rId74"/>
    <p:sldId id="361" r:id="rId75"/>
    <p:sldId id="426" r:id="rId76"/>
    <p:sldId id="357" r:id="rId77"/>
    <p:sldId id="427" r:id="rId78"/>
    <p:sldId id="407" r:id="rId79"/>
    <p:sldId id="408" r:id="rId80"/>
    <p:sldId id="414" r:id="rId81"/>
    <p:sldId id="358" r:id="rId82"/>
    <p:sldId id="359" r:id="rId83"/>
    <p:sldId id="355" r:id="rId84"/>
    <p:sldId id="362" r:id="rId85"/>
    <p:sldId id="363" r:id="rId86"/>
    <p:sldId id="364" r:id="rId87"/>
    <p:sldId id="365" r:id="rId88"/>
    <p:sldId id="366" r:id="rId89"/>
    <p:sldId id="416" r:id="rId90"/>
    <p:sldId id="425" r:id="rId91"/>
    <p:sldId id="369" r:id="rId92"/>
    <p:sldId id="370" r:id="rId93"/>
    <p:sldId id="389" r:id="rId94"/>
    <p:sldId id="388" r:id="rId95"/>
    <p:sldId id="423" r:id="rId96"/>
    <p:sldId id="391" r:id="rId97"/>
    <p:sldId id="393" r:id="rId98"/>
    <p:sldId id="5464" r:id="rId99"/>
    <p:sldId id="392" r:id="rId100"/>
    <p:sldId id="394" r:id="rId101"/>
    <p:sldId id="435" r:id="rId102"/>
    <p:sldId id="5463" r:id="rId103"/>
    <p:sldId id="4032" r:id="rId10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66"/>
    <a:srgbClr val="333333"/>
    <a:srgbClr val="1C1C1C"/>
    <a:srgbClr val="FFFF00"/>
    <a:srgbClr val="CC6600"/>
    <a:srgbClr val="000066"/>
    <a:srgbClr val="B2B2B2"/>
    <a:srgbClr val="8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14" autoAdjust="0"/>
    <p:restoredTop sz="68097"/>
  </p:normalViewPr>
  <p:slideViewPr>
    <p:cSldViewPr>
      <p:cViewPr>
        <p:scale>
          <a:sx n="57" d="100"/>
          <a:sy n="57" d="100"/>
        </p:scale>
        <p:origin x="488" y="1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theme" Target="theme/theme1.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tableStyles" Target="tableStyle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7.9207920792079306E-2"/>
          <c:y val="0.26519337016574601"/>
          <c:w val="0.841584158415842"/>
          <c:h val="0.46685082872928202"/>
        </c:manualLayout>
      </c:layout>
      <c:pie3DChart>
        <c:varyColors val="1"/>
        <c:ser>
          <c:idx val="0"/>
          <c:order val="0"/>
          <c:spPr>
            <a:solidFill>
              <a:srgbClr val="9999FF"/>
            </a:solidFill>
            <a:ln w="27872">
              <a:solidFill>
                <a:srgbClr val="000000"/>
              </a:solidFill>
              <a:prstDash val="solid"/>
            </a:ln>
          </c:spPr>
          <c:dPt>
            <c:idx val="1"/>
            <c:bubble3D val="0"/>
            <c:spPr>
              <a:solidFill>
                <a:srgbClr val="993366"/>
              </a:solidFill>
              <a:ln w="27872">
                <a:solidFill>
                  <a:srgbClr val="000000"/>
                </a:solidFill>
                <a:prstDash val="solid"/>
              </a:ln>
            </c:spPr>
            <c:extLst>
              <c:ext xmlns:c16="http://schemas.microsoft.com/office/drawing/2014/chart" uri="{C3380CC4-5D6E-409C-BE32-E72D297353CC}">
                <c16:uniqueId val="{00000001-A796-584B-95C7-FF003B5578AB}"/>
              </c:ext>
            </c:extLst>
          </c:dPt>
          <c:dPt>
            <c:idx val="2"/>
            <c:bubble3D val="0"/>
            <c:spPr>
              <a:solidFill>
                <a:srgbClr val="FFFFCC"/>
              </a:solidFill>
              <a:ln w="27872">
                <a:solidFill>
                  <a:srgbClr val="000000"/>
                </a:solidFill>
                <a:prstDash val="solid"/>
              </a:ln>
            </c:spPr>
            <c:extLst>
              <c:ext xmlns:c16="http://schemas.microsoft.com/office/drawing/2014/chart" uri="{C3380CC4-5D6E-409C-BE32-E72D297353CC}">
                <c16:uniqueId val="{00000003-A796-584B-95C7-FF003B5578AB}"/>
              </c:ext>
            </c:extLst>
          </c:dPt>
          <c:val>
            <c:numRef>
              <c:f>Sheet1!$C$8:$C$10</c:f>
              <c:numCache>
                <c:formatCode>General</c:formatCode>
                <c:ptCount val="3"/>
                <c:pt idx="0">
                  <c:v>38</c:v>
                </c:pt>
                <c:pt idx="1">
                  <c:v>7</c:v>
                </c:pt>
                <c:pt idx="2">
                  <c:v>55</c:v>
                </c:pt>
              </c:numCache>
            </c:numRef>
          </c:val>
          <c:extLst>
            <c:ext xmlns:c16="http://schemas.microsoft.com/office/drawing/2014/chart" uri="{C3380CC4-5D6E-409C-BE32-E72D297353CC}">
              <c16:uniqueId val="{00000004-A796-584B-95C7-FF003B5578AB}"/>
            </c:ext>
          </c:extLst>
        </c:ser>
        <c:dLbls>
          <c:showLegendKey val="0"/>
          <c:showVal val="0"/>
          <c:showCatName val="0"/>
          <c:showSerName val="0"/>
          <c:showPercent val="0"/>
          <c:showBubbleSize val="0"/>
          <c:showLeaderLines val="1"/>
        </c:dLbls>
      </c:pie3DChart>
      <c:spPr>
        <a:noFill/>
        <a:ln w="55745">
          <a:noFill/>
        </a:ln>
      </c:spPr>
    </c:plotArea>
    <c:plotVisOnly val="1"/>
    <c:dispBlanksAs val="zero"/>
    <c:showDLblsOverMax val="0"/>
  </c:chart>
  <c:spPr>
    <a:noFill/>
    <a:ln>
      <a:noFill/>
    </a:ln>
  </c:spPr>
  <c:txPr>
    <a:bodyPr/>
    <a:lstStyle/>
    <a:p>
      <a:pPr>
        <a:defRPr sz="2634"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E1744-6FDE-429E-AC9C-5DD0D69CD2D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EB9D72E-65B7-448A-A2A6-D9CE078DEEC7}">
      <dgm:prSet phldrT="[Text]"/>
      <dgm:spPr/>
      <dgm:t>
        <a:bodyPr/>
        <a:lstStyle/>
        <a:p>
          <a:r>
            <a:rPr lang="ar-JO" dirty="0"/>
            <a:t>مقنعة للغاية</a:t>
          </a:r>
          <a:endParaRPr lang="en-US" dirty="0"/>
        </a:p>
      </dgm:t>
    </dgm:pt>
    <dgm:pt modelId="{716E5E43-BFBE-422C-8F8D-680E1F01A31E}" type="parTrans" cxnId="{B5BF4543-E41B-4B2C-90EE-76FFD35CFB2B}">
      <dgm:prSet/>
      <dgm:spPr/>
      <dgm:t>
        <a:bodyPr/>
        <a:lstStyle/>
        <a:p>
          <a:endParaRPr lang="en-US"/>
        </a:p>
      </dgm:t>
    </dgm:pt>
    <dgm:pt modelId="{2BE16D23-EFE9-4498-BB02-737C793D51E6}" type="sibTrans" cxnId="{B5BF4543-E41B-4B2C-90EE-76FFD35CFB2B}">
      <dgm:prSet/>
      <dgm:spPr/>
      <dgm:t>
        <a:bodyPr/>
        <a:lstStyle/>
        <a:p>
          <a:endParaRPr lang="en-US"/>
        </a:p>
      </dgm:t>
    </dgm:pt>
    <dgm:pt modelId="{79993BB8-DCBB-4665-897B-7A740DC94C01}">
      <dgm:prSet phldrT="[Text]"/>
      <dgm:spPr/>
      <dgm:t>
        <a:bodyPr/>
        <a:lstStyle/>
        <a:p>
          <a:pPr rtl="1"/>
          <a:r>
            <a:rPr lang="ar-JO" dirty="0"/>
            <a:t>التجربة الحسية المباشرة</a:t>
          </a:r>
          <a:endParaRPr lang="en-US" dirty="0"/>
        </a:p>
      </dgm:t>
    </dgm:pt>
    <dgm:pt modelId="{F61917AE-1ECF-4234-AB80-C99FFD74DC49}" type="parTrans" cxnId="{654A4E6B-A484-4C4C-BE93-545EA08CA3B2}">
      <dgm:prSet/>
      <dgm:spPr/>
      <dgm:t>
        <a:bodyPr/>
        <a:lstStyle/>
        <a:p>
          <a:endParaRPr lang="en-US"/>
        </a:p>
      </dgm:t>
    </dgm:pt>
    <dgm:pt modelId="{4F46634F-38FF-4F21-B8F5-F50ECCBB27FF}" type="sibTrans" cxnId="{654A4E6B-A484-4C4C-BE93-545EA08CA3B2}">
      <dgm:prSet/>
      <dgm:spPr/>
      <dgm:t>
        <a:bodyPr/>
        <a:lstStyle/>
        <a:p>
          <a:endParaRPr lang="en-US"/>
        </a:p>
      </dgm:t>
    </dgm:pt>
    <dgm:pt modelId="{ABC7E576-FFC8-4495-842B-28EBF9DC51ED}">
      <dgm:prSet phldrT="[Text]"/>
      <dgm:spPr/>
      <dgm:t>
        <a:bodyPr/>
        <a:lstStyle/>
        <a:p>
          <a:r>
            <a:rPr lang="ar-JO" dirty="0"/>
            <a:t>مقنعة جزئياً</a:t>
          </a:r>
          <a:endParaRPr lang="en-US" dirty="0"/>
        </a:p>
      </dgm:t>
    </dgm:pt>
    <dgm:pt modelId="{BD9EA831-3048-44F0-9103-643D1E7E1115}" type="parTrans" cxnId="{ABA402C8-645F-4872-88EC-99F96EA08466}">
      <dgm:prSet/>
      <dgm:spPr/>
      <dgm:t>
        <a:bodyPr/>
        <a:lstStyle/>
        <a:p>
          <a:endParaRPr lang="en-US"/>
        </a:p>
      </dgm:t>
    </dgm:pt>
    <dgm:pt modelId="{298011F6-6AE2-4A55-8D7B-70E538D0623B}" type="sibTrans" cxnId="{ABA402C8-645F-4872-88EC-99F96EA08466}">
      <dgm:prSet/>
      <dgm:spPr/>
      <dgm:t>
        <a:bodyPr/>
        <a:lstStyle/>
        <a:p>
          <a:endParaRPr lang="en-US"/>
        </a:p>
      </dgm:t>
    </dgm:pt>
    <dgm:pt modelId="{4B973E67-3F42-4F9A-A143-49F730B58DFC}">
      <dgm:prSet phldrT="[Text]"/>
      <dgm:spPr/>
      <dgm:t>
        <a:bodyPr/>
        <a:lstStyle/>
        <a:p>
          <a:endParaRPr lang="en-US" dirty="0"/>
        </a:p>
      </dgm:t>
    </dgm:pt>
    <dgm:pt modelId="{10C27293-0C3B-428B-964E-1EA9A5353CBA}" type="parTrans" cxnId="{D99C182C-42C0-4A29-BB76-8D16D3C30C99}">
      <dgm:prSet/>
      <dgm:spPr/>
      <dgm:t>
        <a:bodyPr/>
        <a:lstStyle/>
        <a:p>
          <a:endParaRPr lang="en-US"/>
        </a:p>
      </dgm:t>
    </dgm:pt>
    <dgm:pt modelId="{EAD491B2-31CE-4CB9-9B43-955E3552BC1C}" type="sibTrans" cxnId="{D99C182C-42C0-4A29-BB76-8D16D3C30C99}">
      <dgm:prSet/>
      <dgm:spPr/>
      <dgm:t>
        <a:bodyPr/>
        <a:lstStyle/>
        <a:p>
          <a:endParaRPr lang="en-US"/>
        </a:p>
      </dgm:t>
    </dgm:pt>
    <dgm:pt modelId="{FC797745-B169-471B-BF1A-0923076B1CA9}">
      <dgm:prSet phldrT="[Text]"/>
      <dgm:spPr/>
      <dgm:t>
        <a:bodyPr/>
        <a:lstStyle/>
        <a:p>
          <a:r>
            <a:rPr lang="ar-JO" dirty="0"/>
            <a:t>اقل إقناعاً</a:t>
          </a:r>
          <a:endParaRPr lang="en-US" dirty="0"/>
        </a:p>
      </dgm:t>
    </dgm:pt>
    <dgm:pt modelId="{23E3A9AD-0197-4450-9165-FA695A50D197}" type="parTrans" cxnId="{6E857108-592F-47EE-BC04-0A0F6BD18996}">
      <dgm:prSet/>
      <dgm:spPr/>
      <dgm:t>
        <a:bodyPr/>
        <a:lstStyle/>
        <a:p>
          <a:endParaRPr lang="en-US"/>
        </a:p>
      </dgm:t>
    </dgm:pt>
    <dgm:pt modelId="{51AF9E40-0F70-47F0-B59A-22A36246791F}" type="sibTrans" cxnId="{6E857108-592F-47EE-BC04-0A0F6BD18996}">
      <dgm:prSet/>
      <dgm:spPr/>
      <dgm:t>
        <a:bodyPr/>
        <a:lstStyle/>
        <a:p>
          <a:endParaRPr lang="en-US"/>
        </a:p>
      </dgm:t>
    </dgm:pt>
    <dgm:pt modelId="{8CEABE39-E872-482B-83E4-0B1C3A249FD3}">
      <dgm:prSet phldrT="[Text]"/>
      <dgm:spPr/>
      <dgm:t>
        <a:bodyPr/>
        <a:lstStyle/>
        <a:p>
          <a:pPr rtl="1"/>
          <a:r>
            <a:rPr lang="ar-JO" dirty="0"/>
            <a:t>تخيل التجربة الحسية المباشرة</a:t>
          </a:r>
          <a:endParaRPr lang="en-US" dirty="0"/>
        </a:p>
      </dgm:t>
    </dgm:pt>
    <dgm:pt modelId="{EADCA3B9-751E-4100-AB51-0C341FD7DB19}" type="parTrans" cxnId="{23305926-56B4-4D21-A282-DA959E55F625}">
      <dgm:prSet/>
      <dgm:spPr/>
      <dgm:t>
        <a:bodyPr/>
        <a:lstStyle/>
        <a:p>
          <a:endParaRPr lang="en-US"/>
        </a:p>
      </dgm:t>
    </dgm:pt>
    <dgm:pt modelId="{3E91A549-D21D-46D5-B6EF-95F13D89B1B4}" type="sibTrans" cxnId="{23305926-56B4-4D21-A282-DA959E55F625}">
      <dgm:prSet/>
      <dgm:spPr/>
      <dgm:t>
        <a:bodyPr/>
        <a:lstStyle/>
        <a:p>
          <a:endParaRPr lang="en-US"/>
        </a:p>
      </dgm:t>
    </dgm:pt>
    <dgm:pt modelId="{468F83DA-9D6D-4754-B7E0-A5721DB48BD6}">
      <dgm:prSet phldrT="[Text]"/>
      <dgm:spPr/>
      <dgm:t>
        <a:bodyPr/>
        <a:lstStyle/>
        <a:p>
          <a:pPr rtl="1"/>
          <a:r>
            <a:rPr lang="ar-JO" dirty="0"/>
            <a:t>تذكر التجربة الحسية المباشرة</a:t>
          </a:r>
          <a:endParaRPr lang="en-US" dirty="0"/>
        </a:p>
      </dgm:t>
    </dgm:pt>
    <dgm:pt modelId="{CDBBEA57-27AB-40B6-9C1C-02017B76F11A}" type="parTrans" cxnId="{355463D4-A230-4697-9C8F-D0ADA4342A0C}">
      <dgm:prSet/>
      <dgm:spPr/>
      <dgm:t>
        <a:bodyPr/>
        <a:lstStyle/>
        <a:p>
          <a:endParaRPr lang="en-US"/>
        </a:p>
      </dgm:t>
    </dgm:pt>
    <dgm:pt modelId="{BCDEB544-1A5D-4542-B482-4973F07BA2FC}" type="sibTrans" cxnId="{355463D4-A230-4697-9C8F-D0ADA4342A0C}">
      <dgm:prSet/>
      <dgm:spPr/>
      <dgm:t>
        <a:bodyPr/>
        <a:lstStyle/>
        <a:p>
          <a:endParaRPr lang="en-US"/>
        </a:p>
      </dgm:t>
    </dgm:pt>
    <dgm:pt modelId="{D5061C5E-4AB7-4AC2-BF5B-796CF76DBDAF}" type="pres">
      <dgm:prSet presAssocID="{747E1744-6FDE-429E-AC9C-5DD0D69CD2DD}" presName="linearFlow" presStyleCnt="0">
        <dgm:presLayoutVars>
          <dgm:dir/>
          <dgm:animLvl val="lvl"/>
          <dgm:resizeHandles val="exact"/>
        </dgm:presLayoutVars>
      </dgm:prSet>
      <dgm:spPr/>
    </dgm:pt>
    <dgm:pt modelId="{44E0C02C-AB93-43E8-B1A4-99D8CECBFD0A}" type="pres">
      <dgm:prSet presAssocID="{FEB9D72E-65B7-448A-A2A6-D9CE078DEEC7}" presName="composite" presStyleCnt="0"/>
      <dgm:spPr/>
    </dgm:pt>
    <dgm:pt modelId="{0BC71CF2-F85D-46FA-B1F6-E0EA02C85ED4}" type="pres">
      <dgm:prSet presAssocID="{FEB9D72E-65B7-448A-A2A6-D9CE078DEEC7}" presName="parentText" presStyleLbl="alignNode1" presStyleIdx="0" presStyleCnt="3">
        <dgm:presLayoutVars>
          <dgm:chMax val="1"/>
          <dgm:bulletEnabled val="1"/>
        </dgm:presLayoutVars>
      </dgm:prSet>
      <dgm:spPr/>
    </dgm:pt>
    <dgm:pt modelId="{23899E46-9D4B-4CED-8FAC-922CE6D526FE}" type="pres">
      <dgm:prSet presAssocID="{FEB9D72E-65B7-448A-A2A6-D9CE078DEEC7}" presName="descendantText" presStyleLbl="alignAcc1" presStyleIdx="0" presStyleCnt="3">
        <dgm:presLayoutVars>
          <dgm:bulletEnabled val="1"/>
        </dgm:presLayoutVars>
      </dgm:prSet>
      <dgm:spPr/>
    </dgm:pt>
    <dgm:pt modelId="{C4A0D3E5-948E-418D-9C55-F87DF832EEF9}" type="pres">
      <dgm:prSet presAssocID="{2BE16D23-EFE9-4498-BB02-737C793D51E6}" presName="sp" presStyleCnt="0"/>
      <dgm:spPr/>
    </dgm:pt>
    <dgm:pt modelId="{A1648418-7325-472F-8B62-85CC2F7B3DCF}" type="pres">
      <dgm:prSet presAssocID="{ABC7E576-FFC8-4495-842B-28EBF9DC51ED}" presName="composite" presStyleCnt="0"/>
      <dgm:spPr/>
    </dgm:pt>
    <dgm:pt modelId="{830947B9-A98C-47ED-B329-7BE7D3855AE8}" type="pres">
      <dgm:prSet presAssocID="{ABC7E576-FFC8-4495-842B-28EBF9DC51ED}" presName="parentText" presStyleLbl="alignNode1" presStyleIdx="1" presStyleCnt="3">
        <dgm:presLayoutVars>
          <dgm:chMax val="1"/>
          <dgm:bulletEnabled val="1"/>
        </dgm:presLayoutVars>
      </dgm:prSet>
      <dgm:spPr/>
    </dgm:pt>
    <dgm:pt modelId="{6715BCF9-CA55-4BD7-ADA1-1922D36B0A3E}" type="pres">
      <dgm:prSet presAssocID="{ABC7E576-FFC8-4495-842B-28EBF9DC51ED}" presName="descendantText" presStyleLbl="alignAcc1" presStyleIdx="1" presStyleCnt="3">
        <dgm:presLayoutVars>
          <dgm:bulletEnabled val="1"/>
        </dgm:presLayoutVars>
      </dgm:prSet>
      <dgm:spPr/>
    </dgm:pt>
    <dgm:pt modelId="{20C1C430-A5D1-4CD7-B8C3-30D8F23E0D00}" type="pres">
      <dgm:prSet presAssocID="{298011F6-6AE2-4A55-8D7B-70E538D0623B}" presName="sp" presStyleCnt="0"/>
      <dgm:spPr/>
    </dgm:pt>
    <dgm:pt modelId="{00D6009E-58A3-431C-9903-D390EC7935E1}" type="pres">
      <dgm:prSet presAssocID="{FC797745-B169-471B-BF1A-0923076B1CA9}" presName="composite" presStyleCnt="0"/>
      <dgm:spPr/>
    </dgm:pt>
    <dgm:pt modelId="{F95B518C-504D-4765-8EAA-9618CADD2215}" type="pres">
      <dgm:prSet presAssocID="{FC797745-B169-471B-BF1A-0923076B1CA9}" presName="parentText" presStyleLbl="alignNode1" presStyleIdx="2" presStyleCnt="3">
        <dgm:presLayoutVars>
          <dgm:chMax val="1"/>
          <dgm:bulletEnabled val="1"/>
        </dgm:presLayoutVars>
      </dgm:prSet>
      <dgm:spPr/>
    </dgm:pt>
    <dgm:pt modelId="{2DC066D7-6CC5-4CCC-AD73-BC935316DDEC}" type="pres">
      <dgm:prSet presAssocID="{FC797745-B169-471B-BF1A-0923076B1CA9}" presName="descendantText" presStyleLbl="alignAcc1" presStyleIdx="2" presStyleCnt="3">
        <dgm:presLayoutVars>
          <dgm:bulletEnabled val="1"/>
        </dgm:presLayoutVars>
      </dgm:prSet>
      <dgm:spPr/>
    </dgm:pt>
  </dgm:ptLst>
  <dgm:cxnLst>
    <dgm:cxn modelId="{AE8A1208-006D-4B3E-8290-9F63584C7F33}" type="presOf" srcId="{ABC7E576-FFC8-4495-842B-28EBF9DC51ED}" destId="{830947B9-A98C-47ED-B329-7BE7D3855AE8}" srcOrd="0" destOrd="0" presId="urn:microsoft.com/office/officeart/2005/8/layout/chevron2"/>
    <dgm:cxn modelId="{6E857108-592F-47EE-BC04-0A0F6BD18996}" srcId="{747E1744-6FDE-429E-AC9C-5DD0D69CD2DD}" destId="{FC797745-B169-471B-BF1A-0923076B1CA9}" srcOrd="2" destOrd="0" parTransId="{23E3A9AD-0197-4450-9165-FA695A50D197}" sibTransId="{51AF9E40-0F70-47F0-B59A-22A36246791F}"/>
    <dgm:cxn modelId="{23305926-56B4-4D21-A282-DA959E55F625}" srcId="{FC797745-B169-471B-BF1A-0923076B1CA9}" destId="{8CEABE39-E872-482B-83E4-0B1C3A249FD3}" srcOrd="0" destOrd="0" parTransId="{EADCA3B9-751E-4100-AB51-0C341FD7DB19}" sibTransId="{3E91A549-D21D-46D5-B6EF-95F13D89B1B4}"/>
    <dgm:cxn modelId="{D99C182C-42C0-4A29-BB76-8D16D3C30C99}" srcId="{ABC7E576-FFC8-4495-842B-28EBF9DC51ED}" destId="{4B973E67-3F42-4F9A-A143-49F730B58DFC}" srcOrd="0" destOrd="0" parTransId="{10C27293-0C3B-428B-964E-1EA9A5353CBA}" sibTransId="{EAD491B2-31CE-4CB9-9B43-955E3552BC1C}"/>
    <dgm:cxn modelId="{6711A134-B895-491B-8C3D-32DE7482BF6E}" type="presOf" srcId="{4B973E67-3F42-4F9A-A143-49F730B58DFC}" destId="{6715BCF9-CA55-4BD7-ADA1-1922D36B0A3E}" srcOrd="0" destOrd="0" presId="urn:microsoft.com/office/officeart/2005/8/layout/chevron2"/>
    <dgm:cxn modelId="{B5BF4543-E41B-4B2C-90EE-76FFD35CFB2B}" srcId="{747E1744-6FDE-429E-AC9C-5DD0D69CD2DD}" destId="{FEB9D72E-65B7-448A-A2A6-D9CE078DEEC7}" srcOrd="0" destOrd="0" parTransId="{716E5E43-BFBE-422C-8F8D-680E1F01A31E}" sibTransId="{2BE16D23-EFE9-4498-BB02-737C793D51E6}"/>
    <dgm:cxn modelId="{9E227252-7A73-4265-BCF4-64ABEFE618F0}" type="presOf" srcId="{79993BB8-DCBB-4665-897B-7A740DC94C01}" destId="{23899E46-9D4B-4CED-8FAC-922CE6D526FE}" srcOrd="0" destOrd="0" presId="urn:microsoft.com/office/officeart/2005/8/layout/chevron2"/>
    <dgm:cxn modelId="{654A4E6B-A484-4C4C-BE93-545EA08CA3B2}" srcId="{FEB9D72E-65B7-448A-A2A6-D9CE078DEEC7}" destId="{79993BB8-DCBB-4665-897B-7A740DC94C01}" srcOrd="0" destOrd="0" parTransId="{F61917AE-1ECF-4234-AB80-C99FFD74DC49}" sibTransId="{4F46634F-38FF-4F21-B8F5-F50ECCBB27FF}"/>
    <dgm:cxn modelId="{59CA30AE-DFF8-4EF2-B7A2-F76A72D19F70}" type="presOf" srcId="{468F83DA-9D6D-4754-B7E0-A5721DB48BD6}" destId="{6715BCF9-CA55-4BD7-ADA1-1922D36B0A3E}" srcOrd="0" destOrd="1" presId="urn:microsoft.com/office/officeart/2005/8/layout/chevron2"/>
    <dgm:cxn modelId="{87B052B0-56C3-4781-8362-56EA942E4E1C}" type="presOf" srcId="{FEB9D72E-65B7-448A-A2A6-D9CE078DEEC7}" destId="{0BC71CF2-F85D-46FA-B1F6-E0EA02C85ED4}" srcOrd="0" destOrd="0" presId="urn:microsoft.com/office/officeart/2005/8/layout/chevron2"/>
    <dgm:cxn modelId="{ABA402C8-645F-4872-88EC-99F96EA08466}" srcId="{747E1744-6FDE-429E-AC9C-5DD0D69CD2DD}" destId="{ABC7E576-FFC8-4495-842B-28EBF9DC51ED}" srcOrd="1" destOrd="0" parTransId="{BD9EA831-3048-44F0-9103-643D1E7E1115}" sibTransId="{298011F6-6AE2-4A55-8D7B-70E538D0623B}"/>
    <dgm:cxn modelId="{355463D4-A230-4697-9C8F-D0ADA4342A0C}" srcId="{ABC7E576-FFC8-4495-842B-28EBF9DC51ED}" destId="{468F83DA-9D6D-4754-B7E0-A5721DB48BD6}" srcOrd="1" destOrd="0" parTransId="{CDBBEA57-27AB-40B6-9C1C-02017B76F11A}" sibTransId="{BCDEB544-1A5D-4542-B482-4973F07BA2FC}"/>
    <dgm:cxn modelId="{C4A912D9-7DAE-413B-9F6C-9E922FE0614C}" type="presOf" srcId="{FC797745-B169-471B-BF1A-0923076B1CA9}" destId="{F95B518C-504D-4765-8EAA-9618CADD2215}" srcOrd="0" destOrd="0" presId="urn:microsoft.com/office/officeart/2005/8/layout/chevron2"/>
    <dgm:cxn modelId="{1D35E9E6-D0AC-47B7-9E78-D691102D67E1}" type="presOf" srcId="{8CEABE39-E872-482B-83E4-0B1C3A249FD3}" destId="{2DC066D7-6CC5-4CCC-AD73-BC935316DDEC}" srcOrd="0" destOrd="0" presId="urn:microsoft.com/office/officeart/2005/8/layout/chevron2"/>
    <dgm:cxn modelId="{3F306DED-1A7F-4122-9751-6B066F04A0F3}" type="presOf" srcId="{747E1744-6FDE-429E-AC9C-5DD0D69CD2DD}" destId="{D5061C5E-4AB7-4AC2-BF5B-796CF76DBDAF}" srcOrd="0" destOrd="0" presId="urn:microsoft.com/office/officeart/2005/8/layout/chevron2"/>
    <dgm:cxn modelId="{7267B87A-7ADF-4628-83D5-26DD020160C9}" type="presParOf" srcId="{D5061C5E-4AB7-4AC2-BF5B-796CF76DBDAF}" destId="{44E0C02C-AB93-43E8-B1A4-99D8CECBFD0A}" srcOrd="0" destOrd="0" presId="urn:microsoft.com/office/officeart/2005/8/layout/chevron2"/>
    <dgm:cxn modelId="{5BFD63F4-D5BC-4278-B507-E0F8359442A9}" type="presParOf" srcId="{44E0C02C-AB93-43E8-B1A4-99D8CECBFD0A}" destId="{0BC71CF2-F85D-46FA-B1F6-E0EA02C85ED4}" srcOrd="0" destOrd="0" presId="urn:microsoft.com/office/officeart/2005/8/layout/chevron2"/>
    <dgm:cxn modelId="{A7EA0AAD-27BB-4915-8D76-73EC26108C09}" type="presParOf" srcId="{44E0C02C-AB93-43E8-B1A4-99D8CECBFD0A}" destId="{23899E46-9D4B-4CED-8FAC-922CE6D526FE}" srcOrd="1" destOrd="0" presId="urn:microsoft.com/office/officeart/2005/8/layout/chevron2"/>
    <dgm:cxn modelId="{9C43C1FF-76F6-46BF-A976-E4BD5DC61403}" type="presParOf" srcId="{D5061C5E-4AB7-4AC2-BF5B-796CF76DBDAF}" destId="{C4A0D3E5-948E-418D-9C55-F87DF832EEF9}" srcOrd="1" destOrd="0" presId="urn:microsoft.com/office/officeart/2005/8/layout/chevron2"/>
    <dgm:cxn modelId="{0C75F186-2970-4A92-B76D-22984B1063A3}" type="presParOf" srcId="{D5061C5E-4AB7-4AC2-BF5B-796CF76DBDAF}" destId="{A1648418-7325-472F-8B62-85CC2F7B3DCF}" srcOrd="2" destOrd="0" presId="urn:microsoft.com/office/officeart/2005/8/layout/chevron2"/>
    <dgm:cxn modelId="{4AEA8D39-8514-4BA6-8BE8-A26025A4F6CD}" type="presParOf" srcId="{A1648418-7325-472F-8B62-85CC2F7B3DCF}" destId="{830947B9-A98C-47ED-B329-7BE7D3855AE8}" srcOrd="0" destOrd="0" presId="urn:microsoft.com/office/officeart/2005/8/layout/chevron2"/>
    <dgm:cxn modelId="{06E3E478-135E-4D3A-845C-98CC0682B42B}" type="presParOf" srcId="{A1648418-7325-472F-8B62-85CC2F7B3DCF}" destId="{6715BCF9-CA55-4BD7-ADA1-1922D36B0A3E}" srcOrd="1" destOrd="0" presId="urn:microsoft.com/office/officeart/2005/8/layout/chevron2"/>
    <dgm:cxn modelId="{130D2651-B17A-49F5-AB1B-9CF3FBF3CD73}" type="presParOf" srcId="{D5061C5E-4AB7-4AC2-BF5B-796CF76DBDAF}" destId="{20C1C430-A5D1-4CD7-B8C3-30D8F23E0D00}" srcOrd="3" destOrd="0" presId="urn:microsoft.com/office/officeart/2005/8/layout/chevron2"/>
    <dgm:cxn modelId="{EE55FE11-29C9-445F-8C41-04F3501197E1}" type="presParOf" srcId="{D5061C5E-4AB7-4AC2-BF5B-796CF76DBDAF}" destId="{00D6009E-58A3-431C-9903-D390EC7935E1}" srcOrd="4" destOrd="0" presId="urn:microsoft.com/office/officeart/2005/8/layout/chevron2"/>
    <dgm:cxn modelId="{C7014D98-2354-4777-B108-57A856DBA27E}" type="presParOf" srcId="{00D6009E-58A3-431C-9903-D390EC7935E1}" destId="{F95B518C-504D-4765-8EAA-9618CADD2215}" srcOrd="0" destOrd="0" presId="urn:microsoft.com/office/officeart/2005/8/layout/chevron2"/>
    <dgm:cxn modelId="{B9640E43-1620-455D-8A72-579DD728D039}" type="presParOf" srcId="{00D6009E-58A3-431C-9903-D390EC7935E1}" destId="{2DC066D7-6CC5-4CCC-AD73-BC935316DDE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971CE4-833D-4302-AA12-8C82B25AA739}" type="doc">
      <dgm:prSet loTypeId="urn:microsoft.com/office/officeart/2005/8/layout/process2" loCatId="process" qsTypeId="urn:microsoft.com/office/officeart/2005/8/quickstyle/simple1" qsCatId="simple" csTypeId="urn:microsoft.com/office/officeart/2005/8/colors/accent1_2" csCatId="accent1" phldr="1"/>
      <dgm:spPr/>
    </dgm:pt>
    <dgm:pt modelId="{6176BE8C-ABA1-4C6E-ACC9-84654313889F}">
      <dgm:prSet phldrT="[Text]"/>
      <dgm:spPr/>
      <dgm:t>
        <a:bodyPr/>
        <a:lstStyle/>
        <a:p>
          <a:r>
            <a:rPr lang="ar-JO" dirty="0"/>
            <a:t>هجوم من قبل قلب</a:t>
          </a:r>
          <a:endParaRPr lang="en-US" dirty="0"/>
        </a:p>
      </dgm:t>
    </dgm:pt>
    <dgm:pt modelId="{2C5B2828-FF59-4FE7-AD15-EF64D664D7AE}" type="parTrans" cxnId="{20473B18-6E87-4DDF-B8D5-8F0D870CF190}">
      <dgm:prSet/>
      <dgm:spPr/>
      <dgm:t>
        <a:bodyPr/>
        <a:lstStyle/>
        <a:p>
          <a:endParaRPr lang="en-US"/>
        </a:p>
      </dgm:t>
    </dgm:pt>
    <dgm:pt modelId="{E2CF32B9-90B0-4D60-88EB-6EF1E57E8093}" type="sibTrans" cxnId="{20473B18-6E87-4DDF-B8D5-8F0D870CF190}">
      <dgm:prSet/>
      <dgm:spPr/>
      <dgm:t>
        <a:bodyPr/>
        <a:lstStyle/>
        <a:p>
          <a:endParaRPr lang="en-US"/>
        </a:p>
      </dgm:t>
    </dgm:pt>
    <dgm:pt modelId="{83CF3293-DC2A-4342-92C1-F22EA03E997A}">
      <dgm:prSet phldrT="[Text]"/>
      <dgm:spPr/>
      <dgm:t>
        <a:bodyPr/>
        <a:lstStyle/>
        <a:p>
          <a:r>
            <a:rPr lang="ar-JO" dirty="0"/>
            <a:t>تذكر الهجوم من قبل كلب</a:t>
          </a:r>
          <a:endParaRPr lang="en-US" dirty="0"/>
        </a:p>
      </dgm:t>
    </dgm:pt>
    <dgm:pt modelId="{5AD36BD3-A206-4486-BD93-00D5C5AEF096}" type="parTrans" cxnId="{045609CF-9D9D-4C2E-A18F-6C4565A94C1D}">
      <dgm:prSet/>
      <dgm:spPr/>
      <dgm:t>
        <a:bodyPr/>
        <a:lstStyle/>
        <a:p>
          <a:endParaRPr lang="en-US"/>
        </a:p>
      </dgm:t>
    </dgm:pt>
    <dgm:pt modelId="{84A2A99B-9F2A-4626-9C33-8D5A296C78B7}" type="sibTrans" cxnId="{045609CF-9D9D-4C2E-A18F-6C4565A94C1D}">
      <dgm:prSet/>
      <dgm:spPr/>
      <dgm:t>
        <a:bodyPr/>
        <a:lstStyle/>
        <a:p>
          <a:endParaRPr lang="en-US"/>
        </a:p>
      </dgm:t>
    </dgm:pt>
    <dgm:pt modelId="{AC52E12E-3930-4711-8C11-EA82673B4D5F}">
      <dgm:prSet phldrT="[Text]"/>
      <dgm:spPr/>
      <dgm:t>
        <a:bodyPr/>
        <a:lstStyle/>
        <a:p>
          <a:r>
            <a:rPr lang="ar-JO" dirty="0"/>
            <a:t>لغة مفعمة بالحيوية لإثارة الخيال بخصوص هجوم</a:t>
          </a:r>
          <a:endParaRPr lang="en-US" dirty="0"/>
        </a:p>
      </dgm:t>
    </dgm:pt>
    <dgm:pt modelId="{DC83AD49-C51B-49DA-BDFC-CF0C8C75D3A9}" type="parTrans" cxnId="{DEC6D85F-9484-43E4-82BF-1B369B8A82BC}">
      <dgm:prSet/>
      <dgm:spPr/>
      <dgm:t>
        <a:bodyPr/>
        <a:lstStyle/>
        <a:p>
          <a:endParaRPr lang="en-US"/>
        </a:p>
      </dgm:t>
    </dgm:pt>
    <dgm:pt modelId="{221D4397-AC58-42DE-9A47-DDFAC691911A}" type="sibTrans" cxnId="{DEC6D85F-9484-43E4-82BF-1B369B8A82BC}">
      <dgm:prSet/>
      <dgm:spPr/>
      <dgm:t>
        <a:bodyPr/>
        <a:lstStyle/>
        <a:p>
          <a:endParaRPr lang="en-US"/>
        </a:p>
      </dgm:t>
    </dgm:pt>
    <dgm:pt modelId="{0A6D0F2B-F14A-4669-B084-92FEA6453030}" type="pres">
      <dgm:prSet presAssocID="{BB971CE4-833D-4302-AA12-8C82B25AA739}" presName="linearFlow" presStyleCnt="0">
        <dgm:presLayoutVars>
          <dgm:resizeHandles val="exact"/>
        </dgm:presLayoutVars>
      </dgm:prSet>
      <dgm:spPr/>
    </dgm:pt>
    <dgm:pt modelId="{C66DBDDD-EA7D-484D-A489-DF84DF78ED82}" type="pres">
      <dgm:prSet presAssocID="{6176BE8C-ABA1-4C6E-ACC9-84654313889F}" presName="node" presStyleLbl="node1" presStyleIdx="0" presStyleCnt="3" custScaleX="104605" custScaleY="89989">
        <dgm:presLayoutVars>
          <dgm:bulletEnabled val="1"/>
        </dgm:presLayoutVars>
      </dgm:prSet>
      <dgm:spPr/>
    </dgm:pt>
    <dgm:pt modelId="{86669C25-D803-406D-A688-91F38327B650}" type="pres">
      <dgm:prSet presAssocID="{E2CF32B9-90B0-4D60-88EB-6EF1E57E8093}" presName="sibTrans" presStyleLbl="sibTrans2D1" presStyleIdx="0" presStyleCnt="2"/>
      <dgm:spPr/>
    </dgm:pt>
    <dgm:pt modelId="{AB6B8A95-1060-4815-A937-621D21D2D978}" type="pres">
      <dgm:prSet presAssocID="{E2CF32B9-90B0-4D60-88EB-6EF1E57E8093}" presName="connectorText" presStyleLbl="sibTrans2D1" presStyleIdx="0" presStyleCnt="2"/>
      <dgm:spPr/>
    </dgm:pt>
    <dgm:pt modelId="{1D5AA2DB-6043-4FD3-B0DE-99DD58415595}" type="pres">
      <dgm:prSet presAssocID="{83CF3293-DC2A-4342-92C1-F22EA03E997A}" presName="node" presStyleLbl="node1" presStyleIdx="1" presStyleCnt="3" custScaleX="129919" custScaleY="72843">
        <dgm:presLayoutVars>
          <dgm:bulletEnabled val="1"/>
        </dgm:presLayoutVars>
      </dgm:prSet>
      <dgm:spPr/>
    </dgm:pt>
    <dgm:pt modelId="{D1403A39-B2E9-416A-B3ED-2A0F99EA5163}" type="pres">
      <dgm:prSet presAssocID="{84A2A99B-9F2A-4626-9C33-8D5A296C78B7}" presName="sibTrans" presStyleLbl="sibTrans2D1" presStyleIdx="1" presStyleCnt="2"/>
      <dgm:spPr/>
    </dgm:pt>
    <dgm:pt modelId="{069AF473-6C29-4E61-B500-18ED6E204378}" type="pres">
      <dgm:prSet presAssocID="{84A2A99B-9F2A-4626-9C33-8D5A296C78B7}" presName="connectorText" presStyleLbl="sibTrans2D1" presStyleIdx="1" presStyleCnt="2"/>
      <dgm:spPr/>
    </dgm:pt>
    <dgm:pt modelId="{A01E429E-A5A2-4859-907F-558A641BC5C3}" type="pres">
      <dgm:prSet presAssocID="{AC52E12E-3930-4711-8C11-EA82673B4D5F}" presName="node" presStyleLbl="node1" presStyleIdx="2" presStyleCnt="3" custScaleX="129886">
        <dgm:presLayoutVars>
          <dgm:bulletEnabled val="1"/>
        </dgm:presLayoutVars>
      </dgm:prSet>
      <dgm:spPr/>
    </dgm:pt>
  </dgm:ptLst>
  <dgm:cxnLst>
    <dgm:cxn modelId="{20473B18-6E87-4DDF-B8D5-8F0D870CF190}" srcId="{BB971CE4-833D-4302-AA12-8C82B25AA739}" destId="{6176BE8C-ABA1-4C6E-ACC9-84654313889F}" srcOrd="0" destOrd="0" parTransId="{2C5B2828-FF59-4FE7-AD15-EF64D664D7AE}" sibTransId="{E2CF32B9-90B0-4D60-88EB-6EF1E57E8093}"/>
    <dgm:cxn modelId="{DEC6D85F-9484-43E4-82BF-1B369B8A82BC}" srcId="{BB971CE4-833D-4302-AA12-8C82B25AA739}" destId="{AC52E12E-3930-4711-8C11-EA82673B4D5F}" srcOrd="2" destOrd="0" parTransId="{DC83AD49-C51B-49DA-BDFC-CF0C8C75D3A9}" sibTransId="{221D4397-AC58-42DE-9A47-DDFAC691911A}"/>
    <dgm:cxn modelId="{72CD5963-3D5B-4F58-B9B9-B6B4DC8BDC45}" type="presOf" srcId="{AC52E12E-3930-4711-8C11-EA82673B4D5F}" destId="{A01E429E-A5A2-4859-907F-558A641BC5C3}" srcOrd="0" destOrd="0" presId="urn:microsoft.com/office/officeart/2005/8/layout/process2"/>
    <dgm:cxn modelId="{7778147D-E792-4DD7-8720-345B67E63919}" type="presOf" srcId="{84A2A99B-9F2A-4626-9C33-8D5A296C78B7}" destId="{069AF473-6C29-4E61-B500-18ED6E204378}" srcOrd="1" destOrd="0" presId="urn:microsoft.com/office/officeart/2005/8/layout/process2"/>
    <dgm:cxn modelId="{36A62283-8646-4E9D-B7B4-40F13A602DD1}" type="presOf" srcId="{6176BE8C-ABA1-4C6E-ACC9-84654313889F}" destId="{C66DBDDD-EA7D-484D-A489-DF84DF78ED82}" srcOrd="0" destOrd="0" presId="urn:microsoft.com/office/officeart/2005/8/layout/process2"/>
    <dgm:cxn modelId="{8EC53F89-F0F4-4FDF-AEBD-12BEE43F64B3}" type="presOf" srcId="{E2CF32B9-90B0-4D60-88EB-6EF1E57E8093}" destId="{86669C25-D803-406D-A688-91F38327B650}" srcOrd="0" destOrd="0" presId="urn:microsoft.com/office/officeart/2005/8/layout/process2"/>
    <dgm:cxn modelId="{F83F8598-43DB-4FBA-A933-24FA5127BFCD}" type="presOf" srcId="{E2CF32B9-90B0-4D60-88EB-6EF1E57E8093}" destId="{AB6B8A95-1060-4815-A937-621D21D2D978}" srcOrd="1" destOrd="0" presId="urn:microsoft.com/office/officeart/2005/8/layout/process2"/>
    <dgm:cxn modelId="{7EAF9FB3-67B3-49CE-84D2-77CB93B23659}" type="presOf" srcId="{84A2A99B-9F2A-4626-9C33-8D5A296C78B7}" destId="{D1403A39-B2E9-416A-B3ED-2A0F99EA5163}" srcOrd="0" destOrd="0" presId="urn:microsoft.com/office/officeart/2005/8/layout/process2"/>
    <dgm:cxn modelId="{309AA1BB-8315-4059-B6B7-30700DE9BA4B}" type="presOf" srcId="{BB971CE4-833D-4302-AA12-8C82B25AA739}" destId="{0A6D0F2B-F14A-4669-B084-92FEA6453030}" srcOrd="0" destOrd="0" presId="urn:microsoft.com/office/officeart/2005/8/layout/process2"/>
    <dgm:cxn modelId="{045609CF-9D9D-4C2E-A18F-6C4565A94C1D}" srcId="{BB971CE4-833D-4302-AA12-8C82B25AA739}" destId="{83CF3293-DC2A-4342-92C1-F22EA03E997A}" srcOrd="1" destOrd="0" parTransId="{5AD36BD3-A206-4486-BD93-00D5C5AEF096}" sibTransId="{84A2A99B-9F2A-4626-9C33-8D5A296C78B7}"/>
    <dgm:cxn modelId="{7FD1EDF8-A83C-42C4-AB5F-EFA4A64D00AD}" type="presOf" srcId="{83CF3293-DC2A-4342-92C1-F22EA03E997A}" destId="{1D5AA2DB-6043-4FD3-B0DE-99DD58415595}" srcOrd="0" destOrd="0" presId="urn:microsoft.com/office/officeart/2005/8/layout/process2"/>
    <dgm:cxn modelId="{89548EDF-D624-4875-B52D-A34E6E26BD59}" type="presParOf" srcId="{0A6D0F2B-F14A-4669-B084-92FEA6453030}" destId="{C66DBDDD-EA7D-484D-A489-DF84DF78ED82}" srcOrd="0" destOrd="0" presId="urn:microsoft.com/office/officeart/2005/8/layout/process2"/>
    <dgm:cxn modelId="{EDA714AB-D4B4-4E81-804B-7DEF27409094}" type="presParOf" srcId="{0A6D0F2B-F14A-4669-B084-92FEA6453030}" destId="{86669C25-D803-406D-A688-91F38327B650}" srcOrd="1" destOrd="0" presId="urn:microsoft.com/office/officeart/2005/8/layout/process2"/>
    <dgm:cxn modelId="{35D0ED7E-CDD5-41EB-B7D2-6BC008F48CB0}" type="presParOf" srcId="{86669C25-D803-406D-A688-91F38327B650}" destId="{AB6B8A95-1060-4815-A937-621D21D2D978}" srcOrd="0" destOrd="0" presId="urn:microsoft.com/office/officeart/2005/8/layout/process2"/>
    <dgm:cxn modelId="{53FE5A03-55AB-47AB-8167-CDDBCC087A4C}" type="presParOf" srcId="{0A6D0F2B-F14A-4669-B084-92FEA6453030}" destId="{1D5AA2DB-6043-4FD3-B0DE-99DD58415595}" srcOrd="2" destOrd="0" presId="urn:microsoft.com/office/officeart/2005/8/layout/process2"/>
    <dgm:cxn modelId="{8CFF8BF2-83AA-4E0D-A487-6E06C1A4758C}" type="presParOf" srcId="{0A6D0F2B-F14A-4669-B084-92FEA6453030}" destId="{D1403A39-B2E9-416A-B3ED-2A0F99EA5163}" srcOrd="3" destOrd="0" presId="urn:microsoft.com/office/officeart/2005/8/layout/process2"/>
    <dgm:cxn modelId="{7E817319-E87B-4C72-9255-C8786C43F6FE}" type="presParOf" srcId="{D1403A39-B2E9-416A-B3ED-2A0F99EA5163}" destId="{069AF473-6C29-4E61-B500-18ED6E204378}" srcOrd="0" destOrd="0" presId="urn:microsoft.com/office/officeart/2005/8/layout/process2"/>
    <dgm:cxn modelId="{2B9D5435-F57A-4919-8F5F-866F1DD0DBF8}" type="presParOf" srcId="{0A6D0F2B-F14A-4669-B084-92FEA6453030}" destId="{A01E429E-A5A2-4859-907F-558A641BC5C3}"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7E1744-6FDE-429E-AC9C-5DD0D69CD2D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EB9D72E-65B7-448A-A2A6-D9CE078DEEC7}">
      <dgm:prSet phldrT="[Text]"/>
      <dgm:spPr/>
      <dgm:t>
        <a:bodyPr/>
        <a:lstStyle/>
        <a:p>
          <a:r>
            <a:rPr lang="ar-JO" dirty="0"/>
            <a:t>مقنعة للغاية</a:t>
          </a:r>
          <a:endParaRPr lang="en-US" dirty="0"/>
        </a:p>
      </dgm:t>
    </dgm:pt>
    <dgm:pt modelId="{716E5E43-BFBE-422C-8F8D-680E1F01A31E}" type="parTrans" cxnId="{B5BF4543-E41B-4B2C-90EE-76FFD35CFB2B}">
      <dgm:prSet/>
      <dgm:spPr/>
      <dgm:t>
        <a:bodyPr/>
        <a:lstStyle/>
        <a:p>
          <a:endParaRPr lang="en-US"/>
        </a:p>
      </dgm:t>
    </dgm:pt>
    <dgm:pt modelId="{2BE16D23-EFE9-4498-BB02-737C793D51E6}" type="sibTrans" cxnId="{B5BF4543-E41B-4B2C-90EE-76FFD35CFB2B}">
      <dgm:prSet/>
      <dgm:spPr/>
      <dgm:t>
        <a:bodyPr/>
        <a:lstStyle/>
        <a:p>
          <a:endParaRPr lang="en-US"/>
        </a:p>
      </dgm:t>
    </dgm:pt>
    <dgm:pt modelId="{79993BB8-DCBB-4665-897B-7A740DC94C01}">
      <dgm:prSet phldrT="[Text]" custT="1"/>
      <dgm:spPr/>
      <dgm:t>
        <a:bodyPr/>
        <a:lstStyle/>
        <a:p>
          <a:pPr rtl="1"/>
          <a:r>
            <a:rPr lang="ar-JO" sz="2100" dirty="0"/>
            <a:t>التجربة الحسية المباشرة لجهنم</a:t>
          </a:r>
          <a:endParaRPr lang="en-US" sz="2100" dirty="0"/>
        </a:p>
      </dgm:t>
    </dgm:pt>
    <dgm:pt modelId="{F61917AE-1ECF-4234-AB80-C99FFD74DC49}" type="parTrans" cxnId="{654A4E6B-A484-4C4C-BE93-545EA08CA3B2}">
      <dgm:prSet/>
      <dgm:spPr/>
      <dgm:t>
        <a:bodyPr/>
        <a:lstStyle/>
        <a:p>
          <a:endParaRPr lang="en-US"/>
        </a:p>
      </dgm:t>
    </dgm:pt>
    <dgm:pt modelId="{4F46634F-38FF-4F21-B8F5-F50ECCBB27FF}" type="sibTrans" cxnId="{654A4E6B-A484-4C4C-BE93-545EA08CA3B2}">
      <dgm:prSet/>
      <dgm:spPr/>
      <dgm:t>
        <a:bodyPr/>
        <a:lstStyle/>
        <a:p>
          <a:endParaRPr lang="en-US"/>
        </a:p>
      </dgm:t>
    </dgm:pt>
    <dgm:pt modelId="{ABC7E576-FFC8-4495-842B-28EBF9DC51ED}">
      <dgm:prSet phldrT="[Text]"/>
      <dgm:spPr/>
      <dgm:t>
        <a:bodyPr/>
        <a:lstStyle/>
        <a:p>
          <a:r>
            <a:rPr lang="ar-JO" dirty="0"/>
            <a:t>مقنعة جزئياً</a:t>
          </a:r>
          <a:endParaRPr lang="en-US" dirty="0"/>
        </a:p>
      </dgm:t>
    </dgm:pt>
    <dgm:pt modelId="{BD9EA831-3048-44F0-9103-643D1E7E1115}" type="parTrans" cxnId="{ABA402C8-645F-4872-88EC-99F96EA08466}">
      <dgm:prSet/>
      <dgm:spPr/>
      <dgm:t>
        <a:bodyPr/>
        <a:lstStyle/>
        <a:p>
          <a:endParaRPr lang="en-US"/>
        </a:p>
      </dgm:t>
    </dgm:pt>
    <dgm:pt modelId="{298011F6-6AE2-4A55-8D7B-70E538D0623B}" type="sibTrans" cxnId="{ABA402C8-645F-4872-88EC-99F96EA08466}">
      <dgm:prSet/>
      <dgm:spPr/>
      <dgm:t>
        <a:bodyPr/>
        <a:lstStyle/>
        <a:p>
          <a:endParaRPr lang="en-US"/>
        </a:p>
      </dgm:t>
    </dgm:pt>
    <dgm:pt modelId="{4B973E67-3F42-4F9A-A143-49F730B58DFC}">
      <dgm:prSet phldrT="[Text]" custT="1"/>
      <dgm:spPr/>
      <dgm:t>
        <a:bodyPr/>
        <a:lstStyle/>
        <a:p>
          <a:pPr rtl="1"/>
          <a:r>
            <a:rPr lang="ar-JO" sz="2100" dirty="0"/>
            <a:t>تذكر التجربة الحسية المباشرة لجهنم</a:t>
          </a:r>
          <a:endParaRPr lang="en-US" sz="2100" dirty="0"/>
        </a:p>
      </dgm:t>
    </dgm:pt>
    <dgm:pt modelId="{10C27293-0C3B-428B-964E-1EA9A5353CBA}" type="parTrans" cxnId="{D99C182C-42C0-4A29-BB76-8D16D3C30C99}">
      <dgm:prSet/>
      <dgm:spPr/>
      <dgm:t>
        <a:bodyPr/>
        <a:lstStyle/>
        <a:p>
          <a:endParaRPr lang="en-US"/>
        </a:p>
      </dgm:t>
    </dgm:pt>
    <dgm:pt modelId="{EAD491B2-31CE-4CB9-9B43-955E3552BC1C}" type="sibTrans" cxnId="{D99C182C-42C0-4A29-BB76-8D16D3C30C99}">
      <dgm:prSet/>
      <dgm:spPr/>
      <dgm:t>
        <a:bodyPr/>
        <a:lstStyle/>
        <a:p>
          <a:endParaRPr lang="en-US"/>
        </a:p>
      </dgm:t>
    </dgm:pt>
    <dgm:pt modelId="{FC797745-B169-471B-BF1A-0923076B1CA9}">
      <dgm:prSet phldrT="[Text]"/>
      <dgm:spPr/>
      <dgm:t>
        <a:bodyPr/>
        <a:lstStyle/>
        <a:p>
          <a:r>
            <a:rPr lang="ar-JO" dirty="0"/>
            <a:t>اقل إقناعاً</a:t>
          </a:r>
          <a:endParaRPr lang="en-US" dirty="0"/>
        </a:p>
      </dgm:t>
    </dgm:pt>
    <dgm:pt modelId="{23E3A9AD-0197-4450-9165-FA695A50D197}" type="parTrans" cxnId="{6E857108-592F-47EE-BC04-0A0F6BD18996}">
      <dgm:prSet/>
      <dgm:spPr/>
      <dgm:t>
        <a:bodyPr/>
        <a:lstStyle/>
        <a:p>
          <a:endParaRPr lang="en-US"/>
        </a:p>
      </dgm:t>
    </dgm:pt>
    <dgm:pt modelId="{51AF9E40-0F70-47F0-B59A-22A36246791F}" type="sibTrans" cxnId="{6E857108-592F-47EE-BC04-0A0F6BD18996}">
      <dgm:prSet/>
      <dgm:spPr/>
      <dgm:t>
        <a:bodyPr/>
        <a:lstStyle/>
        <a:p>
          <a:endParaRPr lang="en-US"/>
        </a:p>
      </dgm:t>
    </dgm:pt>
    <dgm:pt modelId="{8CEABE39-E872-482B-83E4-0B1C3A249FD3}">
      <dgm:prSet phldrT="[Text]" custT="1"/>
      <dgm:spPr/>
      <dgm:t>
        <a:bodyPr/>
        <a:lstStyle/>
        <a:p>
          <a:pPr rtl="1"/>
          <a:r>
            <a:rPr lang="ar-JO" sz="2100" dirty="0"/>
            <a:t>التخيل</a:t>
          </a:r>
          <a:endParaRPr lang="en-US" sz="2100" dirty="0"/>
        </a:p>
      </dgm:t>
    </dgm:pt>
    <dgm:pt modelId="{EADCA3B9-751E-4100-AB51-0C341FD7DB19}" type="parTrans" cxnId="{23305926-56B4-4D21-A282-DA959E55F625}">
      <dgm:prSet/>
      <dgm:spPr/>
      <dgm:t>
        <a:bodyPr/>
        <a:lstStyle/>
        <a:p>
          <a:endParaRPr lang="en-US"/>
        </a:p>
      </dgm:t>
    </dgm:pt>
    <dgm:pt modelId="{3E91A549-D21D-46D5-B6EF-95F13D89B1B4}" type="sibTrans" cxnId="{23305926-56B4-4D21-A282-DA959E55F625}">
      <dgm:prSet/>
      <dgm:spPr/>
      <dgm:t>
        <a:bodyPr/>
        <a:lstStyle/>
        <a:p>
          <a:endParaRPr lang="en-US"/>
        </a:p>
      </dgm:t>
    </dgm:pt>
    <dgm:pt modelId="{D5061C5E-4AB7-4AC2-BF5B-796CF76DBDAF}" type="pres">
      <dgm:prSet presAssocID="{747E1744-6FDE-429E-AC9C-5DD0D69CD2DD}" presName="linearFlow" presStyleCnt="0">
        <dgm:presLayoutVars>
          <dgm:dir/>
          <dgm:animLvl val="lvl"/>
          <dgm:resizeHandles val="exact"/>
        </dgm:presLayoutVars>
      </dgm:prSet>
      <dgm:spPr/>
    </dgm:pt>
    <dgm:pt modelId="{44E0C02C-AB93-43E8-B1A4-99D8CECBFD0A}" type="pres">
      <dgm:prSet presAssocID="{FEB9D72E-65B7-448A-A2A6-D9CE078DEEC7}" presName="composite" presStyleCnt="0"/>
      <dgm:spPr/>
    </dgm:pt>
    <dgm:pt modelId="{0BC71CF2-F85D-46FA-B1F6-E0EA02C85ED4}" type="pres">
      <dgm:prSet presAssocID="{FEB9D72E-65B7-448A-A2A6-D9CE078DEEC7}" presName="parentText" presStyleLbl="alignNode1" presStyleIdx="0" presStyleCnt="3">
        <dgm:presLayoutVars>
          <dgm:chMax val="1"/>
          <dgm:bulletEnabled val="1"/>
        </dgm:presLayoutVars>
      </dgm:prSet>
      <dgm:spPr/>
    </dgm:pt>
    <dgm:pt modelId="{23899E46-9D4B-4CED-8FAC-922CE6D526FE}" type="pres">
      <dgm:prSet presAssocID="{FEB9D72E-65B7-448A-A2A6-D9CE078DEEC7}" presName="descendantText" presStyleLbl="alignAcc1" presStyleIdx="0" presStyleCnt="3">
        <dgm:presLayoutVars>
          <dgm:bulletEnabled val="1"/>
        </dgm:presLayoutVars>
      </dgm:prSet>
      <dgm:spPr/>
    </dgm:pt>
    <dgm:pt modelId="{C4A0D3E5-948E-418D-9C55-F87DF832EEF9}" type="pres">
      <dgm:prSet presAssocID="{2BE16D23-EFE9-4498-BB02-737C793D51E6}" presName="sp" presStyleCnt="0"/>
      <dgm:spPr/>
    </dgm:pt>
    <dgm:pt modelId="{A1648418-7325-472F-8B62-85CC2F7B3DCF}" type="pres">
      <dgm:prSet presAssocID="{ABC7E576-FFC8-4495-842B-28EBF9DC51ED}" presName="composite" presStyleCnt="0"/>
      <dgm:spPr/>
    </dgm:pt>
    <dgm:pt modelId="{830947B9-A98C-47ED-B329-7BE7D3855AE8}" type="pres">
      <dgm:prSet presAssocID="{ABC7E576-FFC8-4495-842B-28EBF9DC51ED}" presName="parentText" presStyleLbl="alignNode1" presStyleIdx="1" presStyleCnt="3">
        <dgm:presLayoutVars>
          <dgm:chMax val="1"/>
          <dgm:bulletEnabled val="1"/>
        </dgm:presLayoutVars>
      </dgm:prSet>
      <dgm:spPr/>
    </dgm:pt>
    <dgm:pt modelId="{6715BCF9-CA55-4BD7-ADA1-1922D36B0A3E}" type="pres">
      <dgm:prSet presAssocID="{ABC7E576-FFC8-4495-842B-28EBF9DC51ED}" presName="descendantText" presStyleLbl="alignAcc1" presStyleIdx="1" presStyleCnt="3">
        <dgm:presLayoutVars>
          <dgm:bulletEnabled val="1"/>
        </dgm:presLayoutVars>
      </dgm:prSet>
      <dgm:spPr/>
    </dgm:pt>
    <dgm:pt modelId="{20C1C430-A5D1-4CD7-B8C3-30D8F23E0D00}" type="pres">
      <dgm:prSet presAssocID="{298011F6-6AE2-4A55-8D7B-70E538D0623B}" presName="sp" presStyleCnt="0"/>
      <dgm:spPr/>
    </dgm:pt>
    <dgm:pt modelId="{00D6009E-58A3-431C-9903-D390EC7935E1}" type="pres">
      <dgm:prSet presAssocID="{FC797745-B169-471B-BF1A-0923076B1CA9}" presName="composite" presStyleCnt="0"/>
      <dgm:spPr/>
    </dgm:pt>
    <dgm:pt modelId="{F95B518C-504D-4765-8EAA-9618CADD2215}" type="pres">
      <dgm:prSet presAssocID="{FC797745-B169-471B-BF1A-0923076B1CA9}" presName="parentText" presStyleLbl="alignNode1" presStyleIdx="2" presStyleCnt="3">
        <dgm:presLayoutVars>
          <dgm:chMax val="1"/>
          <dgm:bulletEnabled val="1"/>
        </dgm:presLayoutVars>
      </dgm:prSet>
      <dgm:spPr/>
    </dgm:pt>
    <dgm:pt modelId="{2DC066D7-6CC5-4CCC-AD73-BC935316DDEC}" type="pres">
      <dgm:prSet presAssocID="{FC797745-B169-471B-BF1A-0923076B1CA9}" presName="descendantText" presStyleLbl="alignAcc1" presStyleIdx="2" presStyleCnt="3">
        <dgm:presLayoutVars>
          <dgm:bulletEnabled val="1"/>
        </dgm:presLayoutVars>
      </dgm:prSet>
      <dgm:spPr/>
    </dgm:pt>
  </dgm:ptLst>
  <dgm:cxnLst>
    <dgm:cxn modelId="{6E857108-592F-47EE-BC04-0A0F6BD18996}" srcId="{747E1744-6FDE-429E-AC9C-5DD0D69CD2DD}" destId="{FC797745-B169-471B-BF1A-0923076B1CA9}" srcOrd="2" destOrd="0" parTransId="{23E3A9AD-0197-4450-9165-FA695A50D197}" sibTransId="{51AF9E40-0F70-47F0-B59A-22A36246791F}"/>
    <dgm:cxn modelId="{23305926-56B4-4D21-A282-DA959E55F625}" srcId="{FC797745-B169-471B-BF1A-0923076B1CA9}" destId="{8CEABE39-E872-482B-83E4-0B1C3A249FD3}" srcOrd="0" destOrd="0" parTransId="{EADCA3B9-751E-4100-AB51-0C341FD7DB19}" sibTransId="{3E91A549-D21D-46D5-B6EF-95F13D89B1B4}"/>
    <dgm:cxn modelId="{D99C182C-42C0-4A29-BB76-8D16D3C30C99}" srcId="{ABC7E576-FFC8-4495-842B-28EBF9DC51ED}" destId="{4B973E67-3F42-4F9A-A143-49F730B58DFC}" srcOrd="0" destOrd="0" parTransId="{10C27293-0C3B-428B-964E-1EA9A5353CBA}" sibTransId="{EAD491B2-31CE-4CB9-9B43-955E3552BC1C}"/>
    <dgm:cxn modelId="{5B80F938-AF2E-4A70-8E01-D47B12779E58}" type="presOf" srcId="{FEB9D72E-65B7-448A-A2A6-D9CE078DEEC7}" destId="{0BC71CF2-F85D-46FA-B1F6-E0EA02C85ED4}" srcOrd="0" destOrd="0" presId="urn:microsoft.com/office/officeart/2005/8/layout/chevron2"/>
    <dgm:cxn modelId="{B5BF4543-E41B-4B2C-90EE-76FFD35CFB2B}" srcId="{747E1744-6FDE-429E-AC9C-5DD0D69CD2DD}" destId="{FEB9D72E-65B7-448A-A2A6-D9CE078DEEC7}" srcOrd="0" destOrd="0" parTransId="{716E5E43-BFBE-422C-8F8D-680E1F01A31E}" sibTransId="{2BE16D23-EFE9-4498-BB02-737C793D51E6}"/>
    <dgm:cxn modelId="{978ABB61-4BAE-4814-BF99-05C263C34482}" type="presOf" srcId="{747E1744-6FDE-429E-AC9C-5DD0D69CD2DD}" destId="{D5061C5E-4AB7-4AC2-BF5B-796CF76DBDAF}" srcOrd="0" destOrd="0" presId="urn:microsoft.com/office/officeart/2005/8/layout/chevron2"/>
    <dgm:cxn modelId="{592E196B-4D7F-472E-A5EF-A0631C22CAD7}" type="presOf" srcId="{4B973E67-3F42-4F9A-A143-49F730B58DFC}" destId="{6715BCF9-CA55-4BD7-ADA1-1922D36B0A3E}" srcOrd="0" destOrd="0" presId="urn:microsoft.com/office/officeart/2005/8/layout/chevron2"/>
    <dgm:cxn modelId="{654A4E6B-A484-4C4C-BE93-545EA08CA3B2}" srcId="{FEB9D72E-65B7-448A-A2A6-D9CE078DEEC7}" destId="{79993BB8-DCBB-4665-897B-7A740DC94C01}" srcOrd="0" destOrd="0" parTransId="{F61917AE-1ECF-4234-AB80-C99FFD74DC49}" sibTransId="{4F46634F-38FF-4F21-B8F5-F50ECCBB27FF}"/>
    <dgm:cxn modelId="{B7E1ED78-5620-4595-AE60-26462CAE783E}" type="presOf" srcId="{79993BB8-DCBB-4665-897B-7A740DC94C01}" destId="{23899E46-9D4B-4CED-8FAC-922CE6D526FE}" srcOrd="0" destOrd="0" presId="urn:microsoft.com/office/officeart/2005/8/layout/chevron2"/>
    <dgm:cxn modelId="{73D675A7-4532-4E23-86E9-DEF2F61E10E1}" type="presOf" srcId="{FC797745-B169-471B-BF1A-0923076B1CA9}" destId="{F95B518C-504D-4765-8EAA-9618CADD2215}" srcOrd="0" destOrd="0" presId="urn:microsoft.com/office/officeart/2005/8/layout/chevron2"/>
    <dgm:cxn modelId="{8CA5C2B0-AB70-42A3-8E72-7096F41B4E15}" type="presOf" srcId="{8CEABE39-E872-482B-83E4-0B1C3A249FD3}" destId="{2DC066D7-6CC5-4CCC-AD73-BC935316DDEC}" srcOrd="0" destOrd="0" presId="urn:microsoft.com/office/officeart/2005/8/layout/chevron2"/>
    <dgm:cxn modelId="{ABA402C8-645F-4872-88EC-99F96EA08466}" srcId="{747E1744-6FDE-429E-AC9C-5DD0D69CD2DD}" destId="{ABC7E576-FFC8-4495-842B-28EBF9DC51ED}" srcOrd="1" destOrd="0" parTransId="{BD9EA831-3048-44F0-9103-643D1E7E1115}" sibTransId="{298011F6-6AE2-4A55-8D7B-70E538D0623B}"/>
    <dgm:cxn modelId="{FAA416E9-2A37-491B-BD8F-6127790B1270}" type="presOf" srcId="{ABC7E576-FFC8-4495-842B-28EBF9DC51ED}" destId="{830947B9-A98C-47ED-B329-7BE7D3855AE8}" srcOrd="0" destOrd="0" presId="urn:microsoft.com/office/officeart/2005/8/layout/chevron2"/>
    <dgm:cxn modelId="{55C6CAEF-68F0-46D9-8944-FD8D38506A05}" type="presParOf" srcId="{D5061C5E-4AB7-4AC2-BF5B-796CF76DBDAF}" destId="{44E0C02C-AB93-43E8-B1A4-99D8CECBFD0A}" srcOrd="0" destOrd="0" presId="urn:microsoft.com/office/officeart/2005/8/layout/chevron2"/>
    <dgm:cxn modelId="{AAA72D53-077A-49EB-B2A4-20C97BA2CCA6}" type="presParOf" srcId="{44E0C02C-AB93-43E8-B1A4-99D8CECBFD0A}" destId="{0BC71CF2-F85D-46FA-B1F6-E0EA02C85ED4}" srcOrd="0" destOrd="0" presId="urn:microsoft.com/office/officeart/2005/8/layout/chevron2"/>
    <dgm:cxn modelId="{5EC79C3A-4AC9-4551-976D-DFD83D708C6D}" type="presParOf" srcId="{44E0C02C-AB93-43E8-B1A4-99D8CECBFD0A}" destId="{23899E46-9D4B-4CED-8FAC-922CE6D526FE}" srcOrd="1" destOrd="0" presId="urn:microsoft.com/office/officeart/2005/8/layout/chevron2"/>
    <dgm:cxn modelId="{962C0703-95A1-496F-92D9-D9802C75FDB8}" type="presParOf" srcId="{D5061C5E-4AB7-4AC2-BF5B-796CF76DBDAF}" destId="{C4A0D3E5-948E-418D-9C55-F87DF832EEF9}" srcOrd="1" destOrd="0" presId="urn:microsoft.com/office/officeart/2005/8/layout/chevron2"/>
    <dgm:cxn modelId="{4C2FEE09-863E-44AA-8399-F2068458C0C1}" type="presParOf" srcId="{D5061C5E-4AB7-4AC2-BF5B-796CF76DBDAF}" destId="{A1648418-7325-472F-8B62-85CC2F7B3DCF}" srcOrd="2" destOrd="0" presId="urn:microsoft.com/office/officeart/2005/8/layout/chevron2"/>
    <dgm:cxn modelId="{0082EDE5-4A0D-4B9C-91CF-584A30AC8E98}" type="presParOf" srcId="{A1648418-7325-472F-8B62-85CC2F7B3DCF}" destId="{830947B9-A98C-47ED-B329-7BE7D3855AE8}" srcOrd="0" destOrd="0" presId="urn:microsoft.com/office/officeart/2005/8/layout/chevron2"/>
    <dgm:cxn modelId="{3777E4D0-C2F7-4287-8CC7-0322FC6A94ED}" type="presParOf" srcId="{A1648418-7325-472F-8B62-85CC2F7B3DCF}" destId="{6715BCF9-CA55-4BD7-ADA1-1922D36B0A3E}" srcOrd="1" destOrd="0" presId="urn:microsoft.com/office/officeart/2005/8/layout/chevron2"/>
    <dgm:cxn modelId="{C6448B53-8380-4D78-BF37-FC14008FFDFC}" type="presParOf" srcId="{D5061C5E-4AB7-4AC2-BF5B-796CF76DBDAF}" destId="{20C1C430-A5D1-4CD7-B8C3-30D8F23E0D00}" srcOrd="3" destOrd="0" presId="urn:microsoft.com/office/officeart/2005/8/layout/chevron2"/>
    <dgm:cxn modelId="{7067D5B0-1C85-4C8F-8046-64680ECC9CE7}" type="presParOf" srcId="{D5061C5E-4AB7-4AC2-BF5B-796CF76DBDAF}" destId="{00D6009E-58A3-431C-9903-D390EC7935E1}" srcOrd="4" destOrd="0" presId="urn:microsoft.com/office/officeart/2005/8/layout/chevron2"/>
    <dgm:cxn modelId="{25A7A2A1-D898-4569-B6E4-AB10594D59C1}" type="presParOf" srcId="{00D6009E-58A3-431C-9903-D390EC7935E1}" destId="{F95B518C-504D-4765-8EAA-9618CADD2215}" srcOrd="0" destOrd="0" presId="urn:microsoft.com/office/officeart/2005/8/layout/chevron2"/>
    <dgm:cxn modelId="{B0C22223-F727-4C6E-A936-D134350F0079}" type="presParOf" srcId="{00D6009E-58A3-431C-9903-D390EC7935E1}" destId="{2DC066D7-6CC5-4CCC-AD73-BC935316DDE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971CE4-833D-4302-AA12-8C82B25AA739}" type="doc">
      <dgm:prSet loTypeId="urn:microsoft.com/office/officeart/2005/8/layout/process2" loCatId="process" qsTypeId="urn:microsoft.com/office/officeart/2005/8/quickstyle/simple1" qsCatId="simple" csTypeId="urn:microsoft.com/office/officeart/2005/8/colors/accent1_2" csCatId="accent1" phldr="1"/>
      <dgm:spPr/>
    </dgm:pt>
    <dgm:pt modelId="{6176BE8C-ABA1-4C6E-ACC9-84654313889F}">
      <dgm:prSet phldrT="[Text]"/>
      <dgm:spPr/>
      <dgm:t>
        <a:bodyPr/>
        <a:lstStyle/>
        <a:p>
          <a:r>
            <a:rPr lang="ar-JO" dirty="0"/>
            <a:t>غير ممكن</a:t>
          </a:r>
          <a:endParaRPr lang="en-US" dirty="0"/>
        </a:p>
      </dgm:t>
    </dgm:pt>
    <dgm:pt modelId="{2C5B2828-FF59-4FE7-AD15-EF64D664D7AE}" type="parTrans" cxnId="{20473B18-6E87-4DDF-B8D5-8F0D870CF190}">
      <dgm:prSet/>
      <dgm:spPr/>
      <dgm:t>
        <a:bodyPr/>
        <a:lstStyle/>
        <a:p>
          <a:endParaRPr lang="en-US"/>
        </a:p>
      </dgm:t>
    </dgm:pt>
    <dgm:pt modelId="{E2CF32B9-90B0-4D60-88EB-6EF1E57E8093}" type="sibTrans" cxnId="{20473B18-6E87-4DDF-B8D5-8F0D870CF190}">
      <dgm:prSet/>
      <dgm:spPr/>
      <dgm:t>
        <a:bodyPr/>
        <a:lstStyle/>
        <a:p>
          <a:endParaRPr lang="en-US"/>
        </a:p>
      </dgm:t>
    </dgm:pt>
    <dgm:pt modelId="{83CF3293-DC2A-4342-92C1-F22EA03E997A}">
      <dgm:prSet phldrT="[Text]"/>
      <dgm:spPr/>
      <dgm:t>
        <a:bodyPr/>
        <a:lstStyle/>
        <a:p>
          <a:r>
            <a:rPr lang="ar-JO" dirty="0"/>
            <a:t>غير ممكن</a:t>
          </a:r>
          <a:endParaRPr lang="en-US" dirty="0"/>
        </a:p>
      </dgm:t>
    </dgm:pt>
    <dgm:pt modelId="{5AD36BD3-A206-4486-BD93-00D5C5AEF096}" type="parTrans" cxnId="{045609CF-9D9D-4C2E-A18F-6C4565A94C1D}">
      <dgm:prSet/>
      <dgm:spPr/>
      <dgm:t>
        <a:bodyPr/>
        <a:lstStyle/>
        <a:p>
          <a:endParaRPr lang="en-US"/>
        </a:p>
      </dgm:t>
    </dgm:pt>
    <dgm:pt modelId="{84A2A99B-9F2A-4626-9C33-8D5A296C78B7}" type="sibTrans" cxnId="{045609CF-9D9D-4C2E-A18F-6C4565A94C1D}">
      <dgm:prSet/>
      <dgm:spPr/>
      <dgm:t>
        <a:bodyPr/>
        <a:lstStyle/>
        <a:p>
          <a:endParaRPr lang="en-US"/>
        </a:p>
      </dgm:t>
    </dgm:pt>
    <dgm:pt modelId="{AC52E12E-3930-4711-8C11-EA82673B4D5F}">
      <dgm:prSet phldrT="[Text]"/>
      <dgm:spPr/>
      <dgm:t>
        <a:bodyPr/>
        <a:lstStyle/>
        <a:p>
          <a:r>
            <a:rPr lang="ar-JO" dirty="0"/>
            <a:t>الأداة الأساسية</a:t>
          </a:r>
        </a:p>
        <a:p>
          <a:r>
            <a:rPr lang="ar-JO" dirty="0"/>
            <a:t>لغة مفعمة بالحيوية لإثارة الخيال</a:t>
          </a:r>
          <a:endParaRPr lang="en-US" dirty="0"/>
        </a:p>
      </dgm:t>
    </dgm:pt>
    <dgm:pt modelId="{DC83AD49-C51B-49DA-BDFC-CF0C8C75D3A9}" type="parTrans" cxnId="{DEC6D85F-9484-43E4-82BF-1B369B8A82BC}">
      <dgm:prSet/>
      <dgm:spPr/>
      <dgm:t>
        <a:bodyPr/>
        <a:lstStyle/>
        <a:p>
          <a:endParaRPr lang="en-US"/>
        </a:p>
      </dgm:t>
    </dgm:pt>
    <dgm:pt modelId="{221D4397-AC58-42DE-9A47-DDFAC691911A}" type="sibTrans" cxnId="{DEC6D85F-9484-43E4-82BF-1B369B8A82BC}">
      <dgm:prSet/>
      <dgm:spPr/>
      <dgm:t>
        <a:bodyPr/>
        <a:lstStyle/>
        <a:p>
          <a:endParaRPr lang="en-US"/>
        </a:p>
      </dgm:t>
    </dgm:pt>
    <dgm:pt modelId="{0A6D0F2B-F14A-4669-B084-92FEA6453030}" type="pres">
      <dgm:prSet presAssocID="{BB971CE4-833D-4302-AA12-8C82B25AA739}" presName="linearFlow" presStyleCnt="0">
        <dgm:presLayoutVars>
          <dgm:resizeHandles val="exact"/>
        </dgm:presLayoutVars>
      </dgm:prSet>
      <dgm:spPr/>
    </dgm:pt>
    <dgm:pt modelId="{C66DBDDD-EA7D-484D-A489-DF84DF78ED82}" type="pres">
      <dgm:prSet presAssocID="{6176BE8C-ABA1-4C6E-ACC9-84654313889F}" presName="node" presStyleLbl="node1" presStyleIdx="0" presStyleCnt="3">
        <dgm:presLayoutVars>
          <dgm:bulletEnabled val="1"/>
        </dgm:presLayoutVars>
      </dgm:prSet>
      <dgm:spPr/>
    </dgm:pt>
    <dgm:pt modelId="{86669C25-D803-406D-A688-91F38327B650}" type="pres">
      <dgm:prSet presAssocID="{E2CF32B9-90B0-4D60-88EB-6EF1E57E8093}" presName="sibTrans" presStyleLbl="sibTrans2D1" presStyleIdx="0" presStyleCnt="2"/>
      <dgm:spPr/>
    </dgm:pt>
    <dgm:pt modelId="{AB6B8A95-1060-4815-A937-621D21D2D978}" type="pres">
      <dgm:prSet presAssocID="{E2CF32B9-90B0-4D60-88EB-6EF1E57E8093}" presName="connectorText" presStyleLbl="sibTrans2D1" presStyleIdx="0" presStyleCnt="2"/>
      <dgm:spPr/>
    </dgm:pt>
    <dgm:pt modelId="{1D5AA2DB-6043-4FD3-B0DE-99DD58415595}" type="pres">
      <dgm:prSet presAssocID="{83CF3293-DC2A-4342-92C1-F22EA03E997A}" presName="node" presStyleLbl="node1" presStyleIdx="1" presStyleCnt="3" custScaleX="133030">
        <dgm:presLayoutVars>
          <dgm:bulletEnabled val="1"/>
        </dgm:presLayoutVars>
      </dgm:prSet>
      <dgm:spPr/>
    </dgm:pt>
    <dgm:pt modelId="{D1403A39-B2E9-416A-B3ED-2A0F99EA5163}" type="pres">
      <dgm:prSet presAssocID="{84A2A99B-9F2A-4626-9C33-8D5A296C78B7}" presName="sibTrans" presStyleLbl="sibTrans2D1" presStyleIdx="1" presStyleCnt="2"/>
      <dgm:spPr/>
    </dgm:pt>
    <dgm:pt modelId="{069AF473-6C29-4E61-B500-18ED6E204378}" type="pres">
      <dgm:prSet presAssocID="{84A2A99B-9F2A-4626-9C33-8D5A296C78B7}" presName="connectorText" presStyleLbl="sibTrans2D1" presStyleIdx="1" presStyleCnt="2"/>
      <dgm:spPr/>
    </dgm:pt>
    <dgm:pt modelId="{A01E429E-A5A2-4859-907F-558A641BC5C3}" type="pres">
      <dgm:prSet presAssocID="{AC52E12E-3930-4711-8C11-EA82673B4D5F}" presName="node" presStyleLbl="node1" presStyleIdx="2" presStyleCnt="3" custScaleX="129886">
        <dgm:presLayoutVars>
          <dgm:bulletEnabled val="1"/>
        </dgm:presLayoutVars>
      </dgm:prSet>
      <dgm:spPr/>
    </dgm:pt>
  </dgm:ptLst>
  <dgm:cxnLst>
    <dgm:cxn modelId="{20473B18-6E87-4DDF-B8D5-8F0D870CF190}" srcId="{BB971CE4-833D-4302-AA12-8C82B25AA739}" destId="{6176BE8C-ABA1-4C6E-ACC9-84654313889F}" srcOrd="0" destOrd="0" parTransId="{2C5B2828-FF59-4FE7-AD15-EF64D664D7AE}" sibTransId="{E2CF32B9-90B0-4D60-88EB-6EF1E57E8093}"/>
    <dgm:cxn modelId="{2B02912F-312A-4271-B953-418D6609231D}" type="presOf" srcId="{E2CF32B9-90B0-4D60-88EB-6EF1E57E8093}" destId="{86669C25-D803-406D-A688-91F38327B650}" srcOrd="0" destOrd="0" presId="urn:microsoft.com/office/officeart/2005/8/layout/process2"/>
    <dgm:cxn modelId="{F0FD8D5F-1F07-4DAE-BAD2-7847D52023A1}" type="presOf" srcId="{83CF3293-DC2A-4342-92C1-F22EA03E997A}" destId="{1D5AA2DB-6043-4FD3-B0DE-99DD58415595}" srcOrd="0" destOrd="0" presId="urn:microsoft.com/office/officeart/2005/8/layout/process2"/>
    <dgm:cxn modelId="{DEC6D85F-9484-43E4-82BF-1B369B8A82BC}" srcId="{BB971CE4-833D-4302-AA12-8C82B25AA739}" destId="{AC52E12E-3930-4711-8C11-EA82673B4D5F}" srcOrd="2" destOrd="0" parTransId="{DC83AD49-C51B-49DA-BDFC-CF0C8C75D3A9}" sibTransId="{221D4397-AC58-42DE-9A47-DDFAC691911A}"/>
    <dgm:cxn modelId="{B008C379-4122-4354-8054-11C77845F059}" type="presOf" srcId="{84A2A99B-9F2A-4626-9C33-8D5A296C78B7}" destId="{D1403A39-B2E9-416A-B3ED-2A0F99EA5163}" srcOrd="0" destOrd="0" presId="urn:microsoft.com/office/officeart/2005/8/layout/process2"/>
    <dgm:cxn modelId="{7DCC3C7B-1FEF-4DE4-B82C-1EE3B543DE6B}" type="presOf" srcId="{E2CF32B9-90B0-4D60-88EB-6EF1E57E8093}" destId="{AB6B8A95-1060-4815-A937-621D21D2D978}" srcOrd="1" destOrd="0" presId="urn:microsoft.com/office/officeart/2005/8/layout/process2"/>
    <dgm:cxn modelId="{D1437F7F-C019-4238-B0A8-893723728BA2}" type="presOf" srcId="{AC52E12E-3930-4711-8C11-EA82673B4D5F}" destId="{A01E429E-A5A2-4859-907F-558A641BC5C3}" srcOrd="0" destOrd="0" presId="urn:microsoft.com/office/officeart/2005/8/layout/process2"/>
    <dgm:cxn modelId="{EB5853C8-6F0E-4C0B-B113-B4A7F64F2C68}" type="presOf" srcId="{84A2A99B-9F2A-4626-9C33-8D5A296C78B7}" destId="{069AF473-6C29-4E61-B500-18ED6E204378}" srcOrd="1" destOrd="0" presId="urn:microsoft.com/office/officeart/2005/8/layout/process2"/>
    <dgm:cxn modelId="{045609CF-9D9D-4C2E-A18F-6C4565A94C1D}" srcId="{BB971CE4-833D-4302-AA12-8C82B25AA739}" destId="{83CF3293-DC2A-4342-92C1-F22EA03E997A}" srcOrd="1" destOrd="0" parTransId="{5AD36BD3-A206-4486-BD93-00D5C5AEF096}" sibTransId="{84A2A99B-9F2A-4626-9C33-8D5A296C78B7}"/>
    <dgm:cxn modelId="{AE9E78D4-FDC2-4210-8DB2-94D864A63812}" type="presOf" srcId="{6176BE8C-ABA1-4C6E-ACC9-84654313889F}" destId="{C66DBDDD-EA7D-484D-A489-DF84DF78ED82}" srcOrd="0" destOrd="0" presId="urn:microsoft.com/office/officeart/2005/8/layout/process2"/>
    <dgm:cxn modelId="{277AB1FF-541A-4C40-9FDE-ACA1152F49F7}" type="presOf" srcId="{BB971CE4-833D-4302-AA12-8C82B25AA739}" destId="{0A6D0F2B-F14A-4669-B084-92FEA6453030}" srcOrd="0" destOrd="0" presId="urn:microsoft.com/office/officeart/2005/8/layout/process2"/>
    <dgm:cxn modelId="{5351C01A-8153-413C-852F-C5AE0A4781F0}" type="presParOf" srcId="{0A6D0F2B-F14A-4669-B084-92FEA6453030}" destId="{C66DBDDD-EA7D-484D-A489-DF84DF78ED82}" srcOrd="0" destOrd="0" presId="urn:microsoft.com/office/officeart/2005/8/layout/process2"/>
    <dgm:cxn modelId="{12335FED-769F-44E5-80F9-E7B0D6EA62B4}" type="presParOf" srcId="{0A6D0F2B-F14A-4669-B084-92FEA6453030}" destId="{86669C25-D803-406D-A688-91F38327B650}" srcOrd="1" destOrd="0" presId="urn:microsoft.com/office/officeart/2005/8/layout/process2"/>
    <dgm:cxn modelId="{28DFC96D-BE0A-4742-94C9-44F59BFD2331}" type="presParOf" srcId="{86669C25-D803-406D-A688-91F38327B650}" destId="{AB6B8A95-1060-4815-A937-621D21D2D978}" srcOrd="0" destOrd="0" presId="urn:microsoft.com/office/officeart/2005/8/layout/process2"/>
    <dgm:cxn modelId="{96479976-EC3C-4797-B97E-04651BAB77D3}" type="presParOf" srcId="{0A6D0F2B-F14A-4669-B084-92FEA6453030}" destId="{1D5AA2DB-6043-4FD3-B0DE-99DD58415595}" srcOrd="2" destOrd="0" presId="urn:microsoft.com/office/officeart/2005/8/layout/process2"/>
    <dgm:cxn modelId="{54558FAD-8AA8-498E-9973-F3C4A85B86A9}" type="presParOf" srcId="{0A6D0F2B-F14A-4669-B084-92FEA6453030}" destId="{D1403A39-B2E9-416A-B3ED-2A0F99EA5163}" srcOrd="3" destOrd="0" presId="urn:microsoft.com/office/officeart/2005/8/layout/process2"/>
    <dgm:cxn modelId="{7B2E52C7-BA09-4380-B71A-A63F9C8EE173}" type="presParOf" srcId="{D1403A39-B2E9-416A-B3ED-2A0F99EA5163}" destId="{069AF473-6C29-4E61-B500-18ED6E204378}" srcOrd="0" destOrd="0" presId="urn:microsoft.com/office/officeart/2005/8/layout/process2"/>
    <dgm:cxn modelId="{346A0A69-819E-4A62-926F-ABBFFEBBF4D2}" type="presParOf" srcId="{0A6D0F2B-F14A-4669-B084-92FEA6453030}" destId="{A01E429E-A5A2-4859-907F-558A641BC5C3}"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71CF2-F85D-46FA-B1F6-E0EA02C85ED4}">
      <dsp:nvSpPr>
        <dsp:cNvPr id="0" name=""/>
        <dsp:cNvSpPr/>
      </dsp:nvSpPr>
      <dsp:spPr>
        <a:xfrm rot="5400000">
          <a:off x="-217050" y="218359"/>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ar-JO" sz="2100" kern="1200" dirty="0"/>
            <a:t>مقنعة للغاية</a:t>
          </a:r>
          <a:endParaRPr lang="en-US" sz="2100" kern="1200" dirty="0"/>
        </a:p>
      </dsp:txBody>
      <dsp:txXfrm rot="-5400000">
        <a:off x="1" y="507761"/>
        <a:ext cx="1012903" cy="434101"/>
      </dsp:txXfrm>
    </dsp:sp>
    <dsp:sp modelId="{23899E46-9D4B-4CED-8FAC-922CE6D526FE}">
      <dsp:nvSpPr>
        <dsp:cNvPr id="0" name=""/>
        <dsp:cNvSpPr/>
      </dsp:nvSpPr>
      <dsp:spPr>
        <a:xfrm rot="5400000">
          <a:off x="2056269" y="-1042057"/>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r" defTabSz="933450" rtl="1">
            <a:lnSpc>
              <a:spcPct val="90000"/>
            </a:lnSpc>
            <a:spcBef>
              <a:spcPct val="0"/>
            </a:spcBef>
            <a:spcAft>
              <a:spcPct val="15000"/>
            </a:spcAft>
            <a:buChar char="•"/>
          </a:pPr>
          <a:r>
            <a:rPr lang="ar-JO" sz="2100" kern="1200" dirty="0"/>
            <a:t>التجربة الحسية المباشرة</a:t>
          </a:r>
          <a:endParaRPr lang="en-US" sz="2100" kern="1200" dirty="0"/>
        </a:p>
      </dsp:txBody>
      <dsp:txXfrm rot="-5400000">
        <a:off x="1012904" y="47222"/>
        <a:ext cx="2981370" cy="848725"/>
      </dsp:txXfrm>
    </dsp:sp>
    <dsp:sp modelId="{830947B9-A98C-47ED-B329-7BE7D3855AE8}">
      <dsp:nvSpPr>
        <dsp:cNvPr id="0" name=""/>
        <dsp:cNvSpPr/>
      </dsp:nvSpPr>
      <dsp:spPr>
        <a:xfrm rot="5400000">
          <a:off x="-217050" y="1469192"/>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ar-JO" sz="2100" kern="1200" dirty="0"/>
            <a:t>مقنعة جزئياً</a:t>
          </a:r>
          <a:endParaRPr lang="en-US" sz="2100" kern="1200" dirty="0"/>
        </a:p>
      </dsp:txBody>
      <dsp:txXfrm rot="-5400000">
        <a:off x="1" y="1758594"/>
        <a:ext cx="1012903" cy="434101"/>
      </dsp:txXfrm>
    </dsp:sp>
    <dsp:sp modelId="{6715BCF9-CA55-4BD7-ADA1-1922D36B0A3E}">
      <dsp:nvSpPr>
        <dsp:cNvPr id="0" name=""/>
        <dsp:cNvSpPr/>
      </dsp:nvSpPr>
      <dsp:spPr>
        <a:xfrm rot="5400000">
          <a:off x="2056269" y="208775"/>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p>
        <a:p>
          <a:pPr marL="228600" lvl="1" indent="-228600" algn="r" defTabSz="933450" rtl="1">
            <a:lnSpc>
              <a:spcPct val="90000"/>
            </a:lnSpc>
            <a:spcBef>
              <a:spcPct val="0"/>
            </a:spcBef>
            <a:spcAft>
              <a:spcPct val="15000"/>
            </a:spcAft>
            <a:buChar char="•"/>
          </a:pPr>
          <a:r>
            <a:rPr lang="ar-JO" sz="2100" kern="1200" dirty="0"/>
            <a:t>تذكر التجربة الحسية المباشرة</a:t>
          </a:r>
          <a:endParaRPr lang="en-US" sz="2100" kern="1200" dirty="0"/>
        </a:p>
      </dsp:txBody>
      <dsp:txXfrm rot="-5400000">
        <a:off x="1012904" y="1298054"/>
        <a:ext cx="2981370" cy="848725"/>
      </dsp:txXfrm>
    </dsp:sp>
    <dsp:sp modelId="{F95B518C-504D-4765-8EAA-9618CADD2215}">
      <dsp:nvSpPr>
        <dsp:cNvPr id="0" name=""/>
        <dsp:cNvSpPr/>
      </dsp:nvSpPr>
      <dsp:spPr>
        <a:xfrm rot="5400000">
          <a:off x="-217050" y="2720025"/>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ar-JO" sz="2100" kern="1200" dirty="0"/>
            <a:t>اقل إقناعاً</a:t>
          </a:r>
          <a:endParaRPr lang="en-US" sz="2100" kern="1200" dirty="0"/>
        </a:p>
      </dsp:txBody>
      <dsp:txXfrm rot="-5400000">
        <a:off x="1" y="3009427"/>
        <a:ext cx="1012903" cy="434101"/>
      </dsp:txXfrm>
    </dsp:sp>
    <dsp:sp modelId="{2DC066D7-6CC5-4CCC-AD73-BC935316DDEC}">
      <dsp:nvSpPr>
        <dsp:cNvPr id="0" name=""/>
        <dsp:cNvSpPr/>
      </dsp:nvSpPr>
      <dsp:spPr>
        <a:xfrm rot="5400000">
          <a:off x="2056269" y="1459608"/>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r" defTabSz="933450" rtl="1">
            <a:lnSpc>
              <a:spcPct val="90000"/>
            </a:lnSpc>
            <a:spcBef>
              <a:spcPct val="0"/>
            </a:spcBef>
            <a:spcAft>
              <a:spcPct val="15000"/>
            </a:spcAft>
            <a:buChar char="•"/>
          </a:pPr>
          <a:r>
            <a:rPr lang="ar-JO" sz="2100" kern="1200" dirty="0"/>
            <a:t>تخيل التجربة الحسية المباشرة</a:t>
          </a:r>
          <a:endParaRPr lang="en-US" sz="2100" kern="1200" dirty="0"/>
        </a:p>
      </dsp:txBody>
      <dsp:txXfrm rot="-5400000">
        <a:off x="1012904" y="2548887"/>
        <a:ext cx="2981370" cy="848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DBDDD-EA7D-484D-A489-DF84DF78ED82}">
      <dsp:nvSpPr>
        <dsp:cNvPr id="0" name=""/>
        <dsp:cNvSpPr/>
      </dsp:nvSpPr>
      <dsp:spPr>
        <a:xfrm>
          <a:off x="996456" y="1570"/>
          <a:ext cx="2048862" cy="9792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ar-JO" sz="2100" kern="1200" dirty="0"/>
            <a:t>هجوم من قبل قلب</a:t>
          </a:r>
          <a:endParaRPr lang="en-US" sz="2100" kern="1200" dirty="0"/>
        </a:p>
      </dsp:txBody>
      <dsp:txXfrm>
        <a:off x="1025136" y="30250"/>
        <a:ext cx="1991502" cy="921853"/>
      </dsp:txXfrm>
    </dsp:sp>
    <dsp:sp modelId="{86669C25-D803-406D-A688-91F38327B650}">
      <dsp:nvSpPr>
        <dsp:cNvPr id="0" name=""/>
        <dsp:cNvSpPr/>
      </dsp:nvSpPr>
      <dsp:spPr>
        <a:xfrm rot="5400000">
          <a:off x="1816859" y="1007986"/>
          <a:ext cx="408055" cy="489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1873987" y="1048791"/>
        <a:ext cx="293800" cy="285639"/>
      </dsp:txXfrm>
    </dsp:sp>
    <dsp:sp modelId="{1D5AA2DB-6043-4FD3-B0DE-99DD58415595}">
      <dsp:nvSpPr>
        <dsp:cNvPr id="0" name=""/>
        <dsp:cNvSpPr/>
      </dsp:nvSpPr>
      <dsp:spPr>
        <a:xfrm>
          <a:off x="748547" y="1524857"/>
          <a:ext cx="2544679" cy="792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ar-JO" sz="2100" kern="1200" dirty="0"/>
            <a:t>تذكر الهجوم من قبل كلب</a:t>
          </a:r>
          <a:endParaRPr lang="en-US" sz="2100" kern="1200" dirty="0"/>
        </a:p>
      </dsp:txBody>
      <dsp:txXfrm>
        <a:off x="771763" y="1548073"/>
        <a:ext cx="2498247" cy="746207"/>
      </dsp:txXfrm>
    </dsp:sp>
    <dsp:sp modelId="{D1403A39-B2E9-416A-B3ED-2A0F99EA5163}">
      <dsp:nvSpPr>
        <dsp:cNvPr id="0" name=""/>
        <dsp:cNvSpPr/>
      </dsp:nvSpPr>
      <dsp:spPr>
        <a:xfrm rot="5400000">
          <a:off x="1816859" y="2344700"/>
          <a:ext cx="408055" cy="489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1873987" y="2385505"/>
        <a:ext cx="293800" cy="285639"/>
      </dsp:txXfrm>
    </dsp:sp>
    <dsp:sp modelId="{A01E429E-A5A2-4859-907F-558A641BC5C3}">
      <dsp:nvSpPr>
        <dsp:cNvPr id="0" name=""/>
        <dsp:cNvSpPr/>
      </dsp:nvSpPr>
      <dsp:spPr>
        <a:xfrm>
          <a:off x="748871" y="2861570"/>
          <a:ext cx="2544032" cy="10881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ar-JO" sz="2100" kern="1200" dirty="0"/>
            <a:t>لغة مفعمة بالحيوية لإثارة الخيال بخصوص هجوم</a:t>
          </a:r>
          <a:endParaRPr lang="en-US" sz="2100" kern="1200" dirty="0"/>
        </a:p>
      </dsp:txBody>
      <dsp:txXfrm>
        <a:off x="780742" y="2893441"/>
        <a:ext cx="2480290" cy="1024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71CF2-F85D-46FA-B1F6-E0EA02C85ED4}">
      <dsp:nvSpPr>
        <dsp:cNvPr id="0" name=""/>
        <dsp:cNvSpPr/>
      </dsp:nvSpPr>
      <dsp:spPr>
        <a:xfrm rot="5400000">
          <a:off x="-217050" y="218359"/>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ar-JO" sz="2100" kern="1200" dirty="0"/>
            <a:t>مقنعة للغاية</a:t>
          </a:r>
          <a:endParaRPr lang="en-US" sz="2100" kern="1200" dirty="0"/>
        </a:p>
      </dsp:txBody>
      <dsp:txXfrm rot="-5400000">
        <a:off x="1" y="507761"/>
        <a:ext cx="1012903" cy="434101"/>
      </dsp:txXfrm>
    </dsp:sp>
    <dsp:sp modelId="{23899E46-9D4B-4CED-8FAC-922CE6D526FE}">
      <dsp:nvSpPr>
        <dsp:cNvPr id="0" name=""/>
        <dsp:cNvSpPr/>
      </dsp:nvSpPr>
      <dsp:spPr>
        <a:xfrm rot="5400000">
          <a:off x="2056269" y="-1042057"/>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r" defTabSz="933450" rtl="1">
            <a:lnSpc>
              <a:spcPct val="90000"/>
            </a:lnSpc>
            <a:spcBef>
              <a:spcPct val="0"/>
            </a:spcBef>
            <a:spcAft>
              <a:spcPct val="15000"/>
            </a:spcAft>
            <a:buChar char="•"/>
          </a:pPr>
          <a:r>
            <a:rPr lang="ar-JO" sz="2100" kern="1200" dirty="0"/>
            <a:t>التجربة الحسية المباشرة لجهنم</a:t>
          </a:r>
          <a:endParaRPr lang="en-US" sz="2100" kern="1200" dirty="0"/>
        </a:p>
      </dsp:txBody>
      <dsp:txXfrm rot="-5400000">
        <a:off x="1012904" y="47222"/>
        <a:ext cx="2981370" cy="848725"/>
      </dsp:txXfrm>
    </dsp:sp>
    <dsp:sp modelId="{830947B9-A98C-47ED-B329-7BE7D3855AE8}">
      <dsp:nvSpPr>
        <dsp:cNvPr id="0" name=""/>
        <dsp:cNvSpPr/>
      </dsp:nvSpPr>
      <dsp:spPr>
        <a:xfrm rot="5400000">
          <a:off x="-217050" y="1469192"/>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ar-JO" sz="2100" kern="1200" dirty="0"/>
            <a:t>مقنعة جزئياً</a:t>
          </a:r>
          <a:endParaRPr lang="en-US" sz="2100" kern="1200" dirty="0"/>
        </a:p>
      </dsp:txBody>
      <dsp:txXfrm rot="-5400000">
        <a:off x="1" y="1758594"/>
        <a:ext cx="1012903" cy="434101"/>
      </dsp:txXfrm>
    </dsp:sp>
    <dsp:sp modelId="{6715BCF9-CA55-4BD7-ADA1-1922D36B0A3E}">
      <dsp:nvSpPr>
        <dsp:cNvPr id="0" name=""/>
        <dsp:cNvSpPr/>
      </dsp:nvSpPr>
      <dsp:spPr>
        <a:xfrm rot="5400000">
          <a:off x="2056269" y="208775"/>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r" defTabSz="933450" rtl="1">
            <a:lnSpc>
              <a:spcPct val="90000"/>
            </a:lnSpc>
            <a:spcBef>
              <a:spcPct val="0"/>
            </a:spcBef>
            <a:spcAft>
              <a:spcPct val="15000"/>
            </a:spcAft>
            <a:buChar char="•"/>
          </a:pPr>
          <a:r>
            <a:rPr lang="ar-JO" sz="2100" kern="1200" dirty="0"/>
            <a:t>تذكر التجربة الحسية المباشرة لجهنم</a:t>
          </a:r>
          <a:endParaRPr lang="en-US" sz="2100" kern="1200" dirty="0"/>
        </a:p>
      </dsp:txBody>
      <dsp:txXfrm rot="-5400000">
        <a:off x="1012904" y="1298054"/>
        <a:ext cx="2981370" cy="848725"/>
      </dsp:txXfrm>
    </dsp:sp>
    <dsp:sp modelId="{F95B518C-504D-4765-8EAA-9618CADD2215}">
      <dsp:nvSpPr>
        <dsp:cNvPr id="0" name=""/>
        <dsp:cNvSpPr/>
      </dsp:nvSpPr>
      <dsp:spPr>
        <a:xfrm rot="5400000">
          <a:off x="-217050" y="2720025"/>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ar-JO" sz="2100" kern="1200" dirty="0"/>
            <a:t>اقل إقناعاً</a:t>
          </a:r>
          <a:endParaRPr lang="en-US" sz="2100" kern="1200" dirty="0"/>
        </a:p>
      </dsp:txBody>
      <dsp:txXfrm rot="-5400000">
        <a:off x="1" y="3009427"/>
        <a:ext cx="1012903" cy="434101"/>
      </dsp:txXfrm>
    </dsp:sp>
    <dsp:sp modelId="{2DC066D7-6CC5-4CCC-AD73-BC935316DDEC}">
      <dsp:nvSpPr>
        <dsp:cNvPr id="0" name=""/>
        <dsp:cNvSpPr/>
      </dsp:nvSpPr>
      <dsp:spPr>
        <a:xfrm rot="5400000">
          <a:off x="2056269" y="1459608"/>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r" defTabSz="933450" rtl="1">
            <a:lnSpc>
              <a:spcPct val="90000"/>
            </a:lnSpc>
            <a:spcBef>
              <a:spcPct val="0"/>
            </a:spcBef>
            <a:spcAft>
              <a:spcPct val="15000"/>
            </a:spcAft>
            <a:buChar char="•"/>
          </a:pPr>
          <a:r>
            <a:rPr lang="ar-JO" sz="2100" kern="1200" dirty="0"/>
            <a:t>التخيل</a:t>
          </a:r>
          <a:endParaRPr lang="en-US" sz="2100" kern="1200" dirty="0"/>
        </a:p>
      </dsp:txBody>
      <dsp:txXfrm rot="-5400000">
        <a:off x="1012904" y="2548887"/>
        <a:ext cx="2981370" cy="848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DBDDD-EA7D-484D-A489-DF84DF78ED82}">
      <dsp:nvSpPr>
        <dsp:cNvPr id="0" name=""/>
        <dsp:cNvSpPr/>
      </dsp:nvSpPr>
      <dsp:spPr>
        <a:xfrm>
          <a:off x="758327" y="0"/>
          <a:ext cx="2525119" cy="987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t>غير ممكن</a:t>
          </a:r>
          <a:endParaRPr lang="en-US" sz="1800" kern="1200" dirty="0"/>
        </a:p>
      </dsp:txBody>
      <dsp:txXfrm>
        <a:off x="787259" y="28932"/>
        <a:ext cx="2467255" cy="929958"/>
      </dsp:txXfrm>
    </dsp:sp>
    <dsp:sp modelId="{86669C25-D803-406D-A688-91F38327B650}">
      <dsp:nvSpPr>
        <dsp:cNvPr id="0" name=""/>
        <dsp:cNvSpPr/>
      </dsp:nvSpPr>
      <dsp:spPr>
        <a:xfrm rot="5400000">
          <a:off x="1835670" y="1012517"/>
          <a:ext cx="370433" cy="444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887531" y="1049560"/>
        <a:ext cx="266711" cy="259303"/>
      </dsp:txXfrm>
    </dsp:sp>
    <dsp:sp modelId="{1D5AA2DB-6043-4FD3-B0DE-99DD58415595}">
      <dsp:nvSpPr>
        <dsp:cNvPr id="0" name=""/>
        <dsp:cNvSpPr/>
      </dsp:nvSpPr>
      <dsp:spPr>
        <a:xfrm>
          <a:off x="341303" y="1481732"/>
          <a:ext cx="3359167" cy="987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t>غير ممكن</a:t>
          </a:r>
          <a:endParaRPr lang="en-US" sz="1800" kern="1200" dirty="0"/>
        </a:p>
      </dsp:txBody>
      <dsp:txXfrm>
        <a:off x="370235" y="1510664"/>
        <a:ext cx="3301303" cy="929958"/>
      </dsp:txXfrm>
    </dsp:sp>
    <dsp:sp modelId="{D1403A39-B2E9-416A-B3ED-2A0F99EA5163}">
      <dsp:nvSpPr>
        <dsp:cNvPr id="0" name=""/>
        <dsp:cNvSpPr/>
      </dsp:nvSpPr>
      <dsp:spPr>
        <a:xfrm rot="5400000">
          <a:off x="1835670" y="2494250"/>
          <a:ext cx="370433" cy="444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887531" y="2531293"/>
        <a:ext cx="266711" cy="259303"/>
      </dsp:txXfrm>
    </dsp:sp>
    <dsp:sp modelId="{A01E429E-A5A2-4859-907F-558A641BC5C3}">
      <dsp:nvSpPr>
        <dsp:cNvPr id="0" name=""/>
        <dsp:cNvSpPr/>
      </dsp:nvSpPr>
      <dsp:spPr>
        <a:xfrm>
          <a:off x="380998" y="2963466"/>
          <a:ext cx="3279777" cy="987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t>الأداة الأساسية</a:t>
          </a:r>
        </a:p>
        <a:p>
          <a:pPr marL="0" lvl="0" indent="0" algn="ctr" defTabSz="800100">
            <a:lnSpc>
              <a:spcPct val="90000"/>
            </a:lnSpc>
            <a:spcBef>
              <a:spcPct val="0"/>
            </a:spcBef>
            <a:spcAft>
              <a:spcPct val="35000"/>
            </a:spcAft>
            <a:buNone/>
          </a:pPr>
          <a:r>
            <a:rPr lang="ar-JO" sz="1800" kern="1200" dirty="0"/>
            <a:t>لغة مفعمة بالحيوية لإثارة الخيال</a:t>
          </a:r>
          <a:endParaRPr lang="en-US" sz="1800" kern="1200" dirty="0"/>
        </a:p>
      </dsp:txBody>
      <dsp:txXfrm>
        <a:off x="409930" y="2992398"/>
        <a:ext cx="3221913" cy="9299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504CDEF-979F-4D46-8A9A-FB61CA7C1DE1}" type="datetimeFigureOut">
              <a:rPr lang="en-US"/>
              <a:pPr>
                <a:defRPr/>
              </a:pPr>
              <a:t>2/6/24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71E8176-332C-473D-9CC2-5DACDAB87FB5}" type="slidenum">
              <a:rPr lang="en-US"/>
              <a:pPr>
                <a:defRPr/>
              </a:pPr>
              <a:t>‹#›</a:t>
            </a:fld>
            <a:endParaRPr lang="en-US"/>
          </a:p>
        </p:txBody>
      </p:sp>
    </p:spTree>
    <p:extLst>
      <p:ext uri="{BB962C8B-B14F-4D97-AF65-F5344CB8AC3E}">
        <p14:creationId xmlns:p14="http://schemas.microsoft.com/office/powerpoint/2010/main" val="25732748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r>
              <a:rPr lang="en-US" dirty="0"/>
              <a:t>https://www.youtube.com/</a:t>
            </a:r>
            <a:r>
              <a:rPr lang="en-US" dirty="0" err="1"/>
              <a:t>watch?v</a:t>
            </a:r>
            <a:r>
              <a:rPr lang="en-US" dirty="0"/>
              <a:t>=WJ0Sd6HKgTc</a:t>
            </a:r>
            <a:endParaRPr lang="ar-SA" dirty="0"/>
          </a:p>
          <a:p>
            <a:pPr algn="r" rtl="1" eaLnBrk="0" fontAlgn="base" hangingPunct="0">
              <a:spcBef>
                <a:spcPct val="30000"/>
              </a:spcBef>
              <a:spcAft>
                <a:spcPct val="0"/>
              </a:spcAft>
            </a:pPr>
            <a:endParaRPr lang="ar-SA" dirty="0"/>
          </a:p>
          <a:p>
            <a:pPr algn="r" rtl="1" eaLnBrk="0" fontAlgn="base" hangingPunct="0">
              <a:spcBef>
                <a:spcPct val="30000"/>
              </a:spcBef>
              <a:spcAft>
                <a:spcPct val="0"/>
              </a:spcAft>
            </a:pPr>
            <a:r>
              <a:rPr lang="en-US" dirty="0"/>
              <a:t>Minute 20:47</a:t>
            </a:r>
          </a:p>
        </p:txBody>
      </p:sp>
      <p:sp>
        <p:nvSpPr>
          <p:cNvPr id="4" name="Slide Number Placeholder 3"/>
          <p:cNvSpPr>
            <a:spLocks noGrp="1"/>
          </p:cNvSpPr>
          <p:nvPr>
            <p:ph type="sldNum" sz="quarter" idx="5"/>
          </p:nvPr>
        </p:nvSpPr>
        <p:spPr/>
        <p:txBody>
          <a:bodyPr/>
          <a:lstStyle/>
          <a:p>
            <a:pPr>
              <a:defRPr/>
            </a:pPr>
            <a:fld id="{571E8176-332C-473D-9CC2-5DACDAB87FB5}" type="slidenum">
              <a:rPr lang="en-US" smtClean="0"/>
              <a:pPr>
                <a:defRPr/>
              </a:pPr>
              <a:t>30</a:t>
            </a:fld>
            <a:endParaRPr lang="en-US"/>
          </a:p>
        </p:txBody>
      </p:sp>
    </p:spTree>
    <p:extLst>
      <p:ext uri="{BB962C8B-B14F-4D97-AF65-F5344CB8AC3E}">
        <p14:creationId xmlns:p14="http://schemas.microsoft.com/office/powerpoint/2010/main" val="131597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a:t>
            </a:r>
            <a:r>
              <a:rPr lang="en-US" dirty="0" err="1"/>
              <a:t>watch?v</a:t>
            </a:r>
            <a:r>
              <a:rPr lang="en-US" dirty="0"/>
              <a:t>=S5kp0AQzmgs</a:t>
            </a:r>
          </a:p>
        </p:txBody>
      </p:sp>
      <p:sp>
        <p:nvSpPr>
          <p:cNvPr id="4" name="Slide Number Placeholder 3"/>
          <p:cNvSpPr>
            <a:spLocks noGrp="1"/>
          </p:cNvSpPr>
          <p:nvPr>
            <p:ph type="sldNum" sz="quarter" idx="5"/>
          </p:nvPr>
        </p:nvSpPr>
        <p:spPr/>
        <p:txBody>
          <a:bodyPr/>
          <a:lstStyle/>
          <a:p>
            <a:pPr>
              <a:defRPr/>
            </a:pPr>
            <a:fld id="{571E8176-332C-473D-9CC2-5DACDAB87FB5}" type="slidenum">
              <a:rPr lang="en-US" smtClean="0"/>
              <a:pPr>
                <a:defRPr/>
              </a:pPr>
              <a:t>31</a:t>
            </a:fld>
            <a:endParaRPr lang="en-US"/>
          </a:p>
        </p:txBody>
      </p:sp>
    </p:spTree>
    <p:extLst>
      <p:ext uri="{BB962C8B-B14F-4D97-AF65-F5344CB8AC3E}">
        <p14:creationId xmlns:p14="http://schemas.microsoft.com/office/powerpoint/2010/main" val="177970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Calling a simple soap bar "Zest" encourages people to buy it to feel more energized.</a:t>
            </a:r>
          </a:p>
          <a:p>
            <a:r>
              <a:rPr lang="en-US" dirty="0"/>
              <a:t>• The Big Bertha label for the driver helps golfers imagine hitting their balls much farther.</a:t>
            </a:r>
          </a:p>
          <a:p>
            <a:r>
              <a:rPr lang="en-US" dirty="0"/>
              <a:t>• The model of Big Bertha led to WWI battles.</a:t>
            </a:r>
          </a:p>
          <a:p>
            <a:r>
              <a:rPr lang="en-US" dirty="0"/>
              <a:t>• The large German 1914 cannon was also called Big Bertha (German: </a:t>
            </a:r>
            <a:r>
              <a:rPr lang="en-US" dirty="0" err="1"/>
              <a:t>Dicke</a:t>
            </a:r>
            <a:r>
              <a:rPr lang="en-US" dirty="0"/>
              <a:t> Bertha, or "Fat Bertha") for its ability to destroy fortifications. "The heaviest projectiles fired by M-</a:t>
            </a:r>
            <a:r>
              <a:rPr lang="en-US" dirty="0" err="1"/>
              <a:t>Gerät</a:t>
            </a:r>
            <a:r>
              <a:rPr lang="en-US" dirty="0"/>
              <a:t> weighed 810 kilograms and had enough kinetic energy to penetrate twelve meters of concrete and earth. Funnels from high-explosive fragmentation shells reached 6 meters deep and 9 meters wide. The effect of shelling the permanent fortifications with M-</a:t>
            </a:r>
            <a:r>
              <a:rPr lang="en-US" dirty="0" err="1"/>
              <a:t>Gerät</a:t>
            </a:r>
            <a:r>
              <a:rPr lang="en-US" dirty="0"/>
              <a:t> howitzers is best illustrated by the complete destruction of Fort </a:t>
            </a:r>
            <a:r>
              <a:rPr lang="en-US" dirty="0" err="1"/>
              <a:t>Loncin</a:t>
            </a:r>
            <a:r>
              <a:rPr lang="en-US" dirty="0"/>
              <a:t> in Liege, where a 42 cm shell penetrated the concrete roof of the casemate, hit one of the fort's ammunition depots and killed about 350 soldiers of the fortress garrison" (https://</a:t>
            </a:r>
            <a:r>
              <a:rPr lang="en-US" dirty="0" err="1"/>
              <a:t>en.topwar.ru</a:t>
            </a:r>
            <a:r>
              <a:rPr lang="en-US" dirty="0"/>
              <a:t>/207577-bolshaja-berta-po-parizhu-ne-streljavshaja.html)</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71E8176-332C-473D-9CC2-5DACDAB87FB5}" type="slidenum">
              <a:rPr lang="en-US" smtClean="0"/>
              <a:pPr>
                <a:defRPr/>
              </a:pPr>
              <a:t>55</a:t>
            </a:fld>
            <a:endParaRPr lang="en-US"/>
          </a:p>
        </p:txBody>
      </p:sp>
    </p:spTree>
    <p:extLst>
      <p:ext uri="{BB962C8B-B14F-4D97-AF65-F5344CB8AC3E}">
        <p14:creationId xmlns:p14="http://schemas.microsoft.com/office/powerpoint/2010/main" val="3832358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1E8176-332C-473D-9CC2-5DACDAB87FB5}" type="slidenum">
              <a:rPr lang="en-US" smtClean="0"/>
              <a:pPr>
                <a:defRPr/>
              </a:pPr>
              <a:t>56</a:t>
            </a:fld>
            <a:endParaRPr lang="en-US"/>
          </a:p>
        </p:txBody>
      </p:sp>
    </p:spTree>
    <p:extLst>
      <p:ext uri="{BB962C8B-B14F-4D97-AF65-F5344CB8AC3E}">
        <p14:creationId xmlns:p14="http://schemas.microsoft.com/office/powerpoint/2010/main" val="552649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charset="0"/>
                <a:ea typeface="ＭＳ Ｐゴシック" charset="0"/>
                <a:cs typeface="ＭＳ Ｐゴシック" charset="0"/>
              </a:rPr>
              <a:t>الرابط للصفحة الإلكترونيَّة الخاصَّة بالمصادر على الموقع: </a:t>
            </a:r>
            <a:r>
              <a:rPr lang="en-US" sz="1200" b="1" dirty="0">
                <a:solidFill>
                  <a:srgbClr val="FFFFFF"/>
                </a:solidFill>
                <a:latin typeface="Arial" charset="0"/>
                <a:ea typeface="ＭＳ Ｐゴシック" charset="0"/>
              </a:rPr>
              <a:t>BibleStudyDownloads.org</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Links to the Resource page at BSD</a:t>
            </a:r>
            <a:endParaRPr lang="en-US" dirty="0"/>
          </a:p>
          <a:p>
            <a:r>
              <a:rPr lang="en-US" dirty="0"/>
              <a:t>______________</a:t>
            </a:r>
          </a:p>
          <a:p>
            <a:r>
              <a:rPr lang="en-US" dirty="0"/>
              <a:t>Common-09</a:t>
            </a:r>
          </a:p>
        </p:txBody>
      </p:sp>
    </p:spTree>
    <p:extLst>
      <p:ext uri="{BB962C8B-B14F-4D97-AF65-F5344CB8AC3E}">
        <p14:creationId xmlns:p14="http://schemas.microsoft.com/office/powerpoint/2010/main" val="50330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PR Preaching (</a:t>
            </a:r>
            <a:r>
              <a:rPr lang="en-US" b="1" dirty="0">
                <a:latin typeface="Arial" charset="0"/>
                <a:ea typeface="ＭＳ Ｐゴシック" charset="0"/>
                <a:cs typeface="ＭＳ Ｐゴシック" charset="0"/>
              </a:rPr>
              <a:t>Homiletics</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Arabic</a:t>
            </a:r>
          </a:p>
          <a:p>
            <a:r>
              <a:rPr lang="en-US" dirty="0"/>
              <a:t>_____________</a:t>
            </a:r>
          </a:p>
          <a:p>
            <a:r>
              <a:rPr lang="en-US" dirty="0"/>
              <a:t>Common-</a:t>
            </a:r>
            <a:r>
              <a:rPr lang="en-US" dirty="0">
                <a:latin typeface="Arial" charset="0"/>
                <a:ea typeface="ＭＳ Ｐゴシック" charset="0"/>
              </a:rPr>
              <a:t>3</a:t>
            </a:r>
            <a:r>
              <a:rPr lang="en-US" baseline="0" dirty="0">
                <a:latin typeface="Arial" charset="0"/>
                <a:ea typeface="ＭＳ Ｐゴシック" charset="0"/>
              </a:rPr>
              <a:t>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657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52F593-6BF4-41FC-AD44-40D36DBEF463}"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0DFCBC-D566-4F80-8D84-93A5815ABD1E}" type="slidenum">
              <a:rPr lang="en-US"/>
              <a:pPr>
                <a:defRPr/>
              </a:pPr>
              <a:t>‹#›</a:t>
            </a:fld>
            <a:endParaRPr lang="en-US"/>
          </a:p>
        </p:txBody>
      </p:sp>
    </p:spTree>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4536491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81578623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94387810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61B0D7-A811-4CD5-AF39-F587A34079C9}"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31848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31848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320FD101-505A-44F8-9B19-50D259B82EFA}" type="slidenum">
              <a:rPr lang="en-US"/>
              <a:pPr>
                <a:defRPr/>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B41F688-99E4-4DDE-BD0E-5CC595BC276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8287F68-E919-48AB-9EA0-4204864CC1B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02AC2426-ADB2-4DDF-8196-33A2D6302E0E}"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A735A177-FE86-49D6-BF6A-522F8109544B}"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061A9E89-732F-4B05-A476-CC84ACDFF47D}"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DEA7A77-4C19-481C-AA64-B5E12DFAE856}"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E3C2B09-F43E-4123-9EC7-844830AEF84B}"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5E9F3-EE83-4BA0-9184-895A66091C7B}" type="slidenum">
              <a:rPr lang="en-US"/>
              <a:pPr>
                <a:defRPr/>
              </a:pPr>
              <a:t>‹#›</a:t>
            </a:fld>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7E56C1F-9B2D-46DD-A484-BF57CD3F00C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34A498F-8986-443F-A3D1-A68B5FFC0C7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EE918AA2-EA14-433D-B25D-0DE5735C871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5275" y="557213"/>
            <a:ext cx="9437688" cy="6632575"/>
            <a:chOff x="-186" y="351"/>
            <a:chExt cx="5945" cy="4178"/>
          </a:xfrm>
        </p:grpSpPr>
        <p:grpSp>
          <p:nvGrpSpPr>
            <p:cNvPr id="5" name="Group 3"/>
            <p:cNvGrpSpPr>
              <a:grpSpLocks/>
            </p:cNvGrpSpPr>
            <p:nvPr/>
          </p:nvGrpSpPr>
          <p:grpSpPr bwMode="auto">
            <a:xfrm>
              <a:off x="-186" y="351"/>
              <a:ext cx="4316" cy="4178"/>
              <a:chOff x="-186" y="351"/>
              <a:chExt cx="4316" cy="4178"/>
            </a:xfrm>
          </p:grpSpPr>
          <p:grpSp>
            <p:nvGrpSpPr>
              <p:cNvPr id="7" name="Group 4"/>
              <p:cNvGrpSpPr>
                <a:grpSpLocks/>
              </p:cNvGrpSpPr>
              <p:nvPr/>
            </p:nvGrpSpPr>
            <p:grpSpPr bwMode="auto">
              <a:xfrm>
                <a:off x="-186" y="351"/>
                <a:ext cx="4316" cy="4178"/>
                <a:chOff x="-186" y="351"/>
                <a:chExt cx="4316" cy="4178"/>
              </a:xfrm>
            </p:grpSpPr>
            <p:sp>
              <p:nvSpPr>
                <p:cNvPr id="9" name="AutoShape 5"/>
                <p:cNvSpPr>
                  <a:spLocks noChangeArrowheads="1"/>
                </p:cNvSpPr>
                <p:nvPr/>
              </p:nvSpPr>
              <p:spPr bwMode="auto">
                <a:xfrm rot="12360000">
                  <a:off x="-186" y="351"/>
                  <a:ext cx="4316" cy="4178"/>
                </a:xfrm>
                <a:prstGeom prst="diamond">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a:lstStyle/>
                <a:p>
                  <a:pPr>
                    <a:defRPr/>
                  </a:pPr>
                  <a:endParaRPr lang="en-US"/>
                </a:p>
              </p:txBody>
            </p:sp>
            <p:sp>
              <p:nvSpPr>
                <p:cNvPr id="10" name="AutoShape 6" descr="Denim"/>
                <p:cNvSpPr>
                  <a:spLocks noChangeArrowheads="1"/>
                </p:cNvSpPr>
                <p:nvPr/>
              </p:nvSpPr>
              <p:spPr bwMode="auto">
                <a:xfrm rot="12360000">
                  <a:off x="694" y="1203"/>
                  <a:ext cx="2556" cy="2474"/>
                </a:xfrm>
                <a:prstGeom prst="diamond">
                  <a:avLst/>
                </a:prstGeom>
                <a:blipFill dpi="0" rotWithShape="0">
                  <a:blip r:embed="rId2" cstate="print"/>
                  <a:srcRect/>
                  <a:tile tx="0" ty="0" sx="100000" sy="100000" flip="none" algn="tl"/>
                </a:blipFill>
                <a:ln w="9525">
                  <a:noFill/>
                  <a:miter lim="800000"/>
                  <a:headEnd/>
                  <a:tailEnd/>
                </a:ln>
                <a:effectLst/>
              </p:spPr>
              <p:txBody>
                <a:bodyPr/>
                <a:lstStyle/>
                <a:p>
                  <a:pPr>
                    <a:defRPr/>
                  </a:pPr>
                  <a:endParaRPr lang="en-US"/>
                </a:p>
              </p:txBody>
            </p:sp>
            <p:sp>
              <p:nvSpPr>
                <p:cNvPr id="11" name="Rectangle 7"/>
                <p:cNvSpPr>
                  <a:spLocks noChangeArrowheads="1"/>
                </p:cNvSpPr>
                <p:nvPr/>
              </p:nvSpPr>
              <p:spPr bwMode="auto">
                <a:xfrm rot="12360000">
                  <a:off x="2249" y="2499"/>
                  <a:ext cx="649" cy="280"/>
                </a:xfrm>
                <a:prstGeom prst="rect">
                  <a:avLst/>
                </a:prstGeom>
                <a:solidFill>
                  <a:schemeClr val="folHlink">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12" name="Oval 8"/>
                <p:cNvSpPr>
                  <a:spLocks noChangeArrowheads="1"/>
                </p:cNvSpPr>
                <p:nvPr/>
              </p:nvSpPr>
              <p:spPr bwMode="auto">
                <a:xfrm rot="12360000">
                  <a:off x="1292" y="2567"/>
                  <a:ext cx="570" cy="528"/>
                </a:xfrm>
                <a:prstGeom prst="ellipse">
                  <a:avLst/>
                </a:prstGeom>
                <a:solidFill>
                  <a:schemeClr val="accent1">
                    <a:alpha val="50000"/>
                  </a:schemeClr>
                </a:solidFill>
                <a:ln w="9525">
                  <a:noFill/>
                  <a:round/>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13" name="Rectangle 9"/>
                <p:cNvSpPr>
                  <a:spLocks noChangeArrowheads="1"/>
                </p:cNvSpPr>
                <p:nvPr/>
              </p:nvSpPr>
              <p:spPr bwMode="auto">
                <a:xfrm rot="12360000">
                  <a:off x="2373" y="2047"/>
                  <a:ext cx="446" cy="81"/>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14" name="Rectangle 10"/>
                <p:cNvSpPr>
                  <a:spLocks noChangeArrowheads="1"/>
                </p:cNvSpPr>
                <p:nvPr/>
              </p:nvSpPr>
              <p:spPr bwMode="auto">
                <a:xfrm rot="12360000">
                  <a:off x="1927" y="3071"/>
                  <a:ext cx="445" cy="82"/>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15" name="Arc 11"/>
                <p:cNvSpPr>
                  <a:spLocks/>
                </p:cNvSpPr>
                <p:nvPr/>
              </p:nvSpPr>
              <p:spPr bwMode="auto">
                <a:xfrm rot="10485000">
                  <a:off x="1263" y="2240"/>
                  <a:ext cx="723" cy="856"/>
                </a:xfrm>
                <a:custGeom>
                  <a:avLst/>
                  <a:gdLst>
                    <a:gd name="G0" fmla="+- 21518 0 0"/>
                    <a:gd name="G1" fmla="+- 2258 0 0"/>
                    <a:gd name="G2" fmla="+- 21600 0 0"/>
                    <a:gd name="T0" fmla="*/ 43000 w 43118"/>
                    <a:gd name="T1" fmla="*/ 0 h 23858"/>
                    <a:gd name="T2" fmla="*/ 0 w 43118"/>
                    <a:gd name="T3" fmla="*/ 4141 h 23858"/>
                    <a:gd name="T4" fmla="*/ 21518 w 43118"/>
                    <a:gd name="T5" fmla="*/ 2258 h 23858"/>
                  </a:gdLst>
                  <a:ahLst/>
                  <a:cxnLst>
                    <a:cxn ang="0">
                      <a:pos x="T0" y="T1"/>
                    </a:cxn>
                    <a:cxn ang="0">
                      <a:pos x="T2" y="T3"/>
                    </a:cxn>
                    <a:cxn ang="0">
                      <a:pos x="T4" y="T5"/>
                    </a:cxn>
                  </a:cxnLst>
                  <a:rect l="0" t="0" r="r" b="b"/>
                  <a:pathLst>
                    <a:path w="43118" h="23858" fill="none" extrusionOk="0">
                      <a:moveTo>
                        <a:pt x="42999" y="0"/>
                      </a:moveTo>
                      <a:cubicBezTo>
                        <a:pt x="43078" y="750"/>
                        <a:pt x="43118" y="1503"/>
                        <a:pt x="43118" y="2258"/>
                      </a:cubicBezTo>
                      <a:cubicBezTo>
                        <a:pt x="43118" y="14187"/>
                        <a:pt x="33447" y="23858"/>
                        <a:pt x="21518" y="23858"/>
                      </a:cubicBezTo>
                      <a:cubicBezTo>
                        <a:pt x="10318" y="23858"/>
                        <a:pt x="976" y="15297"/>
                        <a:pt x="0" y="4140"/>
                      </a:cubicBezTo>
                    </a:path>
                    <a:path w="43118" h="23858" stroke="0" extrusionOk="0">
                      <a:moveTo>
                        <a:pt x="42999" y="0"/>
                      </a:moveTo>
                      <a:cubicBezTo>
                        <a:pt x="43078" y="750"/>
                        <a:pt x="43118" y="1503"/>
                        <a:pt x="43118" y="2258"/>
                      </a:cubicBezTo>
                      <a:cubicBezTo>
                        <a:pt x="43118" y="14187"/>
                        <a:pt x="33447" y="23858"/>
                        <a:pt x="21518" y="23858"/>
                      </a:cubicBezTo>
                      <a:cubicBezTo>
                        <a:pt x="10318" y="23858"/>
                        <a:pt x="976" y="15297"/>
                        <a:pt x="0" y="4140"/>
                      </a:cubicBezTo>
                      <a:lnTo>
                        <a:pt x="21518" y="2258"/>
                      </a:lnTo>
                      <a:close/>
                    </a:path>
                  </a:pathLst>
                </a:custGeom>
                <a:solidFill>
                  <a:schemeClr val="folHlink">
                    <a:alpha val="50000"/>
                  </a:schemeClr>
                </a:solidFill>
                <a:ln w="9525">
                  <a:noFill/>
                  <a:round/>
                  <a:headEnd type="none" w="sm" len="sm"/>
                  <a:tailEnd type="none" w="sm" len="sm"/>
                </a:ln>
                <a:effectLst/>
              </p:spPr>
              <p:txBody>
                <a:bodyPr/>
                <a:lstStyle/>
                <a:p>
                  <a:pPr>
                    <a:defRPr/>
                  </a:pPr>
                  <a:endParaRPr lang="en-US"/>
                </a:p>
              </p:txBody>
            </p:sp>
            <p:sp>
              <p:nvSpPr>
                <p:cNvPr id="16" name="Freeform 12"/>
                <p:cNvSpPr>
                  <a:spLocks/>
                </p:cNvSpPr>
                <p:nvPr/>
              </p:nvSpPr>
              <p:spPr bwMode="auto">
                <a:xfrm>
                  <a:off x="1300" y="1374"/>
                  <a:ext cx="1035" cy="2007"/>
                </a:xfrm>
                <a:custGeom>
                  <a:avLst/>
                  <a:gdLst/>
                  <a:ahLst/>
                  <a:cxnLst>
                    <a:cxn ang="0">
                      <a:pos x="56" y="2006"/>
                    </a:cxn>
                    <a:cxn ang="0">
                      <a:pos x="0" y="1843"/>
                    </a:cxn>
                    <a:cxn ang="0">
                      <a:pos x="871" y="56"/>
                    </a:cxn>
                    <a:cxn ang="0">
                      <a:pos x="1034" y="0"/>
                    </a:cxn>
                    <a:cxn ang="0">
                      <a:pos x="56" y="2006"/>
                    </a:cxn>
                  </a:cxnLst>
                  <a:rect l="0" t="0" r="r" b="b"/>
                  <a:pathLst>
                    <a:path w="1035" h="2007">
                      <a:moveTo>
                        <a:pt x="56" y="2006"/>
                      </a:moveTo>
                      <a:lnTo>
                        <a:pt x="0" y="1843"/>
                      </a:lnTo>
                      <a:lnTo>
                        <a:pt x="871" y="56"/>
                      </a:lnTo>
                      <a:lnTo>
                        <a:pt x="1034" y="0"/>
                      </a:lnTo>
                      <a:lnTo>
                        <a:pt x="56" y="2006"/>
                      </a:lnTo>
                    </a:path>
                  </a:pathLst>
                </a:custGeom>
                <a:solidFill>
                  <a:schemeClr val="hlink">
                    <a:alpha val="50000"/>
                  </a:schemeClr>
                </a:solidFill>
                <a:ln w="9525">
                  <a:noFill/>
                  <a:round/>
                  <a:headEnd type="none" w="sm" len="sm"/>
                  <a:tailEnd type="none" w="sm" len="sm"/>
                </a:ln>
                <a:effectLst/>
              </p:spPr>
              <p:txBody>
                <a:bodyPr/>
                <a:lstStyle/>
                <a:p>
                  <a:pPr>
                    <a:defRPr/>
                  </a:pPr>
                  <a:endParaRPr lang="en-US"/>
                </a:p>
              </p:txBody>
            </p:sp>
          </p:grpSp>
          <p:sp>
            <p:nvSpPr>
              <p:cNvPr id="8" name="Freeform 13"/>
              <p:cNvSpPr>
                <a:spLocks/>
              </p:cNvSpPr>
              <p:nvPr/>
            </p:nvSpPr>
            <p:spPr bwMode="auto">
              <a:xfrm>
                <a:off x="2448" y="1810"/>
                <a:ext cx="324" cy="231"/>
              </a:xfrm>
              <a:custGeom>
                <a:avLst/>
                <a:gdLst/>
                <a:ahLst/>
                <a:cxnLst>
                  <a:cxn ang="0">
                    <a:pos x="321" y="226"/>
                  </a:cxn>
                  <a:cxn ang="0">
                    <a:pos x="287" y="123"/>
                  </a:cxn>
                  <a:cxn ang="0">
                    <a:pos x="53" y="9"/>
                  </a:cxn>
                  <a:cxn ang="0">
                    <a:pos x="35" y="0"/>
                  </a:cxn>
                  <a:cxn ang="0">
                    <a:pos x="0" y="72"/>
                  </a:cxn>
                  <a:cxn ang="0">
                    <a:pos x="323" y="230"/>
                  </a:cxn>
                </a:cxnLst>
                <a:rect l="0" t="0" r="r" b="b"/>
                <a:pathLst>
                  <a:path w="324" h="231">
                    <a:moveTo>
                      <a:pt x="321" y="226"/>
                    </a:moveTo>
                    <a:lnTo>
                      <a:pt x="287" y="123"/>
                    </a:lnTo>
                    <a:lnTo>
                      <a:pt x="53" y="9"/>
                    </a:lnTo>
                    <a:lnTo>
                      <a:pt x="35" y="0"/>
                    </a:lnTo>
                    <a:lnTo>
                      <a:pt x="0" y="72"/>
                    </a:lnTo>
                    <a:lnTo>
                      <a:pt x="323" y="230"/>
                    </a:lnTo>
                  </a:path>
                </a:pathLst>
              </a:custGeom>
              <a:solidFill>
                <a:schemeClr val="accent1">
                  <a:alpha val="50000"/>
                </a:schemeClr>
              </a:solidFill>
              <a:ln w="9525">
                <a:noFill/>
                <a:round/>
                <a:headEnd type="none" w="sm" len="sm"/>
                <a:tailEnd type="none" w="sm" len="sm"/>
              </a:ln>
              <a:effectLst/>
            </p:spPr>
            <p:txBody>
              <a:bodyPr/>
              <a:lstStyle/>
              <a:p>
                <a:pPr>
                  <a:defRPr/>
                </a:pPr>
                <a:endParaRPr lang="en-US"/>
              </a:p>
            </p:txBody>
          </p:sp>
        </p:grpSp>
        <p:sp>
          <p:nvSpPr>
            <p:cNvPr id="6" name="Rectangle 14"/>
            <p:cNvSpPr>
              <a:spLocks noChangeArrowheads="1"/>
            </p:cNvSpPr>
            <p:nvPr/>
          </p:nvSpPr>
          <p:spPr bwMode="auto">
            <a:xfrm>
              <a:off x="768" y="720"/>
              <a:ext cx="4991" cy="816"/>
            </a:xfrm>
            <a:prstGeom prst="rect">
              <a:avLst/>
            </a:prstGeom>
            <a:solidFill>
              <a:schemeClr val="accent2">
                <a:alpha val="50000"/>
              </a:schemeClr>
            </a:solidFill>
            <a:ln w="9525">
              <a:noFill/>
              <a:miter lim="800000"/>
              <a:headEnd/>
              <a:tailEnd/>
            </a:ln>
            <a:effectLst/>
          </p:spPr>
          <p:txBody>
            <a:bodyPr/>
            <a:lstStyle/>
            <a:p>
              <a:pPr>
                <a:defRPr/>
              </a:pPr>
              <a:endParaRPr lang="en-US"/>
            </a:p>
          </p:txBody>
        </p:sp>
      </p:grpSp>
      <p:sp>
        <p:nvSpPr>
          <p:cNvPr id="374799" name="Rectangle 15"/>
          <p:cNvSpPr>
            <a:spLocks noGrp="1" noChangeArrowheads="1"/>
          </p:cNvSpPr>
          <p:nvPr>
            <p:ph type="ctrTitle" sz="quarter"/>
          </p:nvPr>
        </p:nvSpPr>
        <p:spPr>
          <a:xfrm>
            <a:off x="1217613" y="1219200"/>
            <a:ext cx="7772400" cy="1143000"/>
          </a:xfrm>
        </p:spPr>
        <p:txBody>
          <a:bodyPr anchorCtr="0"/>
          <a:lstStyle>
            <a:lvl1pPr algn="l">
              <a:defRPr/>
            </a:lvl1pPr>
          </a:lstStyle>
          <a:p>
            <a:r>
              <a:rPr lang="en-US"/>
              <a:t>Click to edit Master title style</a:t>
            </a:r>
          </a:p>
        </p:txBody>
      </p:sp>
      <p:sp>
        <p:nvSpPr>
          <p:cNvPr id="374800" name="Rectangle 16"/>
          <p:cNvSpPr>
            <a:spLocks noGrp="1" noChangeArrowheads="1"/>
          </p:cNvSpPr>
          <p:nvPr>
            <p:ph type="subTitle" sz="quarter" idx="1"/>
          </p:nvPr>
        </p:nvSpPr>
        <p:spPr>
          <a:xfrm>
            <a:off x="4724400" y="2819400"/>
            <a:ext cx="4267200" cy="3200400"/>
          </a:xfrm>
        </p:spPr>
        <p:txBody>
          <a:bodyPr/>
          <a:lstStyle>
            <a:lvl1pPr marL="0" indent="0">
              <a:buFontTx/>
              <a:buNone/>
              <a:defRPr/>
            </a:lvl1pPr>
          </a:lstStyle>
          <a:p>
            <a:r>
              <a:rPr lang="en-US"/>
              <a:t>Click to edit Master subtitle style</a:t>
            </a:r>
          </a:p>
        </p:txBody>
      </p:sp>
      <p:sp>
        <p:nvSpPr>
          <p:cNvPr id="17" name="Rectangle 17"/>
          <p:cNvSpPr>
            <a:spLocks noGrp="1" noChangeArrowheads="1"/>
          </p:cNvSpPr>
          <p:nvPr>
            <p:ph type="dt" sz="quarter" idx="10"/>
          </p:nvPr>
        </p:nvSpPr>
        <p:spPr>
          <a:xfrm>
            <a:off x="152400" y="62484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p:txBody>
          <a:bodyPr/>
          <a:lstStyle>
            <a:lvl1pPr>
              <a:defRPr/>
            </a:lvl1pPr>
          </a:lstStyle>
          <a:p>
            <a:pPr>
              <a:defRPr/>
            </a:pPr>
            <a:fld id="{023719AB-22E8-404C-8E45-9139AE6D7AEE}" type="slidenum">
              <a:rPr lang="en-US"/>
              <a:pPr>
                <a:defRPr/>
              </a:pPr>
              <a:t>‹#›</a:t>
            </a:fld>
            <a:endParaRPr lang="en-US"/>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0D0A17E-4AE5-41B7-B061-95D0152FCEF1}" type="slidenum">
              <a:rPr lang="en-US"/>
              <a:pPr>
                <a:defRPr/>
              </a:pPr>
              <a:t>‹#›</a:t>
            </a:fld>
            <a:endParaRPr lang="en-US"/>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8C58E95-5659-4AD5-B698-28EC95C911A9}" type="slidenum">
              <a:rPr lang="en-US"/>
              <a:pPr>
                <a:defRPr/>
              </a:pPr>
              <a:t>‹#›</a:t>
            </a:fld>
            <a:endParaRPr lang="en-US"/>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DA4245C-07DD-46AE-BB73-BFEAAC97109E}" type="slidenum">
              <a:rPr lang="en-US"/>
              <a:pPr>
                <a:defRPr/>
              </a:pPr>
              <a:t>‹#›</a:t>
            </a:fld>
            <a:endParaRPr 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F91E070-0601-4CD9-B1E1-0690855E5CA0}" type="slidenum">
              <a:rPr lang="en-US"/>
              <a:pPr>
                <a:defRPr/>
              </a:pPr>
              <a:t>‹#›</a:t>
            </a:fld>
            <a:endParaRPr lang="en-US"/>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0E2AE37-63FC-480E-AE99-CF7BDE0C332C}" type="slidenum">
              <a:rPr lang="en-US"/>
              <a:pPr>
                <a:defRPr/>
              </a:pPr>
              <a:t>‹#›</a:t>
            </a:fld>
            <a:endParaRPr lang="en-US"/>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987A9BE-F2E3-47FB-9CEB-ADE1CC459BB8}"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414653-7851-43FD-880B-584125C7BC84}" type="slidenum">
              <a:rPr lang="en-US"/>
              <a:pPr>
                <a:defRPr/>
              </a:pPr>
              <a:t>‹#›</a:t>
            </a:fld>
            <a:endParaRPr lang="en-US"/>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CCDEEB-EE45-4BB7-92F7-FEE22EF12482}" type="slidenum">
              <a:rPr lang="en-US"/>
              <a:pPr>
                <a:defRPr/>
              </a:pPr>
              <a:t>‹#›</a:t>
            </a:fld>
            <a:endParaRPr lang="en-US"/>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4567852-6154-423B-892A-FAA0EF3764BB}" type="slidenum">
              <a:rPr lang="en-US"/>
              <a:pPr>
                <a:defRPr/>
              </a:pPr>
              <a:t>‹#›</a:t>
            </a:fld>
            <a:endParaRPr lang="en-US"/>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3C64DDD-B65A-4B83-9131-66918E67697F}" type="slidenum">
              <a:rPr lang="en-US"/>
              <a:pPr>
                <a:defRPr/>
              </a:pPr>
              <a:t>‹#›</a:t>
            </a:fld>
            <a:endParaRPr 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600"/>
            <a:ext cx="19812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28600"/>
            <a:ext cx="5791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3F09381-E067-4B7B-8EE0-02662751AAC9}" type="slidenum">
              <a:rPr lang="en-US"/>
              <a:pPr>
                <a:defRPr/>
              </a:pPr>
              <a:t>‹#›</a:t>
            </a:fld>
            <a:endParaRPr 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2954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05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0386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62021846-3AA8-466D-B66C-0E9C4ECF2451}" type="slidenum">
              <a:rPr lang="en-US"/>
              <a:pPr>
                <a:defRPr/>
              </a:pPr>
              <a:t>‹#›</a:t>
            </a:fld>
            <a:endParaRPr lang="en-US"/>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E67FA7-852F-455F-A0CA-9F7D8E2C0691}" type="slidenum">
              <a:rPr lang="en-US"/>
              <a:pPr>
                <a:defRPr/>
              </a:pPr>
              <a:t>‹#›</a:t>
            </a:fld>
            <a:endParaRPr lang="en-US"/>
          </a:p>
        </p:txBody>
      </p:sp>
    </p:spTree>
    <p:extLst>
      <p:ext uri="{BB962C8B-B14F-4D97-AF65-F5344CB8AC3E}">
        <p14:creationId xmlns:p14="http://schemas.microsoft.com/office/powerpoint/2010/main" val="105219929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F626A4-544A-4E84-AC32-F6A8774AF19D}" type="slidenum">
              <a:rPr lang="en-US"/>
              <a:pPr>
                <a:defRPr/>
              </a:pPr>
              <a:t>‹#›</a:t>
            </a:fld>
            <a:endParaRPr lang="en-US"/>
          </a:p>
        </p:txBody>
      </p:sp>
    </p:spTree>
    <p:extLst>
      <p:ext uri="{BB962C8B-B14F-4D97-AF65-F5344CB8AC3E}">
        <p14:creationId xmlns:p14="http://schemas.microsoft.com/office/powerpoint/2010/main" val="295045628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320FD101-505A-44F8-9B19-50D259B82EFA}"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41F688-99E4-4DDE-BD0E-5CC595BC2761}" type="slidenum">
              <a:rPr lang="en-US" smtClean="0"/>
              <a:pPr>
                <a:defRPr/>
              </a:pPr>
              <a:t>‹#›</a:t>
            </a:fld>
            <a:endParaRPr lang="en-US"/>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48287F68-E919-48AB-9EA0-4204864CC1BA}"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D10C3-61E8-4974-97E0-C0AB2EE2B127}" type="slidenum">
              <a:rPr lang="en-US"/>
              <a:pPr>
                <a:defRPr/>
              </a:pPr>
              <a:t>‹#›</a:t>
            </a:fld>
            <a:endParaRPr lang="en-US"/>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2AC2426-ADB2-4DDF-8196-33A2D6302E0E}" type="slidenum">
              <a:rPr lang="en-US" smtClean="0"/>
              <a:pPr>
                <a:defRPr/>
              </a:pPr>
              <a:t>‹#›</a:t>
            </a:fld>
            <a:endParaRPr lang="en-US"/>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735A177-FE86-49D6-BF6A-522F8109544B}" type="slidenum">
              <a:rPr lang="en-US" smtClean="0"/>
              <a:pPr>
                <a:defRPr/>
              </a:pPr>
              <a:t>‹#›</a:t>
            </a:fld>
            <a:endParaRPr lang="en-US"/>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61A9E89-732F-4B05-A476-CC84ACDFF47D}" type="slidenum">
              <a:rPr lang="en-US" smtClean="0"/>
              <a:pPr>
                <a:defRPr/>
              </a:pPr>
              <a:t>‹#›</a:t>
            </a:fld>
            <a:endParaRPr lang="en-US"/>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DEA7A77-4C19-481C-AA64-B5E12DFAE856}" type="slidenum">
              <a:rPr lang="en-US" smtClean="0"/>
              <a:pPr>
                <a:defRPr/>
              </a:pPr>
              <a:t>‹#›</a:t>
            </a:fld>
            <a:endParaRPr lang="en-US"/>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E3C2B09-F43E-4123-9EC7-844830AEF84B}" type="slidenum">
              <a:rPr lang="en-US" smtClean="0"/>
              <a:pPr>
                <a:defRPr/>
              </a:pPr>
              <a:t>‹#›</a:t>
            </a:fld>
            <a:endParaRPr lang="en-US"/>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7E56C1F-9B2D-46DD-A484-BF57CD3F00CD}" type="slidenum">
              <a:rPr lang="en-US" smtClean="0"/>
              <a:pPr>
                <a:defRPr/>
              </a:pPr>
              <a:t>‹#›</a:t>
            </a:fld>
            <a:endParaRPr lang="en-US"/>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34A498F-8986-443F-A3D1-A68B5FFC0C73}" type="slidenum">
              <a:rPr lang="en-US" smtClean="0"/>
              <a:pPr>
                <a:defRPr/>
              </a:pPr>
              <a:t>‹#›</a:t>
            </a:fld>
            <a:endParaRPr lang="en-US"/>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E918AA2-EA14-433D-B25D-0DE5735C871C}" type="slidenum">
              <a:rPr lang="en-US" smtClean="0"/>
              <a:pPr>
                <a:defRPr/>
              </a:pPr>
              <a:t>‹#›</a:t>
            </a:fld>
            <a:endParaRPr lang="en-US"/>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03708E-1B1B-4C7D-B0B8-5565FDF697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089848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16CD4E-1C4A-48A7-BBE1-C5DF7A1BF5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545776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68D476-21D5-48BE-83F3-936DAB18F075}" type="slidenum">
              <a:rPr lang="en-US"/>
              <a:pPr>
                <a:defRPr/>
              </a:pPr>
              <a:t>‹#›</a:t>
            </a:fld>
            <a:endParaRPr lang="en-US"/>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C8EAD0-FD60-445C-89F0-1DBC55597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86733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D6B94B-F9C9-4F83-BC41-32EF854CC98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65223"/>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725707B-8F37-4E35-85CE-7F29A5AF9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7239007"/>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2EF2F5-F7A2-4CAC-8EC2-008F212637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256488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92494E-9CCD-4920-860C-C4132FFE0A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507266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428155-970D-4DA8-BE21-0DE3D4EC154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7692779"/>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AF5AB5-E591-4C39-8C4D-EC9999AFAC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457575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70AAB0-B3CC-4E33-BE5E-21C47ADCEE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9917553"/>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2C011-3A32-4BD0-A830-6E130094F5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692654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CAC0AC-667B-4837-BC8D-8948B8B1E5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318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D6B984-E595-4EB6-B0D3-E3C3EA02BD29}" type="slidenum">
              <a:rPr lang="en-US"/>
              <a:pPr>
                <a:defRPr/>
              </a:pPr>
              <a:t>‹#›</a:t>
            </a:fld>
            <a:endParaRPr lang="en-US"/>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470F0E-F69C-4066-B2C2-DBC8A23085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8920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F769D3-10B2-443D-A4FC-2809DBF03C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5832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3B8008-2DF1-43DC-89B5-EE530724C3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7786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7DC44-B0E8-4A84-9744-EEFA8F4056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6812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981AB0A-6F49-4F2B-B6B6-9FD301F260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8643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E0D29B9-B014-4EF2-B6E3-7D525F44DF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9989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529A34-730E-45DF-9BE6-40912388AA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7149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CD7395-8C38-47CB-AECA-85404FD7B5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2591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E790743-823C-4E5F-A25E-76C4B2A13D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3221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E26C8-5FAA-45B6-9A35-8D7BCF7066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809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8B01DA-9174-4399-B23A-F453B1AA44D1}" type="slidenum">
              <a:rPr lang="en-US"/>
              <a:pPr>
                <a:defRPr/>
              </a:pPr>
              <a:t>‹#›</a:t>
            </a:fld>
            <a:endParaRPr lang="en-US"/>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013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001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8093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8280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3825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71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5802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55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302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43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3A62FA-EEB5-434A-8226-455DDCDFBC94}" type="slidenum">
              <a:rPr lang="en-US"/>
              <a:pPr>
                <a:defRPr/>
              </a:pPr>
              <a:t>‹#›</a:t>
            </a:fld>
            <a:endParaRPr lang="en-US"/>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2/6/24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37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51AB926-81C8-CF48-8440-286DE1647362}" type="slidenum">
              <a:rPr lang="en-US"/>
              <a:pPr>
                <a:defRPr/>
              </a:pPr>
              <a:t>‹#›</a:t>
            </a:fld>
            <a:endParaRPr lang="en-US"/>
          </a:p>
        </p:txBody>
      </p:sp>
    </p:spTree>
    <p:extLst>
      <p:ext uri="{BB962C8B-B14F-4D97-AF65-F5344CB8AC3E}">
        <p14:creationId xmlns:p14="http://schemas.microsoft.com/office/powerpoint/2010/main" val="36428011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D84A01-67DF-3D42-92E2-625EB8D0F9EE}" type="slidenum">
              <a:rPr lang="en-US"/>
              <a:pPr>
                <a:defRPr/>
              </a:pPr>
              <a:t>‹#›</a:t>
            </a:fld>
            <a:endParaRPr lang="en-US"/>
          </a:p>
        </p:txBody>
      </p:sp>
    </p:spTree>
    <p:extLst>
      <p:ext uri="{BB962C8B-B14F-4D97-AF65-F5344CB8AC3E}">
        <p14:creationId xmlns:p14="http://schemas.microsoft.com/office/powerpoint/2010/main" val="13807579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655FF6-AFB2-EF49-BDB1-36C351439821}" type="slidenum">
              <a:rPr lang="en-US"/>
              <a:pPr>
                <a:defRPr/>
              </a:pPr>
              <a:t>‹#›</a:t>
            </a:fld>
            <a:endParaRPr lang="en-US"/>
          </a:p>
        </p:txBody>
      </p:sp>
    </p:spTree>
    <p:extLst>
      <p:ext uri="{BB962C8B-B14F-4D97-AF65-F5344CB8AC3E}">
        <p14:creationId xmlns:p14="http://schemas.microsoft.com/office/powerpoint/2010/main" val="109972072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62B26E0-A544-D040-A8D5-7EAD45919542}" type="slidenum">
              <a:rPr lang="en-US"/>
              <a:pPr>
                <a:defRPr/>
              </a:pPr>
              <a:t>‹#›</a:t>
            </a:fld>
            <a:endParaRPr lang="en-US"/>
          </a:p>
        </p:txBody>
      </p:sp>
    </p:spTree>
    <p:extLst>
      <p:ext uri="{BB962C8B-B14F-4D97-AF65-F5344CB8AC3E}">
        <p14:creationId xmlns:p14="http://schemas.microsoft.com/office/powerpoint/2010/main" val="296174979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318AEAD-4197-B146-9E49-7279BF0749FF}" type="slidenum">
              <a:rPr lang="en-US"/>
              <a:pPr>
                <a:defRPr/>
              </a:pPr>
              <a:t>‹#›</a:t>
            </a:fld>
            <a:endParaRPr lang="en-US"/>
          </a:p>
        </p:txBody>
      </p:sp>
    </p:spTree>
    <p:extLst>
      <p:ext uri="{BB962C8B-B14F-4D97-AF65-F5344CB8AC3E}">
        <p14:creationId xmlns:p14="http://schemas.microsoft.com/office/powerpoint/2010/main" val="406388815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6A9B96-4652-6540-A992-56161E1CA7E3}" type="slidenum">
              <a:rPr lang="en-US"/>
              <a:pPr>
                <a:defRPr/>
              </a:pPr>
              <a:t>‹#›</a:t>
            </a:fld>
            <a:endParaRPr lang="en-US"/>
          </a:p>
        </p:txBody>
      </p:sp>
    </p:spTree>
    <p:extLst>
      <p:ext uri="{BB962C8B-B14F-4D97-AF65-F5344CB8AC3E}">
        <p14:creationId xmlns:p14="http://schemas.microsoft.com/office/powerpoint/2010/main" val="103121988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24D864-976D-774E-98EE-7DB0266BBF71}" type="slidenum">
              <a:rPr lang="en-US"/>
              <a:pPr>
                <a:defRPr/>
              </a:pPr>
              <a:t>‹#›</a:t>
            </a:fld>
            <a:endParaRPr lang="en-US"/>
          </a:p>
        </p:txBody>
      </p:sp>
    </p:spTree>
    <p:extLst>
      <p:ext uri="{BB962C8B-B14F-4D97-AF65-F5344CB8AC3E}">
        <p14:creationId xmlns:p14="http://schemas.microsoft.com/office/powerpoint/2010/main" val="58253758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6DD4F99-E504-5345-8B2F-68BD126DAC31}" type="slidenum">
              <a:rPr lang="en-US"/>
              <a:pPr>
                <a:defRPr/>
              </a:pPr>
              <a:t>‹#›</a:t>
            </a:fld>
            <a:endParaRPr lang="en-US"/>
          </a:p>
        </p:txBody>
      </p:sp>
    </p:spTree>
    <p:extLst>
      <p:ext uri="{BB962C8B-B14F-4D97-AF65-F5344CB8AC3E}">
        <p14:creationId xmlns:p14="http://schemas.microsoft.com/office/powerpoint/2010/main" val="421460321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AC01CF-AA2E-244D-8141-3E05F23BB28F}" type="slidenum">
              <a:rPr lang="en-US"/>
              <a:pPr>
                <a:defRPr/>
              </a:pPr>
              <a:t>‹#›</a:t>
            </a:fld>
            <a:endParaRPr lang="en-US"/>
          </a:p>
        </p:txBody>
      </p:sp>
    </p:spTree>
    <p:extLst>
      <p:ext uri="{BB962C8B-B14F-4D97-AF65-F5344CB8AC3E}">
        <p14:creationId xmlns:p14="http://schemas.microsoft.com/office/powerpoint/2010/main" val="6203781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F4B6B1-D5B9-4B5D-99B5-26BD836D0CEE}" type="slidenum">
              <a:rPr lang="en-US"/>
              <a:pPr>
                <a:defRPr/>
              </a:pPr>
              <a:t>‹#›</a:t>
            </a:fld>
            <a:endParaRPr lang="en-US"/>
          </a:p>
        </p:txBody>
      </p:sp>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2566844-59E8-904A-B813-5006D8A8E284}" type="slidenum">
              <a:rPr lang="en-US"/>
              <a:pPr>
                <a:defRPr/>
              </a:pPr>
              <a:t>‹#›</a:t>
            </a:fld>
            <a:endParaRPr lang="en-US"/>
          </a:p>
        </p:txBody>
      </p:sp>
    </p:spTree>
    <p:extLst>
      <p:ext uri="{BB962C8B-B14F-4D97-AF65-F5344CB8AC3E}">
        <p14:creationId xmlns:p14="http://schemas.microsoft.com/office/powerpoint/2010/main" val="351050207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66759274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6241235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4320315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8889452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6400189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3138880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828781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4318276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916471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0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300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300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BDF438E-E2EA-411F-AC57-B0CC75E562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59875" cy="6858000"/>
            <a:chOff x="0" y="0"/>
            <a:chExt cx="5770" cy="4320"/>
          </a:xfrm>
        </p:grpSpPr>
        <p:sp>
          <p:nvSpPr>
            <p:cNvPr id="31744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317444"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45"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46"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317447"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317448"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31744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31745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317451"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317452"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53"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17454"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1745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317456"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31745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58"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5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317460"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317461"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62"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31746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31746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746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6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31746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C6B4B6C8-6755-4F63-822C-3E18680E43E4}" type="slidenum">
              <a:rPr lang="en-US"/>
              <a:pPr>
                <a:defRPr/>
              </a:pPr>
              <a:t>‹#›</a:t>
            </a:fld>
            <a:endParaRPr lang="en-US"/>
          </a:p>
        </p:txBody>
      </p:sp>
      <p:sp>
        <p:nvSpPr>
          <p:cNvPr id="31746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195"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spd="med">
    <p:fade/>
  </p:transition>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762000" y="6400800"/>
            <a:ext cx="8380413" cy="455613"/>
          </a:xfrm>
          <a:prstGeom prst="rect">
            <a:avLst/>
          </a:prstGeom>
          <a:solidFill>
            <a:schemeClr val="accent2">
              <a:alpha val="50000"/>
            </a:schemeClr>
          </a:solidFill>
          <a:ln w="9525">
            <a:noFill/>
            <a:miter lim="800000"/>
            <a:headEnd/>
            <a:tailEnd/>
          </a:ln>
          <a:effectLst/>
        </p:spPr>
        <p:txBody>
          <a:bodyPr/>
          <a:lstStyle/>
          <a:p>
            <a:pPr eaLnBrk="1" hangingPunct="1">
              <a:defRPr/>
            </a:pPr>
            <a:endParaRPr kumimoji="1" lang="en-US" sz="2400">
              <a:latin typeface="Times New Roman" pitchFamily="18" charset="0"/>
            </a:endParaRPr>
          </a:p>
        </p:txBody>
      </p:sp>
      <p:sp>
        <p:nvSpPr>
          <p:cNvPr id="373763" name="Rectangle 3"/>
          <p:cNvSpPr>
            <a:spLocks noGrp="1" noChangeArrowheads="1"/>
          </p:cNvSpPr>
          <p:nvPr>
            <p:ph type="title"/>
          </p:nvPr>
        </p:nvSpPr>
        <p:spPr bwMode="auto">
          <a:xfrm>
            <a:off x="1143000" y="228600"/>
            <a:ext cx="7772400" cy="1143000"/>
          </a:xfrm>
          <a:prstGeom prst="rect">
            <a:avLst/>
          </a:prstGeom>
          <a:noFill/>
          <a:ln w="9525">
            <a:noFill/>
            <a:miter lim="800000"/>
            <a:headEnd/>
            <a:tailEnd/>
          </a:ln>
          <a:effectLst/>
        </p:spPr>
        <p:txBody>
          <a:bodyPr vert="horz" wrap="square" lIns="92075" tIns="46038" rIns="92075" bIns="46038" numCol="1" anchor="ctr" anchorCtr="1"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1295400" y="19050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5" name="Rectangle 5"/>
          <p:cNvSpPr>
            <a:spLocks noGrp="1" noChangeArrowheads="1"/>
          </p:cNvSpPr>
          <p:nvPr>
            <p:ph type="dt" sz="half" idx="2"/>
          </p:nvPr>
        </p:nvSpPr>
        <p:spPr bwMode="auto">
          <a:xfrm>
            <a:off x="1295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defRPr>
            </a:lvl1pPr>
          </a:lstStyle>
          <a:p>
            <a:pPr>
              <a:defRPr/>
            </a:pPr>
            <a:endParaRPr lang="en-US"/>
          </a:p>
        </p:txBody>
      </p:sp>
      <p:sp>
        <p:nvSpPr>
          <p:cNvPr id="373766" name="Rectangle 6"/>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defRPr>
            </a:lvl1pPr>
          </a:lstStyle>
          <a:p>
            <a:pPr>
              <a:defRPr/>
            </a:pPr>
            <a:endParaRPr lang="en-US"/>
          </a:p>
        </p:txBody>
      </p:sp>
      <p:sp>
        <p:nvSpPr>
          <p:cNvPr id="373767" name="Rectangle 7"/>
          <p:cNvSpPr>
            <a:spLocks noGrp="1" noChangeArrowheads="1"/>
          </p:cNvSpPr>
          <p:nvPr>
            <p:ph type="sldNum" sz="quarter" idx="4"/>
          </p:nvPr>
        </p:nvSpPr>
        <p:spPr bwMode="auto">
          <a:xfrm>
            <a:off x="7162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400">
                <a:latin typeface="Times New Roman" pitchFamily="18" charset="0"/>
              </a:defRPr>
            </a:lvl1pPr>
          </a:lstStyle>
          <a:p>
            <a:pPr>
              <a:defRPr/>
            </a:pPr>
            <a:fld id="{D1885577-273A-4B5D-92F8-638DC33DADEC}" type="slidenum">
              <a:rPr lang="en-US"/>
              <a:pPr>
                <a:defRPr/>
              </a:pPr>
              <a:t>‹#›</a:t>
            </a:fld>
            <a:endParaRPr lang="en-US"/>
          </a:p>
        </p:txBody>
      </p:sp>
      <p:grpSp>
        <p:nvGrpSpPr>
          <p:cNvPr id="5128" name="Group 8"/>
          <p:cNvGrpSpPr>
            <a:grpSpLocks/>
          </p:cNvGrpSpPr>
          <p:nvPr/>
        </p:nvGrpSpPr>
        <p:grpSpPr bwMode="auto">
          <a:xfrm>
            <a:off x="0" y="0"/>
            <a:ext cx="1066800" cy="6856413"/>
            <a:chOff x="0" y="0"/>
            <a:chExt cx="672" cy="4319"/>
          </a:xfrm>
        </p:grpSpPr>
        <p:grpSp>
          <p:nvGrpSpPr>
            <p:cNvPr id="5130" name="Group 9"/>
            <p:cNvGrpSpPr>
              <a:grpSpLocks/>
            </p:cNvGrpSpPr>
            <p:nvPr/>
          </p:nvGrpSpPr>
          <p:grpSpPr bwMode="auto">
            <a:xfrm>
              <a:off x="0" y="0"/>
              <a:ext cx="599" cy="4319"/>
              <a:chOff x="0" y="0"/>
              <a:chExt cx="599" cy="4319"/>
            </a:xfrm>
          </p:grpSpPr>
          <p:sp>
            <p:nvSpPr>
              <p:cNvPr id="373770" name="Rectangle 10" descr="Denim"/>
              <p:cNvSpPr>
                <a:spLocks noChangeArrowheads="1"/>
              </p:cNvSpPr>
              <p:nvPr/>
            </p:nvSpPr>
            <p:spPr bwMode="auto">
              <a:xfrm>
                <a:off x="0" y="0"/>
                <a:ext cx="476" cy="4319"/>
              </a:xfrm>
              <a:prstGeom prst="rect">
                <a:avLst/>
              </a:prstGeom>
              <a:blipFill dpi="0" rotWithShape="0">
                <a:blip r:embed="rId16" cstate="print"/>
                <a:srcRect/>
                <a:tile tx="0" ty="0" sx="100000" sy="100000" flip="none" algn="tl"/>
              </a:blipFill>
              <a:ln w="9525">
                <a:noFill/>
                <a:miter lim="800000"/>
                <a:headEnd/>
                <a:tailEnd/>
              </a:ln>
              <a:effectLst/>
            </p:spPr>
            <p:txBody>
              <a:bodyPr/>
              <a:lstStyle/>
              <a:p>
                <a:pPr>
                  <a:defRPr/>
                </a:pPr>
                <a:endParaRPr lang="en-US"/>
              </a:p>
            </p:txBody>
          </p:sp>
          <p:sp>
            <p:nvSpPr>
              <p:cNvPr id="373771" name="Rectangle 11"/>
              <p:cNvSpPr>
                <a:spLocks noChangeArrowheads="1"/>
              </p:cNvSpPr>
              <p:nvPr/>
            </p:nvSpPr>
            <p:spPr bwMode="auto">
              <a:xfrm>
                <a:off x="119" y="240"/>
                <a:ext cx="357" cy="2064"/>
              </a:xfrm>
              <a:prstGeom prst="rect">
                <a:avLst/>
              </a:prstGeom>
              <a:solidFill>
                <a:schemeClr val="accent2">
                  <a:alpha val="50000"/>
                </a:schemeClr>
              </a:solidFill>
              <a:ln w="9525">
                <a:noFill/>
                <a:miter lim="800000"/>
                <a:headEnd/>
                <a:tailEnd/>
              </a:ln>
              <a:effectLst/>
            </p:spPr>
            <p:txBody>
              <a:bodyPr/>
              <a:lstStyle/>
              <a:p>
                <a:pPr>
                  <a:defRPr/>
                </a:pPr>
                <a:endParaRPr lang="en-US"/>
              </a:p>
            </p:txBody>
          </p:sp>
          <p:sp>
            <p:nvSpPr>
              <p:cNvPr id="373772" name="Rectangle 12"/>
              <p:cNvSpPr>
                <a:spLocks noChangeArrowheads="1"/>
              </p:cNvSpPr>
              <p:nvPr/>
            </p:nvSpPr>
            <p:spPr bwMode="auto">
              <a:xfrm>
                <a:off x="0" y="960"/>
                <a:ext cx="476" cy="528"/>
              </a:xfrm>
              <a:prstGeom prst="rect">
                <a:avLst/>
              </a:prstGeom>
              <a:solidFill>
                <a:schemeClr val="folHlink">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3" name="Rectangle 13"/>
              <p:cNvSpPr>
                <a:spLocks noChangeArrowheads="1"/>
              </p:cNvSpPr>
              <p:nvPr/>
            </p:nvSpPr>
            <p:spPr bwMode="auto">
              <a:xfrm>
                <a:off x="297" y="432"/>
                <a:ext cx="89" cy="3792"/>
              </a:xfrm>
              <a:prstGeom prst="rect">
                <a:avLst/>
              </a:prstGeom>
              <a:solidFill>
                <a:schemeClr val="hlink">
                  <a:alpha val="50000"/>
                </a:schemeClr>
              </a:solidFill>
              <a:ln w="9525">
                <a:noFill/>
                <a:miter lim="800000"/>
                <a:headEnd/>
                <a:tailEnd/>
              </a:ln>
              <a:effectLst/>
            </p:spPr>
            <p:txBody>
              <a:bodyPr/>
              <a:lstStyle/>
              <a:p>
                <a:pPr>
                  <a:defRPr/>
                </a:pPr>
                <a:endParaRPr lang="en-US"/>
              </a:p>
            </p:txBody>
          </p:sp>
          <p:sp>
            <p:nvSpPr>
              <p:cNvPr id="373774" name="Rectangle 14"/>
              <p:cNvSpPr>
                <a:spLocks noChangeArrowheads="1"/>
              </p:cNvSpPr>
              <p:nvPr/>
            </p:nvSpPr>
            <p:spPr bwMode="auto">
              <a:xfrm>
                <a:off x="0" y="3024"/>
                <a:ext cx="327" cy="96"/>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5" name="Rectangle 15"/>
              <p:cNvSpPr>
                <a:spLocks noChangeArrowheads="1"/>
              </p:cNvSpPr>
              <p:nvPr/>
            </p:nvSpPr>
            <p:spPr bwMode="auto">
              <a:xfrm>
                <a:off x="0" y="3216"/>
                <a:ext cx="327" cy="96"/>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6" name="Rectangle 16"/>
              <p:cNvSpPr>
                <a:spLocks noChangeArrowheads="1"/>
              </p:cNvSpPr>
              <p:nvPr/>
            </p:nvSpPr>
            <p:spPr bwMode="auto">
              <a:xfrm>
                <a:off x="0" y="3408"/>
                <a:ext cx="327" cy="96"/>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7" name="Arc 17"/>
              <p:cNvSpPr>
                <a:spLocks/>
              </p:cNvSpPr>
              <p:nvPr/>
            </p:nvSpPr>
            <p:spPr bwMode="auto">
              <a:xfrm>
                <a:off x="474" y="2260"/>
                <a:ext cx="125" cy="1154"/>
              </a:xfrm>
              <a:custGeom>
                <a:avLst/>
                <a:gdLst>
                  <a:gd name="G0" fmla="+- 754 0 0"/>
                  <a:gd name="G1" fmla="+- 21600 0 0"/>
                  <a:gd name="G2" fmla="+- 21600 0 0"/>
                  <a:gd name="T0" fmla="*/ 0 w 22354"/>
                  <a:gd name="T1" fmla="*/ 13 h 43200"/>
                  <a:gd name="T2" fmla="*/ 754 w 22354"/>
                  <a:gd name="T3" fmla="*/ 43200 h 43200"/>
                  <a:gd name="T4" fmla="*/ 754 w 22354"/>
                  <a:gd name="T5" fmla="*/ 21600 h 43200"/>
                </a:gdLst>
                <a:ahLst/>
                <a:cxnLst>
                  <a:cxn ang="0">
                    <a:pos x="T0" y="T1"/>
                  </a:cxn>
                  <a:cxn ang="0">
                    <a:pos x="T2" y="T3"/>
                  </a:cxn>
                  <a:cxn ang="0">
                    <a:pos x="T4" y="T5"/>
                  </a:cxn>
                </a:cxnLst>
                <a:rect l="0" t="0" r="r" b="b"/>
                <a:pathLst>
                  <a:path w="22354" h="43200" fill="none" extrusionOk="0">
                    <a:moveTo>
                      <a:pt x="0" y="13"/>
                    </a:moveTo>
                    <a:cubicBezTo>
                      <a:pt x="251" y="4"/>
                      <a:pt x="502" y="-1"/>
                      <a:pt x="754" y="0"/>
                    </a:cubicBezTo>
                    <a:cubicBezTo>
                      <a:pt x="12683" y="0"/>
                      <a:pt x="22354" y="9670"/>
                      <a:pt x="22354" y="21600"/>
                    </a:cubicBezTo>
                    <a:cubicBezTo>
                      <a:pt x="22354" y="33529"/>
                      <a:pt x="12683" y="43199"/>
                      <a:pt x="754" y="43200"/>
                    </a:cubicBezTo>
                  </a:path>
                  <a:path w="22354" h="43200" stroke="0" extrusionOk="0">
                    <a:moveTo>
                      <a:pt x="0" y="13"/>
                    </a:moveTo>
                    <a:cubicBezTo>
                      <a:pt x="251" y="4"/>
                      <a:pt x="502" y="-1"/>
                      <a:pt x="754" y="0"/>
                    </a:cubicBezTo>
                    <a:cubicBezTo>
                      <a:pt x="12683" y="0"/>
                      <a:pt x="22354" y="9670"/>
                      <a:pt x="22354" y="21600"/>
                    </a:cubicBezTo>
                    <a:cubicBezTo>
                      <a:pt x="22354" y="33529"/>
                      <a:pt x="12683" y="43199"/>
                      <a:pt x="754" y="43200"/>
                    </a:cubicBezTo>
                    <a:lnTo>
                      <a:pt x="754" y="21600"/>
                    </a:lnTo>
                    <a:close/>
                  </a:path>
                </a:pathLst>
              </a:custGeom>
              <a:solidFill>
                <a:schemeClr val="folHlink">
                  <a:alpha val="50000"/>
                </a:schemeClr>
              </a:solidFill>
              <a:ln w="9525">
                <a:noFill/>
                <a:round/>
                <a:headEnd type="none" w="sm" len="sm"/>
                <a:tailEnd type="none" w="sm" len="sm"/>
              </a:ln>
              <a:effectLst/>
            </p:spPr>
            <p:txBody>
              <a:bodyPr/>
              <a:lstStyle/>
              <a:p>
                <a:pPr>
                  <a:defRPr/>
                </a:pPr>
                <a:endParaRPr lang="en-US"/>
              </a:p>
            </p:txBody>
          </p:sp>
        </p:grpSp>
        <p:sp>
          <p:nvSpPr>
            <p:cNvPr id="373778" name="Oval 18"/>
            <p:cNvSpPr>
              <a:spLocks noChangeArrowheads="1"/>
            </p:cNvSpPr>
            <p:nvPr/>
          </p:nvSpPr>
          <p:spPr bwMode="auto">
            <a:xfrm>
              <a:off x="0" y="672"/>
              <a:ext cx="672" cy="624"/>
            </a:xfrm>
            <a:prstGeom prst="ellipse">
              <a:avLst/>
            </a:prstGeom>
            <a:solidFill>
              <a:schemeClr val="accent1">
                <a:alpha val="50000"/>
              </a:schemeClr>
            </a:solidFill>
            <a:ln w="9525">
              <a:noFill/>
              <a:round/>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9" name="Rectangle 19"/>
            <p:cNvSpPr>
              <a:spLocks noChangeArrowheads="1"/>
            </p:cNvSpPr>
            <p:nvPr/>
          </p:nvSpPr>
          <p:spPr bwMode="auto">
            <a:xfrm>
              <a:off x="480" y="0"/>
              <a:ext cx="192" cy="4319"/>
            </a:xfrm>
            <a:prstGeom prst="rect">
              <a:avLst/>
            </a:prstGeom>
            <a:gradFill rotWithShape="0">
              <a:gsLst>
                <a:gs pos="0">
                  <a:schemeClr val="bg2"/>
                </a:gs>
                <a:gs pos="100000">
                  <a:schemeClr val="bg1"/>
                </a:gs>
              </a:gsLst>
              <a:lin ang="0" scaled="1"/>
            </a:gradFill>
            <a:ln w="9525">
              <a:noFill/>
              <a:miter lim="800000"/>
              <a:headEnd/>
              <a:tailEnd/>
            </a:ln>
            <a:effectLst/>
          </p:spPr>
          <p:txBody>
            <a:bodyPr/>
            <a:lstStyle/>
            <a:p>
              <a:pPr>
                <a:defRPr/>
              </a:pPr>
              <a:endParaRPr lang="en-US"/>
            </a:p>
          </p:txBody>
        </p:sp>
      </p:grpSp>
      <p:sp>
        <p:nvSpPr>
          <p:cNvPr id="373780" name="Rectangle 20"/>
          <p:cNvSpPr>
            <a:spLocks noChangeArrowheads="1"/>
          </p:cNvSpPr>
          <p:nvPr/>
        </p:nvSpPr>
        <p:spPr bwMode="auto">
          <a:xfrm>
            <a:off x="762000" y="1474788"/>
            <a:ext cx="8380413" cy="125412"/>
          </a:xfrm>
          <a:prstGeom prst="rect">
            <a:avLst/>
          </a:prstGeom>
          <a:solidFill>
            <a:schemeClr val="accent2">
              <a:alpha val="50000"/>
            </a:schemeClr>
          </a:solidFill>
          <a:ln w="9525">
            <a:noFill/>
            <a:miter lim="800000"/>
            <a:headEnd/>
            <a:tailEnd/>
          </a:ln>
          <a:effectLst/>
        </p:spPr>
        <p:txBody>
          <a:bodyPr/>
          <a:lstStyle/>
          <a:p>
            <a:pPr eaLnBrk="1" hangingPunct="1">
              <a:defRPr/>
            </a:pPr>
            <a:endParaRPr kumimoji="1" lang="en-US" sz="2400">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4196"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246" r:id="rId13"/>
    <p:sldLayoutId id="2147484247" r:id="rId14"/>
  </p:sldLayoutIdLst>
  <p:transition spd="med">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1BDF438E-E2EA-411F-AC57-B0CC75E562BF}"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ransition spd="med">
    <p:fad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b="1">
              <a:solidFill>
                <a:prstClr val="black">
                  <a:tint val="75000"/>
                </a:prstClr>
              </a:solidFill>
              <a:latin typeface="Garamond"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b="1">
              <a:solidFill>
                <a:prstClr val="black">
                  <a:tint val="75000"/>
                </a:prstClr>
              </a:solidFill>
              <a:latin typeface="Garamond"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3FCD748E-F7E2-440E-85F1-1F411DB742DA}" type="slidenum">
              <a:rPr lang="en-US" b="1">
                <a:solidFill>
                  <a:prstClr val="black">
                    <a:tint val="75000"/>
                  </a:prstClr>
                </a:solidFill>
                <a:latin typeface="Garamond" pitchFamily="18" charset="0"/>
              </a:rPr>
              <a:pPr>
                <a:defRPr/>
              </a:pPr>
              <a:t>‹#›</a:t>
            </a:fld>
            <a:endParaRPr lang="en-US" b="1">
              <a:solidFill>
                <a:prstClr val="black">
                  <a:tint val="75000"/>
                </a:prstClr>
              </a:solidFill>
              <a:latin typeface="Garamond" pitchFamily="18" charset="0"/>
            </a:endParaRPr>
          </a:p>
        </p:txBody>
      </p:sp>
    </p:spTree>
    <p:extLst>
      <p:ext uri="{BB962C8B-B14F-4D97-AF65-F5344CB8AC3E}">
        <p14:creationId xmlns:p14="http://schemas.microsoft.com/office/powerpoint/2010/main" val="572696851"/>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spd="med">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defRPr/>
            </a:pPr>
            <a:fld id="{0299164F-2FEC-457C-B28A-CA9713F42064}"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899134816"/>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40D09B2-AB07-4AA4-9404-50CC21B8E1AD}" type="datetimeFigureOut">
              <a:rPr lang="en-US" smtClean="0">
                <a:solidFill>
                  <a:prstClr val="black">
                    <a:tint val="75000"/>
                  </a:prstClr>
                </a:solidFill>
                <a:latin typeface="Calibri"/>
              </a:rPr>
              <a:pPr eaLnBrk="1" fontAlgn="auto" hangingPunct="1">
                <a:spcBef>
                  <a:spcPts val="0"/>
                </a:spcBef>
                <a:spcAft>
                  <a:spcPts val="0"/>
                </a:spcAft>
              </a:pPr>
              <a:t>2/6/24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1A1C460-4099-4A87-A6E7-898B1C4C937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3020366"/>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00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770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AADC89-8EB6-D149-A863-B826C482501A}" type="slidenum">
              <a:rPr lang="en-US"/>
              <a:pPr>
                <a:defRPr/>
              </a:pPr>
              <a:t>‹#›</a:t>
            </a:fld>
            <a:endParaRPr lang="en-US"/>
          </a:p>
        </p:txBody>
      </p:sp>
    </p:spTree>
    <p:extLst>
      <p:ext uri="{BB962C8B-B14F-4D97-AF65-F5344CB8AC3E}">
        <p14:creationId xmlns:p14="http://schemas.microsoft.com/office/powerpoint/2010/main" val="1748513153"/>
      </p:ext>
    </p:extLst>
  </p:cSld>
  <p:clrMap bg1="dk2" tx1="lt1" bg2="dk1" tx2="lt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358926368"/>
      </p:ext>
    </p:extLst>
  </p:cSld>
  <p:clrMap bg1="dk2" tx1="lt1" bg2="dk1" tx2="lt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images.google.com/imgres?imgurl=http://lh3.google.com/cineboy65/Rpok41KRzRI/AAAAAAAAAuw/BIT8VF7NIgw/faces-36.jpg&amp;imgrefurl=http://pilgrimakimbo.blogspot.com/2008/04/theology-and-narrative-arts.html&amp;usg=__zxvStOT9Huiag2vyw25F55_NreQ=&amp;h=744&amp;w=1239&amp;sz=263&amp;hl=en&amp;start=99&amp;tbnid=2o2tYIYme_OLOM:&amp;tbnh=90&amp;tbnw=150&amp;prev=/images?q=fear+faces&amp;imgsz=xxlarge&amp;gbv=2&amp;ndsp=20&amp;hl=en&amp;safe=active&amp;sa=N&amp;start=80" TargetMode="Externa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38.xml"/><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5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bagmakersinc.com/_2006%20new%20image%20library/JPEG%20hi-res%20plain%20images/Paper%20bags/Matte%20Shoppers%20jpegs/Dorothy/Dorothy_brown.jp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gif"/></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1.bin"/><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hyperlink" Target="http://images.google.com/imgres?imgurl=http://www.soilandhealth.org/02/0201hyglibcat/020136eye/eye-ch14-9.jpg&amp;imgrefurl=http://www.soilandhealth.org/02/0201hyglibcat/020136eye/eye-ch14.htm&amp;h=496&amp;w=324&amp;sz=10&amp;hl=en&amp;start=305&amp;tbnid=QHc7EgRe0eWt3M:&amp;tbnh=130&amp;tbnw=85&amp;prev=/images?q=Eye&amp;start=300&amp;ndsp=20&amp;svnum=10&amp;hl=en&amp;lr=&amp;safe=active&amp;sa=N" TargetMode="External"/><Relationship Id="rId1" Type="http://schemas.openxmlformats.org/officeDocument/2006/relationships/slideLayout" Target="../slideLayouts/slideLayout34.xml"/><Relationship Id="rId6" Type="http://schemas.openxmlformats.org/officeDocument/2006/relationships/hyperlink" Target="http://images.google.com/imgres?imgurl=http://www.terrapinphoto.com/jmdavis/eye%20SM5K.jpg&amp;imgrefurl=http://www.terrapinphoto.com/jmdavis/&amp;h=1181&amp;w=1182&amp;sz=240&amp;hl=en&amp;start=243&amp;tbnid=awafr_eKkreSlM:&amp;tbnh=150&amp;tbnw=150&amp;prev=/images?q=Eye&amp;start=240&amp;ndsp=20&amp;svnum=10&amp;hl=en&amp;lr=&amp;safe=active&amp;sa=N" TargetMode="External"/><Relationship Id="rId5" Type="http://schemas.openxmlformats.org/officeDocument/2006/relationships/image" Target="../media/image38.jpeg"/><Relationship Id="rId4" Type="http://schemas.openxmlformats.org/officeDocument/2006/relationships/hyperlink" Target="http://images.google.com/imgres?imgurl=http://www.hibermate.com/images/sleep-mask.jpg&amp;imgrefurl=http://www.hibermate.com/&amp;h=328&amp;w=283&amp;sz=44&amp;hl=en&amp;start=216&amp;tbnid=_juPt8ISOG6I8M:&amp;tbnh=118&amp;tbnw=102&amp;prev=/images?q=Eye&amp;start=200&amp;ndsp=20&amp;svnum=10&amp;hl=en&amp;lr=&amp;safe=active&amp;sa=N"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images.google.com/imgres?imgurl=http://hem.passagen.se/zatan/shh.gif&amp;imgrefurl=http://hem.passagen.se/zatan/&amp;h=163&amp;w=165&amp;sz=3&amp;hl=en&amp;start=99&amp;tbnid=dsU_1HfNL3MSrM:&amp;tbnh=98&amp;tbnw=99&amp;prev=/images?q=shh&amp;start=80&amp;ndsp=20&amp;svnum=10&amp;hl=en&amp;lr=&amp;safe=active&amp;sa=N" TargetMode="Externa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91.xml"/><Relationship Id="rId4" Type="http://schemas.openxmlformats.org/officeDocument/2006/relationships/image" Target="../media/image42.emf"/></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0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descr="preach"/>
          <p:cNvPicPr>
            <a:picLocks noChangeAspect="1" noChangeArrowheads="1"/>
          </p:cNvPicPr>
          <p:nvPr/>
        </p:nvPicPr>
        <p:blipFill>
          <a:blip r:embed="rId2" cstate="print">
            <a:lum contrast="12000"/>
          </a:blip>
          <a:srcRect t="8250" b="42375"/>
          <a:stretch>
            <a:fillRect/>
          </a:stretch>
        </p:blipFill>
        <p:spPr bwMode="auto">
          <a:xfrm>
            <a:off x="0" y="3175"/>
            <a:ext cx="9144000" cy="6877050"/>
          </a:xfrm>
          <a:prstGeom prst="rect">
            <a:avLst/>
          </a:prstGeom>
          <a:noFill/>
          <a:ln w="9525">
            <a:noFill/>
            <a:miter lim="800000"/>
            <a:headEnd/>
            <a:tailEnd/>
          </a:ln>
        </p:spPr>
      </p:pic>
      <p:sp>
        <p:nvSpPr>
          <p:cNvPr id="76810" name="Rectangle 10"/>
          <p:cNvSpPr>
            <a:spLocks noGrp="1" noChangeArrowheads="1"/>
          </p:cNvSpPr>
          <p:nvPr>
            <p:ph type="ctrTitle" sz="quarter"/>
          </p:nvPr>
        </p:nvSpPr>
        <p:spPr>
          <a:xfrm>
            <a:off x="3352800" y="381000"/>
            <a:ext cx="5562600" cy="2225675"/>
          </a:xfrm>
        </p:spPr>
        <p:txBody>
          <a:bodyPr/>
          <a:lstStyle/>
          <a:p>
            <a:pPr algn="r" eaLnBrk="1" hangingPunct="1">
              <a:defRPr/>
            </a:pPr>
            <a:r>
              <a:rPr lang="ar-JO" sz="4800" b="1" dirty="0">
                <a:solidFill>
                  <a:srgbClr val="000000"/>
                </a:solidFill>
                <a:effectLst>
                  <a:glow rad="228600">
                    <a:srgbClr val="FFFFFF">
                      <a:alpha val="82141"/>
                    </a:srgbClr>
                  </a:glow>
                  <a:outerShdw blurRad="38100" dist="38100" dir="2700000" algn="tl">
                    <a:srgbClr val="FFFFFF"/>
                  </a:outerShdw>
                </a:effectLst>
                <a:latin typeface="Arial" panose="020B0604020202020204" pitchFamily="34" charset="0"/>
                <a:cs typeface="Arial" panose="020B0604020202020204" pitchFamily="34" charset="0"/>
              </a:rPr>
              <a:t>الوعظ،</a:t>
            </a:r>
            <a:br>
              <a:rPr lang="ar-JO" sz="4800" b="1" dirty="0">
                <a:solidFill>
                  <a:srgbClr val="000000"/>
                </a:solidFill>
                <a:effectLst>
                  <a:glow rad="228600">
                    <a:srgbClr val="FFFFFF">
                      <a:alpha val="82141"/>
                    </a:srgbClr>
                  </a:glow>
                  <a:outerShdw blurRad="38100" dist="38100" dir="2700000" algn="tl">
                    <a:srgbClr val="FFFFFF"/>
                  </a:outerShdw>
                </a:effectLst>
                <a:latin typeface="Arial" panose="020B0604020202020204" pitchFamily="34" charset="0"/>
                <a:cs typeface="Arial" panose="020B0604020202020204" pitchFamily="34" charset="0"/>
              </a:rPr>
            </a:br>
            <a:r>
              <a:rPr lang="ar-JO" sz="4800" b="1" dirty="0">
                <a:solidFill>
                  <a:srgbClr val="000000"/>
                </a:solidFill>
                <a:effectLst>
                  <a:glow rad="228600">
                    <a:srgbClr val="FFFFFF">
                      <a:alpha val="82141"/>
                    </a:srgbClr>
                  </a:glow>
                  <a:outerShdw blurRad="38100" dist="38100" dir="2700000" algn="tl">
                    <a:srgbClr val="FFFFFF"/>
                  </a:outerShdw>
                </a:effectLst>
                <a:latin typeface="Arial" panose="020B0604020202020204" pitchFamily="34" charset="0"/>
                <a:cs typeface="Arial" panose="020B0604020202020204" pitchFamily="34" charset="0"/>
              </a:rPr>
              <a:t>الإقناع</a:t>
            </a:r>
            <a:br>
              <a:rPr lang="ar-JO" sz="4800" b="1" dirty="0">
                <a:solidFill>
                  <a:srgbClr val="000000"/>
                </a:solidFill>
                <a:effectLst>
                  <a:glow rad="228600">
                    <a:srgbClr val="FFFFFF">
                      <a:alpha val="82141"/>
                    </a:srgbClr>
                  </a:glow>
                  <a:outerShdw blurRad="38100" dist="38100" dir="2700000" algn="tl">
                    <a:srgbClr val="FFFFFF"/>
                  </a:outerShdw>
                </a:effectLst>
                <a:latin typeface="Arial" panose="020B0604020202020204" pitchFamily="34" charset="0"/>
                <a:cs typeface="Arial" panose="020B0604020202020204" pitchFamily="34" charset="0"/>
              </a:rPr>
            </a:br>
            <a:r>
              <a:rPr lang="ar-JO" sz="4800" b="1" dirty="0">
                <a:solidFill>
                  <a:srgbClr val="000000"/>
                </a:solidFill>
                <a:effectLst>
                  <a:glow rad="228600">
                    <a:srgbClr val="FFFFFF">
                      <a:alpha val="82141"/>
                    </a:srgbClr>
                  </a:glow>
                  <a:outerShdw blurRad="38100" dist="38100" dir="2700000" algn="tl">
                    <a:srgbClr val="FFFFFF"/>
                  </a:outerShdw>
                </a:effectLst>
                <a:latin typeface="Arial" panose="020B0604020202020204" pitchFamily="34" charset="0"/>
                <a:cs typeface="Arial" panose="020B0604020202020204" pitchFamily="34" charset="0"/>
              </a:rPr>
              <a:t>والقيادة</a:t>
            </a:r>
            <a:endParaRPr lang="en-US" sz="4800" b="1" dirty="0">
              <a:solidFill>
                <a:srgbClr val="000000"/>
              </a:solidFill>
              <a:effectLst>
                <a:glow rad="228600">
                  <a:srgbClr val="FFFFFF">
                    <a:alpha val="82141"/>
                  </a:srgbClr>
                </a:glow>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76814" name="Rectangle 14"/>
          <p:cNvSpPr>
            <a:spLocks noChangeArrowheads="1"/>
          </p:cNvSpPr>
          <p:nvPr/>
        </p:nvSpPr>
        <p:spPr bwMode="auto">
          <a:xfrm>
            <a:off x="6400800" y="2514600"/>
            <a:ext cx="2667000" cy="1920875"/>
          </a:xfrm>
          <a:prstGeom prst="rect">
            <a:avLst/>
          </a:prstGeom>
          <a:noFill/>
          <a:ln w="9525">
            <a:noFill/>
            <a:miter lim="800000"/>
            <a:headEnd/>
            <a:tailEnd/>
          </a:ln>
          <a:effectLst/>
        </p:spPr>
        <p:txBody>
          <a:bodyPr anchor="ctr"/>
          <a:lstStyle/>
          <a:p>
            <a:pPr algn="ctr" eaLnBrk="1" hangingPunct="1">
              <a:defRPr/>
            </a:pPr>
            <a:r>
              <a:rPr lang="ar-JO" sz="5400" b="1" dirty="0">
                <a:solidFill>
                  <a:srgbClr val="000000"/>
                </a:solidFill>
                <a:effectLst>
                  <a:glow rad="228600">
                    <a:srgbClr val="FFFFFF">
                      <a:alpha val="82141"/>
                    </a:srgbClr>
                  </a:glow>
                  <a:outerShdw blurRad="38100" dist="38100" dir="2700000" algn="tl">
                    <a:srgbClr val="FFFFFF"/>
                  </a:outerShdw>
                </a:effectLst>
                <a:latin typeface="Arial" panose="020B0604020202020204" pitchFamily="34" charset="0"/>
                <a:cs typeface="Arial" panose="020B0604020202020204" pitchFamily="34" charset="0"/>
              </a:rPr>
              <a:t>الإنفعال</a:t>
            </a:r>
            <a:endParaRPr lang="en-US" sz="5400" b="1" dirty="0">
              <a:solidFill>
                <a:srgbClr val="000000"/>
              </a:solidFill>
              <a:effectLst>
                <a:glow rad="228600">
                  <a:srgbClr val="FFFFFF">
                    <a:alpha val="82141"/>
                  </a:srgbClr>
                </a:glow>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5" name="Rectangle 14"/>
          <p:cNvSpPr>
            <a:spLocks noChangeArrowheads="1"/>
          </p:cNvSpPr>
          <p:nvPr/>
        </p:nvSpPr>
        <p:spPr bwMode="auto">
          <a:xfrm>
            <a:off x="0" y="5943600"/>
            <a:ext cx="9144000" cy="990600"/>
          </a:xfrm>
          <a:prstGeom prst="rect">
            <a:avLst/>
          </a:prstGeom>
          <a:solidFill>
            <a:srgbClr val="000514"/>
          </a:solidFill>
          <a:ln w="9525">
            <a:noFill/>
            <a:miter lim="800000"/>
            <a:headEnd/>
            <a:tailEnd/>
          </a:ln>
        </p:spPr>
        <p:txBody>
          <a:bodyPr anchor="ctr"/>
          <a:lstStyle/>
          <a:p>
            <a:pPr algn="ctr" rtl="1" eaLnBrk="1" hangingPunct="1"/>
            <a:r>
              <a:rPr lang="ar-JO" b="1" dirty="0">
                <a:latin typeface="Arial" panose="020B0604020202020204" pitchFamily="34" charset="0"/>
                <a:cs typeface="Arial" panose="020B0604020202020204" pitchFamily="34" charset="0"/>
              </a:rPr>
              <a:t>د. جيفري آرثرز، كلية غوردون كونويل اللاهوتية</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كما تم تعليمها في كلية الكتاب المقدس سنغافورة في برنامج الدكتوراه في الخدمة، آذار 2016</a:t>
            </a:r>
            <a:endParaRPr lang="en-US" b="1" dirty="0">
              <a:latin typeface="Arial" panose="020B0604020202020204" pitchFamily="34" charset="0"/>
              <a:cs typeface="Arial" panose="020B0604020202020204" pitchFamily="34" charset="0"/>
            </a:endParaRPr>
          </a:p>
          <a:p>
            <a:pPr algn="ctr" rtl="1" eaLnBrk="1" hangingPunct="1"/>
            <a:r>
              <a:rPr lang="ar-JO" b="1" dirty="0">
                <a:latin typeface="Arial" panose="020B0604020202020204" pitchFamily="34" charset="0"/>
                <a:cs typeface="Arial" panose="020B0604020202020204" pitchFamily="34" charset="0"/>
              </a:rPr>
              <a:t>تم تقديمها للتنزيل المجاني من قبل د. ريك جريفيث على</a:t>
            </a:r>
            <a:r>
              <a:rPr lang="en-US" b="1" dirty="0">
                <a:latin typeface="Arial" panose="020B0604020202020204" pitchFamily="34" charset="0"/>
                <a:cs typeface="Arial" panose="020B0604020202020204" pitchFamily="34" charset="0"/>
              </a:rPr>
              <a:t> BibleStudyDownloads.org</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idx="1"/>
          </p:nvPr>
        </p:nvSpPr>
        <p:spPr>
          <a:xfrm>
            <a:off x="685800" y="1828800"/>
            <a:ext cx="8229600" cy="3886200"/>
          </a:xfrm>
        </p:spPr>
        <p:txBody>
          <a:bodyPr/>
          <a:lstStyle/>
          <a:p>
            <a:pPr algn="r" eaLnBrk="1" hangingPunct="1">
              <a:lnSpc>
                <a:spcPct val="90000"/>
              </a:lnSpc>
              <a:buFont typeface="Wingdings" pitchFamily="2" charset="2"/>
              <a:buNone/>
              <a:defRPr/>
            </a:pPr>
            <a:r>
              <a:rPr lang="ar-JO" sz="3600" b="1" dirty="0">
                <a:solidFill>
                  <a:srgbClr val="FFFFFF"/>
                </a:solidFill>
                <a:latin typeface="Arial" panose="020B0604020202020204" pitchFamily="34" charset="0"/>
                <a:cs typeface="Arial" panose="020B0604020202020204" pitchFamily="34" charset="0"/>
              </a:rPr>
              <a:t>لا أستطيع أن أقول لا لهذا أو لا لذلك باستمرار، إلا إذا كان هناك شيء أكثر جاذبية بعشر مرات للاختيار. إن قول لا لشهوتي وجشعي واحتياجاتي، وقوى العالم يتطلب قدراً هائلاً من الطاقة. الأمل الوحيد هو أن أجد شيئاً حقيقياً وجذاباً بشكل واضح حتى أتمكن من تكريس كل طاقاتي لقول نعم.</a:t>
            </a:r>
          </a:p>
          <a:p>
            <a:pPr eaLnBrk="1" hangingPunct="1">
              <a:lnSpc>
                <a:spcPct val="90000"/>
              </a:lnSpc>
              <a:buFont typeface="Wingdings" pitchFamily="2" charset="2"/>
              <a:buNone/>
              <a:defRPr/>
            </a:pPr>
            <a:r>
              <a:rPr lang="en-US" sz="1800" dirty="0">
                <a:latin typeface="Arial" panose="020B0604020202020204" pitchFamily="34" charset="0"/>
                <a:cs typeface="Arial" panose="020B0604020202020204" pitchFamily="34" charset="0"/>
              </a:rPr>
              <a:t>		</a:t>
            </a:r>
          </a:p>
          <a:p>
            <a:pPr algn="r" eaLnBrk="1" hangingPunct="1">
              <a:lnSpc>
                <a:spcPct val="90000"/>
              </a:lnSpc>
              <a:buFont typeface="Wingdings" pitchFamily="2" charset="2"/>
              <a:buNone/>
              <a:defRPr/>
            </a:pPr>
            <a:r>
              <a:rPr lang="en-US" sz="16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هنري نووين، مقتبس في تيري موك، سماع صوت الله وطاعة كلمته، مجلة القيادة (شتاء، 1982)، 16.</a:t>
            </a:r>
            <a:endParaRPr lang="en-US" sz="2000" u="sng"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01000" cy="1676400"/>
          </a:xfrm>
        </p:spPr>
        <p:txBody>
          <a:bodyPr/>
          <a:lstStyle/>
          <a:p>
            <a:r>
              <a:rPr lang="ar-JO" b="1" dirty="0">
                <a:latin typeface="Arial" panose="020B0604020202020204" pitchFamily="34" charset="0"/>
                <a:cs typeface="Arial" panose="020B0604020202020204" pitchFamily="34" charset="0"/>
              </a:rPr>
              <a:t>الحاجة إلى معالجة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القلب</a:t>
            </a:r>
            <a:br>
              <a:rPr lang="en-US" b="1" dirty="0">
                <a:latin typeface="Arial" panose="020B0604020202020204" pitchFamily="34" charset="0"/>
                <a:cs typeface="Arial" panose="020B0604020202020204" pitchFamily="34" charset="0"/>
              </a:rPr>
            </a:br>
            <a:r>
              <a:rPr lang="ar-JO" sz="2800" b="1" dirty="0">
                <a:effectLst/>
                <a:latin typeface="Arial" panose="020B0604020202020204" pitchFamily="34" charset="0"/>
                <a:cs typeface="Arial" panose="020B0604020202020204" pitchFamily="34" charset="0"/>
              </a:rPr>
              <a:t>أوس جينيس</a:t>
            </a:r>
            <a:br>
              <a:rPr lang="en-US" sz="2800" b="1" dirty="0">
                <a:effectLst/>
                <a:latin typeface="Arial" panose="020B0604020202020204" pitchFamily="34" charset="0"/>
                <a:cs typeface="Arial" panose="020B0604020202020204" pitchFamily="34" charset="0"/>
              </a:rPr>
            </a:br>
            <a:r>
              <a:rPr lang="ar-JO" sz="2800" b="1" dirty="0">
                <a:effectLst/>
                <a:latin typeface="Arial" panose="020B0604020202020204" pitchFamily="34" charset="0"/>
                <a:cs typeface="Arial" panose="020B0604020202020204" pitchFamily="34" charset="0"/>
              </a:rPr>
              <a:t>حديث الأغبياء: استعادة فن الإقناع المسيحي</a:t>
            </a:r>
            <a:br>
              <a:rPr lang="ar-JO" sz="2800" b="1" dirty="0">
                <a:effectLst/>
                <a:latin typeface="Arial" panose="020B0604020202020204" pitchFamily="34" charset="0"/>
                <a:cs typeface="Arial" panose="020B0604020202020204" pitchFamily="34" charset="0"/>
              </a:rPr>
            </a:br>
            <a:r>
              <a:rPr lang="ar-JO" sz="2800" b="1" dirty="0">
                <a:effectLst/>
                <a:latin typeface="Arial" panose="020B0604020202020204" pitchFamily="34" charset="0"/>
                <a:cs typeface="Arial" panose="020B0604020202020204" pitchFamily="34" charset="0"/>
              </a:rPr>
              <a:t>(41-42) </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895600"/>
            <a:ext cx="7848600" cy="3810000"/>
          </a:xfrm>
        </p:spPr>
        <p:txBody>
          <a:bodyPr/>
          <a:lstStyle/>
          <a:p>
            <a:pPr marL="0" indent="0" algn="r">
              <a:buNone/>
            </a:pPr>
            <a:r>
              <a:rPr lang="ar-JO"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الإقناع المسيحي عندما يخاطب العقل يجب أن يكون أميناً لمخاطبة القلب، بما في ذلك الأهواء والعواطف. منذ أرسطو فصاعداً تم الاعتراف بأن العواطف لها دور مهم في حياتنا البشرية، فسواء كان بشكل أفضل أو أسوأ هي تدفعنا إلى التفكير والعمل.</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55456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28" y="164910"/>
            <a:ext cx="8229600" cy="1371600"/>
          </a:xfrm>
        </p:spPr>
        <p:txBody>
          <a:bodyPr/>
          <a:lstStyle/>
          <a:p>
            <a:r>
              <a:rPr lang="ar-JO" sz="4000" b="1" dirty="0">
                <a:latin typeface="Arial" panose="020B0604020202020204" pitchFamily="34" charset="0"/>
                <a:cs typeface="Arial" panose="020B0604020202020204" pitchFamily="34" charset="0"/>
              </a:rPr>
              <a:t>يتبع</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14400" y="1524000"/>
            <a:ext cx="7751928" cy="5105400"/>
          </a:xfrm>
        </p:spPr>
        <p:txBody>
          <a:bodyPr/>
          <a:lstStyle/>
          <a:p>
            <a:pPr marL="0" indent="0" algn="r">
              <a:buNone/>
            </a:pPr>
            <a:r>
              <a:rPr lang="ar-JO"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 بعض الأحيان على سبيل المثال، يمكننا أن نخاطب العواطف لتدفع الناس إلى البحث عن الله من خلال الرغبة – الشوق لامتلاك شيء لا يملكونه أو من خلال الفرح – الشوق لامتلاك ما يرغبون فيه. وأحياناً يمكننا معالجة العواطف التي تدفع الناس إلى البحث عن الله من خلال شغف الخوف الذي لا يقل قوة – النفور مما لا يريدونه أو من خلال الحزن – الإدراك العميق لمكان الخطأ الذي ارتكبوه أو ما فقدوه في حياتهم في رفض لله.</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50296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ar-JO" sz="3600" b="1" dirty="0">
                <a:latin typeface="Arial" panose="020B0604020202020204" pitchFamily="34" charset="0"/>
                <a:cs typeface="Arial" panose="020B0604020202020204" pitchFamily="34" charset="0"/>
              </a:rPr>
              <a:t>جوناثان إدوارز</a:t>
            </a:r>
            <a:br>
              <a:rPr lang="ar-JO" sz="3600" b="1" dirty="0">
                <a:latin typeface="Arial" panose="020B0604020202020204" pitchFamily="34" charset="0"/>
                <a:cs typeface="Arial" panose="020B0604020202020204" pitchFamily="34" charset="0"/>
              </a:rPr>
            </a:br>
            <a:r>
              <a:rPr lang="ar-JO" sz="3600" b="1" dirty="0">
                <a:latin typeface="Arial" panose="020B0604020202020204" pitchFamily="34" charset="0"/>
                <a:cs typeface="Arial" panose="020B0604020202020204" pitchFamily="34" charset="0"/>
              </a:rPr>
              <a:t>عن الوعظ والعواطف</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14400" y="1981200"/>
            <a:ext cx="7772400" cy="4114800"/>
          </a:xfrm>
        </p:spPr>
        <p:txBody>
          <a:bodyPr/>
          <a:lstStyle/>
          <a:p>
            <a:pPr marL="0" indent="0" algn="r">
              <a:buNone/>
            </a:pPr>
            <a:r>
              <a:rPr lang="ar-JO" b="1" dirty="0">
                <a:latin typeface="Arial" panose="020B0604020202020204" pitchFamily="34" charset="0"/>
                <a:cs typeface="Arial" panose="020B0604020202020204" pitchFamily="34" charset="0"/>
              </a:rPr>
              <a:t>يجب أن أفكر بنفسي في طريق القيام بواجبي المتمثل في رفع عواطف سامعيَّ إلى أعلى مستوى ممكن، بشرط ألا يتأثروا إلا بالحقيقة وبعواطف لا تتعارض مع طبيعة ما يتأثرون به. .</a:t>
            </a:r>
            <a:endParaRPr lang="en-US" b="1" dirty="0">
              <a:latin typeface="Arial" panose="020B0604020202020204" pitchFamily="34" charset="0"/>
              <a:cs typeface="Arial" panose="020B0604020202020204" pitchFamily="34" charset="0"/>
            </a:endParaRPr>
          </a:p>
          <a:p>
            <a:pPr>
              <a:buNone/>
            </a:pPr>
            <a:endParaRPr lang="en-US" b="1" dirty="0">
              <a:latin typeface="Arial" panose="020B0604020202020204" pitchFamily="34" charset="0"/>
              <a:cs typeface="Arial" panose="020B0604020202020204" pitchFamily="34" charset="0"/>
            </a:endParaRPr>
          </a:p>
          <a:p>
            <a:pPr marL="0" indent="0" algn="r">
              <a:buNone/>
            </a:pPr>
            <a:r>
              <a:rPr lang="ar-JO" sz="2400" b="1" dirty="0">
                <a:latin typeface="Arial" panose="020B0604020202020204" pitchFamily="34" charset="0"/>
                <a:cs typeface="Arial" panose="020B0604020202020204" pitchFamily="34" charset="0"/>
              </a:rPr>
              <a:t>أعمال جوناثان إدواردز، المجلد 4، الصحوة الكبرى (إد. س. س. جوين، ملاذ جديد: مطبعة جامعة يال، 1957-2008)، 387</a:t>
            </a:r>
            <a:endParaRPr lang="en-US" sz="2400" b="1"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9"/>
          <p:cNvSpPr>
            <a:spLocks noChangeArrowheads="1"/>
          </p:cNvSpPr>
          <p:nvPr/>
        </p:nvSpPr>
        <p:spPr bwMode="auto">
          <a:xfrm>
            <a:off x="0" y="0"/>
            <a:ext cx="9144000" cy="6858000"/>
          </a:xfrm>
          <a:prstGeom prst="rect">
            <a:avLst/>
          </a:prstGeom>
          <a:gradFill rotWithShape="1">
            <a:gsLst>
              <a:gs pos="0">
                <a:srgbClr val="595959"/>
              </a:gs>
              <a:gs pos="50000">
                <a:srgbClr val="C0C0C0"/>
              </a:gs>
              <a:gs pos="100000">
                <a:srgbClr val="595959"/>
              </a:gs>
            </a:gsLst>
            <a:lin ang="5400000" scaled="1"/>
          </a:gra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35522" name="Rectangle 2"/>
          <p:cNvSpPr>
            <a:spLocks noGrp="1" noChangeArrowheads="1"/>
          </p:cNvSpPr>
          <p:nvPr>
            <p:ph type="title"/>
          </p:nvPr>
        </p:nvSpPr>
        <p:spPr>
          <a:xfrm>
            <a:off x="533400" y="152400"/>
            <a:ext cx="7777162" cy="1096963"/>
          </a:xfrm>
        </p:spPr>
        <p:txBody>
          <a:bodyPr/>
          <a:lstStyle/>
          <a:p>
            <a:pPr eaLnBrk="1" hangingPunct="1">
              <a:defRPr/>
            </a:pPr>
            <a:r>
              <a:rPr lang="ar-JO" sz="3600" b="1" dirty="0">
                <a:solidFill>
                  <a:srgbClr val="FFFF00"/>
                </a:solidFill>
                <a:latin typeface="Arial" panose="020B0604020202020204" pitchFamily="34" charset="0"/>
                <a:cs typeface="Arial" panose="020B0604020202020204" pitchFamily="34" charset="0"/>
              </a:rPr>
              <a:t>اثنين من النداءات المثيرة للإنفعال: </a:t>
            </a:r>
            <a:br>
              <a:rPr lang="ar-JO" sz="3600" b="1" dirty="0">
                <a:solidFill>
                  <a:srgbClr val="FFFF00"/>
                </a:solidFill>
                <a:latin typeface="Arial" panose="020B0604020202020204" pitchFamily="34" charset="0"/>
                <a:cs typeface="Arial" panose="020B0604020202020204" pitchFamily="34" charset="0"/>
              </a:rPr>
            </a:br>
            <a:r>
              <a:rPr lang="ar-JO" sz="3600" b="1" dirty="0">
                <a:solidFill>
                  <a:srgbClr val="FFFF00"/>
                </a:solidFill>
                <a:latin typeface="Arial" panose="020B0604020202020204" pitchFamily="34" charset="0"/>
                <a:cs typeface="Arial" panose="020B0604020202020204" pitchFamily="34" charset="0"/>
              </a:rPr>
              <a:t>الفكاهة والخوف</a:t>
            </a:r>
            <a:endParaRPr lang="en-US" sz="3600" b="1" dirty="0">
              <a:solidFill>
                <a:srgbClr val="FFFF00"/>
              </a:solidFill>
              <a:latin typeface="Arial" panose="020B0604020202020204" pitchFamily="34" charset="0"/>
              <a:cs typeface="Arial" panose="020B0604020202020204" pitchFamily="34" charset="0"/>
            </a:endParaRPr>
          </a:p>
        </p:txBody>
      </p:sp>
      <p:sp>
        <p:nvSpPr>
          <p:cNvPr id="235523" name="Rectangle 3"/>
          <p:cNvSpPr>
            <a:spLocks noGrp="1" noChangeArrowheads="1"/>
          </p:cNvSpPr>
          <p:nvPr>
            <p:ph idx="1"/>
          </p:nvPr>
        </p:nvSpPr>
        <p:spPr>
          <a:xfrm>
            <a:off x="0" y="1447800"/>
            <a:ext cx="5029200" cy="5181600"/>
          </a:xfrm>
        </p:spPr>
        <p:txBody>
          <a:bodyPr/>
          <a:lstStyle/>
          <a:p>
            <a:pPr marL="990600" lvl="1" indent="-533400" algn="r" rtl="1" eaLnBrk="1" hangingPunct="1">
              <a:buClr>
                <a:srgbClr val="FF0000"/>
              </a:buClr>
              <a:buFont typeface="Wingdings" pitchFamily="2" charset="2"/>
              <a:buChar char="Ø"/>
              <a:defRPr/>
            </a:pPr>
            <a:r>
              <a:rPr lang="ar-JO"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الوظائف البلاغية للفكاهة</a:t>
            </a:r>
            <a:endParaRPr 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marL="1371600" lvl="3" indent="0" algn="r" rtl="1" eaLnBrk="1" hangingPunct="1">
              <a:buClr>
                <a:srgbClr val="FF0000"/>
              </a:buClr>
              <a:buNone/>
              <a:defRPr/>
            </a:pPr>
            <a:r>
              <a:rPr lang="ar-JO" sz="2600" b="1" dirty="0">
                <a:solidFill>
                  <a:srgbClr val="FF0000"/>
                </a:solidFill>
                <a:latin typeface="Arial" panose="020B0604020202020204" pitchFamily="34" charset="0"/>
                <a:cs typeface="Arial" panose="020B0604020202020204" pitchFamily="34" charset="0"/>
              </a:rPr>
              <a:t>1. </a:t>
            </a:r>
            <a:r>
              <a:rPr lang="ar-JO" sz="2600" b="1" dirty="0">
                <a:solidFill>
                  <a:srgbClr val="000000"/>
                </a:solidFill>
                <a:latin typeface="Arial" panose="020B0604020202020204" pitchFamily="34" charset="0"/>
                <a:cs typeface="Arial" panose="020B0604020202020204" pitchFamily="34" charset="0"/>
              </a:rPr>
              <a:t>نزع العداوة</a:t>
            </a:r>
            <a:endParaRPr lang="en-US" sz="2600" b="1" dirty="0">
              <a:solidFill>
                <a:srgbClr val="000000"/>
              </a:solidFill>
              <a:effectLst/>
              <a:latin typeface="Arial" panose="020B0604020202020204" pitchFamily="34" charset="0"/>
              <a:cs typeface="Arial" panose="020B0604020202020204" pitchFamily="34" charset="0"/>
            </a:endParaRPr>
          </a:p>
          <a:p>
            <a:pPr marL="1371600" lvl="3" indent="0" algn="r" rtl="1" eaLnBrk="1" hangingPunct="1">
              <a:buClr>
                <a:srgbClr val="FF0000"/>
              </a:buClr>
              <a:buNone/>
              <a:defRPr/>
            </a:pPr>
            <a:r>
              <a:rPr lang="ar-JO" sz="2600" b="1" dirty="0">
                <a:solidFill>
                  <a:srgbClr val="FF0000"/>
                </a:solidFill>
                <a:latin typeface="Arial" panose="020B0604020202020204" pitchFamily="34" charset="0"/>
                <a:cs typeface="Arial" panose="020B0604020202020204" pitchFamily="34" charset="0"/>
              </a:rPr>
              <a:t>2. </a:t>
            </a:r>
            <a:r>
              <a:rPr lang="ar-JO" sz="2600" b="1" dirty="0">
                <a:solidFill>
                  <a:srgbClr val="000000"/>
                </a:solidFill>
                <a:latin typeface="Arial" panose="020B0604020202020204" pitchFamily="34" charset="0"/>
                <a:cs typeface="Arial" panose="020B0604020202020204" pitchFamily="34" charset="0"/>
              </a:rPr>
              <a:t>نزع الخوف/القلق</a:t>
            </a:r>
            <a:endParaRPr lang="en-US" sz="2600" b="1" dirty="0">
              <a:solidFill>
                <a:srgbClr val="000000"/>
              </a:solidFill>
              <a:effectLst/>
              <a:latin typeface="Arial" panose="020B0604020202020204" pitchFamily="34" charset="0"/>
              <a:cs typeface="Arial" panose="020B0604020202020204" pitchFamily="34" charset="0"/>
            </a:endParaRPr>
          </a:p>
          <a:p>
            <a:pPr marL="1371600" lvl="3" indent="0" algn="r" rtl="1" eaLnBrk="1" hangingPunct="1">
              <a:buClr>
                <a:srgbClr val="FF0000"/>
              </a:buClr>
              <a:buNone/>
              <a:defRPr/>
            </a:pPr>
            <a:r>
              <a:rPr lang="ar-JO" sz="2600" b="1" dirty="0">
                <a:solidFill>
                  <a:srgbClr val="FF0000"/>
                </a:solidFill>
                <a:latin typeface="Arial" panose="020B0604020202020204" pitchFamily="34" charset="0"/>
                <a:cs typeface="Arial" panose="020B0604020202020204" pitchFamily="34" charset="0"/>
              </a:rPr>
              <a:t>3. </a:t>
            </a:r>
            <a:r>
              <a:rPr lang="ar-JO" sz="2600" b="1" dirty="0">
                <a:solidFill>
                  <a:srgbClr val="000000"/>
                </a:solidFill>
                <a:latin typeface="Arial" panose="020B0604020202020204" pitchFamily="34" charset="0"/>
                <a:cs typeface="Arial" panose="020B0604020202020204" pitchFamily="34" charset="0"/>
              </a:rPr>
              <a:t>تحويل الإنتباه</a:t>
            </a:r>
            <a:endParaRPr lang="en-US" sz="2600" b="1" dirty="0">
              <a:solidFill>
                <a:srgbClr val="000000"/>
              </a:solidFill>
              <a:effectLst/>
              <a:latin typeface="Arial" panose="020B0604020202020204" pitchFamily="34" charset="0"/>
              <a:cs typeface="Arial" panose="020B0604020202020204" pitchFamily="34" charset="0"/>
            </a:endParaRPr>
          </a:p>
          <a:p>
            <a:pPr marL="1371600" lvl="3" indent="0" algn="r" rtl="1" eaLnBrk="1" hangingPunct="1">
              <a:buClr>
                <a:srgbClr val="FF0000"/>
              </a:buClr>
              <a:buNone/>
              <a:defRPr/>
            </a:pPr>
            <a:r>
              <a:rPr lang="ar-JO" sz="2600" b="1" dirty="0">
                <a:solidFill>
                  <a:srgbClr val="FF0000"/>
                </a:solidFill>
                <a:latin typeface="Arial" panose="020B0604020202020204" pitchFamily="34" charset="0"/>
                <a:cs typeface="Arial" panose="020B0604020202020204" pitchFamily="34" charset="0"/>
              </a:rPr>
              <a:t>4. </a:t>
            </a:r>
            <a:r>
              <a:rPr lang="ar-JO" sz="2600" b="1" dirty="0">
                <a:solidFill>
                  <a:srgbClr val="000000"/>
                </a:solidFill>
                <a:latin typeface="Arial" panose="020B0604020202020204" pitchFamily="34" charset="0"/>
                <a:cs typeface="Arial" panose="020B0604020202020204" pitchFamily="34" charset="0"/>
              </a:rPr>
              <a:t>تركيز الإنتباه</a:t>
            </a:r>
            <a:endParaRPr lang="en-US" sz="2600" b="1" dirty="0">
              <a:solidFill>
                <a:srgbClr val="000000"/>
              </a:solidFill>
              <a:effectLst/>
              <a:latin typeface="Arial" panose="020B0604020202020204" pitchFamily="34" charset="0"/>
              <a:cs typeface="Arial" panose="020B0604020202020204" pitchFamily="34" charset="0"/>
            </a:endParaRPr>
          </a:p>
          <a:p>
            <a:pPr marL="1371600" lvl="3" indent="0" algn="r" rtl="1" eaLnBrk="1" hangingPunct="1">
              <a:buClr>
                <a:srgbClr val="FF0000"/>
              </a:buClr>
              <a:buNone/>
              <a:defRPr/>
            </a:pPr>
            <a:r>
              <a:rPr lang="ar-JO" sz="2600" b="1" dirty="0">
                <a:solidFill>
                  <a:srgbClr val="FF0000"/>
                </a:solidFill>
                <a:latin typeface="Arial" panose="020B0604020202020204" pitchFamily="34" charset="0"/>
                <a:cs typeface="Arial" panose="020B0604020202020204" pitchFamily="34" charset="0"/>
              </a:rPr>
              <a:t>5. </a:t>
            </a:r>
            <a:r>
              <a:rPr lang="ar-JO" sz="2600" b="1" dirty="0">
                <a:solidFill>
                  <a:srgbClr val="000000"/>
                </a:solidFill>
                <a:latin typeface="Arial" panose="020B0604020202020204" pitchFamily="34" charset="0"/>
                <a:cs typeface="Arial" panose="020B0604020202020204" pitchFamily="34" charset="0"/>
              </a:rPr>
              <a:t>تعزيز القدرة على التذكر</a:t>
            </a:r>
          </a:p>
          <a:p>
            <a:pPr marL="1371600" lvl="3" indent="0" algn="r" rtl="1" eaLnBrk="1" hangingPunct="1">
              <a:buClr>
                <a:srgbClr val="FF0000"/>
              </a:buClr>
              <a:buNone/>
              <a:defRPr/>
            </a:pPr>
            <a:r>
              <a:rPr lang="ar-JO" sz="2600" b="1" dirty="0">
                <a:solidFill>
                  <a:srgbClr val="FF0000"/>
                </a:solidFill>
                <a:effectLst/>
                <a:latin typeface="Arial" panose="020B0604020202020204" pitchFamily="34" charset="0"/>
                <a:cs typeface="Arial" panose="020B0604020202020204" pitchFamily="34" charset="0"/>
              </a:rPr>
              <a:t>6. </a:t>
            </a:r>
            <a:r>
              <a:rPr lang="ar-JO" sz="2600" b="1" dirty="0">
                <a:solidFill>
                  <a:srgbClr val="000000"/>
                </a:solidFill>
                <a:effectLst/>
                <a:latin typeface="Arial" panose="020B0604020202020204" pitchFamily="34" charset="0"/>
                <a:cs typeface="Arial" panose="020B0604020202020204" pitchFamily="34" charset="0"/>
              </a:rPr>
              <a:t>تعزيز الشخصية</a:t>
            </a:r>
            <a:endParaRPr lang="en-US" sz="2600" b="1" dirty="0">
              <a:solidFill>
                <a:srgbClr val="000000"/>
              </a:solidFill>
              <a:effectLst/>
              <a:latin typeface="Arial" panose="020B0604020202020204" pitchFamily="34" charset="0"/>
              <a:cs typeface="Arial" panose="020B0604020202020204" pitchFamily="34" charset="0"/>
            </a:endParaRPr>
          </a:p>
        </p:txBody>
      </p:sp>
      <p:pic>
        <p:nvPicPr>
          <p:cNvPr id="2" name="Picture 2" descr="http://www.mikeloder.com/images/funny_audience_2.jpg">
            <a:extLst>
              <a:ext uri="{FF2B5EF4-FFF2-40B4-BE49-F238E27FC236}">
                <a16:creationId xmlns:a16="http://schemas.microsoft.com/office/drawing/2014/main" id="{3BE74F31-8E68-BAA6-38C8-88A35C864E78}"/>
              </a:ext>
            </a:extLst>
          </p:cNvPr>
          <p:cNvPicPr>
            <a:picLocks noChangeAspect="1" noChangeArrowheads="1"/>
          </p:cNvPicPr>
          <p:nvPr/>
        </p:nvPicPr>
        <p:blipFill>
          <a:blip r:embed="rId2" cstate="print"/>
          <a:srcRect/>
          <a:stretch>
            <a:fillRect/>
          </a:stretch>
        </p:blipFill>
        <p:spPr bwMode="auto">
          <a:xfrm>
            <a:off x="4622800" y="2133600"/>
            <a:ext cx="4368800" cy="3276600"/>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3552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3552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35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35523">
                                            <p:txEl>
                                              <p:pRg st="1" end="1"/>
                                            </p:txEl>
                                          </p:spTgt>
                                        </p:tgtEl>
                                        <p:attrNameLst>
                                          <p:attrName>style.visibility</p:attrName>
                                        </p:attrNameLst>
                                      </p:cBhvr>
                                      <p:to>
                                        <p:strVal val="visible"/>
                                      </p:to>
                                    </p:set>
                                    <p:anim calcmode="lin" valueType="num">
                                      <p:cBhvr>
                                        <p:cTn id="15" dur="500" fill="hold"/>
                                        <p:tgtEl>
                                          <p:spTgt spid="23552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3552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3552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35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235523">
                                            <p:txEl>
                                              <p:pRg st="2" end="2"/>
                                            </p:txEl>
                                          </p:spTgt>
                                        </p:tgtEl>
                                        <p:attrNameLst>
                                          <p:attrName>style.visibility</p:attrName>
                                        </p:attrNameLst>
                                      </p:cBhvr>
                                      <p:to>
                                        <p:strVal val="visible"/>
                                      </p:to>
                                    </p:set>
                                    <p:anim calcmode="lin" valueType="num">
                                      <p:cBhvr>
                                        <p:cTn id="23" dur="500" fill="hold"/>
                                        <p:tgtEl>
                                          <p:spTgt spid="23552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3552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3552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35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235523">
                                            <p:txEl>
                                              <p:pRg st="3" end="3"/>
                                            </p:txEl>
                                          </p:spTgt>
                                        </p:tgtEl>
                                        <p:attrNameLst>
                                          <p:attrName>style.visibility</p:attrName>
                                        </p:attrNameLst>
                                      </p:cBhvr>
                                      <p:to>
                                        <p:strVal val="visible"/>
                                      </p:to>
                                    </p:set>
                                    <p:anim calcmode="lin" valueType="num">
                                      <p:cBhvr>
                                        <p:cTn id="31" dur="500" fill="hold"/>
                                        <p:tgtEl>
                                          <p:spTgt spid="23552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3552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3552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35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235523">
                                            <p:txEl>
                                              <p:pRg st="4" end="4"/>
                                            </p:txEl>
                                          </p:spTgt>
                                        </p:tgtEl>
                                        <p:attrNameLst>
                                          <p:attrName>style.visibility</p:attrName>
                                        </p:attrNameLst>
                                      </p:cBhvr>
                                      <p:to>
                                        <p:strVal val="visible"/>
                                      </p:to>
                                    </p:set>
                                    <p:anim calcmode="lin" valueType="num">
                                      <p:cBhvr>
                                        <p:cTn id="39" dur="500" fill="hold"/>
                                        <p:tgtEl>
                                          <p:spTgt spid="23552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3552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3552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35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235523">
                                            <p:txEl>
                                              <p:pRg st="5" end="5"/>
                                            </p:txEl>
                                          </p:spTgt>
                                        </p:tgtEl>
                                        <p:attrNameLst>
                                          <p:attrName>style.visibility</p:attrName>
                                        </p:attrNameLst>
                                      </p:cBhvr>
                                      <p:to>
                                        <p:strVal val="visible"/>
                                      </p:to>
                                    </p:set>
                                    <p:anim calcmode="lin" valueType="num">
                                      <p:cBhvr>
                                        <p:cTn id="47" dur="500" fill="hold"/>
                                        <p:tgtEl>
                                          <p:spTgt spid="23552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3552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3552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355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235523">
                                            <p:txEl>
                                              <p:pRg st="6" end="6"/>
                                            </p:txEl>
                                          </p:spTgt>
                                        </p:tgtEl>
                                        <p:attrNameLst>
                                          <p:attrName>style.visibility</p:attrName>
                                        </p:attrNameLst>
                                      </p:cBhvr>
                                      <p:to>
                                        <p:strVal val="visible"/>
                                      </p:to>
                                    </p:set>
                                    <p:anim calcmode="lin" valueType="num">
                                      <p:cBhvr>
                                        <p:cTn id="55" dur="500" fill="hold"/>
                                        <p:tgtEl>
                                          <p:spTgt spid="23552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23552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23552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23552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gradFill rotWithShape="1">
            <a:gsLst>
              <a:gs pos="0">
                <a:srgbClr val="595959"/>
              </a:gs>
              <a:gs pos="50000">
                <a:srgbClr val="C0C0C0"/>
              </a:gs>
              <a:gs pos="100000">
                <a:srgbClr val="595959"/>
              </a:gs>
            </a:gsLst>
            <a:lin ang="5400000" scaled="1"/>
          </a:gra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39972" name="Rectangle 4"/>
          <p:cNvSpPr>
            <a:spLocks noGrp="1" noChangeArrowheads="1"/>
          </p:cNvSpPr>
          <p:nvPr>
            <p:ph idx="1"/>
          </p:nvPr>
        </p:nvSpPr>
        <p:spPr>
          <a:xfrm>
            <a:off x="0" y="1676400"/>
            <a:ext cx="4800600" cy="4267200"/>
          </a:xfrm>
        </p:spPr>
        <p:txBody>
          <a:bodyPr/>
          <a:lstStyle/>
          <a:p>
            <a:pPr marL="990600" lvl="1" indent="-533400" algn="r" rtl="1" eaLnBrk="1" hangingPunct="1">
              <a:buClr>
                <a:srgbClr val="FF0000"/>
              </a:buClr>
              <a:buFont typeface="Wingdings" pitchFamily="2" charset="2"/>
              <a:buChar char="Ø"/>
              <a:defRPr/>
            </a:pPr>
            <a:r>
              <a:rPr lang="ar-JO"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قوانين استخدام الفكاهة</a:t>
            </a:r>
            <a:endParaRPr 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marL="1371600" lvl="3" indent="0" algn="r" rtl="1" eaLnBrk="1" hangingPunct="1">
              <a:buClr>
                <a:srgbClr val="FF0000"/>
              </a:buClr>
              <a:buNone/>
              <a:defRPr/>
            </a:pPr>
            <a:r>
              <a:rPr lang="ar-JO" sz="2600" b="1" dirty="0">
                <a:solidFill>
                  <a:srgbClr val="FF0000"/>
                </a:solidFill>
                <a:latin typeface="Arial" panose="020B0604020202020204" pitchFamily="34" charset="0"/>
                <a:cs typeface="Arial" panose="020B0604020202020204" pitchFamily="34" charset="0"/>
              </a:rPr>
              <a:t>1. </a:t>
            </a:r>
            <a:r>
              <a:rPr lang="ar-JO" sz="2600" b="1" dirty="0">
                <a:solidFill>
                  <a:srgbClr val="000000"/>
                </a:solidFill>
                <a:latin typeface="Arial" panose="020B0604020202020204" pitchFamily="34" charset="0"/>
                <a:cs typeface="Arial" panose="020B0604020202020204" pitchFamily="34" charset="0"/>
              </a:rPr>
              <a:t>مناسبة للمجموعات</a:t>
            </a:r>
          </a:p>
          <a:p>
            <a:pPr marL="1371600" lvl="3" indent="0" algn="r" rtl="1" eaLnBrk="1" hangingPunct="1">
              <a:buClr>
                <a:srgbClr val="FF0000"/>
              </a:buClr>
              <a:buNone/>
              <a:defRPr/>
            </a:pPr>
            <a:r>
              <a:rPr lang="ar-JO" sz="2600" b="1" dirty="0">
                <a:solidFill>
                  <a:srgbClr val="FF0000"/>
                </a:solidFill>
                <a:effectLst/>
                <a:latin typeface="Arial" panose="020B0604020202020204" pitchFamily="34" charset="0"/>
                <a:cs typeface="Arial" panose="020B0604020202020204" pitchFamily="34" charset="0"/>
              </a:rPr>
              <a:t>2. </a:t>
            </a:r>
            <a:r>
              <a:rPr lang="ar-JO" sz="2600" b="1" dirty="0">
                <a:solidFill>
                  <a:srgbClr val="000000"/>
                </a:solidFill>
                <a:effectLst/>
                <a:latin typeface="Arial" panose="020B0604020202020204" pitchFamily="34" charset="0"/>
                <a:cs typeface="Arial" panose="020B0604020202020204" pitchFamily="34" charset="0"/>
              </a:rPr>
              <a:t>طبيعية وتلقائية</a:t>
            </a:r>
          </a:p>
          <a:p>
            <a:pPr marL="1371600" lvl="3" indent="0" algn="r" rtl="1" eaLnBrk="1" hangingPunct="1">
              <a:buClr>
                <a:srgbClr val="FF0000"/>
              </a:buClr>
              <a:buNone/>
              <a:defRPr/>
            </a:pPr>
            <a:r>
              <a:rPr lang="ar-JO" sz="2600" b="1" dirty="0">
                <a:solidFill>
                  <a:srgbClr val="FF0000"/>
                </a:solidFill>
                <a:latin typeface="Arial" panose="020B0604020202020204" pitchFamily="34" charset="0"/>
                <a:cs typeface="Arial" panose="020B0604020202020204" pitchFamily="34" charset="0"/>
              </a:rPr>
              <a:t>3. </a:t>
            </a:r>
            <a:r>
              <a:rPr lang="ar-JO" sz="2600" b="1" dirty="0">
                <a:solidFill>
                  <a:srgbClr val="000000"/>
                </a:solidFill>
                <a:latin typeface="Arial" panose="020B0604020202020204" pitchFamily="34" charset="0"/>
                <a:cs typeface="Arial" panose="020B0604020202020204" pitchFamily="34" charset="0"/>
              </a:rPr>
              <a:t>مناسبة لجهود الإقناع</a:t>
            </a:r>
            <a:endParaRPr lang="en-US" sz="2600" b="1" dirty="0">
              <a:solidFill>
                <a:srgbClr val="000000"/>
              </a:solidFill>
              <a:effectLst/>
              <a:latin typeface="Arial" panose="020B0604020202020204" pitchFamily="34" charset="0"/>
              <a:cs typeface="Arial" panose="020B0604020202020204" pitchFamily="34" charset="0"/>
            </a:endParaRPr>
          </a:p>
        </p:txBody>
      </p:sp>
      <p:pic>
        <p:nvPicPr>
          <p:cNvPr id="2" name="Picture 2" descr="http://www.mikeloder.com/images/funny_audience_2.jpg">
            <a:extLst>
              <a:ext uri="{FF2B5EF4-FFF2-40B4-BE49-F238E27FC236}">
                <a16:creationId xmlns:a16="http://schemas.microsoft.com/office/drawing/2014/main" id="{B5E4B2DC-CFBB-B425-7B3D-CA7297EA2BA0}"/>
              </a:ext>
            </a:extLst>
          </p:cNvPr>
          <p:cNvPicPr>
            <a:picLocks noChangeAspect="1" noChangeArrowheads="1"/>
          </p:cNvPicPr>
          <p:nvPr/>
        </p:nvPicPr>
        <p:blipFill>
          <a:blip r:embed="rId2" cstate="print"/>
          <a:srcRect/>
          <a:stretch>
            <a:fillRect/>
          </a:stretch>
        </p:blipFill>
        <p:spPr bwMode="auto">
          <a:xfrm>
            <a:off x="4622800" y="2133600"/>
            <a:ext cx="4368800" cy="3276600"/>
          </a:xfrm>
          <a:prstGeom prst="rect">
            <a:avLst/>
          </a:prstGeom>
          <a:noFill/>
        </p:spPr>
      </p:pic>
      <p:sp>
        <p:nvSpPr>
          <p:cNvPr id="5" name="Rectangle 2">
            <a:extLst>
              <a:ext uri="{FF2B5EF4-FFF2-40B4-BE49-F238E27FC236}">
                <a16:creationId xmlns:a16="http://schemas.microsoft.com/office/drawing/2014/main" id="{F1967A61-CB77-7FF1-F5F2-37B156ED2B69}"/>
              </a:ext>
            </a:extLst>
          </p:cNvPr>
          <p:cNvSpPr txBox="1">
            <a:spLocks noChangeArrowheads="1"/>
          </p:cNvSpPr>
          <p:nvPr/>
        </p:nvSpPr>
        <p:spPr bwMode="auto">
          <a:xfrm>
            <a:off x="533400" y="152400"/>
            <a:ext cx="7777162" cy="1096963"/>
          </a:xfrm>
          <a:prstGeom prst="rect">
            <a:avLst/>
          </a:prstGeom>
          <a:noFill/>
          <a:ln w="9525">
            <a:noFill/>
            <a:miter lim="800000"/>
            <a:headEnd/>
            <a:tailEnd/>
          </a:ln>
          <a:effectLst/>
        </p:spPr>
        <p:txBody>
          <a:bodyPr vert="horz" wrap="square" lIns="92075" tIns="46038" rIns="92075" bIns="46038"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9pPr>
          </a:lstStyle>
          <a:p>
            <a:pPr eaLnBrk="1" hangingPunct="1">
              <a:defRPr/>
            </a:pPr>
            <a:r>
              <a:rPr lang="ar-JO" sz="3600" b="1" kern="0">
                <a:solidFill>
                  <a:srgbClr val="FFFF00"/>
                </a:solidFill>
                <a:latin typeface="Arial" panose="020B0604020202020204" pitchFamily="34" charset="0"/>
                <a:cs typeface="Arial" panose="020B0604020202020204" pitchFamily="34" charset="0"/>
              </a:rPr>
              <a:t>اثنين من النداءات المثيرة للإنفعال: </a:t>
            </a:r>
            <a:br>
              <a:rPr lang="ar-JO" sz="3600" b="1" kern="0">
                <a:solidFill>
                  <a:srgbClr val="FFFF00"/>
                </a:solidFill>
                <a:latin typeface="Arial" panose="020B0604020202020204" pitchFamily="34" charset="0"/>
                <a:cs typeface="Arial" panose="020B0604020202020204" pitchFamily="34" charset="0"/>
              </a:rPr>
            </a:br>
            <a:r>
              <a:rPr lang="ar-JO" sz="3600" b="1" kern="0">
                <a:solidFill>
                  <a:srgbClr val="FFFF00"/>
                </a:solidFill>
                <a:latin typeface="Arial" panose="020B0604020202020204" pitchFamily="34" charset="0"/>
                <a:cs typeface="Arial" panose="020B0604020202020204" pitchFamily="34" charset="0"/>
              </a:rPr>
              <a:t>الفكاهة والخوف</a:t>
            </a:r>
            <a:endParaRPr lang="en-US" sz="3600" b="1" kern="0"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39972">
                                            <p:txEl>
                                              <p:pRg st="0" end="0"/>
                                            </p:txEl>
                                          </p:spTgt>
                                        </p:tgtEl>
                                        <p:attrNameLst>
                                          <p:attrName>style.visibility</p:attrName>
                                        </p:attrNameLst>
                                      </p:cBhvr>
                                      <p:to>
                                        <p:strVal val="visible"/>
                                      </p:to>
                                    </p:set>
                                    <p:anim calcmode="lin" valueType="num">
                                      <p:cBhvr>
                                        <p:cTn id="7" dur="500" fill="hold"/>
                                        <p:tgtEl>
                                          <p:spTgt spid="33997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3997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3997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399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39972">
                                            <p:txEl>
                                              <p:pRg st="1" end="1"/>
                                            </p:txEl>
                                          </p:spTgt>
                                        </p:tgtEl>
                                        <p:attrNameLst>
                                          <p:attrName>style.visibility</p:attrName>
                                        </p:attrNameLst>
                                      </p:cBhvr>
                                      <p:to>
                                        <p:strVal val="visible"/>
                                      </p:to>
                                    </p:set>
                                    <p:anim calcmode="lin" valueType="num">
                                      <p:cBhvr>
                                        <p:cTn id="15" dur="500" fill="hold"/>
                                        <p:tgtEl>
                                          <p:spTgt spid="33997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3997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3997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399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39972">
                                            <p:txEl>
                                              <p:pRg st="2" end="2"/>
                                            </p:txEl>
                                          </p:spTgt>
                                        </p:tgtEl>
                                        <p:attrNameLst>
                                          <p:attrName>style.visibility</p:attrName>
                                        </p:attrNameLst>
                                      </p:cBhvr>
                                      <p:to>
                                        <p:strVal val="visible"/>
                                      </p:to>
                                    </p:set>
                                    <p:anim calcmode="lin" valueType="num">
                                      <p:cBhvr>
                                        <p:cTn id="23" dur="500" fill="hold"/>
                                        <p:tgtEl>
                                          <p:spTgt spid="33997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3997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3997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3997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39972">
                                            <p:txEl>
                                              <p:pRg st="3" end="3"/>
                                            </p:txEl>
                                          </p:spTgt>
                                        </p:tgtEl>
                                        <p:attrNameLst>
                                          <p:attrName>style.visibility</p:attrName>
                                        </p:attrNameLst>
                                      </p:cBhvr>
                                      <p:to>
                                        <p:strVal val="visible"/>
                                      </p:to>
                                    </p:set>
                                    <p:anim calcmode="lin" valueType="num">
                                      <p:cBhvr>
                                        <p:cTn id="31" dur="500" fill="hold"/>
                                        <p:tgtEl>
                                          <p:spTgt spid="33997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3997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3997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3997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gradFill rotWithShape="1">
            <a:gsLst>
              <a:gs pos="0">
                <a:srgbClr val="595959"/>
              </a:gs>
              <a:gs pos="50000">
                <a:srgbClr val="C0C0C0"/>
              </a:gs>
              <a:gs pos="100000">
                <a:srgbClr val="595959"/>
              </a:gs>
            </a:gsLst>
            <a:lin ang="5400000" scaled="1"/>
          </a:gra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47140" name="Rectangle 4"/>
          <p:cNvSpPr>
            <a:spLocks noGrp="1" noChangeArrowheads="1"/>
          </p:cNvSpPr>
          <p:nvPr>
            <p:ph idx="1"/>
          </p:nvPr>
        </p:nvSpPr>
        <p:spPr>
          <a:xfrm>
            <a:off x="0" y="1295400"/>
            <a:ext cx="5181600" cy="5562600"/>
          </a:xfrm>
        </p:spPr>
        <p:txBody>
          <a:bodyPr/>
          <a:lstStyle/>
          <a:p>
            <a:pPr marL="990600" lvl="1" indent="-533400" algn="r" rtl="1" eaLnBrk="1" hangingPunct="1">
              <a:buClr>
                <a:srgbClr val="FF0000"/>
              </a:buClr>
              <a:buFont typeface="Wingdings" pitchFamily="2" charset="2"/>
              <a:buChar char="Ø"/>
              <a:defRPr/>
            </a:pPr>
            <a:r>
              <a:rPr lang="ar-JO" sz="3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كيف تستخدم الفكاهة؟</a:t>
            </a:r>
            <a:endParaRPr lang="en-US" sz="3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marL="1371600" lvl="3" indent="0" algn="r" rtl="1" eaLnBrk="1" hangingPunct="1">
              <a:buClr>
                <a:srgbClr val="FF0000"/>
              </a:buClr>
              <a:buNone/>
              <a:defRPr/>
            </a:pPr>
            <a:r>
              <a:rPr lang="ar-JO" sz="2200" b="1" dirty="0">
                <a:solidFill>
                  <a:srgbClr val="FF0000"/>
                </a:solidFill>
                <a:latin typeface="Arial" panose="020B0604020202020204" pitchFamily="34" charset="0"/>
                <a:cs typeface="Arial" panose="020B0604020202020204" pitchFamily="34" charset="0"/>
              </a:rPr>
              <a:t>1. </a:t>
            </a:r>
            <a:r>
              <a:rPr lang="ar-JO" sz="2200" b="1" dirty="0">
                <a:solidFill>
                  <a:srgbClr val="000000"/>
                </a:solidFill>
                <a:latin typeface="Arial" panose="020B0604020202020204" pitchFamily="34" charset="0"/>
                <a:cs typeface="Arial" panose="020B0604020202020204" pitchFamily="34" charset="0"/>
              </a:rPr>
              <a:t>المبالغة</a:t>
            </a:r>
          </a:p>
          <a:p>
            <a:pPr marL="1371600" lvl="3" indent="0" algn="r" rtl="1" eaLnBrk="1" hangingPunct="1">
              <a:buClr>
                <a:srgbClr val="FF0000"/>
              </a:buClr>
              <a:buNone/>
              <a:defRPr/>
            </a:pPr>
            <a:r>
              <a:rPr lang="ar-JO" sz="2200" b="1" dirty="0">
                <a:solidFill>
                  <a:srgbClr val="FF0000"/>
                </a:solidFill>
                <a:effectLst/>
                <a:latin typeface="Arial" panose="020B0604020202020204" pitchFamily="34" charset="0"/>
                <a:cs typeface="Arial" panose="020B0604020202020204" pitchFamily="34" charset="0"/>
              </a:rPr>
              <a:t>2. </a:t>
            </a:r>
            <a:r>
              <a:rPr lang="ar-JO" sz="2200" b="1" dirty="0">
                <a:solidFill>
                  <a:srgbClr val="000000"/>
                </a:solidFill>
                <a:effectLst/>
                <a:latin typeface="Arial" panose="020B0604020202020204" pitchFamily="34" charset="0"/>
                <a:cs typeface="Arial" panose="020B0604020202020204" pitchFamily="34" charset="0"/>
              </a:rPr>
              <a:t>المفاجأة</a:t>
            </a:r>
          </a:p>
          <a:p>
            <a:pPr marL="1371600" lvl="3" indent="0" algn="r" rtl="1" eaLnBrk="1" hangingPunct="1">
              <a:buClr>
                <a:srgbClr val="FF0000"/>
              </a:buClr>
              <a:buNone/>
              <a:defRPr/>
            </a:pPr>
            <a:r>
              <a:rPr lang="ar-JO" sz="2200" b="1" dirty="0">
                <a:solidFill>
                  <a:srgbClr val="FF0000"/>
                </a:solidFill>
                <a:latin typeface="Arial" panose="020B0604020202020204" pitchFamily="34" charset="0"/>
                <a:cs typeface="Arial" panose="020B0604020202020204" pitchFamily="34" charset="0"/>
              </a:rPr>
              <a:t>3. </a:t>
            </a:r>
            <a:r>
              <a:rPr lang="ar-JO" sz="2200" b="1" dirty="0">
                <a:solidFill>
                  <a:srgbClr val="000000"/>
                </a:solidFill>
                <a:latin typeface="Arial" panose="020B0604020202020204" pitchFamily="34" charset="0"/>
                <a:cs typeface="Arial" panose="020B0604020202020204" pitchFamily="34" charset="0"/>
              </a:rPr>
              <a:t>التناقض</a:t>
            </a:r>
            <a:endParaRPr lang="en-US" sz="2200" b="1" dirty="0">
              <a:solidFill>
                <a:srgbClr val="000000"/>
              </a:solidFill>
              <a:effectLst/>
              <a:latin typeface="Arial" panose="020B0604020202020204" pitchFamily="34" charset="0"/>
              <a:cs typeface="Arial" panose="020B0604020202020204" pitchFamily="34" charset="0"/>
            </a:endParaRPr>
          </a:p>
          <a:p>
            <a:pPr marL="990600" lvl="1" indent="-533400" algn="r" rtl="1" eaLnBrk="1" hangingPunct="1">
              <a:buClr>
                <a:srgbClr val="FF0000"/>
              </a:buClr>
              <a:buFont typeface="Wingdings" pitchFamily="2" charset="2"/>
              <a:buChar char="Ø"/>
              <a:defRPr/>
            </a:pPr>
            <a:r>
              <a:rPr lang="ar-JO" sz="3000" b="1" dirty="0">
                <a:solidFill>
                  <a:srgbClr val="000000"/>
                </a:solidFill>
                <a:latin typeface="Arial" panose="020B0604020202020204" pitchFamily="34" charset="0"/>
                <a:cs typeface="Arial" panose="020B0604020202020204" pitchFamily="34" charset="0"/>
              </a:rPr>
              <a:t>الفكاهة عالية المخاطر </a:t>
            </a:r>
            <a:r>
              <a:rPr lang="ar-JO" sz="2300" b="1" dirty="0">
                <a:solidFill>
                  <a:srgbClr val="000000"/>
                </a:solidFill>
                <a:latin typeface="Arial" panose="020B0604020202020204" pitchFamily="34" charset="0"/>
                <a:cs typeface="Arial" panose="020B0604020202020204" pitchFamily="34" charset="0"/>
              </a:rPr>
              <a:t>(تحدد توقعات الجمهور)</a:t>
            </a:r>
            <a:endParaRPr lang="en-US" sz="2300" b="1" dirty="0">
              <a:solidFill>
                <a:srgbClr val="000000"/>
              </a:solidFill>
              <a:effectLst/>
              <a:latin typeface="Arial" panose="020B0604020202020204" pitchFamily="34" charset="0"/>
              <a:cs typeface="Arial" panose="020B0604020202020204" pitchFamily="34" charset="0"/>
            </a:endParaRPr>
          </a:p>
          <a:p>
            <a:pPr marL="1390650" lvl="2" indent="-533400" algn="r" rtl="1" eaLnBrk="1" hangingPunct="1">
              <a:buClr>
                <a:srgbClr val="FF0000"/>
              </a:buClr>
              <a:buNone/>
              <a:defRPr/>
            </a:pPr>
            <a:r>
              <a:rPr lang="ar-JO" sz="1900" b="1" dirty="0">
                <a:solidFill>
                  <a:srgbClr val="000000"/>
                </a:solidFill>
                <a:latin typeface="Arial" panose="020B0604020202020204" pitchFamily="34" charset="0"/>
                <a:cs typeface="Arial" panose="020B0604020202020204" pitchFamily="34" charset="0"/>
              </a:rPr>
              <a:t>سوف تحب هذا، ذهب تمساحان إلى الحانة ...</a:t>
            </a:r>
            <a:endParaRPr lang="en-US" sz="1900" b="1" dirty="0">
              <a:solidFill>
                <a:srgbClr val="000000"/>
              </a:solidFill>
              <a:effectLst/>
              <a:latin typeface="Arial" panose="020B0604020202020204" pitchFamily="34" charset="0"/>
              <a:cs typeface="Arial" panose="020B0604020202020204" pitchFamily="34" charset="0"/>
            </a:endParaRPr>
          </a:p>
          <a:p>
            <a:pPr marL="990600" lvl="1" indent="-533400" algn="r" rtl="1" eaLnBrk="1" hangingPunct="1">
              <a:buClr>
                <a:srgbClr val="FF0000"/>
              </a:buClr>
              <a:buFont typeface="Wingdings" pitchFamily="2" charset="2"/>
              <a:buChar char="Ø"/>
              <a:defRPr/>
            </a:pPr>
            <a:r>
              <a:rPr lang="ar-JO" sz="3000" b="1" dirty="0">
                <a:solidFill>
                  <a:srgbClr val="000000"/>
                </a:solidFill>
                <a:latin typeface="Arial" panose="020B0604020202020204" pitchFamily="34" charset="0"/>
                <a:cs typeface="Arial" panose="020B0604020202020204" pitchFamily="34" charset="0"/>
              </a:rPr>
              <a:t>دعابة منخفضة الخطورة </a:t>
            </a:r>
            <a:r>
              <a:rPr lang="ar-JO" sz="2300" b="1" dirty="0">
                <a:solidFill>
                  <a:srgbClr val="000000"/>
                </a:solidFill>
                <a:latin typeface="Arial" panose="020B0604020202020204" pitchFamily="34" charset="0"/>
                <a:cs typeface="Arial" panose="020B0604020202020204" pitchFamily="34" charset="0"/>
              </a:rPr>
              <a:t>(تستخدم المواقف اليومية، وتحث على تحديد الهوية، وتسخر من الذات. لا مشكلة إذا لم يضحك أحد.)</a:t>
            </a:r>
            <a:endParaRPr lang="en-US" sz="2300" b="1" dirty="0">
              <a:solidFill>
                <a:srgbClr val="000000"/>
              </a:solidFill>
              <a:effectLst/>
              <a:latin typeface="Arial" panose="020B0604020202020204" pitchFamily="34" charset="0"/>
              <a:cs typeface="Arial" panose="020B0604020202020204" pitchFamily="34" charset="0"/>
            </a:endParaRPr>
          </a:p>
        </p:txBody>
      </p:sp>
      <p:pic>
        <p:nvPicPr>
          <p:cNvPr id="6" name="Picture 2" descr="http://www.mikeloder.com/images/funny_audience_2.jpg"/>
          <p:cNvPicPr>
            <a:picLocks noChangeAspect="1" noChangeArrowheads="1"/>
          </p:cNvPicPr>
          <p:nvPr/>
        </p:nvPicPr>
        <p:blipFill>
          <a:blip r:embed="rId2" cstate="print"/>
          <a:srcRect/>
          <a:stretch>
            <a:fillRect/>
          </a:stretch>
        </p:blipFill>
        <p:spPr bwMode="auto">
          <a:xfrm>
            <a:off x="4622800" y="2133600"/>
            <a:ext cx="4368800" cy="3276600"/>
          </a:xfrm>
          <a:prstGeom prst="rect">
            <a:avLst/>
          </a:prstGeom>
          <a:noFill/>
        </p:spPr>
      </p:pic>
      <p:sp>
        <p:nvSpPr>
          <p:cNvPr id="4" name="Rectangle 2">
            <a:extLst>
              <a:ext uri="{FF2B5EF4-FFF2-40B4-BE49-F238E27FC236}">
                <a16:creationId xmlns:a16="http://schemas.microsoft.com/office/drawing/2014/main" id="{E7FE5B0C-732F-D927-4999-FEEC4560489F}"/>
              </a:ext>
            </a:extLst>
          </p:cNvPr>
          <p:cNvSpPr>
            <a:spLocks noGrp="1" noChangeArrowheads="1"/>
          </p:cNvSpPr>
          <p:nvPr>
            <p:ph type="title"/>
          </p:nvPr>
        </p:nvSpPr>
        <p:spPr>
          <a:xfrm>
            <a:off x="533400" y="152400"/>
            <a:ext cx="7777162" cy="1096963"/>
          </a:xfrm>
        </p:spPr>
        <p:txBody>
          <a:bodyPr/>
          <a:lstStyle/>
          <a:p>
            <a:pPr eaLnBrk="1" hangingPunct="1">
              <a:defRPr/>
            </a:pPr>
            <a:r>
              <a:rPr lang="ar-JO" sz="3600" b="1" dirty="0">
                <a:solidFill>
                  <a:srgbClr val="FFFF00"/>
                </a:solidFill>
                <a:latin typeface="Arial" panose="020B0604020202020204" pitchFamily="34" charset="0"/>
                <a:cs typeface="Arial" panose="020B0604020202020204" pitchFamily="34" charset="0"/>
              </a:rPr>
              <a:t>اثنين من النداءات المثيرة للإنفعال: </a:t>
            </a:r>
            <a:br>
              <a:rPr lang="ar-JO" sz="3600" b="1" dirty="0">
                <a:solidFill>
                  <a:srgbClr val="FFFF00"/>
                </a:solidFill>
                <a:latin typeface="Arial" panose="020B0604020202020204" pitchFamily="34" charset="0"/>
                <a:cs typeface="Arial" panose="020B0604020202020204" pitchFamily="34" charset="0"/>
              </a:rPr>
            </a:br>
            <a:r>
              <a:rPr lang="ar-JO" sz="3600" b="1" dirty="0">
                <a:solidFill>
                  <a:srgbClr val="FFFF00"/>
                </a:solidFill>
                <a:latin typeface="Arial" panose="020B0604020202020204" pitchFamily="34" charset="0"/>
                <a:cs typeface="Arial" panose="020B0604020202020204" pitchFamily="34" charset="0"/>
              </a:rPr>
              <a:t>الفكاهة والخوف</a:t>
            </a:r>
            <a:endParaRPr lang="en-US" sz="36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47140">
                                            <p:txEl>
                                              <p:pRg st="0" end="0"/>
                                            </p:txEl>
                                          </p:spTgt>
                                        </p:tgtEl>
                                        <p:attrNameLst>
                                          <p:attrName>style.visibility</p:attrName>
                                        </p:attrNameLst>
                                      </p:cBhvr>
                                      <p:to>
                                        <p:strVal val="visible"/>
                                      </p:to>
                                    </p:set>
                                    <p:anim calcmode="lin" valueType="num">
                                      <p:cBhvr>
                                        <p:cTn id="7" dur="500" fill="hold"/>
                                        <p:tgtEl>
                                          <p:spTgt spid="34714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4714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4714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471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47140">
                                            <p:txEl>
                                              <p:pRg st="1" end="1"/>
                                            </p:txEl>
                                          </p:spTgt>
                                        </p:tgtEl>
                                        <p:attrNameLst>
                                          <p:attrName>style.visibility</p:attrName>
                                        </p:attrNameLst>
                                      </p:cBhvr>
                                      <p:to>
                                        <p:strVal val="visible"/>
                                      </p:to>
                                    </p:set>
                                    <p:anim calcmode="lin" valueType="num">
                                      <p:cBhvr>
                                        <p:cTn id="15" dur="500" fill="hold"/>
                                        <p:tgtEl>
                                          <p:spTgt spid="34714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4714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4714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471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47140">
                                            <p:txEl>
                                              <p:pRg st="2" end="2"/>
                                            </p:txEl>
                                          </p:spTgt>
                                        </p:tgtEl>
                                        <p:attrNameLst>
                                          <p:attrName>style.visibility</p:attrName>
                                        </p:attrNameLst>
                                      </p:cBhvr>
                                      <p:to>
                                        <p:strVal val="visible"/>
                                      </p:to>
                                    </p:set>
                                    <p:anim calcmode="lin" valueType="num">
                                      <p:cBhvr>
                                        <p:cTn id="23" dur="500" fill="hold"/>
                                        <p:tgtEl>
                                          <p:spTgt spid="34714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4714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4714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471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47140">
                                            <p:txEl>
                                              <p:pRg st="3" end="3"/>
                                            </p:txEl>
                                          </p:spTgt>
                                        </p:tgtEl>
                                        <p:attrNameLst>
                                          <p:attrName>style.visibility</p:attrName>
                                        </p:attrNameLst>
                                      </p:cBhvr>
                                      <p:to>
                                        <p:strVal val="visible"/>
                                      </p:to>
                                    </p:set>
                                    <p:anim calcmode="lin" valueType="num">
                                      <p:cBhvr>
                                        <p:cTn id="31" dur="500" fill="hold"/>
                                        <p:tgtEl>
                                          <p:spTgt spid="34714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4714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4714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471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347140">
                                            <p:txEl>
                                              <p:pRg st="4" end="4"/>
                                            </p:txEl>
                                          </p:spTgt>
                                        </p:tgtEl>
                                        <p:attrNameLst>
                                          <p:attrName>style.visibility</p:attrName>
                                        </p:attrNameLst>
                                      </p:cBhvr>
                                      <p:to>
                                        <p:strVal val="visible"/>
                                      </p:to>
                                    </p:set>
                                    <p:anim calcmode="lin" valueType="num">
                                      <p:cBhvr>
                                        <p:cTn id="39" dur="500" fill="hold"/>
                                        <p:tgtEl>
                                          <p:spTgt spid="34714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4714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4714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47140">
                                            <p:txEl>
                                              <p:pRg st="4" end="4"/>
                                            </p:txEl>
                                          </p:spTgt>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347140">
                                            <p:txEl>
                                              <p:pRg st="5" end="5"/>
                                            </p:txEl>
                                          </p:spTgt>
                                        </p:tgtEl>
                                        <p:attrNameLst>
                                          <p:attrName>style.visibility</p:attrName>
                                        </p:attrNameLst>
                                      </p:cBhvr>
                                      <p:to>
                                        <p:strVal val="visible"/>
                                      </p:to>
                                    </p:set>
                                    <p:anim calcmode="lin" valueType="num">
                                      <p:cBhvr>
                                        <p:cTn id="45" dur="500" fill="hold"/>
                                        <p:tgtEl>
                                          <p:spTgt spid="34714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34714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34714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347140">
                                            <p:txEl>
                                              <p:pRg st="5" end="5"/>
                                            </p:txEl>
                                          </p:spTgt>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347140">
                                            <p:txEl>
                                              <p:pRg st="6" end="6"/>
                                            </p:txEl>
                                          </p:spTgt>
                                        </p:tgtEl>
                                        <p:attrNameLst>
                                          <p:attrName>style.visibility</p:attrName>
                                        </p:attrNameLst>
                                      </p:cBhvr>
                                      <p:to>
                                        <p:strVal val="visible"/>
                                      </p:to>
                                    </p:set>
                                    <p:anim calcmode="lin" valueType="num">
                                      <p:cBhvr>
                                        <p:cTn id="51" dur="500" fill="hold"/>
                                        <p:tgtEl>
                                          <p:spTgt spid="34714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34714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34714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34714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rgbClr val="000000"/>
            </a:gs>
            <a:gs pos="39999">
              <a:srgbClr val="0A128C"/>
            </a:gs>
            <a:gs pos="70000">
              <a:srgbClr val="181CC7"/>
            </a:gs>
            <a:gs pos="88000">
              <a:srgbClr val="7005D4"/>
            </a:gs>
            <a:gs pos="100000">
              <a:srgbClr val="8C3D91"/>
            </a:gs>
          </a:gsLst>
          <a:lin ang="10800000" scaled="1"/>
        </a:gradFill>
        <a:effectLst/>
      </p:bgPr>
    </p:bg>
    <p:spTree>
      <p:nvGrpSpPr>
        <p:cNvPr id="1" name=""/>
        <p:cNvGrpSpPr/>
        <p:nvPr/>
      </p:nvGrpSpPr>
      <p:grpSpPr>
        <a:xfrm>
          <a:off x="0" y="0"/>
          <a:ext cx="0" cy="0"/>
          <a:chOff x="0" y="0"/>
          <a:chExt cx="0" cy="0"/>
        </a:xfrm>
      </p:grpSpPr>
      <p:pic>
        <p:nvPicPr>
          <p:cNvPr id="40966" name="Picture 6" descr="http://www.zondervan.com/images/contributor/medium/ortbergj.jpg"/>
          <p:cNvPicPr>
            <a:picLocks noChangeAspect="1" noChangeArrowheads="1"/>
          </p:cNvPicPr>
          <p:nvPr/>
        </p:nvPicPr>
        <p:blipFill>
          <a:blip r:embed="rId2" cstate="print"/>
          <a:srcRect/>
          <a:stretch>
            <a:fillRect/>
          </a:stretch>
        </p:blipFill>
        <p:spPr bwMode="auto">
          <a:xfrm>
            <a:off x="6096000" y="304800"/>
            <a:ext cx="2800350" cy="420052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349186" name="Rectangle 2"/>
          <p:cNvSpPr>
            <a:spLocks noGrp="1" noChangeArrowheads="1"/>
          </p:cNvSpPr>
          <p:nvPr>
            <p:ph type="title"/>
          </p:nvPr>
        </p:nvSpPr>
        <p:spPr>
          <a:xfrm>
            <a:off x="304800" y="0"/>
            <a:ext cx="8382000" cy="1828800"/>
          </a:xfrm>
        </p:spPr>
        <p:txBody>
          <a:bodyPr/>
          <a:lstStyle/>
          <a:p>
            <a:pPr eaLnBrk="1" hangingPunct="1">
              <a:defRPr/>
            </a:pPr>
            <a:r>
              <a:rPr lang="ar-JO" sz="3600" dirty="0">
                <a:solidFill>
                  <a:schemeClr val="bg1"/>
                </a:solidFill>
                <a:latin typeface="Arial" panose="020B0604020202020204" pitchFamily="34" charset="0"/>
                <a:cs typeface="Arial" panose="020B0604020202020204" pitchFamily="34" charset="0"/>
              </a:rPr>
              <a:t>دراسة حالة: جون أورتبيرغ</a:t>
            </a:r>
            <a:br>
              <a:rPr lang="en-US" sz="3600" dirty="0">
                <a:solidFill>
                  <a:schemeClr val="bg1"/>
                </a:solidFill>
                <a:latin typeface="Arial" panose="020B0604020202020204" pitchFamily="34" charset="0"/>
                <a:cs typeface="Arial" panose="020B0604020202020204" pitchFamily="34" charset="0"/>
              </a:rPr>
            </a:br>
            <a:r>
              <a:rPr lang="ar-JO" sz="3600" dirty="0">
                <a:solidFill>
                  <a:schemeClr val="bg1"/>
                </a:solidFill>
                <a:latin typeface="Arial" panose="020B0604020202020204" pitchFamily="34" charset="0"/>
                <a:cs typeface="Arial" panose="020B0604020202020204" pitchFamily="34" charset="0"/>
              </a:rPr>
              <a:t>إقامة العدل</a:t>
            </a:r>
            <a:br>
              <a:rPr lang="en-US" sz="1800" dirty="0">
                <a:solidFill>
                  <a:schemeClr val="bg1"/>
                </a:solidFill>
                <a:latin typeface="Arial" panose="020B0604020202020204" pitchFamily="34" charset="0"/>
                <a:cs typeface="Arial" panose="020B0604020202020204" pitchFamily="34" charset="0"/>
              </a:rPr>
            </a:br>
            <a:r>
              <a:rPr lang="ar-JO" sz="1800" dirty="0">
                <a:solidFill>
                  <a:schemeClr val="bg1"/>
                </a:solidFill>
                <a:latin typeface="Arial" panose="020B0604020202020204" pitchFamily="34" charset="0"/>
                <a:cs typeface="Arial" panose="020B0604020202020204" pitchFamily="34" charset="0"/>
              </a:rPr>
              <a:t>الوعظ اليوم رقم 253، المسارات 25-29</a:t>
            </a:r>
            <a:endParaRPr lang="en-US" sz="4000" dirty="0">
              <a:solidFill>
                <a:schemeClr val="bg1"/>
              </a:solidFill>
              <a:latin typeface="Arial" panose="020B0604020202020204" pitchFamily="34" charset="0"/>
              <a:cs typeface="Arial" panose="020B0604020202020204" pitchFamily="34" charset="0"/>
            </a:endParaRPr>
          </a:p>
        </p:txBody>
      </p:sp>
      <p:sp>
        <p:nvSpPr>
          <p:cNvPr id="349188" name="Text Box 4"/>
          <p:cNvSpPr txBox="1">
            <a:spLocks noChangeArrowheads="1"/>
          </p:cNvSpPr>
          <p:nvPr/>
        </p:nvSpPr>
        <p:spPr bwMode="auto">
          <a:xfrm>
            <a:off x="381000" y="1905000"/>
            <a:ext cx="6096000" cy="4154984"/>
          </a:xfrm>
          <a:prstGeom prst="rect">
            <a:avLst/>
          </a:prstGeom>
          <a:noFill/>
          <a:ln w="9525">
            <a:noFill/>
            <a:miter lim="800000"/>
            <a:headEnd/>
            <a:tailEnd/>
          </a:ln>
        </p:spPr>
        <p:txBody>
          <a:bodyPr wrap="square">
            <a:spAutoFit/>
          </a:bodyPr>
          <a:lstStyle/>
          <a:p>
            <a:pPr algn="r">
              <a:spcBef>
                <a:spcPct val="50000"/>
              </a:spcBef>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الحالة البلاغية: </a:t>
            </a:r>
            <a:r>
              <a:rPr lang="ar-JO"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هم جمهوره؟ ما هو موقفهم تجاه موضوعه؟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spcBef>
                <a:spcPct val="50000"/>
              </a:spcBef>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الفكاهة:</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algn="r" rtl="1">
              <a:spcBef>
                <a:spcPct val="50000"/>
              </a:spcBef>
              <a:buFontTx/>
              <a:buChar char="•"/>
              <a:defRPr/>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 هو التأثير البلاغي لفكاهة الواعظ؟ إظهار الشخصية، جذب الإنتباه، خفض الدفاعيات، تعزيز القدرة على التذكر؟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algn="r" rtl="1">
              <a:spcBef>
                <a:spcPct val="50000"/>
              </a:spcBef>
              <a:buFontTx/>
              <a:buChar char="•"/>
              <a:defRPr/>
            </a:pPr>
            <a:r>
              <a:rPr lang="ar-JO"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 هو نوع الدعابة التي يستخدمها الواعظ ـــ التناقض، المبالغة، المفاجأة؟</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algn="r" rtl="1">
              <a:spcBef>
                <a:spcPct val="50000"/>
              </a:spcBef>
              <a:buFontTx/>
              <a:buChar char="•"/>
              <a:defRPr/>
            </a:pPr>
            <a:r>
              <a:rPr lang="ar-JO"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كيف يجمع الواعظ بين الفكاهة والجدية؟ إلى أي مدى؟</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49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49188"/>
                                        </p:tgtEl>
                                        <p:attrNameLst>
                                          <p:attrName>style.visibility</p:attrName>
                                        </p:attrNameLst>
                                      </p:cBhvr>
                                      <p:to>
                                        <p:strVal val="visible"/>
                                      </p:to>
                                    </p:set>
                                    <p:animEffect transition="in" filter="checkerboard(across)">
                                      <p:cBhvr>
                                        <p:cTn id="11" dur="500"/>
                                        <p:tgtEl>
                                          <p:spTgt spid="349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utoUpdateAnimBg="0"/>
      <p:bldP spid="34918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6" descr="http://tbn1.google.com/images?q=tbn:2o2tYIYme_OLOM:http://lh3.google.com/cineboy65/Rpok41KRzRI/AAAAAAAAAuw/BIT8VF7NIgw/faces-36.jpg">
            <a:hlinkClick r:id="rId2"/>
            <a:extLst>
              <a:ext uri="{FF2B5EF4-FFF2-40B4-BE49-F238E27FC236}">
                <a16:creationId xmlns:a16="http://schemas.microsoft.com/office/drawing/2014/main" id="{1ED7D5BE-2B93-6CC4-06CA-CFD90BDE91A5}"/>
              </a:ext>
            </a:extLst>
          </p:cNvPr>
          <p:cNvPicPr>
            <a:picLocks noChangeAspect="1" noChangeArrowheads="1"/>
          </p:cNvPicPr>
          <p:nvPr/>
        </p:nvPicPr>
        <p:blipFill rotWithShape="1">
          <a:blip r:embed="rId3" cstate="print"/>
          <a:srcRect l="27273" t="-13924"/>
          <a:stretch/>
        </p:blipFill>
        <p:spPr bwMode="auto">
          <a:xfrm>
            <a:off x="0" y="-1209675"/>
            <a:ext cx="9144000" cy="8067675"/>
          </a:xfrm>
          <a:prstGeom prst="rect">
            <a:avLst/>
          </a:prstGeom>
          <a:noFill/>
          <a:ln w="9525">
            <a:noFill/>
            <a:miter lim="800000"/>
            <a:headEnd/>
            <a:tailEnd/>
          </a:ln>
        </p:spPr>
      </p:pic>
      <p:sp>
        <p:nvSpPr>
          <p:cNvPr id="269317" name="Rectangle 5"/>
          <p:cNvSpPr>
            <a:spLocks noGrp="1" noChangeArrowheads="1"/>
          </p:cNvSpPr>
          <p:nvPr>
            <p:ph type="title"/>
          </p:nvPr>
        </p:nvSpPr>
        <p:spPr>
          <a:xfrm>
            <a:off x="531813" y="0"/>
            <a:ext cx="7777162" cy="1096963"/>
          </a:xfrm>
        </p:spPr>
        <p:txBody>
          <a:bodyPr/>
          <a:lstStyle/>
          <a:p>
            <a:pPr eaLnBrk="1" hangingPunct="1">
              <a:defRPr/>
            </a:pPr>
            <a:r>
              <a:rPr lang="ar-JO" sz="4000" b="1" dirty="0">
                <a:solidFill>
                  <a:srgbClr val="FFFF00"/>
                </a:solidFill>
                <a:latin typeface="Arial" panose="020B0604020202020204" pitchFamily="34" charset="0"/>
                <a:cs typeface="Arial" panose="020B0604020202020204" pitchFamily="34" charset="0"/>
              </a:rPr>
              <a:t>اثنين من النداءات المثيرة للإنفعال: </a:t>
            </a:r>
            <a:br>
              <a:rPr lang="ar-JO" sz="4000" b="1" dirty="0">
                <a:solidFill>
                  <a:srgbClr val="FFFF00"/>
                </a:solidFill>
                <a:latin typeface="Arial" panose="020B0604020202020204" pitchFamily="34" charset="0"/>
                <a:cs typeface="Arial" panose="020B0604020202020204" pitchFamily="34" charset="0"/>
              </a:rPr>
            </a:br>
            <a:r>
              <a:rPr lang="ar-JO" sz="4000" b="1" dirty="0">
                <a:solidFill>
                  <a:srgbClr val="FFFF00"/>
                </a:solidFill>
                <a:latin typeface="Arial" panose="020B0604020202020204" pitchFamily="34" charset="0"/>
                <a:cs typeface="Arial" panose="020B0604020202020204" pitchFamily="34" charset="0"/>
              </a:rPr>
              <a:t>الفكاهة والخوف</a:t>
            </a:r>
            <a:endParaRPr lang="en-US" sz="4000" b="1" dirty="0">
              <a:solidFill>
                <a:srgbClr val="FFFF00"/>
              </a:solidFill>
              <a:latin typeface="Arial" panose="020B0604020202020204" pitchFamily="34" charset="0"/>
              <a:cs typeface="Arial" panose="020B0604020202020204" pitchFamily="34" charset="0"/>
            </a:endParaRPr>
          </a:p>
        </p:txBody>
      </p:sp>
      <p:sp>
        <p:nvSpPr>
          <p:cNvPr id="269315" name="Rectangle 3"/>
          <p:cNvSpPr>
            <a:spLocks noGrp="1" noChangeArrowheads="1"/>
          </p:cNvSpPr>
          <p:nvPr>
            <p:ph idx="1"/>
          </p:nvPr>
        </p:nvSpPr>
        <p:spPr>
          <a:xfrm>
            <a:off x="457200" y="990600"/>
            <a:ext cx="8458200" cy="5638800"/>
          </a:xfrm>
        </p:spPr>
        <p:txBody>
          <a:bodyPr/>
          <a:lstStyle/>
          <a:p>
            <a:pPr marL="457200" lvl="1" indent="0" algn="r" eaLnBrk="1" hangingPunct="1">
              <a:buClr>
                <a:srgbClr val="FF0000"/>
              </a:buClr>
              <a:buNone/>
              <a:defRPr/>
            </a:pPr>
            <a:r>
              <a:rPr lang="ar-JO" sz="4400" b="1" dirty="0">
                <a:solidFill>
                  <a:srgbClr val="FF0000"/>
                </a:solidFill>
                <a:latin typeface="Arial" panose="020B0604020202020204" pitchFamily="34" charset="0"/>
                <a:cs typeface="Arial" panose="020B0604020202020204" pitchFamily="34" charset="0"/>
              </a:rPr>
              <a:t>1. </a:t>
            </a:r>
            <a:r>
              <a:rPr lang="ar-JO" sz="4400" b="1" dirty="0">
                <a:solidFill>
                  <a:srgbClr val="B2B2B2"/>
                </a:solidFill>
                <a:latin typeface="Arial" panose="020B0604020202020204" pitchFamily="34" charset="0"/>
                <a:cs typeface="Arial" panose="020B0604020202020204" pitchFamily="34" charset="0"/>
              </a:rPr>
              <a:t>الفكاهة</a:t>
            </a:r>
            <a:endParaRPr lang="en-US" sz="4400" b="1" dirty="0">
              <a:latin typeface="Arial" panose="020B0604020202020204" pitchFamily="34" charset="0"/>
              <a:cs typeface="Arial" panose="020B0604020202020204" pitchFamily="34" charset="0"/>
            </a:endParaRPr>
          </a:p>
          <a:p>
            <a:pPr marL="457200" lvl="1" indent="0" algn="r" eaLnBrk="1" hangingPunct="1">
              <a:buClr>
                <a:srgbClr val="FF0000"/>
              </a:buClr>
              <a:buNone/>
              <a:defRPr/>
            </a:pPr>
            <a:r>
              <a:rPr lang="ar-JO" sz="4400" b="1" dirty="0">
                <a:solidFill>
                  <a:srgbClr val="FF0000"/>
                </a:solidFill>
                <a:latin typeface="Arial" panose="020B0604020202020204" pitchFamily="34" charset="0"/>
                <a:cs typeface="Arial" panose="020B0604020202020204" pitchFamily="34" charset="0"/>
              </a:rPr>
              <a:t>2. </a:t>
            </a:r>
            <a:r>
              <a:rPr lang="ar-JO" sz="4400" b="1" dirty="0">
                <a:latin typeface="Arial" panose="020B0604020202020204" pitchFamily="34" charset="0"/>
                <a:cs typeface="Arial" panose="020B0604020202020204" pitchFamily="34" charset="0"/>
              </a:rPr>
              <a:t>الخوف</a:t>
            </a:r>
            <a:endParaRPr lang="en-US" sz="4400" b="1" dirty="0">
              <a:latin typeface="Arial" panose="020B0604020202020204" pitchFamily="34" charset="0"/>
              <a:cs typeface="Arial" panose="020B0604020202020204" pitchFamily="34" charset="0"/>
            </a:endParaRPr>
          </a:p>
          <a:p>
            <a:pPr marL="1371600" lvl="2" indent="-457200" algn="r" rtl="1" eaLnBrk="1" hangingPunct="1">
              <a:buClr>
                <a:srgbClr val="FF0000"/>
              </a:buClr>
              <a:buFont typeface="Wingdings" pitchFamily="2" charset="2"/>
              <a:buChar char="Ø"/>
              <a:defRPr/>
            </a:pPr>
            <a:r>
              <a:rPr lang="ar-JO" sz="3300" b="1" dirty="0">
                <a:latin typeface="Arial" panose="020B0604020202020204" pitchFamily="34" charset="0"/>
                <a:cs typeface="Arial" panose="020B0604020202020204" pitchFamily="34" charset="0"/>
              </a:rPr>
              <a:t>ما الذي يجعل نداء الخوف فعالاً؟</a:t>
            </a:r>
            <a:endParaRPr lang="en-US" sz="3300" b="1" dirty="0">
              <a:latin typeface="Arial" panose="020B0604020202020204" pitchFamily="34" charset="0"/>
              <a:cs typeface="Arial" panose="020B0604020202020204" pitchFamily="34" charset="0"/>
            </a:endParaRPr>
          </a:p>
          <a:p>
            <a:pPr marL="1752600" lvl="3" indent="-381000" algn="r" rtl="1" eaLnBrk="1" hangingPunct="1">
              <a:buClr>
                <a:srgbClr val="FF0000"/>
              </a:buClr>
              <a:buFontTx/>
              <a:buChar char="•"/>
              <a:defRPr/>
            </a:pPr>
            <a:r>
              <a:rPr lang="ar-JO" sz="2600" b="1" dirty="0">
                <a:latin typeface="Arial" panose="020B0604020202020204" pitchFamily="34" charset="0"/>
                <a:cs typeface="Arial" panose="020B0604020202020204" pitchFamily="34" charset="0"/>
              </a:rPr>
              <a:t>قابلية التأثر</a:t>
            </a:r>
            <a:endParaRPr lang="en-US" sz="2600" b="1" dirty="0">
              <a:latin typeface="Arial" panose="020B0604020202020204" pitchFamily="34" charset="0"/>
              <a:cs typeface="Arial" panose="020B0604020202020204" pitchFamily="34" charset="0"/>
            </a:endParaRPr>
          </a:p>
          <a:p>
            <a:pPr marL="1752600" lvl="3" indent="-381000" algn="r" rtl="1" eaLnBrk="1" hangingPunct="1">
              <a:buClr>
                <a:srgbClr val="FF0000"/>
              </a:buClr>
              <a:buFontTx/>
              <a:buChar char="•"/>
              <a:defRPr/>
            </a:pPr>
            <a:r>
              <a:rPr lang="ar-JO" sz="2600" b="1" dirty="0">
                <a:latin typeface="Arial" panose="020B0604020202020204" pitchFamily="34" charset="0"/>
                <a:cs typeface="Arial" panose="020B0604020202020204" pitchFamily="34" charset="0"/>
              </a:rPr>
              <a:t>الشدة</a:t>
            </a:r>
            <a:endParaRPr lang="en-US" sz="2600" b="1" dirty="0">
              <a:latin typeface="Arial" panose="020B0604020202020204" pitchFamily="34" charset="0"/>
              <a:cs typeface="Arial" panose="020B0604020202020204" pitchFamily="34" charset="0"/>
            </a:endParaRPr>
          </a:p>
          <a:p>
            <a:pPr marL="1752600" lvl="3" indent="-381000" algn="r" rtl="1" eaLnBrk="1" hangingPunct="1">
              <a:buClr>
                <a:srgbClr val="FF0000"/>
              </a:buClr>
              <a:buFontTx/>
              <a:buChar char="•"/>
              <a:defRPr/>
            </a:pPr>
            <a:r>
              <a:rPr lang="ar-JO" sz="2600" b="1" dirty="0">
                <a:latin typeface="Arial" panose="020B0604020202020204" pitchFamily="34" charset="0"/>
                <a:cs typeface="Arial" panose="020B0604020202020204" pitchFamily="34" charset="0"/>
              </a:rPr>
              <a:t>الملاءة</a:t>
            </a:r>
            <a:endParaRPr lang="en-US" sz="2600" b="1" dirty="0">
              <a:latin typeface="Arial" panose="020B0604020202020204" pitchFamily="34" charset="0"/>
              <a:cs typeface="Arial" panose="020B0604020202020204" pitchFamily="34" charset="0"/>
            </a:endParaRPr>
          </a:p>
          <a:p>
            <a:pPr marL="1371600" lvl="2" indent="-457200" algn="r" rtl="1" eaLnBrk="1" hangingPunct="1">
              <a:buClr>
                <a:srgbClr val="FF0000"/>
              </a:buClr>
              <a:buFont typeface="Wingdings" pitchFamily="2" charset="2"/>
              <a:buChar char="Ø"/>
              <a:defRPr/>
            </a:pPr>
            <a:r>
              <a:rPr lang="ar-JO" sz="3300" b="1" dirty="0">
                <a:latin typeface="Arial" panose="020B0604020202020204" pitchFamily="34" charset="0"/>
                <a:cs typeface="Arial" panose="020B0604020202020204" pitchFamily="34" charset="0"/>
              </a:rPr>
              <a:t>ما الذي يجعل نداء الخوف أخلاقياً؟</a:t>
            </a:r>
            <a:endParaRPr lang="en-US" sz="3300" b="1" dirty="0">
              <a:latin typeface="Arial" panose="020B0604020202020204" pitchFamily="34" charset="0"/>
              <a:cs typeface="Arial" panose="020B0604020202020204" pitchFamily="34" charset="0"/>
            </a:endParaRPr>
          </a:p>
          <a:p>
            <a:pPr marL="1752600" lvl="3" indent="-381000" eaLnBrk="1" hangingPunct="1">
              <a:buClr>
                <a:srgbClr val="FF0000"/>
              </a:buClr>
              <a:buFontTx/>
              <a:buNone/>
              <a:defRPr/>
            </a:pPr>
            <a:endParaRPr lang="en-US" sz="3300"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93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693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693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693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693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693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69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772400" cy="945995"/>
          </a:xfrm>
        </p:spPr>
        <p:txBody>
          <a:bodyPr/>
          <a:lstStyle/>
          <a:p>
            <a:r>
              <a:rPr lang="ar-JO" b="1" dirty="0">
                <a:latin typeface="Arial" panose="020B0604020202020204" pitchFamily="34" charset="0"/>
                <a:cs typeface="Arial" panose="020B0604020202020204" pitchFamily="34" charset="0"/>
              </a:rPr>
              <a:t>نقطة الأقحوان</a:t>
            </a:r>
            <a:endParaRPr lang="en-US" b="1" dirty="0">
              <a:latin typeface="Arial" panose="020B0604020202020204" pitchFamily="34" charset="0"/>
              <a:cs typeface="Arial" panose="020B0604020202020204" pitchFamily="34" charset="0"/>
            </a:endParaRPr>
          </a:p>
        </p:txBody>
      </p:sp>
      <p:pic>
        <p:nvPicPr>
          <p:cNvPr id="4" name="Daisy, 1964, Lyndon B. Johnson - Spot.mp4">
            <a:hlinkClick r:id="" action="ppaction://media"/>
            <a:extLst>
              <a:ext uri="{FF2B5EF4-FFF2-40B4-BE49-F238E27FC236}">
                <a16:creationId xmlns:a16="http://schemas.microsoft.com/office/drawing/2014/main" id="{4BC16F13-D66E-8FDC-63F1-13A7E9713F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1174595"/>
            <a:ext cx="7620000" cy="5715000"/>
          </a:xfrm>
          <a:prstGeom prst="rect">
            <a:avLst/>
          </a:prstGeom>
        </p:spPr>
      </p:pic>
    </p:spTree>
    <p:extLst>
      <p:ext uri="{BB962C8B-B14F-4D97-AF65-F5344CB8AC3E}">
        <p14:creationId xmlns:p14="http://schemas.microsoft.com/office/powerpoint/2010/main" val="21392085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81" name="Rectangle 9"/>
          <p:cNvSpPr>
            <a:spLocks noGrp="1" noChangeArrowheads="1"/>
          </p:cNvSpPr>
          <p:nvPr>
            <p:ph type="title"/>
          </p:nvPr>
        </p:nvSpPr>
        <p:spPr/>
        <p:txBody>
          <a:bodyPr/>
          <a:lstStyle/>
          <a:p>
            <a:pPr eaLnBrk="1" hangingPunct="1">
              <a:defRPr/>
            </a:pPr>
            <a:r>
              <a:rPr lang="ar-JO" dirty="0">
                <a:latin typeface="Arial" panose="020B0604020202020204" pitchFamily="34" charset="0"/>
                <a:cs typeface="Arial" panose="020B0604020202020204" pitchFamily="34" charset="0"/>
              </a:rPr>
              <a:t>سيسيرو عن الإنفعال</a:t>
            </a:r>
            <a:endParaRPr lang="en-US" dirty="0">
              <a:latin typeface="Arial" panose="020B0604020202020204" pitchFamily="34" charset="0"/>
              <a:cs typeface="Arial" panose="020B0604020202020204" pitchFamily="34" charset="0"/>
            </a:endParaRPr>
          </a:p>
        </p:txBody>
      </p:sp>
      <p:sp>
        <p:nvSpPr>
          <p:cNvPr id="233474" name="Rectangle 2"/>
          <p:cNvSpPr>
            <a:spLocks noGrp="1" noChangeArrowheads="1"/>
          </p:cNvSpPr>
          <p:nvPr>
            <p:ph type="body" sz="half" idx="1"/>
          </p:nvPr>
        </p:nvSpPr>
        <p:spPr>
          <a:xfrm>
            <a:off x="762000" y="1905000"/>
            <a:ext cx="8001000" cy="3505200"/>
          </a:xfrm>
        </p:spPr>
        <p:txBody>
          <a:bodyPr/>
          <a:lstStyle/>
          <a:p>
            <a:pPr algn="r" eaLnBrk="1" hangingPunct="1">
              <a:lnSpc>
                <a:spcPct val="90000"/>
              </a:lnSpc>
              <a:buFont typeface="Wingdings" pitchFamily="2" charset="2"/>
              <a:buNone/>
              <a:defRPr/>
            </a:pPr>
            <a:r>
              <a:rPr lang="en-US" sz="2800" b="1" dirty="0">
                <a:latin typeface="Arial" panose="020B0604020202020204" pitchFamily="34" charset="0"/>
                <a:cs typeface="Arial" panose="020B0604020202020204" pitchFamily="34" charset="0"/>
              </a:rPr>
              <a:t>	</a:t>
            </a:r>
            <a:r>
              <a:rPr lang="ar-JO" sz="2800" dirty="0">
                <a:latin typeface="Arial" panose="020B0604020202020204" pitchFamily="34" charset="0"/>
                <a:cs typeface="Arial" panose="020B0604020202020204" pitchFamily="34" charset="0"/>
              </a:rPr>
              <a:t>يتخذ الإنسان قرارات أكثر بكثير من خلال الكراهية، أو الحب، أو الرغبة، أو الغضب، أو الحزن، أو الفرح، أو الأمل، أو الخوف. . . أو أي عاطفة ذهنية أخرى غير ما يتعلق بالحقيقة، أو أي مبدأ راسخ، أو مبدأ الحق.</a:t>
            </a:r>
            <a:endParaRPr lang="en-US" sz="2800" dirty="0">
              <a:latin typeface="Arial" panose="020B0604020202020204" pitchFamily="34" charset="0"/>
              <a:cs typeface="Arial" panose="020B0604020202020204" pitchFamily="34" charset="0"/>
            </a:endParaRPr>
          </a:p>
          <a:p>
            <a:pPr algn="r" eaLnBrk="1" hangingPunct="1">
              <a:lnSpc>
                <a:spcPct val="90000"/>
              </a:lnSpc>
              <a:buFont typeface="Wingdings" pitchFamily="2" charset="2"/>
              <a:buNone/>
              <a:defRPr/>
            </a:pPr>
            <a:r>
              <a:rPr lang="en-US" sz="16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ar-JO" sz="2800" dirty="0">
                <a:latin typeface="Arial" panose="020B0604020202020204" pitchFamily="34" charset="0"/>
                <a:cs typeface="Arial" panose="020B0604020202020204" pitchFamily="34" charset="0"/>
              </a:rPr>
              <a:t>سيسيرو، دي أوراتوري الثاني، 42.</a:t>
            </a:r>
            <a:endParaRPr lang="en-US" sz="2800" u="sng"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8" name="Picture 8" descr="Judis01"/>
          <p:cNvPicPr>
            <a:picLocks noGrp="1" noChangeAspect="1" noChangeArrowheads="1"/>
          </p:cNvPicPr>
          <p:nvPr>
            <p:ph sz="quarter" idx="3"/>
          </p:nvPr>
        </p:nvPicPr>
        <p:blipFill>
          <a:blip r:embed="rId2" cstate="print"/>
          <a:srcRect l="13388" t="7692" r="13345"/>
          <a:stretch>
            <a:fillRect/>
          </a:stretch>
        </p:blipFill>
        <p:spPr>
          <a:xfrm>
            <a:off x="6172200" y="4114800"/>
            <a:ext cx="2667000" cy="1828800"/>
          </a:xfrm>
          <a:noFill/>
        </p:spPr>
      </p:pic>
      <p:sp>
        <p:nvSpPr>
          <p:cNvPr id="348162" name="Rectangle 2"/>
          <p:cNvSpPr>
            <a:spLocks noGrp="1" noChangeArrowheads="1"/>
          </p:cNvSpPr>
          <p:nvPr>
            <p:ph type="title"/>
          </p:nvPr>
        </p:nvSpPr>
        <p:spPr>
          <a:xfrm>
            <a:off x="457200" y="0"/>
            <a:ext cx="8229600" cy="1066800"/>
          </a:xfrm>
        </p:spPr>
        <p:txBody>
          <a:bodyPr/>
          <a:lstStyle/>
          <a:p>
            <a:pPr eaLnBrk="1" hangingPunct="1">
              <a:defRPr/>
            </a:pPr>
            <a:r>
              <a:rPr lang="ar-JO" dirty="0">
                <a:latin typeface="Arial" panose="020B0604020202020204" pitchFamily="34" charset="0"/>
                <a:cs typeface="Arial" panose="020B0604020202020204" pitchFamily="34" charset="0"/>
              </a:rPr>
              <a:t>دراسة حالة: نقطة الأقحوان</a:t>
            </a:r>
            <a:endParaRPr lang="en-US" dirty="0">
              <a:latin typeface="Arial" panose="020B0604020202020204" pitchFamily="34" charset="0"/>
              <a:cs typeface="Arial" panose="020B0604020202020204" pitchFamily="34" charset="0"/>
            </a:endParaRPr>
          </a:p>
        </p:txBody>
      </p:sp>
      <p:sp>
        <p:nvSpPr>
          <p:cNvPr id="348163" name="Rectangle 3"/>
          <p:cNvSpPr>
            <a:spLocks noGrp="1" noChangeArrowheads="1"/>
          </p:cNvSpPr>
          <p:nvPr>
            <p:ph type="body" sz="half" idx="1"/>
          </p:nvPr>
        </p:nvSpPr>
        <p:spPr>
          <a:xfrm>
            <a:off x="762000" y="1600200"/>
            <a:ext cx="5410200" cy="4495800"/>
          </a:xfrm>
        </p:spPr>
        <p:txBody>
          <a:bodyPr/>
          <a:lstStyle/>
          <a:p>
            <a:pPr algn="r" rtl="1" eaLnBrk="1" hangingPunct="1">
              <a:lnSpc>
                <a:spcPct val="80000"/>
              </a:lnSpc>
              <a:defRPr/>
            </a:pPr>
            <a:r>
              <a:rPr lang="ar-JO" sz="2800" dirty="0">
                <a:latin typeface="Arial" panose="020B0604020202020204" pitchFamily="34" charset="0"/>
                <a:cs typeface="Arial" panose="020B0604020202020204" pitchFamily="34" charset="0"/>
              </a:rPr>
              <a:t>الحالة البلاغية</a:t>
            </a:r>
            <a:endParaRPr lang="en-US" sz="2800" dirty="0">
              <a:latin typeface="Arial" panose="020B0604020202020204" pitchFamily="34" charset="0"/>
              <a:cs typeface="Arial" panose="020B0604020202020204" pitchFamily="34" charset="0"/>
            </a:endParaRPr>
          </a:p>
          <a:p>
            <a:pPr lvl="1" algn="r" rtl="1" eaLnBrk="1" hangingPunct="1">
              <a:lnSpc>
                <a:spcPct val="80000"/>
              </a:lnSpc>
              <a:defRPr/>
            </a:pPr>
            <a:r>
              <a:rPr lang="ar-JO" sz="2400" dirty="0">
                <a:latin typeface="Arial" panose="020B0604020202020204" pitchFamily="34" charset="0"/>
                <a:cs typeface="Arial" panose="020B0604020202020204" pitchFamily="34" charset="0"/>
              </a:rPr>
              <a:t>متى تم بث هذا الإعلان التجاري؟</a:t>
            </a:r>
          </a:p>
          <a:p>
            <a:pPr lvl="1" algn="r" rtl="1" eaLnBrk="1" hangingPunct="1">
              <a:lnSpc>
                <a:spcPct val="80000"/>
              </a:lnSpc>
              <a:defRPr/>
            </a:pPr>
            <a:r>
              <a:rPr lang="ar-JO" sz="2400" dirty="0">
                <a:latin typeface="Arial" panose="020B0604020202020204" pitchFamily="34" charset="0"/>
                <a:cs typeface="Arial" panose="020B0604020202020204" pitchFamily="34" charset="0"/>
              </a:rPr>
              <a:t>ماذا تعرف عن السياسة العالمية في ذلك الوقت؟</a:t>
            </a:r>
            <a:endParaRPr lang="en-US" sz="2400" dirty="0">
              <a:latin typeface="Arial" panose="020B0604020202020204" pitchFamily="34" charset="0"/>
              <a:cs typeface="Arial" panose="020B0604020202020204" pitchFamily="34" charset="0"/>
            </a:endParaRPr>
          </a:p>
          <a:p>
            <a:pPr lvl="1" algn="r" rtl="1" eaLnBrk="1" hangingPunct="1">
              <a:lnSpc>
                <a:spcPct val="80000"/>
              </a:lnSpc>
              <a:defRPr/>
            </a:pPr>
            <a:r>
              <a:rPr lang="ar-JO" sz="2400" dirty="0">
                <a:latin typeface="Arial" panose="020B0604020202020204" pitchFamily="34" charset="0"/>
                <a:cs typeface="Arial" panose="020B0604020202020204" pitchFamily="34" charset="0"/>
              </a:rPr>
              <a:t>ماذا تعرف عن السياسة الأمريكية؟</a:t>
            </a:r>
            <a:endParaRPr lang="en-US" sz="2400" dirty="0">
              <a:latin typeface="Arial" panose="020B0604020202020204" pitchFamily="34" charset="0"/>
              <a:cs typeface="Arial" panose="020B0604020202020204" pitchFamily="34" charset="0"/>
            </a:endParaRPr>
          </a:p>
          <a:p>
            <a:pPr algn="r" rtl="1" eaLnBrk="1" hangingPunct="1">
              <a:lnSpc>
                <a:spcPct val="80000"/>
              </a:lnSpc>
              <a:defRPr/>
            </a:pPr>
            <a:r>
              <a:rPr lang="ar-JO" sz="2800" dirty="0">
                <a:latin typeface="Arial" panose="020B0604020202020204" pitchFamily="34" charset="0"/>
                <a:cs typeface="Arial" panose="020B0604020202020204" pitchFamily="34" charset="0"/>
              </a:rPr>
              <a:t>ما هي أفضل تفسيرات لقوة الإعلان التجاري: القابلية للتأثر، أو الشدة، أو الملاءة المالية؟</a:t>
            </a:r>
            <a:endParaRPr lang="en-US" sz="2800" dirty="0">
              <a:latin typeface="Arial" panose="020B0604020202020204" pitchFamily="34" charset="0"/>
              <a:cs typeface="Arial" panose="020B0604020202020204" pitchFamily="34" charset="0"/>
            </a:endParaRPr>
          </a:p>
          <a:p>
            <a:pPr algn="r" rtl="1" eaLnBrk="1" hangingPunct="1">
              <a:lnSpc>
                <a:spcPct val="80000"/>
              </a:lnSpc>
              <a:defRPr/>
            </a:pPr>
            <a:r>
              <a:rPr lang="ar-JO" sz="2800" dirty="0">
                <a:latin typeface="Arial" panose="020B0604020202020204" pitchFamily="34" charset="0"/>
                <a:cs typeface="Arial" panose="020B0604020202020204" pitchFamily="34" charset="0"/>
              </a:rPr>
              <a:t>كيف يعد هذا الإعلان التجاري بالملاءة؟ هل هذا الوعد علني أم خفي؟</a:t>
            </a:r>
            <a:endParaRPr lang="en-US" sz="2800" dirty="0">
              <a:latin typeface="Arial" panose="020B0604020202020204" pitchFamily="34" charset="0"/>
              <a:cs typeface="Arial" panose="020B0604020202020204" pitchFamily="34" charset="0"/>
            </a:endParaRPr>
          </a:p>
          <a:p>
            <a:pPr algn="r" rtl="1" eaLnBrk="1" hangingPunct="1">
              <a:lnSpc>
                <a:spcPct val="80000"/>
              </a:lnSpc>
              <a:defRPr/>
            </a:pPr>
            <a:r>
              <a:rPr lang="ar-JO" sz="2800" dirty="0">
                <a:latin typeface="Arial" panose="020B0604020202020204" pitchFamily="34" charset="0"/>
                <a:cs typeface="Arial" panose="020B0604020202020204" pitchFamily="34" charset="0"/>
              </a:rPr>
              <a:t>هل نداء الخوف قوي لدرجة أنه غير أخلاقي؟ دافع عن إجابتك.</a:t>
            </a:r>
            <a:endParaRPr lang="en-US" sz="2800" dirty="0">
              <a:latin typeface="Arial" panose="020B0604020202020204" pitchFamily="34" charset="0"/>
              <a:cs typeface="Arial" panose="020B0604020202020204" pitchFamily="34" charset="0"/>
            </a:endParaRPr>
          </a:p>
        </p:txBody>
      </p:sp>
      <p:pic>
        <p:nvPicPr>
          <p:cNvPr id="348165" name="Picture 5" descr="Johnson08091965b"/>
          <p:cNvPicPr>
            <a:picLocks noGrp="1" noChangeAspect="1" noChangeArrowheads="1"/>
          </p:cNvPicPr>
          <p:nvPr>
            <p:ph sz="quarter" idx="2"/>
          </p:nvPr>
        </p:nvPicPr>
        <p:blipFill>
          <a:blip r:embed="rId3" cstate="print"/>
          <a:srcRect l="7547" r="18867"/>
          <a:stretch>
            <a:fillRect/>
          </a:stretch>
        </p:blipFill>
        <p:spPr>
          <a:xfrm>
            <a:off x="6226175" y="1752600"/>
            <a:ext cx="2613025" cy="1981200"/>
          </a:xfr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8165"/>
                                        </p:tgtEl>
                                        <p:attrNameLst>
                                          <p:attrName>style.visibility</p:attrName>
                                        </p:attrNameLst>
                                      </p:cBhvr>
                                      <p:to>
                                        <p:strVal val="visible"/>
                                      </p:to>
                                    </p:set>
                                    <p:animEffect transition="in" filter="fade">
                                      <p:cBhvr>
                                        <p:cTn id="7" dur="2000"/>
                                        <p:tgtEl>
                                          <p:spTgt spid="348165"/>
                                        </p:tgtEl>
                                      </p:cBhvr>
                                    </p:animEffect>
                                  </p:childTnLst>
                                </p:cTn>
                              </p:par>
                              <p:par>
                                <p:cTn id="8" presetID="10" presetClass="entr" presetSubtype="0" fill="hold" nodeType="withEffect">
                                  <p:stCondLst>
                                    <p:cond delay="0"/>
                                  </p:stCondLst>
                                  <p:childTnLst>
                                    <p:set>
                                      <p:cBhvr>
                                        <p:cTn id="9" dur="1" fill="hold">
                                          <p:stCondLst>
                                            <p:cond delay="0"/>
                                          </p:stCondLst>
                                        </p:cTn>
                                        <p:tgtEl>
                                          <p:spTgt spid="348168"/>
                                        </p:tgtEl>
                                        <p:attrNameLst>
                                          <p:attrName>style.visibility</p:attrName>
                                        </p:attrNameLst>
                                      </p:cBhvr>
                                      <p:to>
                                        <p:strVal val="visible"/>
                                      </p:to>
                                    </p:set>
                                    <p:animEffect transition="in" filter="fade">
                                      <p:cBhvr>
                                        <p:cTn id="10" dur="2000"/>
                                        <p:tgtEl>
                                          <p:spTgt spid="34816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48163">
                                            <p:txEl>
                                              <p:pRg st="0" end="0"/>
                                            </p:txEl>
                                          </p:spTgt>
                                        </p:tgtEl>
                                        <p:attrNameLst>
                                          <p:attrName>style.visibility</p:attrName>
                                        </p:attrNameLst>
                                      </p:cBhvr>
                                      <p:to>
                                        <p:strVal val="visible"/>
                                      </p:to>
                                    </p:set>
                                    <p:animEffect transition="in" filter="checkerboard(across)">
                                      <p:cBhvr>
                                        <p:cTn id="15" dur="500"/>
                                        <p:tgtEl>
                                          <p:spTgt spid="348163">
                                            <p:txEl>
                                              <p:pRg st="0" end="0"/>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48163">
                                            <p:txEl>
                                              <p:pRg st="1" end="1"/>
                                            </p:txEl>
                                          </p:spTgt>
                                        </p:tgtEl>
                                        <p:attrNameLst>
                                          <p:attrName>style.visibility</p:attrName>
                                        </p:attrNameLst>
                                      </p:cBhvr>
                                      <p:to>
                                        <p:strVal val="visible"/>
                                      </p:to>
                                    </p:set>
                                    <p:animEffect transition="in" filter="checkerboard(across)">
                                      <p:cBhvr>
                                        <p:cTn id="18" dur="500"/>
                                        <p:tgtEl>
                                          <p:spTgt spid="348163">
                                            <p:txEl>
                                              <p:pRg st="1" end="1"/>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48163">
                                            <p:txEl>
                                              <p:pRg st="2" end="2"/>
                                            </p:txEl>
                                          </p:spTgt>
                                        </p:tgtEl>
                                        <p:attrNameLst>
                                          <p:attrName>style.visibility</p:attrName>
                                        </p:attrNameLst>
                                      </p:cBhvr>
                                      <p:to>
                                        <p:strVal val="visible"/>
                                      </p:to>
                                    </p:set>
                                    <p:animEffect transition="in" filter="checkerboard(across)">
                                      <p:cBhvr>
                                        <p:cTn id="21" dur="500"/>
                                        <p:tgtEl>
                                          <p:spTgt spid="348163">
                                            <p:txEl>
                                              <p:pRg st="2" end="2"/>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48163">
                                            <p:txEl>
                                              <p:pRg st="3" end="3"/>
                                            </p:txEl>
                                          </p:spTgt>
                                        </p:tgtEl>
                                        <p:attrNameLst>
                                          <p:attrName>style.visibility</p:attrName>
                                        </p:attrNameLst>
                                      </p:cBhvr>
                                      <p:to>
                                        <p:strVal val="visible"/>
                                      </p:to>
                                    </p:set>
                                    <p:animEffect transition="in" filter="checkerboard(across)">
                                      <p:cBhvr>
                                        <p:cTn id="24" dur="500"/>
                                        <p:tgtEl>
                                          <p:spTgt spid="34816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48163">
                                            <p:txEl>
                                              <p:pRg st="4" end="4"/>
                                            </p:txEl>
                                          </p:spTgt>
                                        </p:tgtEl>
                                        <p:attrNameLst>
                                          <p:attrName>style.visibility</p:attrName>
                                        </p:attrNameLst>
                                      </p:cBhvr>
                                      <p:to>
                                        <p:strVal val="visible"/>
                                      </p:to>
                                    </p:set>
                                    <p:animEffect transition="in" filter="checkerboard(across)">
                                      <p:cBhvr>
                                        <p:cTn id="29" dur="500"/>
                                        <p:tgtEl>
                                          <p:spTgt spid="34816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48163">
                                            <p:txEl>
                                              <p:pRg st="5" end="5"/>
                                            </p:txEl>
                                          </p:spTgt>
                                        </p:tgtEl>
                                        <p:attrNameLst>
                                          <p:attrName>style.visibility</p:attrName>
                                        </p:attrNameLst>
                                      </p:cBhvr>
                                      <p:to>
                                        <p:strVal val="visible"/>
                                      </p:to>
                                    </p:set>
                                    <p:animEffect transition="in" filter="checkerboard(across)">
                                      <p:cBhvr>
                                        <p:cTn id="34" dur="500"/>
                                        <p:tgtEl>
                                          <p:spTgt spid="34816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81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notebook_edmond03"/>
          <p:cNvPicPr>
            <a:picLocks noChangeAspect="1" noChangeArrowheads="1"/>
          </p:cNvPicPr>
          <p:nvPr/>
        </p:nvPicPr>
        <p:blipFill>
          <a:blip r:embed="rId2" cstate="print">
            <a:lum bright="-60000"/>
          </a:blip>
          <a:srcRect/>
          <a:stretch>
            <a:fillRect/>
          </a:stretch>
        </p:blipFill>
        <p:spPr bwMode="auto">
          <a:xfrm>
            <a:off x="0" y="0"/>
            <a:ext cx="9144000" cy="6934200"/>
          </a:xfrm>
          <a:prstGeom prst="rect">
            <a:avLst/>
          </a:prstGeom>
          <a:noFill/>
          <a:ln w="9525">
            <a:noFill/>
            <a:miter lim="800000"/>
            <a:headEnd/>
            <a:tailEnd/>
          </a:ln>
        </p:spPr>
      </p:pic>
      <p:sp>
        <p:nvSpPr>
          <p:cNvPr id="270338" name="Rectangle 2"/>
          <p:cNvSpPr>
            <a:spLocks noGrp="1" noChangeArrowheads="1"/>
          </p:cNvSpPr>
          <p:nvPr>
            <p:ph type="title"/>
          </p:nvPr>
        </p:nvSpPr>
        <p:spPr>
          <a:xfrm>
            <a:off x="990600" y="1371600"/>
            <a:ext cx="6858000" cy="2544763"/>
          </a:xfrm>
        </p:spPr>
        <p:txBody>
          <a:bodyPr/>
          <a:lstStyle/>
          <a:p>
            <a:pPr eaLnBrk="1" hangingPunct="1">
              <a:defRPr/>
            </a:pPr>
            <a:r>
              <a:rPr lang="ar-JO" b="1" dirty="0">
                <a:solidFill>
                  <a:srgbClr val="FFFF00"/>
                </a:solidFill>
              </a:rPr>
              <a:t>النداء المثير للشفقة للترتيب: </a:t>
            </a:r>
            <a:br>
              <a:rPr lang="ar-JO" b="1" dirty="0">
                <a:solidFill>
                  <a:srgbClr val="FFFF00"/>
                </a:solidFill>
              </a:rPr>
            </a:br>
            <a:r>
              <a:rPr lang="ar-JO" b="1" dirty="0">
                <a:solidFill>
                  <a:srgbClr val="FFFF00"/>
                </a:solidFill>
              </a:rPr>
              <a:t>كيف يمكننا استخدام الشكل </a:t>
            </a:r>
            <a:br>
              <a:rPr lang="ar-JO" b="1" dirty="0">
                <a:solidFill>
                  <a:srgbClr val="FFFF00"/>
                </a:solidFill>
              </a:rPr>
            </a:br>
            <a:r>
              <a:rPr lang="ar-JO" b="1" dirty="0">
                <a:solidFill>
                  <a:srgbClr val="FFFF00"/>
                </a:solidFill>
              </a:rPr>
              <a:t>لاستخدام قوة الإنفعال؟</a:t>
            </a:r>
            <a:endParaRPr lang="en-US" b="1" dirty="0">
              <a:solidFill>
                <a:srgbClr val="FFFF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70338"/>
                                        </p:tgtEl>
                                        <p:attrNameLst>
                                          <p:attrName>style.visibility</p:attrName>
                                        </p:attrNameLst>
                                      </p:cBhvr>
                                      <p:to>
                                        <p:strVal val="visible"/>
                                      </p:to>
                                    </p:set>
                                    <p:anim calcmode="lin" valueType="num">
                                      <p:cBhvr>
                                        <p:cTn id="7" dur="500" fill="hold"/>
                                        <p:tgtEl>
                                          <p:spTgt spid="2703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703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703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703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0" y="152400"/>
            <a:ext cx="9144000" cy="1096963"/>
          </a:xfrm>
        </p:spPr>
        <p:txBody>
          <a:bodyPr/>
          <a:lstStyle/>
          <a:p>
            <a:pPr eaLnBrk="1" hangingPunct="1">
              <a:defRPr/>
            </a:pPr>
            <a:r>
              <a:rPr lang="ar-JO" sz="3800" b="1" dirty="0">
                <a:solidFill>
                  <a:srgbClr val="FFFF00"/>
                </a:solidFill>
                <a:latin typeface="Arial" panose="020B0604020202020204" pitchFamily="34" charset="0"/>
                <a:cs typeface="Arial" panose="020B0604020202020204" pitchFamily="34" charset="0"/>
              </a:rPr>
              <a:t>نظرية الشكل لكينيث بيرك</a:t>
            </a:r>
            <a:endParaRPr lang="en-US" sz="3800" b="1" dirty="0">
              <a:solidFill>
                <a:srgbClr val="FFFF00"/>
              </a:solidFill>
              <a:latin typeface="Arial" panose="020B0604020202020204" pitchFamily="34" charset="0"/>
              <a:cs typeface="Arial" panose="020B0604020202020204" pitchFamily="34" charset="0"/>
            </a:endParaRPr>
          </a:p>
        </p:txBody>
      </p:sp>
      <p:sp>
        <p:nvSpPr>
          <p:cNvPr id="277507" name="Rectangle 3"/>
          <p:cNvSpPr>
            <a:spLocks noGrp="1" noChangeArrowheads="1"/>
          </p:cNvSpPr>
          <p:nvPr>
            <p:ph idx="1"/>
          </p:nvPr>
        </p:nvSpPr>
        <p:spPr>
          <a:xfrm>
            <a:off x="762000" y="1600200"/>
            <a:ext cx="8153400" cy="5105400"/>
          </a:xfrm>
        </p:spPr>
        <p:txBody>
          <a:bodyPr/>
          <a:lstStyle/>
          <a:p>
            <a:pPr marL="990600" lvl="1" indent="-533400" algn="r" eaLnBrk="1" hangingPunct="1">
              <a:buClr>
                <a:srgbClr val="FF0000"/>
              </a:buClr>
              <a:buFont typeface="Wingdings" pitchFamily="2" charset="2"/>
              <a:buNone/>
              <a:defRPr/>
            </a:pPr>
            <a:r>
              <a:rPr lang="en-US" sz="2500" b="1" dirty="0">
                <a:latin typeface="Arial" panose="020B0604020202020204" pitchFamily="34" charset="0"/>
                <a:cs typeface="Arial" panose="020B0604020202020204" pitchFamily="34" charset="0"/>
              </a:rPr>
              <a:t>	</a:t>
            </a:r>
            <a:r>
              <a:rPr lang="ar-JO" sz="2500" b="1" dirty="0">
                <a:solidFill>
                  <a:srgbClr val="FFFF00"/>
                </a:solidFill>
                <a:latin typeface="Arial" panose="020B0604020202020204" pitchFamily="34" charset="0"/>
                <a:cs typeface="Arial" panose="020B0604020202020204" pitchFamily="34" charset="0"/>
              </a:rPr>
              <a:t>التعريف:</a:t>
            </a:r>
            <a:endParaRPr lang="en-US" sz="2500" b="1" dirty="0">
              <a:solidFill>
                <a:srgbClr val="FFFF00"/>
              </a:solidFill>
              <a:latin typeface="Arial" panose="020B0604020202020204" pitchFamily="34" charset="0"/>
              <a:cs typeface="Arial" panose="020B0604020202020204" pitchFamily="34" charset="0"/>
            </a:endParaRPr>
          </a:p>
          <a:p>
            <a:pPr marL="990600" lvl="1" indent="-533400" algn="r" rtl="1" eaLnBrk="1" hangingPunct="1">
              <a:buClr>
                <a:srgbClr val="FF0000"/>
              </a:buClr>
              <a:buFont typeface="Wingdings" pitchFamily="2" charset="2"/>
              <a:buNone/>
              <a:defRPr/>
            </a:pPr>
            <a:r>
              <a:rPr lang="en-US" sz="2500" b="1" dirty="0">
                <a:latin typeface="Arial" panose="020B0604020202020204" pitchFamily="34" charset="0"/>
                <a:cs typeface="Arial" panose="020B0604020202020204" pitchFamily="34" charset="0"/>
              </a:rPr>
              <a:t>	</a:t>
            </a:r>
            <a:r>
              <a:rPr lang="ar-JO" sz="2500" b="1" dirty="0">
                <a:latin typeface="Arial" panose="020B0604020202020204" pitchFamily="34" charset="0"/>
                <a:cs typeface="Arial" panose="020B0604020202020204" pitchFamily="34" charset="0"/>
              </a:rPr>
              <a:t>الشكل هو خلق شهية في ذهن المستمع، وإشباع تلك الشهية بشكل كافٍ.</a:t>
            </a:r>
            <a:endParaRPr lang="en-US" sz="2500" b="1" dirty="0">
              <a:latin typeface="Arial" panose="020B0604020202020204" pitchFamily="34" charset="0"/>
              <a:cs typeface="Arial" panose="020B0604020202020204" pitchFamily="34" charset="0"/>
            </a:endParaRPr>
          </a:p>
          <a:p>
            <a:pPr marL="990600" lvl="1" indent="-533400" eaLnBrk="1" hangingPunct="1">
              <a:buClr>
                <a:srgbClr val="FF0000"/>
              </a:buClr>
              <a:buFont typeface="Wingdings" pitchFamily="2" charset="2"/>
              <a:buNone/>
              <a:defRPr/>
            </a:pPr>
            <a:r>
              <a:rPr lang="en-US" sz="2500" b="1" dirty="0">
                <a:latin typeface="Arial" panose="020B0604020202020204" pitchFamily="34" charset="0"/>
                <a:cs typeface="Arial" panose="020B0604020202020204" pitchFamily="34" charset="0"/>
              </a:rPr>
              <a:t>		</a:t>
            </a:r>
            <a:r>
              <a:rPr lang="ar-JO" sz="1800" b="1" dirty="0">
                <a:latin typeface="Arial" panose="020B0604020202020204" pitchFamily="34" charset="0"/>
                <a:cs typeface="Arial" panose="020B0604020202020204" pitchFamily="34" charset="0"/>
              </a:rPr>
              <a:t>- البيان المضاد (1931: ر ب ت. يو من مطبعة سي آيه، 1968)، 31</a:t>
            </a:r>
            <a:endParaRPr lang="en-US" sz="1800" b="1" dirty="0">
              <a:latin typeface="Arial" panose="020B0604020202020204" pitchFamily="34" charset="0"/>
              <a:cs typeface="Arial" panose="020B0604020202020204" pitchFamily="34" charset="0"/>
            </a:endParaRPr>
          </a:p>
          <a:p>
            <a:pPr marL="990600" lvl="1" indent="-533400" eaLnBrk="1" hangingPunct="1">
              <a:buClr>
                <a:srgbClr val="FF0000"/>
              </a:buClr>
              <a:buFont typeface="Wingdings" pitchFamily="2" charset="2"/>
              <a:buNone/>
              <a:defRPr/>
            </a:pPr>
            <a:endParaRPr lang="en-US" sz="1800" b="1" dirty="0">
              <a:latin typeface="Arial" panose="020B0604020202020204" pitchFamily="34" charset="0"/>
              <a:cs typeface="Arial" panose="020B0604020202020204" pitchFamily="34" charset="0"/>
            </a:endParaRPr>
          </a:p>
          <a:p>
            <a:pPr marL="990600" lvl="1" indent="-533400" algn="r" rtl="1" eaLnBrk="1" hangingPunct="1">
              <a:buClr>
                <a:srgbClr val="FF0000"/>
              </a:buClr>
              <a:buFont typeface="Wingdings" pitchFamily="2" charset="2"/>
              <a:buNone/>
              <a:defRPr/>
            </a:pPr>
            <a:r>
              <a:rPr lang="en-US" sz="2500" b="1" dirty="0">
                <a:latin typeface="Arial" panose="020B0604020202020204" pitchFamily="34" charset="0"/>
                <a:cs typeface="Arial" panose="020B0604020202020204" pitchFamily="34" charset="0"/>
              </a:rPr>
              <a:t>	</a:t>
            </a:r>
            <a:r>
              <a:rPr lang="ar-JO" sz="2500" b="1" dirty="0">
                <a:latin typeface="Arial" panose="020B0604020202020204" pitchFamily="34" charset="0"/>
                <a:cs typeface="Arial" panose="020B0604020202020204" pitchFamily="34" charset="0"/>
              </a:rPr>
              <a:t>الشكل في الأدب هو إثارة الرغبات وتحقيقها. إن العمل له شكل بقدر ما يدفع جزء منه القارئ إلى توقع جزء آخر ليكون سعيداً بالتسلسل.</a:t>
            </a:r>
            <a:endParaRPr lang="en-US" sz="2500" b="1" dirty="0">
              <a:latin typeface="Arial" panose="020B0604020202020204" pitchFamily="34" charset="0"/>
              <a:cs typeface="Arial" panose="020B0604020202020204" pitchFamily="34" charset="0"/>
            </a:endParaRPr>
          </a:p>
          <a:p>
            <a:pPr marL="990600" lvl="1" indent="-533400" algn="r" rtl="1" eaLnBrk="1" hangingPunct="1">
              <a:buClr>
                <a:srgbClr val="FF0000"/>
              </a:buClr>
              <a:buFont typeface="Wingdings" pitchFamily="2" charset="2"/>
              <a:buNone/>
              <a:defRPr/>
            </a:pPr>
            <a:r>
              <a:rPr lang="en-US" sz="1800" b="1" dirty="0">
                <a:latin typeface="Arial" panose="020B0604020202020204" pitchFamily="34" charset="0"/>
                <a:cs typeface="Arial" panose="020B0604020202020204" pitchFamily="34" charset="0"/>
              </a:rPr>
              <a:t>		</a:t>
            </a:r>
            <a:r>
              <a:rPr lang="ar-JO" sz="1800" b="1" dirty="0">
                <a:latin typeface="Arial" panose="020B0604020202020204" pitchFamily="34" charset="0"/>
                <a:cs typeface="Arial" panose="020B0604020202020204" pitchFamily="34" charset="0"/>
              </a:rPr>
              <a:t>- البيان المضاد، 124</a:t>
            </a:r>
            <a:endParaRPr lang="en-US" sz="1800" b="1" dirty="0">
              <a:latin typeface="Arial" panose="020B0604020202020204" pitchFamily="34" charset="0"/>
              <a:cs typeface="Arial" panose="020B0604020202020204" pitchFamily="34" charset="0"/>
            </a:endParaRPr>
          </a:p>
          <a:p>
            <a:pPr marL="990600" lvl="1" indent="-533400" eaLnBrk="1" hangingPunct="1">
              <a:buClr>
                <a:srgbClr val="FF0000"/>
              </a:buClr>
              <a:buFont typeface="Wingdings" pitchFamily="2" charset="2"/>
              <a:buNone/>
              <a:defRPr/>
            </a:pPr>
            <a:endParaRPr lang="en-US" sz="2500" b="1" dirty="0">
              <a:latin typeface="Arial" panose="020B0604020202020204" pitchFamily="34" charset="0"/>
              <a:cs typeface="Arial" panose="020B0604020202020204" pitchFamily="34" charset="0"/>
            </a:endParaRPr>
          </a:p>
          <a:p>
            <a:pPr marL="990600" lvl="1" indent="-533400" eaLnBrk="1" hangingPunct="1">
              <a:buClr>
                <a:srgbClr val="FF0000"/>
              </a:buClr>
              <a:buFont typeface="Wingdings" pitchFamily="2" charset="2"/>
              <a:buNone/>
              <a:defRPr/>
            </a:pPr>
            <a:r>
              <a:rPr lang="en-US" sz="2500"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anim calcmode="lin" valueType="num">
                                      <p:cBhvr>
                                        <p:cTn id="7" dur="500" fill="hold"/>
                                        <p:tgtEl>
                                          <p:spTgt spid="27750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7750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7750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77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77507">
                                            <p:txEl>
                                              <p:pRg st="1" end="1"/>
                                            </p:txEl>
                                          </p:spTgt>
                                        </p:tgtEl>
                                        <p:attrNameLst>
                                          <p:attrName>style.visibility</p:attrName>
                                        </p:attrNameLst>
                                      </p:cBhvr>
                                      <p:to>
                                        <p:strVal val="visible"/>
                                      </p:to>
                                    </p:set>
                                    <p:anim calcmode="lin" valueType="num">
                                      <p:cBhvr>
                                        <p:cTn id="15" dur="500" fill="hold"/>
                                        <p:tgtEl>
                                          <p:spTgt spid="2775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775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775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77507">
                                            <p:txEl>
                                              <p:pRg st="1" end="1"/>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277507">
                                            <p:txEl>
                                              <p:pRg st="2" end="2"/>
                                            </p:txEl>
                                          </p:spTgt>
                                        </p:tgtEl>
                                        <p:attrNameLst>
                                          <p:attrName>style.visibility</p:attrName>
                                        </p:attrNameLst>
                                      </p:cBhvr>
                                      <p:to>
                                        <p:strVal val="visible"/>
                                      </p:to>
                                    </p:set>
                                    <p:anim calcmode="lin" valueType="num">
                                      <p:cBhvr>
                                        <p:cTn id="21" dur="500" fill="hold"/>
                                        <p:tgtEl>
                                          <p:spTgt spid="2775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775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775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775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277507">
                                            <p:txEl>
                                              <p:pRg st="4" end="4"/>
                                            </p:txEl>
                                          </p:spTgt>
                                        </p:tgtEl>
                                        <p:attrNameLst>
                                          <p:attrName>style.visibility</p:attrName>
                                        </p:attrNameLst>
                                      </p:cBhvr>
                                      <p:to>
                                        <p:strVal val="visible"/>
                                      </p:to>
                                    </p:set>
                                    <p:anim calcmode="lin" valueType="num">
                                      <p:cBhvr>
                                        <p:cTn id="29" dur="500" fill="hold"/>
                                        <p:tgtEl>
                                          <p:spTgt spid="27750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7750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7750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77507">
                                            <p:txEl>
                                              <p:pRg st="4" end="4"/>
                                            </p:txEl>
                                          </p:spTgt>
                                        </p:tgtEl>
                                        <p:attrNameLst>
                                          <p:attrName>ppt_y</p:attrName>
                                        </p:attrNameLst>
                                      </p:cBhvr>
                                      <p:tavLst>
                                        <p:tav tm="0">
                                          <p:val>
                                            <p:strVal val="#ppt_y"/>
                                          </p:val>
                                        </p:tav>
                                        <p:tav tm="100000">
                                          <p:val>
                                            <p:strVal val="#ppt_y"/>
                                          </p:val>
                                        </p:tav>
                                      </p:tavLst>
                                    </p:anim>
                                  </p:childTnLst>
                                </p:cTn>
                              </p:par>
                              <p:par>
                                <p:cTn id="33" presetID="39" presetClass="entr" presetSubtype="0" accel="100000" fill="hold" grpId="0" nodeType="withEffect">
                                  <p:stCondLst>
                                    <p:cond delay="0"/>
                                  </p:stCondLst>
                                  <p:childTnLst>
                                    <p:set>
                                      <p:cBhvr>
                                        <p:cTn id="34" dur="1" fill="hold">
                                          <p:stCondLst>
                                            <p:cond delay="0"/>
                                          </p:stCondLst>
                                        </p:cTn>
                                        <p:tgtEl>
                                          <p:spTgt spid="277507">
                                            <p:txEl>
                                              <p:pRg st="5" end="5"/>
                                            </p:txEl>
                                          </p:spTgt>
                                        </p:tgtEl>
                                        <p:attrNameLst>
                                          <p:attrName>style.visibility</p:attrName>
                                        </p:attrNameLst>
                                      </p:cBhvr>
                                      <p:to>
                                        <p:strVal val="visible"/>
                                      </p:to>
                                    </p:set>
                                    <p:anim calcmode="lin" valueType="num">
                                      <p:cBhvr>
                                        <p:cTn id="35" dur="500" fill="hold"/>
                                        <p:tgtEl>
                                          <p:spTgt spid="27750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27750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27750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27750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152400"/>
            <a:ext cx="7696200" cy="1096963"/>
          </a:xfrm>
        </p:spPr>
        <p:txBody>
          <a:bodyPr/>
          <a:lstStyle/>
          <a:p>
            <a:pPr eaLnBrk="1" hangingPunct="1"/>
            <a:r>
              <a:rPr lang="ar-JO" sz="3600" b="1" dirty="0">
                <a:solidFill>
                  <a:srgbClr val="FFFF00"/>
                </a:solidFill>
              </a:rPr>
              <a:t>كيف يعمل الشكل في عملية الإقناع؟</a:t>
            </a:r>
            <a:endParaRPr lang="en-US" sz="3600" b="1" dirty="0">
              <a:solidFill>
                <a:srgbClr val="FFFF00"/>
              </a:solidFill>
            </a:endParaRPr>
          </a:p>
        </p:txBody>
      </p:sp>
      <p:sp>
        <p:nvSpPr>
          <p:cNvPr id="278531" name="Rectangle 3"/>
          <p:cNvSpPr>
            <a:spLocks noGrp="1" noChangeArrowheads="1"/>
          </p:cNvSpPr>
          <p:nvPr>
            <p:ph idx="1"/>
          </p:nvPr>
        </p:nvSpPr>
        <p:spPr>
          <a:xfrm>
            <a:off x="838200" y="1600200"/>
            <a:ext cx="8153400" cy="5257800"/>
          </a:xfrm>
        </p:spPr>
        <p:txBody>
          <a:bodyPr/>
          <a:lstStyle/>
          <a:p>
            <a:pPr marL="990600" lvl="1" indent="-533400" algn="r" rtl="1" eaLnBrk="1" hangingPunct="1">
              <a:lnSpc>
                <a:spcPct val="90000"/>
              </a:lnSpc>
              <a:buClr>
                <a:srgbClr val="FF0000"/>
              </a:buClr>
              <a:buFont typeface="Wingdings" pitchFamily="2" charset="2"/>
              <a:buNone/>
            </a:pPr>
            <a:r>
              <a:rPr lang="en-US" sz="2000" b="1" dirty="0"/>
              <a:t>	</a:t>
            </a:r>
            <a:r>
              <a:rPr lang="ar-JO" sz="2400" b="1" dirty="0"/>
              <a:t>إن الاستسلام للنموذج يهيئ للموافقة على المسألة المرتبطة به. . . . يمكن للعديد من الأنماط الرسمية البحتة أن توقظ فينا بسهولة موقفاً من التوقع التعاوني. على سبيل المثال تخيل مقطعاً مبنياً على مجموعة من المتعارضات (نحن نفعل هذا، لكنهم... يفعلون ذلك؛ نحن نبقى هنا لكنهم يذهبون إلى هناك؛ نحن ننظر إلى الأعلى لكنهم ينظرون إلى الأسفل. إلخ.) بمجرد أن تفهم اتجاه النموذج تجده يدعو للمشاركة بغض النظر عن الموضوع. من الناحية الرسمية ستجد نفسك تتأرجح مع سلسلة من الأضداد على الرغم من أنك قد لا توافق على الإقتراح الذي يتم تقديمه بهذا الشكل.</a:t>
            </a:r>
            <a:endParaRPr lang="en-US" sz="2400" b="1" dirty="0"/>
          </a:p>
          <a:p>
            <a:pPr marL="990600" lvl="1" indent="-533400" eaLnBrk="1" hangingPunct="1">
              <a:lnSpc>
                <a:spcPct val="90000"/>
              </a:lnSpc>
              <a:buClr>
                <a:srgbClr val="FF0000"/>
              </a:buClr>
              <a:buFont typeface="Wingdings" pitchFamily="2" charset="2"/>
              <a:buNone/>
            </a:pPr>
            <a:endParaRPr lang="en-US" sz="2400" b="1" dirty="0"/>
          </a:p>
          <a:p>
            <a:pPr marL="990600" lvl="1" indent="-533400" algn="r" rtl="1" eaLnBrk="1" hangingPunct="1">
              <a:lnSpc>
                <a:spcPct val="90000"/>
              </a:lnSpc>
              <a:buClr>
                <a:srgbClr val="FF0000"/>
              </a:buClr>
              <a:buFont typeface="Wingdings" pitchFamily="2" charset="2"/>
              <a:buNone/>
            </a:pPr>
            <a:r>
              <a:rPr lang="en-US" sz="1600" b="1" dirty="0"/>
              <a:t>    </a:t>
            </a:r>
            <a:r>
              <a:rPr lang="ar-JO" sz="1600" b="1" dirty="0"/>
              <a:t>كينيث بيرك، بلاغة الدوافع (1950؛ بيركلي: جامعة كاليفورنيا، ص، 1969) 58-59.</a:t>
            </a:r>
            <a:endParaRPr lang="en-US" sz="1600" b="1"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 calcmode="lin" valueType="num">
                                      <p:cBhvr additive="base">
                                        <p:cTn id="7" dur="500" fill="hold"/>
                                        <p:tgtEl>
                                          <p:spTgt spid="278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8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78531">
                                            <p:txEl>
                                              <p:pRg st="2" end="2"/>
                                            </p:txEl>
                                          </p:spTgt>
                                        </p:tgtEl>
                                        <p:attrNameLst>
                                          <p:attrName>style.visibility</p:attrName>
                                        </p:attrNameLst>
                                      </p:cBhvr>
                                      <p:to>
                                        <p:strVal val="visible"/>
                                      </p:to>
                                    </p:set>
                                    <p:anim calcmode="lin" valueType="num">
                                      <p:cBhvr additive="base">
                                        <p:cTn id="13" dur="500" fill="hold"/>
                                        <p:tgtEl>
                                          <p:spTgt spid="27853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85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MPj04048900000[1]"/>
          <p:cNvPicPr>
            <a:picLocks noChangeAspect="1" noChangeArrowheads="1"/>
          </p:cNvPicPr>
          <p:nvPr/>
        </p:nvPicPr>
        <p:blipFill>
          <a:blip r:embed="rId2" cstate="print"/>
          <a:srcRect l="22501"/>
          <a:stretch>
            <a:fillRect/>
          </a:stretch>
        </p:blipFill>
        <p:spPr bwMode="auto">
          <a:xfrm>
            <a:off x="-76200" y="0"/>
            <a:ext cx="9220200" cy="6858000"/>
          </a:xfrm>
          <a:prstGeom prst="rect">
            <a:avLst/>
          </a:prstGeom>
          <a:noFill/>
          <a:ln w="9525">
            <a:noFill/>
            <a:miter lim="800000"/>
            <a:headEnd/>
            <a:tailEnd/>
          </a:ln>
        </p:spPr>
      </p:pic>
      <p:sp>
        <p:nvSpPr>
          <p:cNvPr id="314370" name="Rectangle 2"/>
          <p:cNvSpPr>
            <a:spLocks noGrp="1" noChangeArrowheads="1"/>
          </p:cNvSpPr>
          <p:nvPr>
            <p:ph type="title"/>
          </p:nvPr>
        </p:nvSpPr>
        <p:spPr>
          <a:xfrm>
            <a:off x="0" y="-76200"/>
            <a:ext cx="9144000" cy="1096963"/>
          </a:xfrm>
        </p:spPr>
        <p:txBody>
          <a:bodyPr/>
          <a:lstStyle/>
          <a:p>
            <a:pPr eaLnBrk="1" hangingPunct="1">
              <a:defRPr/>
            </a:pPr>
            <a:r>
              <a:rPr lang="ar-JO" b="1" dirty="0">
                <a:solidFill>
                  <a:srgbClr val="000000"/>
                </a:solidFill>
                <a:effectLst>
                  <a:outerShdw blurRad="38100" dist="38100" dir="2700000" algn="tl">
                    <a:srgbClr val="FFFFFF"/>
                  </a:outerShdw>
                </a:effectLst>
              </a:rPr>
              <a:t>أنواع الشكل</a:t>
            </a:r>
            <a:endParaRPr lang="en-US" b="1" dirty="0">
              <a:solidFill>
                <a:srgbClr val="000000"/>
              </a:solidFill>
              <a:effectLst>
                <a:outerShdw blurRad="38100" dist="38100" dir="2700000" algn="tl">
                  <a:srgbClr val="FFFFFF"/>
                </a:outerShdw>
              </a:effectLst>
            </a:endParaRPr>
          </a:p>
        </p:txBody>
      </p:sp>
      <p:sp>
        <p:nvSpPr>
          <p:cNvPr id="314371" name="Rectangle 3"/>
          <p:cNvSpPr>
            <a:spLocks noGrp="1" noChangeArrowheads="1"/>
          </p:cNvSpPr>
          <p:nvPr>
            <p:ph idx="1"/>
          </p:nvPr>
        </p:nvSpPr>
        <p:spPr>
          <a:xfrm>
            <a:off x="4495800" y="1600200"/>
            <a:ext cx="4648200" cy="5410200"/>
          </a:xfrm>
        </p:spPr>
        <p:txBody>
          <a:bodyPr/>
          <a:lstStyle/>
          <a:p>
            <a:pPr marL="990600" lvl="1" indent="-533400" algn="r" rtl="1" eaLnBrk="1" hangingPunct="1">
              <a:buClr>
                <a:srgbClr val="FF0000"/>
              </a:buClr>
              <a:buFont typeface="Wingdings" pitchFamily="2" charset="2"/>
              <a:buChar char="Ø"/>
              <a:defRPr/>
            </a:pPr>
            <a:r>
              <a:rPr lang="ar-JO" sz="3200" b="1" dirty="0">
                <a:solidFill>
                  <a:srgbClr val="000000"/>
                </a:solidFill>
                <a:effectLst>
                  <a:outerShdw blurRad="38100" dist="38100" dir="2700000" algn="tl">
                    <a:srgbClr val="FFFFFF"/>
                  </a:outerShdw>
                </a:effectLst>
              </a:rPr>
              <a:t>تكراري</a:t>
            </a:r>
            <a:endParaRPr lang="en-US" sz="3200" b="1" dirty="0">
              <a:solidFill>
                <a:srgbClr val="000000"/>
              </a:solidFill>
              <a:effectLst>
                <a:outerShdw blurRad="38100" dist="38100" dir="2700000" algn="tl">
                  <a:srgbClr val="FFFFFF"/>
                </a:outerShdw>
              </a:effectLst>
            </a:endParaRPr>
          </a:p>
          <a:p>
            <a:pPr marL="990600" lvl="1" indent="-533400" algn="r" rtl="1" eaLnBrk="1" hangingPunct="1">
              <a:buClr>
                <a:srgbClr val="FF0000"/>
              </a:buClr>
              <a:buFont typeface="Wingdings" pitchFamily="2" charset="2"/>
              <a:buChar char="Ø"/>
              <a:defRPr/>
            </a:pPr>
            <a:r>
              <a:rPr lang="ar-JO" sz="3200" b="1" dirty="0">
                <a:solidFill>
                  <a:srgbClr val="000000"/>
                </a:solidFill>
                <a:effectLst>
                  <a:outerShdw blurRad="38100" dist="38100" dir="2700000" algn="tl">
                    <a:srgbClr val="FFFFFF"/>
                  </a:outerShdw>
                </a:effectLst>
              </a:rPr>
              <a:t>نوعي</a:t>
            </a:r>
            <a:endParaRPr lang="en-US" sz="3200" b="1" dirty="0">
              <a:solidFill>
                <a:srgbClr val="000000"/>
              </a:solidFill>
              <a:effectLst>
                <a:outerShdw blurRad="38100" dist="38100" dir="2700000" algn="tl">
                  <a:srgbClr val="FFFFFF"/>
                </a:outerShdw>
              </a:effectLst>
            </a:endParaRPr>
          </a:p>
          <a:p>
            <a:pPr marL="990600" lvl="1" indent="-533400" algn="r" rtl="1" eaLnBrk="1" hangingPunct="1">
              <a:buClr>
                <a:srgbClr val="FF0000"/>
              </a:buClr>
              <a:buFont typeface="Wingdings" pitchFamily="2" charset="2"/>
              <a:buChar char="Ø"/>
              <a:defRPr/>
            </a:pPr>
            <a:r>
              <a:rPr lang="ar-JO" sz="3200" b="1" dirty="0">
                <a:solidFill>
                  <a:srgbClr val="000000"/>
                </a:solidFill>
                <a:effectLst>
                  <a:outerShdw blurRad="38100" dist="38100" dir="2700000" algn="tl">
                    <a:srgbClr val="FFFFFF"/>
                  </a:outerShdw>
                </a:effectLst>
              </a:rPr>
              <a:t>قياسي</a:t>
            </a:r>
            <a:endParaRPr lang="en-US" sz="3200" b="1" dirty="0">
              <a:solidFill>
                <a:srgbClr val="000000"/>
              </a:solidFill>
              <a:effectLst>
                <a:outerShdw blurRad="38100" dist="38100" dir="2700000" algn="tl">
                  <a:srgbClr val="FFFFFF"/>
                </a:outerShdw>
              </a:effectLst>
            </a:endParaRPr>
          </a:p>
          <a:p>
            <a:pPr marL="990600" lvl="1" indent="-533400" algn="r" rtl="1" eaLnBrk="1" hangingPunct="1">
              <a:buClr>
                <a:srgbClr val="FF0000"/>
              </a:buClr>
              <a:buFont typeface="Wingdings" pitchFamily="2" charset="2"/>
              <a:buChar char="Ø"/>
              <a:defRPr/>
            </a:pPr>
            <a:r>
              <a:rPr lang="ar-JO" sz="3200" b="1" dirty="0">
                <a:solidFill>
                  <a:srgbClr val="000000"/>
                </a:solidFill>
                <a:effectLst>
                  <a:outerShdw blurRad="38100" dist="38100" dir="2700000" algn="tl">
                    <a:srgbClr val="FFFFFF"/>
                  </a:outerShdw>
                </a:effectLst>
              </a:rPr>
              <a:t>تقليدي</a:t>
            </a:r>
            <a:endParaRPr lang="en-US" sz="3200" b="1" dirty="0">
              <a:solidFill>
                <a:srgbClr val="000000"/>
              </a:solidFill>
              <a:effectLst>
                <a:outerShdw blurRad="38100" dist="38100" dir="2700000" algn="tl">
                  <a:srgbClr val="FFFFFF"/>
                </a:outerShdw>
              </a:effectLst>
            </a:endParaRPr>
          </a:p>
          <a:p>
            <a:pPr marL="990600" lvl="1" indent="-533400" algn="r" rtl="1" eaLnBrk="1" hangingPunct="1">
              <a:buClr>
                <a:srgbClr val="FF0000"/>
              </a:buClr>
              <a:buFont typeface="Wingdings" pitchFamily="2" charset="2"/>
              <a:buChar char="Ø"/>
              <a:defRPr/>
            </a:pPr>
            <a:endParaRPr lang="en-US" sz="3200" b="1" dirty="0">
              <a:solidFill>
                <a:srgbClr val="000000"/>
              </a:solidFill>
              <a:effectLst>
                <a:outerShdw blurRad="38100" dist="38100" dir="2700000" algn="tl">
                  <a:srgbClr val="FFFFFF"/>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anim calcmode="lin" valueType="num">
                                      <p:cBhvr>
                                        <p:cTn id="7" dur="500" fill="hold"/>
                                        <p:tgtEl>
                                          <p:spTgt spid="31437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1437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1437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143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14371">
                                            <p:txEl>
                                              <p:pRg st="1" end="1"/>
                                            </p:txEl>
                                          </p:spTgt>
                                        </p:tgtEl>
                                        <p:attrNameLst>
                                          <p:attrName>style.visibility</p:attrName>
                                        </p:attrNameLst>
                                      </p:cBhvr>
                                      <p:to>
                                        <p:strVal val="visible"/>
                                      </p:to>
                                    </p:set>
                                    <p:anim calcmode="lin" valueType="num">
                                      <p:cBhvr>
                                        <p:cTn id="15" dur="500" fill="hold"/>
                                        <p:tgtEl>
                                          <p:spTgt spid="3143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143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143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143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14371">
                                            <p:txEl>
                                              <p:pRg st="2" end="2"/>
                                            </p:txEl>
                                          </p:spTgt>
                                        </p:tgtEl>
                                        <p:attrNameLst>
                                          <p:attrName>style.visibility</p:attrName>
                                        </p:attrNameLst>
                                      </p:cBhvr>
                                      <p:to>
                                        <p:strVal val="visible"/>
                                      </p:to>
                                    </p:set>
                                    <p:anim calcmode="lin" valueType="num">
                                      <p:cBhvr>
                                        <p:cTn id="23" dur="500" fill="hold"/>
                                        <p:tgtEl>
                                          <p:spTgt spid="3143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143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143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143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14371">
                                            <p:txEl>
                                              <p:pRg st="3" end="3"/>
                                            </p:txEl>
                                          </p:spTgt>
                                        </p:tgtEl>
                                        <p:attrNameLst>
                                          <p:attrName>style.visibility</p:attrName>
                                        </p:attrNameLst>
                                      </p:cBhvr>
                                      <p:to>
                                        <p:strVal val="visible"/>
                                      </p:to>
                                    </p:set>
                                    <p:anim calcmode="lin" valueType="num">
                                      <p:cBhvr>
                                        <p:cTn id="31" dur="500" fill="hold"/>
                                        <p:tgtEl>
                                          <p:spTgt spid="3143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143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143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143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200" b="1" dirty="0">
                <a:latin typeface="Arial" panose="020B0604020202020204" pitchFamily="34" charset="0"/>
                <a:cs typeface="Arial" panose="020B0604020202020204" pitchFamily="34" charset="0"/>
              </a:rPr>
              <a:t>الشكل التكراري</a:t>
            </a:r>
            <a:br>
              <a:rPr lang="en-US" sz="3200" b="1" dirty="0">
                <a:latin typeface="Arial" panose="020B0604020202020204" pitchFamily="34" charset="0"/>
                <a:cs typeface="Arial" panose="020B0604020202020204" pitchFamily="34" charset="0"/>
              </a:rPr>
            </a:br>
            <a:r>
              <a:rPr lang="ar-JO" sz="3200" b="1" dirty="0">
                <a:latin typeface="Arial" panose="020B0604020202020204" pitchFamily="34" charset="0"/>
                <a:cs typeface="Arial" panose="020B0604020202020204" pitchFamily="34" charset="0"/>
              </a:rPr>
              <a:t>آرثرز حول خداع ملاحقة الحلم الأمريكي</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90600" y="1905000"/>
            <a:ext cx="7924800" cy="4114800"/>
          </a:xfrm>
        </p:spPr>
        <p:txBody>
          <a:bodyPr/>
          <a:lstStyle/>
          <a:p>
            <a:pPr marL="0" indent="0" algn="r" rtl="1">
              <a:buNone/>
            </a:pPr>
            <a:r>
              <a:rPr lang="ar-JO" sz="2400" dirty="0">
                <a:effectLst/>
                <a:latin typeface="Arial" panose="020B0604020202020204" pitchFamily="34" charset="0"/>
                <a:cs typeface="Arial" panose="020B0604020202020204" pitchFamily="34" charset="0"/>
              </a:rPr>
              <a:t>أنت تعمل بجد في المدرسة الثانوية حتى تتمكن من الإلتحاق بكلية أحلامك، ثم تدرس بجد في الكلية حتى تتمكن من الحصول إلى وظيفة أحلامك؛ ثم تعمل وقتاً إضافياً في وظيفة أحلامك حتى تتمكن من قيادة سيارة أحلامك، وهذا يساعدك على جذب شريك أحلامك؛ ثم لديك حفل زفاف أحلامك، وتنتقل إلى منزل الأحلام، وتنجب 1.7 طفل أحلام؛ ثم تقوم بتوفير المال لتأخذ إجازة الأحلام لتبتعد عن أطفال الأحلام؛ ثم تقوم بالذهاب بعيدًا لبناء حلم 401</a:t>
            </a:r>
            <a:r>
              <a:rPr lang="ar-JO" sz="2400" dirty="0">
                <a:latin typeface="Arial" panose="020B0604020202020204" pitchFamily="34" charset="0"/>
                <a:cs typeface="Arial" panose="020B0604020202020204" pitchFamily="34" charset="0"/>
              </a:rPr>
              <a:t> ألفاً</a:t>
            </a:r>
            <a:r>
              <a:rPr lang="en-US" sz="2400" dirty="0">
                <a:effectLst/>
                <a:latin typeface="Arial" panose="020B0604020202020204" pitchFamily="34" charset="0"/>
                <a:cs typeface="Arial" panose="020B0604020202020204" pitchFamily="34" charset="0"/>
              </a:rPr>
              <a:t> </a:t>
            </a:r>
            <a:r>
              <a:rPr lang="ar-JO" sz="2400" dirty="0">
                <a:effectLst/>
                <a:latin typeface="Arial" panose="020B0604020202020204" pitchFamily="34" charset="0"/>
                <a:cs typeface="Arial" panose="020B0604020202020204" pitchFamily="34" charset="0"/>
              </a:rPr>
              <a:t>حتى تتمكن من الحصول على تقاعد أحلامك. ثم تموت [وقفة] ويكون لديك جنازة الحلم مع نعش الحلم الذي يتم وضعه في حفرة الحلم في الأرض. أليس هناك ما هو أفضل من الحلم الأمريكي؟</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23527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rrowheads="1"/>
          </p:cNvSpPr>
          <p:nvPr>
            <p:ph type="title"/>
          </p:nvPr>
        </p:nvSpPr>
        <p:spPr>
          <a:xfrm>
            <a:off x="1143000" y="0"/>
            <a:ext cx="7391400" cy="1660525"/>
          </a:xfrm>
        </p:spPr>
        <p:txBody>
          <a:bodyPr/>
          <a:lstStyle/>
          <a:p>
            <a:pPr algn="ctr" eaLnBrk="1" hangingPunct="1">
              <a:defRPr/>
            </a:pPr>
            <a:r>
              <a:rPr lang="ar-JO" sz="2700" b="1" dirty="0"/>
              <a:t>دراسة حالة: الشكل التكراري والنوعي</a:t>
            </a:r>
            <a:br>
              <a:rPr lang="en-US" sz="2700" b="1" dirty="0"/>
            </a:br>
            <a:r>
              <a:rPr lang="ar-JO" sz="2700" b="1" dirty="0"/>
              <a:t>آرثرز، مغطي أو مغطى</a:t>
            </a:r>
            <a:br>
              <a:rPr lang="ar-JO" sz="2700" b="1" dirty="0"/>
            </a:br>
            <a:r>
              <a:rPr lang="ar-JO" sz="2700" b="1" dirty="0"/>
              <a:t>مزمور 32</a:t>
            </a:r>
            <a:endParaRPr lang="en-US" sz="2700" b="1" dirty="0"/>
          </a:p>
        </p:txBody>
      </p:sp>
      <p:sp>
        <p:nvSpPr>
          <p:cNvPr id="364550" name="Text Box 6"/>
          <p:cNvSpPr txBox="1">
            <a:spLocks noChangeArrowheads="1"/>
          </p:cNvSpPr>
          <p:nvPr/>
        </p:nvSpPr>
        <p:spPr bwMode="auto">
          <a:xfrm>
            <a:off x="914400" y="2209800"/>
            <a:ext cx="7924800" cy="3046988"/>
          </a:xfrm>
          <a:prstGeom prst="rect">
            <a:avLst/>
          </a:prstGeom>
          <a:noFill/>
          <a:ln w="9525">
            <a:noFill/>
            <a:miter lim="800000"/>
            <a:headEnd/>
            <a:tailEnd/>
          </a:ln>
          <a:effectLst/>
        </p:spPr>
        <p:txBody>
          <a:bodyPr wrap="square">
            <a:spAutoFit/>
          </a:bodyPr>
          <a:lstStyle/>
          <a:p>
            <a:pPr algn="r" rtl="1">
              <a:buFontTx/>
              <a:buChar char="•"/>
              <a:defRPr/>
            </a:pPr>
            <a:r>
              <a:rPr lang="ar-JO" sz="3200" b="1" dirty="0">
                <a:effectLst>
                  <a:outerShdw blurRad="38100" dist="38100" dir="2700000" algn="tl">
                    <a:srgbClr val="000000"/>
                  </a:outerShdw>
                </a:effectLst>
              </a:rPr>
              <a:t>ماذا كان قصد المؤلف الكتابي؟</a:t>
            </a:r>
            <a:endParaRPr lang="en-US" sz="3200" b="1" dirty="0">
              <a:effectLst>
                <a:outerShdw blurRad="38100" dist="38100" dir="2700000" algn="tl">
                  <a:srgbClr val="000000"/>
                </a:outerShdw>
              </a:effectLst>
            </a:endParaRPr>
          </a:p>
          <a:p>
            <a:pPr algn="r" rtl="1">
              <a:buFontTx/>
              <a:buChar char="•"/>
              <a:defRPr/>
            </a:pPr>
            <a:r>
              <a:rPr lang="ar-JO" sz="3200" b="1" dirty="0">
                <a:effectLst>
                  <a:outerShdw blurRad="38100" dist="38100" dir="2700000" algn="tl">
                    <a:srgbClr val="000000"/>
                  </a:outerShdw>
                </a:effectLst>
              </a:rPr>
              <a:t>يحاول آرثرز إعادة إنتاج تأثير النص من خلال بلاغة الشكل.</a:t>
            </a:r>
            <a:endParaRPr lang="en-US" sz="3200" b="1" dirty="0">
              <a:effectLst>
                <a:outerShdw blurRad="38100" dist="38100" dir="2700000" algn="tl">
                  <a:srgbClr val="000000"/>
                </a:outerShdw>
              </a:effectLst>
            </a:endParaRPr>
          </a:p>
          <a:p>
            <a:pPr lvl="1" algn="r" rtl="1">
              <a:buFontTx/>
              <a:buChar char="•"/>
              <a:defRPr/>
            </a:pPr>
            <a:r>
              <a:rPr lang="ar-JO" sz="3200" b="1" dirty="0">
                <a:effectLst>
                  <a:outerShdw blurRad="38100" dist="38100" dir="2700000" algn="tl">
                    <a:srgbClr val="000000"/>
                  </a:outerShdw>
                </a:effectLst>
              </a:rPr>
              <a:t>ما هو نوع الشكل الذي يستخدمه آرثرز (تكراري، نوعي، قياسي، تقليدي)؟ </a:t>
            </a:r>
            <a:endParaRPr lang="en-US" sz="3200" b="1" dirty="0">
              <a:effectLst>
                <a:outerShdw blurRad="38100" dist="38100" dir="2700000" algn="tl">
                  <a:srgbClr val="000000"/>
                </a:outerShdw>
              </a:effectLst>
            </a:endParaRPr>
          </a:p>
          <a:p>
            <a:pPr lvl="1" algn="r" rtl="1">
              <a:buFontTx/>
              <a:buChar char="•"/>
              <a:defRPr/>
            </a:pPr>
            <a:r>
              <a:rPr lang="ar-JO" sz="3200" b="1" dirty="0">
                <a:effectLst>
                  <a:outerShdw blurRad="38100" dist="38100" dir="2700000" algn="tl">
                    <a:srgbClr val="000000"/>
                  </a:outerShdw>
                </a:effectLst>
              </a:rPr>
              <a:t>إلى أي مدى؟</a:t>
            </a:r>
            <a:endParaRPr lang="en-US" sz="3200" b="1" dirty="0">
              <a:effectLst>
                <a:outerShdw blurRad="38100" dist="38100" dir="2700000" algn="tl">
                  <a:srgbClr val="000000"/>
                </a:outerShdw>
              </a:effectLst>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5" name="Rectangle 3"/>
          <p:cNvSpPr>
            <a:spLocks noChangeArrowheads="1"/>
          </p:cNvSpPr>
          <p:nvPr/>
        </p:nvSpPr>
        <p:spPr bwMode="auto">
          <a:xfrm>
            <a:off x="762000" y="1866672"/>
            <a:ext cx="8382000" cy="4708981"/>
          </a:xfrm>
          <a:prstGeom prst="rect">
            <a:avLst/>
          </a:prstGeom>
          <a:noFill/>
          <a:ln w="9525">
            <a:noFill/>
            <a:miter lim="800000"/>
            <a:headEnd/>
            <a:tailEnd/>
          </a:ln>
        </p:spPr>
        <p:txBody>
          <a:bodyPr wrap="square" anchor="ctr">
            <a:spAutoFit/>
          </a:bodyPr>
          <a:lstStyle/>
          <a:p>
            <a:pPr lvl="1" algn="r" rtl="1"/>
            <a:r>
              <a:rPr lang="ar-JO" sz="2000" b="1" dirty="0">
                <a:latin typeface="Arial" panose="020B0604020202020204" pitchFamily="34" charset="0"/>
                <a:cs typeface="Arial" panose="020B0604020202020204" pitchFamily="34" charset="0"/>
              </a:rPr>
              <a:t>لقد ابتهجت بإفراط كما لو أن النفس قد كتبت في سفر الحياة، عندما فاز فريق الجوارب الحمراء.</a:t>
            </a:r>
          </a:p>
          <a:p>
            <a:pPr lvl="1" algn="r" rtl="1"/>
            <a:r>
              <a:rPr lang="ar-JO" sz="2000" b="1" dirty="0">
                <a:latin typeface="Arial" panose="020B0604020202020204" pitchFamily="34" charset="0"/>
                <a:cs typeface="Arial" panose="020B0604020202020204" pitchFamily="34" charset="0"/>
              </a:rPr>
              <a:t>تفاخر حول فريق الجوارب الحمراء.</a:t>
            </a:r>
          </a:p>
          <a:p>
            <a:pPr lvl="1" algn="r" rtl="1"/>
            <a:r>
              <a:rPr lang="ar-JO" sz="2000" b="1" dirty="0">
                <a:latin typeface="Arial" panose="020B0604020202020204" pitchFamily="34" charset="0"/>
                <a:cs typeface="Arial" panose="020B0604020202020204" pitchFamily="34" charset="0"/>
              </a:rPr>
              <a:t>رسائل البريد الإلكتروني الدنيئة المكتوبة للأصدقاء في نيويورك.</a:t>
            </a:r>
          </a:p>
          <a:p>
            <a:pPr lvl="1" algn="r" rtl="1"/>
            <a:r>
              <a:rPr lang="ar-JO" sz="2000" b="1" dirty="0">
                <a:latin typeface="Arial" panose="020B0604020202020204" pitchFamily="34" charset="0"/>
                <a:cs typeface="Arial" panose="020B0604020202020204" pitchFamily="34" charset="0"/>
              </a:rPr>
              <a:t>تظاهرت بأنني كنت من محبي فريق الجوارب الحمراء مدى الحياة.</a:t>
            </a:r>
          </a:p>
          <a:p>
            <a:pPr lvl="1" algn="r" rtl="1"/>
            <a:r>
              <a:rPr lang="ar-JO" sz="2000" b="1" dirty="0">
                <a:latin typeface="Arial" panose="020B0604020202020204" pitchFamily="34" charset="0"/>
                <a:cs typeface="Arial" panose="020B0604020202020204" pitchFamily="34" charset="0"/>
              </a:rPr>
              <a:t>صليت بحرارة لفريق الجوارب الحمراء أكثر من صلواتي من أجل القساوسة والشيوخ والقادة.</a:t>
            </a:r>
          </a:p>
          <a:p>
            <a:pPr lvl="1" algn="r" rtl="1"/>
            <a:r>
              <a:rPr lang="ar-JO" sz="2000" b="1" dirty="0">
                <a:latin typeface="Arial" panose="020B0604020202020204" pitchFamily="34" charset="0"/>
                <a:cs typeface="Arial" panose="020B0604020202020204" pitchFamily="34" charset="0"/>
              </a:rPr>
              <a:t>من سيعترف؟</a:t>
            </a:r>
            <a:endParaRPr lang="en-US" sz="2000" b="1" dirty="0">
              <a:latin typeface="Arial" panose="020B0604020202020204" pitchFamily="34" charset="0"/>
              <a:cs typeface="Arial" panose="020B0604020202020204" pitchFamily="34" charset="0"/>
            </a:endParaRPr>
          </a:p>
          <a:p>
            <a:pPr lvl="1" algn="r" rtl="1"/>
            <a:r>
              <a:rPr lang="ar-JO"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هذا الشتاء لعنت الثلج.</a:t>
            </a:r>
          </a:p>
          <a:p>
            <a:pPr lvl="1" algn="r" rtl="1"/>
            <a:r>
              <a:rPr lang="ar-JO"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 هذا الربيع لعنت الثلج.</a:t>
            </a:r>
          </a:p>
          <a:p>
            <a:pPr lvl="1" algn="r" rtl="1"/>
            <a:r>
              <a:rPr lang="ar-JO"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 الخريف الماضي لعنت الثلج.</a:t>
            </a:r>
          </a:p>
          <a:p>
            <a:pPr lvl="1" algn="r" rtl="1"/>
            <a:r>
              <a:rPr lang="ar-JO"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دخلت في الديون لشراء منفاخ ثلج.</a:t>
            </a:r>
          </a:p>
          <a:p>
            <a:pPr lvl="1" algn="r" rtl="1"/>
            <a:r>
              <a:rPr lang="ar-JO"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ضحكت على جيراني الذين ليس لديهم منفاخ ثلج.</a:t>
            </a:r>
          </a:p>
          <a:p>
            <a:pPr lvl="1" algn="r" rtl="1"/>
            <a:r>
              <a:rPr lang="ar-JO"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 شهر شباط قمت بسرقة صندوق تعليم أطفالي الجامعي من أجل أخذ إجازة في فلوريدا.</a:t>
            </a:r>
          </a:p>
          <a:p>
            <a:pPr lvl="1" algn="r" rtl="1"/>
            <a:r>
              <a:rPr lang="ar-JO"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ضميري محترق. سأفعل ذلك مرة أخرى في شباط المقبل.</a:t>
            </a:r>
          </a:p>
          <a:p>
            <a:pPr lvl="1" algn="r" rtl="1"/>
            <a:r>
              <a:rPr lang="ar-JO"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سيعترف؟</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7316" name="Text Box 4"/>
          <p:cNvSpPr txBox="1">
            <a:spLocks noChangeArrowheads="1"/>
          </p:cNvSpPr>
          <p:nvPr/>
        </p:nvSpPr>
        <p:spPr bwMode="auto">
          <a:xfrm>
            <a:off x="533400" y="304800"/>
            <a:ext cx="8153400" cy="1015663"/>
          </a:xfrm>
          <a:prstGeom prst="rect">
            <a:avLst/>
          </a:prstGeom>
          <a:noFill/>
          <a:ln w="9525">
            <a:noFill/>
            <a:miter lim="800000"/>
            <a:headEnd/>
            <a:tailEnd/>
          </a:ln>
        </p:spPr>
        <p:txBody>
          <a:bodyPr>
            <a:spAutoFit/>
          </a:bodyPr>
          <a:lstStyle/>
          <a:p>
            <a:pPr algn="ctr">
              <a:spcBef>
                <a:spcPct val="50000"/>
              </a:spcBef>
            </a:pPr>
            <a:r>
              <a:rPr lang="ar-JO" sz="2400" b="1" dirty="0">
                <a:latin typeface="Arial" panose="020B0604020202020204" pitchFamily="34" charset="0"/>
                <a:cs typeface="Arial" panose="020B0604020202020204" pitchFamily="34" charset="0"/>
              </a:rPr>
              <a:t>دراسة حالة: آرثرز، مغطي أم مغطى</a:t>
            </a:r>
          </a:p>
          <a:p>
            <a:pPr algn="ctr">
              <a:spcBef>
                <a:spcPct val="50000"/>
              </a:spcBef>
            </a:pPr>
            <a:r>
              <a:rPr lang="ar-JO" sz="2400" b="1" dirty="0">
                <a:latin typeface="Arial" panose="020B0604020202020204" pitchFamily="34" charset="0"/>
                <a:cs typeface="Arial" panose="020B0604020202020204" pitchFamily="34" charset="0"/>
              </a:rPr>
              <a:t>مزمور 32 (المسار 11، 0:45)</a:t>
            </a:r>
            <a:endParaRPr lang="en-US" sz="24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7316"/>
                                        </p:tgtEl>
                                        <p:attrNameLst>
                                          <p:attrName>style.visibility</p:attrName>
                                        </p:attrNameLst>
                                      </p:cBhvr>
                                      <p:to>
                                        <p:strVal val="visible"/>
                                      </p:to>
                                    </p:set>
                                    <p:animEffect transition="in" filter="dissolve">
                                      <p:cBhvr>
                                        <p:cTn id="7" dur="500"/>
                                        <p:tgtEl>
                                          <p:spTgt spid="3973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7315"/>
                                        </p:tgtEl>
                                        <p:attrNameLst>
                                          <p:attrName>style.visibility</p:attrName>
                                        </p:attrNameLst>
                                      </p:cBhvr>
                                      <p:to>
                                        <p:strVal val="visible"/>
                                      </p:to>
                                    </p:set>
                                    <p:animEffect transition="in" filter="dissolve">
                                      <p:cBhvr>
                                        <p:cTn id="12" dur="500"/>
                                        <p:tgtEl>
                                          <p:spTgt spid="397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p:bldP spid="3973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914400" y="225425"/>
            <a:ext cx="8001000" cy="5940088"/>
          </a:xfrm>
          <a:prstGeom prst="rect">
            <a:avLst/>
          </a:prstGeom>
          <a:noFill/>
          <a:ln w="9525">
            <a:noFill/>
            <a:miter lim="800000"/>
            <a:headEnd/>
            <a:tailEnd/>
          </a:ln>
        </p:spPr>
        <p:txBody>
          <a:bodyPr>
            <a:spAutoFit/>
          </a:bodyPr>
          <a:lstStyle/>
          <a:p>
            <a:pPr algn="r" rtl="1"/>
            <a:r>
              <a:rPr lang="ar-JO"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اندفعت إلى مكان وقوف السيارات أمام شخص وصل إلى هناك قبل أن أفعل ذلك.</a:t>
            </a:r>
          </a:p>
          <a:p>
            <a:pPr algn="r" rtl="1"/>
            <a:r>
              <a:rPr lang="ar-JO"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أنظر إلى نفسي في كل مرة أمر فيها بالمرآة.</a:t>
            </a:r>
          </a:p>
          <a:p>
            <a:pPr algn="r" rtl="1"/>
            <a:r>
              <a:rPr lang="ar-JO"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أتمنى أن يصمت الآخرون حتى أتمكن من رواية قصتي.</a:t>
            </a:r>
          </a:p>
          <a:p>
            <a:pPr algn="r" rtl="1"/>
            <a:r>
              <a:rPr lang="ar-JO"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قاطعت المتحدث البطيء حتى أتمكن من قول ما أريد قوله.</a:t>
            </a:r>
          </a:p>
          <a:p>
            <a:pPr algn="r" rtl="1"/>
            <a:r>
              <a:rPr lang="ar-JO"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قمت بترقية نفسي في كل فرصة.</a:t>
            </a:r>
          </a:p>
          <a:p>
            <a:pPr algn="r" rtl="1"/>
            <a:r>
              <a:rPr lang="ar-JO"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ولم أعتبر الآخرين أفضل مني.</a:t>
            </a:r>
          </a:p>
          <a:p>
            <a:pPr algn="r" rtl="1"/>
            <a:r>
              <a:rPr lang="ar-JO"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سيعترف؟</a:t>
            </a:r>
            <a:endPar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نسجت الحقيقة لكي أبدو بمظهر جيد.</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ألقيت اللوم على الآخرين عندما كنت على خطأ.</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خدرت نفسي بالتلفاز أو الإنترنت حتى لا أضطر إلى التفكير في إخفاقاتي.</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أخفيت.</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التزمت.</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تظاهرت.</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كذبت.</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خُدعت.</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خَدعت.</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لقد حاولت تغطية خطيئتي.</a:t>
            </a:r>
          </a:p>
          <a:p>
            <a:pPr algn="r" rtl="1"/>
            <a:r>
              <a:rPr lang="ar-JO"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سيعترف؟</a:t>
            </a:r>
            <a:endParaRPr lang="en-US"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endParaRPr lang="en-US"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rrowheads="1"/>
          </p:cNvSpPr>
          <p:nvPr>
            <p:ph idx="1"/>
          </p:nvPr>
        </p:nvSpPr>
        <p:spPr>
          <a:xfrm>
            <a:off x="762000" y="304800"/>
            <a:ext cx="8373687" cy="6553200"/>
          </a:xfrm>
        </p:spPr>
        <p:txBody>
          <a:bodyPr/>
          <a:lstStyle/>
          <a:p>
            <a:pPr algn="r" rtl="1" eaLnBrk="1" hangingPunct="1">
              <a:lnSpc>
                <a:spcPct val="80000"/>
              </a:lnSpc>
              <a:defRPr/>
            </a:pPr>
            <a:endParaRPr lang="en-US" sz="2400" dirty="0">
              <a:latin typeface="Arial" panose="020B0604020202020204" pitchFamily="34" charset="0"/>
              <a:cs typeface="Arial" panose="020B0604020202020204" pitchFamily="34" charset="0"/>
            </a:endParaRP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لقد وضعت أصدقائي.</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لقد قاطعت أولئك الذين أحبهم.</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لقد انفجرت في أولئك الذين يهمونني أكثر.</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لم أصلي.</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لم أضحي.</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ولم أدخر مال الله.</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لقد تصرفت كما لو كانت أموالي.</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لم ألعب دوري في المأمورية العظمى.</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أنا لا أهتم كثيرًا بالمأمورية العظمى.</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لا أهتم كثيرًا بالفقراء والمشردين والسجناء والعجزة والأميين والمعاناة والأرامل والأيتام.</a:t>
            </a:r>
            <a:endParaRPr lang="en-US" sz="2400" dirty="0">
              <a:latin typeface="Arial" panose="020B0604020202020204" pitchFamily="34" charset="0"/>
              <a:cs typeface="Arial" panose="020B0604020202020204" pitchFamily="34" charset="0"/>
            </a:endParaRP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أنا أهتم بنفسي.</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لقد رفعت ونزلت ورفعت صليبي ووضعته.</a:t>
            </a: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ولم أترك الجميع ليتبعوه.</a:t>
            </a:r>
          </a:p>
          <a:p>
            <a:pPr algn="r" rtl="1" eaLnBrk="1" hangingPunct="1">
              <a:lnSpc>
                <a:spcPct val="80000"/>
              </a:lnSpc>
              <a:buFont typeface="Wingdings" pitchFamily="2" charset="2"/>
              <a:buNone/>
              <a:defRPr/>
            </a:pPr>
            <a:endParaRPr lang="ar-JO" sz="2400" dirty="0">
              <a:latin typeface="Arial" panose="020B0604020202020204" pitchFamily="34" charset="0"/>
              <a:cs typeface="Arial" panose="020B0604020202020204" pitchFamily="34" charset="0"/>
            </a:endParaRPr>
          </a:p>
          <a:p>
            <a:pPr algn="r" rtl="1" eaLnBrk="1" hangingPunct="1">
              <a:lnSpc>
                <a:spcPct val="80000"/>
              </a:lnSpc>
              <a:buFont typeface="Wingdings" pitchFamily="2" charset="2"/>
              <a:buNone/>
              <a:defRPr/>
            </a:pPr>
            <a:r>
              <a:rPr lang="ar-JO" sz="2400" dirty="0">
                <a:latin typeface="Arial" panose="020B0604020202020204" pitchFamily="34" charset="0"/>
                <a:cs typeface="Arial" panose="020B0604020202020204" pitchFamily="34" charset="0"/>
              </a:rPr>
              <a:t>نحن الخطاة نخطئ. نحن الخطاة نعترف.</a:t>
            </a:r>
            <a:endParaRPr lang="en-US" sz="2400" dirty="0">
              <a:latin typeface="Arial" panose="020B0604020202020204" pitchFamily="34" charset="0"/>
              <a:cs typeface="Arial" panose="020B0604020202020204" pitchFamily="34" charset="0"/>
            </a:endParaRPr>
          </a:p>
          <a:p>
            <a:pPr algn="r" rtl="1" eaLnBrk="1" hangingPunct="1">
              <a:lnSpc>
                <a:spcPct val="80000"/>
              </a:lnSpc>
              <a:defRPr/>
            </a:pPr>
            <a:endParaRPr lang="en-US" sz="2400" dirty="0">
              <a:latin typeface="Arial" panose="020B0604020202020204" pitchFamily="34" charset="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04838" y="152400"/>
            <a:ext cx="7777162" cy="1096963"/>
          </a:xfrm>
        </p:spPr>
        <p:txBody>
          <a:bodyPr/>
          <a:lstStyle/>
          <a:p>
            <a:pPr eaLnBrk="1" hangingPunct="1">
              <a:defRPr/>
            </a:pPr>
            <a:r>
              <a:rPr lang="ar-JO" b="1" dirty="0">
                <a:solidFill>
                  <a:srgbClr val="FFFF00"/>
                </a:solidFill>
                <a:latin typeface="Arial" panose="020B0604020202020204" pitchFamily="34" charset="0"/>
                <a:cs typeface="Arial" panose="020B0604020202020204" pitchFamily="34" charset="0"/>
              </a:rPr>
              <a:t>ما هو الإنفعال؟</a:t>
            </a:r>
            <a:endParaRPr lang="en-US" b="1" dirty="0">
              <a:solidFill>
                <a:srgbClr val="FFFF00"/>
              </a:solidFill>
              <a:latin typeface="Arial" panose="020B0604020202020204" pitchFamily="34" charset="0"/>
              <a:cs typeface="Arial" panose="020B0604020202020204" pitchFamily="34" charset="0"/>
            </a:endParaRPr>
          </a:p>
        </p:txBody>
      </p:sp>
      <p:sp>
        <p:nvSpPr>
          <p:cNvPr id="82947" name="Rectangle 3"/>
          <p:cNvSpPr>
            <a:spLocks noGrp="1" noChangeArrowheads="1"/>
          </p:cNvSpPr>
          <p:nvPr>
            <p:ph idx="1"/>
          </p:nvPr>
        </p:nvSpPr>
        <p:spPr>
          <a:xfrm>
            <a:off x="914400" y="1600200"/>
            <a:ext cx="7696200" cy="4373563"/>
          </a:xfrm>
        </p:spPr>
        <p:txBody>
          <a:bodyPr/>
          <a:lstStyle/>
          <a:p>
            <a:pPr algn="r" rtl="1" eaLnBrk="1" hangingPunct="1">
              <a:buClr>
                <a:schemeClr val="bg2">
                  <a:lumMod val="60000"/>
                  <a:lumOff val="40000"/>
                </a:schemeClr>
              </a:buClr>
              <a:defRPr/>
            </a:pPr>
            <a:r>
              <a:rPr lang="ar-JO" dirty="0">
                <a:latin typeface="Arial" panose="020B0604020202020204" pitchFamily="34" charset="0"/>
                <a:cs typeface="Arial" panose="020B0604020202020204" pitchFamily="34" charset="0"/>
              </a:rPr>
              <a:t>دليل عاطفي</a:t>
            </a:r>
            <a:endParaRPr lang="en-US" dirty="0">
              <a:latin typeface="Arial" panose="020B0604020202020204" pitchFamily="34" charset="0"/>
              <a:cs typeface="Arial" panose="020B0604020202020204" pitchFamily="34" charset="0"/>
            </a:endParaRPr>
          </a:p>
          <a:p>
            <a:pPr algn="r" rtl="1" eaLnBrk="1" hangingPunct="1">
              <a:buClr>
                <a:schemeClr val="bg2">
                  <a:lumMod val="60000"/>
                  <a:lumOff val="40000"/>
                </a:schemeClr>
              </a:buClr>
              <a:defRPr/>
            </a:pPr>
            <a:r>
              <a:rPr lang="ar-JO" dirty="0">
                <a:latin typeface="Arial" panose="020B0604020202020204" pitchFamily="34" charset="0"/>
                <a:cs typeface="Arial" panose="020B0604020202020204" pitchFamily="34" charset="0"/>
              </a:rPr>
              <a:t>إثارة وتوجيه </a:t>
            </a:r>
            <a:r>
              <a:rPr lang="ar-JO" dirty="0">
                <a:solidFill>
                  <a:srgbClr val="FFFF00"/>
                </a:solidFill>
                <a:latin typeface="Arial" panose="020B0604020202020204" pitchFamily="34" charset="0"/>
                <a:cs typeface="Arial" panose="020B0604020202020204" pitchFamily="34" charset="0"/>
              </a:rPr>
              <a:t>مشاعر</a:t>
            </a:r>
            <a:r>
              <a:rPr lang="ar-JO" dirty="0">
                <a:latin typeface="Arial" panose="020B0604020202020204" pitchFamily="34" charset="0"/>
                <a:cs typeface="Arial" panose="020B0604020202020204" pitchFamily="34" charset="0"/>
              </a:rPr>
              <a:t> الجمهور للمساعدة على الإقناع.</a:t>
            </a:r>
            <a:endParaRPr lang="en-US" dirty="0">
              <a:latin typeface="Arial" panose="020B0604020202020204" pitchFamily="34" charset="0"/>
              <a:cs typeface="Arial" panose="020B0604020202020204" pitchFamily="34" charset="0"/>
            </a:endParaRPr>
          </a:p>
          <a:p>
            <a:pPr algn="r" rtl="1" eaLnBrk="1" hangingPunct="1">
              <a:buClr>
                <a:schemeClr val="bg2">
                  <a:lumMod val="60000"/>
                  <a:lumOff val="40000"/>
                </a:schemeClr>
              </a:buClr>
              <a:defRPr/>
            </a:pPr>
            <a:r>
              <a:rPr lang="ar-JO" dirty="0">
                <a:latin typeface="Arial" panose="020B0604020202020204" pitchFamily="34" charset="0"/>
                <a:cs typeface="Arial" panose="020B0604020202020204" pitchFamily="34" charset="0"/>
              </a:rPr>
              <a:t>كل تلك المواد والأجهزة مصممة لوضع الجمهور في إطار ذهني مناسب لاستقبال أفكار المتحدث.</a:t>
            </a:r>
            <a:endParaRPr lang="en-US" dirty="0">
              <a:latin typeface="Arial" panose="020B0604020202020204" pitchFamily="34" charset="0"/>
              <a:cs typeface="Arial" panose="020B0604020202020204" pitchFamily="34" charset="0"/>
            </a:endParaRPr>
          </a:p>
          <a:p>
            <a:pPr marL="0" indent="0" algn="r" eaLnBrk="1" hangingPunct="1">
              <a:buClr>
                <a:schemeClr val="bg2">
                  <a:lumMod val="60000"/>
                  <a:lumOff val="40000"/>
                </a:schemeClr>
              </a:buClr>
              <a:buNone/>
              <a:defRPr/>
            </a:pPr>
            <a:endParaRPr lang="en-US" sz="1800" dirty="0">
              <a:latin typeface="Arial" panose="020B0604020202020204" pitchFamily="34" charset="0"/>
              <a:cs typeface="Arial" panose="020B0604020202020204" pitchFamily="34" charset="0"/>
            </a:endParaRPr>
          </a:p>
          <a:p>
            <a:pPr marL="0" indent="0" algn="r" eaLnBrk="1" hangingPunct="1">
              <a:buClr>
                <a:schemeClr val="bg2">
                  <a:lumMod val="60000"/>
                  <a:lumOff val="40000"/>
                </a:schemeClr>
              </a:buClr>
              <a:buNone/>
              <a:defRPr/>
            </a:pPr>
            <a:r>
              <a:rPr lang="ar-JO" sz="1800" dirty="0">
                <a:latin typeface="Arial" panose="020B0604020202020204" pitchFamily="34" charset="0"/>
                <a:cs typeface="Arial" panose="020B0604020202020204" pitchFamily="34" charset="0"/>
              </a:rPr>
              <a:t>ثونسن وبيرد، نقد الكلام (نيويورك: مطبعة رونالد، 1948) 358.</a:t>
            </a:r>
            <a:endParaRPr lang="en-US" sz="36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8294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8294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8294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8294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82947">
                                            <p:txEl>
                                              <p:pRg st="1" end="1"/>
                                            </p:txEl>
                                          </p:spTgt>
                                        </p:tgtEl>
                                        <p:attrNameLst>
                                          <p:attrName>style.visibility</p:attrName>
                                        </p:attrNameLst>
                                      </p:cBhvr>
                                      <p:to>
                                        <p:strVal val="visible"/>
                                      </p:to>
                                    </p:set>
                                    <p:anim calcmode="lin" valueType="num">
                                      <p:cBhvr>
                                        <p:cTn id="16" dur="500" fill="hold"/>
                                        <p:tgtEl>
                                          <p:spTgt spid="8294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8294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8294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8294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8294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82947">
                                            <p:txEl>
                                              <p:pRg st="2" end="2"/>
                                            </p:txEl>
                                          </p:spTgt>
                                        </p:tgtEl>
                                        <p:attrNameLst>
                                          <p:attrName>style.visibility</p:attrName>
                                        </p:attrNameLst>
                                      </p:cBhvr>
                                      <p:to>
                                        <p:strVal val="visible"/>
                                      </p:to>
                                    </p:set>
                                    <p:anim calcmode="lin" valueType="num">
                                      <p:cBhvr>
                                        <p:cTn id="25" dur="500" fill="hold"/>
                                        <p:tgtEl>
                                          <p:spTgt spid="8294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8294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8294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8294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8294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a:gradFill>
        <a:effectLst/>
      </p:bgPr>
    </p:bg>
    <p:spTree>
      <p:nvGrpSpPr>
        <p:cNvPr id="1" name=""/>
        <p:cNvGrpSpPr/>
        <p:nvPr/>
      </p:nvGrpSpPr>
      <p:grpSpPr>
        <a:xfrm>
          <a:off x="0" y="0"/>
          <a:ext cx="0" cy="0"/>
          <a:chOff x="0" y="0"/>
          <a:chExt cx="0" cy="0"/>
        </a:xfrm>
      </p:grpSpPr>
      <p:pic>
        <p:nvPicPr>
          <p:cNvPr id="28674" name="Picture 2" descr="http://danutm.files.wordpress.com/2009/02/sm-lockridge.jpg"/>
          <p:cNvPicPr>
            <a:picLocks noChangeAspect="1" noChangeArrowheads="1"/>
          </p:cNvPicPr>
          <p:nvPr/>
        </p:nvPicPr>
        <p:blipFill>
          <a:blip r:embed="rId3" cstate="print"/>
          <a:srcRect/>
          <a:stretch>
            <a:fillRect/>
          </a:stretch>
        </p:blipFill>
        <p:spPr bwMode="auto">
          <a:xfrm>
            <a:off x="5938927" y="2133600"/>
            <a:ext cx="2947898" cy="3581400"/>
          </a:xfrm>
          <a:prstGeom prst="rect">
            <a:avLst/>
          </a:prstGeom>
          <a:noFill/>
          <a:ln w="9525">
            <a:noFill/>
            <a:miter lim="800000"/>
            <a:headEnd/>
            <a:tailEnd/>
          </a:ln>
          <a:effectLst>
            <a:outerShdw blurRad="50800" dist="38100" dir="5400000" algn="t" rotWithShape="0">
              <a:prstClr val="black">
                <a:alpha val="40000"/>
              </a:prstClr>
            </a:outerShdw>
            <a:softEdge rad="127000"/>
          </a:effectLst>
        </p:spPr>
      </p:pic>
      <p:sp>
        <p:nvSpPr>
          <p:cNvPr id="2" name="Title 1"/>
          <p:cNvSpPr>
            <a:spLocks noGrp="1"/>
          </p:cNvSpPr>
          <p:nvPr>
            <p:ph type="title"/>
          </p:nvPr>
        </p:nvSpPr>
        <p:spPr>
          <a:xfrm>
            <a:off x="228600" y="274638"/>
            <a:ext cx="8458200" cy="1630362"/>
          </a:xfrm>
        </p:spPr>
        <p:txBody>
          <a:bodyPr rtlCol="0">
            <a:normAutofit/>
          </a:bodyPr>
          <a:lstStyle/>
          <a:p>
            <a:pPr eaLnBrk="1" fontAlgn="auto" hangingPunct="1">
              <a:spcAft>
                <a:spcPts val="0"/>
              </a:spcAft>
              <a:defRPr/>
            </a:pPr>
            <a:r>
              <a:rPr lang="ar-JO"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دراسة حالة: الشكل التكراري في آمين</a:t>
            </a:r>
            <a:br>
              <a:rPr lang="ar-JO"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القس س. م. لوكريدج</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1752600"/>
            <a:ext cx="5938927" cy="3657600"/>
          </a:xfrm>
        </p:spPr>
        <p:txBody>
          <a:bodyPr rtlCol="0">
            <a:normAutofit/>
          </a:bodyPr>
          <a:lstStyle/>
          <a:p>
            <a:pPr algn="r" rtl="1" eaLnBrk="1" fontAlgn="auto" hangingPunct="1">
              <a:spcAft>
                <a:spcPts val="0"/>
              </a:spcAft>
              <a:buFont typeface="Arial" pitchFamily="34" charset="0"/>
              <a:buChar cha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كيف يستخدم الواعظ التكرار في هيكل الجملة؟</a:t>
            </a:r>
            <a:endPar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eaLnBrk="1" fontAlgn="auto" hangingPunct="1">
              <a:spcAft>
                <a:spcPts val="0"/>
              </a:spcAft>
              <a:buFont typeface="Arial" pitchFamily="34" charset="0"/>
              <a:buChar cha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كيف يستخدم التكرار مع الصوت؟</a:t>
            </a:r>
            <a:endPar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eaLnBrk="1" fontAlgn="auto" hangingPunct="1">
              <a:spcAft>
                <a:spcPts val="0"/>
              </a:spcAft>
              <a:buFont typeface="Arial" pitchFamily="34" charset="0"/>
              <a:buChar cha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كيف يستخدم التكرار في المفهوم؟</a:t>
            </a:r>
            <a:endPar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eaLnBrk="1" fontAlgn="auto" hangingPunct="1">
              <a:spcAft>
                <a:spcPts val="0"/>
              </a:spcAft>
              <a:buFont typeface="Arial" pitchFamily="34" charset="0"/>
              <a:buChar cha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 هو التأثير البلاغي؟</a:t>
            </a:r>
            <a:endPar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312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376" y="228600"/>
            <a:ext cx="7772400" cy="1143000"/>
          </a:xfrm>
        </p:spPr>
        <p:txBody>
          <a:bodyPr/>
          <a:lstStyle/>
          <a:p>
            <a:r>
              <a:rPr lang="ar-JO" sz="3200" dirty="0">
                <a:latin typeface="Arial" panose="020B0604020202020204" pitchFamily="34" charset="0"/>
                <a:cs typeface="Arial" panose="020B0604020202020204" pitchFamily="34" charset="0"/>
              </a:rPr>
              <a:t>دراسة حالة: الشكل التكراري في </a:t>
            </a:r>
            <a:br>
              <a:rPr lang="ar-JO" sz="3200" dirty="0">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البناء على الأساس الصحيح، </a:t>
            </a:r>
            <a:br>
              <a:rPr lang="ar-JO" sz="3200" dirty="0">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توني إيفانز</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95400" y="1905000"/>
            <a:ext cx="7391400" cy="4114800"/>
          </a:xfrm>
        </p:spPr>
        <p:txBody>
          <a:bodyPr/>
          <a:lstStyle/>
          <a:p>
            <a:pPr algn="r" rtl="1"/>
            <a:r>
              <a:rPr lang="ar-JO" dirty="0">
                <a:latin typeface="Arial" panose="020B0604020202020204" pitchFamily="34" charset="0"/>
                <a:cs typeface="Arial" panose="020B0604020202020204" pitchFamily="34" charset="0"/>
              </a:rPr>
              <a:t>كيف يستخدم الواعظ العبارات المتكررة وحتى المؤثرات الصوتية؟</a:t>
            </a:r>
            <a:endParaRPr lang="en-US"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ما هو التأثير؟</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99863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ar-JO" sz="3600" dirty="0">
                <a:effectLst>
                  <a:outerShdw blurRad="38100" dist="38100" dir="2700000" algn="tl">
                    <a:srgbClr val="000000">
                      <a:alpha val="43137"/>
                    </a:srgbClr>
                  </a:outerShdw>
                </a:effectLst>
              </a:rPr>
              <a:t>تمرين</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14400" y="1828800"/>
            <a:ext cx="7772400" cy="4114800"/>
          </a:xfrm>
        </p:spPr>
        <p:txBody>
          <a:bodyPr/>
          <a:lstStyle/>
          <a:p>
            <a:pPr marL="0" indent="0" algn="ctr">
              <a:buNone/>
            </a:pPr>
            <a:r>
              <a:rPr lang="ar-JO" dirty="0">
                <a:effectLst>
                  <a:outerShdw blurRad="38100" dist="38100" dir="2700000" algn="tl">
                    <a:srgbClr val="000000">
                      <a:alpha val="43137"/>
                    </a:srgbClr>
                  </a:outerShdw>
                </a:effectLst>
              </a:rPr>
              <a:t>كيف يمكنك أن تستخدم الشكل التكراري خلال الوعظ:</a:t>
            </a:r>
            <a:endParaRPr lang="en-US" dirty="0">
              <a:effectLst>
                <a:outerShdw blurRad="38100" dist="38100" dir="2700000" algn="tl">
                  <a:srgbClr val="000000">
                    <a:alpha val="43137"/>
                  </a:srgbClr>
                </a:outerShdw>
              </a:effectLst>
            </a:endParaRPr>
          </a:p>
          <a:p>
            <a:pPr algn="ctr" rtl="1"/>
            <a:r>
              <a:rPr lang="ar-JO" dirty="0">
                <a:effectLst>
                  <a:outerShdw blurRad="38100" dist="38100" dir="2700000" algn="tl">
                    <a:srgbClr val="000000">
                      <a:alpha val="43137"/>
                    </a:srgbClr>
                  </a:outerShdw>
                </a:effectLst>
              </a:rPr>
              <a:t>1 كو 13: 1-3</a:t>
            </a:r>
          </a:p>
          <a:p>
            <a:pPr algn="ctr" rtl="1"/>
            <a:r>
              <a:rPr lang="ar-JO" dirty="0">
                <a:effectLst>
                  <a:outerShdw blurRad="38100" dist="38100" dir="2700000" algn="tl">
                    <a:srgbClr val="000000">
                      <a:alpha val="43137"/>
                    </a:srgbClr>
                  </a:outerShdw>
                </a:effectLst>
              </a:rPr>
              <a:t>في 4: 8-9</a:t>
            </a:r>
          </a:p>
          <a:p>
            <a:pPr algn="ctr" rtl="1"/>
            <a:r>
              <a:rPr lang="ar-JO" dirty="0">
                <a:effectLst>
                  <a:outerShdw blurRad="38100" dist="38100" dir="2700000" algn="tl">
                    <a:srgbClr val="000000">
                      <a:alpha val="43137"/>
                    </a:srgbClr>
                  </a:outerShdw>
                </a:effectLst>
              </a:rPr>
              <a:t>1 تي 3: 16</a:t>
            </a:r>
          </a:p>
          <a:p>
            <a:pPr algn="ctr" rtl="1"/>
            <a:r>
              <a:rPr lang="ar-JO" dirty="0">
                <a:effectLst>
                  <a:outerShdw blurRad="38100" dist="38100" dir="2700000" algn="tl">
                    <a:srgbClr val="000000">
                      <a:alpha val="43137"/>
                    </a:srgbClr>
                  </a:outerShdw>
                </a:effectLst>
              </a:rPr>
              <a:t>مز 115: 9-11</a:t>
            </a:r>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60869836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371600"/>
          </a:xfrm>
        </p:spPr>
        <p:txBody>
          <a:bodyPr/>
          <a:lstStyle/>
          <a:p>
            <a:pPr>
              <a:defRPr/>
            </a:pPr>
            <a:r>
              <a:rPr lang="ar-JO" sz="3200" dirty="0">
                <a:latin typeface="Arial" panose="020B0604020202020204" pitchFamily="34" charset="0"/>
                <a:cs typeface="Arial" panose="020B0604020202020204" pitchFamily="34" charset="0"/>
              </a:rPr>
              <a:t>نداء رسمي للترتيب على المستوى الكلي </a:t>
            </a:r>
            <a:br>
              <a:rPr lang="ar-JO" sz="3200" dirty="0">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(تنظيم العظة بأكملها)</a:t>
            </a:r>
            <a:endParaRPr lang="en-US" sz="3200" dirty="0">
              <a:latin typeface="Arial" panose="020B0604020202020204" pitchFamily="34" charset="0"/>
              <a:cs typeface="Arial" panose="020B0604020202020204" pitchFamily="34" charset="0"/>
            </a:endParaRPr>
          </a:p>
        </p:txBody>
      </p:sp>
      <p:sp>
        <p:nvSpPr>
          <p:cNvPr id="35843" name="Content Placeholder 2"/>
          <p:cNvSpPr>
            <a:spLocks noGrp="1"/>
          </p:cNvSpPr>
          <p:nvPr>
            <p:ph idx="1"/>
          </p:nvPr>
        </p:nvSpPr>
        <p:spPr>
          <a:xfrm>
            <a:off x="1177119" y="2133600"/>
            <a:ext cx="7772400" cy="2819400"/>
          </a:xfrm>
        </p:spPr>
        <p:txBody>
          <a:bodyPr/>
          <a:lstStyle/>
          <a:p>
            <a:pPr algn="r" rtl="1"/>
            <a:r>
              <a:rPr lang="ar-JO" sz="3600" dirty="0">
                <a:latin typeface="Arial" panose="020B0604020202020204" pitchFamily="34" charset="0"/>
                <a:cs typeface="Arial" panose="020B0604020202020204" pitchFamily="34" charset="0"/>
              </a:rPr>
              <a:t>حبكة العظة لوري.</a:t>
            </a:r>
          </a:p>
          <a:p>
            <a:pPr algn="r" rtl="1"/>
            <a:r>
              <a:rPr lang="ar-JO" sz="3600" dirty="0">
                <a:latin typeface="Arial" panose="020B0604020202020204" pitchFamily="34" charset="0"/>
                <a:cs typeface="Arial" panose="020B0604020202020204" pitchFamily="34" charset="0"/>
              </a:rPr>
              <a:t>التسلسل المحفز لمونرو.</a:t>
            </a:r>
            <a:endParaRPr lang="en-US" sz="36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0"/>
          <p:cNvSpPr>
            <a:spLocks noChangeArrowheads="1"/>
          </p:cNvSpPr>
          <p:nvPr/>
        </p:nvSpPr>
        <p:spPr bwMode="auto">
          <a:xfrm>
            <a:off x="0" y="0"/>
            <a:ext cx="9144000" cy="6858000"/>
          </a:xfrm>
          <a:prstGeom prst="rect">
            <a:avLst/>
          </a:prstGeom>
          <a:gradFill rotWithShape="1">
            <a:gsLst>
              <a:gs pos="0">
                <a:srgbClr val="595959"/>
              </a:gs>
              <a:gs pos="50000">
                <a:srgbClr val="C0C0C0"/>
              </a:gs>
              <a:gs pos="100000">
                <a:srgbClr val="595959"/>
              </a:gs>
            </a:gsLst>
            <a:lin ang="5400000" scaled="1"/>
          </a:gra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76482" name="Rectangle 2"/>
          <p:cNvSpPr>
            <a:spLocks noGrp="1" noChangeArrowheads="1"/>
          </p:cNvSpPr>
          <p:nvPr>
            <p:ph type="title"/>
          </p:nvPr>
        </p:nvSpPr>
        <p:spPr>
          <a:xfrm>
            <a:off x="0" y="152400"/>
            <a:ext cx="9144000" cy="1096963"/>
          </a:xfrm>
        </p:spPr>
        <p:txBody>
          <a:bodyPr/>
          <a:lstStyle/>
          <a:p>
            <a:pPr eaLnBrk="1" hangingPunct="1">
              <a:defRPr/>
            </a:pPr>
            <a:r>
              <a:rPr lang="ar-JO" b="1" dirty="0">
                <a:solidFill>
                  <a:srgbClr val="FFFF00"/>
                </a:solidFill>
                <a:latin typeface="Arial" panose="020B0604020202020204" pitchFamily="34" charset="0"/>
                <a:cs typeface="Arial" panose="020B0604020202020204" pitchFamily="34" charset="0"/>
              </a:rPr>
              <a:t>مؤامرة العظة لوري</a:t>
            </a:r>
            <a:endParaRPr lang="en-US" b="1" dirty="0">
              <a:solidFill>
                <a:srgbClr val="FFFF00"/>
              </a:solidFill>
              <a:latin typeface="Arial" panose="020B0604020202020204" pitchFamily="34" charset="0"/>
              <a:cs typeface="Arial" panose="020B0604020202020204" pitchFamily="34" charset="0"/>
            </a:endParaRPr>
          </a:p>
        </p:txBody>
      </p:sp>
      <p:sp>
        <p:nvSpPr>
          <p:cNvPr id="276485" name="Text Box 5"/>
          <p:cNvSpPr txBox="1">
            <a:spLocks noChangeArrowheads="1"/>
          </p:cNvSpPr>
          <p:nvPr/>
        </p:nvSpPr>
        <p:spPr bwMode="auto">
          <a:xfrm>
            <a:off x="914400" y="1524000"/>
            <a:ext cx="2057400" cy="430887"/>
          </a:xfrm>
          <a:prstGeom prst="rect">
            <a:avLst/>
          </a:prstGeom>
          <a:noFill/>
          <a:ln w="9525">
            <a:noFill/>
            <a:miter lim="800000"/>
            <a:headEnd/>
            <a:tailEnd/>
          </a:ln>
        </p:spPr>
        <p:txBody>
          <a:bodyPr>
            <a:spAutoFit/>
          </a:bodyPr>
          <a:lstStyle/>
          <a:p>
            <a:pPr algn="ctr">
              <a:spcBef>
                <a:spcPct val="50000"/>
              </a:spcBef>
            </a:pPr>
            <a:r>
              <a:rPr lang="ar-JO" sz="2200" b="1" dirty="0">
                <a:solidFill>
                  <a:srgbClr val="000000"/>
                </a:solidFill>
                <a:latin typeface="Arial" panose="020B0604020202020204" pitchFamily="34" charset="0"/>
                <a:cs typeface="Arial" panose="020B0604020202020204" pitchFamily="34" charset="0"/>
              </a:rPr>
              <a:t>1. اختلال التوازن</a:t>
            </a:r>
            <a:endParaRPr lang="en-US" sz="2200" b="1" dirty="0">
              <a:solidFill>
                <a:srgbClr val="000000"/>
              </a:solidFill>
              <a:latin typeface="Arial" panose="020B0604020202020204" pitchFamily="34" charset="0"/>
              <a:cs typeface="Arial" panose="020B0604020202020204" pitchFamily="34" charset="0"/>
            </a:endParaRPr>
          </a:p>
        </p:txBody>
      </p:sp>
      <p:sp>
        <p:nvSpPr>
          <p:cNvPr id="276486" name="Text Box 6"/>
          <p:cNvSpPr txBox="1">
            <a:spLocks noChangeArrowheads="1"/>
          </p:cNvSpPr>
          <p:nvPr/>
        </p:nvSpPr>
        <p:spPr bwMode="auto">
          <a:xfrm>
            <a:off x="6400800" y="3276600"/>
            <a:ext cx="2286000" cy="430887"/>
          </a:xfrm>
          <a:prstGeom prst="rect">
            <a:avLst/>
          </a:prstGeom>
          <a:noFill/>
          <a:ln w="9525">
            <a:noFill/>
            <a:miter lim="800000"/>
            <a:headEnd/>
            <a:tailEnd/>
          </a:ln>
        </p:spPr>
        <p:txBody>
          <a:bodyPr>
            <a:spAutoFit/>
          </a:bodyPr>
          <a:lstStyle/>
          <a:p>
            <a:pPr algn="ctr">
              <a:spcBef>
                <a:spcPct val="50000"/>
              </a:spcBef>
            </a:pPr>
            <a:r>
              <a:rPr lang="ar-JO" sz="2200" b="1" dirty="0">
                <a:solidFill>
                  <a:srgbClr val="FF0066"/>
                </a:solidFill>
                <a:latin typeface="Arial" panose="020B0604020202020204" pitchFamily="34" charset="0"/>
                <a:cs typeface="Arial" panose="020B0604020202020204" pitchFamily="34" charset="0"/>
              </a:rPr>
              <a:t>4. اختبار الإنجيل</a:t>
            </a:r>
            <a:endParaRPr lang="en-US" sz="2200" b="1" dirty="0">
              <a:solidFill>
                <a:srgbClr val="FF0066"/>
              </a:solidFill>
              <a:latin typeface="Arial" panose="020B0604020202020204" pitchFamily="34" charset="0"/>
              <a:cs typeface="Arial" panose="020B0604020202020204" pitchFamily="34" charset="0"/>
            </a:endParaRPr>
          </a:p>
        </p:txBody>
      </p:sp>
      <p:sp>
        <p:nvSpPr>
          <p:cNvPr id="276499" name="Freeform 19"/>
          <p:cNvSpPr>
            <a:spLocks/>
          </p:cNvSpPr>
          <p:nvPr/>
        </p:nvSpPr>
        <p:spPr bwMode="auto">
          <a:xfrm>
            <a:off x="1981200" y="2514600"/>
            <a:ext cx="4953000" cy="2819400"/>
          </a:xfrm>
          <a:custGeom>
            <a:avLst/>
            <a:gdLst>
              <a:gd name="T0" fmla="*/ 0 w 3120"/>
              <a:gd name="T1" fmla="*/ 2147483647 h 1776"/>
              <a:gd name="T2" fmla="*/ 2147483647 w 3120"/>
              <a:gd name="T3" fmla="*/ 2147483647 h 1776"/>
              <a:gd name="T4" fmla="*/ 2147483647 w 3120"/>
              <a:gd name="T5" fmla="*/ 2147483647 h 1776"/>
              <a:gd name="T6" fmla="*/ 2147483647 w 3120"/>
              <a:gd name="T7" fmla="*/ 2147483647 h 1776"/>
              <a:gd name="T8" fmla="*/ 2147483647 w 3120"/>
              <a:gd name="T9" fmla="*/ 0 h 1776"/>
              <a:gd name="T10" fmla="*/ 0 60000 65536"/>
              <a:gd name="T11" fmla="*/ 0 60000 65536"/>
              <a:gd name="T12" fmla="*/ 0 60000 65536"/>
              <a:gd name="T13" fmla="*/ 0 60000 65536"/>
              <a:gd name="T14" fmla="*/ 0 60000 65536"/>
              <a:gd name="T15" fmla="*/ 0 w 3120"/>
              <a:gd name="T16" fmla="*/ 0 h 1776"/>
              <a:gd name="T17" fmla="*/ 3120 w 3120"/>
              <a:gd name="T18" fmla="*/ 1776 h 1776"/>
            </a:gdLst>
            <a:ahLst/>
            <a:cxnLst>
              <a:cxn ang="T10">
                <a:pos x="T0" y="T1"/>
              </a:cxn>
              <a:cxn ang="T11">
                <a:pos x="T2" y="T3"/>
              </a:cxn>
              <a:cxn ang="T12">
                <a:pos x="T4" y="T5"/>
              </a:cxn>
              <a:cxn ang="T13">
                <a:pos x="T6" y="T7"/>
              </a:cxn>
              <a:cxn ang="T14">
                <a:pos x="T8" y="T9"/>
              </a:cxn>
            </a:cxnLst>
            <a:rect l="T15" t="T16" r="T17" b="T18"/>
            <a:pathLst>
              <a:path w="3120" h="1776">
                <a:moveTo>
                  <a:pt x="0" y="48"/>
                </a:moveTo>
                <a:cubicBezTo>
                  <a:pt x="880" y="504"/>
                  <a:pt x="1760" y="960"/>
                  <a:pt x="2016" y="1248"/>
                </a:cubicBezTo>
                <a:cubicBezTo>
                  <a:pt x="2272" y="1536"/>
                  <a:pt x="1696" y="1776"/>
                  <a:pt x="1536" y="1776"/>
                </a:cubicBezTo>
                <a:cubicBezTo>
                  <a:pt x="1376" y="1776"/>
                  <a:pt x="792" y="1544"/>
                  <a:pt x="1056" y="1248"/>
                </a:cubicBezTo>
                <a:cubicBezTo>
                  <a:pt x="1320" y="952"/>
                  <a:pt x="2220" y="476"/>
                  <a:pt x="3120" y="0"/>
                </a:cubicBezTo>
              </a:path>
            </a:pathLst>
          </a:custGeom>
          <a:noFill/>
          <a:ln w="50800">
            <a:solidFill>
              <a:srgbClr val="FF0000"/>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76487" name="Text Box 7"/>
          <p:cNvSpPr txBox="1">
            <a:spLocks noChangeArrowheads="1"/>
          </p:cNvSpPr>
          <p:nvPr/>
        </p:nvSpPr>
        <p:spPr bwMode="auto">
          <a:xfrm>
            <a:off x="5867400" y="1600200"/>
            <a:ext cx="2819400" cy="430887"/>
          </a:xfrm>
          <a:prstGeom prst="rect">
            <a:avLst/>
          </a:prstGeom>
          <a:noFill/>
          <a:ln w="9525">
            <a:noFill/>
            <a:miter lim="800000"/>
            <a:headEnd/>
            <a:tailEnd/>
          </a:ln>
        </p:spPr>
        <p:txBody>
          <a:bodyPr>
            <a:spAutoFit/>
          </a:bodyPr>
          <a:lstStyle/>
          <a:p>
            <a:pPr algn="ctr">
              <a:spcBef>
                <a:spcPct val="50000"/>
              </a:spcBef>
            </a:pPr>
            <a:r>
              <a:rPr lang="ar-JO" sz="2200" b="1" dirty="0">
                <a:solidFill>
                  <a:srgbClr val="008000"/>
                </a:solidFill>
                <a:latin typeface="Arial" panose="020B0604020202020204" pitchFamily="34" charset="0"/>
                <a:cs typeface="Arial" panose="020B0604020202020204" pitchFamily="34" charset="0"/>
              </a:rPr>
              <a:t>5. توقع العواقب</a:t>
            </a:r>
            <a:endParaRPr lang="en-US" sz="2200" b="1" dirty="0">
              <a:solidFill>
                <a:srgbClr val="008000"/>
              </a:solidFill>
              <a:latin typeface="Arial" panose="020B0604020202020204" pitchFamily="34" charset="0"/>
              <a:cs typeface="Arial" panose="020B0604020202020204" pitchFamily="34" charset="0"/>
            </a:endParaRPr>
          </a:p>
        </p:txBody>
      </p:sp>
      <p:sp>
        <p:nvSpPr>
          <p:cNvPr id="276489" name="Text Box 9"/>
          <p:cNvSpPr txBox="1">
            <a:spLocks noChangeArrowheads="1"/>
          </p:cNvSpPr>
          <p:nvPr/>
        </p:nvSpPr>
        <p:spPr bwMode="auto">
          <a:xfrm>
            <a:off x="3200400" y="5410200"/>
            <a:ext cx="2438400" cy="430887"/>
          </a:xfrm>
          <a:prstGeom prst="rect">
            <a:avLst/>
          </a:prstGeom>
          <a:noFill/>
          <a:ln w="9525">
            <a:noFill/>
            <a:miter lim="800000"/>
            <a:headEnd/>
            <a:tailEnd/>
          </a:ln>
        </p:spPr>
        <p:txBody>
          <a:bodyPr wrap="square">
            <a:spAutoFit/>
          </a:bodyPr>
          <a:lstStyle/>
          <a:p>
            <a:pPr algn="ctr">
              <a:spcBef>
                <a:spcPct val="50000"/>
              </a:spcBef>
            </a:pPr>
            <a:r>
              <a:rPr lang="ar-JO" sz="2200" b="1" dirty="0">
                <a:solidFill>
                  <a:srgbClr val="FFFF00"/>
                </a:solidFill>
                <a:latin typeface="Arial" panose="020B0604020202020204" pitchFamily="34" charset="0"/>
                <a:cs typeface="Arial" panose="020B0604020202020204" pitchFamily="34" charset="0"/>
              </a:rPr>
              <a:t>3. الكشف عن دليل الحل</a:t>
            </a:r>
            <a:endParaRPr lang="en-US" sz="2200" b="1" dirty="0">
              <a:solidFill>
                <a:srgbClr val="FFFF00"/>
              </a:solidFill>
              <a:latin typeface="Arial" panose="020B0604020202020204" pitchFamily="34" charset="0"/>
              <a:cs typeface="Arial" panose="020B0604020202020204" pitchFamily="34" charset="0"/>
            </a:endParaRPr>
          </a:p>
        </p:txBody>
      </p:sp>
      <p:sp>
        <p:nvSpPr>
          <p:cNvPr id="276488" name="Text Box 8"/>
          <p:cNvSpPr txBox="1">
            <a:spLocks noChangeArrowheads="1"/>
          </p:cNvSpPr>
          <p:nvPr/>
        </p:nvSpPr>
        <p:spPr bwMode="auto">
          <a:xfrm>
            <a:off x="3352800" y="2667000"/>
            <a:ext cx="2057400" cy="430887"/>
          </a:xfrm>
          <a:prstGeom prst="rect">
            <a:avLst/>
          </a:prstGeom>
          <a:noFill/>
          <a:ln w="9525">
            <a:noFill/>
            <a:miter lim="800000"/>
            <a:headEnd/>
            <a:tailEnd/>
          </a:ln>
        </p:spPr>
        <p:txBody>
          <a:bodyPr>
            <a:spAutoFit/>
          </a:bodyPr>
          <a:lstStyle/>
          <a:p>
            <a:pPr algn="ctr">
              <a:spcBef>
                <a:spcPct val="50000"/>
              </a:spcBef>
            </a:pPr>
            <a:r>
              <a:rPr lang="ar-JO" sz="2200" b="1" dirty="0">
                <a:solidFill>
                  <a:srgbClr val="0000FF"/>
                </a:solidFill>
                <a:latin typeface="Arial" panose="020B0604020202020204" pitchFamily="34" charset="0"/>
                <a:cs typeface="Arial" panose="020B0604020202020204" pitchFamily="34" charset="0"/>
              </a:rPr>
              <a:t>2. تحليل التناقض</a:t>
            </a:r>
            <a:endParaRPr lang="en-US" sz="2200" b="1" dirty="0">
              <a:solidFill>
                <a:srgbClr val="0000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499"/>
                                        </p:tgtEl>
                                        <p:attrNameLst>
                                          <p:attrName>style.visibility</p:attrName>
                                        </p:attrNameLst>
                                      </p:cBhvr>
                                      <p:to>
                                        <p:strVal val="visible"/>
                                      </p:to>
                                    </p:set>
                                    <p:animEffect transition="in" filter="fade">
                                      <p:cBhvr>
                                        <p:cTn id="7" dur="2000"/>
                                        <p:tgtEl>
                                          <p:spTgt spid="2764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6485"/>
                                        </p:tgtEl>
                                        <p:attrNameLst>
                                          <p:attrName>style.visibility</p:attrName>
                                        </p:attrNameLst>
                                      </p:cBhvr>
                                      <p:to>
                                        <p:strVal val="visible"/>
                                      </p:to>
                                    </p:set>
                                    <p:anim calcmode="lin" valueType="num">
                                      <p:cBhvr additive="base">
                                        <p:cTn id="12" dur="500" fill="hold"/>
                                        <p:tgtEl>
                                          <p:spTgt spid="276485"/>
                                        </p:tgtEl>
                                        <p:attrNameLst>
                                          <p:attrName>ppt_x</p:attrName>
                                        </p:attrNameLst>
                                      </p:cBhvr>
                                      <p:tavLst>
                                        <p:tav tm="0">
                                          <p:val>
                                            <p:strVal val="#ppt_x"/>
                                          </p:val>
                                        </p:tav>
                                        <p:tav tm="100000">
                                          <p:val>
                                            <p:strVal val="#ppt_x"/>
                                          </p:val>
                                        </p:tav>
                                      </p:tavLst>
                                    </p:anim>
                                    <p:anim calcmode="lin" valueType="num">
                                      <p:cBhvr additive="base">
                                        <p:cTn id="13" dur="500" fill="hold"/>
                                        <p:tgtEl>
                                          <p:spTgt spid="27648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6488"/>
                                        </p:tgtEl>
                                        <p:attrNameLst>
                                          <p:attrName>style.visibility</p:attrName>
                                        </p:attrNameLst>
                                      </p:cBhvr>
                                      <p:to>
                                        <p:strVal val="visible"/>
                                      </p:to>
                                    </p:set>
                                    <p:anim calcmode="lin" valueType="num">
                                      <p:cBhvr additive="base">
                                        <p:cTn id="18" dur="500" fill="hold"/>
                                        <p:tgtEl>
                                          <p:spTgt spid="276488"/>
                                        </p:tgtEl>
                                        <p:attrNameLst>
                                          <p:attrName>ppt_x</p:attrName>
                                        </p:attrNameLst>
                                      </p:cBhvr>
                                      <p:tavLst>
                                        <p:tav tm="0">
                                          <p:val>
                                            <p:strVal val="#ppt_x"/>
                                          </p:val>
                                        </p:tav>
                                        <p:tav tm="100000">
                                          <p:val>
                                            <p:strVal val="#ppt_x"/>
                                          </p:val>
                                        </p:tav>
                                      </p:tavLst>
                                    </p:anim>
                                    <p:anim calcmode="lin" valueType="num">
                                      <p:cBhvr additive="base">
                                        <p:cTn id="19" dur="500" fill="hold"/>
                                        <p:tgtEl>
                                          <p:spTgt spid="27648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6489"/>
                                        </p:tgtEl>
                                        <p:attrNameLst>
                                          <p:attrName>style.visibility</p:attrName>
                                        </p:attrNameLst>
                                      </p:cBhvr>
                                      <p:to>
                                        <p:strVal val="visible"/>
                                      </p:to>
                                    </p:set>
                                    <p:anim calcmode="lin" valueType="num">
                                      <p:cBhvr additive="base">
                                        <p:cTn id="24" dur="500" fill="hold"/>
                                        <p:tgtEl>
                                          <p:spTgt spid="276489"/>
                                        </p:tgtEl>
                                        <p:attrNameLst>
                                          <p:attrName>ppt_x</p:attrName>
                                        </p:attrNameLst>
                                      </p:cBhvr>
                                      <p:tavLst>
                                        <p:tav tm="0">
                                          <p:val>
                                            <p:strVal val="#ppt_x"/>
                                          </p:val>
                                        </p:tav>
                                        <p:tav tm="100000">
                                          <p:val>
                                            <p:strVal val="#ppt_x"/>
                                          </p:val>
                                        </p:tav>
                                      </p:tavLst>
                                    </p:anim>
                                    <p:anim calcmode="lin" valueType="num">
                                      <p:cBhvr additive="base">
                                        <p:cTn id="25" dur="500" fill="hold"/>
                                        <p:tgtEl>
                                          <p:spTgt spid="27648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76486"/>
                                        </p:tgtEl>
                                        <p:attrNameLst>
                                          <p:attrName>style.visibility</p:attrName>
                                        </p:attrNameLst>
                                      </p:cBhvr>
                                      <p:to>
                                        <p:strVal val="visible"/>
                                      </p:to>
                                    </p:set>
                                    <p:anim calcmode="lin" valueType="num">
                                      <p:cBhvr additive="base">
                                        <p:cTn id="30" dur="500" fill="hold"/>
                                        <p:tgtEl>
                                          <p:spTgt spid="276486"/>
                                        </p:tgtEl>
                                        <p:attrNameLst>
                                          <p:attrName>ppt_x</p:attrName>
                                        </p:attrNameLst>
                                      </p:cBhvr>
                                      <p:tavLst>
                                        <p:tav tm="0">
                                          <p:val>
                                            <p:strVal val="#ppt_x"/>
                                          </p:val>
                                        </p:tav>
                                        <p:tav tm="100000">
                                          <p:val>
                                            <p:strVal val="#ppt_x"/>
                                          </p:val>
                                        </p:tav>
                                      </p:tavLst>
                                    </p:anim>
                                    <p:anim calcmode="lin" valueType="num">
                                      <p:cBhvr additive="base">
                                        <p:cTn id="31" dur="500" fill="hold"/>
                                        <p:tgtEl>
                                          <p:spTgt spid="27648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76487"/>
                                        </p:tgtEl>
                                        <p:attrNameLst>
                                          <p:attrName>style.visibility</p:attrName>
                                        </p:attrNameLst>
                                      </p:cBhvr>
                                      <p:to>
                                        <p:strVal val="visible"/>
                                      </p:to>
                                    </p:set>
                                    <p:anim calcmode="lin" valueType="num">
                                      <p:cBhvr additive="base">
                                        <p:cTn id="36" dur="500" fill="hold"/>
                                        <p:tgtEl>
                                          <p:spTgt spid="276487"/>
                                        </p:tgtEl>
                                        <p:attrNameLst>
                                          <p:attrName>ppt_x</p:attrName>
                                        </p:attrNameLst>
                                      </p:cBhvr>
                                      <p:tavLst>
                                        <p:tav tm="0">
                                          <p:val>
                                            <p:strVal val="#ppt_x"/>
                                          </p:val>
                                        </p:tav>
                                        <p:tav tm="100000">
                                          <p:val>
                                            <p:strVal val="#ppt_x"/>
                                          </p:val>
                                        </p:tav>
                                      </p:tavLst>
                                    </p:anim>
                                    <p:anim calcmode="lin" valueType="num">
                                      <p:cBhvr additive="base">
                                        <p:cTn id="37" dur="500" fill="hold"/>
                                        <p:tgtEl>
                                          <p:spTgt spid="276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5" grpId="0"/>
      <p:bldP spid="276486" grpId="0"/>
      <p:bldP spid="276499" grpId="0" animBg="1"/>
      <p:bldP spid="276487" grpId="0"/>
      <p:bldP spid="276489" grpId="0"/>
      <p:bldP spid="27648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152400"/>
            <a:ext cx="9144000" cy="1096963"/>
          </a:xfrm>
        </p:spPr>
        <p:txBody>
          <a:bodyPr/>
          <a:lstStyle/>
          <a:p>
            <a:r>
              <a:rPr lang="ar-JO" sz="40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التسلسل المحفز لمونرو</a:t>
            </a:r>
            <a:endParaRPr lang="en-US" sz="40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647700" y="1447800"/>
            <a:ext cx="7848600" cy="4093428"/>
          </a:xfrm>
          <a:prstGeom prst="rect">
            <a:avLst/>
          </a:prstGeom>
          <a:noFill/>
        </p:spPr>
        <p:txBody>
          <a:bodyPr wrap="square" rtlCol="0">
            <a:spAutoFit/>
          </a:bodyPr>
          <a:lstStyle/>
          <a:p>
            <a:pPr marL="285750" indent="-285750" algn="r" rtl="1" eaLnBrk="1" fontAlgn="auto" hangingPunct="1">
              <a:spcBef>
                <a:spcPts val="0"/>
              </a:spcBef>
              <a:spcAft>
                <a:spcPts val="0"/>
              </a:spcAft>
              <a:buFont typeface="Arial" panose="020B0604020202020204" pitchFamily="34" charset="0"/>
              <a:buChar char="•"/>
            </a:pPr>
            <a:r>
              <a:rPr lang="ar-JO" sz="2600" dirty="0">
                <a:solidFill>
                  <a:prstClr val="black"/>
                </a:solidFill>
                <a:latin typeface="Arial" panose="020B0604020202020204" pitchFamily="34" charset="0"/>
                <a:cs typeface="Arial" panose="020B0604020202020204" pitchFamily="34" charset="0"/>
              </a:rPr>
              <a:t>كان آلان مونرو مدرساً للخطابة في جامعة بوردو في منتصف القرن العشرين.</a:t>
            </a:r>
            <a:endParaRPr lang="en-US" sz="2600" dirty="0">
              <a:solidFill>
                <a:prstClr val="black"/>
              </a:solidFill>
              <a:latin typeface="Arial" panose="020B0604020202020204" pitchFamily="34" charset="0"/>
              <a:cs typeface="Arial" panose="020B0604020202020204" pitchFamily="34" charset="0"/>
            </a:endParaRPr>
          </a:p>
          <a:p>
            <a:pPr marL="285750" indent="-285750" algn="r" rtl="1" eaLnBrk="1" fontAlgn="auto" hangingPunct="1">
              <a:spcBef>
                <a:spcPts val="0"/>
              </a:spcBef>
              <a:spcAft>
                <a:spcPts val="0"/>
              </a:spcAft>
              <a:buFont typeface="Arial" panose="020B0604020202020204" pitchFamily="34" charset="0"/>
              <a:buChar char="•"/>
            </a:pPr>
            <a:r>
              <a:rPr lang="ar-JO" sz="2600" dirty="0">
                <a:solidFill>
                  <a:prstClr val="black"/>
                </a:solidFill>
                <a:latin typeface="Arial" panose="020B0604020202020204" pitchFamily="34" charset="0"/>
                <a:cs typeface="Arial" panose="020B0604020202020204" pitchFamily="34" charset="0"/>
              </a:rPr>
              <a:t>لقد طور طريقة لتنظيم الخطابات المقنعة (محادثات المبيعات) بناءً على نفسية الجمهور.</a:t>
            </a:r>
            <a:endParaRPr lang="en-US" sz="2600" dirty="0">
              <a:solidFill>
                <a:prstClr val="black"/>
              </a:solidFill>
              <a:latin typeface="Arial" panose="020B0604020202020204" pitchFamily="34" charset="0"/>
              <a:cs typeface="Arial" panose="020B0604020202020204" pitchFamily="34" charset="0"/>
            </a:endParaRPr>
          </a:p>
          <a:p>
            <a:pPr marL="285750" indent="-285750" algn="r" rtl="1" eaLnBrk="1" fontAlgn="auto" hangingPunct="1">
              <a:spcBef>
                <a:spcPts val="0"/>
              </a:spcBef>
              <a:spcAft>
                <a:spcPts val="0"/>
              </a:spcAft>
              <a:buFont typeface="Arial" panose="020B0604020202020204" pitchFamily="34" charset="0"/>
              <a:buChar char="•"/>
            </a:pPr>
            <a:r>
              <a:rPr lang="ar-JO" sz="2600" dirty="0">
                <a:solidFill>
                  <a:prstClr val="black"/>
                </a:solidFill>
                <a:latin typeface="Arial" panose="020B0604020202020204" pitchFamily="34" charset="0"/>
                <a:cs typeface="Arial" panose="020B0604020202020204" pitchFamily="34" charset="0"/>
              </a:rPr>
              <a:t>أسلوبه شبيه بالحبكة في تأثيرها البلاغي أي أنها تأخذ المستمع من خلال تجربة مثل الإستماع إلى قصة مع تقديمها للصراع والتوتر /التعقيدات والحل. بهذه الطريقة فهي تشبه الحبكة الوعظية.</a:t>
            </a:r>
            <a:endParaRPr lang="en-US" sz="2600" dirty="0">
              <a:solidFill>
                <a:prstClr val="black"/>
              </a:solidFill>
              <a:latin typeface="Arial" panose="020B0604020202020204" pitchFamily="34" charset="0"/>
              <a:cs typeface="Arial" panose="020B0604020202020204" pitchFamily="34" charset="0"/>
            </a:endParaRPr>
          </a:p>
          <a:p>
            <a:pPr marL="285750" indent="-285750" algn="r" rtl="1" eaLnBrk="1" fontAlgn="auto" hangingPunct="1">
              <a:spcBef>
                <a:spcPts val="0"/>
              </a:spcBef>
              <a:spcAft>
                <a:spcPts val="0"/>
              </a:spcAft>
              <a:buFont typeface="Arial" panose="020B0604020202020204" pitchFamily="34" charset="0"/>
              <a:buChar char="•"/>
            </a:pPr>
            <a:r>
              <a:rPr lang="ar-JO" sz="2600" dirty="0">
                <a:solidFill>
                  <a:prstClr val="black"/>
                </a:solidFill>
                <a:latin typeface="Arial" panose="020B0604020202020204" pitchFamily="34" charset="0"/>
                <a:cs typeface="Arial" panose="020B0604020202020204" pitchFamily="34" charset="0"/>
              </a:rPr>
              <a:t>تنطبق طريقته على الوعظ كما عدلها هادون روبنسون، الوعظ كما يحبه المستمعون. 15 نقطة رصيد إضافي للإستماع إلى هذه المحاضرة حيث تبدأ في الدقيقة 8 وتنتهي بسؤال وجواب.</a:t>
            </a:r>
            <a:endParaRPr lang="en-US" sz="2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376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152400"/>
            <a:ext cx="9144000" cy="1096963"/>
          </a:xfrm>
        </p:spPr>
        <p:txBody>
          <a:bodyPr/>
          <a:lstStyle/>
          <a:p>
            <a:pPr eaLnBrk="1" hangingPunct="1">
              <a:defRPr/>
            </a:pPr>
            <a:r>
              <a:rPr lang="ar-JO" sz="4000" b="1" dirty="0">
                <a:solidFill>
                  <a:srgbClr val="FFFF00"/>
                </a:solidFill>
                <a:latin typeface="Arial" panose="020B0604020202020204" pitchFamily="34" charset="0"/>
                <a:cs typeface="Arial" panose="020B0604020202020204" pitchFamily="34" charset="0"/>
              </a:rPr>
              <a:t>التسلسل المحفز لمونرو</a:t>
            </a:r>
            <a:endParaRPr lang="en-US" sz="4000" b="1" dirty="0">
              <a:solidFill>
                <a:srgbClr val="FFFF00"/>
              </a:solidFill>
              <a:latin typeface="Arial" panose="020B0604020202020204" pitchFamily="34" charset="0"/>
              <a:cs typeface="Arial" panose="020B0604020202020204" pitchFamily="34" charset="0"/>
            </a:endParaRPr>
          </a:p>
        </p:txBody>
      </p:sp>
      <p:grpSp>
        <p:nvGrpSpPr>
          <p:cNvPr id="37891" name="Group 10"/>
          <p:cNvGrpSpPr>
            <a:grpSpLocks/>
          </p:cNvGrpSpPr>
          <p:nvPr/>
        </p:nvGrpSpPr>
        <p:grpSpPr bwMode="auto">
          <a:xfrm>
            <a:off x="381000" y="1447800"/>
            <a:ext cx="8382000" cy="5334000"/>
            <a:chOff x="240" y="912"/>
            <a:chExt cx="5280" cy="3360"/>
          </a:xfrm>
        </p:grpSpPr>
        <p:sp>
          <p:nvSpPr>
            <p:cNvPr id="37912" name="Rectangle 5"/>
            <p:cNvSpPr>
              <a:spLocks noChangeArrowheads="1"/>
            </p:cNvSpPr>
            <p:nvPr/>
          </p:nvSpPr>
          <p:spPr bwMode="auto">
            <a:xfrm>
              <a:off x="240" y="1584"/>
              <a:ext cx="5280" cy="672"/>
            </a:xfrm>
            <a:prstGeom prst="rect">
              <a:avLst/>
            </a:prstGeom>
            <a:solidFill>
              <a:schemeClr val="tx1"/>
            </a:solidFill>
            <a:ln w="25400">
              <a:solidFill>
                <a:srgbClr val="00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7913" name="Rectangle 6"/>
            <p:cNvSpPr>
              <a:spLocks noChangeArrowheads="1"/>
            </p:cNvSpPr>
            <p:nvPr/>
          </p:nvSpPr>
          <p:spPr bwMode="auto">
            <a:xfrm>
              <a:off x="240" y="2256"/>
              <a:ext cx="5280" cy="672"/>
            </a:xfrm>
            <a:prstGeom prst="rect">
              <a:avLst/>
            </a:prstGeom>
            <a:solidFill>
              <a:schemeClr val="tx1"/>
            </a:solidFill>
            <a:ln w="25400">
              <a:solidFill>
                <a:srgbClr val="00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7914" name="Rectangle 7"/>
            <p:cNvSpPr>
              <a:spLocks noChangeArrowheads="1"/>
            </p:cNvSpPr>
            <p:nvPr/>
          </p:nvSpPr>
          <p:spPr bwMode="auto">
            <a:xfrm>
              <a:off x="240" y="2928"/>
              <a:ext cx="5280" cy="672"/>
            </a:xfrm>
            <a:prstGeom prst="rect">
              <a:avLst/>
            </a:prstGeom>
            <a:solidFill>
              <a:schemeClr val="tx1"/>
            </a:solidFill>
            <a:ln w="25400">
              <a:solidFill>
                <a:srgbClr val="00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7915" name="Rectangle 8"/>
            <p:cNvSpPr>
              <a:spLocks noChangeArrowheads="1"/>
            </p:cNvSpPr>
            <p:nvPr/>
          </p:nvSpPr>
          <p:spPr bwMode="auto">
            <a:xfrm>
              <a:off x="240" y="3600"/>
              <a:ext cx="5280" cy="672"/>
            </a:xfrm>
            <a:prstGeom prst="rect">
              <a:avLst/>
            </a:prstGeom>
            <a:solidFill>
              <a:schemeClr val="tx1"/>
            </a:solidFill>
            <a:ln w="25400">
              <a:solidFill>
                <a:srgbClr val="00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7916" name="Rectangle 9"/>
            <p:cNvSpPr>
              <a:spLocks noChangeArrowheads="1"/>
            </p:cNvSpPr>
            <p:nvPr/>
          </p:nvSpPr>
          <p:spPr bwMode="auto">
            <a:xfrm>
              <a:off x="240" y="912"/>
              <a:ext cx="5280" cy="672"/>
            </a:xfrm>
            <a:prstGeom prst="rect">
              <a:avLst/>
            </a:prstGeom>
            <a:solidFill>
              <a:schemeClr val="tx1"/>
            </a:solidFill>
            <a:ln w="25400">
              <a:solidFill>
                <a:srgbClr val="00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grpSp>
      <p:sp>
        <p:nvSpPr>
          <p:cNvPr id="271371" name="Text Box 11"/>
          <p:cNvSpPr txBox="1">
            <a:spLocks noChangeArrowheads="1"/>
          </p:cNvSpPr>
          <p:nvPr/>
        </p:nvSpPr>
        <p:spPr bwMode="auto">
          <a:xfrm>
            <a:off x="380999" y="1600200"/>
            <a:ext cx="3700463" cy="779463"/>
          </a:xfrm>
          <a:prstGeom prst="rect">
            <a:avLst/>
          </a:prstGeom>
          <a:noFill/>
          <a:ln w="9525">
            <a:noFill/>
            <a:miter lim="800000"/>
            <a:headEnd/>
            <a:tailEnd/>
          </a:ln>
        </p:spPr>
        <p:txBody>
          <a:bodyPr wrap="square">
            <a:spAutoFit/>
          </a:bodyPr>
          <a:lstStyle/>
          <a:p>
            <a:pPr algn="ctr">
              <a:spcBef>
                <a:spcPct val="50000"/>
              </a:spcBef>
            </a:pPr>
            <a:r>
              <a:rPr lang="ar-JO" b="1" dirty="0">
                <a:solidFill>
                  <a:srgbClr val="FF0000"/>
                </a:solidFill>
                <a:latin typeface="Arial" panose="020B0604020202020204" pitchFamily="34" charset="0"/>
                <a:cs typeface="Arial" panose="020B0604020202020204" pitchFamily="34" charset="0"/>
              </a:rPr>
              <a:t>الخطوة 1: الإنتباه</a:t>
            </a:r>
            <a:endParaRPr lang="en-US" b="1" dirty="0">
              <a:solidFill>
                <a:srgbClr val="FF0000"/>
              </a:solidFill>
              <a:latin typeface="Arial" panose="020B0604020202020204" pitchFamily="34" charset="0"/>
              <a:cs typeface="Arial" panose="020B0604020202020204" pitchFamily="34" charset="0"/>
            </a:endParaRPr>
          </a:p>
          <a:p>
            <a:pPr algn="ctr">
              <a:spcBef>
                <a:spcPct val="50000"/>
              </a:spcBef>
            </a:pPr>
            <a:r>
              <a:rPr lang="ar-JO" b="1" dirty="0">
                <a:solidFill>
                  <a:srgbClr val="000000"/>
                </a:solidFill>
                <a:latin typeface="Arial" panose="020B0604020202020204" pitchFamily="34" charset="0"/>
                <a:cs typeface="Arial" panose="020B0604020202020204" pitchFamily="34" charset="0"/>
              </a:rPr>
              <a:t>جذب الإنتباه</a:t>
            </a:r>
            <a:endParaRPr lang="en-US" b="1" dirty="0">
              <a:solidFill>
                <a:srgbClr val="000000"/>
              </a:solidFill>
              <a:latin typeface="Arial" panose="020B0604020202020204" pitchFamily="34" charset="0"/>
              <a:cs typeface="Arial" panose="020B0604020202020204" pitchFamily="34" charset="0"/>
            </a:endParaRPr>
          </a:p>
        </p:txBody>
      </p:sp>
      <p:sp>
        <p:nvSpPr>
          <p:cNvPr id="271372" name="Text Box 12"/>
          <p:cNvSpPr txBox="1">
            <a:spLocks noChangeArrowheads="1"/>
          </p:cNvSpPr>
          <p:nvPr/>
        </p:nvSpPr>
        <p:spPr bwMode="auto">
          <a:xfrm>
            <a:off x="380999" y="2517775"/>
            <a:ext cx="3700463" cy="784830"/>
          </a:xfrm>
          <a:prstGeom prst="rect">
            <a:avLst/>
          </a:prstGeom>
          <a:noFill/>
          <a:ln w="9525">
            <a:noFill/>
            <a:miter lim="800000"/>
            <a:headEnd/>
            <a:tailEnd/>
          </a:ln>
        </p:spPr>
        <p:txBody>
          <a:bodyPr wrap="square">
            <a:spAutoFit/>
          </a:bodyPr>
          <a:lstStyle/>
          <a:p>
            <a:pPr algn="ctr">
              <a:spcBef>
                <a:spcPct val="50000"/>
              </a:spcBef>
            </a:pPr>
            <a:r>
              <a:rPr lang="ar-JO" b="1" dirty="0">
                <a:solidFill>
                  <a:srgbClr val="FF0000"/>
                </a:solidFill>
                <a:latin typeface="Arial" panose="020B0604020202020204" pitchFamily="34" charset="0"/>
                <a:cs typeface="Arial" panose="020B0604020202020204" pitchFamily="34" charset="0"/>
              </a:rPr>
              <a:t>الخطوة 2: الحاجة</a:t>
            </a:r>
            <a:endParaRPr lang="en-US" b="1" dirty="0">
              <a:solidFill>
                <a:srgbClr val="FF0000"/>
              </a:solidFill>
              <a:latin typeface="Arial" panose="020B0604020202020204" pitchFamily="34" charset="0"/>
              <a:cs typeface="Arial" panose="020B0604020202020204" pitchFamily="34" charset="0"/>
            </a:endParaRPr>
          </a:p>
          <a:p>
            <a:pPr algn="ctr">
              <a:spcBef>
                <a:spcPct val="50000"/>
              </a:spcBef>
            </a:pPr>
            <a:r>
              <a:rPr lang="ar-JO" b="1" dirty="0">
                <a:solidFill>
                  <a:srgbClr val="000000"/>
                </a:solidFill>
                <a:latin typeface="Arial" panose="020B0604020202020204" pitchFamily="34" charset="0"/>
                <a:cs typeface="Arial" panose="020B0604020202020204" pitchFamily="34" charset="0"/>
              </a:rPr>
              <a:t>إظهار الحاجة: وصف المشكلة</a:t>
            </a:r>
            <a:endParaRPr lang="en-US" b="1" dirty="0">
              <a:solidFill>
                <a:srgbClr val="000000"/>
              </a:solidFill>
              <a:latin typeface="Arial" panose="020B0604020202020204" pitchFamily="34" charset="0"/>
              <a:cs typeface="Arial" panose="020B0604020202020204" pitchFamily="34" charset="0"/>
            </a:endParaRPr>
          </a:p>
        </p:txBody>
      </p:sp>
      <p:sp>
        <p:nvSpPr>
          <p:cNvPr id="271374" name="Text Box 14"/>
          <p:cNvSpPr txBox="1">
            <a:spLocks noChangeArrowheads="1"/>
          </p:cNvSpPr>
          <p:nvPr/>
        </p:nvSpPr>
        <p:spPr bwMode="auto">
          <a:xfrm>
            <a:off x="380999" y="3581400"/>
            <a:ext cx="3700463" cy="784830"/>
          </a:xfrm>
          <a:prstGeom prst="rect">
            <a:avLst/>
          </a:prstGeom>
          <a:noFill/>
          <a:ln w="9525">
            <a:noFill/>
            <a:miter lim="800000"/>
            <a:headEnd/>
            <a:tailEnd/>
          </a:ln>
        </p:spPr>
        <p:txBody>
          <a:bodyPr wrap="square">
            <a:spAutoFit/>
          </a:bodyPr>
          <a:lstStyle/>
          <a:p>
            <a:pPr algn="ctr">
              <a:spcBef>
                <a:spcPct val="50000"/>
              </a:spcBef>
            </a:pPr>
            <a:r>
              <a:rPr lang="ar-JO" b="1" dirty="0">
                <a:solidFill>
                  <a:srgbClr val="FF0000"/>
                </a:solidFill>
                <a:latin typeface="Arial" panose="020B0604020202020204" pitchFamily="34" charset="0"/>
                <a:cs typeface="Arial" panose="020B0604020202020204" pitchFamily="34" charset="0"/>
              </a:rPr>
              <a:t>الخطوة 3: الرضا</a:t>
            </a:r>
            <a:endParaRPr lang="en-US" b="1" dirty="0">
              <a:solidFill>
                <a:srgbClr val="FF0000"/>
              </a:solidFill>
              <a:latin typeface="Arial" panose="020B0604020202020204" pitchFamily="34" charset="0"/>
              <a:cs typeface="Arial" panose="020B0604020202020204" pitchFamily="34" charset="0"/>
            </a:endParaRPr>
          </a:p>
          <a:p>
            <a:pPr algn="ctr">
              <a:spcBef>
                <a:spcPct val="50000"/>
              </a:spcBef>
            </a:pPr>
            <a:r>
              <a:rPr lang="ar-JO" b="1" dirty="0">
                <a:solidFill>
                  <a:srgbClr val="000000"/>
                </a:solidFill>
                <a:latin typeface="Arial" panose="020B0604020202020204" pitchFamily="34" charset="0"/>
                <a:cs typeface="Arial" panose="020B0604020202020204" pitchFamily="34" charset="0"/>
              </a:rPr>
              <a:t>إرضاء الحاجة: تقديم الحل</a:t>
            </a:r>
            <a:endParaRPr lang="en-US" b="1" dirty="0">
              <a:solidFill>
                <a:srgbClr val="000000"/>
              </a:solidFill>
              <a:latin typeface="Arial" panose="020B0604020202020204" pitchFamily="34" charset="0"/>
              <a:cs typeface="Arial" panose="020B0604020202020204" pitchFamily="34" charset="0"/>
            </a:endParaRPr>
          </a:p>
        </p:txBody>
      </p:sp>
      <p:sp>
        <p:nvSpPr>
          <p:cNvPr id="271375" name="Text Box 15"/>
          <p:cNvSpPr txBox="1">
            <a:spLocks noChangeArrowheads="1"/>
          </p:cNvSpPr>
          <p:nvPr/>
        </p:nvSpPr>
        <p:spPr bwMode="auto">
          <a:xfrm>
            <a:off x="380999" y="4783138"/>
            <a:ext cx="3700463" cy="779462"/>
          </a:xfrm>
          <a:prstGeom prst="rect">
            <a:avLst/>
          </a:prstGeom>
          <a:noFill/>
          <a:ln w="9525">
            <a:noFill/>
            <a:miter lim="800000"/>
            <a:headEnd/>
            <a:tailEnd/>
          </a:ln>
        </p:spPr>
        <p:txBody>
          <a:bodyPr wrap="square">
            <a:spAutoFit/>
          </a:bodyPr>
          <a:lstStyle/>
          <a:p>
            <a:pPr algn="ctr">
              <a:spcBef>
                <a:spcPct val="50000"/>
              </a:spcBef>
            </a:pPr>
            <a:r>
              <a:rPr lang="ar-JO" b="1" dirty="0">
                <a:solidFill>
                  <a:srgbClr val="FF0000"/>
                </a:solidFill>
                <a:latin typeface="Arial" panose="020B0604020202020204" pitchFamily="34" charset="0"/>
                <a:cs typeface="Arial" panose="020B0604020202020204" pitchFamily="34" charset="0"/>
              </a:rPr>
              <a:t>الخطوة 4: التصور</a:t>
            </a:r>
            <a:endParaRPr lang="en-US" b="1" dirty="0">
              <a:solidFill>
                <a:srgbClr val="FF0000"/>
              </a:solidFill>
              <a:latin typeface="Arial" panose="020B0604020202020204" pitchFamily="34" charset="0"/>
              <a:cs typeface="Arial" panose="020B0604020202020204" pitchFamily="34" charset="0"/>
            </a:endParaRPr>
          </a:p>
          <a:p>
            <a:pPr algn="ctr">
              <a:spcBef>
                <a:spcPct val="50000"/>
              </a:spcBef>
            </a:pPr>
            <a:r>
              <a:rPr lang="ar-JO" b="1" dirty="0">
                <a:solidFill>
                  <a:srgbClr val="000000"/>
                </a:solidFill>
                <a:latin typeface="Arial" panose="020B0604020202020204" pitchFamily="34" charset="0"/>
                <a:cs typeface="Arial" panose="020B0604020202020204" pitchFamily="34" charset="0"/>
              </a:rPr>
              <a:t>تصوير النتائج</a:t>
            </a:r>
            <a:endParaRPr lang="en-US" b="1" dirty="0">
              <a:solidFill>
                <a:srgbClr val="000000"/>
              </a:solidFill>
              <a:latin typeface="Arial" panose="020B0604020202020204" pitchFamily="34" charset="0"/>
              <a:cs typeface="Arial" panose="020B0604020202020204" pitchFamily="34" charset="0"/>
            </a:endParaRPr>
          </a:p>
        </p:txBody>
      </p:sp>
      <p:sp>
        <p:nvSpPr>
          <p:cNvPr id="271376" name="Text Box 16"/>
          <p:cNvSpPr txBox="1">
            <a:spLocks noChangeArrowheads="1"/>
          </p:cNvSpPr>
          <p:nvPr/>
        </p:nvSpPr>
        <p:spPr bwMode="auto">
          <a:xfrm>
            <a:off x="380999" y="5727700"/>
            <a:ext cx="3700463" cy="784830"/>
          </a:xfrm>
          <a:prstGeom prst="rect">
            <a:avLst/>
          </a:prstGeom>
          <a:noFill/>
          <a:ln w="9525">
            <a:noFill/>
            <a:miter lim="800000"/>
            <a:headEnd/>
            <a:tailEnd/>
          </a:ln>
        </p:spPr>
        <p:txBody>
          <a:bodyPr wrap="square">
            <a:spAutoFit/>
          </a:bodyPr>
          <a:lstStyle/>
          <a:p>
            <a:pPr algn="ctr">
              <a:spcBef>
                <a:spcPct val="50000"/>
              </a:spcBef>
            </a:pPr>
            <a:r>
              <a:rPr lang="ar-JO" b="1" dirty="0">
                <a:solidFill>
                  <a:srgbClr val="FF0000"/>
                </a:solidFill>
                <a:latin typeface="Arial" panose="020B0604020202020204" pitchFamily="34" charset="0"/>
                <a:cs typeface="Arial" panose="020B0604020202020204" pitchFamily="34" charset="0"/>
              </a:rPr>
              <a:t>الخطوة 5: العمل</a:t>
            </a:r>
            <a:endParaRPr lang="en-US" b="1" dirty="0">
              <a:solidFill>
                <a:srgbClr val="FF0000"/>
              </a:solidFill>
              <a:latin typeface="Arial" panose="020B0604020202020204" pitchFamily="34" charset="0"/>
              <a:cs typeface="Arial" panose="020B0604020202020204" pitchFamily="34" charset="0"/>
            </a:endParaRPr>
          </a:p>
          <a:p>
            <a:pPr algn="ctr">
              <a:spcBef>
                <a:spcPct val="50000"/>
              </a:spcBef>
            </a:pPr>
            <a:r>
              <a:rPr lang="ar-JO" b="1" dirty="0">
                <a:solidFill>
                  <a:srgbClr val="000000"/>
                </a:solidFill>
                <a:latin typeface="Arial" panose="020B0604020202020204" pitchFamily="34" charset="0"/>
                <a:cs typeface="Arial" panose="020B0604020202020204" pitchFamily="34" charset="0"/>
              </a:rPr>
              <a:t>طلب العمل أو الموافقة</a:t>
            </a:r>
            <a:endParaRPr lang="en-US" b="1" dirty="0">
              <a:solidFill>
                <a:srgbClr val="000000"/>
              </a:solidFill>
              <a:latin typeface="Arial" panose="020B0604020202020204" pitchFamily="34" charset="0"/>
              <a:cs typeface="Arial" panose="020B0604020202020204" pitchFamily="34" charset="0"/>
            </a:endParaRPr>
          </a:p>
        </p:txBody>
      </p:sp>
      <p:sp>
        <p:nvSpPr>
          <p:cNvPr id="271377" name="Text Box 17"/>
          <p:cNvSpPr txBox="1">
            <a:spLocks noChangeArrowheads="1"/>
          </p:cNvSpPr>
          <p:nvPr/>
        </p:nvSpPr>
        <p:spPr bwMode="auto">
          <a:xfrm>
            <a:off x="5224463" y="1663644"/>
            <a:ext cx="3081337" cy="784830"/>
          </a:xfrm>
          <a:prstGeom prst="rect">
            <a:avLst/>
          </a:prstGeom>
          <a:noFill/>
          <a:ln w="9525">
            <a:noFill/>
            <a:miter lim="800000"/>
            <a:headEnd/>
            <a:tailEnd/>
          </a:ln>
        </p:spPr>
        <p:txBody>
          <a:bodyPr wrap="square">
            <a:spAutoFit/>
          </a:body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التأثير البلاغي</a:t>
            </a:r>
            <a:endParaRPr lang="en-US" b="1" dirty="0">
              <a:solidFill>
                <a:srgbClr val="000000"/>
              </a:solidFill>
              <a:latin typeface="Arial" panose="020B0604020202020204" pitchFamily="34" charset="0"/>
              <a:cs typeface="Arial" panose="020B0604020202020204" pitchFamily="34" charset="0"/>
            </a:endParaRPr>
          </a:p>
          <a:p>
            <a:pPr algn="ctr">
              <a:spcBef>
                <a:spcPct val="50000"/>
              </a:spcBef>
            </a:pPr>
            <a:r>
              <a:rPr lang="ar-JO" b="1" dirty="0">
                <a:solidFill>
                  <a:srgbClr val="000000"/>
                </a:solidFill>
                <a:latin typeface="Arial" panose="020B0604020202020204" pitchFamily="34" charset="0"/>
                <a:cs typeface="Arial" panose="020B0604020202020204" pitchFamily="34" charset="0"/>
              </a:rPr>
              <a:t>اريد أن أستمع</a:t>
            </a:r>
            <a:endParaRPr lang="en-US" b="1" dirty="0">
              <a:solidFill>
                <a:srgbClr val="000000"/>
              </a:solidFill>
              <a:latin typeface="Arial" panose="020B0604020202020204" pitchFamily="34" charset="0"/>
              <a:cs typeface="Arial" panose="020B0604020202020204" pitchFamily="34" charset="0"/>
            </a:endParaRPr>
          </a:p>
        </p:txBody>
      </p:sp>
      <p:sp>
        <p:nvSpPr>
          <p:cNvPr id="271378" name="Text Box 18"/>
          <p:cNvSpPr txBox="1">
            <a:spLocks noChangeArrowheads="1"/>
          </p:cNvSpPr>
          <p:nvPr/>
        </p:nvSpPr>
        <p:spPr bwMode="auto">
          <a:xfrm>
            <a:off x="5224463" y="2589213"/>
            <a:ext cx="3081337" cy="369332"/>
          </a:xfrm>
          <a:prstGeom prst="rect">
            <a:avLst/>
          </a:prstGeom>
          <a:noFill/>
          <a:ln w="9525">
            <a:noFill/>
            <a:miter lim="800000"/>
            <a:headEnd/>
            <a:tailEnd/>
          </a:ln>
        </p:spPr>
        <p:txBody>
          <a:bodyPr wrap="square">
            <a:spAutoFit/>
          </a:body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يجب إنجاز شيء ما</a:t>
            </a:r>
            <a:endParaRPr lang="en-US" b="1" dirty="0">
              <a:solidFill>
                <a:srgbClr val="000000"/>
              </a:solidFill>
              <a:latin typeface="Arial" panose="020B0604020202020204" pitchFamily="34" charset="0"/>
              <a:cs typeface="Arial" panose="020B0604020202020204" pitchFamily="34" charset="0"/>
            </a:endParaRPr>
          </a:p>
        </p:txBody>
      </p:sp>
      <p:sp>
        <p:nvSpPr>
          <p:cNvPr id="271379" name="Text Box 19"/>
          <p:cNvSpPr txBox="1">
            <a:spLocks noChangeArrowheads="1"/>
          </p:cNvSpPr>
          <p:nvPr/>
        </p:nvSpPr>
        <p:spPr bwMode="auto">
          <a:xfrm>
            <a:off x="5224463" y="3657600"/>
            <a:ext cx="3081337" cy="369332"/>
          </a:xfrm>
          <a:prstGeom prst="rect">
            <a:avLst/>
          </a:prstGeom>
          <a:noFill/>
          <a:ln w="9525">
            <a:noFill/>
            <a:miter lim="800000"/>
            <a:headEnd/>
            <a:tailEnd/>
          </a:ln>
        </p:spPr>
        <p:txBody>
          <a:bodyPr wrap="square">
            <a:spAutoFit/>
          </a:body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أنا أفهم ما يجب عمله لإرضاء الحاجة</a:t>
            </a:r>
            <a:endParaRPr lang="en-US" b="1" dirty="0">
              <a:solidFill>
                <a:srgbClr val="000000"/>
              </a:solidFill>
              <a:latin typeface="Arial" panose="020B0604020202020204" pitchFamily="34" charset="0"/>
              <a:cs typeface="Arial" panose="020B0604020202020204" pitchFamily="34" charset="0"/>
            </a:endParaRPr>
          </a:p>
        </p:txBody>
      </p:sp>
      <p:sp>
        <p:nvSpPr>
          <p:cNvPr id="271380" name="Text Box 20"/>
          <p:cNvSpPr txBox="1">
            <a:spLocks noChangeArrowheads="1"/>
          </p:cNvSpPr>
          <p:nvPr/>
        </p:nvSpPr>
        <p:spPr bwMode="auto">
          <a:xfrm>
            <a:off x="5207001" y="4648200"/>
            <a:ext cx="3098799" cy="646331"/>
          </a:xfrm>
          <a:prstGeom prst="rect">
            <a:avLst/>
          </a:prstGeom>
          <a:noFill/>
          <a:ln w="9525">
            <a:noFill/>
            <a:miter lim="800000"/>
            <a:headEnd/>
            <a:tailEnd/>
          </a:ln>
        </p:spPr>
        <p:txBody>
          <a:bodyPr wrap="square">
            <a:spAutoFit/>
          </a:body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أستطيع أن أرى نفسي أستمتع بفوائد مثل هذا الإجراء.</a:t>
            </a:r>
            <a:endParaRPr lang="en-US" b="1" dirty="0">
              <a:solidFill>
                <a:srgbClr val="000000"/>
              </a:solidFill>
              <a:latin typeface="Arial" panose="020B0604020202020204" pitchFamily="34" charset="0"/>
              <a:cs typeface="Arial" panose="020B0604020202020204" pitchFamily="34" charset="0"/>
            </a:endParaRPr>
          </a:p>
        </p:txBody>
      </p:sp>
      <p:sp>
        <p:nvSpPr>
          <p:cNvPr id="271381" name="Text Box 21"/>
          <p:cNvSpPr txBox="1">
            <a:spLocks noChangeArrowheads="1"/>
          </p:cNvSpPr>
          <p:nvPr/>
        </p:nvSpPr>
        <p:spPr bwMode="auto">
          <a:xfrm>
            <a:off x="6172200" y="5942013"/>
            <a:ext cx="2057400" cy="366712"/>
          </a:xfrm>
          <a:prstGeom prst="rect">
            <a:avLst/>
          </a:prstGeom>
          <a:noFill/>
          <a:ln w="9525">
            <a:noFill/>
            <a:miter lim="800000"/>
            <a:headEnd/>
            <a:tailEnd/>
          </a:ln>
        </p:spPr>
        <p:txBody>
          <a:bodyPr>
            <a:spAutoFit/>
          </a:body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سوف أفعل هذا</a:t>
            </a:r>
            <a:endParaRPr lang="en-US" b="1" dirty="0">
              <a:solidFill>
                <a:srgbClr val="000000"/>
              </a:solidFill>
              <a:latin typeface="Arial" panose="020B0604020202020204" pitchFamily="34" charset="0"/>
              <a:cs typeface="Arial" panose="020B0604020202020204" pitchFamily="34" charset="0"/>
            </a:endParaRPr>
          </a:p>
        </p:txBody>
      </p:sp>
      <p:sp>
        <p:nvSpPr>
          <p:cNvPr id="271385" name="AutoShape 25"/>
          <p:cNvSpPr>
            <a:spLocks noChangeArrowheads="1"/>
          </p:cNvSpPr>
          <p:nvPr/>
        </p:nvSpPr>
        <p:spPr bwMode="auto">
          <a:xfrm>
            <a:off x="8305800" y="4724400"/>
            <a:ext cx="457200" cy="990600"/>
          </a:xfrm>
          <a:prstGeom prst="downArrow">
            <a:avLst>
              <a:gd name="adj1" fmla="val 50000"/>
              <a:gd name="adj2" fmla="val 54167"/>
            </a:avLst>
          </a:prstGeom>
          <a:gradFill rotWithShape="1">
            <a:gsLst>
              <a:gs pos="0">
                <a:schemeClr val="accent1">
                  <a:alpha val="3999"/>
                </a:schemeClr>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defRPr/>
            </a:pPr>
            <a:endParaRPr lang="en-US">
              <a:latin typeface="Arial" panose="020B0604020202020204" pitchFamily="34" charset="0"/>
              <a:cs typeface="Arial" panose="020B0604020202020204" pitchFamily="34" charset="0"/>
            </a:endParaRPr>
          </a:p>
        </p:txBody>
      </p:sp>
      <p:sp>
        <p:nvSpPr>
          <p:cNvPr id="271382" name="AutoShape 22"/>
          <p:cNvSpPr>
            <a:spLocks noChangeArrowheads="1"/>
          </p:cNvSpPr>
          <p:nvPr/>
        </p:nvSpPr>
        <p:spPr bwMode="auto">
          <a:xfrm>
            <a:off x="8305800" y="1476375"/>
            <a:ext cx="457200" cy="1038225"/>
          </a:xfrm>
          <a:prstGeom prst="downArrow">
            <a:avLst>
              <a:gd name="adj1" fmla="val 50000"/>
              <a:gd name="adj2" fmla="val 56771"/>
            </a:avLst>
          </a:prstGeom>
          <a:gradFill rotWithShape="1">
            <a:gsLst>
              <a:gs pos="0">
                <a:schemeClr val="accent1">
                  <a:alpha val="3999"/>
                </a:schemeClr>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defRPr/>
            </a:pPr>
            <a:endParaRPr lang="en-US">
              <a:latin typeface="Arial" panose="020B0604020202020204" pitchFamily="34" charset="0"/>
              <a:cs typeface="Arial" panose="020B0604020202020204" pitchFamily="34" charset="0"/>
            </a:endParaRPr>
          </a:p>
        </p:txBody>
      </p:sp>
      <p:sp>
        <p:nvSpPr>
          <p:cNvPr id="271386" name="AutoShape 26"/>
          <p:cNvSpPr>
            <a:spLocks noChangeArrowheads="1"/>
          </p:cNvSpPr>
          <p:nvPr/>
        </p:nvSpPr>
        <p:spPr bwMode="auto">
          <a:xfrm>
            <a:off x="8305800" y="2590800"/>
            <a:ext cx="457200" cy="990600"/>
          </a:xfrm>
          <a:prstGeom prst="downArrow">
            <a:avLst>
              <a:gd name="adj1" fmla="val 50000"/>
              <a:gd name="adj2" fmla="val 54167"/>
            </a:avLst>
          </a:prstGeom>
          <a:gradFill rotWithShape="1">
            <a:gsLst>
              <a:gs pos="0">
                <a:schemeClr val="accent1">
                  <a:alpha val="3999"/>
                </a:schemeClr>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defRPr/>
            </a:pPr>
            <a:endParaRPr lang="en-US">
              <a:latin typeface="Arial" panose="020B0604020202020204" pitchFamily="34" charset="0"/>
              <a:cs typeface="Arial" panose="020B0604020202020204" pitchFamily="34" charset="0"/>
            </a:endParaRPr>
          </a:p>
        </p:txBody>
      </p:sp>
      <p:sp>
        <p:nvSpPr>
          <p:cNvPr id="271387" name="AutoShape 27"/>
          <p:cNvSpPr>
            <a:spLocks noChangeArrowheads="1"/>
          </p:cNvSpPr>
          <p:nvPr/>
        </p:nvSpPr>
        <p:spPr bwMode="auto">
          <a:xfrm>
            <a:off x="8305800" y="3657600"/>
            <a:ext cx="457200" cy="990600"/>
          </a:xfrm>
          <a:prstGeom prst="downArrow">
            <a:avLst>
              <a:gd name="adj1" fmla="val 50000"/>
              <a:gd name="adj2" fmla="val 54167"/>
            </a:avLst>
          </a:prstGeom>
          <a:gradFill rotWithShape="1">
            <a:gsLst>
              <a:gs pos="0">
                <a:schemeClr val="accent1">
                  <a:alpha val="3999"/>
                </a:schemeClr>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defRPr/>
            </a:pPr>
            <a:endParaRPr lang="en-US">
              <a:latin typeface="Arial" panose="020B0604020202020204" pitchFamily="34" charset="0"/>
              <a:cs typeface="Arial" panose="020B0604020202020204" pitchFamily="34" charset="0"/>
            </a:endParaRPr>
          </a:p>
        </p:txBody>
      </p:sp>
      <p:sp>
        <p:nvSpPr>
          <p:cNvPr id="37906" name="Text Box 28"/>
          <p:cNvSpPr txBox="1">
            <a:spLocks noChangeArrowheads="1"/>
          </p:cNvSpPr>
          <p:nvPr/>
        </p:nvSpPr>
        <p:spPr bwMode="auto">
          <a:xfrm>
            <a:off x="5410200" y="6507163"/>
            <a:ext cx="3581400" cy="276999"/>
          </a:xfrm>
          <a:prstGeom prst="rect">
            <a:avLst/>
          </a:prstGeom>
          <a:noFill/>
          <a:ln w="9525">
            <a:noFill/>
            <a:miter lim="800000"/>
            <a:headEnd/>
            <a:tailEnd/>
          </a:ln>
        </p:spPr>
        <p:txBody>
          <a:bodyPr>
            <a:spAutoFit/>
          </a:bodyPr>
          <a:lstStyle/>
          <a:p>
            <a:pPr algn="ctr">
              <a:spcBef>
                <a:spcPct val="50000"/>
              </a:spcBef>
            </a:pPr>
            <a:r>
              <a:rPr lang="ar-JO" sz="1200" dirty="0">
                <a:solidFill>
                  <a:srgbClr val="000000"/>
                </a:solidFill>
                <a:latin typeface="Arial" panose="020B0604020202020204" pitchFamily="34" charset="0"/>
                <a:cs typeface="Arial" panose="020B0604020202020204" pitchFamily="34" charset="0"/>
              </a:rPr>
              <a:t>حقوق الطبع محفوظة لشركة سكوت فورسمان وشركاه</a:t>
            </a:r>
            <a:endParaRPr lang="en-US" sz="1200" dirty="0">
              <a:solidFill>
                <a:srgbClr val="000000"/>
              </a:solidFill>
              <a:latin typeface="Arial" panose="020B0604020202020204" pitchFamily="34" charset="0"/>
              <a:cs typeface="Arial" panose="020B0604020202020204" pitchFamily="34" charset="0"/>
            </a:endParaRPr>
          </a:p>
        </p:txBody>
      </p:sp>
      <p:pic>
        <p:nvPicPr>
          <p:cNvPr id="271391" name="Picture 31" descr="MCj03206820000[1]"/>
          <p:cNvPicPr>
            <a:picLocks noChangeAspect="1" noChangeArrowheads="1"/>
          </p:cNvPicPr>
          <p:nvPr/>
        </p:nvPicPr>
        <p:blipFill>
          <a:blip r:embed="rId2" cstate="print"/>
          <a:srcRect/>
          <a:stretch>
            <a:fillRect/>
          </a:stretch>
        </p:blipFill>
        <p:spPr bwMode="auto">
          <a:xfrm>
            <a:off x="4276725" y="1524000"/>
            <a:ext cx="635000" cy="906463"/>
          </a:xfrm>
          <a:prstGeom prst="rect">
            <a:avLst/>
          </a:prstGeom>
          <a:noFill/>
          <a:ln w="9525">
            <a:noFill/>
            <a:miter lim="800000"/>
            <a:headEnd/>
            <a:tailEnd/>
          </a:ln>
        </p:spPr>
      </p:pic>
      <p:pic>
        <p:nvPicPr>
          <p:cNvPr id="271393" name="Picture 33" descr="MCIN01000_0000[1]"/>
          <p:cNvPicPr>
            <a:picLocks noChangeAspect="1" noChangeArrowheads="1"/>
          </p:cNvPicPr>
          <p:nvPr/>
        </p:nvPicPr>
        <p:blipFill>
          <a:blip r:embed="rId3" cstate="print"/>
          <a:srcRect/>
          <a:stretch>
            <a:fillRect/>
          </a:stretch>
        </p:blipFill>
        <p:spPr bwMode="auto">
          <a:xfrm>
            <a:off x="4081463" y="2557463"/>
            <a:ext cx="1143000" cy="971550"/>
          </a:xfrm>
          <a:prstGeom prst="rect">
            <a:avLst/>
          </a:prstGeom>
          <a:noFill/>
          <a:ln w="9525">
            <a:noFill/>
            <a:miter lim="800000"/>
            <a:headEnd/>
            <a:tailEnd/>
          </a:ln>
        </p:spPr>
      </p:pic>
      <p:pic>
        <p:nvPicPr>
          <p:cNvPr id="271394" name="Picture 34" descr="MCj04080260000[1]"/>
          <p:cNvPicPr>
            <a:picLocks noChangeAspect="1" noChangeArrowheads="1"/>
          </p:cNvPicPr>
          <p:nvPr/>
        </p:nvPicPr>
        <p:blipFill>
          <a:blip r:embed="rId4" cstate="print"/>
          <a:srcRect/>
          <a:stretch>
            <a:fillRect/>
          </a:stretch>
        </p:blipFill>
        <p:spPr bwMode="auto">
          <a:xfrm>
            <a:off x="4114800" y="3619500"/>
            <a:ext cx="1143000" cy="952500"/>
          </a:xfrm>
          <a:prstGeom prst="rect">
            <a:avLst/>
          </a:prstGeom>
          <a:noFill/>
          <a:ln w="9525">
            <a:noFill/>
            <a:miter lim="800000"/>
            <a:headEnd/>
            <a:tailEnd/>
          </a:ln>
        </p:spPr>
      </p:pic>
      <p:pic>
        <p:nvPicPr>
          <p:cNvPr id="271396" name="Picture 36" descr="MCj03392400000[1]"/>
          <p:cNvPicPr>
            <a:picLocks noChangeAspect="1" noChangeArrowheads="1"/>
          </p:cNvPicPr>
          <p:nvPr/>
        </p:nvPicPr>
        <p:blipFill>
          <a:blip r:embed="rId5" cstate="print"/>
          <a:srcRect/>
          <a:stretch>
            <a:fillRect/>
          </a:stretch>
        </p:blipFill>
        <p:spPr bwMode="auto">
          <a:xfrm>
            <a:off x="4191000" y="5797550"/>
            <a:ext cx="906463" cy="908050"/>
          </a:xfrm>
          <a:prstGeom prst="rect">
            <a:avLst/>
          </a:prstGeom>
          <a:noFill/>
          <a:ln w="9525">
            <a:noFill/>
            <a:miter lim="800000"/>
            <a:headEnd/>
            <a:tailEnd/>
          </a:ln>
        </p:spPr>
      </p:pic>
      <p:pic>
        <p:nvPicPr>
          <p:cNvPr id="271398" name="Picture 38" descr="MCj03258320000[1]"/>
          <p:cNvPicPr>
            <a:picLocks noChangeAspect="1" noChangeArrowheads="1"/>
          </p:cNvPicPr>
          <p:nvPr/>
        </p:nvPicPr>
        <p:blipFill>
          <a:blip r:embed="rId6" cstate="print"/>
          <a:srcRect/>
          <a:stretch>
            <a:fillRect/>
          </a:stretch>
        </p:blipFill>
        <p:spPr bwMode="auto">
          <a:xfrm>
            <a:off x="4191000" y="4724400"/>
            <a:ext cx="914400" cy="914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71377"/>
                                        </p:tgtEl>
                                        <p:attrNameLst>
                                          <p:attrName>style.visibility</p:attrName>
                                        </p:attrNameLst>
                                      </p:cBhvr>
                                      <p:to>
                                        <p:strVal val="visible"/>
                                      </p:to>
                                    </p:set>
                                    <p:anim calcmode="lin" valueType="num">
                                      <p:cBhvr>
                                        <p:cTn id="7" dur="500" fill="hold"/>
                                        <p:tgtEl>
                                          <p:spTgt spid="27137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7137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7137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71377"/>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271371"/>
                                        </p:tgtEl>
                                        <p:attrNameLst>
                                          <p:attrName>style.visibility</p:attrName>
                                        </p:attrNameLst>
                                      </p:cBhvr>
                                      <p:to>
                                        <p:strVal val="visible"/>
                                      </p:to>
                                    </p:set>
                                    <p:anim calcmode="lin" valueType="num">
                                      <p:cBhvr>
                                        <p:cTn id="13" dur="500" fill="hold"/>
                                        <p:tgtEl>
                                          <p:spTgt spid="271371"/>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71371"/>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71371"/>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71371"/>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0"/>
                                  </p:stCondLst>
                                  <p:childTnLst>
                                    <p:set>
                                      <p:cBhvr>
                                        <p:cTn id="18" dur="1" fill="hold">
                                          <p:stCondLst>
                                            <p:cond delay="0"/>
                                          </p:stCondLst>
                                        </p:cTn>
                                        <p:tgtEl>
                                          <p:spTgt spid="271382"/>
                                        </p:tgtEl>
                                        <p:attrNameLst>
                                          <p:attrName>style.visibility</p:attrName>
                                        </p:attrNameLst>
                                      </p:cBhvr>
                                      <p:to>
                                        <p:strVal val="visible"/>
                                      </p:to>
                                    </p:set>
                                    <p:anim calcmode="lin" valueType="num">
                                      <p:cBhvr>
                                        <p:cTn id="19" dur="500" fill="hold"/>
                                        <p:tgtEl>
                                          <p:spTgt spid="271382"/>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71382"/>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71382"/>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71382"/>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271391"/>
                                        </p:tgtEl>
                                        <p:attrNameLst>
                                          <p:attrName>style.visibility</p:attrName>
                                        </p:attrNameLst>
                                      </p:cBhvr>
                                      <p:to>
                                        <p:strVal val="visible"/>
                                      </p:to>
                                    </p:set>
                                    <p:anim calcmode="lin" valueType="num">
                                      <p:cBhvr>
                                        <p:cTn id="25" dur="500" fill="hold"/>
                                        <p:tgtEl>
                                          <p:spTgt spid="271391"/>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271391"/>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271391"/>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27139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grpId="0" nodeType="clickEffect">
                                  <p:stCondLst>
                                    <p:cond delay="0"/>
                                  </p:stCondLst>
                                  <p:childTnLst>
                                    <p:set>
                                      <p:cBhvr>
                                        <p:cTn id="32" dur="1" fill="hold">
                                          <p:stCondLst>
                                            <p:cond delay="0"/>
                                          </p:stCondLst>
                                        </p:cTn>
                                        <p:tgtEl>
                                          <p:spTgt spid="271372"/>
                                        </p:tgtEl>
                                        <p:attrNameLst>
                                          <p:attrName>style.visibility</p:attrName>
                                        </p:attrNameLst>
                                      </p:cBhvr>
                                      <p:to>
                                        <p:strVal val="visible"/>
                                      </p:to>
                                    </p:set>
                                    <p:anim calcmode="lin" valueType="num">
                                      <p:cBhvr>
                                        <p:cTn id="33" dur="500" fill="hold"/>
                                        <p:tgtEl>
                                          <p:spTgt spid="271372"/>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71372"/>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71372"/>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71372"/>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71378"/>
                                        </p:tgtEl>
                                        <p:attrNameLst>
                                          <p:attrName>style.visibility</p:attrName>
                                        </p:attrNameLst>
                                      </p:cBhvr>
                                      <p:to>
                                        <p:strVal val="visible"/>
                                      </p:to>
                                    </p:set>
                                    <p:anim calcmode="lin" valueType="num">
                                      <p:cBhvr>
                                        <p:cTn id="39" dur="500" fill="hold"/>
                                        <p:tgtEl>
                                          <p:spTgt spid="271378"/>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71378"/>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71378"/>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71378"/>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271386"/>
                                        </p:tgtEl>
                                        <p:attrNameLst>
                                          <p:attrName>style.visibility</p:attrName>
                                        </p:attrNameLst>
                                      </p:cBhvr>
                                      <p:to>
                                        <p:strVal val="visible"/>
                                      </p:to>
                                    </p:set>
                                    <p:anim calcmode="lin" valueType="num">
                                      <p:cBhvr>
                                        <p:cTn id="45" dur="500" fill="hold"/>
                                        <p:tgtEl>
                                          <p:spTgt spid="271386"/>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71386"/>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71386"/>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71386"/>
                                        </p:tgtEl>
                                        <p:attrNameLst>
                                          <p:attrName>ppt_y</p:attrName>
                                        </p:attrNameLst>
                                      </p:cBhvr>
                                      <p:tavLst>
                                        <p:tav tm="0">
                                          <p:val>
                                            <p:strVal val="#ppt_y"/>
                                          </p:val>
                                        </p:tav>
                                        <p:tav tm="100000">
                                          <p:val>
                                            <p:strVal val="#ppt_y"/>
                                          </p:val>
                                        </p:tav>
                                      </p:tavLst>
                                    </p:anim>
                                  </p:childTnLst>
                                </p:cTn>
                              </p:par>
                              <p:par>
                                <p:cTn id="49" presetID="39" presetClass="entr" presetSubtype="0" accel="100000" fill="hold" nodeType="withEffect">
                                  <p:stCondLst>
                                    <p:cond delay="0"/>
                                  </p:stCondLst>
                                  <p:childTnLst>
                                    <p:set>
                                      <p:cBhvr>
                                        <p:cTn id="50" dur="1" fill="hold">
                                          <p:stCondLst>
                                            <p:cond delay="0"/>
                                          </p:stCondLst>
                                        </p:cTn>
                                        <p:tgtEl>
                                          <p:spTgt spid="271393"/>
                                        </p:tgtEl>
                                        <p:attrNameLst>
                                          <p:attrName>style.visibility</p:attrName>
                                        </p:attrNameLst>
                                      </p:cBhvr>
                                      <p:to>
                                        <p:strVal val="visible"/>
                                      </p:to>
                                    </p:set>
                                    <p:anim calcmode="lin" valueType="num">
                                      <p:cBhvr>
                                        <p:cTn id="51" dur="500" fill="hold"/>
                                        <p:tgtEl>
                                          <p:spTgt spid="271393"/>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71393"/>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71393"/>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7139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9" presetClass="entr" presetSubtype="0" accel="100000" fill="hold" grpId="0" nodeType="clickEffect">
                                  <p:stCondLst>
                                    <p:cond delay="0"/>
                                  </p:stCondLst>
                                  <p:childTnLst>
                                    <p:set>
                                      <p:cBhvr>
                                        <p:cTn id="58" dur="1" fill="hold">
                                          <p:stCondLst>
                                            <p:cond delay="0"/>
                                          </p:stCondLst>
                                        </p:cTn>
                                        <p:tgtEl>
                                          <p:spTgt spid="271374"/>
                                        </p:tgtEl>
                                        <p:attrNameLst>
                                          <p:attrName>style.visibility</p:attrName>
                                        </p:attrNameLst>
                                      </p:cBhvr>
                                      <p:to>
                                        <p:strVal val="visible"/>
                                      </p:to>
                                    </p:set>
                                    <p:anim calcmode="lin" valueType="num">
                                      <p:cBhvr>
                                        <p:cTn id="59" dur="500" fill="hold"/>
                                        <p:tgtEl>
                                          <p:spTgt spid="271374"/>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271374"/>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271374"/>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271374"/>
                                        </p:tgtEl>
                                        <p:attrNameLst>
                                          <p:attrName>ppt_y</p:attrName>
                                        </p:attrNameLst>
                                      </p:cBhvr>
                                      <p:tavLst>
                                        <p:tav tm="0">
                                          <p:val>
                                            <p:strVal val="#ppt_y"/>
                                          </p:val>
                                        </p:tav>
                                        <p:tav tm="100000">
                                          <p:val>
                                            <p:strVal val="#ppt_y"/>
                                          </p:val>
                                        </p:tav>
                                      </p:tavLst>
                                    </p:anim>
                                  </p:childTnLst>
                                </p:cTn>
                              </p:par>
                              <p:par>
                                <p:cTn id="63" presetID="39" presetClass="entr" presetSubtype="0" accel="100000" fill="hold" grpId="0" nodeType="withEffect">
                                  <p:stCondLst>
                                    <p:cond delay="0"/>
                                  </p:stCondLst>
                                  <p:childTnLst>
                                    <p:set>
                                      <p:cBhvr>
                                        <p:cTn id="64" dur="1" fill="hold">
                                          <p:stCondLst>
                                            <p:cond delay="0"/>
                                          </p:stCondLst>
                                        </p:cTn>
                                        <p:tgtEl>
                                          <p:spTgt spid="271379"/>
                                        </p:tgtEl>
                                        <p:attrNameLst>
                                          <p:attrName>style.visibility</p:attrName>
                                        </p:attrNameLst>
                                      </p:cBhvr>
                                      <p:to>
                                        <p:strVal val="visible"/>
                                      </p:to>
                                    </p:set>
                                    <p:anim calcmode="lin" valueType="num">
                                      <p:cBhvr>
                                        <p:cTn id="65" dur="500" fill="hold"/>
                                        <p:tgtEl>
                                          <p:spTgt spid="271379"/>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71379"/>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71379"/>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71379"/>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271387"/>
                                        </p:tgtEl>
                                        <p:attrNameLst>
                                          <p:attrName>style.visibility</p:attrName>
                                        </p:attrNameLst>
                                      </p:cBhvr>
                                      <p:to>
                                        <p:strVal val="visible"/>
                                      </p:to>
                                    </p:set>
                                    <p:anim calcmode="lin" valueType="num">
                                      <p:cBhvr>
                                        <p:cTn id="71" dur="500" fill="hold"/>
                                        <p:tgtEl>
                                          <p:spTgt spid="271387"/>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71387"/>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71387"/>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71387"/>
                                        </p:tgtEl>
                                        <p:attrNameLst>
                                          <p:attrName>ppt_y</p:attrName>
                                        </p:attrNameLst>
                                      </p:cBhvr>
                                      <p:tavLst>
                                        <p:tav tm="0">
                                          <p:val>
                                            <p:strVal val="#ppt_y"/>
                                          </p:val>
                                        </p:tav>
                                        <p:tav tm="100000">
                                          <p:val>
                                            <p:strVal val="#ppt_y"/>
                                          </p:val>
                                        </p:tav>
                                      </p:tavLst>
                                    </p:anim>
                                  </p:childTnLst>
                                </p:cTn>
                              </p:par>
                              <p:par>
                                <p:cTn id="75" presetID="39" presetClass="entr" presetSubtype="0" accel="100000" fill="hold" nodeType="withEffect">
                                  <p:stCondLst>
                                    <p:cond delay="0"/>
                                  </p:stCondLst>
                                  <p:childTnLst>
                                    <p:set>
                                      <p:cBhvr>
                                        <p:cTn id="76" dur="1" fill="hold">
                                          <p:stCondLst>
                                            <p:cond delay="0"/>
                                          </p:stCondLst>
                                        </p:cTn>
                                        <p:tgtEl>
                                          <p:spTgt spid="271394"/>
                                        </p:tgtEl>
                                        <p:attrNameLst>
                                          <p:attrName>style.visibility</p:attrName>
                                        </p:attrNameLst>
                                      </p:cBhvr>
                                      <p:to>
                                        <p:strVal val="visible"/>
                                      </p:to>
                                    </p:set>
                                    <p:anim calcmode="lin" valueType="num">
                                      <p:cBhvr>
                                        <p:cTn id="77" dur="500" fill="hold"/>
                                        <p:tgtEl>
                                          <p:spTgt spid="271394"/>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71394"/>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71394"/>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7139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9" presetClass="entr" presetSubtype="0" accel="100000" fill="hold" grpId="0" nodeType="clickEffect">
                                  <p:stCondLst>
                                    <p:cond delay="0"/>
                                  </p:stCondLst>
                                  <p:childTnLst>
                                    <p:set>
                                      <p:cBhvr>
                                        <p:cTn id="84" dur="1" fill="hold">
                                          <p:stCondLst>
                                            <p:cond delay="0"/>
                                          </p:stCondLst>
                                        </p:cTn>
                                        <p:tgtEl>
                                          <p:spTgt spid="271375"/>
                                        </p:tgtEl>
                                        <p:attrNameLst>
                                          <p:attrName>style.visibility</p:attrName>
                                        </p:attrNameLst>
                                      </p:cBhvr>
                                      <p:to>
                                        <p:strVal val="visible"/>
                                      </p:to>
                                    </p:set>
                                    <p:anim calcmode="lin" valueType="num">
                                      <p:cBhvr>
                                        <p:cTn id="85" dur="500" fill="hold"/>
                                        <p:tgtEl>
                                          <p:spTgt spid="271375"/>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271375"/>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271375"/>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271375"/>
                                        </p:tgtEl>
                                        <p:attrNameLst>
                                          <p:attrName>ppt_y</p:attrName>
                                        </p:attrNameLst>
                                      </p:cBhvr>
                                      <p:tavLst>
                                        <p:tav tm="0">
                                          <p:val>
                                            <p:strVal val="#ppt_y"/>
                                          </p:val>
                                        </p:tav>
                                        <p:tav tm="100000">
                                          <p:val>
                                            <p:strVal val="#ppt_y"/>
                                          </p:val>
                                        </p:tav>
                                      </p:tavLst>
                                    </p:anim>
                                  </p:childTnLst>
                                </p:cTn>
                              </p:par>
                              <p:par>
                                <p:cTn id="89" presetID="39" presetClass="entr" presetSubtype="0" accel="100000" fill="hold" grpId="0" nodeType="withEffect">
                                  <p:stCondLst>
                                    <p:cond delay="0"/>
                                  </p:stCondLst>
                                  <p:childTnLst>
                                    <p:set>
                                      <p:cBhvr>
                                        <p:cTn id="90" dur="1" fill="hold">
                                          <p:stCondLst>
                                            <p:cond delay="0"/>
                                          </p:stCondLst>
                                        </p:cTn>
                                        <p:tgtEl>
                                          <p:spTgt spid="271380"/>
                                        </p:tgtEl>
                                        <p:attrNameLst>
                                          <p:attrName>style.visibility</p:attrName>
                                        </p:attrNameLst>
                                      </p:cBhvr>
                                      <p:to>
                                        <p:strVal val="visible"/>
                                      </p:to>
                                    </p:set>
                                    <p:anim calcmode="lin" valueType="num">
                                      <p:cBhvr>
                                        <p:cTn id="91" dur="500" fill="hold"/>
                                        <p:tgtEl>
                                          <p:spTgt spid="271380"/>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271380"/>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271380"/>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271380"/>
                                        </p:tgtEl>
                                        <p:attrNameLst>
                                          <p:attrName>ppt_y</p:attrName>
                                        </p:attrNameLst>
                                      </p:cBhvr>
                                      <p:tavLst>
                                        <p:tav tm="0">
                                          <p:val>
                                            <p:strVal val="#ppt_y"/>
                                          </p:val>
                                        </p:tav>
                                        <p:tav tm="100000">
                                          <p:val>
                                            <p:strVal val="#ppt_y"/>
                                          </p:val>
                                        </p:tav>
                                      </p:tavLst>
                                    </p:anim>
                                  </p:childTnLst>
                                </p:cTn>
                              </p:par>
                              <p:par>
                                <p:cTn id="95" presetID="39" presetClass="entr" presetSubtype="0" accel="100000" fill="hold" grpId="0" nodeType="withEffect">
                                  <p:stCondLst>
                                    <p:cond delay="0"/>
                                  </p:stCondLst>
                                  <p:childTnLst>
                                    <p:set>
                                      <p:cBhvr>
                                        <p:cTn id="96" dur="1" fill="hold">
                                          <p:stCondLst>
                                            <p:cond delay="0"/>
                                          </p:stCondLst>
                                        </p:cTn>
                                        <p:tgtEl>
                                          <p:spTgt spid="271385"/>
                                        </p:tgtEl>
                                        <p:attrNameLst>
                                          <p:attrName>style.visibility</p:attrName>
                                        </p:attrNameLst>
                                      </p:cBhvr>
                                      <p:to>
                                        <p:strVal val="visible"/>
                                      </p:to>
                                    </p:set>
                                    <p:anim calcmode="lin" valueType="num">
                                      <p:cBhvr>
                                        <p:cTn id="97" dur="500" fill="hold"/>
                                        <p:tgtEl>
                                          <p:spTgt spid="271385"/>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271385"/>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271385"/>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271385"/>
                                        </p:tgtEl>
                                        <p:attrNameLst>
                                          <p:attrName>ppt_y</p:attrName>
                                        </p:attrNameLst>
                                      </p:cBhvr>
                                      <p:tavLst>
                                        <p:tav tm="0">
                                          <p:val>
                                            <p:strVal val="#ppt_y"/>
                                          </p:val>
                                        </p:tav>
                                        <p:tav tm="100000">
                                          <p:val>
                                            <p:strVal val="#ppt_y"/>
                                          </p:val>
                                        </p:tav>
                                      </p:tavLst>
                                    </p:anim>
                                  </p:childTnLst>
                                </p:cTn>
                              </p:par>
                              <p:par>
                                <p:cTn id="101" presetID="39" presetClass="entr" presetSubtype="0" accel="100000" fill="hold" nodeType="withEffect">
                                  <p:stCondLst>
                                    <p:cond delay="0"/>
                                  </p:stCondLst>
                                  <p:childTnLst>
                                    <p:set>
                                      <p:cBhvr>
                                        <p:cTn id="102" dur="1" fill="hold">
                                          <p:stCondLst>
                                            <p:cond delay="0"/>
                                          </p:stCondLst>
                                        </p:cTn>
                                        <p:tgtEl>
                                          <p:spTgt spid="271398"/>
                                        </p:tgtEl>
                                        <p:attrNameLst>
                                          <p:attrName>style.visibility</p:attrName>
                                        </p:attrNameLst>
                                      </p:cBhvr>
                                      <p:to>
                                        <p:strVal val="visible"/>
                                      </p:to>
                                    </p:set>
                                    <p:anim calcmode="lin" valueType="num">
                                      <p:cBhvr>
                                        <p:cTn id="103" dur="500" fill="hold"/>
                                        <p:tgtEl>
                                          <p:spTgt spid="271398"/>
                                        </p:tgtEl>
                                        <p:attrNameLst>
                                          <p:attrName>ppt_h</p:attrName>
                                        </p:attrNameLst>
                                      </p:cBhvr>
                                      <p:tavLst>
                                        <p:tav tm="0">
                                          <p:val>
                                            <p:strVal val="#ppt_h/20"/>
                                          </p:val>
                                        </p:tav>
                                        <p:tav tm="50000">
                                          <p:val>
                                            <p:strVal val="#ppt_h/20"/>
                                          </p:val>
                                        </p:tav>
                                        <p:tav tm="100000">
                                          <p:val>
                                            <p:strVal val="#ppt_h"/>
                                          </p:val>
                                        </p:tav>
                                      </p:tavLst>
                                    </p:anim>
                                    <p:anim calcmode="lin" valueType="num">
                                      <p:cBhvr>
                                        <p:cTn id="104" dur="500" fill="hold"/>
                                        <p:tgtEl>
                                          <p:spTgt spid="271398"/>
                                        </p:tgtEl>
                                        <p:attrNameLst>
                                          <p:attrName>ppt_w</p:attrName>
                                        </p:attrNameLst>
                                      </p:cBhvr>
                                      <p:tavLst>
                                        <p:tav tm="0">
                                          <p:val>
                                            <p:strVal val="#ppt_w+.3"/>
                                          </p:val>
                                        </p:tav>
                                        <p:tav tm="50000">
                                          <p:val>
                                            <p:strVal val="#ppt_w+.3"/>
                                          </p:val>
                                        </p:tav>
                                        <p:tav tm="100000">
                                          <p:val>
                                            <p:strVal val="#ppt_w"/>
                                          </p:val>
                                        </p:tav>
                                      </p:tavLst>
                                    </p:anim>
                                    <p:anim calcmode="lin" valueType="num">
                                      <p:cBhvr>
                                        <p:cTn id="105" dur="500" fill="hold"/>
                                        <p:tgtEl>
                                          <p:spTgt spid="271398"/>
                                        </p:tgtEl>
                                        <p:attrNameLst>
                                          <p:attrName>ppt_x</p:attrName>
                                        </p:attrNameLst>
                                      </p:cBhvr>
                                      <p:tavLst>
                                        <p:tav tm="0">
                                          <p:val>
                                            <p:strVal val="#ppt_x-.3"/>
                                          </p:val>
                                        </p:tav>
                                        <p:tav tm="50000">
                                          <p:val>
                                            <p:strVal val="#ppt_x"/>
                                          </p:val>
                                        </p:tav>
                                        <p:tav tm="100000">
                                          <p:val>
                                            <p:strVal val="#ppt_x"/>
                                          </p:val>
                                        </p:tav>
                                      </p:tavLst>
                                    </p:anim>
                                    <p:anim calcmode="lin" valueType="num">
                                      <p:cBhvr>
                                        <p:cTn id="106" dur="500" fill="hold"/>
                                        <p:tgtEl>
                                          <p:spTgt spid="271398"/>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39" presetClass="entr" presetSubtype="0" accel="100000" fill="hold" grpId="0" nodeType="clickEffect">
                                  <p:stCondLst>
                                    <p:cond delay="0"/>
                                  </p:stCondLst>
                                  <p:childTnLst>
                                    <p:set>
                                      <p:cBhvr>
                                        <p:cTn id="110" dur="1" fill="hold">
                                          <p:stCondLst>
                                            <p:cond delay="0"/>
                                          </p:stCondLst>
                                        </p:cTn>
                                        <p:tgtEl>
                                          <p:spTgt spid="271376"/>
                                        </p:tgtEl>
                                        <p:attrNameLst>
                                          <p:attrName>style.visibility</p:attrName>
                                        </p:attrNameLst>
                                      </p:cBhvr>
                                      <p:to>
                                        <p:strVal val="visible"/>
                                      </p:to>
                                    </p:set>
                                    <p:anim calcmode="lin" valueType="num">
                                      <p:cBhvr>
                                        <p:cTn id="111" dur="500" fill="hold"/>
                                        <p:tgtEl>
                                          <p:spTgt spid="271376"/>
                                        </p:tgtEl>
                                        <p:attrNameLst>
                                          <p:attrName>ppt_h</p:attrName>
                                        </p:attrNameLst>
                                      </p:cBhvr>
                                      <p:tavLst>
                                        <p:tav tm="0">
                                          <p:val>
                                            <p:strVal val="#ppt_h/20"/>
                                          </p:val>
                                        </p:tav>
                                        <p:tav tm="50000">
                                          <p:val>
                                            <p:strVal val="#ppt_h/20"/>
                                          </p:val>
                                        </p:tav>
                                        <p:tav tm="100000">
                                          <p:val>
                                            <p:strVal val="#ppt_h"/>
                                          </p:val>
                                        </p:tav>
                                      </p:tavLst>
                                    </p:anim>
                                    <p:anim calcmode="lin" valueType="num">
                                      <p:cBhvr>
                                        <p:cTn id="112" dur="500" fill="hold"/>
                                        <p:tgtEl>
                                          <p:spTgt spid="271376"/>
                                        </p:tgtEl>
                                        <p:attrNameLst>
                                          <p:attrName>ppt_w</p:attrName>
                                        </p:attrNameLst>
                                      </p:cBhvr>
                                      <p:tavLst>
                                        <p:tav tm="0">
                                          <p:val>
                                            <p:strVal val="#ppt_w+.3"/>
                                          </p:val>
                                        </p:tav>
                                        <p:tav tm="50000">
                                          <p:val>
                                            <p:strVal val="#ppt_w+.3"/>
                                          </p:val>
                                        </p:tav>
                                        <p:tav tm="100000">
                                          <p:val>
                                            <p:strVal val="#ppt_w"/>
                                          </p:val>
                                        </p:tav>
                                      </p:tavLst>
                                    </p:anim>
                                    <p:anim calcmode="lin" valueType="num">
                                      <p:cBhvr>
                                        <p:cTn id="113" dur="500" fill="hold"/>
                                        <p:tgtEl>
                                          <p:spTgt spid="271376"/>
                                        </p:tgtEl>
                                        <p:attrNameLst>
                                          <p:attrName>ppt_x</p:attrName>
                                        </p:attrNameLst>
                                      </p:cBhvr>
                                      <p:tavLst>
                                        <p:tav tm="0">
                                          <p:val>
                                            <p:strVal val="#ppt_x-.3"/>
                                          </p:val>
                                        </p:tav>
                                        <p:tav tm="50000">
                                          <p:val>
                                            <p:strVal val="#ppt_x"/>
                                          </p:val>
                                        </p:tav>
                                        <p:tav tm="100000">
                                          <p:val>
                                            <p:strVal val="#ppt_x"/>
                                          </p:val>
                                        </p:tav>
                                      </p:tavLst>
                                    </p:anim>
                                    <p:anim calcmode="lin" valueType="num">
                                      <p:cBhvr>
                                        <p:cTn id="114" dur="500" fill="hold"/>
                                        <p:tgtEl>
                                          <p:spTgt spid="271376"/>
                                        </p:tgtEl>
                                        <p:attrNameLst>
                                          <p:attrName>ppt_y</p:attrName>
                                        </p:attrNameLst>
                                      </p:cBhvr>
                                      <p:tavLst>
                                        <p:tav tm="0">
                                          <p:val>
                                            <p:strVal val="#ppt_y"/>
                                          </p:val>
                                        </p:tav>
                                        <p:tav tm="100000">
                                          <p:val>
                                            <p:strVal val="#ppt_y"/>
                                          </p:val>
                                        </p:tav>
                                      </p:tavLst>
                                    </p:anim>
                                  </p:childTnLst>
                                </p:cTn>
                              </p:par>
                              <p:par>
                                <p:cTn id="115" presetID="39" presetClass="entr" presetSubtype="0" accel="100000" fill="hold" grpId="0" nodeType="withEffect">
                                  <p:stCondLst>
                                    <p:cond delay="0"/>
                                  </p:stCondLst>
                                  <p:childTnLst>
                                    <p:set>
                                      <p:cBhvr>
                                        <p:cTn id="116" dur="1" fill="hold">
                                          <p:stCondLst>
                                            <p:cond delay="0"/>
                                          </p:stCondLst>
                                        </p:cTn>
                                        <p:tgtEl>
                                          <p:spTgt spid="271381"/>
                                        </p:tgtEl>
                                        <p:attrNameLst>
                                          <p:attrName>style.visibility</p:attrName>
                                        </p:attrNameLst>
                                      </p:cBhvr>
                                      <p:to>
                                        <p:strVal val="visible"/>
                                      </p:to>
                                    </p:set>
                                    <p:anim calcmode="lin" valueType="num">
                                      <p:cBhvr>
                                        <p:cTn id="117" dur="500" fill="hold"/>
                                        <p:tgtEl>
                                          <p:spTgt spid="271381"/>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271381"/>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271381"/>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271381"/>
                                        </p:tgtEl>
                                        <p:attrNameLst>
                                          <p:attrName>ppt_y</p:attrName>
                                        </p:attrNameLst>
                                      </p:cBhvr>
                                      <p:tavLst>
                                        <p:tav tm="0">
                                          <p:val>
                                            <p:strVal val="#ppt_y"/>
                                          </p:val>
                                        </p:tav>
                                        <p:tav tm="100000">
                                          <p:val>
                                            <p:strVal val="#ppt_y"/>
                                          </p:val>
                                        </p:tav>
                                      </p:tavLst>
                                    </p:anim>
                                  </p:childTnLst>
                                </p:cTn>
                              </p:par>
                              <p:par>
                                <p:cTn id="121" presetID="39" presetClass="entr" presetSubtype="0" accel="100000" fill="hold" nodeType="withEffect">
                                  <p:stCondLst>
                                    <p:cond delay="0"/>
                                  </p:stCondLst>
                                  <p:childTnLst>
                                    <p:set>
                                      <p:cBhvr>
                                        <p:cTn id="122" dur="1" fill="hold">
                                          <p:stCondLst>
                                            <p:cond delay="0"/>
                                          </p:stCondLst>
                                        </p:cTn>
                                        <p:tgtEl>
                                          <p:spTgt spid="271396"/>
                                        </p:tgtEl>
                                        <p:attrNameLst>
                                          <p:attrName>style.visibility</p:attrName>
                                        </p:attrNameLst>
                                      </p:cBhvr>
                                      <p:to>
                                        <p:strVal val="visible"/>
                                      </p:to>
                                    </p:set>
                                    <p:anim calcmode="lin" valueType="num">
                                      <p:cBhvr>
                                        <p:cTn id="123" dur="500" fill="hold"/>
                                        <p:tgtEl>
                                          <p:spTgt spid="271396"/>
                                        </p:tgtEl>
                                        <p:attrNameLst>
                                          <p:attrName>ppt_h</p:attrName>
                                        </p:attrNameLst>
                                      </p:cBhvr>
                                      <p:tavLst>
                                        <p:tav tm="0">
                                          <p:val>
                                            <p:strVal val="#ppt_h/20"/>
                                          </p:val>
                                        </p:tav>
                                        <p:tav tm="50000">
                                          <p:val>
                                            <p:strVal val="#ppt_h/20"/>
                                          </p:val>
                                        </p:tav>
                                        <p:tav tm="100000">
                                          <p:val>
                                            <p:strVal val="#ppt_h"/>
                                          </p:val>
                                        </p:tav>
                                      </p:tavLst>
                                    </p:anim>
                                    <p:anim calcmode="lin" valueType="num">
                                      <p:cBhvr>
                                        <p:cTn id="124" dur="500" fill="hold"/>
                                        <p:tgtEl>
                                          <p:spTgt spid="271396"/>
                                        </p:tgtEl>
                                        <p:attrNameLst>
                                          <p:attrName>ppt_w</p:attrName>
                                        </p:attrNameLst>
                                      </p:cBhvr>
                                      <p:tavLst>
                                        <p:tav tm="0">
                                          <p:val>
                                            <p:strVal val="#ppt_w+.3"/>
                                          </p:val>
                                        </p:tav>
                                        <p:tav tm="50000">
                                          <p:val>
                                            <p:strVal val="#ppt_w+.3"/>
                                          </p:val>
                                        </p:tav>
                                        <p:tav tm="100000">
                                          <p:val>
                                            <p:strVal val="#ppt_w"/>
                                          </p:val>
                                        </p:tav>
                                      </p:tavLst>
                                    </p:anim>
                                    <p:anim calcmode="lin" valueType="num">
                                      <p:cBhvr>
                                        <p:cTn id="125" dur="500" fill="hold"/>
                                        <p:tgtEl>
                                          <p:spTgt spid="271396"/>
                                        </p:tgtEl>
                                        <p:attrNameLst>
                                          <p:attrName>ppt_x</p:attrName>
                                        </p:attrNameLst>
                                      </p:cBhvr>
                                      <p:tavLst>
                                        <p:tav tm="0">
                                          <p:val>
                                            <p:strVal val="#ppt_x-.3"/>
                                          </p:val>
                                        </p:tav>
                                        <p:tav tm="50000">
                                          <p:val>
                                            <p:strVal val="#ppt_x"/>
                                          </p:val>
                                        </p:tav>
                                        <p:tav tm="100000">
                                          <p:val>
                                            <p:strVal val="#ppt_x"/>
                                          </p:val>
                                        </p:tav>
                                      </p:tavLst>
                                    </p:anim>
                                    <p:anim calcmode="lin" valueType="num">
                                      <p:cBhvr>
                                        <p:cTn id="126" dur="500" fill="hold"/>
                                        <p:tgtEl>
                                          <p:spTgt spid="2713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71" grpId="0"/>
      <p:bldP spid="271372" grpId="0"/>
      <p:bldP spid="271374" grpId="0"/>
      <p:bldP spid="271375" grpId="0"/>
      <p:bldP spid="271376" grpId="0"/>
      <p:bldP spid="271377" grpId="0"/>
      <p:bldP spid="271378" grpId="0"/>
      <p:bldP spid="271379" grpId="0"/>
      <p:bldP spid="271380" grpId="0"/>
      <p:bldP spid="271381" grpId="0"/>
      <p:bldP spid="271385" grpId="0" animBg="1"/>
      <p:bldP spid="271382" grpId="0" animBg="1"/>
      <p:bldP spid="271386" grpId="0" animBg="1"/>
      <p:bldP spid="27138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rgbClr val="000000"/>
            </a:gs>
            <a:gs pos="39999">
              <a:srgbClr val="0A128C"/>
            </a:gs>
            <a:gs pos="70000">
              <a:srgbClr val="181CC7"/>
            </a:gs>
            <a:gs pos="88000">
              <a:srgbClr val="7005D4"/>
            </a:gs>
            <a:gs pos="100000">
              <a:srgbClr val="8C3D91"/>
            </a:gs>
          </a:gsLst>
          <a:lin ang="10800000" scaled="1"/>
        </a:gradFill>
        <a:effectLst/>
      </p:bgPr>
    </p:bg>
    <p:spTree>
      <p:nvGrpSpPr>
        <p:cNvPr id="1" name=""/>
        <p:cNvGrpSpPr/>
        <p:nvPr/>
      </p:nvGrpSpPr>
      <p:grpSpPr>
        <a:xfrm>
          <a:off x="0" y="0"/>
          <a:ext cx="0" cy="0"/>
          <a:chOff x="0" y="0"/>
          <a:chExt cx="0" cy="0"/>
        </a:xfrm>
      </p:grpSpPr>
      <p:pic>
        <p:nvPicPr>
          <p:cNvPr id="40966" name="Picture 6" descr="http://www.zondervan.com/images/contributor/medium/ortbergj.jpg"/>
          <p:cNvPicPr>
            <a:picLocks noChangeAspect="1" noChangeArrowheads="1"/>
          </p:cNvPicPr>
          <p:nvPr/>
        </p:nvPicPr>
        <p:blipFill>
          <a:blip r:embed="rId2" cstate="print"/>
          <a:srcRect/>
          <a:stretch>
            <a:fillRect/>
          </a:stretch>
        </p:blipFill>
        <p:spPr bwMode="auto">
          <a:xfrm>
            <a:off x="0" y="304800"/>
            <a:ext cx="2362200" cy="420052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349186" name="Rectangle 2"/>
          <p:cNvSpPr>
            <a:spLocks noGrp="1" noChangeArrowheads="1"/>
          </p:cNvSpPr>
          <p:nvPr>
            <p:ph type="title"/>
          </p:nvPr>
        </p:nvSpPr>
        <p:spPr>
          <a:xfrm>
            <a:off x="304800" y="0"/>
            <a:ext cx="8382000" cy="1676400"/>
          </a:xfrm>
        </p:spPr>
        <p:txBody>
          <a:bodyPr/>
          <a:lstStyle/>
          <a:p>
            <a:pPr eaLnBrk="1" hangingPunct="1">
              <a:defRPr/>
            </a:pPr>
            <a:r>
              <a:rPr lang="ar-JO" sz="3600" b="1" dirty="0">
                <a:latin typeface="Arial" panose="020B0604020202020204" pitchFamily="34" charset="0"/>
                <a:cs typeface="Arial" panose="020B0604020202020204" pitchFamily="34" charset="0"/>
              </a:rPr>
              <a:t>دراسة حالة: جون أورتبيرغ</a:t>
            </a:r>
            <a:br>
              <a:rPr lang="en-US" sz="3600" b="1" dirty="0">
                <a:latin typeface="Arial" panose="020B0604020202020204" pitchFamily="34" charset="0"/>
                <a:cs typeface="Arial" panose="020B0604020202020204" pitchFamily="34" charset="0"/>
              </a:rPr>
            </a:br>
            <a:r>
              <a:rPr lang="ar-JO" sz="3600" b="1" dirty="0">
                <a:latin typeface="Arial" panose="020B0604020202020204" pitchFamily="34" charset="0"/>
                <a:cs typeface="Arial" panose="020B0604020202020204" pitchFamily="34" charset="0"/>
              </a:rPr>
              <a:t>تطوير القلوب الرحيمة</a:t>
            </a:r>
            <a:endParaRPr lang="en-US" sz="4000" b="1" dirty="0">
              <a:latin typeface="Arial" panose="020B0604020202020204" pitchFamily="34" charset="0"/>
              <a:cs typeface="Arial" panose="020B0604020202020204" pitchFamily="34" charset="0"/>
            </a:endParaRPr>
          </a:p>
        </p:txBody>
      </p:sp>
      <p:sp>
        <p:nvSpPr>
          <p:cNvPr id="349188" name="Text Box 4"/>
          <p:cNvSpPr txBox="1">
            <a:spLocks noChangeArrowheads="1"/>
          </p:cNvSpPr>
          <p:nvPr/>
        </p:nvSpPr>
        <p:spPr bwMode="auto">
          <a:xfrm>
            <a:off x="762000" y="1676400"/>
            <a:ext cx="8382000" cy="3600986"/>
          </a:xfrm>
          <a:prstGeom prst="rect">
            <a:avLst/>
          </a:prstGeom>
          <a:noFill/>
          <a:ln w="9525">
            <a:noFill/>
            <a:miter lim="800000"/>
            <a:headEnd/>
            <a:tailEnd/>
          </a:ln>
        </p:spPr>
        <p:txBody>
          <a:bodyPr wrap="square">
            <a:spAutoFit/>
          </a:bodyPr>
          <a:lstStyle/>
          <a:p>
            <a:pPr algn="r">
              <a:spcBef>
                <a:spcPct val="50000"/>
              </a:spcBef>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التسلسل المحفز:</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00100" lvl="1" indent="-342900" algn="r" rtl="1">
              <a:spcBef>
                <a:spcPct val="50000"/>
              </a:spcBef>
              <a:buFont typeface="Arial" panose="020B0604020202020204" pitchFamily="34" charset="0"/>
              <a:buChar char="•"/>
              <a:defRPr/>
            </a:pPr>
            <a:r>
              <a:rPr lang="ar-JO"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هل يمكنك تعريف الخطوات الخمسة؟</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spcBef>
                <a:spcPct val="50000"/>
              </a:spcBef>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الشكل:</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92175" lvl="1" indent="-434975" algn="r" rtl="1">
              <a:spcBef>
                <a:spcPct val="50000"/>
              </a:spcBef>
              <a:buFontTx/>
              <a:buChar char="•"/>
              <a:defRPr/>
            </a:pPr>
            <a:r>
              <a:rPr lang="ar-JO"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كيف يبدأ أورتبيرج (ما المزاج)؟ وما الذي يساهم به هذا في إقناعه؟</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92175" lvl="1" indent="-434975" algn="r" rtl="1">
              <a:spcBef>
                <a:spcPct val="50000"/>
              </a:spcBef>
              <a:buFontTx/>
              <a:buChar char="•"/>
              <a:defRPr/>
            </a:pPr>
            <a:r>
              <a:rPr lang="ar-JO"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ماذا حدث بعد ذلك؟ ثم بعده؟ ما الذي يساهم به هذا الترتيب لتجربة الجمهور في إقناعه؟</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92175" lvl="1" indent="-434975" algn="r" rtl="1">
              <a:spcBef>
                <a:spcPct val="50000"/>
              </a:spcBef>
              <a:buFontTx/>
              <a:buChar char="•"/>
              <a:defRPr/>
            </a:pPr>
            <a:r>
              <a:rPr lang="ar-JO"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كيف يجمع الواعظ بين الفكاهة والجدية؟ إلى أي مدى؟</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6959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49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49188"/>
                                        </p:tgtEl>
                                        <p:attrNameLst>
                                          <p:attrName>style.visibility</p:attrName>
                                        </p:attrNameLst>
                                      </p:cBhvr>
                                      <p:to>
                                        <p:strVal val="visible"/>
                                      </p:to>
                                    </p:set>
                                    <p:animEffect transition="in" filter="checkerboard(across)">
                                      <p:cBhvr>
                                        <p:cTn id="11" dur="500"/>
                                        <p:tgtEl>
                                          <p:spTgt spid="349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utoUpdateAnimBg="0"/>
      <p:bldP spid="34918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Latin_dictionary"/>
          <p:cNvPicPr>
            <a:picLocks noGrp="1" noChangeAspect="1" noChangeArrowheads="1"/>
          </p:cNvPicPr>
          <p:nvPr>
            <p:ph idx="1"/>
          </p:nvPr>
        </p:nvPicPr>
        <p:blipFill>
          <a:blip r:embed="rId2" cstate="print"/>
          <a:srcRect/>
          <a:stretch>
            <a:fillRect/>
          </a:stretch>
        </p:blipFill>
        <p:spPr>
          <a:xfrm>
            <a:off x="0" y="0"/>
            <a:ext cx="9144000" cy="6908800"/>
          </a:xfrm>
          <a:noFill/>
        </p:spPr>
      </p:pic>
      <p:sp>
        <p:nvSpPr>
          <p:cNvPr id="280578" name="Rectangle 2"/>
          <p:cNvSpPr>
            <a:spLocks noGrp="1" noChangeArrowheads="1"/>
          </p:cNvSpPr>
          <p:nvPr>
            <p:ph type="title"/>
          </p:nvPr>
        </p:nvSpPr>
        <p:spPr>
          <a:xfrm>
            <a:off x="381000" y="990600"/>
            <a:ext cx="8229600" cy="2286000"/>
          </a:xfrm>
        </p:spPr>
        <p:txBody>
          <a:bodyPr/>
          <a:lstStyle/>
          <a:p>
            <a:pPr eaLnBrk="1" hangingPunct="1">
              <a:defRPr/>
            </a:pPr>
            <a:r>
              <a:rPr lang="ar-JO" sz="4000" b="1" dirty="0">
                <a:latin typeface="Arial" panose="020B0604020202020204" pitchFamily="34" charset="0"/>
                <a:cs typeface="Arial" panose="020B0604020202020204" pitchFamily="34" charset="0"/>
              </a:rPr>
              <a:t>النداء المثير للإنفعال بخصوص اللغة: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كيف يمكننا تحفيز المواقف والمشاعر؟</a:t>
            </a:r>
            <a:endParaRPr lang="en-US" sz="4000" b="1"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52600"/>
            <a:ext cx="8229600" cy="4114800"/>
          </a:xfrm>
        </p:spPr>
        <p:txBody>
          <a:bodyPr/>
          <a:lstStyle/>
          <a:p>
            <a:pPr marL="0" indent="0" algn="ctr">
              <a:buNone/>
            </a:pPr>
            <a:r>
              <a:rPr lang="ar-JO" dirty="0">
                <a:effectLst/>
              </a:rPr>
              <a:t>لا يكفي أن نعرف ما ينبغي أن نقوله</a:t>
            </a:r>
          </a:p>
          <a:p>
            <a:pPr marL="0" indent="0" algn="ctr">
              <a:buNone/>
            </a:pPr>
            <a:r>
              <a:rPr lang="ar-JO" dirty="0">
                <a:effectLst/>
              </a:rPr>
              <a:t>بل يجب علينا أيضًا أن نقوله كما ينبغي</a:t>
            </a:r>
          </a:p>
          <a:p>
            <a:pPr marL="0" indent="0" algn="ctr">
              <a:buNone/>
            </a:pPr>
            <a:r>
              <a:rPr lang="ar-JO" dirty="0">
                <a:effectLst/>
              </a:rPr>
              <a:t>ومن ثم يتم تقديم الكثير من المساعدة </a:t>
            </a:r>
          </a:p>
          <a:p>
            <a:pPr marL="0" indent="0" algn="ctr">
              <a:buNone/>
            </a:pPr>
            <a:r>
              <a:rPr lang="ar-JO" dirty="0">
                <a:effectLst/>
              </a:rPr>
              <a:t>لإنتاج الانطباع الصحيح عن الخطاب.</a:t>
            </a:r>
            <a:endParaRPr lang="en-US" dirty="0">
              <a:effectLst/>
            </a:endParaRPr>
          </a:p>
          <a:p>
            <a:pPr algn="ctr" rtl="1"/>
            <a:r>
              <a:rPr lang="ar-JO" sz="2800" i="1" dirty="0"/>
              <a:t>ارسطو، البلاغة، 1403ب</a:t>
            </a:r>
            <a:endParaRPr lang="en-US" sz="2800" dirty="0">
              <a:effectLst/>
            </a:endParaRPr>
          </a:p>
          <a:p>
            <a:pPr marL="0" indent="0" algn="ctr">
              <a:buNone/>
            </a:pPr>
            <a:endParaRPr lang="en-US" dirty="0">
              <a:effectLst/>
            </a:endParaRPr>
          </a:p>
          <a:p>
            <a:pPr marL="0" indent="0" algn="ctr">
              <a:buNone/>
            </a:pPr>
            <a:r>
              <a:rPr lang="ar-JO" dirty="0">
                <a:effectLst/>
              </a:rPr>
              <a:t>الحق يجب أن يبهر</a:t>
            </a:r>
            <a:endParaRPr lang="en-US" dirty="0">
              <a:effectLst/>
            </a:endParaRPr>
          </a:p>
          <a:p>
            <a:pPr algn="ctr" rtl="1"/>
            <a:r>
              <a:rPr lang="ar-JO" sz="2800" dirty="0">
                <a:effectLst/>
              </a:rPr>
              <a:t>إميلي ديكنسون</a:t>
            </a:r>
            <a:endParaRPr lang="en-US" sz="2800" dirty="0">
              <a:effectLst/>
            </a:endParaRPr>
          </a:p>
          <a:p>
            <a:endParaRPr lang="en-US" dirty="0"/>
          </a:p>
        </p:txBody>
      </p:sp>
    </p:spTree>
    <p:extLst>
      <p:ext uri="{BB962C8B-B14F-4D97-AF65-F5344CB8AC3E}">
        <p14:creationId xmlns:p14="http://schemas.microsoft.com/office/powerpoint/2010/main" val="28176303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MPj03826740000[1]"/>
          <p:cNvPicPr>
            <a:picLocks noChangeAspect="1" noChangeArrowheads="1"/>
          </p:cNvPicPr>
          <p:nvPr/>
        </p:nvPicPr>
        <p:blipFill>
          <a:blip r:embed="rId2" cstate="print">
            <a:lum bright="-48000"/>
          </a:blip>
          <a:srcRect t="20238" b="15477"/>
          <a:stretch>
            <a:fillRect/>
          </a:stretch>
        </p:blipFill>
        <p:spPr bwMode="auto">
          <a:xfrm>
            <a:off x="0" y="0"/>
            <a:ext cx="9144000" cy="6858000"/>
          </a:xfrm>
          <a:prstGeom prst="rect">
            <a:avLst/>
          </a:prstGeom>
          <a:noFill/>
          <a:ln w="9525">
            <a:noFill/>
            <a:miter lim="800000"/>
            <a:headEnd/>
            <a:tailEnd/>
          </a:ln>
        </p:spPr>
      </p:pic>
      <p:sp>
        <p:nvSpPr>
          <p:cNvPr id="262146" name="Rectangle 2"/>
          <p:cNvSpPr>
            <a:spLocks noGrp="1" noChangeArrowheads="1"/>
          </p:cNvSpPr>
          <p:nvPr>
            <p:ph type="title"/>
          </p:nvPr>
        </p:nvSpPr>
        <p:spPr>
          <a:xfrm>
            <a:off x="609600" y="2209800"/>
            <a:ext cx="7777163" cy="1096963"/>
          </a:xfrm>
        </p:spPr>
        <p:txBody>
          <a:bodyPr/>
          <a:lstStyle/>
          <a:p>
            <a:pPr eaLnBrk="1" hangingPunct="1">
              <a:defRPr/>
            </a:pPr>
            <a:r>
              <a:rPr lang="ar-JO" sz="5400" b="1" dirty="0">
                <a:solidFill>
                  <a:schemeClr val="tx1"/>
                </a:solidFill>
                <a:latin typeface="Arial" panose="020B0604020202020204" pitchFamily="34" charset="0"/>
                <a:cs typeface="Arial" panose="020B0604020202020204" pitchFamily="34" charset="0"/>
              </a:rPr>
              <a:t>ما الذي يحفز أفعالنا ومعتقداتنا؟</a:t>
            </a:r>
            <a:endParaRPr lang="en-US" sz="54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b="1" dirty="0">
                <a:latin typeface="Arial" panose="020B0604020202020204" pitchFamily="34" charset="0"/>
                <a:cs typeface="Arial" panose="020B0604020202020204" pitchFamily="34" charset="0"/>
              </a:rPr>
              <a:t>لغة مفعمة بالحيوية: جربها باستخدام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مقطع من خمسة أسطر</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ar-JO" dirty="0">
                <a:latin typeface="Arial" panose="020B0604020202020204" pitchFamily="34" charset="0"/>
                <a:cs typeface="Arial" panose="020B0604020202020204" pitchFamily="34" charset="0"/>
              </a:rPr>
              <a:t>لعبة البيسبول:</a:t>
            </a:r>
          </a:p>
          <a:p>
            <a:pPr marL="0" indent="0" algn="ctr">
              <a:buNone/>
            </a:pPr>
            <a:r>
              <a:rPr lang="ar-JO" dirty="0">
                <a:latin typeface="Arial" panose="020B0604020202020204" pitchFamily="34" charset="0"/>
                <a:cs typeface="Arial" panose="020B0604020202020204" pitchFamily="34" charset="0"/>
              </a:rPr>
              <a:t>المضرب يحطم</a:t>
            </a:r>
          </a:p>
          <a:p>
            <a:pPr marL="0" indent="0" algn="ctr">
              <a:buNone/>
            </a:pPr>
            <a:r>
              <a:rPr lang="ar-JO" dirty="0">
                <a:latin typeface="Arial" panose="020B0604020202020204" pitchFamily="34" charset="0"/>
                <a:cs typeface="Arial" panose="020B0604020202020204" pitchFamily="34" charset="0"/>
              </a:rPr>
              <a:t>الرمية ويسقطها</a:t>
            </a:r>
          </a:p>
          <a:p>
            <a:pPr marL="0" indent="0" algn="ctr">
              <a:buNone/>
            </a:pPr>
            <a:r>
              <a:rPr lang="ar-JO" dirty="0">
                <a:latin typeface="Arial" panose="020B0604020202020204" pitchFamily="34" charset="0"/>
                <a:cs typeface="Arial" panose="020B0604020202020204" pitchFamily="34" charset="0"/>
              </a:rPr>
              <a:t>عاليا فوق السياج والمشجعين والهتافات.</a:t>
            </a:r>
          </a:p>
          <a:p>
            <a:pPr marL="0" indent="0" algn="ctr">
              <a:buNone/>
            </a:pPr>
            <a:r>
              <a:rPr lang="ar-JO" dirty="0">
                <a:latin typeface="Arial" panose="020B0604020202020204" pitchFamily="34" charset="0"/>
                <a:cs typeface="Arial" panose="020B0604020202020204" pitchFamily="34" charset="0"/>
              </a:rPr>
              <a:t>هوميرون</a:t>
            </a:r>
            <a:endParaRPr lang="en-US"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0340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b="1" dirty="0">
                <a:latin typeface="Arial" panose="020B0604020202020204" pitchFamily="34" charset="0"/>
                <a:cs typeface="Arial" panose="020B0604020202020204" pitchFamily="34" charset="0"/>
              </a:rPr>
              <a:t>تستطيع اللغة المفعمة بالحيوية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تخلق الحضور</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19200" y="1676400"/>
            <a:ext cx="7543800" cy="4648200"/>
          </a:xfrm>
        </p:spPr>
        <p:txBody>
          <a:bodyPr/>
          <a:lstStyle/>
          <a:p>
            <a:pPr marL="0" indent="0" algn="r" rtl="1">
              <a:buNone/>
            </a:pPr>
            <a:r>
              <a:rPr lang="ar-JO" sz="2800" dirty="0">
                <a:effectLst/>
                <a:latin typeface="Arial" panose="020B0604020202020204" pitchFamily="34" charset="0"/>
                <a:cs typeface="Arial" panose="020B0604020202020204" pitchFamily="34" charset="0"/>
              </a:rPr>
              <a:t>تصف قصة صينية قديمة ملكاً قوياً يرى ثوراً يُقاد إلى الذبح. ربما يشعر الثور بما سيحدث فيرتعد كالجرو. بدافع من الشفقة أمر الملك السعاة لاختيار خروف لاستخدامه مكانه. لاحقاً يواجه الملك تحدياً لكونه بخيلاً حيث يذبح شاة بدلًا من ثور. ويدافع عن نفسه بالإعتراف بأنه فعل ذلك لأنه يستطيع أن يرى الثور وليس الخروف.</a:t>
            </a:r>
            <a:endParaRPr lang="en-US" sz="2800" dirty="0">
              <a:effectLst/>
              <a:latin typeface="Arial" panose="020B0604020202020204" pitchFamily="34" charset="0"/>
              <a:cs typeface="Arial" panose="020B0604020202020204" pitchFamily="34" charset="0"/>
            </a:endParaRPr>
          </a:p>
          <a:p>
            <a:pPr marL="0" indent="0">
              <a:buNone/>
            </a:pPr>
            <a:endParaRPr lang="en-US" sz="2800" dirty="0">
              <a:effectLst/>
              <a:latin typeface="Arial" panose="020B0604020202020204" pitchFamily="34" charset="0"/>
              <a:cs typeface="Arial" panose="020B0604020202020204" pitchFamily="34" charset="0"/>
            </a:endParaRPr>
          </a:p>
          <a:p>
            <a:pPr marL="0" indent="0" algn="r" rtl="1">
              <a:buNone/>
            </a:pPr>
            <a:r>
              <a:rPr lang="ar-JO" sz="2800" dirty="0">
                <a:effectLst/>
                <a:latin typeface="Arial" panose="020B0604020202020204" pitchFamily="34" charset="0"/>
                <a:cs typeface="Arial" panose="020B0604020202020204" pitchFamily="34" charset="0"/>
              </a:rPr>
              <a:t>هذا ما يمكن أن تفعله اللغة الحيوية أيضاً. إنها </a:t>
            </a:r>
            <a:r>
              <a:rPr lang="ar-JO" sz="2800" dirty="0">
                <a:latin typeface="Arial" panose="020B0604020202020204" pitchFamily="34" charset="0"/>
                <a:cs typeface="Arial" panose="020B0604020202020204" pitchFamily="34" charset="0"/>
              </a:rPr>
              <a:t>ت</a:t>
            </a:r>
            <a:r>
              <a:rPr lang="ar-JO" sz="2800" dirty="0">
                <a:effectLst/>
                <a:latin typeface="Arial" panose="020B0604020202020204" pitchFamily="34" charset="0"/>
                <a:cs typeface="Arial" panose="020B0604020202020204" pitchFamily="34" charset="0"/>
              </a:rPr>
              <a:t>ثير العواطف.</a:t>
            </a:r>
            <a:r>
              <a:rPr lang="en-US" sz="2800" dirty="0">
                <a:effectLst/>
                <a:latin typeface="Arial" panose="020B0604020202020204" pitchFamily="34" charset="0"/>
                <a:cs typeface="Arial" panose="020B0604020202020204" pitchFamily="34" charset="0"/>
              </a:rPr>
              <a:t> </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365882"/>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772400" cy="1447800"/>
          </a:xfrm>
        </p:spPr>
        <p:txBody>
          <a:bodyPr/>
          <a:lstStyle/>
          <a:p>
            <a:r>
              <a:rPr lang="ar-JO" sz="3600" b="1" dirty="0">
                <a:latin typeface="Arial" panose="020B0604020202020204" pitchFamily="34" charset="0"/>
                <a:cs typeface="Arial" panose="020B0604020202020204" pitchFamily="34" charset="0"/>
              </a:rPr>
              <a:t>تمتلك اللغة الحيوية التألق</a:t>
            </a:r>
            <a:br>
              <a:rPr lang="ar-JO" sz="36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جورج كامبل</a:t>
            </a:r>
            <a:br>
              <a:rPr lang="en-US" sz="2800" b="1" dirty="0">
                <a:latin typeface="Arial" panose="020B0604020202020204" pitchFamily="34" charset="0"/>
                <a:cs typeface="Arial" panose="020B0604020202020204" pitchFamily="34" charset="0"/>
              </a:rPr>
            </a:br>
            <a:r>
              <a:rPr lang="ar-JO" sz="2800" b="1" i="1" dirty="0">
                <a:latin typeface="Arial" panose="020B0604020202020204" pitchFamily="34" charset="0"/>
                <a:cs typeface="Arial" panose="020B0604020202020204" pitchFamily="34" charset="0"/>
              </a:rPr>
              <a:t>فلسفة البلاغة</a:t>
            </a:r>
            <a:endParaRPr lang="en-US" b="1"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19200" y="1752600"/>
            <a:ext cx="7772400" cy="4114800"/>
          </a:xfrm>
        </p:spPr>
        <p:txBody>
          <a:bodyPr/>
          <a:lstStyle/>
          <a:p>
            <a:pPr algn="r" rtl="1"/>
            <a:r>
              <a:rPr lang="ar-JO"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تتمتع اللغة بالحيوية عندما تحتوي على الحياة والقوة والطاقة والسطوع والتألق واللمعان.</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JO"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الأفكار التي تفتقر إلى الحيوية هي باهتة وضعيفة وغير فعالة.</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ar-JO"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اللغة الحية تجذب الإنتباه وتكسب الإيمان أفضل بكثير من اللغة المجردة. لماذا؟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628108"/>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JO" dirty="0">
                <a:latin typeface="Arial" panose="020B0604020202020204" pitchFamily="34" charset="0"/>
                <a:cs typeface="Arial" panose="020B0604020202020204" pitchFamily="34" charset="0"/>
              </a:rPr>
              <a:t>الحيوية</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608012" y="1535113"/>
            <a:ext cx="4040188" cy="639762"/>
          </a:xfrm>
        </p:spPr>
        <p:txBody>
          <a:bodyPr/>
          <a:lstStyle/>
          <a:p>
            <a:pPr algn="ctr"/>
            <a:r>
              <a:rPr lang="ar-JO" b="0" dirty="0">
                <a:latin typeface="Arial" panose="020B0604020202020204" pitchFamily="34" charset="0"/>
                <a:cs typeface="Arial" panose="020B0604020202020204" pitchFamily="34" charset="0"/>
              </a:rPr>
              <a:t>أعمال العقل</a:t>
            </a:r>
            <a:endParaRPr lang="en-US" b="0" dirty="0">
              <a:latin typeface="Arial" panose="020B0604020202020204" pitchFamily="34" charset="0"/>
              <a:cs typeface="Arial" panose="020B0604020202020204" pitchFamily="34" charset="0"/>
            </a:endParaRP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3184080603"/>
              </p:ext>
            </p:extLst>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p:cNvSpPr>
            <a:spLocks noGrp="1"/>
          </p:cNvSpPr>
          <p:nvPr>
            <p:ph type="body" sz="quarter" idx="3"/>
          </p:nvPr>
        </p:nvSpPr>
        <p:spPr>
          <a:xfrm>
            <a:off x="4797425" y="1535113"/>
            <a:ext cx="4041775" cy="639762"/>
          </a:xfrm>
        </p:spPr>
        <p:txBody>
          <a:bodyPr/>
          <a:lstStyle/>
          <a:p>
            <a:pPr algn="ctr"/>
            <a:r>
              <a:rPr lang="ar-JO" b="0" dirty="0">
                <a:latin typeface="Arial" panose="020B0604020202020204" pitchFamily="34" charset="0"/>
                <a:cs typeface="Arial" panose="020B0604020202020204" pitchFamily="34" charset="0"/>
              </a:rPr>
              <a:t>أعمال الفكر</a:t>
            </a:r>
            <a:endParaRPr lang="en-US" dirty="0">
              <a:latin typeface="Arial" panose="020B0604020202020204" pitchFamily="34" charset="0"/>
              <a:cs typeface="Arial" panose="020B0604020202020204" pitchFamily="34" charset="0"/>
            </a:endParaRPr>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1876363557"/>
              </p:ext>
            </p:extLst>
          </p:nvPr>
        </p:nvGraphicFramePr>
        <p:xfrm>
          <a:off x="4797425" y="2174875"/>
          <a:ext cx="4041775" cy="3951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itle 1"/>
          <p:cNvSpPr txBox="1">
            <a:spLocks/>
          </p:cNvSpPr>
          <p:nvPr/>
        </p:nvSpPr>
        <p:spPr bwMode="auto">
          <a:xfrm>
            <a:off x="1143000" y="6400800"/>
            <a:ext cx="7772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ar-JO" sz="1800" b="1" dirty="0">
                <a:latin typeface="Arial" panose="020B0604020202020204" pitchFamily="34" charset="0"/>
                <a:cs typeface="Arial" panose="020B0604020202020204" pitchFamily="34" charset="0"/>
              </a:rPr>
              <a:t>ـــــ جورج كامبل، فلسفة البلاغة</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66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JO" dirty="0">
                <a:latin typeface="Arial" panose="020B0604020202020204" pitchFamily="34" charset="0"/>
                <a:cs typeface="Arial" panose="020B0604020202020204" pitchFamily="34" charset="0"/>
              </a:rPr>
              <a:t>الحيوية</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p:txBody>
          <a:bodyPr/>
          <a:lstStyle/>
          <a:p>
            <a:pPr algn="ctr"/>
            <a:r>
              <a:rPr lang="ar-JO" b="0" dirty="0">
                <a:latin typeface="Arial" panose="020B0604020202020204" pitchFamily="34" charset="0"/>
                <a:cs typeface="Arial" panose="020B0604020202020204" pitchFamily="34" charset="0"/>
              </a:rPr>
              <a:t>الخطاة بين يدي إله غاضب</a:t>
            </a:r>
            <a:endParaRPr lang="en-US" b="0" dirty="0">
              <a:latin typeface="Arial" panose="020B0604020202020204" pitchFamily="34" charset="0"/>
              <a:cs typeface="Arial" panose="020B0604020202020204" pitchFamily="34" charset="0"/>
            </a:endParaRP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578531636"/>
              </p:ext>
            </p:extLst>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p:cNvSpPr>
            <a:spLocks noGrp="1"/>
          </p:cNvSpPr>
          <p:nvPr>
            <p:ph type="body" sz="quarter" idx="3"/>
          </p:nvPr>
        </p:nvSpPr>
        <p:spPr/>
        <p:txBody>
          <a:bodyPr/>
          <a:lstStyle/>
          <a:p>
            <a:pPr algn="ctr"/>
            <a:r>
              <a:rPr lang="ar-JO" b="0" dirty="0">
                <a:latin typeface="Arial" panose="020B0604020202020204" pitchFamily="34" charset="0"/>
                <a:cs typeface="Arial" panose="020B0604020202020204" pitchFamily="34" charset="0"/>
              </a:rPr>
              <a:t>استراتيجية جوناثان إدواردز</a:t>
            </a:r>
            <a:endParaRPr lang="en-US" dirty="0">
              <a:latin typeface="Arial" panose="020B0604020202020204" pitchFamily="34" charset="0"/>
              <a:cs typeface="Arial" panose="020B0604020202020204" pitchFamily="34" charset="0"/>
            </a:endParaRPr>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1923799140"/>
              </p:ext>
            </p:extLst>
          </p:nvPr>
        </p:nvGraphicFramePr>
        <p:xfrm>
          <a:off x="4645025" y="2174875"/>
          <a:ext cx="4041775" cy="3951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itle 1"/>
          <p:cNvSpPr txBox="1">
            <a:spLocks/>
          </p:cNvSpPr>
          <p:nvPr/>
        </p:nvSpPr>
        <p:spPr bwMode="auto">
          <a:xfrm>
            <a:off x="1143000" y="6400800"/>
            <a:ext cx="7772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ar-JO" sz="1800" b="1" dirty="0">
                <a:latin typeface="Arial" panose="020B0604020202020204" pitchFamily="34" charset="0"/>
                <a:cs typeface="Arial" panose="020B0604020202020204" pitchFamily="34" charset="0"/>
              </a:rPr>
              <a:t>ـــــ جورج كامبل، فلسفة البلاغة</a:t>
            </a:r>
          </a:p>
        </p:txBody>
      </p:sp>
    </p:spTree>
    <p:extLst>
      <p:ext uri="{BB962C8B-B14F-4D97-AF65-F5344CB8AC3E}">
        <p14:creationId xmlns:p14="http://schemas.microsoft.com/office/powerpoint/2010/main" val="2357343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1143000" y="76200"/>
            <a:ext cx="7772400" cy="1295400"/>
          </a:xfrm>
        </p:spPr>
        <p:txBody>
          <a:bodyPr/>
          <a:lstStyle/>
          <a:p>
            <a:pPr eaLnBrk="1" hangingPunct="1">
              <a:defRPr/>
            </a:pPr>
            <a:r>
              <a:rPr lang="ar-JO" sz="3200" b="1" dirty="0">
                <a:solidFill>
                  <a:srgbClr val="FFFF00"/>
                </a:solidFill>
                <a:latin typeface="Arial" panose="020B0604020202020204" pitchFamily="34" charset="0"/>
                <a:cs typeface="Arial" panose="020B0604020202020204" pitchFamily="34" charset="0"/>
              </a:rPr>
              <a:t>كيف تخلق اللغة تجربة غير مباشرة؟ </a:t>
            </a:r>
            <a:br>
              <a:rPr lang="ar-JO" sz="3200" b="1" dirty="0">
                <a:solidFill>
                  <a:srgbClr val="FFFF00"/>
                </a:solidFill>
                <a:latin typeface="Arial" panose="020B0604020202020204" pitchFamily="34" charset="0"/>
                <a:cs typeface="Arial" panose="020B0604020202020204" pitchFamily="34" charset="0"/>
              </a:rPr>
            </a:br>
            <a:r>
              <a:rPr lang="ar-JO" sz="3200" b="1" dirty="0">
                <a:solidFill>
                  <a:srgbClr val="FFFF00"/>
                </a:solidFill>
                <a:latin typeface="Arial" panose="020B0604020202020204" pitchFamily="34" charset="0"/>
                <a:cs typeface="Arial" panose="020B0604020202020204" pitchFamily="34" charset="0"/>
              </a:rPr>
              <a:t>النظرية اللاهوتية للغة:</a:t>
            </a:r>
            <a:endParaRPr lang="en-US" sz="3200" b="1" dirty="0">
              <a:solidFill>
                <a:srgbClr val="FFFF00"/>
              </a:solidFill>
              <a:latin typeface="Arial" panose="020B0604020202020204" pitchFamily="34" charset="0"/>
              <a:cs typeface="Arial" panose="020B0604020202020204" pitchFamily="34" charset="0"/>
            </a:endParaRPr>
          </a:p>
        </p:txBody>
      </p:sp>
      <p:sp>
        <p:nvSpPr>
          <p:cNvPr id="351236" name="Rectangle 4"/>
          <p:cNvSpPr>
            <a:spLocks noChangeArrowheads="1"/>
          </p:cNvSpPr>
          <p:nvPr/>
        </p:nvSpPr>
        <p:spPr bwMode="auto">
          <a:xfrm>
            <a:off x="838200" y="2209800"/>
            <a:ext cx="7848600" cy="2554545"/>
          </a:xfrm>
          <a:prstGeom prst="rect">
            <a:avLst/>
          </a:prstGeom>
          <a:noFill/>
          <a:ln w="9525">
            <a:noFill/>
            <a:miter lim="800000"/>
            <a:headEnd/>
            <a:tailEnd/>
          </a:ln>
          <a:effectLst/>
        </p:spPr>
        <p:txBody>
          <a:bodyPr wrap="square">
            <a:spAutoFit/>
          </a:bodyPr>
          <a:lstStyle/>
          <a:p>
            <a:pPr marL="806450" lvl="1" indent="-442913" algn="r" rtl="1">
              <a:buFontTx/>
              <a:buChar cha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كلمة الله تصنع أشياء</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806450" lvl="1" indent="-442913" algn="r" rtl="1">
              <a:buFontTx/>
              <a:buChar cha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لقد فوض بعضاً من تلك القوة لنا لنتولى السلطة بالنيابة عنه </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806450" lvl="1" indent="-442913" algn="r" rtl="1">
              <a:buFontTx/>
              <a:buChar cha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التسمية توحي بالسلطة. عندما نسمي فإننا نمارس السلطة على الناس.</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57200"/>
            <a:ext cx="8305800" cy="3124200"/>
          </a:xfrm>
        </p:spPr>
        <p:txBody>
          <a:bodyPr/>
          <a:lstStyle/>
          <a:p>
            <a:pPr algn="ctr"/>
            <a:r>
              <a:rPr lang="ar-JO" sz="4000" dirty="0">
                <a:latin typeface="Arial" panose="020B0604020202020204" pitchFamily="34" charset="0"/>
                <a:cs typeface="Arial" panose="020B0604020202020204" pitchFamily="34" charset="0"/>
              </a:rPr>
              <a:t>أمثال 18: 21</a:t>
            </a:r>
            <a:br>
              <a:rPr lang="en-US"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 الموت والحياة في </a:t>
            </a:r>
            <a:r>
              <a:rPr lang="ar-JO" sz="4000" dirty="0">
                <a:solidFill>
                  <a:srgbClr val="FFC000"/>
                </a:solidFill>
                <a:latin typeface="Arial" panose="020B0604020202020204" pitchFamily="34" charset="0"/>
                <a:cs typeface="Arial" panose="020B0604020202020204" pitchFamily="34" charset="0"/>
              </a:rPr>
              <a:t>يد</a:t>
            </a:r>
            <a:r>
              <a:rPr lang="ar-JO" sz="4000" dirty="0">
                <a:latin typeface="Arial" panose="020B0604020202020204" pitchFamily="34" charset="0"/>
                <a:cs typeface="Arial" panose="020B0604020202020204" pitchFamily="34" charset="0"/>
              </a:rPr>
              <a:t> اللسان وأحباؤه يأكلون ثمره.</a:t>
            </a:r>
            <a:br>
              <a:rPr lang="en-US" sz="6000" dirty="0">
                <a:latin typeface="Arial" panose="020B0604020202020204" pitchFamily="34" charset="0"/>
                <a:cs typeface="Arial" panose="020B0604020202020204" pitchFamily="34" charset="0"/>
              </a:rPr>
            </a:br>
            <a:endParaRPr lang="en-US" sz="4800" dirty="0">
              <a:solidFill>
                <a:srgbClr val="FFC0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33400" y="3581400"/>
            <a:ext cx="8077200" cy="2490216"/>
          </a:xfrm>
        </p:spPr>
        <p:txBody>
          <a:bodyPr>
            <a:normAutofit/>
          </a:bodyPr>
          <a:lstStyle/>
          <a:p>
            <a:pPr algn="ctr"/>
            <a:r>
              <a:rPr lang="en-US" sz="4400"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Yad</a:t>
            </a:r>
            <a:r>
              <a:rPr lang="en-US" sz="4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(Heb. </a:t>
            </a:r>
            <a:r>
              <a:rPr lang="he-IL" sz="4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יד</a:t>
            </a:r>
            <a:r>
              <a:rPr lang="en-US" sz="4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4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يد بالعبرية</a:t>
            </a:r>
            <a:endParaRPr lang="en-US" sz="4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ar-JO"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الموت والحياة في</a:t>
            </a:r>
          </a:p>
          <a:p>
            <a:pPr algn="ctr"/>
            <a:r>
              <a:rPr lang="ar-JO" sz="4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يد</a:t>
            </a:r>
            <a:r>
              <a:rPr lang="ar-JO"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اللسان</a:t>
            </a: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713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eaLnBrk="1" hangingPunct="1">
              <a:defRPr/>
            </a:pPr>
            <a:r>
              <a:rPr lang="ar-JO" sz="3600" b="1" dirty="0">
                <a:solidFill>
                  <a:srgbClr val="FFFF00"/>
                </a:solidFill>
                <a:latin typeface="Arial" panose="020B0604020202020204" pitchFamily="34" charset="0"/>
                <a:cs typeface="Arial" panose="020B0604020202020204" pitchFamily="34" charset="0"/>
              </a:rPr>
              <a:t>كيف تخلق اللغة تجربة غير مباشرة؟ </a:t>
            </a:r>
            <a:br>
              <a:rPr lang="ar-JO" sz="3600" b="1" dirty="0">
                <a:solidFill>
                  <a:srgbClr val="FFFF00"/>
                </a:solidFill>
                <a:latin typeface="Arial" panose="020B0604020202020204" pitchFamily="34" charset="0"/>
                <a:cs typeface="Arial" panose="020B0604020202020204" pitchFamily="34" charset="0"/>
              </a:rPr>
            </a:br>
            <a:r>
              <a:rPr lang="ar-JO" sz="3600" b="1" dirty="0">
                <a:solidFill>
                  <a:srgbClr val="FFFF00"/>
                </a:solidFill>
                <a:latin typeface="Arial" panose="020B0604020202020204" pitchFamily="34" charset="0"/>
                <a:cs typeface="Arial" panose="020B0604020202020204" pitchFamily="34" charset="0"/>
              </a:rPr>
              <a:t>النظرية البلاغية للغة</a:t>
            </a:r>
            <a:endParaRPr lang="en-US" sz="3200" b="1" dirty="0">
              <a:solidFill>
                <a:srgbClr val="FFFF00"/>
              </a:solidFill>
              <a:latin typeface="Arial" panose="020B0604020202020204" pitchFamily="34" charset="0"/>
              <a:cs typeface="Arial" panose="020B0604020202020204" pitchFamily="34" charset="0"/>
            </a:endParaRPr>
          </a:p>
        </p:txBody>
      </p:sp>
      <p:sp>
        <p:nvSpPr>
          <p:cNvPr id="365571" name="Rectangle 3"/>
          <p:cNvSpPr>
            <a:spLocks noGrp="1" noChangeArrowheads="1"/>
          </p:cNvSpPr>
          <p:nvPr>
            <p:ph idx="1"/>
          </p:nvPr>
        </p:nvSpPr>
        <p:spPr>
          <a:xfrm>
            <a:off x="914400" y="2362200"/>
            <a:ext cx="7772400" cy="4114800"/>
          </a:xfrm>
        </p:spPr>
        <p:txBody>
          <a:bodyPr/>
          <a:lstStyle/>
          <a:p>
            <a:pPr marL="0" indent="0" algn="r" eaLnBrk="1" hangingPunct="1">
              <a:lnSpc>
                <a:spcPct val="90000"/>
              </a:lnSpc>
              <a:buNone/>
              <a:defRPr/>
            </a:pPr>
            <a:r>
              <a:rPr lang="ar-JO" b="1" dirty="0">
                <a:latin typeface="Arial" panose="020B0604020202020204" pitchFamily="34" charset="0"/>
                <a:cs typeface="Arial" panose="020B0604020202020204" pitchFamily="34" charset="0"/>
              </a:rPr>
              <a:t>اللغة لديها القدرة على التأثير على الإدراك.</a:t>
            </a:r>
            <a:endParaRPr lang="en-US" b="1" dirty="0">
              <a:latin typeface="Arial" panose="020B0604020202020204" pitchFamily="34" charset="0"/>
              <a:cs typeface="Arial" panose="020B0604020202020204" pitchFamily="34" charset="0"/>
            </a:endParaRPr>
          </a:p>
          <a:p>
            <a:pPr lvl="1" algn="r" rtl="1" eaLnBrk="1" hangingPunct="1">
              <a:lnSpc>
                <a:spcPct val="90000"/>
              </a:lnSpc>
              <a:buFont typeface="Wingdings" pitchFamily="2" charset="2"/>
              <a:buNone/>
              <a:defRPr/>
            </a:pPr>
            <a:r>
              <a:rPr lang="en-US" dirty="0">
                <a:latin typeface="Arial" panose="020B0604020202020204" pitchFamily="34" charset="0"/>
                <a:cs typeface="Arial" panose="020B0604020202020204" pitchFamily="34" charset="0"/>
              </a:rPr>
              <a:t>	</a:t>
            </a:r>
            <a:r>
              <a:rPr lang="ar-JO" sz="2400" dirty="0">
                <a:latin typeface="Arial" panose="020B0604020202020204" pitchFamily="34" charset="0"/>
                <a:cs typeface="Arial" panose="020B0604020202020204" pitchFamily="34" charset="0"/>
              </a:rPr>
              <a:t>طريق الرؤية هي طريقة عدم الرؤية (كينيث بيرك)</a:t>
            </a:r>
            <a:endParaRPr lang="en-US" sz="2400" dirty="0">
              <a:latin typeface="Arial" panose="020B0604020202020204" pitchFamily="34" charset="0"/>
              <a:cs typeface="Arial" panose="020B0604020202020204" pitchFamily="34" charset="0"/>
            </a:endParaRPr>
          </a:p>
          <a:p>
            <a:pPr lvl="1" algn="r" rtl="1" eaLnBrk="1" hangingPunct="1">
              <a:lnSpc>
                <a:spcPct val="90000"/>
              </a:lnSpc>
              <a:buNone/>
              <a:defRPr/>
            </a:pPr>
            <a:r>
              <a:rPr lang="ar-JO" sz="2400" dirty="0">
                <a:solidFill>
                  <a:srgbClr val="FFFFFF"/>
                </a:solidFill>
                <a:latin typeface="Arial" panose="020B0604020202020204" pitchFamily="34" charset="0"/>
                <a:cs typeface="Arial" panose="020B0604020202020204" pitchFamily="34" charset="0"/>
              </a:rPr>
              <a:t>شاشات المصطلحات (كينيث بيرك)</a:t>
            </a:r>
            <a:r>
              <a:rPr lang="en-US" sz="2400" dirty="0">
                <a:solidFill>
                  <a:srgbClr val="FFFFFF"/>
                </a:solidFill>
                <a:latin typeface="Arial" panose="020B0604020202020204" pitchFamily="34" charset="0"/>
                <a:cs typeface="Arial" panose="020B0604020202020204" pitchFamily="34" charset="0"/>
              </a:rPr>
              <a:t> </a:t>
            </a:r>
          </a:p>
          <a:p>
            <a:pPr marL="0" indent="0" algn="r" eaLnBrk="1" hangingPunct="1">
              <a:lnSpc>
                <a:spcPct val="90000"/>
              </a:lnSpc>
              <a:buNone/>
              <a:defRPr/>
            </a:pPr>
            <a:r>
              <a:rPr lang="ar-JO" b="1" dirty="0">
                <a:solidFill>
                  <a:srgbClr val="FFFFFF"/>
                </a:solidFill>
                <a:latin typeface="Arial" panose="020B0604020202020204" pitchFamily="34" charset="0"/>
                <a:cs typeface="Arial" panose="020B0604020202020204" pitchFamily="34" charset="0"/>
              </a:rPr>
              <a:t>يؤدي الإدراك إلى الفكر (العواطف/المشاعر) والفكر يؤدي إلى العمل</a:t>
            </a:r>
            <a:endParaRPr lang="en-US" dirty="0">
              <a:latin typeface="Arial" panose="020B0604020202020204" pitchFamily="34" charset="0"/>
              <a:cs typeface="Arial" panose="020B0604020202020204" pitchFamily="34" charset="0"/>
            </a:endParaRPr>
          </a:p>
          <a:p>
            <a:pPr lvl="1" eaLnBrk="1" hangingPunct="1">
              <a:lnSpc>
                <a:spcPct val="90000"/>
              </a:lnSpc>
              <a:buFont typeface="Wingdings" pitchFamily="2" charset="2"/>
              <a:buNone/>
              <a:defRPr/>
            </a:pPr>
            <a:endParaRPr lang="en-US" sz="24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Effect transition="in" filter="checkerboard(across)">
                                      <p:cBhvr>
                                        <p:cTn id="7" dur="500"/>
                                        <p:tgtEl>
                                          <p:spTgt spid="36557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65571">
                                            <p:txEl>
                                              <p:pRg st="1" end="1"/>
                                            </p:txEl>
                                          </p:spTgt>
                                        </p:tgtEl>
                                        <p:attrNameLst>
                                          <p:attrName>style.visibility</p:attrName>
                                        </p:attrNameLst>
                                      </p:cBhvr>
                                      <p:to>
                                        <p:strVal val="visible"/>
                                      </p:to>
                                    </p:set>
                                    <p:animEffect transition="in" filter="checkerboard(across)">
                                      <p:cBhvr>
                                        <p:cTn id="10" dur="500"/>
                                        <p:tgtEl>
                                          <p:spTgt spid="365571">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65571">
                                            <p:txEl>
                                              <p:pRg st="2" end="2"/>
                                            </p:txEl>
                                          </p:spTgt>
                                        </p:tgtEl>
                                        <p:attrNameLst>
                                          <p:attrName>style.visibility</p:attrName>
                                        </p:attrNameLst>
                                      </p:cBhvr>
                                      <p:to>
                                        <p:strVal val="visible"/>
                                      </p:to>
                                    </p:set>
                                    <p:animEffect transition="in" filter="checkerboard(across)">
                                      <p:cBhvr>
                                        <p:cTn id="13" dur="500"/>
                                        <p:tgtEl>
                                          <p:spTgt spid="3655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65571">
                                            <p:txEl>
                                              <p:pRg st="3" end="3"/>
                                            </p:txEl>
                                          </p:spTgt>
                                        </p:tgtEl>
                                        <p:attrNameLst>
                                          <p:attrName>style.visibility</p:attrName>
                                        </p:attrNameLst>
                                      </p:cBhvr>
                                      <p:to>
                                        <p:strVal val="visible"/>
                                      </p:to>
                                    </p:set>
                                    <p:animEffect transition="in" filter="checkerboard(across)">
                                      <p:cBhvr>
                                        <p:cTn id="18" dur="500"/>
                                        <p:tgtEl>
                                          <p:spTgt spid="3655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See full size image">
            <a:hlinkClick r:id="rId2"/>
          </p:cNvPr>
          <p:cNvPicPr>
            <a:picLocks noChangeAspect="1" noChangeArrowheads="1"/>
          </p:cNvPicPr>
          <p:nvPr/>
        </p:nvPicPr>
        <p:blipFill>
          <a:blip r:embed="rId3" cstate="print"/>
          <a:srcRect/>
          <a:stretch>
            <a:fillRect/>
          </a:stretch>
        </p:blipFill>
        <p:spPr bwMode="auto">
          <a:xfrm>
            <a:off x="5029200" y="3048000"/>
            <a:ext cx="1244600" cy="1843088"/>
          </a:xfrm>
          <a:prstGeom prst="rect">
            <a:avLst/>
          </a:prstGeom>
          <a:noFill/>
          <a:ln w="9525">
            <a:noFill/>
            <a:miter lim="800000"/>
            <a:headEnd/>
            <a:tailEnd/>
          </a:ln>
        </p:spPr>
      </p:pic>
      <p:pic>
        <p:nvPicPr>
          <p:cNvPr id="46083" name="Picture 4" descr="See full size image">
            <a:hlinkClick r:id="rId2"/>
          </p:cNvPr>
          <p:cNvPicPr>
            <a:picLocks noChangeAspect="1" noChangeArrowheads="1"/>
          </p:cNvPicPr>
          <p:nvPr/>
        </p:nvPicPr>
        <p:blipFill>
          <a:blip r:embed="rId3" cstate="print"/>
          <a:srcRect/>
          <a:stretch>
            <a:fillRect/>
          </a:stretch>
        </p:blipFill>
        <p:spPr bwMode="auto">
          <a:xfrm>
            <a:off x="1524000" y="3048000"/>
            <a:ext cx="1219200" cy="1806575"/>
          </a:xfrm>
          <a:prstGeom prst="rect">
            <a:avLst/>
          </a:prstGeom>
          <a:noFill/>
          <a:ln w="9525">
            <a:noFill/>
            <a:miter lim="800000"/>
            <a:headEnd/>
            <a:tailEnd/>
          </a:ln>
        </p:spPr>
      </p:pic>
      <p:sp>
        <p:nvSpPr>
          <p:cNvPr id="46084" name="Title 1"/>
          <p:cNvSpPr>
            <a:spLocks noGrp="1"/>
          </p:cNvSpPr>
          <p:nvPr>
            <p:ph type="title"/>
          </p:nvPr>
        </p:nvSpPr>
        <p:spPr>
          <a:xfrm>
            <a:off x="533400" y="152400"/>
            <a:ext cx="8229600" cy="868363"/>
          </a:xfrm>
        </p:spPr>
        <p:txBody>
          <a:bodyPr/>
          <a:lstStyle/>
          <a:p>
            <a:pPr eaLnBrk="1" hangingPunct="1"/>
            <a:r>
              <a:rPr lang="ar-JO" sz="3600" dirty="0">
                <a:latin typeface="Arial" panose="020B0604020202020204" pitchFamily="34" charset="0"/>
                <a:cs typeface="Arial" panose="020B0604020202020204" pitchFamily="34" charset="0"/>
              </a:rPr>
              <a:t>قوة اللغة في التأثير على الإدراك</a:t>
            </a:r>
            <a:endParaRPr lang="en-US" sz="3600" dirty="0">
              <a:latin typeface="Arial" panose="020B0604020202020204" pitchFamily="34" charset="0"/>
              <a:cs typeface="Arial" panose="020B0604020202020204" pitchFamily="34" charset="0"/>
            </a:endParaRPr>
          </a:p>
        </p:txBody>
      </p:sp>
      <p:sp>
        <p:nvSpPr>
          <p:cNvPr id="48133" name="Content Placeholder 2"/>
          <p:cNvSpPr>
            <a:spLocks noGrp="1"/>
          </p:cNvSpPr>
          <p:nvPr>
            <p:ph idx="1"/>
          </p:nvPr>
        </p:nvSpPr>
        <p:spPr>
          <a:xfrm>
            <a:off x="533400" y="1143000"/>
            <a:ext cx="8077200" cy="5181600"/>
          </a:xfrm>
          <a:ln>
            <a:solidFill>
              <a:srgbClr val="CC6600"/>
            </a:solidFill>
          </a:ln>
        </p:spPr>
        <p:txBody>
          <a:bodyPr/>
          <a:lstStyle/>
          <a:p>
            <a:pPr algn="r" rtl="1" eaLnBrk="1" hangingPunct="1">
              <a:buFontTx/>
              <a:buNone/>
            </a:pP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قام أحد الباحثين بوضع علامة على حقيبتين تحتويان على بتلات الورد:</a:t>
            </a:r>
            <a:endParaRPr lang="en-US" dirty="0">
              <a:latin typeface="Arial" panose="020B0604020202020204" pitchFamily="34" charset="0"/>
              <a:cs typeface="Arial" panose="020B0604020202020204" pitchFamily="34" charset="0"/>
            </a:endParaRPr>
          </a:p>
          <a:p>
            <a:pPr eaLnBrk="1" hangingPunct="1">
              <a:buFontTx/>
              <a:buNone/>
            </a:pP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الورود</a:t>
            </a: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قصاصات العشب       </a:t>
            </a:r>
            <a:endParaRPr lang="en-US" dirty="0">
              <a:latin typeface="Arial" panose="020B0604020202020204" pitchFamily="34" charset="0"/>
              <a:cs typeface="Arial" panose="020B0604020202020204" pitchFamily="34" charset="0"/>
            </a:endParaRPr>
          </a:p>
          <a:p>
            <a:pPr eaLnBrk="1" hangingPunct="1">
              <a:buFontTx/>
              <a:buNone/>
            </a:pPr>
            <a:endParaRPr lang="en-US" dirty="0">
              <a:latin typeface="Arial" panose="020B0604020202020204" pitchFamily="34" charset="0"/>
              <a:cs typeface="Arial" panose="020B0604020202020204" pitchFamily="34" charset="0"/>
            </a:endParaRPr>
          </a:p>
          <a:p>
            <a:pPr eaLnBrk="1" hangingPunct="1">
              <a:buFontTx/>
              <a:buNone/>
            </a:pPr>
            <a:endParaRPr lang="en-US" dirty="0">
              <a:latin typeface="Arial" panose="020B0604020202020204" pitchFamily="34" charset="0"/>
              <a:cs typeface="Arial" panose="020B0604020202020204" pitchFamily="34" charset="0"/>
            </a:endParaRPr>
          </a:p>
          <a:p>
            <a:pPr eaLnBrk="1" hangingPunct="1">
              <a:buFontTx/>
              <a:buNone/>
            </a:pPr>
            <a:endParaRPr lang="en-US" dirty="0">
              <a:latin typeface="Arial" panose="020B0604020202020204" pitchFamily="34" charset="0"/>
              <a:cs typeface="Arial" panose="020B0604020202020204" pitchFamily="34" charset="0"/>
            </a:endParaRPr>
          </a:p>
          <a:p>
            <a:pPr eaLnBrk="1" hangingPunct="1">
              <a:buFontTx/>
              <a:buNone/>
            </a:pPr>
            <a:r>
              <a:rPr lang="en-US" dirty="0">
                <a:latin typeface="Arial" panose="020B0604020202020204" pitchFamily="34" charset="0"/>
                <a:cs typeface="Arial" panose="020B0604020202020204" pitchFamily="34" charset="0"/>
              </a:rPr>
              <a:t>	</a:t>
            </a:r>
            <a:endParaRPr lang="ar-JO" dirty="0">
              <a:latin typeface="Arial" panose="020B0604020202020204" pitchFamily="34" charset="0"/>
              <a:cs typeface="Arial" panose="020B0604020202020204" pitchFamily="34" charset="0"/>
            </a:endParaRPr>
          </a:p>
          <a:p>
            <a:pPr eaLnBrk="1" hangingPunct="1">
              <a:buFontTx/>
              <a:buNone/>
            </a:pPr>
            <a:r>
              <a:rPr lang="ar-JO" dirty="0">
                <a:latin typeface="Arial" panose="020B0604020202020204" pitchFamily="34" charset="0"/>
                <a:cs typeface="Arial" panose="020B0604020202020204" pitchFamily="34" charset="0"/>
              </a:rPr>
              <a:t>ثم طلب من المشاركين تقييم الروائح. فازت الورود بسهولة.</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3">
                                            <p:txEl>
                                              <p:pRg st="6" end="6"/>
                                            </p:txEl>
                                          </p:spTgt>
                                        </p:tgtEl>
                                        <p:attrNameLst>
                                          <p:attrName>style.visibility</p:attrName>
                                        </p:attrNameLst>
                                      </p:cBhvr>
                                      <p:to>
                                        <p:strVal val="visible"/>
                                      </p:to>
                                    </p:set>
                                    <p:animEffect transition="in" filter="fade">
                                      <p:cBhvr>
                                        <p:cTn id="7" dur="1000"/>
                                        <p:tgtEl>
                                          <p:spTgt spid="481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2800" b="1" dirty="0">
                <a:latin typeface="Arial" panose="020B0604020202020204" pitchFamily="34" charset="0"/>
                <a:cs typeface="Arial" panose="020B0604020202020204" pitchFamily="34" charset="0"/>
              </a:rPr>
              <a:t>قوة اللغة هي التأثير على الإدراك، الفكر والعمل</a:t>
            </a:r>
            <a:endParaRPr lang="en-US" sz="2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lgn="ctr" rtl="1"/>
            <a:r>
              <a:rPr lang="ar-JO" dirty="0">
                <a:latin typeface="Arial" panose="020B0604020202020204" pitchFamily="34" charset="0"/>
                <a:cs typeface="Arial" panose="020B0604020202020204" pitchFamily="34" charset="0"/>
              </a:rPr>
              <a:t>تم تلخيص التجربة في فيديو تعليمي بعنوان البيع النفسي (10 :38)</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4.static.flickr.com/3498/4043318373_2470e96670.jpg"/>
          <p:cNvPicPr>
            <a:picLocks noChangeAspect="1" noChangeArrowheads="1"/>
          </p:cNvPicPr>
          <p:nvPr/>
        </p:nvPicPr>
        <p:blipFill>
          <a:blip r:embed="rId2" cstate="print"/>
          <a:srcRect/>
          <a:stretch>
            <a:fillRect/>
          </a:stretch>
        </p:blipFill>
        <p:spPr bwMode="auto">
          <a:xfrm>
            <a:off x="3352800" y="0"/>
            <a:ext cx="5638800" cy="6829849"/>
          </a:xfrm>
          <a:prstGeom prst="rect">
            <a:avLst/>
          </a:prstGeom>
          <a:noFill/>
        </p:spPr>
      </p:pic>
      <p:sp>
        <p:nvSpPr>
          <p:cNvPr id="3" name="Title 2"/>
          <p:cNvSpPr>
            <a:spLocks noGrp="1"/>
          </p:cNvSpPr>
          <p:nvPr>
            <p:ph type="title"/>
          </p:nvPr>
        </p:nvSpPr>
        <p:spPr>
          <a:xfrm>
            <a:off x="304800" y="2209800"/>
            <a:ext cx="2895600" cy="2362200"/>
          </a:xfrm>
          <a:ln w="19050">
            <a:solidFill>
              <a:srgbClr val="C00000"/>
            </a:solidFill>
          </a:ln>
        </p:spPr>
        <p:txBody>
          <a:bodyPr/>
          <a:lstStyle/>
          <a:p>
            <a:pPr algn="r"/>
            <a:r>
              <a:rPr lang="ar-JO" sz="2800" dirty="0">
                <a:latin typeface="Arial" panose="020B0604020202020204" pitchFamily="34" charset="0"/>
                <a:cs typeface="Arial" panose="020B0604020202020204" pitchFamily="34" charset="0"/>
              </a:rPr>
              <a:t>ما هو الهدف الإقناعي للمعلن؟</a:t>
            </a:r>
            <a:br>
              <a:rPr lang="ar-JO" sz="2800" dirty="0">
                <a:latin typeface="Arial" panose="020B0604020202020204" pitchFamily="34" charset="0"/>
                <a:cs typeface="Arial" panose="020B0604020202020204" pitchFamily="34" charset="0"/>
              </a:rPr>
            </a:br>
            <a:r>
              <a:rPr lang="ar-JO" sz="2800" dirty="0">
                <a:latin typeface="Arial" panose="020B0604020202020204" pitchFamily="34" charset="0"/>
                <a:cs typeface="Arial" panose="020B0604020202020204" pitchFamily="34" charset="0"/>
              </a:rPr>
              <a:t>كيف يستخدم الإعلان الإنفعال لتحقيق ذلك الهدف؟</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2728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pPr eaLnBrk="1" hangingPunct="1">
              <a:defRPr/>
            </a:pPr>
            <a:r>
              <a:rPr lang="ar-JO" b="1" dirty="0">
                <a:solidFill>
                  <a:srgbClr val="FFFF00"/>
                </a:solidFill>
                <a:latin typeface="Arial" panose="020B0604020202020204" pitchFamily="34" charset="0"/>
                <a:cs typeface="Arial" panose="020B0604020202020204" pitchFamily="34" charset="0"/>
              </a:rPr>
              <a:t>النظرية البلاغية للغة</a:t>
            </a:r>
            <a:endParaRPr lang="en-US" b="1" dirty="0">
              <a:solidFill>
                <a:srgbClr val="FFFF00"/>
              </a:solidFill>
              <a:latin typeface="Arial" panose="020B0604020202020204" pitchFamily="34" charset="0"/>
              <a:cs typeface="Arial" panose="020B0604020202020204" pitchFamily="34" charset="0"/>
            </a:endParaRPr>
          </a:p>
        </p:txBody>
      </p:sp>
      <p:sp>
        <p:nvSpPr>
          <p:cNvPr id="366595" name="Rectangle 3"/>
          <p:cNvSpPr>
            <a:spLocks noGrp="1" noChangeArrowheads="1"/>
          </p:cNvSpPr>
          <p:nvPr>
            <p:ph idx="1"/>
          </p:nvPr>
        </p:nvSpPr>
        <p:spPr/>
        <p:txBody>
          <a:bodyPr/>
          <a:lstStyle/>
          <a:p>
            <a:pPr algn="r" rtl="1" eaLnBrk="1" hangingPunct="1">
              <a:defRPr/>
            </a:pPr>
            <a:r>
              <a:rPr lang="ar-JO" b="1" dirty="0">
                <a:latin typeface="Arial" panose="020B0604020202020204" pitchFamily="34" charset="0"/>
                <a:cs typeface="Arial" panose="020B0604020202020204" pitchFamily="34" charset="0"/>
              </a:rPr>
              <a:t>تمتلك اللغة القوة للتأثير على الإدراك، يؤدي الإدراك إلى الفكر ويؤدي الفكر إلى العمل</a:t>
            </a:r>
            <a:endParaRPr lang="en-US" b="1" dirty="0">
              <a:latin typeface="Arial" panose="020B0604020202020204" pitchFamily="34" charset="0"/>
              <a:cs typeface="Arial" panose="020B0604020202020204" pitchFamily="34" charset="0"/>
            </a:endParaRPr>
          </a:p>
          <a:p>
            <a:pPr lvl="1" algn="r" rtl="1" eaLnBrk="1" hangingPunct="1">
              <a:buClr>
                <a:srgbClr val="FF0000"/>
              </a:buClr>
              <a:buFont typeface="Wingdings" pitchFamily="2" charset="2"/>
              <a:buChar char="Ø"/>
              <a:defRPr/>
            </a:pPr>
            <a:r>
              <a:rPr lang="ar-JO" sz="3200" b="1" dirty="0">
                <a:latin typeface="Arial" panose="020B0604020202020204" pitchFamily="34" charset="0"/>
                <a:cs typeface="Arial" panose="020B0604020202020204" pitchFamily="34" charset="0"/>
              </a:rPr>
              <a:t>يؤثر التصنيف على المواقف تجاه الذات.</a:t>
            </a:r>
            <a:endParaRPr lang="en-US" sz="3200" b="1"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3"/>
          <p:cNvSpPr>
            <a:spLocks noChangeArrowheads="1"/>
          </p:cNvSpPr>
          <p:nvPr/>
        </p:nvSpPr>
        <p:spPr bwMode="auto">
          <a:xfrm>
            <a:off x="0" y="0"/>
            <a:ext cx="9144000" cy="6858000"/>
          </a:xfrm>
          <a:prstGeom prst="rect">
            <a:avLst/>
          </a:prstGeom>
          <a:gradFill rotWithShape="1">
            <a:gsLst>
              <a:gs pos="0">
                <a:srgbClr val="0000FF"/>
              </a:gs>
              <a:gs pos="50000">
                <a:srgbClr val="C6C6FF"/>
              </a:gs>
              <a:gs pos="100000">
                <a:srgbClr val="0000FF"/>
              </a:gs>
            </a:gsLst>
            <a:lin ang="5400000" scaled="1"/>
          </a:gradFill>
          <a:ln w="9525">
            <a:solidFill>
              <a:schemeClr val="tx1"/>
            </a:solidFill>
            <a:miter lim="800000"/>
            <a:headEnd/>
            <a:tailEnd/>
          </a:ln>
        </p:spPr>
        <p:txBody>
          <a:bodyPr wrap="none" anchor="ctr"/>
          <a:lstStyle/>
          <a:p>
            <a:pPr algn="ctr"/>
            <a:r>
              <a:rPr lang="en-US">
                <a:latin typeface="Arial" panose="020B0604020202020204" pitchFamily="34" charset="0"/>
                <a:cs typeface="Arial" panose="020B0604020202020204" pitchFamily="34" charset="0"/>
              </a:rPr>
              <a:t>          </a:t>
            </a:r>
          </a:p>
        </p:txBody>
      </p:sp>
      <p:sp>
        <p:nvSpPr>
          <p:cNvPr id="286722" name="Rectangle 2"/>
          <p:cNvSpPr>
            <a:spLocks noGrp="1" noChangeArrowheads="1"/>
          </p:cNvSpPr>
          <p:nvPr>
            <p:ph type="title"/>
          </p:nvPr>
        </p:nvSpPr>
        <p:spPr>
          <a:xfrm>
            <a:off x="609600" y="503238"/>
            <a:ext cx="8305800" cy="1401762"/>
          </a:xfrm>
        </p:spPr>
        <p:txBody>
          <a:bodyPr/>
          <a:lstStyle/>
          <a:p>
            <a:pPr eaLnBrk="1" hangingPunct="1">
              <a:defRPr/>
            </a:pPr>
            <a:r>
              <a:rPr lang="ar-JO" sz="3600" b="1" dirty="0">
                <a:solidFill>
                  <a:srgbClr val="FFFF00"/>
                </a:solidFill>
                <a:latin typeface="Arial" panose="020B0604020202020204" pitchFamily="34" charset="0"/>
                <a:cs typeface="Arial" panose="020B0604020202020204" pitchFamily="34" charset="0"/>
              </a:rPr>
              <a:t>نموذج كينش </a:t>
            </a:r>
            <a:br>
              <a:rPr lang="ar-JO" sz="3600" b="1" dirty="0">
                <a:solidFill>
                  <a:srgbClr val="FFFF00"/>
                </a:solidFill>
                <a:latin typeface="Arial" panose="020B0604020202020204" pitchFamily="34" charset="0"/>
                <a:cs typeface="Arial" panose="020B0604020202020204" pitchFamily="34" charset="0"/>
              </a:rPr>
            </a:br>
            <a:r>
              <a:rPr lang="ar-JO" sz="3600" b="1" dirty="0">
                <a:solidFill>
                  <a:srgbClr val="FFFF00"/>
                </a:solidFill>
                <a:latin typeface="Arial" panose="020B0604020202020204" pitchFamily="34" charset="0"/>
                <a:cs typeface="Arial" panose="020B0604020202020204" pitchFamily="34" charset="0"/>
              </a:rPr>
              <a:t>لكيفية تقاطع التواصل مع مفهوم الذات</a:t>
            </a:r>
            <a:endParaRPr lang="en-US" sz="3600" b="1" dirty="0">
              <a:solidFill>
                <a:srgbClr val="FFFF00"/>
              </a:solidFill>
              <a:latin typeface="Arial" panose="020B0604020202020204" pitchFamily="34" charset="0"/>
              <a:cs typeface="Arial" panose="020B0604020202020204" pitchFamily="34" charset="0"/>
            </a:endParaRPr>
          </a:p>
        </p:txBody>
      </p:sp>
      <p:sp>
        <p:nvSpPr>
          <p:cNvPr id="286725" name="Text Box 5"/>
          <p:cNvSpPr txBox="1">
            <a:spLocks noChangeArrowheads="1"/>
          </p:cNvSpPr>
          <p:nvPr/>
        </p:nvSpPr>
        <p:spPr bwMode="auto">
          <a:xfrm>
            <a:off x="2514600" y="2286000"/>
            <a:ext cx="4191000" cy="461665"/>
          </a:xfrm>
          <a:prstGeom prst="rect">
            <a:avLst/>
          </a:prstGeom>
          <a:noFill/>
          <a:ln w="9525">
            <a:noFill/>
            <a:miter lim="800000"/>
            <a:headEnd/>
            <a:tailEnd/>
          </a:ln>
          <a:effectLst/>
        </p:spPr>
        <p:txBody>
          <a:bodyPr>
            <a:spAutoFit/>
          </a:bodyPr>
          <a:lstStyle/>
          <a:p>
            <a:pPr algn="ctr">
              <a:spcBef>
                <a:spcPct val="50000"/>
              </a:spcBef>
              <a:defRPr/>
            </a:pPr>
            <a:r>
              <a:rPr lang="ar-JO"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إدراكنا لاستجاباتهم</a:t>
            </a:r>
            <a:endParaRPr lang="en-US"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86726" name="Text Box 6"/>
          <p:cNvSpPr txBox="1">
            <a:spLocks noChangeArrowheads="1"/>
          </p:cNvSpPr>
          <p:nvPr/>
        </p:nvSpPr>
        <p:spPr bwMode="auto">
          <a:xfrm>
            <a:off x="5181600" y="3810000"/>
            <a:ext cx="4191000" cy="457200"/>
          </a:xfrm>
          <a:prstGeom prst="rect">
            <a:avLst/>
          </a:prstGeom>
          <a:noFill/>
          <a:ln w="9525">
            <a:noFill/>
            <a:miter lim="800000"/>
            <a:headEnd/>
            <a:tailEnd/>
          </a:ln>
          <a:effectLst/>
        </p:spPr>
        <p:txBody>
          <a:bodyPr>
            <a:spAutoFit/>
          </a:bodyPr>
          <a:lstStyle/>
          <a:p>
            <a:pPr algn="ctr">
              <a:spcBef>
                <a:spcPct val="50000"/>
              </a:spcBef>
              <a:defRPr/>
            </a:pPr>
            <a:r>
              <a:rPr lang="ar-JO"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مفهوم الشخص عن الذات</a:t>
            </a:r>
            <a:endParaRPr lang="en-US"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86727" name="Text Box 7"/>
          <p:cNvSpPr txBox="1">
            <a:spLocks noChangeArrowheads="1"/>
          </p:cNvSpPr>
          <p:nvPr/>
        </p:nvSpPr>
        <p:spPr bwMode="auto">
          <a:xfrm>
            <a:off x="228600" y="3810000"/>
            <a:ext cx="3352800" cy="830997"/>
          </a:xfrm>
          <a:prstGeom prst="rect">
            <a:avLst/>
          </a:prstGeom>
          <a:noFill/>
          <a:ln w="9525">
            <a:noFill/>
            <a:miter lim="800000"/>
            <a:headEnd/>
            <a:tailEnd/>
          </a:ln>
          <a:effectLst/>
        </p:spPr>
        <p:txBody>
          <a:bodyPr wrap="square">
            <a:spAutoFit/>
          </a:bodyPr>
          <a:lstStyle/>
          <a:p>
            <a:pPr algn="ctr">
              <a:spcBef>
                <a:spcPct val="50000"/>
              </a:spcBef>
              <a:defRPr/>
            </a:pPr>
            <a:r>
              <a:rPr lang="ar-JO"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استجابات الآخرين اللفظية وغير اللفظية تجاهنا</a:t>
            </a:r>
            <a:endParaRPr lang="en-US"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86728" name="Text Box 8"/>
          <p:cNvSpPr txBox="1">
            <a:spLocks noChangeArrowheads="1"/>
          </p:cNvSpPr>
          <p:nvPr/>
        </p:nvSpPr>
        <p:spPr bwMode="auto">
          <a:xfrm>
            <a:off x="2514600" y="5410200"/>
            <a:ext cx="4191000" cy="461665"/>
          </a:xfrm>
          <a:prstGeom prst="rect">
            <a:avLst/>
          </a:prstGeom>
          <a:noFill/>
          <a:ln w="9525">
            <a:noFill/>
            <a:miter lim="800000"/>
            <a:headEnd/>
            <a:tailEnd/>
          </a:ln>
          <a:effectLst/>
        </p:spPr>
        <p:txBody>
          <a:bodyPr>
            <a:spAutoFit/>
          </a:bodyPr>
          <a:lstStyle/>
          <a:p>
            <a:pPr algn="ctr">
              <a:spcBef>
                <a:spcPct val="50000"/>
              </a:spcBef>
              <a:defRPr/>
            </a:pPr>
            <a:r>
              <a:rPr lang="ar-JO"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سلوكنا</a:t>
            </a:r>
            <a:endParaRPr lang="en-US" sz="2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86729" name="Line 9"/>
          <p:cNvSpPr>
            <a:spLocks noChangeShapeType="1"/>
          </p:cNvSpPr>
          <p:nvPr/>
        </p:nvSpPr>
        <p:spPr bwMode="auto">
          <a:xfrm flipV="1">
            <a:off x="1905000" y="2895600"/>
            <a:ext cx="1066800" cy="762000"/>
          </a:xfrm>
          <a:prstGeom prst="line">
            <a:avLst/>
          </a:prstGeom>
          <a:noFill/>
          <a:ln w="63500">
            <a:solidFill>
              <a:srgbClr val="FFFF00"/>
            </a:solidFill>
            <a:round/>
            <a:headEnd/>
            <a:tailEnd type="triangle" w="lg" len="lg"/>
          </a:ln>
        </p:spPr>
        <p:txBody>
          <a:bodyPr/>
          <a:lstStyle/>
          <a:p>
            <a:endParaRPr lang="en-US">
              <a:latin typeface="Arial" panose="020B0604020202020204" pitchFamily="34" charset="0"/>
              <a:cs typeface="Arial" panose="020B0604020202020204" pitchFamily="34" charset="0"/>
            </a:endParaRPr>
          </a:p>
        </p:txBody>
      </p:sp>
      <p:sp>
        <p:nvSpPr>
          <p:cNvPr id="286730" name="Line 10"/>
          <p:cNvSpPr>
            <a:spLocks noChangeShapeType="1"/>
          </p:cNvSpPr>
          <p:nvPr/>
        </p:nvSpPr>
        <p:spPr bwMode="auto">
          <a:xfrm flipH="1" flipV="1">
            <a:off x="2590800" y="4648200"/>
            <a:ext cx="914400" cy="685800"/>
          </a:xfrm>
          <a:prstGeom prst="line">
            <a:avLst/>
          </a:prstGeom>
          <a:noFill/>
          <a:ln w="63500">
            <a:solidFill>
              <a:srgbClr val="FFFF00"/>
            </a:solidFill>
            <a:round/>
            <a:headEnd/>
            <a:tailEnd type="triangle" w="lg" len="lg"/>
          </a:ln>
        </p:spPr>
        <p:txBody>
          <a:bodyPr/>
          <a:lstStyle/>
          <a:p>
            <a:endParaRPr lang="en-US">
              <a:latin typeface="Arial" panose="020B0604020202020204" pitchFamily="34" charset="0"/>
              <a:cs typeface="Arial" panose="020B0604020202020204" pitchFamily="34" charset="0"/>
            </a:endParaRPr>
          </a:p>
        </p:txBody>
      </p:sp>
      <p:sp>
        <p:nvSpPr>
          <p:cNvPr id="286731" name="Line 11"/>
          <p:cNvSpPr>
            <a:spLocks noChangeShapeType="1"/>
          </p:cNvSpPr>
          <p:nvPr/>
        </p:nvSpPr>
        <p:spPr bwMode="auto">
          <a:xfrm flipH="1">
            <a:off x="5486400" y="4419600"/>
            <a:ext cx="1447800" cy="838200"/>
          </a:xfrm>
          <a:prstGeom prst="line">
            <a:avLst/>
          </a:prstGeom>
          <a:noFill/>
          <a:ln w="63500">
            <a:solidFill>
              <a:srgbClr val="FFFF00"/>
            </a:solidFill>
            <a:round/>
            <a:headEnd/>
            <a:tailEnd type="triangle" w="lg" len="lg"/>
          </a:ln>
        </p:spPr>
        <p:txBody>
          <a:bodyPr/>
          <a:lstStyle/>
          <a:p>
            <a:endParaRPr lang="en-US">
              <a:latin typeface="Arial" panose="020B0604020202020204" pitchFamily="34" charset="0"/>
              <a:cs typeface="Arial" panose="020B0604020202020204" pitchFamily="34" charset="0"/>
            </a:endParaRPr>
          </a:p>
        </p:txBody>
      </p:sp>
      <p:sp>
        <p:nvSpPr>
          <p:cNvPr id="286732" name="Line 12"/>
          <p:cNvSpPr>
            <a:spLocks noChangeShapeType="1"/>
          </p:cNvSpPr>
          <p:nvPr/>
        </p:nvSpPr>
        <p:spPr bwMode="auto">
          <a:xfrm>
            <a:off x="6172200" y="2971800"/>
            <a:ext cx="1066800" cy="762000"/>
          </a:xfrm>
          <a:prstGeom prst="line">
            <a:avLst/>
          </a:prstGeom>
          <a:noFill/>
          <a:ln w="63500">
            <a:solidFill>
              <a:srgbClr val="FFFF00"/>
            </a:solidFill>
            <a:round/>
            <a:headEnd/>
            <a:tailEnd type="triangle" w="lg" len="lg"/>
          </a:ln>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86725"/>
                                        </p:tgtEl>
                                        <p:attrNameLst>
                                          <p:attrName>style.visibility</p:attrName>
                                        </p:attrNameLst>
                                      </p:cBhvr>
                                      <p:to>
                                        <p:strVal val="visible"/>
                                      </p:to>
                                    </p:set>
                                    <p:anim calcmode="lin" valueType="num">
                                      <p:cBhvr>
                                        <p:cTn id="7" dur="500" fill="hold"/>
                                        <p:tgtEl>
                                          <p:spTgt spid="286725"/>
                                        </p:tgtEl>
                                        <p:attrNameLst>
                                          <p:attrName>ppt_w</p:attrName>
                                        </p:attrNameLst>
                                      </p:cBhvr>
                                      <p:tavLst>
                                        <p:tav tm="0">
                                          <p:val>
                                            <p:strVal val="#ppt_w*0.05"/>
                                          </p:val>
                                        </p:tav>
                                        <p:tav tm="100000">
                                          <p:val>
                                            <p:strVal val="#ppt_w"/>
                                          </p:val>
                                        </p:tav>
                                      </p:tavLst>
                                    </p:anim>
                                    <p:anim calcmode="lin" valueType="num">
                                      <p:cBhvr>
                                        <p:cTn id="8" dur="500" fill="hold"/>
                                        <p:tgtEl>
                                          <p:spTgt spid="286725"/>
                                        </p:tgtEl>
                                        <p:attrNameLst>
                                          <p:attrName>ppt_h</p:attrName>
                                        </p:attrNameLst>
                                      </p:cBhvr>
                                      <p:tavLst>
                                        <p:tav tm="0">
                                          <p:val>
                                            <p:strVal val="#ppt_h"/>
                                          </p:val>
                                        </p:tav>
                                        <p:tav tm="100000">
                                          <p:val>
                                            <p:strVal val="#ppt_h"/>
                                          </p:val>
                                        </p:tav>
                                      </p:tavLst>
                                    </p:anim>
                                    <p:anim calcmode="lin" valueType="num">
                                      <p:cBhvr>
                                        <p:cTn id="9" dur="500" fill="hold"/>
                                        <p:tgtEl>
                                          <p:spTgt spid="286725"/>
                                        </p:tgtEl>
                                        <p:attrNameLst>
                                          <p:attrName>ppt_x</p:attrName>
                                        </p:attrNameLst>
                                      </p:cBhvr>
                                      <p:tavLst>
                                        <p:tav tm="0">
                                          <p:val>
                                            <p:strVal val="#ppt_x-.2"/>
                                          </p:val>
                                        </p:tav>
                                        <p:tav tm="100000">
                                          <p:val>
                                            <p:strVal val="#ppt_x"/>
                                          </p:val>
                                        </p:tav>
                                      </p:tavLst>
                                    </p:anim>
                                    <p:anim calcmode="lin" valueType="num">
                                      <p:cBhvr>
                                        <p:cTn id="10" dur="500" fill="hold"/>
                                        <p:tgtEl>
                                          <p:spTgt spid="286725"/>
                                        </p:tgtEl>
                                        <p:attrNameLst>
                                          <p:attrName>ppt_y</p:attrName>
                                        </p:attrNameLst>
                                      </p:cBhvr>
                                      <p:tavLst>
                                        <p:tav tm="0">
                                          <p:val>
                                            <p:strVal val="#ppt_y"/>
                                          </p:val>
                                        </p:tav>
                                        <p:tav tm="100000">
                                          <p:val>
                                            <p:strVal val="#ppt_y"/>
                                          </p:val>
                                        </p:tav>
                                      </p:tavLst>
                                    </p:anim>
                                    <p:animEffect transition="in" filter="fade">
                                      <p:cBhvr>
                                        <p:cTn id="11" dur="500"/>
                                        <p:tgtEl>
                                          <p:spTgt spid="286725"/>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86732"/>
                                        </p:tgtEl>
                                        <p:attrNameLst>
                                          <p:attrName>style.visibility</p:attrName>
                                        </p:attrNameLst>
                                      </p:cBhvr>
                                      <p:to>
                                        <p:strVal val="visible"/>
                                      </p:to>
                                    </p:set>
                                    <p:anim calcmode="lin" valueType="num">
                                      <p:cBhvr>
                                        <p:cTn id="16" dur="500" fill="hold"/>
                                        <p:tgtEl>
                                          <p:spTgt spid="286732"/>
                                        </p:tgtEl>
                                        <p:attrNameLst>
                                          <p:attrName>ppt_w</p:attrName>
                                        </p:attrNameLst>
                                      </p:cBhvr>
                                      <p:tavLst>
                                        <p:tav tm="0">
                                          <p:val>
                                            <p:strVal val="#ppt_w*0.05"/>
                                          </p:val>
                                        </p:tav>
                                        <p:tav tm="100000">
                                          <p:val>
                                            <p:strVal val="#ppt_w"/>
                                          </p:val>
                                        </p:tav>
                                      </p:tavLst>
                                    </p:anim>
                                    <p:anim calcmode="lin" valueType="num">
                                      <p:cBhvr>
                                        <p:cTn id="17" dur="500" fill="hold"/>
                                        <p:tgtEl>
                                          <p:spTgt spid="286732"/>
                                        </p:tgtEl>
                                        <p:attrNameLst>
                                          <p:attrName>ppt_h</p:attrName>
                                        </p:attrNameLst>
                                      </p:cBhvr>
                                      <p:tavLst>
                                        <p:tav tm="0">
                                          <p:val>
                                            <p:strVal val="#ppt_h"/>
                                          </p:val>
                                        </p:tav>
                                        <p:tav tm="100000">
                                          <p:val>
                                            <p:strVal val="#ppt_h"/>
                                          </p:val>
                                        </p:tav>
                                      </p:tavLst>
                                    </p:anim>
                                    <p:anim calcmode="lin" valueType="num">
                                      <p:cBhvr>
                                        <p:cTn id="18" dur="500" fill="hold"/>
                                        <p:tgtEl>
                                          <p:spTgt spid="286732"/>
                                        </p:tgtEl>
                                        <p:attrNameLst>
                                          <p:attrName>ppt_x</p:attrName>
                                        </p:attrNameLst>
                                      </p:cBhvr>
                                      <p:tavLst>
                                        <p:tav tm="0">
                                          <p:val>
                                            <p:strVal val="#ppt_x-.2"/>
                                          </p:val>
                                        </p:tav>
                                        <p:tav tm="100000">
                                          <p:val>
                                            <p:strVal val="#ppt_x"/>
                                          </p:val>
                                        </p:tav>
                                      </p:tavLst>
                                    </p:anim>
                                    <p:anim calcmode="lin" valueType="num">
                                      <p:cBhvr>
                                        <p:cTn id="19" dur="500" fill="hold"/>
                                        <p:tgtEl>
                                          <p:spTgt spid="286732"/>
                                        </p:tgtEl>
                                        <p:attrNameLst>
                                          <p:attrName>ppt_y</p:attrName>
                                        </p:attrNameLst>
                                      </p:cBhvr>
                                      <p:tavLst>
                                        <p:tav tm="0">
                                          <p:val>
                                            <p:strVal val="#ppt_y"/>
                                          </p:val>
                                        </p:tav>
                                        <p:tav tm="100000">
                                          <p:val>
                                            <p:strVal val="#ppt_y"/>
                                          </p:val>
                                        </p:tav>
                                      </p:tavLst>
                                    </p:anim>
                                    <p:animEffect transition="in" filter="fade">
                                      <p:cBhvr>
                                        <p:cTn id="20" dur="500"/>
                                        <p:tgtEl>
                                          <p:spTgt spid="286732"/>
                                        </p:tgtEl>
                                      </p:cBhvr>
                                    </p:animEffect>
                                  </p:childTnLst>
                                </p:cTn>
                              </p:par>
                              <p:par>
                                <p:cTn id="21" presetID="54" presetClass="entr" presetSubtype="0" accel="100000" fill="hold" grpId="0" nodeType="withEffect">
                                  <p:stCondLst>
                                    <p:cond delay="0"/>
                                  </p:stCondLst>
                                  <p:childTnLst>
                                    <p:set>
                                      <p:cBhvr>
                                        <p:cTn id="22" dur="1" fill="hold">
                                          <p:stCondLst>
                                            <p:cond delay="0"/>
                                          </p:stCondLst>
                                        </p:cTn>
                                        <p:tgtEl>
                                          <p:spTgt spid="286726"/>
                                        </p:tgtEl>
                                        <p:attrNameLst>
                                          <p:attrName>style.visibility</p:attrName>
                                        </p:attrNameLst>
                                      </p:cBhvr>
                                      <p:to>
                                        <p:strVal val="visible"/>
                                      </p:to>
                                    </p:set>
                                    <p:anim calcmode="lin" valueType="num">
                                      <p:cBhvr>
                                        <p:cTn id="23" dur="500" fill="hold"/>
                                        <p:tgtEl>
                                          <p:spTgt spid="286726"/>
                                        </p:tgtEl>
                                        <p:attrNameLst>
                                          <p:attrName>ppt_w</p:attrName>
                                        </p:attrNameLst>
                                      </p:cBhvr>
                                      <p:tavLst>
                                        <p:tav tm="0">
                                          <p:val>
                                            <p:strVal val="#ppt_w*0.05"/>
                                          </p:val>
                                        </p:tav>
                                        <p:tav tm="100000">
                                          <p:val>
                                            <p:strVal val="#ppt_w"/>
                                          </p:val>
                                        </p:tav>
                                      </p:tavLst>
                                    </p:anim>
                                    <p:anim calcmode="lin" valueType="num">
                                      <p:cBhvr>
                                        <p:cTn id="24" dur="500" fill="hold"/>
                                        <p:tgtEl>
                                          <p:spTgt spid="286726"/>
                                        </p:tgtEl>
                                        <p:attrNameLst>
                                          <p:attrName>ppt_h</p:attrName>
                                        </p:attrNameLst>
                                      </p:cBhvr>
                                      <p:tavLst>
                                        <p:tav tm="0">
                                          <p:val>
                                            <p:strVal val="#ppt_h"/>
                                          </p:val>
                                        </p:tav>
                                        <p:tav tm="100000">
                                          <p:val>
                                            <p:strVal val="#ppt_h"/>
                                          </p:val>
                                        </p:tav>
                                      </p:tavLst>
                                    </p:anim>
                                    <p:anim calcmode="lin" valueType="num">
                                      <p:cBhvr>
                                        <p:cTn id="25" dur="500" fill="hold"/>
                                        <p:tgtEl>
                                          <p:spTgt spid="286726"/>
                                        </p:tgtEl>
                                        <p:attrNameLst>
                                          <p:attrName>ppt_x</p:attrName>
                                        </p:attrNameLst>
                                      </p:cBhvr>
                                      <p:tavLst>
                                        <p:tav tm="0">
                                          <p:val>
                                            <p:strVal val="#ppt_x-.2"/>
                                          </p:val>
                                        </p:tav>
                                        <p:tav tm="100000">
                                          <p:val>
                                            <p:strVal val="#ppt_x"/>
                                          </p:val>
                                        </p:tav>
                                      </p:tavLst>
                                    </p:anim>
                                    <p:anim calcmode="lin" valueType="num">
                                      <p:cBhvr>
                                        <p:cTn id="26" dur="500" fill="hold"/>
                                        <p:tgtEl>
                                          <p:spTgt spid="286726"/>
                                        </p:tgtEl>
                                        <p:attrNameLst>
                                          <p:attrName>ppt_y</p:attrName>
                                        </p:attrNameLst>
                                      </p:cBhvr>
                                      <p:tavLst>
                                        <p:tav tm="0">
                                          <p:val>
                                            <p:strVal val="#ppt_y"/>
                                          </p:val>
                                        </p:tav>
                                        <p:tav tm="100000">
                                          <p:val>
                                            <p:strVal val="#ppt_y"/>
                                          </p:val>
                                        </p:tav>
                                      </p:tavLst>
                                    </p:anim>
                                    <p:animEffect transition="in" filter="fade">
                                      <p:cBhvr>
                                        <p:cTn id="27" dur="500"/>
                                        <p:tgtEl>
                                          <p:spTgt spid="286726"/>
                                        </p:tgtEl>
                                      </p:cBhvr>
                                    </p:animEffect>
                                  </p:childTnLst>
                                </p:cTn>
                              </p:par>
                            </p:childTnLst>
                          </p:cTn>
                        </p:par>
                      </p:childTnLst>
                    </p:cTn>
                  </p:par>
                  <p:par>
                    <p:cTn id="28" fill="hold">
                      <p:stCondLst>
                        <p:cond delay="indefinite"/>
                      </p:stCondLst>
                      <p:childTnLst>
                        <p:par>
                          <p:cTn id="29" fill="hold">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286731"/>
                                        </p:tgtEl>
                                        <p:attrNameLst>
                                          <p:attrName>style.visibility</p:attrName>
                                        </p:attrNameLst>
                                      </p:cBhvr>
                                      <p:to>
                                        <p:strVal val="visible"/>
                                      </p:to>
                                    </p:set>
                                    <p:anim calcmode="lin" valueType="num">
                                      <p:cBhvr>
                                        <p:cTn id="32" dur="500" fill="hold"/>
                                        <p:tgtEl>
                                          <p:spTgt spid="286731"/>
                                        </p:tgtEl>
                                        <p:attrNameLst>
                                          <p:attrName>ppt_w</p:attrName>
                                        </p:attrNameLst>
                                      </p:cBhvr>
                                      <p:tavLst>
                                        <p:tav tm="0">
                                          <p:val>
                                            <p:strVal val="#ppt_w*0.05"/>
                                          </p:val>
                                        </p:tav>
                                        <p:tav tm="100000">
                                          <p:val>
                                            <p:strVal val="#ppt_w"/>
                                          </p:val>
                                        </p:tav>
                                      </p:tavLst>
                                    </p:anim>
                                    <p:anim calcmode="lin" valueType="num">
                                      <p:cBhvr>
                                        <p:cTn id="33" dur="500" fill="hold"/>
                                        <p:tgtEl>
                                          <p:spTgt spid="286731"/>
                                        </p:tgtEl>
                                        <p:attrNameLst>
                                          <p:attrName>ppt_h</p:attrName>
                                        </p:attrNameLst>
                                      </p:cBhvr>
                                      <p:tavLst>
                                        <p:tav tm="0">
                                          <p:val>
                                            <p:strVal val="#ppt_h"/>
                                          </p:val>
                                        </p:tav>
                                        <p:tav tm="100000">
                                          <p:val>
                                            <p:strVal val="#ppt_h"/>
                                          </p:val>
                                        </p:tav>
                                      </p:tavLst>
                                    </p:anim>
                                    <p:anim calcmode="lin" valueType="num">
                                      <p:cBhvr>
                                        <p:cTn id="34" dur="500" fill="hold"/>
                                        <p:tgtEl>
                                          <p:spTgt spid="286731"/>
                                        </p:tgtEl>
                                        <p:attrNameLst>
                                          <p:attrName>ppt_x</p:attrName>
                                        </p:attrNameLst>
                                      </p:cBhvr>
                                      <p:tavLst>
                                        <p:tav tm="0">
                                          <p:val>
                                            <p:strVal val="#ppt_x-.2"/>
                                          </p:val>
                                        </p:tav>
                                        <p:tav tm="100000">
                                          <p:val>
                                            <p:strVal val="#ppt_x"/>
                                          </p:val>
                                        </p:tav>
                                      </p:tavLst>
                                    </p:anim>
                                    <p:anim calcmode="lin" valueType="num">
                                      <p:cBhvr>
                                        <p:cTn id="35" dur="500" fill="hold"/>
                                        <p:tgtEl>
                                          <p:spTgt spid="286731"/>
                                        </p:tgtEl>
                                        <p:attrNameLst>
                                          <p:attrName>ppt_y</p:attrName>
                                        </p:attrNameLst>
                                      </p:cBhvr>
                                      <p:tavLst>
                                        <p:tav tm="0">
                                          <p:val>
                                            <p:strVal val="#ppt_y"/>
                                          </p:val>
                                        </p:tav>
                                        <p:tav tm="100000">
                                          <p:val>
                                            <p:strVal val="#ppt_y"/>
                                          </p:val>
                                        </p:tav>
                                      </p:tavLst>
                                    </p:anim>
                                    <p:animEffect transition="in" filter="fade">
                                      <p:cBhvr>
                                        <p:cTn id="36" dur="500"/>
                                        <p:tgtEl>
                                          <p:spTgt spid="286731"/>
                                        </p:tgtEl>
                                      </p:cBhvr>
                                    </p:animEffect>
                                  </p:childTnLst>
                                </p:cTn>
                              </p:par>
                              <p:par>
                                <p:cTn id="37" presetID="54" presetClass="entr" presetSubtype="0" accel="100000" fill="hold" grpId="0" nodeType="withEffect">
                                  <p:stCondLst>
                                    <p:cond delay="0"/>
                                  </p:stCondLst>
                                  <p:childTnLst>
                                    <p:set>
                                      <p:cBhvr>
                                        <p:cTn id="38" dur="1" fill="hold">
                                          <p:stCondLst>
                                            <p:cond delay="0"/>
                                          </p:stCondLst>
                                        </p:cTn>
                                        <p:tgtEl>
                                          <p:spTgt spid="286728"/>
                                        </p:tgtEl>
                                        <p:attrNameLst>
                                          <p:attrName>style.visibility</p:attrName>
                                        </p:attrNameLst>
                                      </p:cBhvr>
                                      <p:to>
                                        <p:strVal val="visible"/>
                                      </p:to>
                                    </p:set>
                                    <p:anim calcmode="lin" valueType="num">
                                      <p:cBhvr>
                                        <p:cTn id="39" dur="500" fill="hold"/>
                                        <p:tgtEl>
                                          <p:spTgt spid="286728"/>
                                        </p:tgtEl>
                                        <p:attrNameLst>
                                          <p:attrName>ppt_w</p:attrName>
                                        </p:attrNameLst>
                                      </p:cBhvr>
                                      <p:tavLst>
                                        <p:tav tm="0">
                                          <p:val>
                                            <p:strVal val="#ppt_w*0.05"/>
                                          </p:val>
                                        </p:tav>
                                        <p:tav tm="100000">
                                          <p:val>
                                            <p:strVal val="#ppt_w"/>
                                          </p:val>
                                        </p:tav>
                                      </p:tavLst>
                                    </p:anim>
                                    <p:anim calcmode="lin" valueType="num">
                                      <p:cBhvr>
                                        <p:cTn id="40" dur="500" fill="hold"/>
                                        <p:tgtEl>
                                          <p:spTgt spid="286728"/>
                                        </p:tgtEl>
                                        <p:attrNameLst>
                                          <p:attrName>ppt_h</p:attrName>
                                        </p:attrNameLst>
                                      </p:cBhvr>
                                      <p:tavLst>
                                        <p:tav tm="0">
                                          <p:val>
                                            <p:strVal val="#ppt_h"/>
                                          </p:val>
                                        </p:tav>
                                        <p:tav tm="100000">
                                          <p:val>
                                            <p:strVal val="#ppt_h"/>
                                          </p:val>
                                        </p:tav>
                                      </p:tavLst>
                                    </p:anim>
                                    <p:anim calcmode="lin" valueType="num">
                                      <p:cBhvr>
                                        <p:cTn id="41" dur="500" fill="hold"/>
                                        <p:tgtEl>
                                          <p:spTgt spid="286728"/>
                                        </p:tgtEl>
                                        <p:attrNameLst>
                                          <p:attrName>ppt_x</p:attrName>
                                        </p:attrNameLst>
                                      </p:cBhvr>
                                      <p:tavLst>
                                        <p:tav tm="0">
                                          <p:val>
                                            <p:strVal val="#ppt_x-.2"/>
                                          </p:val>
                                        </p:tav>
                                        <p:tav tm="100000">
                                          <p:val>
                                            <p:strVal val="#ppt_x"/>
                                          </p:val>
                                        </p:tav>
                                      </p:tavLst>
                                    </p:anim>
                                    <p:anim calcmode="lin" valueType="num">
                                      <p:cBhvr>
                                        <p:cTn id="42" dur="500" fill="hold"/>
                                        <p:tgtEl>
                                          <p:spTgt spid="286728"/>
                                        </p:tgtEl>
                                        <p:attrNameLst>
                                          <p:attrName>ppt_y</p:attrName>
                                        </p:attrNameLst>
                                      </p:cBhvr>
                                      <p:tavLst>
                                        <p:tav tm="0">
                                          <p:val>
                                            <p:strVal val="#ppt_y"/>
                                          </p:val>
                                        </p:tav>
                                        <p:tav tm="100000">
                                          <p:val>
                                            <p:strVal val="#ppt_y"/>
                                          </p:val>
                                        </p:tav>
                                      </p:tavLst>
                                    </p:anim>
                                    <p:animEffect transition="in" filter="fade">
                                      <p:cBhvr>
                                        <p:cTn id="43" dur="500"/>
                                        <p:tgtEl>
                                          <p:spTgt spid="286728"/>
                                        </p:tgtEl>
                                      </p:cBhvr>
                                    </p:animEffect>
                                  </p:childTnLst>
                                </p:cTn>
                              </p:par>
                            </p:childTnLst>
                          </p:cTn>
                        </p:par>
                      </p:childTnLst>
                    </p:cTn>
                  </p:par>
                  <p:par>
                    <p:cTn id="44" fill="hold">
                      <p:stCondLst>
                        <p:cond delay="indefinite"/>
                      </p:stCondLst>
                      <p:childTnLst>
                        <p:par>
                          <p:cTn id="45" fill="hold">
                            <p:stCondLst>
                              <p:cond delay="0"/>
                            </p:stCondLst>
                            <p:childTnLst>
                              <p:par>
                                <p:cTn id="46" presetID="54" presetClass="entr" presetSubtype="0" accel="100000" fill="hold" grpId="0" nodeType="clickEffect">
                                  <p:stCondLst>
                                    <p:cond delay="0"/>
                                  </p:stCondLst>
                                  <p:childTnLst>
                                    <p:set>
                                      <p:cBhvr>
                                        <p:cTn id="47" dur="1" fill="hold">
                                          <p:stCondLst>
                                            <p:cond delay="0"/>
                                          </p:stCondLst>
                                        </p:cTn>
                                        <p:tgtEl>
                                          <p:spTgt spid="286730"/>
                                        </p:tgtEl>
                                        <p:attrNameLst>
                                          <p:attrName>style.visibility</p:attrName>
                                        </p:attrNameLst>
                                      </p:cBhvr>
                                      <p:to>
                                        <p:strVal val="visible"/>
                                      </p:to>
                                    </p:set>
                                    <p:anim calcmode="lin" valueType="num">
                                      <p:cBhvr>
                                        <p:cTn id="48" dur="500" fill="hold"/>
                                        <p:tgtEl>
                                          <p:spTgt spid="286730"/>
                                        </p:tgtEl>
                                        <p:attrNameLst>
                                          <p:attrName>ppt_w</p:attrName>
                                        </p:attrNameLst>
                                      </p:cBhvr>
                                      <p:tavLst>
                                        <p:tav tm="0">
                                          <p:val>
                                            <p:strVal val="#ppt_w*0.05"/>
                                          </p:val>
                                        </p:tav>
                                        <p:tav tm="100000">
                                          <p:val>
                                            <p:strVal val="#ppt_w"/>
                                          </p:val>
                                        </p:tav>
                                      </p:tavLst>
                                    </p:anim>
                                    <p:anim calcmode="lin" valueType="num">
                                      <p:cBhvr>
                                        <p:cTn id="49" dur="500" fill="hold"/>
                                        <p:tgtEl>
                                          <p:spTgt spid="286730"/>
                                        </p:tgtEl>
                                        <p:attrNameLst>
                                          <p:attrName>ppt_h</p:attrName>
                                        </p:attrNameLst>
                                      </p:cBhvr>
                                      <p:tavLst>
                                        <p:tav tm="0">
                                          <p:val>
                                            <p:strVal val="#ppt_h"/>
                                          </p:val>
                                        </p:tav>
                                        <p:tav tm="100000">
                                          <p:val>
                                            <p:strVal val="#ppt_h"/>
                                          </p:val>
                                        </p:tav>
                                      </p:tavLst>
                                    </p:anim>
                                    <p:anim calcmode="lin" valueType="num">
                                      <p:cBhvr>
                                        <p:cTn id="50" dur="500" fill="hold"/>
                                        <p:tgtEl>
                                          <p:spTgt spid="286730"/>
                                        </p:tgtEl>
                                        <p:attrNameLst>
                                          <p:attrName>ppt_x</p:attrName>
                                        </p:attrNameLst>
                                      </p:cBhvr>
                                      <p:tavLst>
                                        <p:tav tm="0">
                                          <p:val>
                                            <p:strVal val="#ppt_x-.2"/>
                                          </p:val>
                                        </p:tav>
                                        <p:tav tm="100000">
                                          <p:val>
                                            <p:strVal val="#ppt_x"/>
                                          </p:val>
                                        </p:tav>
                                      </p:tavLst>
                                    </p:anim>
                                    <p:anim calcmode="lin" valueType="num">
                                      <p:cBhvr>
                                        <p:cTn id="51" dur="500" fill="hold"/>
                                        <p:tgtEl>
                                          <p:spTgt spid="286730"/>
                                        </p:tgtEl>
                                        <p:attrNameLst>
                                          <p:attrName>ppt_y</p:attrName>
                                        </p:attrNameLst>
                                      </p:cBhvr>
                                      <p:tavLst>
                                        <p:tav tm="0">
                                          <p:val>
                                            <p:strVal val="#ppt_y"/>
                                          </p:val>
                                        </p:tav>
                                        <p:tav tm="100000">
                                          <p:val>
                                            <p:strVal val="#ppt_y"/>
                                          </p:val>
                                        </p:tav>
                                      </p:tavLst>
                                    </p:anim>
                                    <p:animEffect transition="in" filter="fade">
                                      <p:cBhvr>
                                        <p:cTn id="52" dur="500"/>
                                        <p:tgtEl>
                                          <p:spTgt spid="286730"/>
                                        </p:tgtEl>
                                      </p:cBhvr>
                                    </p:animEffect>
                                  </p:childTnLst>
                                </p:cTn>
                              </p:par>
                              <p:par>
                                <p:cTn id="53" presetID="54" presetClass="entr" presetSubtype="0" accel="100000" fill="hold" grpId="0" nodeType="withEffect">
                                  <p:stCondLst>
                                    <p:cond delay="0"/>
                                  </p:stCondLst>
                                  <p:childTnLst>
                                    <p:set>
                                      <p:cBhvr>
                                        <p:cTn id="54" dur="1" fill="hold">
                                          <p:stCondLst>
                                            <p:cond delay="0"/>
                                          </p:stCondLst>
                                        </p:cTn>
                                        <p:tgtEl>
                                          <p:spTgt spid="286727"/>
                                        </p:tgtEl>
                                        <p:attrNameLst>
                                          <p:attrName>style.visibility</p:attrName>
                                        </p:attrNameLst>
                                      </p:cBhvr>
                                      <p:to>
                                        <p:strVal val="visible"/>
                                      </p:to>
                                    </p:set>
                                    <p:anim calcmode="lin" valueType="num">
                                      <p:cBhvr>
                                        <p:cTn id="55" dur="500" fill="hold"/>
                                        <p:tgtEl>
                                          <p:spTgt spid="286727"/>
                                        </p:tgtEl>
                                        <p:attrNameLst>
                                          <p:attrName>ppt_w</p:attrName>
                                        </p:attrNameLst>
                                      </p:cBhvr>
                                      <p:tavLst>
                                        <p:tav tm="0">
                                          <p:val>
                                            <p:strVal val="#ppt_w*0.05"/>
                                          </p:val>
                                        </p:tav>
                                        <p:tav tm="100000">
                                          <p:val>
                                            <p:strVal val="#ppt_w"/>
                                          </p:val>
                                        </p:tav>
                                      </p:tavLst>
                                    </p:anim>
                                    <p:anim calcmode="lin" valueType="num">
                                      <p:cBhvr>
                                        <p:cTn id="56" dur="500" fill="hold"/>
                                        <p:tgtEl>
                                          <p:spTgt spid="286727"/>
                                        </p:tgtEl>
                                        <p:attrNameLst>
                                          <p:attrName>ppt_h</p:attrName>
                                        </p:attrNameLst>
                                      </p:cBhvr>
                                      <p:tavLst>
                                        <p:tav tm="0">
                                          <p:val>
                                            <p:strVal val="#ppt_h"/>
                                          </p:val>
                                        </p:tav>
                                        <p:tav tm="100000">
                                          <p:val>
                                            <p:strVal val="#ppt_h"/>
                                          </p:val>
                                        </p:tav>
                                      </p:tavLst>
                                    </p:anim>
                                    <p:anim calcmode="lin" valueType="num">
                                      <p:cBhvr>
                                        <p:cTn id="57" dur="500" fill="hold"/>
                                        <p:tgtEl>
                                          <p:spTgt spid="286727"/>
                                        </p:tgtEl>
                                        <p:attrNameLst>
                                          <p:attrName>ppt_x</p:attrName>
                                        </p:attrNameLst>
                                      </p:cBhvr>
                                      <p:tavLst>
                                        <p:tav tm="0">
                                          <p:val>
                                            <p:strVal val="#ppt_x-.2"/>
                                          </p:val>
                                        </p:tav>
                                        <p:tav tm="100000">
                                          <p:val>
                                            <p:strVal val="#ppt_x"/>
                                          </p:val>
                                        </p:tav>
                                      </p:tavLst>
                                    </p:anim>
                                    <p:anim calcmode="lin" valueType="num">
                                      <p:cBhvr>
                                        <p:cTn id="58" dur="500" fill="hold"/>
                                        <p:tgtEl>
                                          <p:spTgt spid="286727"/>
                                        </p:tgtEl>
                                        <p:attrNameLst>
                                          <p:attrName>ppt_y</p:attrName>
                                        </p:attrNameLst>
                                      </p:cBhvr>
                                      <p:tavLst>
                                        <p:tav tm="0">
                                          <p:val>
                                            <p:strVal val="#ppt_y"/>
                                          </p:val>
                                        </p:tav>
                                        <p:tav tm="100000">
                                          <p:val>
                                            <p:strVal val="#ppt_y"/>
                                          </p:val>
                                        </p:tav>
                                      </p:tavLst>
                                    </p:anim>
                                    <p:animEffect transition="in" filter="fade">
                                      <p:cBhvr>
                                        <p:cTn id="59" dur="500"/>
                                        <p:tgtEl>
                                          <p:spTgt spid="286727"/>
                                        </p:tgtEl>
                                      </p:cBhvr>
                                    </p:animEffect>
                                  </p:childTnLst>
                                </p:cTn>
                              </p:par>
                            </p:childTnLst>
                          </p:cTn>
                        </p:par>
                      </p:childTnLst>
                    </p:cTn>
                  </p:par>
                  <p:par>
                    <p:cTn id="60" fill="hold">
                      <p:stCondLst>
                        <p:cond delay="indefinite"/>
                      </p:stCondLst>
                      <p:childTnLst>
                        <p:par>
                          <p:cTn id="61" fill="hold">
                            <p:stCondLst>
                              <p:cond delay="0"/>
                            </p:stCondLst>
                            <p:childTnLst>
                              <p:par>
                                <p:cTn id="62" presetID="54" presetClass="entr" presetSubtype="0" accel="100000" fill="hold" grpId="0" nodeType="clickEffect">
                                  <p:stCondLst>
                                    <p:cond delay="0"/>
                                  </p:stCondLst>
                                  <p:childTnLst>
                                    <p:set>
                                      <p:cBhvr>
                                        <p:cTn id="63" dur="1" fill="hold">
                                          <p:stCondLst>
                                            <p:cond delay="0"/>
                                          </p:stCondLst>
                                        </p:cTn>
                                        <p:tgtEl>
                                          <p:spTgt spid="286729"/>
                                        </p:tgtEl>
                                        <p:attrNameLst>
                                          <p:attrName>style.visibility</p:attrName>
                                        </p:attrNameLst>
                                      </p:cBhvr>
                                      <p:to>
                                        <p:strVal val="visible"/>
                                      </p:to>
                                    </p:set>
                                    <p:anim calcmode="lin" valueType="num">
                                      <p:cBhvr>
                                        <p:cTn id="64" dur="500" fill="hold"/>
                                        <p:tgtEl>
                                          <p:spTgt spid="286729"/>
                                        </p:tgtEl>
                                        <p:attrNameLst>
                                          <p:attrName>ppt_w</p:attrName>
                                        </p:attrNameLst>
                                      </p:cBhvr>
                                      <p:tavLst>
                                        <p:tav tm="0">
                                          <p:val>
                                            <p:strVal val="#ppt_w*0.05"/>
                                          </p:val>
                                        </p:tav>
                                        <p:tav tm="100000">
                                          <p:val>
                                            <p:strVal val="#ppt_w"/>
                                          </p:val>
                                        </p:tav>
                                      </p:tavLst>
                                    </p:anim>
                                    <p:anim calcmode="lin" valueType="num">
                                      <p:cBhvr>
                                        <p:cTn id="65" dur="500" fill="hold"/>
                                        <p:tgtEl>
                                          <p:spTgt spid="286729"/>
                                        </p:tgtEl>
                                        <p:attrNameLst>
                                          <p:attrName>ppt_h</p:attrName>
                                        </p:attrNameLst>
                                      </p:cBhvr>
                                      <p:tavLst>
                                        <p:tav tm="0">
                                          <p:val>
                                            <p:strVal val="#ppt_h"/>
                                          </p:val>
                                        </p:tav>
                                        <p:tav tm="100000">
                                          <p:val>
                                            <p:strVal val="#ppt_h"/>
                                          </p:val>
                                        </p:tav>
                                      </p:tavLst>
                                    </p:anim>
                                    <p:anim calcmode="lin" valueType="num">
                                      <p:cBhvr>
                                        <p:cTn id="66" dur="500" fill="hold"/>
                                        <p:tgtEl>
                                          <p:spTgt spid="286729"/>
                                        </p:tgtEl>
                                        <p:attrNameLst>
                                          <p:attrName>ppt_x</p:attrName>
                                        </p:attrNameLst>
                                      </p:cBhvr>
                                      <p:tavLst>
                                        <p:tav tm="0">
                                          <p:val>
                                            <p:strVal val="#ppt_x-.2"/>
                                          </p:val>
                                        </p:tav>
                                        <p:tav tm="100000">
                                          <p:val>
                                            <p:strVal val="#ppt_x"/>
                                          </p:val>
                                        </p:tav>
                                      </p:tavLst>
                                    </p:anim>
                                    <p:anim calcmode="lin" valueType="num">
                                      <p:cBhvr>
                                        <p:cTn id="67" dur="500" fill="hold"/>
                                        <p:tgtEl>
                                          <p:spTgt spid="286729"/>
                                        </p:tgtEl>
                                        <p:attrNameLst>
                                          <p:attrName>ppt_y</p:attrName>
                                        </p:attrNameLst>
                                      </p:cBhvr>
                                      <p:tavLst>
                                        <p:tav tm="0">
                                          <p:val>
                                            <p:strVal val="#ppt_y"/>
                                          </p:val>
                                        </p:tav>
                                        <p:tav tm="100000">
                                          <p:val>
                                            <p:strVal val="#ppt_y"/>
                                          </p:val>
                                        </p:tav>
                                      </p:tavLst>
                                    </p:anim>
                                    <p:animEffect transition="in" filter="fade">
                                      <p:cBhvr>
                                        <p:cTn id="68" dur="500"/>
                                        <p:tgtEl>
                                          <p:spTgt spid="286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5" grpId="0"/>
      <p:bldP spid="286726" grpId="0"/>
      <p:bldP spid="286727" grpId="0"/>
      <p:bldP spid="286728" grpId="0"/>
      <p:bldP spid="286729" grpId="0" animBg="1"/>
      <p:bldP spid="286730" grpId="0" animBg="1"/>
      <p:bldP spid="286731" grpId="0" animBg="1"/>
      <p:bldP spid="2867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762000" y="1600200"/>
            <a:ext cx="8001000" cy="4495800"/>
          </a:xfrm>
        </p:spPr>
        <p:txBody>
          <a:bodyPr/>
          <a:lstStyle/>
          <a:p>
            <a:pPr algn="r" rtl="1">
              <a:buFontTx/>
              <a:buNone/>
            </a:pPr>
            <a:r>
              <a:rPr lang="ar-JO" sz="3600" dirty="0">
                <a:latin typeface="Arial" panose="020B0604020202020204" pitchFamily="34" charset="0"/>
                <a:cs typeface="Arial" panose="020B0604020202020204" pitchFamily="34" charset="0"/>
              </a:rPr>
              <a:t>نظراً لأنه يُنظَر إلى الوالدين على أنهما سلطة إلهية من قبل الأطفال الصغار، فإنه/إنها نادراً ما يشك في صحة آراء الوالدين.</a:t>
            </a:r>
            <a:endParaRPr lang="en-US" sz="3600" dirty="0">
              <a:latin typeface="Arial" panose="020B0604020202020204" pitchFamily="34" charset="0"/>
              <a:cs typeface="Arial" panose="020B0604020202020204" pitchFamily="34" charset="0"/>
            </a:endParaRPr>
          </a:p>
          <a:p>
            <a:pPr>
              <a:buFontTx/>
              <a:buNone/>
            </a:pPr>
            <a:endParaRPr lang="en-US" dirty="0">
              <a:latin typeface="Arial" panose="020B0604020202020204" pitchFamily="34" charset="0"/>
              <a:cs typeface="Arial" panose="020B0604020202020204" pitchFamily="34" charset="0"/>
            </a:endParaRPr>
          </a:p>
          <a:p>
            <a:pPr algn="r" rtl="1">
              <a:buFontTx/>
              <a:buNone/>
            </a:pPr>
            <a:r>
              <a:rPr lang="ar-JO" sz="2400" dirty="0">
                <a:latin typeface="Arial" panose="020B0604020202020204" pitchFamily="34" charset="0"/>
                <a:cs typeface="Arial" panose="020B0604020202020204" pitchFamily="34" charset="0"/>
              </a:rPr>
              <a:t>ترينهولم وجنسن، التواصل بين الأشخاص، الطبعة الثانية. (وادزورث: 1992) 127.</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93961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MPj01780120000[1]"/>
          <p:cNvPicPr>
            <a:picLocks noChangeAspect="1" noChangeArrowheads="1"/>
          </p:cNvPicPr>
          <p:nvPr/>
        </p:nvPicPr>
        <p:blipFill>
          <a:blip r:embed="rId2"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284674" name="Rectangle 2"/>
          <p:cNvSpPr>
            <a:spLocks noGrp="1" noChangeArrowheads="1"/>
          </p:cNvSpPr>
          <p:nvPr>
            <p:ph idx="1"/>
          </p:nvPr>
        </p:nvSpPr>
        <p:spPr>
          <a:xfrm>
            <a:off x="3276600" y="762000"/>
            <a:ext cx="5105400" cy="2209800"/>
          </a:xfrm>
        </p:spPr>
        <p:txBody>
          <a:bodyPr/>
          <a:lstStyle/>
          <a:p>
            <a:pPr algn="r" eaLnBrk="1" hangingPunct="1">
              <a:lnSpc>
                <a:spcPct val="90000"/>
              </a:lnSpc>
              <a:buFont typeface="Wingdings" pitchFamily="2" charset="2"/>
              <a:buNone/>
              <a:defRPr/>
            </a:pPr>
            <a:r>
              <a:rPr lang="ar-JO" sz="5400" b="1" dirty="0"/>
              <a:t>ادعُ رجلاً باللص</a:t>
            </a:r>
          </a:p>
          <a:p>
            <a:pPr algn="r" eaLnBrk="1" hangingPunct="1">
              <a:lnSpc>
                <a:spcPct val="90000"/>
              </a:lnSpc>
              <a:buFont typeface="Wingdings" pitchFamily="2" charset="2"/>
              <a:buNone/>
              <a:defRPr/>
            </a:pPr>
            <a:r>
              <a:rPr lang="ar-JO" sz="5400" b="1" dirty="0"/>
              <a:t>وسوف يسرق</a:t>
            </a:r>
            <a:endParaRPr lang="en-US" sz="5400" b="1" dirty="0"/>
          </a:p>
          <a:p>
            <a:pPr algn="r" eaLnBrk="1" hangingPunct="1">
              <a:lnSpc>
                <a:spcPct val="90000"/>
              </a:lnSpc>
              <a:buFont typeface="Wingdings" pitchFamily="2" charset="2"/>
              <a:buNone/>
              <a:defRPr/>
            </a:pPr>
            <a:r>
              <a:rPr lang="en-US" b="1" dirty="0"/>
              <a:t>		</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pPr eaLnBrk="1" hangingPunct="1">
              <a:defRPr/>
            </a:pPr>
            <a:r>
              <a:rPr lang="ar-JO" b="1" dirty="0">
                <a:solidFill>
                  <a:srgbClr val="FFFF00"/>
                </a:solidFill>
                <a:latin typeface="Arial" panose="020B0604020202020204" pitchFamily="34" charset="0"/>
                <a:cs typeface="Arial" panose="020B0604020202020204" pitchFamily="34" charset="0"/>
              </a:rPr>
              <a:t>النظرية البلاغية للغة</a:t>
            </a:r>
            <a:endParaRPr lang="en-US" b="1" dirty="0">
              <a:solidFill>
                <a:srgbClr val="FFFF00"/>
              </a:solidFill>
              <a:latin typeface="Arial" panose="020B0604020202020204" pitchFamily="34" charset="0"/>
              <a:cs typeface="Arial" panose="020B0604020202020204" pitchFamily="34" charset="0"/>
            </a:endParaRPr>
          </a:p>
        </p:txBody>
      </p:sp>
      <p:sp>
        <p:nvSpPr>
          <p:cNvPr id="366595" name="Rectangle 3"/>
          <p:cNvSpPr>
            <a:spLocks noGrp="1" noChangeArrowheads="1"/>
          </p:cNvSpPr>
          <p:nvPr>
            <p:ph idx="1"/>
          </p:nvPr>
        </p:nvSpPr>
        <p:spPr/>
        <p:txBody>
          <a:bodyPr/>
          <a:lstStyle/>
          <a:p>
            <a:pPr algn="r" rtl="1" eaLnBrk="1" hangingPunct="1">
              <a:defRPr/>
            </a:pPr>
            <a:r>
              <a:rPr lang="ar-JO" b="1" dirty="0">
                <a:latin typeface="Arial" panose="020B0604020202020204" pitchFamily="34" charset="0"/>
                <a:cs typeface="Arial" panose="020B0604020202020204" pitchFamily="34" charset="0"/>
              </a:rPr>
              <a:t>تمتلك اللغة القوة للتأثير على الإدراك، يؤدي الإدراك إلى الفكر ويؤدي الفكر إلى العمل</a:t>
            </a:r>
          </a:p>
          <a:p>
            <a:pPr lvl="1" algn="r" rtl="1" eaLnBrk="1" hangingPunct="1">
              <a:buClr>
                <a:srgbClr val="FF0000"/>
              </a:buClr>
              <a:buFont typeface="Wingdings" pitchFamily="2" charset="2"/>
              <a:buChar char="Ø"/>
              <a:defRPr/>
            </a:pPr>
            <a:r>
              <a:rPr lang="ar-JO" sz="3200" b="1" i="1" dirty="0">
                <a:latin typeface="Arial" panose="020B0604020202020204" pitchFamily="34" charset="0"/>
                <a:cs typeface="Arial" panose="020B0604020202020204" pitchFamily="34" charset="0"/>
              </a:rPr>
              <a:t>يؤثر التصنيف على المواقف تجاه الذات</a:t>
            </a:r>
            <a:endParaRPr lang="en-US" sz="3200" b="1" i="1" dirty="0">
              <a:latin typeface="Arial" panose="020B0604020202020204" pitchFamily="34" charset="0"/>
              <a:cs typeface="Arial" panose="020B0604020202020204" pitchFamily="34" charset="0"/>
            </a:endParaRPr>
          </a:p>
          <a:p>
            <a:pPr lvl="1" algn="r" rtl="1" eaLnBrk="1" hangingPunct="1">
              <a:buClr>
                <a:srgbClr val="FF0000"/>
              </a:buClr>
              <a:buFont typeface="Wingdings" pitchFamily="2" charset="2"/>
              <a:buChar char="Ø"/>
              <a:defRPr/>
            </a:pPr>
            <a:r>
              <a:rPr lang="ar-JO" sz="3200" b="1" dirty="0">
                <a:latin typeface="Arial" panose="020B0604020202020204" pitchFamily="34" charset="0"/>
                <a:cs typeface="Arial" panose="020B0604020202020204" pitchFamily="34" charset="0"/>
              </a:rPr>
              <a:t>يؤثر التصنيف على المواقف تجاه الأشخاص، الأشياء والأحداث الأخرى</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024770"/>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ce.imageg.net/graphics/product_images/pACE2-938508reg.jpg"/>
          <p:cNvPicPr>
            <a:picLocks noChangeAspect="1" noChangeArrowheads="1"/>
          </p:cNvPicPr>
          <p:nvPr/>
        </p:nvPicPr>
        <p:blipFill>
          <a:blip r:embed="rId3" cstate="print"/>
          <a:srcRect t="14545" b="16364"/>
          <a:stretch>
            <a:fillRect/>
          </a:stretch>
        </p:blipFill>
        <p:spPr bwMode="auto">
          <a:xfrm>
            <a:off x="457200" y="304800"/>
            <a:ext cx="2867526" cy="1981200"/>
          </a:xfrm>
          <a:prstGeom prst="rect">
            <a:avLst/>
          </a:prstGeom>
          <a:noFill/>
          <a:scene3d>
            <a:camera prst="orthographicFront"/>
            <a:lightRig rig="threePt" dir="t"/>
          </a:scene3d>
          <a:sp3d>
            <a:bevelT/>
          </a:sp3d>
        </p:spPr>
      </p:pic>
      <p:pic>
        <p:nvPicPr>
          <p:cNvPr id="1030" name="Picture 6" descr="http://www.resource-depot.co.uk/golf-drivers/images/callaway-big-bertha-460-driver.gif"/>
          <p:cNvPicPr>
            <a:picLocks noChangeAspect="1" noChangeArrowheads="1"/>
          </p:cNvPicPr>
          <p:nvPr/>
        </p:nvPicPr>
        <p:blipFill>
          <a:blip r:embed="rId4" cstate="print"/>
          <a:srcRect/>
          <a:stretch>
            <a:fillRect/>
          </a:stretch>
        </p:blipFill>
        <p:spPr bwMode="auto">
          <a:xfrm>
            <a:off x="1676400" y="1752600"/>
            <a:ext cx="3419475" cy="2933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32" name="Picture 8" descr="http://scharch.org/Ray_Baer/Weapon,%20Germany%20-Big%20Bertha.JPG"/>
          <p:cNvPicPr>
            <a:picLocks noChangeAspect="1" noChangeArrowheads="1"/>
          </p:cNvPicPr>
          <p:nvPr/>
        </p:nvPicPr>
        <p:blipFill>
          <a:blip r:embed="rId5" cstate="print"/>
          <a:srcRect/>
          <a:stretch>
            <a:fillRect/>
          </a:stretch>
        </p:blipFill>
        <p:spPr bwMode="auto">
          <a:xfrm>
            <a:off x="3657600" y="3429000"/>
            <a:ext cx="5048250" cy="30188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8" name="Picture 4" descr="http://z.hubpages.com/u/307941_f260.jpg"/>
          <p:cNvPicPr>
            <a:picLocks noChangeAspect="1" noChangeArrowheads="1"/>
          </p:cNvPicPr>
          <p:nvPr/>
        </p:nvPicPr>
        <p:blipFill>
          <a:blip r:embed="rId6" cstate="print"/>
          <a:srcRect/>
          <a:stretch>
            <a:fillRect/>
          </a:stretch>
        </p:blipFill>
        <p:spPr bwMode="auto">
          <a:xfrm>
            <a:off x="4800600" y="228600"/>
            <a:ext cx="3056768" cy="2809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00736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0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13000">
              <a:schemeClr val="accent1">
                <a:shade val="30000"/>
                <a:satMod val="115000"/>
                <a:alpha val="49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38914" name="Picture 2" descr="http://ecx.images-amazon.com/images/I/51dp2TwzJdL._SL500_AA280_.jpg"/>
          <p:cNvPicPr>
            <a:picLocks noChangeAspect="1" noChangeArrowheads="1"/>
          </p:cNvPicPr>
          <p:nvPr/>
        </p:nvPicPr>
        <p:blipFill>
          <a:blip r:embed="rId3" cstate="print">
            <a:duotone>
              <a:prstClr val="black"/>
              <a:srgbClr val="D9C3A5">
                <a:tint val="50000"/>
                <a:satMod val="180000"/>
              </a:srgbClr>
            </a:duotone>
          </a:blip>
          <a:srcRect t="14286" b="13136"/>
          <a:stretch>
            <a:fillRect/>
          </a:stretch>
        </p:blipFill>
        <p:spPr bwMode="auto">
          <a:xfrm>
            <a:off x="0" y="0"/>
            <a:ext cx="9144000" cy="6858000"/>
          </a:xfrm>
          <a:prstGeom prst="rect">
            <a:avLst/>
          </a:prstGeom>
          <a:noFill/>
        </p:spPr>
      </p:pic>
      <p:sp>
        <p:nvSpPr>
          <p:cNvPr id="288770" name="Rectangle 2"/>
          <p:cNvSpPr>
            <a:spLocks noGrp="1" noChangeArrowheads="1"/>
          </p:cNvSpPr>
          <p:nvPr>
            <p:ph type="title"/>
          </p:nvPr>
        </p:nvSpPr>
        <p:spPr>
          <a:xfrm>
            <a:off x="0" y="152401"/>
            <a:ext cx="9144000" cy="914400"/>
          </a:xfrm>
        </p:spPr>
        <p:txBody>
          <a:bodyPr/>
          <a:lstStyle/>
          <a:p>
            <a:pPr eaLnBrk="1" hangingPunct="1"/>
            <a:r>
              <a:rPr lang="ar-JO"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تأثير التصنيف</a:t>
            </a:r>
            <a:endPar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8771" name="Rectangle 3"/>
          <p:cNvSpPr>
            <a:spLocks noGrp="1" noChangeArrowheads="1"/>
          </p:cNvSpPr>
          <p:nvPr>
            <p:ph idx="1"/>
          </p:nvPr>
        </p:nvSpPr>
        <p:spPr>
          <a:xfrm>
            <a:off x="228600" y="969818"/>
            <a:ext cx="8610600" cy="5867400"/>
          </a:xfrm>
          <a:solidFill>
            <a:schemeClr val="accent5">
              <a:lumMod val="10000"/>
              <a:alpha val="35000"/>
            </a:schemeClr>
          </a:solidFill>
        </p:spPr>
        <p:txBody>
          <a:bodyPr/>
          <a:lstStyle/>
          <a:p>
            <a:pPr marL="457200" lvl="1" indent="0" algn="r" rtl="1" eaLnBrk="1" hangingPunct="1">
              <a:lnSpc>
                <a:spcPct val="90000"/>
              </a:lnSpc>
              <a:buClr>
                <a:srgbClr val="FF0000"/>
              </a:buClr>
              <a:buNone/>
              <a:defRPr/>
            </a:pPr>
            <a:r>
              <a:rPr lang="ar-JO" sz="2400" b="1" dirty="0">
                <a:solidFill>
                  <a:schemeClr val="bg1"/>
                </a:solidFill>
                <a:latin typeface="Arial" panose="020B0604020202020204" pitchFamily="34" charset="0"/>
                <a:cs typeface="Arial" panose="020B0604020202020204" pitchFamily="34" charset="0"/>
              </a:rPr>
              <a:t>في عام 1966 قام روزنتال بتقسيم فئران المختبر بشكل عشوائي إلى مجموعتين. أطلق عليهم اسم المتاهة الساطعة والمتاهة الباهتة. لقد جعل طلابه يهيئون الفئران لتشغيل متاهة. وبعد مئات التجارب لم يركض أي فأر من الفئة الباهتة بنفس سرعة أبطأ فأر ساطع. لماذا؟ توقع الطلاب المزيد من الفئران الساطعة وقاموا بمداعبتهم وإقناعهم وقضوا المزيد من الوقت معهم.</a:t>
            </a:r>
            <a:endParaRPr lang="en-US" sz="2400" b="1" dirty="0">
              <a:solidFill>
                <a:schemeClr val="bg1"/>
              </a:solidFill>
              <a:latin typeface="Arial" panose="020B0604020202020204" pitchFamily="34" charset="0"/>
              <a:cs typeface="Arial" panose="020B0604020202020204" pitchFamily="34" charset="0"/>
            </a:endParaRPr>
          </a:p>
          <a:p>
            <a:pPr marL="457200" lvl="1" indent="0" algn="r" rtl="1" eaLnBrk="1" hangingPunct="1">
              <a:lnSpc>
                <a:spcPct val="90000"/>
              </a:lnSpc>
              <a:buClr>
                <a:srgbClr val="FF0000"/>
              </a:buClr>
              <a:buNone/>
              <a:defRPr/>
            </a:pPr>
            <a:r>
              <a:rPr lang="ar-JO" sz="2400" b="1" dirty="0">
                <a:solidFill>
                  <a:schemeClr val="bg1"/>
                </a:solidFill>
                <a:latin typeface="Arial" panose="020B0604020202020204" pitchFamily="34" charset="0"/>
                <a:cs typeface="Arial" panose="020B0604020202020204" pitchFamily="34" charset="0"/>
              </a:rPr>
              <a:t>في عام 1968 أجرى روزنتال وجاكوبسن تجربة مماثلة. هذه المرة مع أطفال المدارس، وقد تم تصنيف بعضهم بشكل عشوائي على أنهم ذوي الدرجات العالية في اختبارات الذكاء. وبحلول نهاية العام حقق هؤلاء الطلاب زيادات حادة في اختبارات الذكاء. لماذا؟ تصرف المعلمون بناء على هذه التصنيفات. لقد توقعوا المزيد من هؤلاء الطلاب وعاملوهم وفقاً لذلك.</a:t>
            </a:r>
          </a:p>
          <a:p>
            <a:pPr marL="457200" lvl="1" indent="0" algn="r" rtl="1" eaLnBrk="1" hangingPunct="1">
              <a:lnSpc>
                <a:spcPct val="90000"/>
              </a:lnSpc>
              <a:buClr>
                <a:srgbClr val="FF0000"/>
              </a:buClr>
              <a:buNone/>
              <a:defRPr/>
            </a:pPr>
            <a:endParaRPr lang="en-US" sz="2400" b="1" dirty="0">
              <a:solidFill>
                <a:schemeClr val="bg1"/>
              </a:solidFill>
              <a:latin typeface="Arial" panose="020B0604020202020204" pitchFamily="34" charset="0"/>
              <a:cs typeface="Arial" panose="020B0604020202020204" pitchFamily="34" charset="0"/>
            </a:endParaRPr>
          </a:p>
          <a:p>
            <a:pPr marL="990600" lvl="1" indent="-533400" algn="r" rtl="1" eaLnBrk="1" hangingPunct="1">
              <a:lnSpc>
                <a:spcPct val="90000"/>
              </a:lnSpc>
              <a:buClr>
                <a:srgbClr val="FF0000"/>
              </a:buClr>
              <a:buFont typeface="Wingdings" pitchFamily="2" charset="2"/>
              <a:buNone/>
              <a:defRPr/>
            </a:pPr>
            <a:r>
              <a:rPr lang="en-US" sz="1600" b="1" dirty="0">
                <a:solidFill>
                  <a:schemeClr val="bg1"/>
                </a:solidFill>
                <a:latin typeface="Arial" panose="020B0604020202020204" pitchFamily="34" charset="0"/>
                <a:cs typeface="Arial" panose="020B0604020202020204" pitchFamily="34" charset="0"/>
              </a:rPr>
              <a:t>	</a:t>
            </a:r>
            <a:r>
              <a:rPr lang="ar-JO" sz="1600" b="1" dirty="0">
                <a:solidFill>
                  <a:schemeClr val="bg1"/>
                </a:solidFill>
                <a:latin typeface="Arial" panose="020B0604020202020204" pitchFamily="34" charset="0"/>
                <a:cs typeface="Arial" panose="020B0604020202020204" pitchFamily="34" charset="0"/>
              </a:rPr>
              <a:t>مذكور في مبادئ التواصل الإنساني، الطبعة الثانية. بروميت، بوتنام، وكرابل، محررون. (كيندال/هانت، 1984) 94.</a:t>
            </a:r>
            <a:endParaRPr lang="en-US" sz="16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Effect transition="in" filter="fade">
                                      <p:cBhvr>
                                        <p:cTn id="7" dur="1000"/>
                                        <p:tgtEl>
                                          <p:spTgt spid="288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771">
                                            <p:txEl>
                                              <p:pRg st="1" end="1"/>
                                            </p:txEl>
                                          </p:spTgt>
                                        </p:tgtEl>
                                        <p:attrNameLst>
                                          <p:attrName>style.visibility</p:attrName>
                                        </p:attrNameLst>
                                      </p:cBhvr>
                                      <p:to>
                                        <p:strVal val="visible"/>
                                      </p:to>
                                    </p:set>
                                    <p:animEffect transition="in" filter="fade">
                                      <p:cBhvr>
                                        <p:cTn id="12" dur="2000"/>
                                        <p:tgtEl>
                                          <p:spTgt spid="28877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88771">
                                            <p:txEl>
                                              <p:pRg st="3" end="3"/>
                                            </p:txEl>
                                          </p:spTgt>
                                        </p:tgtEl>
                                        <p:attrNameLst>
                                          <p:attrName>style.visibility</p:attrName>
                                        </p:attrNameLst>
                                      </p:cBhvr>
                                      <p:to>
                                        <p:strVal val="visible"/>
                                      </p:to>
                                    </p:set>
                                    <p:animEffect transition="in" filter="fade">
                                      <p:cBhvr>
                                        <p:cTn id="15" dur="2000"/>
                                        <p:tgtEl>
                                          <p:spTgt spid="288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457200" y="381000"/>
            <a:ext cx="8229600" cy="1066800"/>
          </a:xfrm>
        </p:spPr>
        <p:txBody>
          <a:bodyPr/>
          <a:lstStyle/>
          <a:p>
            <a:pPr eaLnBrk="1" hangingPunct="1">
              <a:defRPr/>
            </a:pPr>
            <a:r>
              <a:rPr lang="ar-JO" sz="3600" b="1" dirty="0">
                <a:solidFill>
                  <a:srgbClr val="FFFF00"/>
                </a:solidFill>
                <a:latin typeface="Arial" panose="020B0604020202020204" pitchFamily="34" charset="0"/>
                <a:cs typeface="Arial" panose="020B0604020202020204" pitchFamily="34" charset="0"/>
              </a:rPr>
              <a:t>حتى الإستعارات تؤثر على الإدراك</a:t>
            </a:r>
            <a:endParaRPr lang="en-US" b="1" dirty="0">
              <a:solidFill>
                <a:srgbClr val="FFFF00"/>
              </a:solidFill>
              <a:latin typeface="Arial" panose="020B0604020202020204" pitchFamily="34" charset="0"/>
              <a:cs typeface="Arial" panose="020B0604020202020204" pitchFamily="34" charset="0"/>
            </a:endParaRPr>
          </a:p>
        </p:txBody>
      </p:sp>
      <p:sp>
        <p:nvSpPr>
          <p:cNvPr id="414723" name="Rectangle 3"/>
          <p:cNvSpPr>
            <a:spLocks noGrp="1" noChangeArrowheads="1"/>
          </p:cNvSpPr>
          <p:nvPr>
            <p:ph idx="1"/>
          </p:nvPr>
        </p:nvSpPr>
        <p:spPr>
          <a:xfrm>
            <a:off x="914400" y="1600200"/>
            <a:ext cx="7772400" cy="4495800"/>
          </a:xfrm>
        </p:spPr>
        <p:txBody>
          <a:bodyPr/>
          <a:lstStyle/>
          <a:p>
            <a:pPr algn="r" rtl="1" eaLnBrk="1" hangingPunct="1">
              <a:defRPr/>
            </a:pPr>
            <a:r>
              <a:rPr lang="ar-JO" sz="2400" dirty="0">
                <a:latin typeface="Arial" panose="020B0604020202020204" pitchFamily="34" charset="0"/>
                <a:cs typeface="Arial" panose="020B0604020202020204" pitchFamily="34" charset="0"/>
              </a:rPr>
              <a:t>كتب لاكوف وجونسون الإستعارات التي نعيش بها في الثمانينيات ليجادل بأن الطريقة التي نتحدث بها عن الأشياء تؤثر على معتقداتنا، ومواقفنا، وأفعالنا (مطبعة جامعة شيكاغو).</a:t>
            </a:r>
            <a:endParaRPr lang="en-US" sz="2400" dirty="0">
              <a:latin typeface="Arial" panose="020B0604020202020204" pitchFamily="34" charset="0"/>
              <a:cs typeface="Arial" panose="020B0604020202020204" pitchFamily="34" charset="0"/>
            </a:endParaRPr>
          </a:p>
          <a:p>
            <a:pPr algn="r" rtl="1" eaLnBrk="1" hangingPunct="1">
              <a:defRPr/>
            </a:pPr>
            <a:r>
              <a:rPr lang="ar-JO" sz="2400" dirty="0">
                <a:latin typeface="Arial" panose="020B0604020202020204" pitchFamily="34" charset="0"/>
                <a:cs typeface="Arial" panose="020B0604020202020204" pitchFamily="34" charset="0"/>
              </a:rPr>
              <a:t>على وجه الخصوص، تؤثر استعاراتنا التي لا نلاحظها في كثير من الأحيان علينا لأن جوهر الإستعارة هو فهم وتجربة نوع واحد من الأشياء من خلال شيء آخر (ص 5).</a:t>
            </a:r>
            <a:endParaRPr lang="en-US" sz="2400" dirty="0">
              <a:latin typeface="Arial" panose="020B0604020202020204" pitchFamily="34" charset="0"/>
              <a:cs typeface="Arial" panose="020B0604020202020204" pitchFamily="34" charset="0"/>
            </a:endParaRPr>
          </a:p>
          <a:p>
            <a:pPr algn="r" rtl="1" eaLnBrk="1" hangingPunct="1">
              <a:defRPr/>
            </a:pPr>
            <a:r>
              <a:rPr lang="ar-JO" sz="2400" dirty="0">
                <a:latin typeface="Arial" panose="020B0604020202020204" pitchFamily="34" charset="0"/>
                <a:cs typeface="Arial" panose="020B0604020202020204" pitchFamily="34" charset="0"/>
              </a:rPr>
              <a:t>على سبيل المثال: الحجة كالحرب</a:t>
            </a:r>
            <a:endParaRPr lang="en-US" sz="2400" dirty="0">
              <a:latin typeface="Arial" panose="020B0604020202020204" pitchFamily="34" charset="0"/>
              <a:cs typeface="Arial" panose="020B0604020202020204" pitchFamily="34" charset="0"/>
            </a:endParaRPr>
          </a:p>
          <a:p>
            <a:pPr algn="r" rtl="1" eaLnBrk="1" hangingPunct="1">
              <a:defRPr/>
            </a:pPr>
            <a:r>
              <a:rPr lang="ar-JO" sz="2400" dirty="0">
                <a:latin typeface="Arial" panose="020B0604020202020204" pitchFamily="34" charset="0"/>
                <a:cs typeface="Arial" panose="020B0604020202020204" pitchFamily="34" charset="0"/>
              </a:rPr>
              <a:t>على سبيل المثال: راجع بحث آرثرز القصير حول صورة العصابات في خطاب ألقاه فرانكلين روزفلت.</a:t>
            </a:r>
            <a:endParaRPr lang="en-US" sz="2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8" name="Rectangle 4"/>
          <p:cNvSpPr>
            <a:spLocks noGrp="1" noChangeArrowheads="1"/>
          </p:cNvSpPr>
          <p:nvPr>
            <p:ph type="title"/>
          </p:nvPr>
        </p:nvSpPr>
        <p:spPr>
          <a:xfrm>
            <a:off x="457200" y="381000"/>
            <a:ext cx="8229600" cy="990600"/>
          </a:xfrm>
        </p:spPr>
        <p:txBody>
          <a:bodyPr/>
          <a:lstStyle/>
          <a:p>
            <a:pPr eaLnBrk="1" hangingPunct="1">
              <a:defRPr/>
            </a:pPr>
            <a:r>
              <a:rPr lang="ar-JO" b="1" dirty="0">
                <a:solidFill>
                  <a:srgbClr val="FFFF00"/>
                </a:solidFill>
                <a:latin typeface="Arial" panose="020B0604020202020204" pitchFamily="34" charset="0"/>
                <a:cs typeface="Arial" panose="020B0604020202020204" pitchFamily="34" charset="0"/>
              </a:rPr>
              <a:t>الحجة كالحرب</a:t>
            </a:r>
            <a:endParaRPr lang="en-US" b="1" dirty="0">
              <a:solidFill>
                <a:srgbClr val="FFFF00"/>
              </a:solidFill>
              <a:latin typeface="Arial" panose="020B0604020202020204" pitchFamily="34" charset="0"/>
              <a:cs typeface="Arial" panose="020B0604020202020204" pitchFamily="34" charset="0"/>
            </a:endParaRPr>
          </a:p>
        </p:txBody>
      </p:sp>
      <p:sp>
        <p:nvSpPr>
          <p:cNvPr id="415747" name="Rectangle 3"/>
          <p:cNvSpPr>
            <a:spLocks noGrp="1" noChangeArrowheads="1"/>
          </p:cNvSpPr>
          <p:nvPr>
            <p:ph idx="1"/>
          </p:nvPr>
        </p:nvSpPr>
        <p:spPr>
          <a:xfrm>
            <a:off x="838200" y="1600200"/>
            <a:ext cx="8229600" cy="4572000"/>
          </a:xfrm>
        </p:spPr>
        <p:txBody>
          <a:bodyPr/>
          <a:lstStyle/>
          <a:p>
            <a:pPr algn="r" rtl="1" eaLnBrk="1" hangingPunct="1">
              <a:defRPr/>
            </a:pPr>
            <a:r>
              <a:rPr lang="ar-JO" b="1" dirty="0">
                <a:latin typeface="Arial" panose="020B0604020202020204" pitchFamily="34" charset="0"/>
                <a:cs typeface="Arial" panose="020B0604020202020204" pitchFamily="34" charset="0"/>
              </a:rPr>
              <a:t>لم أربح أي حجة معه مطلقاً</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إنها تهاجم كل نقطة ضعيفة</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لقد نظموا أفضل حججهم</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لقد أسقطت أفضل أفكاري</a:t>
            </a:r>
            <a:endParaRPr lang="en-US" b="1" dirty="0">
              <a:latin typeface="Arial" panose="020B0604020202020204" pitchFamily="34" charset="0"/>
              <a:cs typeface="Arial" panose="020B0604020202020204" pitchFamily="34" charset="0"/>
            </a:endParaRPr>
          </a:p>
          <a:p>
            <a:pPr marL="0" indent="0" eaLnBrk="1" hangingPunct="1">
              <a:buNone/>
              <a:defRPr/>
            </a:pPr>
            <a:endParaRPr lang="en-US" b="1" dirty="0">
              <a:latin typeface="Arial" panose="020B0604020202020204" pitchFamily="34" charset="0"/>
              <a:cs typeface="Arial" panose="020B0604020202020204" pitchFamily="34" charset="0"/>
            </a:endParaRPr>
          </a:p>
          <a:p>
            <a:pPr marL="0" indent="0" algn="r" rtl="1" eaLnBrk="1" hangingPunct="1">
              <a:buNone/>
              <a:defRPr/>
            </a:pPr>
            <a:r>
              <a:rPr lang="ar-JO" b="1" dirty="0">
                <a:latin typeface="Arial" panose="020B0604020202020204" pitchFamily="34" charset="0"/>
                <a:cs typeface="Arial" panose="020B0604020202020204" pitchFamily="34" charset="0"/>
              </a:rPr>
              <a:t>ماذا لو نظرنا إلى الحجة على أنها رقصة (واستخدمنا تسميات مناسبة توجه الإدراك بهذه الطريقة)؟ هل يمكنك الفوز برقصة مع شريكك؟</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Effect transition="in" filter="checkerboard(across)">
                                      <p:cBhvr>
                                        <p:cTn id="7" dur="500"/>
                                        <p:tgtEl>
                                          <p:spTgt spid="41574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15747">
                                            <p:txEl>
                                              <p:pRg st="1" end="1"/>
                                            </p:txEl>
                                          </p:spTgt>
                                        </p:tgtEl>
                                        <p:attrNameLst>
                                          <p:attrName>style.visibility</p:attrName>
                                        </p:attrNameLst>
                                      </p:cBhvr>
                                      <p:to>
                                        <p:strVal val="visible"/>
                                      </p:to>
                                    </p:set>
                                    <p:animEffect transition="in" filter="checkerboard(across)">
                                      <p:cBhvr>
                                        <p:cTn id="10" dur="500"/>
                                        <p:tgtEl>
                                          <p:spTgt spid="415747">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15747">
                                            <p:txEl>
                                              <p:pRg st="2" end="2"/>
                                            </p:txEl>
                                          </p:spTgt>
                                        </p:tgtEl>
                                        <p:attrNameLst>
                                          <p:attrName>style.visibility</p:attrName>
                                        </p:attrNameLst>
                                      </p:cBhvr>
                                      <p:to>
                                        <p:strVal val="visible"/>
                                      </p:to>
                                    </p:set>
                                    <p:animEffect transition="in" filter="checkerboard(across)">
                                      <p:cBhvr>
                                        <p:cTn id="13" dur="500"/>
                                        <p:tgtEl>
                                          <p:spTgt spid="415747">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415747">
                                            <p:txEl>
                                              <p:pRg st="3" end="3"/>
                                            </p:txEl>
                                          </p:spTgt>
                                        </p:tgtEl>
                                        <p:attrNameLst>
                                          <p:attrName>style.visibility</p:attrName>
                                        </p:attrNameLst>
                                      </p:cBhvr>
                                      <p:to>
                                        <p:strVal val="visible"/>
                                      </p:to>
                                    </p:set>
                                    <p:animEffect transition="in" filter="checkerboard(across)">
                                      <p:cBhvr>
                                        <p:cTn id="16" dur="500"/>
                                        <p:tgtEl>
                                          <p:spTgt spid="4157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415747">
                                            <p:txEl>
                                              <p:pRg st="5" end="5"/>
                                            </p:txEl>
                                          </p:spTgt>
                                        </p:tgtEl>
                                        <p:attrNameLst>
                                          <p:attrName>style.visibility</p:attrName>
                                        </p:attrNameLst>
                                      </p:cBhvr>
                                      <p:to>
                                        <p:strVal val="visible"/>
                                      </p:to>
                                    </p:set>
                                    <p:animEffect transition="in" filter="checkerboard(across)">
                                      <p:cBhvr>
                                        <p:cTn id="21" dur="500"/>
                                        <p:tgtEl>
                                          <p:spTgt spid="4157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b="1" dirty="0">
                <a:solidFill>
                  <a:srgbClr val="FFFF00"/>
                </a:solidFill>
              </a:rPr>
              <a:t>الإستعارة في الكتاب المقدس</a:t>
            </a:r>
            <a:br>
              <a:rPr lang="en-US" sz="4000" b="1" dirty="0">
                <a:solidFill>
                  <a:srgbClr val="FFFF00"/>
                </a:solidFill>
              </a:rPr>
            </a:br>
            <a:r>
              <a:rPr lang="ar-JO" sz="2800" b="1" dirty="0">
                <a:solidFill>
                  <a:srgbClr val="FFFF00"/>
                </a:solidFill>
              </a:rPr>
              <a:t>طريقة أساسية نفهم بها الله وعهده</a:t>
            </a:r>
            <a:endParaRPr lang="en-US" sz="4000" b="1" dirty="0">
              <a:solidFill>
                <a:srgbClr val="FFFF00"/>
              </a:solidFill>
            </a:endParaRPr>
          </a:p>
        </p:txBody>
      </p:sp>
      <p:sp>
        <p:nvSpPr>
          <p:cNvPr id="3" name="Content Placeholder 2"/>
          <p:cNvSpPr>
            <a:spLocks noGrp="1"/>
          </p:cNvSpPr>
          <p:nvPr>
            <p:ph idx="1"/>
          </p:nvPr>
        </p:nvSpPr>
        <p:spPr>
          <a:xfrm>
            <a:off x="762000" y="1600200"/>
            <a:ext cx="8153400" cy="4876800"/>
          </a:xfrm>
        </p:spPr>
        <p:txBody>
          <a:bodyPr/>
          <a:lstStyle/>
          <a:p>
            <a:pPr algn="r" rtl="1"/>
            <a:r>
              <a:rPr lang="ar-JO" sz="2800" b="1" dirty="0">
                <a:effectLst/>
              </a:rPr>
              <a:t>يخرج فرع من جذع يسى</a:t>
            </a:r>
            <a:endParaRPr lang="en-US" sz="2800" b="1" dirty="0">
              <a:effectLst/>
            </a:endParaRPr>
          </a:p>
          <a:p>
            <a:pPr algn="r" rtl="1"/>
            <a:r>
              <a:rPr lang="ar-JO" sz="2800" b="1" dirty="0"/>
              <a:t>الدخول من الباب الضيق</a:t>
            </a:r>
            <a:endParaRPr lang="en-US" sz="2800" b="1" dirty="0">
              <a:effectLst/>
            </a:endParaRPr>
          </a:p>
          <a:p>
            <a:pPr algn="r" rtl="1"/>
            <a:r>
              <a:rPr lang="ar-JO" sz="2800" b="1" dirty="0"/>
              <a:t>لا يستطيع أحد أن يخدم سيدين</a:t>
            </a:r>
            <a:endParaRPr lang="en-US" sz="2800" b="1" dirty="0">
              <a:effectLst/>
            </a:endParaRPr>
          </a:p>
          <a:p>
            <a:pPr algn="r" rtl="1"/>
            <a:r>
              <a:rPr lang="ar-JO" sz="2800" b="1" dirty="0">
                <a:effectLst/>
              </a:rPr>
              <a:t>إذا نسيت الله تكون السماء التي فوق رأسك نحاساً، والتراب الذي تحتك يكون حديداً.</a:t>
            </a:r>
          </a:p>
          <a:p>
            <a:pPr algn="r" rtl="1"/>
            <a:r>
              <a:rPr lang="ar-JO" sz="2800" b="1" dirty="0"/>
              <a:t>أ</a:t>
            </a:r>
            <a:r>
              <a:rPr lang="ar-JO" sz="2800" b="1" dirty="0">
                <a:effectLst/>
              </a:rPr>
              <a:t>نا الفخاري وأنتم الطين</a:t>
            </a:r>
            <a:endParaRPr lang="en-US" sz="2800" b="1" dirty="0">
              <a:effectLst/>
            </a:endParaRPr>
          </a:p>
          <a:p>
            <a:pPr algn="r" rtl="1"/>
            <a:r>
              <a:rPr lang="ar-JO" sz="2800" b="1" dirty="0">
                <a:effectLst/>
              </a:rPr>
              <a:t>كل جسد كعشب</a:t>
            </a:r>
            <a:endParaRPr lang="en-US" sz="2800" b="1" dirty="0">
              <a:effectLst/>
            </a:endParaRPr>
          </a:p>
          <a:p>
            <a:pPr algn="r" rtl="1"/>
            <a:r>
              <a:rPr lang="ar-JO" sz="2800" b="1" dirty="0">
                <a:effectLst/>
              </a:rPr>
              <a:t>من يستطيع أن يحتمل يوم مجيئه فإنه مثل نار الممحص.</a:t>
            </a:r>
            <a:endParaRPr lang="en-US" sz="2800" b="1" dirty="0"/>
          </a:p>
        </p:txBody>
      </p:sp>
    </p:spTree>
    <p:extLst>
      <p:ext uri="{BB962C8B-B14F-4D97-AF65-F5344CB8AC3E}">
        <p14:creationId xmlns:p14="http://schemas.microsoft.com/office/powerpoint/2010/main" val="143109223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04813" y="46038"/>
            <a:ext cx="8510587" cy="1325562"/>
          </a:xfrm>
        </p:spPr>
        <p:txBody>
          <a:bodyPr/>
          <a:lstStyle/>
          <a:p>
            <a:pPr eaLnBrk="1" hangingPunct="1"/>
            <a:r>
              <a:rPr lang="ar-JO" sz="6600" b="1" dirty="0">
                <a:solidFill>
                  <a:schemeClr val="tx1"/>
                </a:solidFill>
                <a:latin typeface="Arial" panose="020B0604020202020204" pitchFamily="34" charset="0"/>
                <a:cs typeface="Arial" panose="020B0604020202020204" pitchFamily="34" charset="0"/>
              </a:rPr>
              <a:t>سلم ماسلو</a:t>
            </a:r>
            <a:endParaRPr lang="en-US" sz="6600" b="1" dirty="0">
              <a:solidFill>
                <a:schemeClr val="tx1"/>
              </a:solidFill>
              <a:latin typeface="Arial" panose="020B0604020202020204" pitchFamily="34" charset="0"/>
              <a:cs typeface="Arial" panose="020B0604020202020204" pitchFamily="34" charset="0"/>
            </a:endParaRPr>
          </a:p>
        </p:txBody>
      </p:sp>
      <p:sp>
        <p:nvSpPr>
          <p:cNvPr id="18435" name="AutoShape 3"/>
          <p:cNvSpPr>
            <a:spLocks noChangeArrowheads="1"/>
          </p:cNvSpPr>
          <p:nvPr/>
        </p:nvSpPr>
        <p:spPr bwMode="auto">
          <a:xfrm>
            <a:off x="1066800" y="1447800"/>
            <a:ext cx="7086600" cy="5029200"/>
          </a:xfrm>
          <a:prstGeom prst="triangle">
            <a:avLst>
              <a:gd name="adj" fmla="val 50000"/>
            </a:avLst>
          </a:prstGeom>
          <a:gradFill rotWithShape="1">
            <a:gsLst>
              <a:gs pos="0">
                <a:srgbClr val="767647"/>
              </a:gs>
              <a:gs pos="50000">
                <a:srgbClr val="FFFF99"/>
              </a:gs>
              <a:gs pos="100000">
                <a:srgbClr val="767647"/>
              </a:gs>
            </a:gsLst>
            <a:lin ang="5400000" scaled="1"/>
          </a:gradFill>
          <a:ln w="38100" cap="sq">
            <a:solidFill>
              <a:schemeClr val="bg2"/>
            </a:solidFill>
            <a:miter lim="800000"/>
            <a:headEnd type="none" w="sm" len="sm"/>
            <a:tailEnd type="none" w="sm" len="sm"/>
          </a:ln>
        </p:spPr>
        <p:txBody>
          <a:bodyPr wrap="none" anchor="ctr"/>
          <a:lstStyle/>
          <a:p>
            <a:endParaRPr lang="en-US" sz="2800" b="1">
              <a:latin typeface="Arial" panose="020B0604020202020204" pitchFamily="34" charset="0"/>
              <a:cs typeface="Arial" panose="020B0604020202020204" pitchFamily="34" charset="0"/>
            </a:endParaRPr>
          </a:p>
        </p:txBody>
      </p:sp>
      <p:sp>
        <p:nvSpPr>
          <p:cNvPr id="18436" name="Line 5"/>
          <p:cNvSpPr>
            <a:spLocks noChangeShapeType="1"/>
          </p:cNvSpPr>
          <p:nvPr/>
        </p:nvSpPr>
        <p:spPr bwMode="auto">
          <a:xfrm>
            <a:off x="3352800" y="3352800"/>
            <a:ext cx="2514600" cy="0"/>
          </a:xfrm>
          <a:prstGeom prst="line">
            <a:avLst/>
          </a:prstGeom>
          <a:noFill/>
          <a:ln w="38100" cap="sq">
            <a:solidFill>
              <a:schemeClr val="bg2"/>
            </a:solidFill>
            <a:round/>
            <a:headEnd type="none" w="sm" len="sm"/>
            <a:tailEnd type="none" w="sm" len="sm"/>
          </a:ln>
        </p:spPr>
        <p:txBody>
          <a:bodyPr wrap="none"/>
          <a:lstStyle/>
          <a:p>
            <a:endParaRPr lang="en-US" sz="2800" b="1">
              <a:latin typeface="Arial" panose="020B0604020202020204" pitchFamily="34" charset="0"/>
              <a:cs typeface="Arial" panose="020B0604020202020204" pitchFamily="34" charset="0"/>
            </a:endParaRPr>
          </a:p>
        </p:txBody>
      </p:sp>
      <p:sp>
        <p:nvSpPr>
          <p:cNvPr id="18437" name="Line 6"/>
          <p:cNvSpPr>
            <a:spLocks noChangeShapeType="1"/>
          </p:cNvSpPr>
          <p:nvPr/>
        </p:nvSpPr>
        <p:spPr bwMode="auto">
          <a:xfrm>
            <a:off x="2743200" y="4114800"/>
            <a:ext cx="3733800" cy="0"/>
          </a:xfrm>
          <a:prstGeom prst="line">
            <a:avLst/>
          </a:prstGeom>
          <a:noFill/>
          <a:ln w="38100" cap="sq">
            <a:solidFill>
              <a:schemeClr val="bg2"/>
            </a:solidFill>
            <a:round/>
            <a:headEnd type="none" w="sm" len="sm"/>
            <a:tailEnd type="none" w="sm" len="sm"/>
          </a:ln>
        </p:spPr>
        <p:txBody>
          <a:bodyPr wrap="none"/>
          <a:lstStyle/>
          <a:p>
            <a:endParaRPr lang="en-US" sz="2800" b="1">
              <a:latin typeface="Arial" panose="020B0604020202020204" pitchFamily="34" charset="0"/>
              <a:cs typeface="Arial" panose="020B0604020202020204" pitchFamily="34" charset="0"/>
            </a:endParaRPr>
          </a:p>
        </p:txBody>
      </p:sp>
      <p:sp>
        <p:nvSpPr>
          <p:cNvPr id="18438" name="Line 7"/>
          <p:cNvSpPr>
            <a:spLocks noChangeShapeType="1"/>
          </p:cNvSpPr>
          <p:nvPr/>
        </p:nvSpPr>
        <p:spPr bwMode="auto">
          <a:xfrm>
            <a:off x="2133600" y="5029200"/>
            <a:ext cx="4953000" cy="0"/>
          </a:xfrm>
          <a:prstGeom prst="line">
            <a:avLst/>
          </a:prstGeom>
          <a:noFill/>
          <a:ln w="38100" cap="sq">
            <a:solidFill>
              <a:schemeClr val="bg2"/>
            </a:solidFill>
            <a:round/>
            <a:headEnd type="none" w="sm" len="sm"/>
            <a:tailEnd type="none" w="sm" len="sm"/>
          </a:ln>
        </p:spPr>
        <p:txBody>
          <a:bodyPr wrap="none"/>
          <a:lstStyle/>
          <a:p>
            <a:endParaRPr lang="en-US" sz="2800" b="1">
              <a:latin typeface="Arial" panose="020B0604020202020204" pitchFamily="34" charset="0"/>
              <a:cs typeface="Arial" panose="020B0604020202020204" pitchFamily="34" charset="0"/>
            </a:endParaRPr>
          </a:p>
        </p:txBody>
      </p:sp>
      <p:sp>
        <p:nvSpPr>
          <p:cNvPr id="263178" name="Text Box 10"/>
          <p:cNvSpPr txBox="1">
            <a:spLocks noChangeArrowheads="1"/>
          </p:cNvSpPr>
          <p:nvPr/>
        </p:nvSpPr>
        <p:spPr bwMode="auto">
          <a:xfrm>
            <a:off x="3352800" y="2209800"/>
            <a:ext cx="2362200" cy="1200329"/>
          </a:xfrm>
          <a:prstGeom prst="rect">
            <a:avLst/>
          </a:prstGeom>
          <a:noFill/>
          <a:ln w="12700" cap="sq">
            <a:noFill/>
            <a:miter lim="800000"/>
            <a:headEnd type="none" w="sm" len="sm"/>
            <a:tailEnd type="none" w="sm" len="sm"/>
          </a:ln>
        </p:spPr>
        <p:txBody>
          <a:bodyPr>
            <a:spAutoFit/>
          </a:bodyPr>
          <a:lstStyle/>
          <a:p>
            <a:pPr algn="ctr">
              <a:spcBef>
                <a:spcPct val="50000"/>
              </a:spcBef>
            </a:pPr>
            <a:r>
              <a:rPr lang="ar-JO" sz="3600" b="1" dirty="0">
                <a:solidFill>
                  <a:srgbClr val="000000"/>
                </a:solidFill>
                <a:latin typeface="Arial" panose="020B0604020202020204" pitchFamily="34" charset="0"/>
                <a:cs typeface="Arial" panose="020B0604020202020204" pitchFamily="34" charset="0"/>
              </a:rPr>
              <a:t>تحقيق</a:t>
            </a:r>
            <a:br>
              <a:rPr lang="en-US" sz="3600" b="1" dirty="0">
                <a:solidFill>
                  <a:srgbClr val="000000"/>
                </a:solidFill>
                <a:latin typeface="Arial" panose="020B0604020202020204" pitchFamily="34" charset="0"/>
                <a:cs typeface="Arial" panose="020B0604020202020204" pitchFamily="34" charset="0"/>
              </a:rPr>
            </a:br>
            <a:r>
              <a:rPr lang="ar-JO" sz="3600" b="1" dirty="0">
                <a:solidFill>
                  <a:srgbClr val="000000"/>
                </a:solidFill>
                <a:latin typeface="Arial" panose="020B0604020202020204" pitchFamily="34" charset="0"/>
                <a:cs typeface="Arial" panose="020B0604020202020204" pitchFamily="34" charset="0"/>
              </a:rPr>
              <a:t> الذات</a:t>
            </a:r>
            <a:endParaRPr lang="en-US" sz="3600" b="1" dirty="0">
              <a:solidFill>
                <a:srgbClr val="000000"/>
              </a:solidFill>
              <a:latin typeface="Arial" panose="020B0604020202020204" pitchFamily="34" charset="0"/>
              <a:cs typeface="Arial" panose="020B0604020202020204" pitchFamily="34" charset="0"/>
            </a:endParaRPr>
          </a:p>
        </p:txBody>
      </p:sp>
      <p:sp>
        <p:nvSpPr>
          <p:cNvPr id="263179" name="Text Box 11"/>
          <p:cNvSpPr txBox="1">
            <a:spLocks noChangeArrowheads="1"/>
          </p:cNvSpPr>
          <p:nvPr/>
        </p:nvSpPr>
        <p:spPr bwMode="auto">
          <a:xfrm>
            <a:off x="3352800" y="3429000"/>
            <a:ext cx="2362200" cy="707886"/>
          </a:xfrm>
          <a:prstGeom prst="rect">
            <a:avLst/>
          </a:prstGeom>
          <a:noFill/>
          <a:ln w="12700" cap="sq">
            <a:noFill/>
            <a:miter lim="800000"/>
            <a:headEnd type="none" w="sm" len="sm"/>
            <a:tailEnd type="none" w="sm" len="sm"/>
          </a:ln>
        </p:spPr>
        <p:txBody>
          <a:bodyPr>
            <a:spAutoFit/>
          </a:bodyPr>
          <a:lstStyle/>
          <a:p>
            <a:pPr algn="ctr">
              <a:spcBef>
                <a:spcPct val="50000"/>
              </a:spcBef>
            </a:pPr>
            <a:r>
              <a:rPr lang="ar-JO" sz="4000" b="1" dirty="0">
                <a:solidFill>
                  <a:srgbClr val="000000"/>
                </a:solidFill>
                <a:latin typeface="Arial" panose="020B0604020202020204" pitchFamily="34" charset="0"/>
                <a:cs typeface="Arial" panose="020B0604020202020204" pitchFamily="34" charset="0"/>
              </a:rPr>
              <a:t>التقدير</a:t>
            </a:r>
            <a:endParaRPr lang="en-US" sz="4000" b="1" dirty="0">
              <a:solidFill>
                <a:srgbClr val="000000"/>
              </a:solidFill>
              <a:latin typeface="Arial" panose="020B0604020202020204" pitchFamily="34" charset="0"/>
              <a:cs typeface="Arial" panose="020B0604020202020204" pitchFamily="34" charset="0"/>
            </a:endParaRPr>
          </a:p>
        </p:txBody>
      </p:sp>
      <p:sp>
        <p:nvSpPr>
          <p:cNvPr id="263180" name="Text Box 12"/>
          <p:cNvSpPr txBox="1">
            <a:spLocks noChangeArrowheads="1"/>
          </p:cNvSpPr>
          <p:nvPr/>
        </p:nvSpPr>
        <p:spPr bwMode="auto">
          <a:xfrm>
            <a:off x="3238500" y="4292025"/>
            <a:ext cx="2590800" cy="707886"/>
          </a:xfrm>
          <a:prstGeom prst="rect">
            <a:avLst/>
          </a:prstGeom>
          <a:noFill/>
          <a:ln w="12700" cap="sq">
            <a:noFill/>
            <a:miter lim="800000"/>
            <a:headEnd type="none" w="sm" len="sm"/>
            <a:tailEnd type="none" w="sm" len="sm"/>
          </a:ln>
        </p:spPr>
        <p:txBody>
          <a:bodyPr>
            <a:spAutoFit/>
          </a:bodyPr>
          <a:lstStyle/>
          <a:p>
            <a:pPr algn="ctr">
              <a:spcBef>
                <a:spcPct val="50000"/>
              </a:spcBef>
            </a:pPr>
            <a:r>
              <a:rPr lang="ar-JO" sz="4000" b="1" dirty="0">
                <a:solidFill>
                  <a:srgbClr val="000000"/>
                </a:solidFill>
                <a:latin typeface="Arial" panose="020B0604020202020204" pitchFamily="34" charset="0"/>
                <a:cs typeface="Arial" panose="020B0604020202020204" pitchFamily="34" charset="0"/>
              </a:rPr>
              <a:t>الحب والإنتماء</a:t>
            </a:r>
            <a:endParaRPr lang="en-US" sz="4000" b="1" dirty="0">
              <a:solidFill>
                <a:srgbClr val="000000"/>
              </a:solidFill>
              <a:latin typeface="Arial" panose="020B0604020202020204" pitchFamily="34" charset="0"/>
              <a:cs typeface="Arial" panose="020B0604020202020204" pitchFamily="34" charset="0"/>
            </a:endParaRPr>
          </a:p>
        </p:txBody>
      </p:sp>
      <p:sp>
        <p:nvSpPr>
          <p:cNvPr id="263181" name="Text Box 13"/>
          <p:cNvSpPr txBox="1">
            <a:spLocks noChangeArrowheads="1"/>
          </p:cNvSpPr>
          <p:nvPr/>
        </p:nvSpPr>
        <p:spPr bwMode="auto">
          <a:xfrm>
            <a:off x="2476500" y="5105400"/>
            <a:ext cx="4114800" cy="707886"/>
          </a:xfrm>
          <a:prstGeom prst="rect">
            <a:avLst/>
          </a:prstGeom>
          <a:noFill/>
          <a:ln w="12700" cap="sq">
            <a:noFill/>
            <a:miter lim="800000"/>
            <a:headEnd type="none" w="sm" len="sm"/>
            <a:tailEnd type="none" w="sm" len="sm"/>
          </a:ln>
        </p:spPr>
        <p:txBody>
          <a:bodyPr>
            <a:spAutoFit/>
          </a:bodyPr>
          <a:lstStyle/>
          <a:p>
            <a:pPr algn="ctr">
              <a:spcBef>
                <a:spcPct val="50000"/>
              </a:spcBef>
            </a:pPr>
            <a:r>
              <a:rPr lang="ar-JO" sz="4000" b="1" dirty="0">
                <a:solidFill>
                  <a:srgbClr val="000000"/>
                </a:solidFill>
                <a:latin typeface="Arial" panose="020B0604020202020204" pitchFamily="34" charset="0"/>
                <a:cs typeface="Arial" panose="020B0604020202020204" pitchFamily="34" charset="0"/>
              </a:rPr>
              <a:t>الأمان</a:t>
            </a:r>
            <a:endParaRPr lang="en-US" sz="4000" b="1" dirty="0">
              <a:solidFill>
                <a:srgbClr val="000000"/>
              </a:solidFill>
              <a:latin typeface="Arial" panose="020B0604020202020204" pitchFamily="34" charset="0"/>
              <a:cs typeface="Arial" panose="020B0604020202020204" pitchFamily="34" charset="0"/>
            </a:endParaRPr>
          </a:p>
        </p:txBody>
      </p:sp>
      <p:sp>
        <p:nvSpPr>
          <p:cNvPr id="263182" name="Text Box 14"/>
          <p:cNvSpPr txBox="1">
            <a:spLocks noChangeArrowheads="1"/>
          </p:cNvSpPr>
          <p:nvPr/>
        </p:nvSpPr>
        <p:spPr bwMode="auto">
          <a:xfrm>
            <a:off x="2476500" y="5791200"/>
            <a:ext cx="4114800" cy="707886"/>
          </a:xfrm>
          <a:prstGeom prst="rect">
            <a:avLst/>
          </a:prstGeom>
          <a:noFill/>
          <a:ln w="12700" cap="sq">
            <a:noFill/>
            <a:miter lim="800000"/>
            <a:headEnd type="none" w="sm" len="sm"/>
            <a:tailEnd type="none" w="sm" len="sm"/>
          </a:ln>
        </p:spPr>
        <p:txBody>
          <a:bodyPr>
            <a:spAutoFit/>
          </a:bodyPr>
          <a:lstStyle/>
          <a:p>
            <a:pPr algn="ctr">
              <a:spcBef>
                <a:spcPct val="50000"/>
              </a:spcBef>
            </a:pPr>
            <a:r>
              <a:rPr lang="ar-JO" sz="4000" b="1" dirty="0">
                <a:solidFill>
                  <a:srgbClr val="000000"/>
                </a:solidFill>
                <a:latin typeface="Arial" panose="020B0604020202020204" pitchFamily="34" charset="0"/>
                <a:cs typeface="Arial" panose="020B0604020202020204" pitchFamily="34" charset="0"/>
              </a:rPr>
              <a:t>البقاء الجسدي</a:t>
            </a:r>
            <a:endParaRPr lang="en-US" sz="4000" b="1" dirty="0">
              <a:solidFill>
                <a:srgbClr val="000000"/>
              </a:solidFill>
              <a:latin typeface="Arial" panose="020B0604020202020204" pitchFamily="34" charset="0"/>
              <a:cs typeface="Arial" panose="020B0604020202020204" pitchFamily="34" charset="0"/>
            </a:endParaRPr>
          </a:p>
        </p:txBody>
      </p:sp>
      <p:sp>
        <p:nvSpPr>
          <p:cNvPr id="18444" name="Line 7"/>
          <p:cNvSpPr>
            <a:spLocks noChangeShapeType="1"/>
          </p:cNvSpPr>
          <p:nvPr/>
        </p:nvSpPr>
        <p:spPr bwMode="auto">
          <a:xfrm flipV="1">
            <a:off x="1524000" y="5791200"/>
            <a:ext cx="6096000" cy="76200"/>
          </a:xfrm>
          <a:prstGeom prst="line">
            <a:avLst/>
          </a:prstGeom>
          <a:noFill/>
          <a:ln w="38100" cap="sq">
            <a:solidFill>
              <a:schemeClr val="bg2"/>
            </a:solidFill>
            <a:round/>
            <a:headEnd type="none" w="sm" len="sm"/>
            <a:tailEnd type="none" w="sm" len="sm"/>
          </a:ln>
        </p:spPr>
        <p:txBody>
          <a:bodyPr wrap="none"/>
          <a:lstStyle/>
          <a:p>
            <a:endParaRPr lang="en-US" sz="2800" b="1">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3182"/>
                                        </p:tgtEl>
                                        <p:attrNameLst>
                                          <p:attrName>style.visibility</p:attrName>
                                        </p:attrNameLst>
                                      </p:cBhvr>
                                      <p:to>
                                        <p:strVal val="visible"/>
                                      </p:to>
                                    </p:set>
                                    <p:animEffect transition="in" filter="fade">
                                      <p:cBhvr>
                                        <p:cTn id="7" dur="500"/>
                                        <p:tgtEl>
                                          <p:spTgt spid="263182"/>
                                        </p:tgtEl>
                                      </p:cBhvr>
                                    </p:animEffect>
                                    <p:anim calcmode="lin" valueType="num">
                                      <p:cBhvr>
                                        <p:cTn id="8" dur="500" fill="hold"/>
                                        <p:tgtEl>
                                          <p:spTgt spid="263182"/>
                                        </p:tgtEl>
                                        <p:attrNameLst>
                                          <p:attrName>ppt_x</p:attrName>
                                        </p:attrNameLst>
                                      </p:cBhvr>
                                      <p:tavLst>
                                        <p:tav tm="0">
                                          <p:val>
                                            <p:strVal val="#ppt_x"/>
                                          </p:val>
                                        </p:tav>
                                        <p:tav tm="100000">
                                          <p:val>
                                            <p:strVal val="#ppt_x"/>
                                          </p:val>
                                        </p:tav>
                                      </p:tavLst>
                                    </p:anim>
                                    <p:anim calcmode="lin" valueType="num">
                                      <p:cBhvr>
                                        <p:cTn id="9" dur="500" fill="hold"/>
                                        <p:tgtEl>
                                          <p:spTgt spid="2631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3181"/>
                                        </p:tgtEl>
                                        <p:attrNameLst>
                                          <p:attrName>style.visibility</p:attrName>
                                        </p:attrNameLst>
                                      </p:cBhvr>
                                      <p:to>
                                        <p:strVal val="visible"/>
                                      </p:to>
                                    </p:set>
                                    <p:animEffect transition="in" filter="fade">
                                      <p:cBhvr>
                                        <p:cTn id="14" dur="500"/>
                                        <p:tgtEl>
                                          <p:spTgt spid="263181"/>
                                        </p:tgtEl>
                                      </p:cBhvr>
                                    </p:animEffect>
                                    <p:anim calcmode="lin" valueType="num">
                                      <p:cBhvr>
                                        <p:cTn id="15" dur="500" fill="hold"/>
                                        <p:tgtEl>
                                          <p:spTgt spid="263181"/>
                                        </p:tgtEl>
                                        <p:attrNameLst>
                                          <p:attrName>ppt_x</p:attrName>
                                        </p:attrNameLst>
                                      </p:cBhvr>
                                      <p:tavLst>
                                        <p:tav tm="0">
                                          <p:val>
                                            <p:strVal val="#ppt_x"/>
                                          </p:val>
                                        </p:tav>
                                        <p:tav tm="100000">
                                          <p:val>
                                            <p:strVal val="#ppt_x"/>
                                          </p:val>
                                        </p:tav>
                                      </p:tavLst>
                                    </p:anim>
                                    <p:anim calcmode="lin" valueType="num">
                                      <p:cBhvr>
                                        <p:cTn id="16" dur="500" fill="hold"/>
                                        <p:tgtEl>
                                          <p:spTgt spid="26318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3180"/>
                                        </p:tgtEl>
                                        <p:attrNameLst>
                                          <p:attrName>style.visibility</p:attrName>
                                        </p:attrNameLst>
                                      </p:cBhvr>
                                      <p:to>
                                        <p:strVal val="visible"/>
                                      </p:to>
                                    </p:set>
                                    <p:animEffect transition="in" filter="fade">
                                      <p:cBhvr>
                                        <p:cTn id="21" dur="500"/>
                                        <p:tgtEl>
                                          <p:spTgt spid="263180"/>
                                        </p:tgtEl>
                                      </p:cBhvr>
                                    </p:animEffect>
                                    <p:anim calcmode="lin" valueType="num">
                                      <p:cBhvr>
                                        <p:cTn id="22" dur="500" fill="hold"/>
                                        <p:tgtEl>
                                          <p:spTgt spid="263180"/>
                                        </p:tgtEl>
                                        <p:attrNameLst>
                                          <p:attrName>ppt_x</p:attrName>
                                        </p:attrNameLst>
                                      </p:cBhvr>
                                      <p:tavLst>
                                        <p:tav tm="0">
                                          <p:val>
                                            <p:strVal val="#ppt_x"/>
                                          </p:val>
                                        </p:tav>
                                        <p:tav tm="100000">
                                          <p:val>
                                            <p:strVal val="#ppt_x"/>
                                          </p:val>
                                        </p:tav>
                                      </p:tavLst>
                                    </p:anim>
                                    <p:anim calcmode="lin" valueType="num">
                                      <p:cBhvr>
                                        <p:cTn id="23" dur="500" fill="hold"/>
                                        <p:tgtEl>
                                          <p:spTgt spid="2631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3179"/>
                                        </p:tgtEl>
                                        <p:attrNameLst>
                                          <p:attrName>style.visibility</p:attrName>
                                        </p:attrNameLst>
                                      </p:cBhvr>
                                      <p:to>
                                        <p:strVal val="visible"/>
                                      </p:to>
                                    </p:set>
                                    <p:animEffect transition="in" filter="fade">
                                      <p:cBhvr>
                                        <p:cTn id="28" dur="500"/>
                                        <p:tgtEl>
                                          <p:spTgt spid="263179"/>
                                        </p:tgtEl>
                                      </p:cBhvr>
                                    </p:animEffect>
                                    <p:anim calcmode="lin" valueType="num">
                                      <p:cBhvr>
                                        <p:cTn id="29" dur="500" fill="hold"/>
                                        <p:tgtEl>
                                          <p:spTgt spid="263179"/>
                                        </p:tgtEl>
                                        <p:attrNameLst>
                                          <p:attrName>ppt_x</p:attrName>
                                        </p:attrNameLst>
                                      </p:cBhvr>
                                      <p:tavLst>
                                        <p:tav tm="0">
                                          <p:val>
                                            <p:strVal val="#ppt_x"/>
                                          </p:val>
                                        </p:tav>
                                        <p:tav tm="100000">
                                          <p:val>
                                            <p:strVal val="#ppt_x"/>
                                          </p:val>
                                        </p:tav>
                                      </p:tavLst>
                                    </p:anim>
                                    <p:anim calcmode="lin" valueType="num">
                                      <p:cBhvr>
                                        <p:cTn id="30" dur="500" fill="hold"/>
                                        <p:tgtEl>
                                          <p:spTgt spid="26317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3178"/>
                                        </p:tgtEl>
                                        <p:attrNameLst>
                                          <p:attrName>style.visibility</p:attrName>
                                        </p:attrNameLst>
                                      </p:cBhvr>
                                      <p:to>
                                        <p:strVal val="visible"/>
                                      </p:to>
                                    </p:set>
                                    <p:animEffect transition="in" filter="fade">
                                      <p:cBhvr>
                                        <p:cTn id="35" dur="500"/>
                                        <p:tgtEl>
                                          <p:spTgt spid="263178"/>
                                        </p:tgtEl>
                                      </p:cBhvr>
                                    </p:animEffect>
                                    <p:anim calcmode="lin" valueType="num">
                                      <p:cBhvr>
                                        <p:cTn id="36" dur="500" fill="hold"/>
                                        <p:tgtEl>
                                          <p:spTgt spid="263178"/>
                                        </p:tgtEl>
                                        <p:attrNameLst>
                                          <p:attrName>ppt_x</p:attrName>
                                        </p:attrNameLst>
                                      </p:cBhvr>
                                      <p:tavLst>
                                        <p:tav tm="0">
                                          <p:val>
                                            <p:strVal val="#ppt_x"/>
                                          </p:val>
                                        </p:tav>
                                        <p:tav tm="100000">
                                          <p:val>
                                            <p:strVal val="#ppt_x"/>
                                          </p:val>
                                        </p:tav>
                                      </p:tavLst>
                                    </p:anim>
                                    <p:anim calcmode="lin" valueType="num">
                                      <p:cBhvr>
                                        <p:cTn id="37" dur="500" fill="hold"/>
                                        <p:tgtEl>
                                          <p:spTgt spid="263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8" grpId="0"/>
      <p:bldP spid="263179" grpId="0"/>
      <p:bldP spid="263180" grpId="0"/>
      <p:bldP spid="263181" grpId="0"/>
      <p:bldP spid="26318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MPj04118020000[1]"/>
          <p:cNvPicPr>
            <a:picLocks noChangeAspect="1" noChangeArrowheads="1"/>
          </p:cNvPicPr>
          <p:nvPr/>
        </p:nvPicPr>
        <p:blipFill>
          <a:blip r:embed="rId2" cstate="print"/>
          <a:srcRect t="8791" b="12088"/>
          <a:stretch>
            <a:fillRect/>
          </a:stretch>
        </p:blipFill>
        <p:spPr bwMode="auto">
          <a:xfrm>
            <a:off x="0" y="1588"/>
            <a:ext cx="9144000" cy="6932612"/>
          </a:xfrm>
          <a:prstGeom prst="rect">
            <a:avLst/>
          </a:prstGeom>
          <a:noFill/>
          <a:ln w="9525">
            <a:noFill/>
            <a:miter lim="800000"/>
            <a:headEnd/>
            <a:tailEnd/>
          </a:ln>
        </p:spPr>
      </p:pic>
      <p:sp>
        <p:nvSpPr>
          <p:cNvPr id="289794" name="Rectangle 2"/>
          <p:cNvSpPr>
            <a:spLocks noGrp="1" noChangeArrowheads="1"/>
          </p:cNvSpPr>
          <p:nvPr>
            <p:ph type="title"/>
          </p:nvPr>
        </p:nvSpPr>
        <p:spPr>
          <a:xfrm>
            <a:off x="838200" y="762000"/>
            <a:ext cx="8001000" cy="3733800"/>
          </a:xfrm>
        </p:spPr>
        <p:txBody>
          <a:bodyPr/>
          <a:lstStyle/>
          <a:p>
            <a:pPr eaLnBrk="1" hangingPunct="1">
              <a:defRPr/>
            </a:pPr>
            <a:r>
              <a:rPr lang="ar-JO" sz="6000" b="1" dirty="0">
                <a:solidFill>
                  <a:srgbClr val="FFFF00"/>
                </a:solidFill>
                <a:effectLst>
                  <a:glow rad="228600">
                    <a:schemeClr val="bg2">
                      <a:alpha val="89000"/>
                    </a:schemeClr>
                  </a:glow>
                  <a:outerShdw blurRad="38100" dist="38100" dir="2700000" algn="tl">
                    <a:srgbClr val="000000"/>
                  </a:outerShdw>
                </a:effectLst>
              </a:rPr>
              <a:t>النداء الإنفعالي</a:t>
            </a:r>
            <a:br>
              <a:rPr lang="ar-JO" sz="6000" b="1" dirty="0">
                <a:solidFill>
                  <a:srgbClr val="FFFF00"/>
                </a:solidFill>
                <a:effectLst>
                  <a:glow rad="228600">
                    <a:schemeClr val="bg2">
                      <a:alpha val="89000"/>
                    </a:schemeClr>
                  </a:glow>
                  <a:outerShdw blurRad="38100" dist="38100" dir="2700000" algn="tl">
                    <a:srgbClr val="000000"/>
                  </a:outerShdw>
                </a:effectLst>
              </a:rPr>
            </a:br>
            <a:r>
              <a:rPr lang="ar-JO" sz="6000" b="1" dirty="0">
                <a:solidFill>
                  <a:srgbClr val="FFFF00"/>
                </a:solidFill>
                <a:effectLst>
                  <a:glow rad="228600">
                    <a:schemeClr val="bg2">
                      <a:alpha val="89000"/>
                    </a:schemeClr>
                  </a:glow>
                  <a:outerShdw blurRad="38100" dist="38100" dir="2700000" algn="tl">
                    <a:srgbClr val="000000"/>
                  </a:outerShdw>
                </a:effectLst>
              </a:rPr>
              <a:t>للتواصل غير اللفظي</a:t>
            </a:r>
            <a:endParaRPr lang="en-US" sz="6000" b="1" dirty="0">
              <a:solidFill>
                <a:srgbClr val="FFFF00"/>
              </a:solidFill>
              <a:effectLst>
                <a:glow rad="228600">
                  <a:schemeClr val="bg2">
                    <a:alpha val="89000"/>
                  </a:schemeClr>
                </a:glow>
                <a:outerShdw blurRad="38100" dist="38100" dir="2700000" algn="tl">
                  <a:srgbClr val="000000"/>
                </a:outerShdw>
              </a:effectLst>
            </a:endParaRP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90600"/>
          </a:xfrm>
        </p:spPr>
        <p:txBody>
          <a:bodyPr/>
          <a:lstStyle/>
          <a:p>
            <a:r>
              <a:rPr lang="ar-JO" b="1" dirty="0">
                <a:latin typeface="Arial" panose="020B0604020202020204" pitchFamily="34" charset="0"/>
                <a:cs typeface="Arial" panose="020B0604020202020204" pitchFamily="34" charset="0"/>
              </a:rPr>
              <a:t>سيسيرو عن التقديم</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90600" y="1600200"/>
            <a:ext cx="7924800" cy="5257800"/>
          </a:xfrm>
        </p:spPr>
        <p:txBody>
          <a:bodyPr/>
          <a:lstStyle/>
          <a:p>
            <a:pPr marL="0" indent="0" algn="r" rtl="1">
              <a:buNone/>
            </a:pPr>
            <a:r>
              <a:rPr lang="ar-JO" dirty="0">
                <a:latin typeface="Arial" panose="020B0604020202020204" pitchFamily="34" charset="0"/>
                <a:cs typeface="Arial" panose="020B0604020202020204" pitchFamily="34" charset="0"/>
              </a:rPr>
              <a:t>كل هذه الأجزاء من الخطابة تنجح وفقاً لطريقة إلقاءها. إن التقديم له القوة الوحيدة والعليا في الخطابة. وبدونها لا يمكن تقدير المتحدث الذي يتمتع بأعلى القدرات العقلية في حين أن الشخص ذو القدرات المتوسطة بهذا المؤهل قد يتفوق حتى على أصحاب المواهب الأعلى.</a:t>
            </a:r>
            <a:r>
              <a:rPr lang="en-US" dirty="0">
                <a:latin typeface="Arial" panose="020B0604020202020204" pitchFamily="34" charset="0"/>
                <a:cs typeface="Arial" panose="020B0604020202020204" pitchFamily="34" charset="0"/>
              </a:rPr>
              <a:t> </a:t>
            </a:r>
          </a:p>
          <a:p>
            <a:pPr algn="r">
              <a:buNone/>
            </a:pPr>
            <a:r>
              <a:rPr lang="ar-JO" sz="2800" dirty="0">
                <a:latin typeface="Arial" panose="020B0604020202020204" pitchFamily="34" charset="0"/>
                <a:cs typeface="Arial" panose="020B0604020202020204" pitchFamily="34" charset="0"/>
              </a:rPr>
              <a:t>عن الخطابة، الكتاب الثالث، الفصل 56</a:t>
            </a:r>
            <a:endParaRPr lang="en-US" sz="28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body" idx="1"/>
          </p:nvPr>
        </p:nvSpPr>
        <p:spPr>
          <a:xfrm>
            <a:off x="228600" y="914400"/>
            <a:ext cx="8915400" cy="5486400"/>
          </a:xfrm>
        </p:spPr>
        <p:txBody>
          <a:bodyPr/>
          <a:lstStyle/>
          <a:p>
            <a:pPr algn="r" rtl="1" eaLnBrk="1" hangingPunct="1">
              <a:lnSpc>
                <a:spcPct val="90000"/>
              </a:lnSpc>
              <a:buFont typeface="Wingdings" pitchFamily="2" charset="2"/>
              <a:buNone/>
              <a:defRPr/>
            </a:pPr>
            <a:r>
              <a:rPr lang="en-US" sz="2400" b="1" dirty="0">
                <a:latin typeface="Arial" panose="020B0604020202020204" pitchFamily="34" charset="0"/>
                <a:cs typeface="Arial" panose="020B0604020202020204" pitchFamily="34" charset="0"/>
              </a:rPr>
              <a:t>	</a:t>
            </a:r>
            <a:r>
              <a:rPr lang="ar-JO" sz="2200" b="1" dirty="0">
                <a:latin typeface="Arial" panose="020B0604020202020204" pitchFamily="34" charset="0"/>
                <a:cs typeface="Arial" panose="020B0604020202020204" pitchFamily="34" charset="0"/>
              </a:rPr>
              <a:t>وجد آلن هـ. مونرو أن أفراد الجمهور يفكرون في الخطابة الفعالة أمام الجمهور من حيث الإلقاء أكثر من المحتوى. وفي دراسة لاستجابات الطلاب للخطابات، اكتشف أن الخصائص الستة الأولى المرتبطة بالمتحدث غير الفعال كانت مرتبطة بالإلقاء:</a:t>
            </a:r>
            <a:endParaRPr lang="en-US" sz="2200" b="1" dirty="0">
              <a:latin typeface="Arial" panose="020B0604020202020204" pitchFamily="34" charset="0"/>
              <a:cs typeface="Arial" panose="020B0604020202020204" pitchFamily="34" charset="0"/>
            </a:endParaRPr>
          </a:p>
          <a:p>
            <a:pPr lvl="1" algn="r" rtl="1" eaLnBrk="1" hangingPunct="1">
              <a:lnSpc>
                <a:spcPct val="90000"/>
              </a:lnSpc>
              <a:buFont typeface="Wingdings" pitchFamily="2" charset="2"/>
              <a:buNone/>
              <a:defRPr/>
            </a:pPr>
            <a:r>
              <a:rPr lang="ar-JO" sz="2000" b="1" dirty="0">
                <a:latin typeface="Arial" panose="020B0604020202020204" pitchFamily="34" charset="0"/>
                <a:cs typeface="Arial" panose="020B0604020202020204" pitchFamily="34" charset="0"/>
              </a:rPr>
              <a:t>الصوت الرتيب</a:t>
            </a: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الصلابة</a:t>
            </a:r>
            <a:endParaRPr lang="en-US" sz="2000" b="1" dirty="0">
              <a:latin typeface="Arial" panose="020B0604020202020204" pitchFamily="34" charset="0"/>
              <a:cs typeface="Arial" panose="020B0604020202020204" pitchFamily="34" charset="0"/>
            </a:endParaRPr>
          </a:p>
          <a:p>
            <a:pPr lvl="1" algn="r" rtl="1" eaLnBrk="1" hangingPunct="1">
              <a:lnSpc>
                <a:spcPct val="90000"/>
              </a:lnSpc>
              <a:buFont typeface="Wingdings" pitchFamily="2" charset="2"/>
              <a:buNone/>
              <a:defRPr/>
            </a:pPr>
            <a:r>
              <a:rPr lang="ar-JO" sz="2000" b="1" dirty="0">
                <a:latin typeface="Arial" panose="020B0604020202020204" pitchFamily="34" charset="0"/>
                <a:cs typeface="Arial" panose="020B0604020202020204" pitchFamily="34" charset="0"/>
              </a:rPr>
              <a:t>نقص التواصل البصري</a:t>
            </a: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التململ</a:t>
            </a:r>
            <a:endParaRPr lang="en-US" sz="2000" b="1" dirty="0">
              <a:latin typeface="Arial" panose="020B0604020202020204" pitchFamily="34" charset="0"/>
              <a:cs typeface="Arial" panose="020B0604020202020204" pitchFamily="34" charset="0"/>
            </a:endParaRPr>
          </a:p>
          <a:p>
            <a:pPr lvl="1" algn="r" rtl="1" eaLnBrk="1" hangingPunct="1">
              <a:lnSpc>
                <a:spcPct val="90000"/>
              </a:lnSpc>
              <a:buFont typeface="Wingdings" pitchFamily="2" charset="2"/>
              <a:buNone/>
              <a:defRPr/>
            </a:pPr>
            <a:r>
              <a:rPr lang="ar-JO" sz="2000" b="1" dirty="0">
                <a:latin typeface="Arial" panose="020B0604020202020204" pitchFamily="34" charset="0"/>
                <a:cs typeface="Arial" panose="020B0604020202020204" pitchFamily="34" charset="0"/>
              </a:rPr>
              <a:t>نقص الحماس</a:t>
            </a: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الصوت الضعيف</a:t>
            </a:r>
            <a:endParaRPr lang="en-US" sz="2000" b="1" dirty="0">
              <a:latin typeface="Arial" panose="020B0604020202020204" pitchFamily="34" charset="0"/>
              <a:cs typeface="Arial" panose="020B0604020202020204" pitchFamily="34" charset="0"/>
            </a:endParaRPr>
          </a:p>
          <a:p>
            <a:pPr lvl="1" algn="ctr" eaLnBrk="1" hangingPunct="1">
              <a:lnSpc>
                <a:spcPct val="90000"/>
              </a:lnSpc>
              <a:buFont typeface="Wingdings" pitchFamily="2" charset="2"/>
              <a:buNone/>
              <a:defRPr/>
            </a:pPr>
            <a:endParaRPr lang="en-US" sz="2000" b="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defRPr/>
            </a:pPr>
            <a:r>
              <a:rPr lang="en-US" sz="2200" b="1" dirty="0">
                <a:latin typeface="Arial" panose="020B0604020202020204" pitchFamily="34" charset="0"/>
                <a:cs typeface="Arial" panose="020B0604020202020204" pitchFamily="34" charset="0"/>
              </a:rPr>
              <a:t>	</a:t>
            </a:r>
            <a:r>
              <a:rPr lang="ar-JO" sz="2200" b="1" dirty="0">
                <a:latin typeface="Arial" panose="020B0604020202020204" pitchFamily="34" charset="0"/>
                <a:cs typeface="Arial" panose="020B0604020202020204" pitchFamily="34" charset="0"/>
              </a:rPr>
              <a:t>أحب جمهور الطلاب التواصل البصري المباشر واليقظة والحماس والصوت اللطيف والحركة الجسدية. اكتشفت دراسة طلابية أخرى أنه بالنسبة للخطابات المقنعة، كان الإلقاء أكثر أهمية من المحتوى بثلاث مرات تقريباً من حيث الفعالية.</a:t>
            </a:r>
            <a:endParaRPr lang="en-US" sz="2200" b="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defRPr/>
            </a:pPr>
            <a:r>
              <a:rPr lang="en-US" sz="1400" b="1" dirty="0">
                <a:latin typeface="Arial" panose="020B0604020202020204" pitchFamily="34" charset="0"/>
                <a:cs typeface="Arial" panose="020B0604020202020204" pitchFamily="34" charset="0"/>
              </a:rPr>
              <a:t>	</a:t>
            </a:r>
          </a:p>
          <a:p>
            <a:pPr algn="r" rtl="1" eaLnBrk="1" hangingPunct="1">
              <a:lnSpc>
                <a:spcPct val="90000"/>
              </a:lnSpc>
              <a:buNone/>
              <a:defRPr/>
            </a:pPr>
            <a:r>
              <a:rPr lang="en-US" sz="1400" b="1" dirty="0">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من بيكي وبيكي، التحدث أمام الجمهور: نهج يتمحور حول الجمهور، 223</a:t>
            </a:r>
            <a:endParaRPr lang="en-US" sz="1400" i="1" dirty="0">
              <a:latin typeface="Arial" panose="020B0604020202020204" pitchFamily="34" charset="0"/>
              <a:cs typeface="Arial" panose="020B0604020202020204" pitchFamily="34" charset="0"/>
            </a:endParaRPr>
          </a:p>
        </p:txBody>
      </p:sp>
      <p:sp>
        <p:nvSpPr>
          <p:cNvPr id="291843" name="Rectangle 3"/>
          <p:cNvSpPr>
            <a:spLocks noGrp="1" noChangeArrowheads="1"/>
          </p:cNvSpPr>
          <p:nvPr>
            <p:ph type="title"/>
          </p:nvPr>
        </p:nvSpPr>
        <p:spPr>
          <a:xfrm>
            <a:off x="-76200" y="-106363"/>
            <a:ext cx="9144000" cy="1096963"/>
          </a:xfrm>
        </p:spPr>
        <p:txBody>
          <a:bodyPr anchorCtr="0"/>
          <a:lstStyle/>
          <a:p>
            <a:pPr eaLnBrk="1" hangingPunct="1">
              <a:defRPr/>
            </a:pPr>
            <a:r>
              <a:rPr lang="ar-JO" b="1" dirty="0">
                <a:solidFill>
                  <a:srgbClr val="FFFF00"/>
                </a:solidFill>
                <a:latin typeface="Arial" panose="020B0604020202020204" pitchFamily="34" charset="0"/>
                <a:cs typeface="Arial" panose="020B0604020202020204" pitchFamily="34" charset="0"/>
              </a:rPr>
              <a:t>أهمية التقديم</a:t>
            </a:r>
            <a:endParaRPr lang="en-US"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1842">
                                            <p:txEl>
                                              <p:pRg st="0" end="0"/>
                                            </p:txEl>
                                          </p:spTgt>
                                        </p:tgtEl>
                                        <p:attrNameLst>
                                          <p:attrName>style.visibility</p:attrName>
                                        </p:attrNameLst>
                                      </p:cBhvr>
                                      <p:to>
                                        <p:strVal val="visible"/>
                                      </p:to>
                                    </p:set>
                                    <p:animEffect transition="in" filter="fade">
                                      <p:cBhvr>
                                        <p:cTn id="7" dur="2000"/>
                                        <p:tgtEl>
                                          <p:spTgt spid="29184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1842">
                                            <p:txEl>
                                              <p:pRg st="1" end="1"/>
                                            </p:txEl>
                                          </p:spTgt>
                                        </p:tgtEl>
                                        <p:attrNameLst>
                                          <p:attrName>style.visibility</p:attrName>
                                        </p:attrNameLst>
                                      </p:cBhvr>
                                      <p:to>
                                        <p:strVal val="visible"/>
                                      </p:to>
                                    </p:set>
                                    <p:animEffect transition="in" filter="fade">
                                      <p:cBhvr>
                                        <p:cTn id="10" dur="2000"/>
                                        <p:tgtEl>
                                          <p:spTgt spid="29184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1842">
                                            <p:txEl>
                                              <p:pRg st="2" end="2"/>
                                            </p:txEl>
                                          </p:spTgt>
                                        </p:tgtEl>
                                        <p:attrNameLst>
                                          <p:attrName>style.visibility</p:attrName>
                                        </p:attrNameLst>
                                      </p:cBhvr>
                                      <p:to>
                                        <p:strVal val="visible"/>
                                      </p:to>
                                    </p:set>
                                    <p:animEffect transition="in" filter="fade">
                                      <p:cBhvr>
                                        <p:cTn id="13" dur="2000"/>
                                        <p:tgtEl>
                                          <p:spTgt spid="29184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1842">
                                            <p:txEl>
                                              <p:pRg st="3" end="3"/>
                                            </p:txEl>
                                          </p:spTgt>
                                        </p:tgtEl>
                                        <p:attrNameLst>
                                          <p:attrName>style.visibility</p:attrName>
                                        </p:attrNameLst>
                                      </p:cBhvr>
                                      <p:to>
                                        <p:strVal val="visible"/>
                                      </p:to>
                                    </p:set>
                                    <p:animEffect transition="in" filter="fade">
                                      <p:cBhvr>
                                        <p:cTn id="16" dur="2000"/>
                                        <p:tgtEl>
                                          <p:spTgt spid="29184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1842">
                                            <p:txEl>
                                              <p:pRg st="5" end="5"/>
                                            </p:txEl>
                                          </p:spTgt>
                                        </p:tgtEl>
                                        <p:attrNameLst>
                                          <p:attrName>style.visibility</p:attrName>
                                        </p:attrNameLst>
                                      </p:cBhvr>
                                      <p:to>
                                        <p:strVal val="visible"/>
                                      </p:to>
                                    </p:set>
                                    <p:animEffect transition="in" filter="fade">
                                      <p:cBhvr>
                                        <p:cTn id="21" dur="2000"/>
                                        <p:tgtEl>
                                          <p:spTgt spid="291842">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1842">
                                            <p:txEl>
                                              <p:pRg st="6" end="6"/>
                                            </p:txEl>
                                          </p:spTgt>
                                        </p:tgtEl>
                                        <p:attrNameLst>
                                          <p:attrName>style.visibility</p:attrName>
                                        </p:attrNameLst>
                                      </p:cBhvr>
                                      <p:to>
                                        <p:strVal val="visible"/>
                                      </p:to>
                                    </p:set>
                                    <p:animEffect transition="in" filter="fade">
                                      <p:cBhvr>
                                        <p:cTn id="24" dur="2000"/>
                                        <p:tgtEl>
                                          <p:spTgt spid="291842">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1842">
                                            <p:txEl>
                                              <p:pRg st="7" end="7"/>
                                            </p:txEl>
                                          </p:spTgt>
                                        </p:tgtEl>
                                        <p:attrNameLst>
                                          <p:attrName>style.visibility</p:attrName>
                                        </p:attrNameLst>
                                      </p:cBhvr>
                                      <p:to>
                                        <p:strVal val="visible"/>
                                      </p:to>
                                    </p:set>
                                    <p:animEffect transition="in" filter="fade">
                                      <p:cBhvr>
                                        <p:cTn id="27" dur="2000"/>
                                        <p:tgtEl>
                                          <p:spTgt spid="2918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idx="1"/>
          </p:nvPr>
        </p:nvSpPr>
        <p:spPr>
          <a:xfrm>
            <a:off x="914400" y="304800"/>
            <a:ext cx="8001000" cy="6096000"/>
          </a:xfrm>
        </p:spPr>
        <p:txBody>
          <a:bodyPr/>
          <a:lstStyle/>
          <a:p>
            <a:pPr marL="0" indent="0" algn="r" rtl="1" eaLnBrk="1" hangingPunct="1">
              <a:lnSpc>
                <a:spcPct val="90000"/>
              </a:lnSpc>
              <a:buNone/>
              <a:defRPr/>
            </a:pPr>
            <a:r>
              <a:rPr lang="ar-JO"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الحقيقة هي أن الناس العاديين يستمعون لمشاعر الواعظ بقدر ما يستمعون لأفكاره وربما أكثر. هذا ببساطة جزء من قوة الكلمة المنطوقة. . . إنه يعلن عن شخصية المتكلم. إن نبرة الواعظ والتغيير في صوته وقوته كلها علامات تشير إلى عوالم الشخصية الخفية. كل ما يثير أو يحبط الواعظ عادة ما يعلن عن جزء صغير ولكن مهم من شخصيته.</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hangingPunct="1">
              <a:lnSpc>
                <a:spcPct val="90000"/>
              </a:lnSpc>
              <a:buFont typeface="Wingdings" pitchFamily="2" charset="2"/>
              <a:buNone/>
              <a:defRPr/>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r" eaLnBrk="1" hangingPunct="1">
              <a:lnSpc>
                <a:spcPct val="90000"/>
              </a:lnSpc>
              <a:buFont typeface="Wingdings" pitchFamily="2" charset="2"/>
              <a:buNone/>
              <a:defRPr/>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بروس شيلي، الفكرة الكبرى والموضوع الكبير للاهوت الكتابي، في الفكرة الكبرى للوعظ الكتابي، ويلهايت وجيبسون، محرران. ص 102.</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b="1" dirty="0">
                <a:solidFill>
                  <a:srgbClr val="FFFF00"/>
                </a:solidFill>
                <a:latin typeface="Arial" panose="020B0604020202020204" pitchFamily="34" charset="0"/>
                <a:cs typeface="Arial" panose="020B0604020202020204" pitchFamily="34" charset="0"/>
              </a:rPr>
              <a:t>لماذا يعد التسليم مهماً جداً في الإقناع والقيادة؟</a:t>
            </a:r>
            <a:endParaRPr lang="en-US" sz="40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14400" y="1981200"/>
            <a:ext cx="4800600" cy="4648200"/>
          </a:xfrm>
        </p:spPr>
        <p:txBody>
          <a:bodyPr/>
          <a:lstStyle/>
          <a:p>
            <a:pPr marL="0" indent="0" algn="r" rtl="1">
              <a:buNone/>
            </a:pPr>
            <a:r>
              <a:rPr lang="ar-JO" sz="4000" b="1" dirty="0">
                <a:latin typeface="Arial" panose="020B0604020202020204" pitchFamily="34" charset="0"/>
                <a:cs typeface="Arial" panose="020B0604020202020204" pitchFamily="34" charset="0"/>
              </a:rPr>
              <a:t>تقول كارول كينزي جومان في كتابها اللغة الصامتة للقادة، إننا "مُصممون للغة الجسد. وهذا يعني أننا مجبرون على إعطائها وتفسيرها بشكل حدسي في الجهاز الحوفي للدماغ.</a:t>
            </a:r>
            <a:endParaRPr lang="en-US" sz="4000" b="1" i="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587" y="1676400"/>
            <a:ext cx="3055257" cy="45762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85598421"/>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990600" y="274638"/>
            <a:ext cx="7924800" cy="1096962"/>
          </a:xfrm>
        </p:spPr>
        <p:txBody>
          <a:bodyPr/>
          <a:lstStyle/>
          <a:p>
            <a:pPr eaLnBrk="1" hangingPunct="1">
              <a:defRPr/>
            </a:pPr>
            <a:r>
              <a:rPr lang="ar-JO" b="1" dirty="0">
                <a:solidFill>
                  <a:srgbClr val="FFFF00"/>
                </a:solidFill>
              </a:rPr>
              <a:t>كيف يعمل التقديم في الإقناع؟</a:t>
            </a:r>
            <a:endParaRPr lang="en-US" b="1" dirty="0">
              <a:solidFill>
                <a:srgbClr val="FFFF00"/>
              </a:solidFill>
            </a:endParaRPr>
          </a:p>
        </p:txBody>
      </p:sp>
      <p:sp>
        <p:nvSpPr>
          <p:cNvPr id="293891" name="Rectangle 3"/>
          <p:cNvSpPr>
            <a:spLocks noChangeArrowheads="1"/>
          </p:cNvSpPr>
          <p:nvPr/>
        </p:nvSpPr>
        <p:spPr bwMode="auto">
          <a:xfrm>
            <a:off x="762000" y="2286000"/>
            <a:ext cx="8382000" cy="3200400"/>
          </a:xfrm>
          <a:prstGeom prst="rect">
            <a:avLst/>
          </a:prstGeom>
          <a:noFill/>
          <a:ln w="9525">
            <a:noFill/>
            <a:miter lim="800000"/>
            <a:headEnd/>
            <a:tailEnd/>
          </a:ln>
          <a:effectLst/>
        </p:spPr>
        <p:txBody>
          <a:bodyPr/>
          <a:lstStyle/>
          <a:p>
            <a:pPr marL="990600" lvl="1" indent="-533400" algn="r" rtl="1" eaLnBrk="1" hangingPunct="1">
              <a:spcBef>
                <a:spcPct val="20000"/>
              </a:spcBef>
              <a:buClr>
                <a:srgbClr val="FF0000"/>
              </a:buClr>
              <a:buFont typeface="Wingdings" pitchFamily="2" charset="2"/>
              <a:buChar char="Ø"/>
              <a:defRPr/>
            </a:pPr>
            <a:r>
              <a:rPr lang="ar-JO" sz="3600" b="1" dirty="0">
                <a:solidFill>
                  <a:srgbClr val="FFFFFF"/>
                </a:solidFill>
                <a:effectLst>
                  <a:outerShdw blurRad="38100" dist="38100" dir="2700000" algn="tl">
                    <a:srgbClr val="000000"/>
                  </a:outerShdw>
                </a:effectLst>
                <a:latin typeface="Tahoma" pitchFamily="34" charset="0"/>
              </a:rPr>
              <a:t>لا ينفصل عن الشخصية فنحن نقرأ الناس على الفور.</a:t>
            </a:r>
            <a:endParaRPr lang="en-US" sz="3600" b="1" dirty="0">
              <a:solidFill>
                <a:srgbClr val="FFFFFF"/>
              </a:solidFill>
              <a:effectLst>
                <a:outerShdw blurRad="38100" dist="38100" dir="2700000" algn="tl">
                  <a:srgbClr val="000000"/>
                </a:outerShdw>
              </a:effectLst>
              <a:latin typeface="Tahoma"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anim calcmode="lin" valueType="num">
                                      <p:cBhvr>
                                        <p:cTn id="7" dur="500" fill="hold"/>
                                        <p:tgtEl>
                                          <p:spTgt spid="2938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38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38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38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077200" cy="1066800"/>
          </a:xfrm>
        </p:spPr>
        <p:txBody>
          <a:bodyPr/>
          <a:lstStyle/>
          <a:p>
            <a:r>
              <a:rPr lang="ar-JO" b="1" dirty="0">
                <a:latin typeface="Arial" panose="020B0604020202020204" pitchFamily="34" charset="0"/>
                <a:cs typeface="Arial" panose="020B0604020202020204" pitchFamily="34" charset="0"/>
              </a:rPr>
              <a:t>نحن نقرأ الناس على الفور</a:t>
            </a:r>
            <a:endParaRPr lang="en-US" b="1" dirty="0">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0766" y="1790699"/>
            <a:ext cx="3131634" cy="46305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ontent Placeholder 3"/>
          <p:cNvSpPr>
            <a:spLocks noGrp="1"/>
          </p:cNvSpPr>
          <p:nvPr>
            <p:ph sz="half" idx="2"/>
          </p:nvPr>
        </p:nvSpPr>
        <p:spPr>
          <a:xfrm>
            <a:off x="3962400" y="1600200"/>
            <a:ext cx="5181600" cy="4876800"/>
          </a:xfrm>
        </p:spPr>
        <p:txBody>
          <a:bodyPr/>
          <a:lstStyle/>
          <a:p>
            <a:pPr algn="r" rtl="1"/>
            <a:r>
              <a:rPr lang="ar-JO" sz="3600" b="1" dirty="0">
                <a:latin typeface="Arial" panose="020B0604020202020204" pitchFamily="34" charset="0"/>
                <a:cs typeface="Arial" panose="020B0604020202020204" pitchFamily="34" charset="0"/>
              </a:rPr>
              <a:t>تتم هذه القراءة دون وعي</a:t>
            </a:r>
            <a:endParaRPr lang="en-US" sz="3600" b="1" dirty="0">
              <a:latin typeface="Arial" panose="020B0604020202020204" pitchFamily="34" charset="0"/>
              <a:cs typeface="Arial" panose="020B0604020202020204" pitchFamily="34" charset="0"/>
            </a:endParaRPr>
          </a:p>
          <a:p>
            <a:pPr algn="r" rtl="1"/>
            <a:r>
              <a:rPr lang="ar-JO" sz="3600" b="1" dirty="0">
                <a:latin typeface="Arial" panose="020B0604020202020204" pitchFamily="34" charset="0"/>
                <a:cs typeface="Arial" panose="020B0604020202020204" pitchFamily="34" charset="0"/>
              </a:rPr>
              <a:t>نحن نعطي معنى لحركة الجسم ونبرة الصوت.</a:t>
            </a:r>
            <a:endParaRPr lang="en-US" sz="3600" b="1" dirty="0">
              <a:latin typeface="Arial" panose="020B0604020202020204" pitchFamily="34" charset="0"/>
              <a:cs typeface="Arial" panose="020B0604020202020204" pitchFamily="34" charset="0"/>
            </a:endParaRPr>
          </a:p>
          <a:p>
            <a:pPr algn="r" rtl="1"/>
            <a:r>
              <a:rPr lang="ar-JO" sz="3600" b="1" dirty="0">
                <a:latin typeface="Arial" panose="020B0604020202020204" pitchFamily="34" charset="0"/>
                <a:cs typeface="Arial" panose="020B0604020202020204" pitchFamily="34" charset="0"/>
              </a:rPr>
              <a:t>تتم هذه القراءة بسرعة كبيرة</a:t>
            </a:r>
            <a:endParaRPr lang="en-US" sz="3600" b="1" dirty="0">
              <a:latin typeface="Arial" panose="020B0604020202020204" pitchFamily="34" charset="0"/>
              <a:cs typeface="Arial" panose="020B0604020202020204" pitchFamily="34" charset="0"/>
            </a:endParaRPr>
          </a:p>
          <a:p>
            <a:pPr algn="r" rtl="1"/>
            <a:r>
              <a:rPr lang="ar-JO" sz="3600" b="1" dirty="0">
                <a:latin typeface="Arial" panose="020B0604020202020204" pitchFamily="34" charset="0"/>
                <a:cs typeface="Arial" panose="020B0604020202020204" pitchFamily="34" charset="0"/>
              </a:rPr>
              <a:t>لاحظ أن التسليم لدينا يؤثر علينا أيضاً. اتخذ موقف الثقة.</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70797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990600" y="0"/>
            <a:ext cx="7537450" cy="1447800"/>
          </a:xfrm>
        </p:spPr>
        <p:txBody>
          <a:bodyPr/>
          <a:lstStyle/>
          <a:p>
            <a:pPr eaLnBrk="1" hangingPunct="1">
              <a:defRPr/>
            </a:pPr>
            <a:r>
              <a:rPr lang="ar-JO" sz="3200" b="1" dirty="0">
                <a:latin typeface="Arial" panose="020B0604020202020204" pitchFamily="34" charset="0"/>
                <a:cs typeface="Arial" panose="020B0604020202020204" pitchFamily="34" charset="0"/>
              </a:rPr>
              <a:t>نصف دقيقة: التنبؤ بتقييمات المعلم من خلال شرائح صغيرة من الجاذبية غير اللفظية والجسدية</a:t>
            </a:r>
            <a:endParaRPr lang="en-US" sz="3200" b="1" dirty="0">
              <a:latin typeface="Arial" panose="020B0604020202020204" pitchFamily="34" charset="0"/>
              <a:cs typeface="Arial" panose="020B0604020202020204" pitchFamily="34" charset="0"/>
            </a:endParaRPr>
          </a:p>
        </p:txBody>
      </p:sp>
      <p:sp>
        <p:nvSpPr>
          <p:cNvPr id="309251" name="Rectangle 3"/>
          <p:cNvSpPr>
            <a:spLocks noGrp="1" noChangeArrowheads="1"/>
          </p:cNvSpPr>
          <p:nvPr>
            <p:ph idx="1"/>
          </p:nvPr>
        </p:nvSpPr>
        <p:spPr>
          <a:xfrm>
            <a:off x="838200" y="2057400"/>
            <a:ext cx="8001000" cy="4267200"/>
          </a:xfrm>
        </p:spPr>
        <p:txBody>
          <a:bodyPr/>
          <a:lstStyle/>
          <a:p>
            <a:pPr algn="r" rtl="1" eaLnBrk="1" hangingPunct="1">
              <a:defRPr/>
            </a:pPr>
            <a:r>
              <a:rPr lang="ar-JO" b="1" dirty="0">
                <a:latin typeface="Arial" panose="020B0604020202020204" pitchFamily="34" charset="0"/>
                <a:cs typeface="Arial" panose="020B0604020202020204" pitchFamily="34" charset="0"/>
              </a:rPr>
              <a:t>تم عمل الدراسة في هارفارد في منتصف التسعينيات</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عرض الطلاب مقاطع فيديو مدتها 30 ثانية لمدرسين يقومون بالتدريس وطلبوا تقييم المعلم من حيث صفات مثل منتبه ومسيطر ومحترف ومحبوب. ملحوظة: الصوت معطل أو مشوش.</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تم تقييم نفس المعلمين من خلال تقييمات نهاية الفصل الدراسي.</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Effect transition="in" filter="checkerboard(across)">
                                      <p:cBhvr>
                                        <p:cTn id="7" dur="500"/>
                                        <p:tgtEl>
                                          <p:spTgt spid="309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9251">
                                            <p:txEl>
                                              <p:pRg st="1" end="1"/>
                                            </p:txEl>
                                          </p:spTgt>
                                        </p:tgtEl>
                                        <p:attrNameLst>
                                          <p:attrName>style.visibility</p:attrName>
                                        </p:attrNameLst>
                                      </p:cBhvr>
                                      <p:to>
                                        <p:strVal val="visible"/>
                                      </p:to>
                                    </p:set>
                                    <p:animEffect transition="in" filter="checkerboard(across)">
                                      <p:cBhvr>
                                        <p:cTn id="12" dur="500"/>
                                        <p:tgtEl>
                                          <p:spTgt spid="309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9251">
                                            <p:txEl>
                                              <p:pRg st="2" end="2"/>
                                            </p:txEl>
                                          </p:spTgt>
                                        </p:tgtEl>
                                        <p:attrNameLst>
                                          <p:attrName>style.visibility</p:attrName>
                                        </p:attrNameLst>
                                      </p:cBhvr>
                                      <p:to>
                                        <p:strVal val="visible"/>
                                      </p:to>
                                    </p:set>
                                    <p:animEffect transition="in" filter="blinds(horizontal)">
                                      <p:cBhvr>
                                        <p:cTn id="17" dur="500"/>
                                        <p:tgtEl>
                                          <p:spTgt spid="309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914400" y="0"/>
            <a:ext cx="7537450" cy="1905000"/>
          </a:xfrm>
        </p:spPr>
        <p:txBody>
          <a:bodyPr/>
          <a:lstStyle/>
          <a:p>
            <a:pPr eaLnBrk="1" hangingPunct="1">
              <a:defRPr/>
            </a:pPr>
            <a:r>
              <a:rPr lang="ar-JO" sz="3200" b="1" dirty="0">
                <a:latin typeface="Arial" panose="020B0604020202020204" pitchFamily="34" charset="0"/>
                <a:cs typeface="Arial" panose="020B0604020202020204" pitchFamily="34" charset="0"/>
              </a:rPr>
              <a:t>نصف دقيقة: التنبؤ بتقييمات المعلم من خلال شرائح صغيرة من الجاذبية غير اللفظية والجسدية</a:t>
            </a:r>
            <a:endParaRPr lang="en-US" sz="3200" b="1" dirty="0">
              <a:latin typeface="Arial" panose="020B0604020202020204" pitchFamily="34" charset="0"/>
              <a:cs typeface="Arial" panose="020B0604020202020204" pitchFamily="34" charset="0"/>
            </a:endParaRPr>
          </a:p>
        </p:txBody>
      </p:sp>
      <p:sp>
        <p:nvSpPr>
          <p:cNvPr id="310275" name="Rectangle 3"/>
          <p:cNvSpPr>
            <a:spLocks noGrp="1" noChangeArrowheads="1"/>
          </p:cNvSpPr>
          <p:nvPr>
            <p:ph idx="1"/>
          </p:nvPr>
        </p:nvSpPr>
        <p:spPr>
          <a:xfrm>
            <a:off x="838200" y="2209800"/>
            <a:ext cx="8001000" cy="4114800"/>
          </a:xfrm>
        </p:spPr>
        <p:txBody>
          <a:bodyPr/>
          <a:lstStyle/>
          <a:p>
            <a:pPr algn="r" eaLnBrk="1" hangingPunct="1">
              <a:buFont typeface="Wingdings" pitchFamily="2" charset="2"/>
              <a:buNone/>
              <a:defRPr/>
            </a:pPr>
            <a:r>
              <a:rPr lang="ar-JO" b="1" dirty="0">
                <a:latin typeface="Arial" panose="020B0604020202020204" pitchFamily="34" charset="0"/>
                <a:cs typeface="Arial" panose="020B0604020202020204" pitchFamily="34" charset="0"/>
              </a:rPr>
              <a:t>ما مدى تطابق التقييمين؟</a:t>
            </a:r>
            <a:endParaRPr lang="en-US" b="1" dirty="0">
              <a:latin typeface="Arial" panose="020B0604020202020204" pitchFamily="34" charset="0"/>
              <a:cs typeface="Arial" panose="020B0604020202020204" pitchFamily="34" charset="0"/>
            </a:endParaRPr>
          </a:p>
          <a:p>
            <a:pPr lvl="1" algn="r" rtl="1" eaLnBrk="1" hangingPunct="1">
              <a:defRPr/>
            </a:pPr>
            <a:r>
              <a:rPr lang="ar-JO" b="1" dirty="0">
                <a:latin typeface="Arial" panose="020B0604020202020204" pitchFamily="34" charset="0"/>
                <a:cs typeface="Arial" panose="020B0604020202020204" pitchFamily="34" charset="0"/>
              </a:rPr>
              <a:t>جيد بشكل ملحوظ</a:t>
            </a:r>
            <a:endParaRPr lang="en-US" b="1" dirty="0">
              <a:latin typeface="Arial" panose="020B0604020202020204" pitchFamily="34" charset="0"/>
              <a:cs typeface="Arial" panose="020B0604020202020204" pitchFamily="34" charset="0"/>
            </a:endParaRPr>
          </a:p>
          <a:p>
            <a:pPr lvl="1" algn="r" rtl="1" eaLnBrk="1" hangingPunct="1">
              <a:defRPr/>
            </a:pPr>
            <a:r>
              <a:rPr lang="ar-JO" b="1" dirty="0">
                <a:latin typeface="Arial" panose="020B0604020202020204" pitchFamily="34" charset="0"/>
                <a:cs typeface="Arial" panose="020B0604020202020204" pitchFamily="34" charset="0"/>
              </a:rPr>
              <a:t>ملحوظة: كرر الباحثون تجربتهم مع شرائح فيديو أصغر وأصغر، بحيث تصل مدتها إلى ثانيتين. أظهرت النتائج ارتباطًا أقل بقليل.</a:t>
            </a:r>
          </a:p>
          <a:p>
            <a:pPr marL="457200" lvl="1" indent="0" eaLnBrk="1" hangingPunct="1">
              <a:buNone/>
              <a:defRPr/>
            </a:pPr>
            <a:endParaRPr lang="en-US" b="1" dirty="0">
              <a:latin typeface="Arial" panose="020B0604020202020204" pitchFamily="34" charset="0"/>
              <a:cs typeface="Arial" panose="020B0604020202020204" pitchFamily="34" charset="0"/>
            </a:endParaRPr>
          </a:p>
          <a:p>
            <a:pPr lvl="1" algn="r" rtl="1" eaLnBrk="1" hangingPunct="1">
              <a:buFont typeface="Wingdings" pitchFamily="2" charset="2"/>
              <a:buNone/>
              <a:defRPr/>
            </a:pPr>
            <a:r>
              <a:rPr lang="ar-JO" b="1" dirty="0">
                <a:latin typeface="Arial" panose="020B0604020202020204" pitchFamily="34" charset="0"/>
                <a:cs typeface="Arial" panose="020B0604020202020204" pitchFamily="34" charset="0"/>
              </a:rPr>
              <a:t>ورد ذلك في الإنطباعات الأولى، مجلة بوسطن غلوب العدد 30 (يوليو 1995): 10-11.</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0275">
                                            <p:txEl>
                                              <p:pRg st="1" end="1"/>
                                            </p:txEl>
                                          </p:spTgt>
                                        </p:tgtEl>
                                        <p:attrNameLst>
                                          <p:attrName>style.visibility</p:attrName>
                                        </p:attrNameLst>
                                      </p:cBhvr>
                                      <p:to>
                                        <p:strVal val="visible"/>
                                      </p:to>
                                    </p:set>
                                    <p:animEffect transition="in" filter="checkerboard(across)">
                                      <p:cBhvr>
                                        <p:cTn id="7" dur="500"/>
                                        <p:tgtEl>
                                          <p:spTgt spid="310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81000" y="274638"/>
            <a:ext cx="7924800" cy="1096962"/>
          </a:xfrm>
        </p:spPr>
        <p:txBody>
          <a:bodyPr/>
          <a:lstStyle/>
          <a:p>
            <a:pPr eaLnBrk="1" hangingPunct="1">
              <a:defRPr/>
            </a:pPr>
            <a:r>
              <a:rPr lang="ar-JO" sz="3600" b="1" dirty="0">
                <a:solidFill>
                  <a:srgbClr val="FFFF00"/>
                </a:solidFill>
              </a:rPr>
              <a:t>كيف يعمل التقديم في الإقناع؟</a:t>
            </a:r>
            <a:endParaRPr lang="en-US" sz="3600" b="1" dirty="0">
              <a:solidFill>
                <a:srgbClr val="FFFF00"/>
              </a:solidFill>
            </a:endParaRPr>
          </a:p>
        </p:txBody>
      </p:sp>
      <p:sp>
        <p:nvSpPr>
          <p:cNvPr id="293891" name="Rectangle 3"/>
          <p:cNvSpPr>
            <a:spLocks noChangeArrowheads="1"/>
          </p:cNvSpPr>
          <p:nvPr/>
        </p:nvSpPr>
        <p:spPr bwMode="auto">
          <a:xfrm>
            <a:off x="381000" y="2286000"/>
            <a:ext cx="8229600" cy="3200400"/>
          </a:xfrm>
          <a:prstGeom prst="rect">
            <a:avLst/>
          </a:prstGeom>
          <a:noFill/>
          <a:ln w="9525">
            <a:noFill/>
            <a:miter lim="800000"/>
            <a:headEnd/>
            <a:tailEnd/>
          </a:ln>
          <a:effectLst/>
        </p:spPr>
        <p:txBody>
          <a:bodyPr/>
          <a:lstStyle/>
          <a:p>
            <a:pPr marL="990600" lvl="1" indent="-533400" algn="r" rtl="1" eaLnBrk="1" hangingPunct="1">
              <a:spcBef>
                <a:spcPct val="20000"/>
              </a:spcBef>
              <a:buClr>
                <a:srgbClr val="FF0000"/>
              </a:buClr>
              <a:buFont typeface="Wingdings" pitchFamily="2" charset="2"/>
              <a:buChar char="Ø"/>
              <a:defRPr/>
            </a:pPr>
            <a:r>
              <a:rPr lang="ar-JO" sz="3600" b="1" dirty="0">
                <a:solidFill>
                  <a:schemeClr val="accent3"/>
                </a:solidFill>
                <a:effectLst>
                  <a:outerShdw blurRad="38100" dist="38100" dir="2700000" algn="tl">
                    <a:srgbClr val="000000"/>
                  </a:outerShdw>
                </a:effectLst>
                <a:latin typeface="Tahoma" pitchFamily="34" charset="0"/>
              </a:rPr>
              <a:t>لا ينفصل عن الشخصية</a:t>
            </a:r>
            <a:endParaRPr lang="en-US" sz="3600" b="1" dirty="0">
              <a:solidFill>
                <a:schemeClr val="accent3"/>
              </a:solidFill>
              <a:effectLst>
                <a:outerShdw blurRad="38100" dist="38100" dir="2700000" algn="tl">
                  <a:srgbClr val="000000"/>
                </a:outerShdw>
              </a:effectLst>
              <a:latin typeface="Tahoma" pitchFamily="34" charset="0"/>
            </a:endParaRPr>
          </a:p>
          <a:p>
            <a:pPr marL="990600" lvl="1" indent="-533400" algn="r" rtl="1" eaLnBrk="1" hangingPunct="1">
              <a:spcBef>
                <a:spcPct val="20000"/>
              </a:spcBef>
              <a:buClr>
                <a:srgbClr val="FF0000"/>
              </a:buClr>
              <a:buFont typeface="Wingdings" pitchFamily="2" charset="2"/>
              <a:buChar char="Ø"/>
              <a:defRPr/>
            </a:pPr>
            <a:r>
              <a:rPr lang="ar-JO" sz="3600" b="1" dirty="0">
                <a:solidFill>
                  <a:srgbClr val="FFFFFF"/>
                </a:solidFill>
                <a:effectLst>
                  <a:outerShdw blurRad="38100" dist="38100" dir="2700000" algn="tl">
                    <a:srgbClr val="000000"/>
                  </a:outerShdw>
                </a:effectLst>
                <a:latin typeface="Tahoma" pitchFamily="34" charset="0"/>
              </a:rPr>
              <a:t>يعلن المواقف</a:t>
            </a:r>
            <a:endParaRPr lang="en-US" sz="3600" b="1" dirty="0">
              <a:solidFill>
                <a:srgbClr val="FFFFFF"/>
              </a:solidFill>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1797002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anim calcmode="lin" valueType="num">
                                      <p:cBhvr>
                                        <p:cTn id="7" dur="500" fill="hold"/>
                                        <p:tgtEl>
                                          <p:spTgt spid="2938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38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38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3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93891">
                                            <p:txEl>
                                              <p:pRg st="1" end="1"/>
                                            </p:txEl>
                                          </p:spTgt>
                                        </p:tgtEl>
                                        <p:attrNameLst>
                                          <p:attrName>style.visibility</p:attrName>
                                        </p:attrNameLst>
                                      </p:cBhvr>
                                      <p:to>
                                        <p:strVal val="visible"/>
                                      </p:to>
                                    </p:set>
                                    <p:anim calcmode="lin" valueType="num">
                                      <p:cBhvr>
                                        <p:cTn id="15" dur="500" fill="hold"/>
                                        <p:tgtEl>
                                          <p:spTgt spid="29389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9389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9389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938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idx="1"/>
          </p:nvPr>
        </p:nvSpPr>
        <p:spPr>
          <a:xfrm>
            <a:off x="990600" y="1676400"/>
            <a:ext cx="7772400" cy="2743200"/>
          </a:xfrm>
        </p:spPr>
        <p:txBody>
          <a:bodyPr/>
          <a:lstStyle/>
          <a:p>
            <a:pPr algn="r" rtl="1" eaLnBrk="1" hangingPunct="1">
              <a:defRPr/>
            </a:pPr>
            <a:r>
              <a:rPr lang="ar-JO" sz="3600" dirty="0">
                <a:latin typeface="Arial" panose="020B0604020202020204" pitchFamily="34" charset="0"/>
                <a:cs typeface="Arial" panose="020B0604020202020204" pitchFamily="34" charset="0"/>
              </a:rPr>
              <a:t>هل يمكن الدفاع عن ماسلو كتابياً؟</a:t>
            </a:r>
            <a:endParaRPr lang="en-US" sz="36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42019">
                                            <p:txEl>
                                              <p:pRg st="0" end="0"/>
                                            </p:txEl>
                                          </p:spTgt>
                                        </p:tgtEl>
                                        <p:attrNameLst>
                                          <p:attrName>style.visibility</p:attrName>
                                        </p:attrNameLst>
                                      </p:cBhvr>
                                      <p:to>
                                        <p:strVal val="visible"/>
                                      </p:to>
                                    </p:set>
                                    <p:animEffect transition="in" filter="fade">
                                      <p:cBhvr>
                                        <p:cTn id="7" dur="1000"/>
                                        <p:tgtEl>
                                          <p:spTgt spid="342019">
                                            <p:txEl>
                                              <p:pRg st="0" end="0"/>
                                            </p:txEl>
                                          </p:spTgt>
                                        </p:tgtEl>
                                      </p:cBhvr>
                                    </p:animEffect>
                                    <p:anim calcmode="lin" valueType="num">
                                      <p:cBhvr>
                                        <p:cTn id="8" dur="1000" fill="hold"/>
                                        <p:tgtEl>
                                          <p:spTgt spid="34201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4201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4201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MPj04117830000[1]"/>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7000"/>
                    </a14:imgEffect>
                  </a14:imgLayer>
                </a14:imgProps>
              </a:ext>
            </a:extLst>
          </a:blip>
          <a:srcRect l="9016"/>
          <a:stretch>
            <a:fillRect/>
          </a:stretch>
        </p:blipFill>
        <p:spPr bwMode="auto">
          <a:xfrm>
            <a:off x="-228600" y="-98425"/>
            <a:ext cx="9601200" cy="7032625"/>
          </a:xfrm>
          <a:prstGeom prst="rect">
            <a:avLst/>
          </a:prstGeom>
          <a:noFill/>
          <a:ln w="9525">
            <a:noFill/>
            <a:miter lim="800000"/>
            <a:headEnd/>
            <a:tailEnd/>
          </a:ln>
        </p:spPr>
      </p:pic>
      <p:sp>
        <p:nvSpPr>
          <p:cNvPr id="294917" name="Rectangle 5"/>
          <p:cNvSpPr>
            <a:spLocks noGrp="1" noChangeArrowheads="1"/>
          </p:cNvSpPr>
          <p:nvPr>
            <p:ph type="title"/>
          </p:nvPr>
        </p:nvSpPr>
        <p:spPr>
          <a:xfrm>
            <a:off x="-76200" y="228600"/>
            <a:ext cx="9296400" cy="1371600"/>
          </a:xfrm>
        </p:spPr>
        <p:txBody>
          <a:bodyPr/>
          <a:lstStyle/>
          <a:p>
            <a:pPr eaLnBrk="1" hangingPunct="1">
              <a:defRPr/>
            </a:pPr>
            <a:r>
              <a:rPr lang="ar-JO" sz="4800" b="1" dirty="0">
                <a:solidFill>
                  <a:srgbClr val="FFFF00"/>
                </a:solidFill>
                <a:latin typeface="Arial" panose="020B0604020202020204" pitchFamily="34" charset="0"/>
                <a:cs typeface="Arial" panose="020B0604020202020204" pitchFamily="34" charset="0"/>
              </a:rPr>
              <a:t>يقدر علماء التواصل:</a:t>
            </a:r>
            <a:endParaRPr lang="en-US" sz="4800" b="1" dirty="0">
              <a:solidFill>
                <a:srgbClr val="FFFF00"/>
              </a:solidFill>
              <a:latin typeface="Arial" panose="020B0604020202020204" pitchFamily="34" charset="0"/>
              <a:cs typeface="Arial" panose="020B0604020202020204" pitchFamily="34" charset="0"/>
            </a:endParaRPr>
          </a:p>
        </p:txBody>
      </p:sp>
      <p:sp>
        <p:nvSpPr>
          <p:cNvPr id="294914" name="Rectangle 2"/>
          <p:cNvSpPr>
            <a:spLocks noGrp="1" noChangeArrowheads="1"/>
          </p:cNvSpPr>
          <p:nvPr>
            <p:ph type="body" idx="4294967295"/>
          </p:nvPr>
        </p:nvSpPr>
        <p:spPr>
          <a:xfrm>
            <a:off x="838200" y="1600200"/>
            <a:ext cx="7924800" cy="2743200"/>
          </a:xfrm>
          <a:noFill/>
          <a:ln w="9525">
            <a:noFill/>
            <a:miter lim="800000"/>
            <a:headEnd/>
            <a:tailEnd/>
          </a:ln>
        </p:spPr>
        <p:txBody>
          <a:bodyPr vert="horz" wrap="square" lIns="92075" tIns="46038" rIns="92075" bIns="46038" numCol="1" anchor="t" anchorCtr="0" compatLnSpc="1">
            <a:prstTxWarp prst="textNoShape">
              <a:avLst/>
            </a:prstTxWarp>
          </a:bodyPr>
          <a:lstStyle/>
          <a:p>
            <a:pPr algn="r" rtl="1" eaLnBrk="1" hangingPunct="1">
              <a:lnSpc>
                <a:spcPct val="90000"/>
              </a:lnSpc>
              <a:buClr>
                <a:srgbClr val="FF0000"/>
              </a:buClr>
              <a:buFont typeface="Wingdings" pitchFamily="2" charset="2"/>
              <a:buChar char="Ø"/>
            </a:pPr>
            <a:r>
              <a:rPr lang="ar-JO" sz="3000" b="1" dirty="0">
                <a:effectLst>
                  <a:glow rad="228600">
                    <a:srgbClr val="333333">
                      <a:alpha val="79000"/>
                    </a:srgbClr>
                  </a:glow>
                </a:effectLst>
              </a:rPr>
              <a:t>65% من المعاني الإجتماعية يتم توصيلها بشكل غير لفظي.</a:t>
            </a:r>
          </a:p>
          <a:p>
            <a:pPr algn="r" rtl="1" eaLnBrk="1" hangingPunct="1">
              <a:lnSpc>
                <a:spcPct val="90000"/>
              </a:lnSpc>
              <a:buClr>
                <a:srgbClr val="FF0000"/>
              </a:buClr>
              <a:buFont typeface="Wingdings" pitchFamily="2" charset="2"/>
              <a:buChar char="Ø"/>
            </a:pPr>
            <a:endParaRPr lang="en-US" sz="3000" b="1" dirty="0">
              <a:effectLst>
                <a:glow rad="228600">
                  <a:srgbClr val="333333">
                    <a:alpha val="79000"/>
                  </a:srgbClr>
                </a:glow>
              </a:effectLst>
            </a:endParaRPr>
          </a:p>
          <a:p>
            <a:pPr algn="r" rtl="1" eaLnBrk="1" hangingPunct="1">
              <a:lnSpc>
                <a:spcPct val="90000"/>
              </a:lnSpc>
              <a:buClr>
                <a:srgbClr val="FF0000"/>
              </a:buClr>
              <a:buFont typeface="Wingdings" pitchFamily="2" charset="2"/>
              <a:buChar char="Ø"/>
            </a:pPr>
            <a:r>
              <a:rPr lang="ar-JO" sz="3000" b="1" dirty="0">
                <a:effectLst>
                  <a:glow rad="228600">
                    <a:srgbClr val="333333">
                      <a:alpha val="79000"/>
                    </a:srgbClr>
                  </a:glow>
                </a:effectLst>
              </a:rPr>
              <a:t>93% من المعنى العاطفي يأتي عبر القناة غير اللفظية.</a:t>
            </a:r>
            <a:endParaRPr lang="en-US" sz="3000" b="1" dirty="0">
              <a:effectLst>
                <a:glow rad="228600">
                  <a:srgbClr val="333333">
                    <a:alpha val="79000"/>
                  </a:srgbClr>
                </a:glow>
              </a:effectLst>
            </a:endParaRP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defRPr/>
            </a:pPr>
            <a:r>
              <a:rPr lang="ar-JO" sz="3600" b="1" dirty="0">
                <a:solidFill>
                  <a:srgbClr val="FFFF00"/>
                </a:solidFill>
                <a:latin typeface="Arial" panose="020B0604020202020204" pitchFamily="34" charset="0"/>
                <a:cs typeface="Arial" panose="020B0604020202020204" pitchFamily="34" charset="0"/>
              </a:rPr>
              <a:t>كيف يعمل التقديم في الإقناع؟</a:t>
            </a:r>
            <a:endParaRPr lang="en-US" sz="3600" b="1" dirty="0">
              <a:solidFill>
                <a:srgbClr val="FFFF00"/>
              </a:solidFill>
              <a:latin typeface="Arial" panose="020B0604020202020204" pitchFamily="34" charset="0"/>
              <a:cs typeface="Arial" panose="020B0604020202020204" pitchFamily="34" charset="0"/>
            </a:endParaRPr>
          </a:p>
        </p:txBody>
      </p:sp>
      <p:sp>
        <p:nvSpPr>
          <p:cNvPr id="295939" name="Rectangle 3"/>
          <p:cNvSpPr>
            <a:spLocks noChangeArrowheads="1"/>
          </p:cNvSpPr>
          <p:nvPr/>
        </p:nvSpPr>
        <p:spPr bwMode="auto">
          <a:xfrm>
            <a:off x="762000" y="1676400"/>
            <a:ext cx="5334000" cy="4800600"/>
          </a:xfrm>
          <a:prstGeom prst="rect">
            <a:avLst/>
          </a:prstGeom>
          <a:noFill/>
          <a:ln w="9525">
            <a:noFill/>
            <a:miter lim="800000"/>
            <a:headEnd/>
            <a:tailEnd/>
          </a:ln>
          <a:effectLst/>
        </p:spPr>
        <p:txBody>
          <a:bodyPr/>
          <a:lstStyle/>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لا ينفصل عن الشخصية</a:t>
            </a:r>
            <a:endParaRPr lang="en-US"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يعلن المواقف</a:t>
            </a:r>
            <a:endParaRPr lang="en-US"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990600" lvl="1" indent="-533400" algn="r" rtl="1" eaLnBrk="1" hangingPunct="1">
              <a:spcBef>
                <a:spcPct val="20000"/>
              </a:spcBef>
              <a:buClr>
                <a:srgbClr val="FF0000"/>
              </a:buClr>
              <a:buFont typeface="Wingdings" pitchFamily="2" charset="2"/>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يطلب التعاطف</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1447800" lvl="2" indent="-533400" algn="r" rtl="1" eaLnBrk="1" hangingPunct="1">
              <a:spcBef>
                <a:spcPct val="20000"/>
              </a:spcBef>
              <a:buClr>
                <a:srgbClr val="FF0000"/>
              </a:buClr>
              <a:buFont typeface="Wingdings" pitchFamily="2" charset="2"/>
              <a:buChar char="Ø"/>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يعكس الخلايا العصبية</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1447800" lvl="2" indent="-533400" algn="r" rtl="1" eaLnBrk="1" hangingPunct="1">
              <a:spcBef>
                <a:spcPct val="20000"/>
              </a:spcBef>
              <a:buClr>
                <a:srgbClr val="FF0000"/>
              </a:buClr>
              <a:buFont typeface="Wingdings" pitchFamily="2" charset="2"/>
              <a:buChar char="Ø"/>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نقوم بمزامنة أنماط الدماغ عند الإستماع (أفضل من القراءة).</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95389"/>
            <a:ext cx="2522913" cy="37626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95939">
                                            <p:txEl>
                                              <p:pRg st="2" end="2"/>
                                            </p:txEl>
                                          </p:spTgt>
                                        </p:tgtEl>
                                        <p:attrNameLst>
                                          <p:attrName>style.visibility</p:attrName>
                                        </p:attrNameLst>
                                      </p:cBhvr>
                                      <p:to>
                                        <p:strVal val="visible"/>
                                      </p:to>
                                    </p:set>
                                    <p:anim calcmode="lin" valueType="num">
                                      <p:cBhvr>
                                        <p:cTn id="7" dur="500" fill="hold"/>
                                        <p:tgtEl>
                                          <p:spTgt spid="29593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593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593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5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95939">
                                            <p:txEl>
                                              <p:pRg st="3" end="3"/>
                                            </p:txEl>
                                          </p:spTgt>
                                        </p:tgtEl>
                                        <p:attrNameLst>
                                          <p:attrName>style.visibility</p:attrName>
                                        </p:attrNameLst>
                                      </p:cBhvr>
                                      <p:to>
                                        <p:strVal val="visible"/>
                                      </p:to>
                                    </p:set>
                                    <p:anim calcmode="lin" valueType="num">
                                      <p:cBhvr>
                                        <p:cTn id="15" dur="500" fill="hold"/>
                                        <p:tgtEl>
                                          <p:spTgt spid="29593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9593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9593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95939">
                                            <p:txEl>
                                              <p:pRg st="3" end="3"/>
                                            </p:txEl>
                                          </p:spTgt>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3" name="Picture 5" descr="  © not advert"/>
          <p:cNvPicPr>
            <a:picLocks noChangeAspect="1" noChangeArrowheads="1"/>
          </p:cNvPicPr>
          <p:nvPr/>
        </p:nvPicPr>
        <p:blipFill>
          <a:blip r:embed="rId2" cstate="print"/>
          <a:srcRect/>
          <a:stretch>
            <a:fillRect/>
          </a:stretch>
        </p:blipFill>
        <p:spPr bwMode="auto">
          <a:xfrm>
            <a:off x="838200" y="0"/>
            <a:ext cx="7239000" cy="6633507"/>
          </a:xfrm>
          <a:prstGeom prst="rect">
            <a:avLst/>
          </a:prstGeom>
          <a:ln>
            <a:noFill/>
          </a:ln>
          <a:effectLst>
            <a:softEdge rad="112500"/>
          </a:effectLst>
        </p:spPr>
      </p:pic>
      <p:sp>
        <p:nvSpPr>
          <p:cNvPr id="290818" name="Rectangle 2"/>
          <p:cNvSpPr>
            <a:spLocks noGrp="1" noChangeArrowheads="1"/>
          </p:cNvSpPr>
          <p:nvPr>
            <p:ph idx="1"/>
          </p:nvPr>
        </p:nvSpPr>
        <p:spPr>
          <a:xfrm>
            <a:off x="3810000" y="1600200"/>
            <a:ext cx="5105400" cy="5638800"/>
          </a:xfrm>
        </p:spPr>
        <p:txBody>
          <a:bodyPr/>
          <a:lstStyle/>
          <a:p>
            <a:pPr algn="r" eaLnBrk="1" hangingPunct="1">
              <a:lnSpc>
                <a:spcPct val="90000"/>
              </a:lnSpc>
              <a:buFont typeface="Wingdings" pitchFamily="2" charset="2"/>
              <a:buNone/>
              <a:defRPr/>
            </a:pPr>
            <a:r>
              <a:rPr lang="en-US" sz="3000" b="1" dirty="0">
                <a:latin typeface="Arial" panose="020B0604020202020204" pitchFamily="34" charset="0"/>
                <a:cs typeface="Arial" panose="020B0604020202020204" pitchFamily="34" charset="0"/>
              </a:rPr>
              <a:t>	</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eaLnBrk="1" hangingPunct="1">
              <a:lnSpc>
                <a:spcPct val="90000"/>
              </a:lnSpc>
              <a:buFont typeface="Wingdings" pitchFamily="2" charset="2"/>
              <a:buNone/>
              <a:defRPr/>
            </a:pPr>
            <a:r>
              <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a:t>
            </a:r>
            <a:r>
              <a:rPr lang="ar-JO"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الواضح أن هناك عدوى </a:t>
            </a:r>
          </a:p>
          <a:p>
            <a:pPr algn="r" eaLnBrk="1" hangingPunct="1">
              <a:lnSpc>
                <a:spcPct val="90000"/>
              </a:lnSpc>
              <a:buFont typeface="Wingdings" pitchFamily="2" charset="2"/>
              <a:buNone/>
              <a:defRPr/>
            </a:pPr>
            <a:r>
              <a:rPr lang="ar-JO"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بين العواطف.</a:t>
            </a:r>
          </a:p>
          <a:p>
            <a:pPr algn="r" eaLnBrk="1" hangingPunct="1">
              <a:lnSpc>
                <a:spcPct val="90000"/>
              </a:lnSpc>
              <a:buFont typeface="Wingdings" pitchFamily="2" charset="2"/>
              <a:buNone/>
              <a:defRPr/>
            </a:pPr>
            <a:endPar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eaLnBrk="1" hangingPunct="1">
              <a:lnSpc>
                <a:spcPct val="90000"/>
              </a:lnSpc>
              <a:buFont typeface="Wingdings" pitchFamily="2" charset="2"/>
              <a:buNone/>
              <a:defRPr/>
            </a:pP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هيو بلير، محاضرات في البلاغة والآداب الجميلة.</a:t>
            </a:r>
            <a:endPar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381000" y="274638"/>
            <a:ext cx="7924800" cy="1096962"/>
          </a:xfrm>
        </p:spPr>
        <p:txBody>
          <a:bodyPr/>
          <a:lstStyle/>
          <a:p>
            <a:pPr eaLnBrk="1" hangingPunct="1">
              <a:defRPr/>
            </a:pPr>
            <a:r>
              <a:rPr lang="ar-JO" sz="3600" b="1" dirty="0">
                <a:solidFill>
                  <a:srgbClr val="FFFF00"/>
                </a:solidFill>
                <a:latin typeface="Arial" panose="020B0604020202020204" pitchFamily="34" charset="0"/>
                <a:cs typeface="Arial" panose="020B0604020202020204" pitchFamily="34" charset="0"/>
              </a:rPr>
              <a:t>كيف يعمل التقديم في الإقناع</a:t>
            </a:r>
            <a:endParaRPr lang="en-US" sz="3600" b="1" dirty="0">
              <a:solidFill>
                <a:srgbClr val="FFFF00"/>
              </a:solidFill>
              <a:latin typeface="Arial" panose="020B0604020202020204" pitchFamily="34" charset="0"/>
              <a:cs typeface="Arial" panose="020B0604020202020204" pitchFamily="34" charset="0"/>
            </a:endParaRPr>
          </a:p>
        </p:txBody>
      </p:sp>
      <p:sp>
        <p:nvSpPr>
          <p:cNvPr id="299011" name="Rectangle 3"/>
          <p:cNvSpPr>
            <a:spLocks noChangeArrowheads="1"/>
          </p:cNvSpPr>
          <p:nvPr/>
        </p:nvSpPr>
        <p:spPr bwMode="auto">
          <a:xfrm>
            <a:off x="76200" y="1676400"/>
            <a:ext cx="8763000" cy="4800600"/>
          </a:xfrm>
          <a:prstGeom prst="rect">
            <a:avLst/>
          </a:prstGeom>
          <a:noFill/>
          <a:ln w="9525">
            <a:noFill/>
            <a:miter lim="800000"/>
            <a:headEnd/>
            <a:tailEnd/>
          </a:ln>
          <a:effectLst/>
        </p:spPr>
        <p:txBody>
          <a:bodyPr/>
          <a:lstStyle/>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لا ينفصل عن الشخصية</a:t>
            </a:r>
            <a:endParaRPr lang="en-US"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يعلن المواقف</a:t>
            </a:r>
            <a:endParaRPr lang="en-US"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يطالب بالتعاطف</a:t>
            </a:r>
            <a:endParaRPr lang="en-US"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990600" lvl="1" indent="-533400" algn="r" rtl="1" eaLnBrk="1" hangingPunct="1">
              <a:spcBef>
                <a:spcPct val="20000"/>
              </a:spcBef>
              <a:buClr>
                <a:srgbClr val="FF0000"/>
              </a:buClr>
              <a:buFont typeface="Wingdings" pitchFamily="2" charset="2"/>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مكملات وبدائل للرسالة اللفظية.</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eaLnBrk="1" hangingPunct="1">
              <a:defRPr/>
            </a:pPr>
            <a:r>
              <a:rPr lang="ar-JO" sz="2800" b="1" dirty="0">
                <a:solidFill>
                  <a:srgbClr val="FFFF00"/>
                </a:solidFill>
                <a:latin typeface="Arial" panose="020B0604020202020204" pitchFamily="34" charset="0"/>
                <a:cs typeface="Arial" panose="020B0604020202020204" pitchFamily="34" charset="0"/>
              </a:rPr>
              <a:t>عندما تتعارض رسالة لفظية مع الرسالة غير اللفظية</a:t>
            </a:r>
            <a:br>
              <a:rPr lang="ar-JO" sz="2800" b="1" dirty="0">
                <a:solidFill>
                  <a:srgbClr val="FFFF00"/>
                </a:solidFill>
                <a:latin typeface="Arial" panose="020B0604020202020204" pitchFamily="34" charset="0"/>
                <a:cs typeface="Arial" panose="020B0604020202020204" pitchFamily="34" charset="0"/>
              </a:rPr>
            </a:br>
            <a:r>
              <a:rPr lang="ar-JO" sz="2800" b="1" dirty="0">
                <a:solidFill>
                  <a:srgbClr val="FFFF00"/>
                </a:solidFill>
                <a:latin typeface="Arial" panose="020B0604020202020204" pitchFamily="34" charset="0"/>
                <a:cs typeface="Arial" panose="020B0604020202020204" pitchFamily="34" charset="0"/>
              </a:rPr>
              <a:t>كيف نقرر ما يعنيه المتحدث؟</a:t>
            </a:r>
            <a:endParaRPr lang="en-US" sz="2800" b="1" dirty="0">
              <a:solidFill>
                <a:srgbClr val="FFFF00"/>
              </a:solidFill>
              <a:latin typeface="Arial" panose="020B0604020202020204" pitchFamily="34" charset="0"/>
              <a:cs typeface="Arial" panose="020B0604020202020204" pitchFamily="34" charset="0"/>
            </a:endParaRPr>
          </a:p>
        </p:txBody>
      </p:sp>
      <p:graphicFrame>
        <p:nvGraphicFramePr>
          <p:cNvPr id="8" name="Object 9"/>
          <p:cNvGraphicFramePr>
            <a:graphicFrameLocks noGrp="1" noChangeAspect="1"/>
          </p:cNvGraphicFramePr>
          <p:nvPr>
            <p:ph idx="1"/>
            <p:extLst>
              <p:ext uri="{D42A27DB-BD31-4B8C-83A1-F6EECF244321}">
                <p14:modId xmlns:p14="http://schemas.microsoft.com/office/powerpoint/2010/main" val="333594448"/>
              </p:ext>
            </p:extLst>
          </p:nvPr>
        </p:nvGraphicFramePr>
        <p:xfrm>
          <a:off x="362512" y="782746"/>
          <a:ext cx="8090504" cy="5832172"/>
        </p:xfrm>
        <a:graphic>
          <a:graphicData uri="http://schemas.openxmlformats.org/drawingml/2006/chart">
            <c:chart xmlns:c="http://schemas.openxmlformats.org/drawingml/2006/chart" xmlns:r="http://schemas.openxmlformats.org/officeDocument/2006/relationships" r:id="rId2"/>
          </a:graphicData>
        </a:graphic>
      </p:graphicFrame>
      <p:sp>
        <p:nvSpPr>
          <p:cNvPr id="300043" name="Text Box 11"/>
          <p:cNvSpPr txBox="1">
            <a:spLocks noChangeArrowheads="1"/>
          </p:cNvSpPr>
          <p:nvPr/>
        </p:nvSpPr>
        <p:spPr bwMode="auto">
          <a:xfrm>
            <a:off x="5029200" y="2743200"/>
            <a:ext cx="3048000" cy="461665"/>
          </a:xfrm>
          <a:prstGeom prst="rect">
            <a:avLst/>
          </a:prstGeom>
          <a:noFill/>
          <a:ln w="9525">
            <a:noFill/>
            <a:miter lim="800000"/>
            <a:headEnd/>
            <a:tailEnd/>
          </a:ln>
          <a:effectLst/>
        </p:spPr>
        <p:txBody>
          <a:bodyPr>
            <a:spAutoFit/>
          </a:bodyPr>
          <a:lstStyle/>
          <a:p>
            <a:pPr>
              <a:spcBef>
                <a:spcPct val="50000"/>
              </a:spcBef>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38% الصوت</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00044" name="Text Box 12"/>
          <p:cNvSpPr txBox="1">
            <a:spLocks noChangeArrowheads="1"/>
          </p:cNvSpPr>
          <p:nvPr/>
        </p:nvSpPr>
        <p:spPr bwMode="auto">
          <a:xfrm>
            <a:off x="5376863" y="3595688"/>
            <a:ext cx="3048000" cy="1015663"/>
          </a:xfrm>
          <a:prstGeom prst="rect">
            <a:avLst/>
          </a:prstGeom>
          <a:noFill/>
          <a:ln w="9525">
            <a:noFill/>
            <a:miter lim="800000"/>
            <a:headEnd/>
            <a:tailEnd/>
          </a:ln>
          <a:effectLst/>
        </p:spPr>
        <p:txBody>
          <a:bodyPr>
            <a:spAutoFit/>
          </a:bodyPr>
          <a:lstStyle/>
          <a:p>
            <a:pPr>
              <a:spcBef>
                <a:spcPct val="50000"/>
              </a:spcBef>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7%</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spcBef>
                <a:spcPct val="50000"/>
              </a:spcBef>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الكلمات</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00045" name="Text Box 13"/>
          <p:cNvSpPr txBox="1">
            <a:spLocks noChangeArrowheads="1"/>
          </p:cNvSpPr>
          <p:nvPr/>
        </p:nvSpPr>
        <p:spPr bwMode="auto">
          <a:xfrm>
            <a:off x="2057400" y="2743200"/>
            <a:ext cx="3048000" cy="461665"/>
          </a:xfrm>
          <a:prstGeom prst="rect">
            <a:avLst/>
          </a:prstGeom>
          <a:noFill/>
          <a:ln w="9525">
            <a:noFill/>
            <a:miter lim="800000"/>
            <a:headEnd/>
            <a:tailEnd/>
          </a:ln>
        </p:spPr>
        <p:txBody>
          <a:bodyPr>
            <a:spAutoFit/>
          </a:bodyPr>
          <a:lstStyle/>
          <a:p>
            <a:pPr>
              <a:spcBef>
                <a:spcPct val="50000"/>
              </a:spcBef>
            </a:pPr>
            <a:r>
              <a:rPr lang="ar-JO" sz="2400" b="1" dirty="0">
                <a:solidFill>
                  <a:srgbClr val="000000"/>
                </a:solidFill>
                <a:latin typeface="Arial" panose="020B0604020202020204" pitchFamily="34" charset="0"/>
                <a:cs typeface="Arial" panose="020B0604020202020204" pitchFamily="34" charset="0"/>
              </a:rPr>
              <a:t>55% تعابير الوجه</a:t>
            </a:r>
            <a:endParaRPr lang="en-US" sz="2400" b="1" dirty="0">
              <a:solidFill>
                <a:srgbClr val="000000"/>
              </a:solidFill>
              <a:latin typeface="Arial" panose="020B0604020202020204" pitchFamily="34" charset="0"/>
              <a:cs typeface="Arial" panose="020B0604020202020204" pitchFamily="34" charset="0"/>
            </a:endParaRPr>
          </a:p>
        </p:txBody>
      </p:sp>
      <p:sp>
        <p:nvSpPr>
          <p:cNvPr id="1031" name="Text Box 14"/>
          <p:cNvSpPr txBox="1">
            <a:spLocks noChangeArrowheads="1"/>
          </p:cNvSpPr>
          <p:nvPr/>
        </p:nvSpPr>
        <p:spPr bwMode="auto">
          <a:xfrm>
            <a:off x="304800" y="5715000"/>
            <a:ext cx="8686800" cy="400110"/>
          </a:xfrm>
          <a:prstGeom prst="rect">
            <a:avLst/>
          </a:prstGeom>
          <a:noFill/>
          <a:ln w="9525">
            <a:noFill/>
            <a:miter lim="800000"/>
            <a:headEnd/>
            <a:tailEnd/>
          </a:ln>
        </p:spPr>
        <p:txBody>
          <a:bodyPr>
            <a:spAutoFit/>
          </a:bodyPr>
          <a:lstStyle/>
          <a:p>
            <a:pPr algn="r">
              <a:spcBef>
                <a:spcPct val="50000"/>
              </a:spcBef>
            </a:pPr>
            <a:r>
              <a:rPr lang="ar-JO" sz="2000" b="1" dirty="0">
                <a:latin typeface="Arial" panose="020B0604020202020204" pitchFamily="34" charset="0"/>
                <a:cs typeface="Arial" panose="020B0604020202020204" pitchFamily="34" charset="0"/>
              </a:rPr>
              <a:t>المصدر: ألبرت مهرابيان، التواصل بدون كلمات، علم النفس اليوم 2 (سبتمبر 1968)، ص53.</a:t>
            </a:r>
            <a:endParaRPr lang="en-US" sz="2000"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0045"/>
                                        </p:tgtEl>
                                        <p:attrNameLst>
                                          <p:attrName>style.visibility</p:attrName>
                                        </p:attrNameLst>
                                      </p:cBhvr>
                                      <p:to>
                                        <p:strVal val="visible"/>
                                      </p:to>
                                    </p:set>
                                    <p:anim calcmode="lin" valueType="num">
                                      <p:cBhvr additive="base">
                                        <p:cTn id="13" dur="500" fill="hold"/>
                                        <p:tgtEl>
                                          <p:spTgt spid="300045"/>
                                        </p:tgtEl>
                                        <p:attrNameLst>
                                          <p:attrName>ppt_x</p:attrName>
                                        </p:attrNameLst>
                                      </p:cBhvr>
                                      <p:tavLst>
                                        <p:tav tm="0">
                                          <p:val>
                                            <p:strVal val="#ppt_x"/>
                                          </p:val>
                                        </p:tav>
                                        <p:tav tm="100000">
                                          <p:val>
                                            <p:strVal val="#ppt_x"/>
                                          </p:val>
                                        </p:tav>
                                      </p:tavLst>
                                    </p:anim>
                                    <p:anim calcmode="lin" valueType="num">
                                      <p:cBhvr additive="base">
                                        <p:cTn id="14" dur="500" fill="hold"/>
                                        <p:tgtEl>
                                          <p:spTgt spid="3000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0043"/>
                                        </p:tgtEl>
                                        <p:attrNameLst>
                                          <p:attrName>style.visibility</p:attrName>
                                        </p:attrNameLst>
                                      </p:cBhvr>
                                      <p:to>
                                        <p:strVal val="visible"/>
                                      </p:to>
                                    </p:set>
                                    <p:anim calcmode="lin" valueType="num">
                                      <p:cBhvr additive="base">
                                        <p:cTn id="19" dur="500" fill="hold"/>
                                        <p:tgtEl>
                                          <p:spTgt spid="300043"/>
                                        </p:tgtEl>
                                        <p:attrNameLst>
                                          <p:attrName>ppt_x</p:attrName>
                                        </p:attrNameLst>
                                      </p:cBhvr>
                                      <p:tavLst>
                                        <p:tav tm="0">
                                          <p:val>
                                            <p:strVal val="#ppt_x"/>
                                          </p:val>
                                        </p:tav>
                                        <p:tav tm="100000">
                                          <p:val>
                                            <p:strVal val="#ppt_x"/>
                                          </p:val>
                                        </p:tav>
                                      </p:tavLst>
                                    </p:anim>
                                    <p:anim calcmode="lin" valueType="num">
                                      <p:cBhvr additive="base">
                                        <p:cTn id="20" dur="500" fill="hold"/>
                                        <p:tgtEl>
                                          <p:spTgt spid="3000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0044"/>
                                        </p:tgtEl>
                                        <p:attrNameLst>
                                          <p:attrName>style.visibility</p:attrName>
                                        </p:attrNameLst>
                                      </p:cBhvr>
                                      <p:to>
                                        <p:strVal val="visible"/>
                                      </p:to>
                                    </p:set>
                                    <p:anim calcmode="lin" valueType="num">
                                      <p:cBhvr additive="base">
                                        <p:cTn id="25" dur="500" fill="hold"/>
                                        <p:tgtEl>
                                          <p:spTgt spid="300044"/>
                                        </p:tgtEl>
                                        <p:attrNameLst>
                                          <p:attrName>ppt_x</p:attrName>
                                        </p:attrNameLst>
                                      </p:cBhvr>
                                      <p:tavLst>
                                        <p:tav tm="0">
                                          <p:val>
                                            <p:strVal val="#ppt_x"/>
                                          </p:val>
                                        </p:tav>
                                        <p:tav tm="100000">
                                          <p:val>
                                            <p:strVal val="#ppt_x"/>
                                          </p:val>
                                        </p:tav>
                                      </p:tavLst>
                                    </p:anim>
                                    <p:anim calcmode="lin" valueType="num">
                                      <p:cBhvr additive="base">
                                        <p:cTn id="26" dur="500" fill="hold"/>
                                        <p:tgtEl>
                                          <p:spTgt spid="3000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300043" grpId="0"/>
      <p:bldP spid="300044" grpId="0"/>
      <p:bldP spid="30004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381000" y="274638"/>
            <a:ext cx="7924800" cy="1096962"/>
          </a:xfrm>
        </p:spPr>
        <p:txBody>
          <a:bodyPr/>
          <a:lstStyle/>
          <a:p>
            <a:pPr eaLnBrk="1" hangingPunct="1">
              <a:defRPr/>
            </a:pPr>
            <a:r>
              <a:rPr lang="ar-JO" sz="3600" b="1" dirty="0">
                <a:solidFill>
                  <a:srgbClr val="FFFF00"/>
                </a:solidFill>
                <a:latin typeface="Arial" panose="020B0604020202020204" pitchFamily="34" charset="0"/>
                <a:cs typeface="Arial" panose="020B0604020202020204" pitchFamily="34" charset="0"/>
              </a:rPr>
              <a:t>كيف يعمل التقديم في الإقناع؟</a:t>
            </a:r>
            <a:endParaRPr lang="en-US" sz="3600" b="1" dirty="0">
              <a:solidFill>
                <a:srgbClr val="FFFF00"/>
              </a:solidFill>
              <a:latin typeface="Arial" panose="020B0604020202020204" pitchFamily="34" charset="0"/>
              <a:cs typeface="Arial" panose="020B0604020202020204" pitchFamily="34" charset="0"/>
            </a:endParaRPr>
          </a:p>
        </p:txBody>
      </p:sp>
      <p:sp>
        <p:nvSpPr>
          <p:cNvPr id="302083" name="Rectangle 3"/>
          <p:cNvSpPr>
            <a:spLocks noChangeArrowheads="1"/>
          </p:cNvSpPr>
          <p:nvPr/>
        </p:nvSpPr>
        <p:spPr bwMode="auto">
          <a:xfrm>
            <a:off x="76200" y="1676400"/>
            <a:ext cx="8763000" cy="4800600"/>
          </a:xfrm>
          <a:prstGeom prst="rect">
            <a:avLst/>
          </a:prstGeom>
          <a:noFill/>
          <a:ln w="9525">
            <a:noFill/>
            <a:miter lim="800000"/>
            <a:headEnd/>
            <a:tailEnd/>
          </a:ln>
          <a:effectLst/>
        </p:spPr>
        <p:txBody>
          <a:bodyPr/>
          <a:lstStyle/>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لا ينفصل عن الشخصية</a:t>
            </a: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يعلن المواقف</a:t>
            </a: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يطالب بالتعاطف</a:t>
            </a: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مكملات وبدائل للرسالة اللفظية.</a:t>
            </a:r>
          </a:p>
          <a:p>
            <a:pPr marL="990600" lvl="1" indent="-533400" algn="r" rtl="1" eaLnBrk="1" hangingPunct="1">
              <a:spcBef>
                <a:spcPct val="20000"/>
              </a:spcBef>
              <a:buClr>
                <a:srgbClr val="FF0000"/>
              </a:buClr>
              <a:buFont typeface="Wingdings" pitchFamily="2" charset="2"/>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يكتسب الإهتمام ويحافظ عليه.</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MCj02330340000[1]"/>
          <p:cNvPicPr>
            <a:picLocks noChangeAspect="1" noChangeArrowheads="1"/>
          </p:cNvPicPr>
          <p:nvPr/>
        </p:nvPicPr>
        <p:blipFill>
          <a:blip r:embed="rId2" cstate="print">
            <a:lum bright="-56000" contrast="-70000"/>
            <a:grayscl/>
          </a:blip>
          <a:srcRect t="3334"/>
          <a:stretch>
            <a:fillRect/>
          </a:stretch>
        </p:blipFill>
        <p:spPr bwMode="auto">
          <a:xfrm>
            <a:off x="0" y="0"/>
            <a:ext cx="9296400" cy="6972300"/>
          </a:xfrm>
          <a:prstGeom prst="rect">
            <a:avLst/>
          </a:prstGeom>
          <a:noFill/>
          <a:ln w="9525">
            <a:noFill/>
            <a:miter lim="800000"/>
            <a:headEnd/>
            <a:tailEnd/>
          </a:ln>
        </p:spPr>
      </p:pic>
      <p:sp>
        <p:nvSpPr>
          <p:cNvPr id="303107" name="Rectangle 3"/>
          <p:cNvSpPr>
            <a:spLocks noGrp="1" noChangeArrowheads="1"/>
          </p:cNvSpPr>
          <p:nvPr>
            <p:ph type="title"/>
          </p:nvPr>
        </p:nvSpPr>
        <p:spPr>
          <a:xfrm>
            <a:off x="152400" y="-106363"/>
            <a:ext cx="8915400" cy="1096963"/>
          </a:xfrm>
        </p:spPr>
        <p:txBody>
          <a:bodyPr/>
          <a:lstStyle/>
          <a:p>
            <a:pPr eaLnBrk="1" hangingPunct="1">
              <a:defRPr/>
            </a:pPr>
            <a:r>
              <a:rPr lang="ar-JO" b="1" dirty="0">
                <a:solidFill>
                  <a:srgbClr val="FFFF00"/>
                </a:solidFill>
                <a:latin typeface="Arial" panose="020B0604020202020204" pitchFamily="34" charset="0"/>
                <a:cs typeface="Arial" panose="020B0604020202020204" pitchFamily="34" charset="0"/>
              </a:rPr>
              <a:t>الإهتمام والتقديم</a:t>
            </a:r>
            <a:endParaRPr lang="en-US" b="1" dirty="0">
              <a:solidFill>
                <a:srgbClr val="FFFF00"/>
              </a:solidFill>
              <a:latin typeface="Arial" panose="020B0604020202020204" pitchFamily="34" charset="0"/>
              <a:cs typeface="Arial" panose="020B0604020202020204" pitchFamily="34" charset="0"/>
            </a:endParaRPr>
          </a:p>
        </p:txBody>
      </p:sp>
      <p:sp>
        <p:nvSpPr>
          <p:cNvPr id="303106" name="Rectangle 2"/>
          <p:cNvSpPr>
            <a:spLocks noGrp="1" noChangeArrowheads="1"/>
          </p:cNvSpPr>
          <p:nvPr>
            <p:ph idx="1"/>
          </p:nvPr>
        </p:nvSpPr>
        <p:spPr>
          <a:xfrm>
            <a:off x="533400" y="914400"/>
            <a:ext cx="8077200" cy="5486400"/>
          </a:xfrm>
        </p:spPr>
        <p:txBody>
          <a:bodyPr/>
          <a:lstStyle/>
          <a:p>
            <a:pPr algn="r" rtl="1" eaLnBrk="1" hangingPunct="1">
              <a:lnSpc>
                <a:spcPct val="90000"/>
              </a:lnSpc>
              <a:buFont typeface="Wingdings" pitchFamily="2" charset="2"/>
              <a:buNone/>
              <a:defRPr/>
            </a:pPr>
            <a:r>
              <a:rPr lang="en-US" sz="3600"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لن يتخلص الرجال من أعز متعهم بناءً على طلب نعسان من شخص لا يبدو أنه يعني ما يقوله.</a:t>
            </a:r>
            <a:endParaRPr lang="en-US" b="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defRPr/>
            </a:pPr>
            <a:endParaRPr lang="en-US" b="1" dirty="0">
              <a:latin typeface="Arial" panose="020B0604020202020204" pitchFamily="34" charset="0"/>
              <a:cs typeface="Arial" panose="020B0604020202020204" pitchFamily="34" charset="0"/>
            </a:endParaRPr>
          </a:p>
          <a:p>
            <a:pPr algn="r" rtl="1" eaLnBrk="1" hangingPunct="1">
              <a:lnSpc>
                <a:spcPct val="90000"/>
              </a:lnSpc>
              <a:buFont typeface="Wingdings" pitchFamily="2" charset="2"/>
              <a:buNone/>
              <a:defRPr/>
            </a:pP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إن نبرة الكلام ونطق الوعظ أمر مهم. إن خير الأمور لن تحرك الناس إلا إذا سلمت لهم بطريقة مؤثرة. لذا تحدث بشكل متبادل وشخصي مع جمهورك. إن الافتقار إلى مثل هذه اللهجة والتعبير المألوفين هو عيب كبير في الكثير من وعظنا. الرجل الرتيب يشبه تلميذاً يلقي درسه؛ قليلون سوف يتأثرون بما يقوله. استيقظ إلى عمل الرب وتحدث إلى شعبك كما لو كانت حياتهم على المحك.</a:t>
            </a:r>
            <a:endParaRPr lang="en-US" b="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defRPr/>
            </a:pPr>
            <a:endParaRPr lang="en-US" b="1" dirty="0">
              <a:latin typeface="Arial" panose="020B0604020202020204" pitchFamily="34" charset="0"/>
              <a:cs typeface="Arial" panose="020B0604020202020204" pitchFamily="34" charset="0"/>
            </a:endParaRPr>
          </a:p>
          <a:p>
            <a:pPr algn="r" rtl="1" eaLnBrk="1" hangingPunct="1">
              <a:lnSpc>
                <a:spcPct val="90000"/>
              </a:lnSpc>
              <a:buFont typeface="Wingdings" pitchFamily="2" charset="2"/>
              <a:buNone/>
              <a:defRPr/>
            </a:pPr>
            <a:r>
              <a:rPr lang="en-US" sz="2000" b="1"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ريتشارد باكستر، القس المصلح: نمط للنمو الشخصي والخدمة. (بورتلاند: مولتنوماه، بدون تاريخ)، 97.</a:t>
            </a:r>
            <a:endParaRPr lang="en-US" sz="2000" b="1" u="sng"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3106">
                                            <p:txEl>
                                              <p:pRg st="0" end="0"/>
                                            </p:txEl>
                                          </p:spTgt>
                                        </p:tgtEl>
                                        <p:attrNameLst>
                                          <p:attrName>style.visibility</p:attrName>
                                        </p:attrNameLst>
                                      </p:cBhvr>
                                      <p:to>
                                        <p:strVal val="visible"/>
                                      </p:to>
                                    </p:set>
                                    <p:animEffect transition="in" filter="fade">
                                      <p:cBhvr>
                                        <p:cTn id="7" dur="2000"/>
                                        <p:tgtEl>
                                          <p:spTgt spid="30310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3106">
                                            <p:txEl>
                                              <p:pRg st="2" end="2"/>
                                            </p:txEl>
                                          </p:spTgt>
                                        </p:tgtEl>
                                        <p:attrNameLst>
                                          <p:attrName>style.visibility</p:attrName>
                                        </p:attrNameLst>
                                      </p:cBhvr>
                                      <p:to>
                                        <p:strVal val="visible"/>
                                      </p:to>
                                    </p:set>
                                    <p:animEffect transition="in" filter="fade">
                                      <p:cBhvr>
                                        <p:cTn id="10" dur="2000"/>
                                        <p:tgtEl>
                                          <p:spTgt spid="303106">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3106">
                                            <p:txEl>
                                              <p:pRg st="4" end="4"/>
                                            </p:txEl>
                                          </p:spTgt>
                                        </p:tgtEl>
                                        <p:attrNameLst>
                                          <p:attrName>style.visibility</p:attrName>
                                        </p:attrNameLst>
                                      </p:cBhvr>
                                      <p:to>
                                        <p:strVal val="visible"/>
                                      </p:to>
                                    </p:set>
                                    <p:animEffect transition="in" filter="fade">
                                      <p:cBhvr>
                                        <p:cTn id="13" dur="2000"/>
                                        <p:tgtEl>
                                          <p:spTgt spid="303106">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3107"/>
                                        </p:tgtEl>
                                        <p:attrNameLst>
                                          <p:attrName>style.visibility</p:attrName>
                                        </p:attrNameLst>
                                      </p:cBhvr>
                                      <p:to>
                                        <p:strVal val="visible"/>
                                      </p:to>
                                    </p:set>
                                    <p:animEffect transition="in" filter="fade">
                                      <p:cBhvr>
                                        <p:cTn id="16" dur="2000"/>
                                        <p:tgtEl>
                                          <p:spTgt spid="303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p:bldP spid="30310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381000" y="274638"/>
            <a:ext cx="7924800" cy="1096962"/>
          </a:xfrm>
        </p:spPr>
        <p:txBody>
          <a:bodyPr/>
          <a:lstStyle/>
          <a:p>
            <a:pPr eaLnBrk="1" hangingPunct="1">
              <a:defRPr/>
            </a:pPr>
            <a:r>
              <a:rPr lang="ar-JO" sz="3600" b="1" dirty="0">
                <a:solidFill>
                  <a:srgbClr val="FFFF00"/>
                </a:solidFill>
                <a:latin typeface="Arial" panose="020B0604020202020204" pitchFamily="34" charset="0"/>
                <a:cs typeface="Arial" panose="020B0604020202020204" pitchFamily="34" charset="0"/>
              </a:rPr>
              <a:t>كيف يعمل التقديم في الإقناع؟</a:t>
            </a:r>
            <a:endParaRPr lang="en-US" sz="3600" b="1" dirty="0">
              <a:solidFill>
                <a:srgbClr val="FFFF00"/>
              </a:solidFill>
              <a:latin typeface="Arial" panose="020B0604020202020204" pitchFamily="34" charset="0"/>
              <a:cs typeface="Arial" panose="020B0604020202020204" pitchFamily="34" charset="0"/>
            </a:endParaRPr>
          </a:p>
        </p:txBody>
      </p:sp>
      <p:sp>
        <p:nvSpPr>
          <p:cNvPr id="304131" name="Rectangle 3"/>
          <p:cNvSpPr>
            <a:spLocks noChangeArrowheads="1"/>
          </p:cNvSpPr>
          <p:nvPr/>
        </p:nvSpPr>
        <p:spPr bwMode="auto">
          <a:xfrm>
            <a:off x="76200" y="1524000"/>
            <a:ext cx="8763000" cy="4572000"/>
          </a:xfrm>
          <a:prstGeom prst="rect">
            <a:avLst/>
          </a:prstGeom>
          <a:noFill/>
          <a:ln w="9525">
            <a:noFill/>
            <a:miter lim="800000"/>
            <a:headEnd/>
            <a:tailEnd/>
          </a:ln>
          <a:effectLst/>
        </p:spPr>
        <p:txBody>
          <a:bodyPr/>
          <a:lstStyle/>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لا ينفصل عن الشخصية</a:t>
            </a: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يعلن المواقف</a:t>
            </a: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يطالب بالتعاطف</a:t>
            </a: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مكملات وبدائل للرسالة اللفظية.</a:t>
            </a:r>
          </a:p>
          <a:p>
            <a:pPr marL="990600" lvl="1" indent="-533400" algn="r" rtl="1" eaLnBrk="1" hangingPunct="1">
              <a:spcBef>
                <a:spcPct val="20000"/>
              </a:spcBef>
              <a:buClr>
                <a:srgbClr val="FF0000"/>
              </a:buClr>
              <a:buFont typeface="Wingdings" pitchFamily="2" charset="2"/>
              <a:buChar char="Ø"/>
              <a:defRPr/>
            </a:pPr>
            <a:r>
              <a:rPr lang="ar-JO" sz="3600" b="1" dirty="0">
                <a:solidFill>
                  <a:srgbClr val="969696"/>
                </a:solidFill>
                <a:effectLst>
                  <a:outerShdw blurRad="38100" dist="38100" dir="2700000" algn="tl">
                    <a:srgbClr val="000000"/>
                  </a:outerShdw>
                </a:effectLst>
                <a:latin typeface="Arial" panose="020B0604020202020204" pitchFamily="34" charset="0"/>
                <a:cs typeface="Arial" panose="020B0604020202020204" pitchFamily="34" charset="0"/>
              </a:rPr>
              <a:t>يكتسب الإهتمام ويحافظ عليه.</a:t>
            </a:r>
          </a:p>
          <a:p>
            <a:pPr marL="990600" lvl="1" indent="-533400" algn="r" rtl="1" eaLnBrk="1" hangingPunct="1">
              <a:spcBef>
                <a:spcPct val="20000"/>
              </a:spcBef>
              <a:buClr>
                <a:srgbClr val="FF0000"/>
              </a:buClr>
              <a:buFont typeface="Wingdings" pitchFamily="2" charset="2"/>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يعزز الإحتفاظ</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04131">
                                            <p:txEl>
                                              <p:pRg st="5" end="5"/>
                                            </p:txEl>
                                          </p:spTgt>
                                        </p:tgtEl>
                                        <p:attrNameLst>
                                          <p:attrName>style.visibility</p:attrName>
                                        </p:attrNameLst>
                                      </p:cBhvr>
                                      <p:to>
                                        <p:strVal val="visible"/>
                                      </p:to>
                                    </p:set>
                                    <p:anim calcmode="lin" valueType="num">
                                      <p:cBhvr>
                                        <p:cTn id="7" dur="500" fill="hold"/>
                                        <p:tgtEl>
                                          <p:spTgt spid="30413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413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413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413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482691135"/>
              </p:ext>
            </p:extLst>
          </p:nvPr>
        </p:nvGraphicFramePr>
        <p:xfrm>
          <a:off x="-56322" y="0"/>
          <a:ext cx="9144000" cy="6857207"/>
        </p:xfrm>
        <a:graphic>
          <a:graphicData uri="http://schemas.openxmlformats.org/presentationml/2006/ole">
            <mc:AlternateContent xmlns:mc="http://schemas.openxmlformats.org/markup-compatibility/2006">
              <mc:Choice xmlns:v="urn:schemas-microsoft-com:vml" Requires="v">
                <p:oleObj name="Presentation" r:id="rId2" imgW="4570378" imgH="3427437" progId="PowerPoint.Show.8">
                  <p:embed/>
                </p:oleObj>
              </mc:Choice>
              <mc:Fallback>
                <p:oleObj name="Presentation" r:id="rId2" imgW="4570378" imgH="3427437" progId="PowerPoint.Show.8">
                  <p:embed/>
                  <p:pic>
                    <p:nvPicPr>
                      <p:cNvPr id="0" name=""/>
                      <p:cNvPicPr/>
                      <p:nvPr/>
                    </p:nvPicPr>
                    <p:blipFill>
                      <a:blip r:embed="rId3"/>
                      <a:stretch>
                        <a:fillRect/>
                      </a:stretch>
                    </p:blipFill>
                    <p:spPr>
                      <a:xfrm>
                        <a:off x="-56322" y="0"/>
                        <a:ext cx="9144000" cy="6857207"/>
                      </a:xfrm>
                      <a:prstGeom prst="rect">
                        <a:avLst/>
                      </a:prstGeom>
                    </p:spPr>
                  </p:pic>
                </p:oleObj>
              </mc:Fallback>
            </mc:AlternateContent>
          </a:graphicData>
        </a:graphic>
      </p:graphicFrame>
    </p:spTree>
    <p:extLst>
      <p:ext uri="{BB962C8B-B14F-4D97-AF65-F5344CB8AC3E}">
        <p14:creationId xmlns:p14="http://schemas.microsoft.com/office/powerpoint/2010/main" val="4251264809"/>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772400" cy="1143000"/>
          </a:xfrm>
        </p:spPr>
        <p:txBody>
          <a:bodyPr/>
          <a:lstStyle/>
          <a:p>
            <a:r>
              <a:rPr lang="ar-JO" sz="4000" b="1" dirty="0">
                <a:solidFill>
                  <a:srgbClr val="FFFF00"/>
                </a:solidFill>
                <a:latin typeface="Arial" panose="020B0604020202020204" pitchFamily="34" charset="0"/>
                <a:cs typeface="Arial" panose="020B0604020202020204" pitchFamily="34" charset="0"/>
              </a:rPr>
              <a:t>صفتان عامتان للتقديم الفعال للإقناع والقيادة</a:t>
            </a:r>
            <a:endParaRPr lang="en-US"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286000"/>
            <a:ext cx="8229600" cy="3810000"/>
          </a:xfrm>
        </p:spPr>
        <p:txBody>
          <a:bodyPr/>
          <a:lstStyle/>
          <a:p>
            <a:pPr algn="ctr" rtl="1"/>
            <a:r>
              <a:rPr lang="ar-JO" sz="4800" b="1" dirty="0">
                <a:latin typeface="Arial" panose="020B0604020202020204" pitchFamily="34" charset="0"/>
                <a:cs typeface="Arial" panose="020B0604020202020204" pitchFamily="34" charset="0"/>
              </a:rPr>
              <a:t>الشغف</a:t>
            </a:r>
            <a:endParaRPr lang="en-US" sz="4800" b="1" dirty="0">
              <a:latin typeface="Arial" panose="020B0604020202020204" pitchFamily="34" charset="0"/>
              <a:cs typeface="Arial" panose="020B0604020202020204" pitchFamily="34" charset="0"/>
            </a:endParaRPr>
          </a:p>
          <a:p>
            <a:pPr algn="ctr" rtl="1"/>
            <a:r>
              <a:rPr lang="ar-JO" sz="4800" b="1" dirty="0">
                <a:latin typeface="Arial" panose="020B0604020202020204" pitchFamily="34" charset="0"/>
                <a:cs typeface="Arial" panose="020B0604020202020204" pitchFamily="34" charset="0"/>
              </a:rPr>
              <a:t>الصدق</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673242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772400" cy="1524000"/>
          </a:xfrm>
        </p:spPr>
        <p:txBody>
          <a:bodyPr/>
          <a:lstStyle/>
          <a:p>
            <a:r>
              <a:rPr lang="ar-JO" sz="3600" b="1" dirty="0">
                <a:latin typeface="Arial" panose="020B0604020202020204" pitchFamily="34" charset="0"/>
                <a:cs typeface="Arial" panose="020B0604020202020204" pitchFamily="34" charset="0"/>
              </a:rPr>
              <a:t>الإنفعال في الكتاب المقدس</a:t>
            </a:r>
            <a:br>
              <a:rPr lang="en-US" sz="36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ماذا تقترح هذه الآيات عن لاهوت الإنفعال؟ ما الذي حفز بولس كخادم؟</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838200" y="2209800"/>
            <a:ext cx="3810000" cy="4419600"/>
          </a:xfrm>
        </p:spPr>
        <p:txBody>
          <a:bodyPr/>
          <a:lstStyle/>
          <a:p>
            <a:pPr algn="r" rtl="1"/>
            <a:r>
              <a:rPr lang="ar-JO" dirty="0">
                <a:latin typeface="Arial" panose="020B0604020202020204" pitchFamily="34" charset="0"/>
                <a:cs typeface="Arial" panose="020B0604020202020204" pitchFamily="34" charset="0"/>
              </a:rPr>
              <a:t>2 كو 1: 3-5</a:t>
            </a:r>
          </a:p>
          <a:p>
            <a:pPr algn="r" rtl="1"/>
            <a:r>
              <a:rPr lang="ar-JO" dirty="0">
                <a:latin typeface="Arial" panose="020B0604020202020204" pitchFamily="34" charset="0"/>
                <a:cs typeface="Arial" panose="020B0604020202020204" pitchFamily="34" charset="0"/>
              </a:rPr>
              <a:t>2 كو 2: 11</a:t>
            </a:r>
          </a:p>
          <a:p>
            <a:pPr algn="r" rtl="1"/>
            <a:r>
              <a:rPr lang="ar-JO" dirty="0">
                <a:latin typeface="Arial" panose="020B0604020202020204" pitchFamily="34" charset="0"/>
                <a:cs typeface="Arial" panose="020B0604020202020204" pitchFamily="34" charset="0"/>
              </a:rPr>
              <a:t>2 كو 2: 12-13</a:t>
            </a:r>
          </a:p>
          <a:p>
            <a:pPr algn="r" rtl="1"/>
            <a:r>
              <a:rPr lang="ar-JO" dirty="0">
                <a:latin typeface="Arial" panose="020B0604020202020204" pitchFamily="34" charset="0"/>
                <a:cs typeface="Arial" panose="020B0604020202020204" pitchFamily="34" charset="0"/>
              </a:rPr>
              <a:t>2 كو 5: 14</a:t>
            </a:r>
            <a:endParaRPr lang="en-US" dirty="0">
              <a:latin typeface="Arial" panose="020B0604020202020204" pitchFamily="34" charset="0"/>
              <a:cs typeface="Arial" panose="020B0604020202020204" pitchFamily="34" charset="0"/>
            </a:endParaRPr>
          </a:p>
          <a:p>
            <a:pPr algn="r" rtl="1"/>
            <a:endParaRPr lang="en-US" sz="28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4800600" y="2209800"/>
            <a:ext cx="3886200" cy="4114800"/>
          </a:xfrm>
        </p:spPr>
        <p:txBody>
          <a:bodyPr/>
          <a:lstStyle/>
          <a:p>
            <a:pPr algn="r" rtl="1"/>
            <a:r>
              <a:rPr lang="ar-JO" dirty="0">
                <a:latin typeface="Arial" panose="020B0604020202020204" pitchFamily="34" charset="0"/>
                <a:cs typeface="Arial" panose="020B0604020202020204" pitchFamily="34" charset="0"/>
              </a:rPr>
              <a:t>في 2: 16</a:t>
            </a:r>
          </a:p>
          <a:p>
            <a:pPr algn="r" rtl="1"/>
            <a:r>
              <a:rPr lang="ar-JO" dirty="0">
                <a:latin typeface="Arial" panose="020B0604020202020204" pitchFamily="34" charset="0"/>
                <a:cs typeface="Arial" panose="020B0604020202020204" pitchFamily="34" charset="0"/>
              </a:rPr>
              <a:t>في 4: 1</a:t>
            </a:r>
          </a:p>
          <a:p>
            <a:pPr algn="r" rtl="1"/>
            <a:r>
              <a:rPr lang="ar-JO" dirty="0">
                <a:latin typeface="Arial" panose="020B0604020202020204" pitchFamily="34" charset="0"/>
                <a:cs typeface="Arial" panose="020B0604020202020204" pitchFamily="34" charset="0"/>
              </a:rPr>
              <a:t>كو 3: 23-24</a:t>
            </a:r>
          </a:p>
          <a:p>
            <a:pPr algn="r" rtl="1"/>
            <a:r>
              <a:rPr lang="ar-JO" dirty="0">
                <a:latin typeface="Arial" panose="020B0604020202020204" pitchFamily="34" charset="0"/>
                <a:cs typeface="Arial" panose="020B0604020202020204" pitchFamily="34" charset="0"/>
              </a:rPr>
              <a:t>1 تس 2: 19-20</a:t>
            </a:r>
            <a:endParaRPr lang="en-US" dirty="0">
              <a:latin typeface="Arial" panose="020B0604020202020204" pitchFamily="34" charset="0"/>
              <a:cs typeface="Arial" panose="020B0604020202020204" pitchFamily="34" charset="0"/>
            </a:endParaRPr>
          </a:p>
          <a:p>
            <a:pPr marL="0" indent="0" algn="r" rtl="1">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396204"/>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02" name="Rectangle 2"/>
          <p:cNvSpPr>
            <a:spLocks noGrp="1" noChangeArrowheads="1"/>
          </p:cNvSpPr>
          <p:nvPr>
            <p:ph idx="1"/>
          </p:nvPr>
        </p:nvSpPr>
        <p:spPr>
          <a:xfrm>
            <a:off x="838200" y="1587690"/>
            <a:ext cx="8077200" cy="5257800"/>
          </a:xfrm>
          <a:solidFill>
            <a:srgbClr val="333333">
              <a:alpha val="30196"/>
            </a:srgbClr>
          </a:solidFill>
        </p:spPr>
        <p:txBody>
          <a:bodyPr/>
          <a:lstStyle/>
          <a:p>
            <a:pPr algn="r" rtl="1" eaLnBrk="1" hangingPunct="1">
              <a:lnSpc>
                <a:spcPct val="90000"/>
              </a:lnSpc>
              <a:buFont typeface="Wingdings" pitchFamily="2" charset="2"/>
              <a:buNone/>
              <a:defRPr/>
            </a:pPr>
            <a:r>
              <a:rPr lang="ar-JO" sz="4000" b="1" dirty="0">
                <a:solidFill>
                  <a:srgbClr val="FFFFFF"/>
                </a:solidFill>
              </a:rPr>
              <a:t>إذن فإن المتطلب الرئيسي لتحريك مشاعر الآخرين هو . . . أن نتأثر نحن أنفسنا، لأن افتراض الحزن والغضب والسخط سيكون على الأغلب أمراً سخيفاً، إذا قمنا فقط بتكييف كلماتنا ونظراتنا وليس عقولنا، مع تلك المشاعر.</a:t>
            </a:r>
            <a:endParaRPr lang="en-US" sz="4000" b="1" dirty="0">
              <a:solidFill>
                <a:srgbClr val="FFFFFF"/>
              </a:solidFill>
            </a:endParaRPr>
          </a:p>
          <a:p>
            <a:pPr algn="r" rtl="1" eaLnBrk="1" hangingPunct="1">
              <a:lnSpc>
                <a:spcPct val="90000"/>
              </a:lnSpc>
              <a:buFont typeface="Wingdings" pitchFamily="2" charset="2"/>
              <a:buNone/>
              <a:defRPr/>
            </a:pPr>
            <a:r>
              <a:rPr lang="en-US" sz="2400" b="1" dirty="0">
                <a:solidFill>
                  <a:srgbClr val="FFFFFF"/>
                </a:solidFill>
              </a:rPr>
              <a:t>					</a:t>
            </a:r>
            <a:r>
              <a:rPr lang="ar-JO" sz="2400" b="1" dirty="0">
                <a:solidFill>
                  <a:srgbClr val="FFFFFF"/>
                </a:solidFill>
              </a:rPr>
              <a:t>كوينتيليان، معاهد الخطابة</a:t>
            </a:r>
            <a:endParaRPr lang="en-US" sz="2400" u="sng" dirty="0">
              <a:solidFill>
                <a:srgbClr val="FFFFFF"/>
              </a:solidFill>
            </a:endParaRP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MCj03362230000[1]"/>
          <p:cNvPicPr>
            <a:picLocks noChangeAspect="1" noChangeArrowheads="1"/>
          </p:cNvPicPr>
          <p:nvPr/>
        </p:nvPicPr>
        <p:blipFill>
          <a:blip r:embed="rId2" cstate="print">
            <a:lum bright="-48000" contrast="30000"/>
            <a:grayscl/>
          </a:blip>
          <a:srcRect/>
          <a:stretch>
            <a:fillRect/>
          </a:stretch>
        </p:blipFill>
        <p:spPr bwMode="auto">
          <a:xfrm>
            <a:off x="0" y="-228600"/>
            <a:ext cx="9144000" cy="7086600"/>
          </a:xfrm>
          <a:prstGeom prst="rect">
            <a:avLst/>
          </a:prstGeom>
          <a:noFill/>
          <a:ln w="9525">
            <a:noFill/>
            <a:miter lim="800000"/>
            <a:headEnd/>
            <a:tailEnd/>
          </a:ln>
        </p:spPr>
      </p:pic>
      <p:sp>
        <p:nvSpPr>
          <p:cNvPr id="308226" name="Rectangle 2"/>
          <p:cNvSpPr>
            <a:spLocks noGrp="1" noChangeArrowheads="1"/>
          </p:cNvSpPr>
          <p:nvPr>
            <p:ph idx="1"/>
          </p:nvPr>
        </p:nvSpPr>
        <p:spPr>
          <a:xfrm>
            <a:off x="457200" y="304800"/>
            <a:ext cx="8077200" cy="5486400"/>
          </a:xfrm>
        </p:spPr>
        <p:txBody>
          <a:bodyPr/>
          <a:lstStyle/>
          <a:p>
            <a:pPr algn="r" rtl="1" eaLnBrk="1" hangingPunct="1">
              <a:lnSpc>
                <a:spcPct val="90000"/>
              </a:lnSpc>
              <a:buFont typeface="Wingdings" pitchFamily="2" charset="2"/>
              <a:buNone/>
              <a:defRPr/>
            </a:pPr>
            <a:r>
              <a:rPr lang="en-US" sz="4000" b="1" dirty="0">
                <a:latin typeface="Arial" panose="020B0604020202020204" pitchFamily="34" charset="0"/>
                <a:cs typeface="Arial" panose="020B0604020202020204" pitchFamily="34" charset="0"/>
              </a:rPr>
              <a:t>	</a:t>
            </a:r>
            <a:r>
              <a:rPr lang="ar-JO" sz="4000" b="1" dirty="0">
                <a:latin typeface="Arial" panose="020B0604020202020204" pitchFamily="34" charset="0"/>
                <a:cs typeface="Arial" panose="020B0604020202020204" pitchFamily="34" charset="0"/>
              </a:rPr>
              <a:t>اكتب وكأنك تموت وفي الوقت نفسه افترض أنك تكتب لجمهور يتكون فقط من مرضى في المراحل النهائية وهذا هو الحال بعد كل شيء. ما الذي ستبدأ كتابته إذا علمت أنك ستموت قريباً؟ ماذا يمكنك أن تقول لشخص يحتضر ولا يغضب من تفاهته؟</a:t>
            </a:r>
            <a:endParaRPr lang="en-US" sz="4000" b="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defRPr/>
            </a:pPr>
            <a:endParaRPr lang="en-US" sz="4000" b="1" dirty="0">
              <a:latin typeface="Arial" panose="020B0604020202020204" pitchFamily="34" charset="0"/>
              <a:cs typeface="Arial" panose="020B0604020202020204" pitchFamily="34" charset="0"/>
            </a:endParaRPr>
          </a:p>
          <a:p>
            <a:pPr algn="r" eaLnBrk="1" hangingPunct="1">
              <a:lnSpc>
                <a:spcPct val="90000"/>
              </a:lnSpc>
              <a:buFont typeface="Wingdings" pitchFamily="2" charset="2"/>
              <a:buNone/>
              <a:defRPr/>
            </a:pPr>
            <a:r>
              <a:rPr lang="en-US"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آني ديلارد، حياة الكتابة (نيويورك: هاربر ورو، 1989)، 68.</a:t>
            </a:r>
            <a:endParaRPr lang="en-US" sz="2400" b="1" u="sng"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8226">
                                            <p:txEl>
                                              <p:pRg st="0" end="0"/>
                                            </p:txEl>
                                          </p:spTgt>
                                        </p:tgtEl>
                                        <p:attrNameLst>
                                          <p:attrName>style.visibility</p:attrName>
                                        </p:attrNameLst>
                                      </p:cBhvr>
                                      <p:to>
                                        <p:strVal val="visible"/>
                                      </p:to>
                                    </p:set>
                                    <p:animEffect transition="in" filter="fade">
                                      <p:cBhvr>
                                        <p:cTn id="7" dur="2000"/>
                                        <p:tgtEl>
                                          <p:spTgt spid="3082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8226">
                                            <p:txEl>
                                              <p:pRg st="2" end="2"/>
                                            </p:txEl>
                                          </p:spTgt>
                                        </p:tgtEl>
                                        <p:attrNameLst>
                                          <p:attrName>style.visibility</p:attrName>
                                        </p:attrNameLst>
                                      </p:cBhvr>
                                      <p:to>
                                        <p:strVal val="visible"/>
                                      </p:to>
                                    </p:set>
                                    <p:animEffect transition="in" filter="fade">
                                      <p:cBhvr>
                                        <p:cTn id="10" dur="2000"/>
                                        <p:tgtEl>
                                          <p:spTgt spid="3082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6"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pPr eaLnBrk="1" hangingPunct="1">
              <a:defRPr/>
            </a:pPr>
            <a:r>
              <a:rPr lang="ar-JO" sz="5400" b="1" dirty="0">
                <a:latin typeface="Arial" panose="020B0604020202020204" pitchFamily="34" charset="0"/>
                <a:cs typeface="Arial" panose="020B0604020202020204" pitchFamily="34" charset="0"/>
              </a:rPr>
              <a:t>الشغف والصدق:</a:t>
            </a:r>
            <a:endParaRPr lang="en-US" sz="5400" b="1" dirty="0">
              <a:latin typeface="Arial" panose="020B0604020202020204" pitchFamily="34" charset="0"/>
              <a:cs typeface="Arial" panose="020B0604020202020204" pitchFamily="34" charset="0"/>
            </a:endParaRPr>
          </a:p>
        </p:txBody>
      </p:sp>
      <p:sp>
        <p:nvSpPr>
          <p:cNvPr id="80899" name="Rectangle 3"/>
          <p:cNvSpPr>
            <a:spLocks noGrp="1" noChangeArrowheads="1"/>
          </p:cNvSpPr>
          <p:nvPr>
            <p:ph idx="1"/>
          </p:nvPr>
        </p:nvSpPr>
        <p:spPr/>
        <p:txBody>
          <a:bodyPr/>
          <a:lstStyle/>
          <a:p>
            <a:pPr algn="r" rtl="1" eaLnBrk="1" hangingPunct="1">
              <a:buFontTx/>
              <a:buNone/>
              <a:defRPr/>
            </a:pPr>
            <a:r>
              <a:rPr lang="ar-JO" sz="4000" b="1" dirty="0">
                <a:latin typeface="Arial" panose="020B0604020202020204" pitchFamily="34" charset="0"/>
                <a:cs typeface="Arial" panose="020B0604020202020204" pitchFamily="34" charset="0"/>
              </a:rPr>
              <a:t>يسعى الكاتب إلى تحويل الدم إلى حبر؛ يسعى الواعظ إلى تحويل الحبر إلى دم.</a:t>
            </a:r>
            <a:endParaRPr lang="en-US" sz="2800" b="1" dirty="0">
              <a:latin typeface="Arial" panose="020B0604020202020204" pitchFamily="34" charset="0"/>
              <a:cs typeface="Arial" panose="020B0604020202020204" pitchFamily="34" charset="0"/>
            </a:endParaRPr>
          </a:p>
          <a:p>
            <a:pPr eaLnBrk="1" hangingPunct="1">
              <a:buFontTx/>
              <a:buNone/>
              <a:defRPr/>
            </a:pP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تشارلز بارتو</a:t>
            </a:r>
            <a:endParaRPr lang="en-US" sz="2800" b="1"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685800" y="0"/>
            <a:ext cx="7793038" cy="1828800"/>
          </a:xfrm>
        </p:spPr>
        <p:txBody>
          <a:bodyPr/>
          <a:lstStyle/>
          <a:p>
            <a:pPr eaLnBrk="1" hangingPunct="1">
              <a:defRPr/>
            </a:pPr>
            <a:r>
              <a:rPr lang="ar-JO" sz="4000" b="1" dirty="0">
                <a:latin typeface="Arial" panose="020B0604020202020204" pitchFamily="34" charset="0"/>
                <a:cs typeface="Arial" panose="020B0604020202020204" pitchFamily="34" charset="0"/>
              </a:rPr>
              <a:t>مطابقة تصوراتنا لطريقة تقديمنا مع تصورات المستمعين:</a:t>
            </a:r>
            <a:endParaRPr lang="en-US" sz="4000" b="1" dirty="0">
              <a:latin typeface="Arial" panose="020B0604020202020204" pitchFamily="34" charset="0"/>
              <a:cs typeface="Arial" panose="020B0604020202020204" pitchFamily="34" charset="0"/>
            </a:endParaRPr>
          </a:p>
        </p:txBody>
      </p:sp>
      <p:sp>
        <p:nvSpPr>
          <p:cNvPr id="371715" name="Rectangle 3"/>
          <p:cNvSpPr>
            <a:spLocks noGrp="1" noChangeArrowheads="1"/>
          </p:cNvSpPr>
          <p:nvPr>
            <p:ph type="body" sz="half" idx="1"/>
          </p:nvPr>
        </p:nvSpPr>
        <p:spPr>
          <a:xfrm>
            <a:off x="914400" y="2133600"/>
            <a:ext cx="7772400" cy="1143000"/>
          </a:xfrm>
        </p:spPr>
        <p:txBody>
          <a:bodyPr/>
          <a:lstStyle/>
          <a:p>
            <a:pPr algn="r" eaLnBrk="1" hangingPunct="1">
              <a:buFont typeface="Wingdings" pitchFamily="2" charset="2"/>
              <a:buNone/>
              <a:defRPr/>
            </a:pPr>
            <a:r>
              <a:rPr lang="ar-JO" sz="3600" b="1" dirty="0">
                <a:latin typeface="Arial" panose="020B0604020202020204" pitchFamily="34" charset="0"/>
                <a:cs typeface="Arial" panose="020B0604020202020204" pitchFamily="34" charset="0"/>
              </a:rPr>
              <a:t>أي من الكلمات التالية تصف وعظ راعيك بشكل أفضل؟</a:t>
            </a:r>
            <a:endParaRPr lang="en-US" sz="3600" b="1" dirty="0">
              <a:latin typeface="Arial" panose="020B0604020202020204" pitchFamily="34" charset="0"/>
              <a:cs typeface="Arial" panose="020B0604020202020204" pitchFamily="34" charset="0"/>
            </a:endParaRPr>
          </a:p>
        </p:txBody>
      </p:sp>
      <p:graphicFrame>
        <p:nvGraphicFramePr>
          <p:cNvPr id="371716" name="Group 4"/>
          <p:cNvGraphicFramePr>
            <a:graphicFrameLocks noGrp="1"/>
          </p:cNvGraphicFramePr>
          <p:nvPr>
            <p:ph sz="half" idx="2"/>
            <p:extLst>
              <p:ext uri="{D42A27DB-BD31-4B8C-83A1-F6EECF244321}">
                <p14:modId xmlns:p14="http://schemas.microsoft.com/office/powerpoint/2010/main" val="686228972"/>
              </p:ext>
            </p:extLst>
          </p:nvPr>
        </p:nvGraphicFramePr>
        <p:xfrm>
          <a:off x="914400" y="3581400"/>
          <a:ext cx="7924800" cy="2712720"/>
        </p:xfrm>
        <a:graphic>
          <a:graphicData uri="http://schemas.openxmlformats.org/drawingml/2006/table">
            <a:tbl>
              <a:tblPr/>
              <a:tblGrid>
                <a:gridCol w="2822941">
                  <a:extLst>
                    <a:ext uri="{9D8B030D-6E8A-4147-A177-3AD203B41FA5}">
                      <a16:colId xmlns:a16="http://schemas.microsoft.com/office/drawing/2014/main" val="20000"/>
                    </a:ext>
                  </a:extLst>
                </a:gridCol>
                <a:gridCol w="2511059">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8794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4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ar-JO" sz="4000" b="1" i="0" u="none" strike="noStrike" cap="none" normalizeH="0" baseline="0" dirty="0">
                          <a:ln>
                            <a:noFill/>
                          </a:ln>
                          <a:solidFill>
                            <a:srgbClr val="FFFF66"/>
                          </a:solidFill>
                          <a:effectLst>
                            <a:outerShdw blurRad="38100" dist="38100" dir="2700000" algn="tl">
                              <a:srgbClr val="000000">
                                <a:alpha val="43137"/>
                              </a:srgbClr>
                            </a:outerShdw>
                          </a:effectLst>
                          <a:latin typeface="Tahoma" pitchFamily="34" charset="0"/>
                        </a:rPr>
                        <a:t>استجابة الرعاة</a:t>
                      </a:r>
                      <a:endParaRPr kumimoji="0" lang="en-US" sz="4000" b="1" i="0" u="none" strike="noStrike" cap="none" normalizeH="0" baseline="0" dirty="0">
                        <a:ln>
                          <a:noFill/>
                        </a:ln>
                        <a:solidFill>
                          <a:srgbClr val="FFFF66"/>
                        </a:solidFill>
                        <a:effectLst>
                          <a:outerShdw blurRad="38100" dist="38100" dir="2700000" algn="tl">
                            <a:srgbClr val="000000">
                              <a:alpha val="43137"/>
                            </a:srgbClr>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ar-JO" sz="4000" b="1" i="0" u="none" strike="noStrike" cap="none" normalizeH="0" baseline="0" dirty="0">
                          <a:ln>
                            <a:noFill/>
                          </a:ln>
                          <a:solidFill>
                            <a:schemeClr val="accent2">
                              <a:lumMod val="40000"/>
                              <a:lumOff val="60000"/>
                            </a:schemeClr>
                          </a:solidFill>
                          <a:effectLst/>
                          <a:latin typeface="Tahoma" pitchFamily="34" charset="0"/>
                        </a:rPr>
                        <a:t>استجابة الرعية</a:t>
                      </a:r>
                      <a:endParaRPr kumimoji="0" lang="en-US" sz="4000" b="1" i="0" u="none" strike="noStrike" cap="none" normalizeH="0" baseline="0" dirty="0">
                        <a:ln>
                          <a:noFill/>
                        </a:ln>
                        <a:solidFill>
                          <a:schemeClr val="accent2">
                            <a:lumMod val="40000"/>
                            <a:lumOff val="60000"/>
                          </a:schemeClr>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8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ar-JO" sz="4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نشيط</a:t>
                      </a:r>
                      <a:endParaRPr kumimoji="0" lang="en-US" sz="40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ar-JO" sz="4000" b="1" i="0" u="none" strike="noStrike" cap="none" normalizeH="0" baseline="0" dirty="0">
                          <a:ln>
                            <a:noFill/>
                          </a:ln>
                          <a:solidFill>
                            <a:srgbClr val="FFFF66"/>
                          </a:solidFill>
                          <a:effectLst/>
                          <a:latin typeface="Tahoma" pitchFamily="34" charset="0"/>
                        </a:rPr>
                        <a:t>43%</a:t>
                      </a:r>
                      <a:endParaRPr kumimoji="0" lang="en-US" sz="4000" b="1" i="0" u="none" strike="noStrike" cap="none" normalizeH="0" baseline="0" dirty="0">
                        <a:ln>
                          <a:noFill/>
                        </a:ln>
                        <a:solidFill>
                          <a:srgbClr val="FFFF66"/>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ar-JO" sz="4000" b="1" i="0" u="none" strike="noStrike" cap="none" normalizeH="0" baseline="0" dirty="0">
                          <a:ln>
                            <a:noFill/>
                          </a:ln>
                          <a:solidFill>
                            <a:schemeClr val="accent2">
                              <a:lumMod val="40000"/>
                              <a:lumOff val="60000"/>
                            </a:schemeClr>
                          </a:solidFill>
                          <a:effectLst/>
                          <a:latin typeface="Tahoma" pitchFamily="34" charset="0"/>
                        </a:rPr>
                        <a:t>29%</a:t>
                      </a:r>
                      <a:endParaRPr kumimoji="0" lang="en-US" sz="4000" b="1" i="0" u="none" strike="noStrike" cap="none" normalizeH="0" baseline="0" dirty="0">
                        <a:ln>
                          <a:noFill/>
                        </a:ln>
                        <a:solidFill>
                          <a:schemeClr val="accent2">
                            <a:lumMod val="40000"/>
                            <a:lumOff val="60000"/>
                          </a:schemeClr>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ar-JO" sz="4000" b="0" i="0" u="none" strike="noStrike" cap="none" normalizeH="0" baseline="0" dirty="0">
                          <a:ln>
                            <a:noFill/>
                          </a:ln>
                          <a:solidFill>
                            <a:schemeClr val="tx1"/>
                          </a:solidFill>
                          <a:effectLst>
                            <a:outerShdw blurRad="38100" dist="38100" dir="2700000" algn="tl">
                              <a:srgbClr val="000000"/>
                            </a:outerShdw>
                          </a:effectLst>
                          <a:latin typeface="Tahoma" pitchFamily="34" charset="0"/>
                        </a:rPr>
                        <a:t>محادثة</a:t>
                      </a:r>
                      <a:endParaRPr kumimoji="0" lang="en-US" sz="40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ar-JO" sz="4000" b="1" i="0" u="none" strike="noStrike" cap="none" normalizeH="0" baseline="0" dirty="0">
                          <a:ln>
                            <a:noFill/>
                          </a:ln>
                          <a:solidFill>
                            <a:srgbClr val="FFFF66"/>
                          </a:solidFill>
                          <a:effectLst/>
                          <a:latin typeface="Tahoma" pitchFamily="34" charset="0"/>
                        </a:rPr>
                        <a:t>46%</a:t>
                      </a:r>
                      <a:endParaRPr kumimoji="0" lang="en-US" sz="4000" b="1" i="0" u="none" strike="noStrike" cap="none" normalizeH="0" baseline="0" dirty="0">
                        <a:ln>
                          <a:noFill/>
                        </a:ln>
                        <a:solidFill>
                          <a:srgbClr val="FFFF66"/>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ar-JO" sz="4000" b="1" i="0" u="none" strike="noStrike" cap="none" normalizeH="0" baseline="0" dirty="0">
                          <a:ln>
                            <a:noFill/>
                          </a:ln>
                          <a:solidFill>
                            <a:schemeClr val="accent2">
                              <a:lumMod val="40000"/>
                              <a:lumOff val="60000"/>
                            </a:schemeClr>
                          </a:solidFill>
                          <a:effectLst/>
                          <a:latin typeface="Tahoma" pitchFamily="34" charset="0"/>
                        </a:rPr>
                        <a:t>22%</a:t>
                      </a:r>
                      <a:endParaRPr kumimoji="0" lang="en-US" sz="4000" b="1" i="0" u="none" strike="noStrike" cap="none" normalizeH="0" baseline="0" dirty="0">
                        <a:ln>
                          <a:noFill/>
                        </a:ln>
                        <a:solidFill>
                          <a:schemeClr val="accent2">
                            <a:lumMod val="40000"/>
                            <a:lumOff val="60000"/>
                          </a:schemeClr>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7772400" cy="1143000"/>
          </a:xfrm>
        </p:spPr>
        <p:txBody>
          <a:bodyPr/>
          <a:lstStyle/>
          <a:p>
            <a:r>
              <a:rPr lang="ar-JO" sz="3600" b="1" dirty="0">
                <a:solidFill>
                  <a:srgbClr val="FFFF00"/>
                </a:solidFill>
                <a:latin typeface="Arial" panose="020B0604020202020204" pitchFamily="34" charset="0"/>
                <a:cs typeface="Arial" panose="020B0604020202020204" pitchFamily="34" charset="0"/>
              </a:rPr>
              <a:t>بعض مهارات التقديم المحددة المتعلقة بالإقناع والقيادة</a:t>
            </a:r>
            <a:endParaRPr lang="en-US"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90600" y="2667000"/>
            <a:ext cx="7696200" cy="3429000"/>
          </a:xfrm>
        </p:spPr>
        <p:txBody>
          <a:bodyPr/>
          <a:lstStyle/>
          <a:p>
            <a:pPr algn="r" rtl="1"/>
            <a:r>
              <a:rPr lang="ar-JO" sz="4000" b="1" dirty="0">
                <a:latin typeface="Arial" panose="020B0604020202020204" pitchFamily="34" charset="0"/>
                <a:cs typeface="Arial" panose="020B0604020202020204" pitchFamily="34" charset="0"/>
              </a:rPr>
              <a:t>عمل جسدي يكشف عن الشغف والصدق.</a:t>
            </a:r>
            <a:endParaRPr lang="en-US" sz="4000" b="1" dirty="0">
              <a:latin typeface="Arial" panose="020B0604020202020204" pitchFamily="34" charset="0"/>
              <a:cs typeface="Arial" panose="020B0604020202020204" pitchFamily="34" charset="0"/>
            </a:endParaRPr>
          </a:p>
          <a:p>
            <a:pPr lvl="1" algn="r" rtl="1"/>
            <a:r>
              <a:rPr lang="ar-JO" sz="3600" b="1" dirty="0">
                <a:latin typeface="Arial" panose="020B0604020202020204" pitchFamily="34" charset="0"/>
                <a:cs typeface="Arial" panose="020B0604020202020204" pitchFamily="34" charset="0"/>
              </a:rPr>
              <a:t>الوضعية، الإيماءات، تعبيرات الوجه، القرب، التواصل البصري.</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577545"/>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eye-ch14-9">
            <a:hlinkClick r:id="rId2"/>
          </p:cNvPr>
          <p:cNvPicPr>
            <a:picLocks noChangeAspect="1" noChangeArrowheads="1"/>
          </p:cNvPicPr>
          <p:nvPr/>
        </p:nvPicPr>
        <p:blipFill>
          <a:blip r:embed="rId3" cstate="print"/>
          <a:srcRect/>
          <a:stretch>
            <a:fillRect/>
          </a:stretch>
        </p:blipFill>
        <p:spPr bwMode="auto">
          <a:xfrm>
            <a:off x="6934200" y="4419600"/>
            <a:ext cx="1350963" cy="1905000"/>
          </a:xfrm>
          <a:prstGeom prst="rect">
            <a:avLst/>
          </a:prstGeom>
          <a:noFill/>
          <a:ln w="9525">
            <a:noFill/>
            <a:miter lim="800000"/>
            <a:headEnd/>
            <a:tailEnd/>
          </a:ln>
        </p:spPr>
      </p:pic>
      <p:sp>
        <p:nvSpPr>
          <p:cNvPr id="379907" name="Rectangle 3"/>
          <p:cNvSpPr>
            <a:spLocks noGrp="1" noChangeArrowheads="1"/>
          </p:cNvSpPr>
          <p:nvPr>
            <p:ph type="title"/>
          </p:nvPr>
        </p:nvSpPr>
        <p:spPr/>
        <p:txBody>
          <a:bodyPr/>
          <a:lstStyle/>
          <a:p>
            <a:pPr eaLnBrk="1" hangingPunct="1">
              <a:defRPr/>
            </a:pPr>
            <a:r>
              <a:rPr lang="ar-JO" sz="4000" b="1" dirty="0"/>
              <a:t>الوظائف البلاغية للتواصل البصري</a:t>
            </a:r>
            <a:endParaRPr lang="en-US" sz="4000" b="1" dirty="0"/>
          </a:p>
        </p:txBody>
      </p:sp>
      <p:sp>
        <p:nvSpPr>
          <p:cNvPr id="379908" name="Rectangle 4"/>
          <p:cNvSpPr>
            <a:spLocks noGrp="1" noChangeArrowheads="1"/>
          </p:cNvSpPr>
          <p:nvPr>
            <p:ph type="body" sz="half" idx="1"/>
          </p:nvPr>
        </p:nvSpPr>
        <p:spPr>
          <a:xfrm>
            <a:off x="1295400" y="1905000"/>
            <a:ext cx="3811588" cy="4114800"/>
          </a:xfrm>
        </p:spPr>
        <p:txBody>
          <a:bodyPr/>
          <a:lstStyle/>
          <a:p>
            <a:pPr algn="r" rtl="1" eaLnBrk="1" hangingPunct="1"/>
            <a:r>
              <a:rPr lang="ar-JO" sz="2800" dirty="0"/>
              <a:t>الحفاظ على الإهتمام</a:t>
            </a:r>
            <a:endParaRPr lang="en-US" sz="2800" dirty="0"/>
          </a:p>
          <a:p>
            <a:pPr algn="r" rtl="1" eaLnBrk="1" hangingPunct="1"/>
            <a:r>
              <a:rPr lang="ar-JO" sz="2800" dirty="0"/>
              <a:t>مراقبة ردود الفعل</a:t>
            </a:r>
            <a:endParaRPr lang="en-US" sz="2800" dirty="0"/>
          </a:p>
          <a:p>
            <a:pPr algn="r" rtl="1" eaLnBrk="1" hangingPunct="1"/>
            <a:r>
              <a:rPr lang="ar-JO" sz="2800" dirty="0"/>
              <a:t>التعويض عن البعد الجسدي</a:t>
            </a:r>
            <a:endParaRPr lang="en-US" sz="2800" dirty="0"/>
          </a:p>
          <a:p>
            <a:pPr algn="r" rtl="1" eaLnBrk="1" hangingPunct="1"/>
            <a:r>
              <a:rPr lang="ar-JO" sz="2800" dirty="0"/>
              <a:t>الإشارة إلى طبيعة العلاقة.</a:t>
            </a:r>
          </a:p>
          <a:p>
            <a:pPr algn="r" rtl="1" eaLnBrk="1" hangingPunct="1"/>
            <a:r>
              <a:rPr lang="ar-JO" sz="2800" dirty="0"/>
              <a:t>يشجع على الحوار</a:t>
            </a:r>
            <a:endParaRPr lang="en-US" sz="2800" dirty="0"/>
          </a:p>
        </p:txBody>
      </p:sp>
      <p:pic>
        <p:nvPicPr>
          <p:cNvPr id="70661" name="Picture 5" descr="sleep-mask">
            <a:hlinkClick r:id="rId4"/>
          </p:cNvPr>
          <p:cNvPicPr>
            <a:picLocks noGrp="1" noChangeAspect="1" noChangeArrowheads="1"/>
          </p:cNvPicPr>
          <p:nvPr>
            <p:ph sz="quarter" idx="2"/>
          </p:nvPr>
        </p:nvPicPr>
        <p:blipFill>
          <a:blip r:embed="rId5" cstate="print"/>
          <a:srcRect/>
          <a:stretch>
            <a:fillRect/>
          </a:stretch>
        </p:blipFill>
        <p:spPr>
          <a:xfrm>
            <a:off x="6818313" y="2173288"/>
            <a:ext cx="1214437" cy="1420812"/>
          </a:xfrm>
        </p:spPr>
      </p:pic>
      <p:pic>
        <p:nvPicPr>
          <p:cNvPr id="70662" name="Picture 6" descr="eye%2520SM5K">
            <a:hlinkClick r:id="rId6"/>
          </p:cNvPr>
          <p:cNvPicPr>
            <a:picLocks noGrp="1" noChangeAspect="1" noChangeArrowheads="1"/>
          </p:cNvPicPr>
          <p:nvPr>
            <p:ph sz="quarter" idx="3"/>
          </p:nvPr>
        </p:nvPicPr>
        <p:blipFill>
          <a:blip r:embed="rId7" cstate="print"/>
          <a:srcRect/>
          <a:stretch>
            <a:fillRect/>
          </a:stretch>
        </p:blipFill>
        <p:spPr>
          <a:xfrm>
            <a:off x="5675313" y="3087688"/>
            <a:ext cx="1387475" cy="1401762"/>
          </a:xfr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9908">
                                            <p:txEl>
                                              <p:pRg st="0" end="0"/>
                                            </p:txEl>
                                          </p:spTgt>
                                        </p:tgtEl>
                                        <p:attrNameLst>
                                          <p:attrName>style.visibility</p:attrName>
                                        </p:attrNameLst>
                                      </p:cBhvr>
                                      <p:to>
                                        <p:strVal val="visible"/>
                                      </p:to>
                                    </p:set>
                                    <p:animEffect transition="in" filter="checkerboard(across)">
                                      <p:cBhvr>
                                        <p:cTn id="7" dur="500"/>
                                        <p:tgtEl>
                                          <p:spTgt spid="3799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79908">
                                            <p:txEl>
                                              <p:pRg st="1" end="1"/>
                                            </p:txEl>
                                          </p:spTgt>
                                        </p:tgtEl>
                                        <p:attrNameLst>
                                          <p:attrName>style.visibility</p:attrName>
                                        </p:attrNameLst>
                                      </p:cBhvr>
                                      <p:to>
                                        <p:strVal val="visible"/>
                                      </p:to>
                                    </p:set>
                                    <p:animEffect transition="in" filter="checkerboard(across)">
                                      <p:cBhvr>
                                        <p:cTn id="12" dur="500"/>
                                        <p:tgtEl>
                                          <p:spTgt spid="3799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79908">
                                            <p:txEl>
                                              <p:pRg st="2" end="2"/>
                                            </p:txEl>
                                          </p:spTgt>
                                        </p:tgtEl>
                                        <p:attrNameLst>
                                          <p:attrName>style.visibility</p:attrName>
                                        </p:attrNameLst>
                                      </p:cBhvr>
                                      <p:to>
                                        <p:strVal val="visible"/>
                                      </p:to>
                                    </p:set>
                                    <p:animEffect transition="in" filter="checkerboard(across)">
                                      <p:cBhvr>
                                        <p:cTn id="17" dur="500"/>
                                        <p:tgtEl>
                                          <p:spTgt spid="3799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79908">
                                            <p:txEl>
                                              <p:pRg st="3" end="3"/>
                                            </p:txEl>
                                          </p:spTgt>
                                        </p:tgtEl>
                                        <p:attrNameLst>
                                          <p:attrName>style.visibility</p:attrName>
                                        </p:attrNameLst>
                                      </p:cBhvr>
                                      <p:to>
                                        <p:strVal val="visible"/>
                                      </p:to>
                                    </p:set>
                                    <p:animEffect transition="in" filter="checkerboard(across)">
                                      <p:cBhvr>
                                        <p:cTn id="22" dur="500"/>
                                        <p:tgtEl>
                                          <p:spTgt spid="3799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79908">
                                            <p:txEl>
                                              <p:pRg st="4" end="4"/>
                                            </p:txEl>
                                          </p:spTgt>
                                        </p:tgtEl>
                                        <p:attrNameLst>
                                          <p:attrName>style.visibility</p:attrName>
                                        </p:attrNameLst>
                                      </p:cBhvr>
                                      <p:to>
                                        <p:strVal val="visible"/>
                                      </p:to>
                                    </p:set>
                                    <p:animEffect transition="in" filter="checkerboard(across)">
                                      <p:cBhvr>
                                        <p:cTn id="27" dur="500"/>
                                        <p:tgtEl>
                                          <p:spTgt spid="3799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pPr eaLnBrk="1" hangingPunct="1">
              <a:defRPr/>
            </a:pPr>
            <a:r>
              <a:rPr lang="ar-JO" b="1" dirty="0">
                <a:latin typeface="Arial" panose="020B0604020202020204" pitchFamily="34" charset="0"/>
                <a:cs typeface="Arial" panose="020B0604020202020204" pitchFamily="34" charset="0"/>
              </a:rPr>
              <a:t>قوة التواصل البصري</a:t>
            </a:r>
            <a:endParaRPr lang="en-US" b="1" dirty="0">
              <a:latin typeface="Arial" panose="020B0604020202020204" pitchFamily="34" charset="0"/>
              <a:cs typeface="Arial" panose="020B0604020202020204" pitchFamily="34" charset="0"/>
            </a:endParaRPr>
          </a:p>
        </p:txBody>
      </p:sp>
      <p:sp>
        <p:nvSpPr>
          <p:cNvPr id="386051" name="Rectangle 3"/>
          <p:cNvSpPr>
            <a:spLocks noGrp="1" noChangeArrowheads="1"/>
          </p:cNvSpPr>
          <p:nvPr>
            <p:ph type="body" idx="1"/>
          </p:nvPr>
        </p:nvSpPr>
        <p:spPr/>
        <p:txBody>
          <a:bodyPr/>
          <a:lstStyle/>
          <a:p>
            <a:pPr algn="r" rtl="1" eaLnBrk="1" hangingPunct="1">
              <a:buFontTx/>
              <a:buNone/>
            </a:pPr>
            <a:r>
              <a:rPr lang="ar-JO" b="1" dirty="0">
                <a:latin typeface="Arial" panose="020B0604020202020204" pitchFamily="34" charset="0"/>
                <a:cs typeface="Arial" panose="020B0604020202020204" pitchFamily="34" charset="0"/>
              </a:rPr>
              <a:t>اشرب لي بعينيك فقط، وأتعهد بعيني.</a:t>
            </a:r>
            <a:r>
              <a:rPr lang="en-US" sz="2800" dirty="0">
                <a:latin typeface="Arial" panose="020B0604020202020204" pitchFamily="34" charset="0"/>
                <a:cs typeface="Arial" panose="020B0604020202020204" pitchFamily="34" charset="0"/>
              </a:rPr>
              <a:t>					</a:t>
            </a:r>
            <a:r>
              <a:rPr lang="ar-JO" sz="2800" dirty="0">
                <a:latin typeface="Arial" panose="020B0604020202020204" pitchFamily="34" charset="0"/>
                <a:cs typeface="Arial" panose="020B0604020202020204" pitchFamily="34" charset="0"/>
              </a:rPr>
              <a:t>بن جونسون</a:t>
            </a:r>
            <a:endParaRPr lang="en-US" sz="2800" dirty="0">
              <a:latin typeface="Arial" panose="020B0604020202020204" pitchFamily="34" charset="0"/>
              <a:cs typeface="Arial" panose="020B0604020202020204" pitchFamily="34" charset="0"/>
            </a:endParaRPr>
          </a:p>
          <a:p>
            <a:pPr eaLnBrk="1" hangingPunct="1">
              <a:buFontTx/>
              <a:buNone/>
            </a:pPr>
            <a:endParaRPr lang="en-US" sz="2800" dirty="0">
              <a:latin typeface="Arial" panose="020B0604020202020204" pitchFamily="34" charset="0"/>
              <a:cs typeface="Arial" panose="020B0604020202020204" pitchFamily="34" charset="0"/>
            </a:endParaRPr>
          </a:p>
          <a:p>
            <a:pPr algn="r" rtl="1" eaLnBrk="1" hangingPunct="1">
              <a:buFontTx/>
              <a:buNone/>
            </a:pPr>
            <a:r>
              <a:rPr lang="ar-JO" b="1" dirty="0">
                <a:latin typeface="Arial" panose="020B0604020202020204" pitchFamily="34" charset="0"/>
                <a:cs typeface="Arial" panose="020B0604020202020204" pitchFamily="34" charset="0"/>
              </a:rPr>
              <a:t>فالتفت الرب ونظر إلى بطرس فتذكر بطرس فخرج بطرس إلى خارج وبكى بكاء مراً.</a:t>
            </a:r>
            <a:endParaRPr lang="en-US" b="1" dirty="0">
              <a:latin typeface="Arial" panose="020B0604020202020204" pitchFamily="34" charset="0"/>
              <a:cs typeface="Arial" panose="020B0604020202020204" pitchFamily="34" charset="0"/>
            </a:endParaRPr>
          </a:p>
          <a:p>
            <a:pPr eaLnBrk="1" hangingPunct="1">
              <a:buFontTx/>
              <a:buNone/>
            </a:pPr>
            <a:r>
              <a:rPr lang="en-US" sz="2800" dirty="0">
                <a:latin typeface="Arial" panose="020B0604020202020204" pitchFamily="34" charset="0"/>
                <a:cs typeface="Arial" panose="020B0604020202020204" pitchFamily="34" charset="0"/>
              </a:rPr>
              <a:t>					</a:t>
            </a:r>
            <a:r>
              <a:rPr lang="ar-JO" sz="2800" dirty="0">
                <a:latin typeface="Arial" panose="020B0604020202020204" pitchFamily="34" charset="0"/>
                <a:cs typeface="Arial" panose="020B0604020202020204" pitchFamily="34" charset="0"/>
              </a:rPr>
              <a:t>لوقا 22: 61-62</a:t>
            </a:r>
            <a:endParaRPr lang="en-US" sz="28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86051">
                                            <p:txEl>
                                              <p:pRg st="0" end="0"/>
                                            </p:txEl>
                                          </p:spTgt>
                                        </p:tgtEl>
                                        <p:attrNameLst>
                                          <p:attrName>style.visibility</p:attrName>
                                        </p:attrNameLst>
                                      </p:cBhvr>
                                      <p:to>
                                        <p:strVal val="visible"/>
                                      </p:to>
                                    </p:set>
                                    <p:animEffect transition="in" filter="checkerboard(across)">
                                      <p:cBhvr>
                                        <p:cTn id="7" dur="500"/>
                                        <p:tgtEl>
                                          <p:spTgt spid="386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86051">
                                            <p:txEl>
                                              <p:pRg st="2" end="2"/>
                                            </p:txEl>
                                          </p:spTgt>
                                        </p:tgtEl>
                                        <p:attrNameLst>
                                          <p:attrName>style.visibility</p:attrName>
                                        </p:attrNameLst>
                                      </p:cBhvr>
                                      <p:to>
                                        <p:strVal val="visible"/>
                                      </p:to>
                                    </p:set>
                                    <p:animEffect transition="in" filter="checkerboard(across)">
                                      <p:cBhvr>
                                        <p:cTn id="12" dur="500"/>
                                        <p:tgtEl>
                                          <p:spTgt spid="386051">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86051">
                                            <p:txEl>
                                              <p:pRg st="3" end="3"/>
                                            </p:txEl>
                                          </p:spTgt>
                                        </p:tgtEl>
                                        <p:attrNameLst>
                                          <p:attrName>style.visibility</p:attrName>
                                        </p:attrNameLst>
                                      </p:cBhvr>
                                      <p:to>
                                        <p:strVal val="visible"/>
                                      </p:to>
                                    </p:set>
                                    <p:animEffect transition="in" filter="checkerboard(across)">
                                      <p:cBhvr>
                                        <p:cTn id="15" dur="500"/>
                                        <p:tgtEl>
                                          <p:spTgt spid="386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A30F4-4FCB-1468-40B8-87313D8FF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776E1-C702-2E4D-6AE7-8CFF61577601}"/>
              </a:ext>
            </a:extLst>
          </p:cNvPr>
          <p:cNvSpPr>
            <a:spLocks noGrp="1"/>
          </p:cNvSpPr>
          <p:nvPr>
            <p:ph type="title"/>
          </p:nvPr>
        </p:nvSpPr>
        <p:spPr>
          <a:xfrm>
            <a:off x="1143000" y="381000"/>
            <a:ext cx="7772400" cy="1143000"/>
          </a:xfrm>
        </p:spPr>
        <p:txBody>
          <a:bodyPr/>
          <a:lstStyle/>
          <a:p>
            <a:r>
              <a:rPr lang="ar-JO" sz="3200" b="1" dirty="0">
                <a:solidFill>
                  <a:srgbClr val="FFFF00"/>
                </a:solidFill>
                <a:latin typeface="Arial" panose="020B0604020202020204" pitchFamily="34" charset="0"/>
                <a:cs typeface="Arial" panose="020B0604020202020204" pitchFamily="34" charset="0"/>
              </a:rPr>
              <a:t>بعض مهارات التقديم المحددة المتعلقة بالإقناع والقيادة</a:t>
            </a:r>
            <a:endParaRPr lang="en-US" sz="3200" b="1"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3E46CAF-A945-CE9C-D018-45914BEA4FD9}"/>
              </a:ext>
            </a:extLst>
          </p:cNvPr>
          <p:cNvSpPr>
            <a:spLocks noGrp="1"/>
          </p:cNvSpPr>
          <p:nvPr>
            <p:ph idx="1"/>
          </p:nvPr>
        </p:nvSpPr>
        <p:spPr>
          <a:xfrm>
            <a:off x="990600" y="2667000"/>
            <a:ext cx="7696200" cy="3429000"/>
          </a:xfrm>
        </p:spPr>
        <p:txBody>
          <a:bodyPr/>
          <a:lstStyle/>
          <a:p>
            <a:pPr marL="0" indent="0" algn="r" rtl="1">
              <a:buNone/>
            </a:pPr>
            <a:r>
              <a:rPr lang="ar-JO" sz="3600" dirty="0">
                <a:latin typeface="Arial" panose="020B0604020202020204" pitchFamily="34" charset="0"/>
                <a:cs typeface="Arial" panose="020B0604020202020204" pitchFamily="34" charset="0"/>
              </a:rPr>
              <a:t>عمل جسدي يكشف عن الشغف والصدق.</a:t>
            </a:r>
            <a:endParaRPr lang="en-US" sz="3600" dirty="0">
              <a:latin typeface="Arial" panose="020B0604020202020204" pitchFamily="34" charset="0"/>
              <a:cs typeface="Arial" panose="020B0604020202020204" pitchFamily="34" charset="0"/>
            </a:endParaRPr>
          </a:p>
          <a:p>
            <a:pPr lvl="1" algn="r" rtl="1"/>
            <a:r>
              <a:rPr lang="ar-JO" sz="3200" dirty="0">
                <a:latin typeface="Arial" panose="020B0604020202020204" pitchFamily="34" charset="0"/>
                <a:cs typeface="Arial" panose="020B0604020202020204" pitchFamily="34" charset="0"/>
              </a:rPr>
              <a:t>الوضعية، الإيماءات، تعبيرات الوجه، القرب، التواصل البصري.</a:t>
            </a:r>
          </a:p>
          <a:p>
            <a:pPr lvl="1" algn="r" rtl="1"/>
            <a:endParaRPr lang="ar-JO" sz="3200" dirty="0">
              <a:latin typeface="Arial" panose="020B0604020202020204" pitchFamily="34" charset="0"/>
              <a:cs typeface="Arial" panose="020B0604020202020204" pitchFamily="34" charset="0"/>
            </a:endParaRPr>
          </a:p>
          <a:p>
            <a:pPr marL="457200" lvl="1" indent="0" algn="r" rtl="1">
              <a:buNone/>
            </a:pPr>
            <a:r>
              <a:rPr lang="ar-JO" sz="3200" dirty="0">
                <a:latin typeface="Arial" panose="020B0604020202020204" pitchFamily="34" charset="0"/>
                <a:cs typeface="Arial" panose="020B0604020202020204" pitchFamily="34" charset="0"/>
              </a:rPr>
              <a:t>تنوع صوتي يكشف عن العاطفة والإخلاص.</a:t>
            </a:r>
          </a:p>
          <a:p>
            <a:pPr marL="457200" lvl="1" indent="0" algn="r" rtl="1">
              <a:buNone/>
            </a:pPr>
            <a:r>
              <a:rPr lang="ar-JO" sz="3200" dirty="0">
                <a:latin typeface="Arial" panose="020B0604020202020204" pitchFamily="34" charset="0"/>
                <a:cs typeface="Arial" panose="020B0604020202020204" pitchFamily="34" charset="0"/>
              </a:rPr>
              <a:t>- ب ب ب ب ب ب ب</a:t>
            </a:r>
          </a:p>
        </p:txBody>
      </p:sp>
    </p:spTree>
    <p:extLst>
      <p:ext uri="{BB962C8B-B14F-4D97-AF65-F5344CB8AC3E}">
        <p14:creationId xmlns:p14="http://schemas.microsoft.com/office/powerpoint/2010/main" val="2646516565"/>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838200" y="228600"/>
            <a:ext cx="8077200" cy="1143000"/>
          </a:xfrm>
        </p:spPr>
        <p:txBody>
          <a:bodyPr/>
          <a:lstStyle/>
          <a:p>
            <a:pPr eaLnBrk="1" hangingPunct="1">
              <a:defRPr/>
            </a:pPr>
            <a:r>
              <a:rPr lang="ar-JO" sz="4800" b="1" dirty="0">
                <a:latin typeface="Arial" panose="020B0604020202020204" pitchFamily="34" charset="0"/>
                <a:cs typeface="Arial" panose="020B0604020202020204" pitchFamily="34" charset="0"/>
              </a:rPr>
              <a:t>الوظائف البلاغية للصمت</a:t>
            </a:r>
            <a:endParaRPr lang="en-US" sz="4800" b="1" dirty="0">
              <a:latin typeface="Arial" panose="020B0604020202020204" pitchFamily="34" charset="0"/>
              <a:cs typeface="Arial" panose="020B0604020202020204" pitchFamily="34" charset="0"/>
            </a:endParaRPr>
          </a:p>
        </p:txBody>
      </p:sp>
      <p:sp>
        <p:nvSpPr>
          <p:cNvPr id="380931" name="Rectangle 3"/>
          <p:cNvSpPr>
            <a:spLocks noGrp="1" noChangeArrowheads="1"/>
          </p:cNvSpPr>
          <p:nvPr>
            <p:ph type="body" idx="1"/>
          </p:nvPr>
        </p:nvSpPr>
        <p:spPr>
          <a:xfrm>
            <a:off x="760507" y="1905000"/>
            <a:ext cx="8307293" cy="4114800"/>
          </a:xfrm>
        </p:spPr>
        <p:txBody>
          <a:bodyPr/>
          <a:lstStyle/>
          <a:p>
            <a:pPr algn="r" rtl="1" eaLnBrk="1" hangingPunct="1"/>
            <a:r>
              <a:rPr lang="ar-JO" sz="3600" b="1" dirty="0">
                <a:latin typeface="Arial" panose="020B0604020202020204" pitchFamily="34" charset="0"/>
                <a:cs typeface="Arial" panose="020B0604020202020204" pitchFamily="34" charset="0"/>
              </a:rPr>
              <a:t>يحصل على الإنتباه خصوصاً عندما لا يكون متوقعاً</a:t>
            </a:r>
            <a:endParaRPr lang="en-US" sz="3600" b="1" dirty="0">
              <a:latin typeface="Arial" panose="020B0604020202020204" pitchFamily="34" charset="0"/>
              <a:cs typeface="Arial" panose="020B0604020202020204" pitchFamily="34" charset="0"/>
            </a:endParaRPr>
          </a:p>
          <a:p>
            <a:pPr algn="r" rtl="1" eaLnBrk="1" hangingPunct="1"/>
            <a:r>
              <a:rPr lang="ar-JO" sz="3600" b="1" dirty="0">
                <a:latin typeface="Arial" panose="020B0604020202020204" pitchFamily="34" charset="0"/>
                <a:cs typeface="Arial" panose="020B0604020202020204" pitchFamily="34" charset="0"/>
              </a:rPr>
              <a:t>يظهر الإهتمام بتعليقات الجمهور.</a:t>
            </a:r>
            <a:endParaRPr lang="en-US" sz="3600" b="1" dirty="0">
              <a:latin typeface="Arial" panose="020B0604020202020204" pitchFamily="34" charset="0"/>
              <a:cs typeface="Arial" panose="020B0604020202020204" pitchFamily="34" charset="0"/>
            </a:endParaRPr>
          </a:p>
          <a:p>
            <a:pPr algn="r" rtl="1" eaLnBrk="1" hangingPunct="1"/>
            <a:r>
              <a:rPr lang="ar-JO" sz="3600" b="1" dirty="0">
                <a:latin typeface="Arial" panose="020B0604020202020204" pitchFamily="34" charset="0"/>
                <a:cs typeface="Arial" panose="020B0604020202020204" pitchFamily="34" charset="0"/>
              </a:rPr>
              <a:t>يظهر الإحترام للجمهور، الحدث، المكان</a:t>
            </a:r>
            <a:endParaRPr lang="en-US" sz="3600" b="1" dirty="0">
              <a:latin typeface="Arial" panose="020B0604020202020204" pitchFamily="34" charset="0"/>
              <a:cs typeface="Arial" panose="020B0604020202020204" pitchFamily="34" charset="0"/>
            </a:endParaRPr>
          </a:p>
          <a:p>
            <a:pPr algn="r" rtl="1" eaLnBrk="1" hangingPunct="1"/>
            <a:r>
              <a:rPr lang="ar-JO" sz="3600" b="1" dirty="0">
                <a:latin typeface="Arial" panose="020B0604020202020204" pitchFamily="34" charset="0"/>
                <a:cs typeface="Arial" panose="020B0604020202020204" pitchFamily="34" charset="0"/>
              </a:rPr>
              <a:t>يشجع التفاعل</a:t>
            </a:r>
            <a:endParaRPr lang="en-US" sz="3600" b="1" dirty="0">
              <a:latin typeface="Arial" panose="020B0604020202020204" pitchFamily="34" charset="0"/>
              <a:cs typeface="Arial" panose="020B0604020202020204" pitchFamily="34" charset="0"/>
            </a:endParaRPr>
          </a:p>
          <a:p>
            <a:pPr algn="r" rtl="1" eaLnBrk="1" hangingPunct="1"/>
            <a:r>
              <a:rPr lang="ar-JO" sz="3600" b="1" dirty="0">
                <a:latin typeface="Arial" panose="020B0604020202020204" pitchFamily="34" charset="0"/>
                <a:cs typeface="Arial" panose="020B0604020202020204" pitchFamily="34" charset="0"/>
              </a:rPr>
              <a:t>يخلق عدم اليقين أو الغموض.</a:t>
            </a:r>
            <a:endParaRPr lang="en-US" sz="3600" b="1" dirty="0">
              <a:latin typeface="Arial" panose="020B0604020202020204" pitchFamily="34" charset="0"/>
              <a:cs typeface="Arial" panose="020B0604020202020204" pitchFamily="34" charset="0"/>
            </a:endParaRPr>
          </a:p>
          <a:p>
            <a:pPr algn="r" rtl="1" eaLnBrk="1" hangingPunct="1"/>
            <a:r>
              <a:rPr lang="ar-JO" sz="3600" b="1" dirty="0">
                <a:latin typeface="Arial" panose="020B0604020202020204" pitchFamily="34" charset="0"/>
                <a:cs typeface="Arial" panose="020B0604020202020204" pitchFamily="34" charset="0"/>
              </a:rPr>
              <a:t>يعطي الوقت لإقناع الذات</a:t>
            </a:r>
            <a:endParaRPr lang="en-US" sz="3600" b="1" dirty="0">
              <a:latin typeface="Arial" panose="020B0604020202020204" pitchFamily="34" charset="0"/>
              <a:cs typeface="Arial" panose="020B0604020202020204" pitchFamily="34" charset="0"/>
            </a:endParaRPr>
          </a:p>
        </p:txBody>
      </p:sp>
      <p:pic>
        <p:nvPicPr>
          <p:cNvPr id="72708" name="Picture 4" descr="shh">
            <a:hlinkClick r:id="rId2"/>
          </p:cNvPr>
          <p:cNvPicPr>
            <a:picLocks noChangeAspect="1" noChangeArrowheads="1"/>
          </p:cNvPicPr>
          <p:nvPr/>
        </p:nvPicPr>
        <p:blipFill>
          <a:blip r:embed="rId3" cstate="print"/>
          <a:srcRect/>
          <a:stretch>
            <a:fillRect/>
          </a:stretch>
        </p:blipFill>
        <p:spPr bwMode="auto">
          <a:xfrm>
            <a:off x="760507" y="4876800"/>
            <a:ext cx="2058894" cy="183718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0931">
                                            <p:txEl>
                                              <p:pRg st="0" end="0"/>
                                            </p:txEl>
                                          </p:spTgt>
                                        </p:tgtEl>
                                        <p:attrNameLst>
                                          <p:attrName>style.visibility</p:attrName>
                                        </p:attrNameLst>
                                      </p:cBhvr>
                                      <p:to>
                                        <p:strVal val="visible"/>
                                      </p:to>
                                    </p:set>
                                    <p:animEffect transition="in" filter="checkerboard(across)">
                                      <p:cBhvr>
                                        <p:cTn id="7" dur="500"/>
                                        <p:tgtEl>
                                          <p:spTgt spid="380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0931">
                                            <p:txEl>
                                              <p:pRg st="1" end="1"/>
                                            </p:txEl>
                                          </p:spTgt>
                                        </p:tgtEl>
                                        <p:attrNameLst>
                                          <p:attrName>style.visibility</p:attrName>
                                        </p:attrNameLst>
                                      </p:cBhvr>
                                      <p:to>
                                        <p:strVal val="visible"/>
                                      </p:to>
                                    </p:set>
                                    <p:animEffect transition="in" filter="checkerboard(across)">
                                      <p:cBhvr>
                                        <p:cTn id="12" dur="500"/>
                                        <p:tgtEl>
                                          <p:spTgt spid="380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80931">
                                            <p:txEl>
                                              <p:pRg st="2" end="2"/>
                                            </p:txEl>
                                          </p:spTgt>
                                        </p:tgtEl>
                                        <p:attrNameLst>
                                          <p:attrName>style.visibility</p:attrName>
                                        </p:attrNameLst>
                                      </p:cBhvr>
                                      <p:to>
                                        <p:strVal val="visible"/>
                                      </p:to>
                                    </p:set>
                                    <p:animEffect transition="in" filter="checkerboard(across)">
                                      <p:cBhvr>
                                        <p:cTn id="17" dur="500"/>
                                        <p:tgtEl>
                                          <p:spTgt spid="3809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80931">
                                            <p:txEl>
                                              <p:pRg st="3" end="3"/>
                                            </p:txEl>
                                          </p:spTgt>
                                        </p:tgtEl>
                                        <p:attrNameLst>
                                          <p:attrName>style.visibility</p:attrName>
                                        </p:attrNameLst>
                                      </p:cBhvr>
                                      <p:to>
                                        <p:strVal val="visible"/>
                                      </p:to>
                                    </p:set>
                                    <p:animEffect transition="in" filter="checkerboard(across)">
                                      <p:cBhvr>
                                        <p:cTn id="22" dur="500"/>
                                        <p:tgtEl>
                                          <p:spTgt spid="3809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80931">
                                            <p:txEl>
                                              <p:pRg st="4" end="4"/>
                                            </p:txEl>
                                          </p:spTgt>
                                        </p:tgtEl>
                                        <p:attrNameLst>
                                          <p:attrName>style.visibility</p:attrName>
                                        </p:attrNameLst>
                                      </p:cBhvr>
                                      <p:to>
                                        <p:strVal val="visible"/>
                                      </p:to>
                                    </p:set>
                                    <p:animEffect transition="in" filter="checkerboard(across)">
                                      <p:cBhvr>
                                        <p:cTn id="27" dur="500"/>
                                        <p:tgtEl>
                                          <p:spTgt spid="3809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80931">
                                            <p:txEl>
                                              <p:pRg st="5" end="5"/>
                                            </p:txEl>
                                          </p:spTgt>
                                        </p:tgtEl>
                                        <p:attrNameLst>
                                          <p:attrName>style.visibility</p:attrName>
                                        </p:attrNameLst>
                                      </p:cBhvr>
                                      <p:to>
                                        <p:strVal val="visible"/>
                                      </p:to>
                                    </p:set>
                                    <p:animEffect transition="in" filter="checkerboard(across)">
                                      <p:cBhvr>
                                        <p:cTn id="32" dur="500"/>
                                        <p:tgtEl>
                                          <p:spTgt spid="3809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1066800" y="0"/>
            <a:ext cx="7772400" cy="1371600"/>
          </a:xfrm>
        </p:spPr>
        <p:txBody>
          <a:bodyPr/>
          <a:lstStyle/>
          <a:p>
            <a:pPr eaLnBrk="1" hangingPunct="1">
              <a:defRPr/>
            </a:pPr>
            <a:r>
              <a:rPr lang="ar-JO" b="1" dirty="0">
                <a:latin typeface="Arial" panose="020B0604020202020204" pitchFamily="34" charset="0"/>
                <a:cs typeface="Arial" panose="020B0604020202020204" pitchFamily="34" charset="0"/>
              </a:rPr>
              <a:t>كيف نطور التقديم؟</a:t>
            </a:r>
            <a:endParaRPr lang="en-US" b="1" dirty="0">
              <a:latin typeface="Arial" panose="020B0604020202020204" pitchFamily="34" charset="0"/>
              <a:cs typeface="Arial" panose="020B0604020202020204" pitchFamily="34" charset="0"/>
            </a:endParaRPr>
          </a:p>
        </p:txBody>
      </p:sp>
      <p:sp>
        <p:nvSpPr>
          <p:cNvPr id="387075" name="Rectangle 3"/>
          <p:cNvSpPr>
            <a:spLocks noGrp="1" noChangeArrowheads="1"/>
          </p:cNvSpPr>
          <p:nvPr>
            <p:ph type="body" idx="1"/>
          </p:nvPr>
        </p:nvSpPr>
        <p:spPr>
          <a:xfrm>
            <a:off x="838200" y="1600200"/>
            <a:ext cx="8305800" cy="3922713"/>
          </a:xfrm>
        </p:spPr>
        <p:txBody>
          <a:bodyPr/>
          <a:lstStyle/>
          <a:p>
            <a:pPr algn="r" rtl="1"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راقب نفسك على الفيديو</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استمع لنفسك على تسجيل صوتي</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لاحظ (لكن لا تقلد) متكلمين جيدين</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أطلب رد فعل من شخص يحبك</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تدرب بصوتٍ عالٍ</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صلِّ واطلب من الله أن يغير الإنسان الداخلي، تذكر من فضلة القلب يتكلم الفم</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7075">
                                            <p:txEl>
                                              <p:pRg st="0" end="0"/>
                                            </p:txEl>
                                          </p:spTgt>
                                        </p:tgtEl>
                                        <p:attrNameLst>
                                          <p:attrName>style.visibility</p:attrName>
                                        </p:attrNameLst>
                                      </p:cBhvr>
                                      <p:to>
                                        <p:strVal val="visible"/>
                                      </p:to>
                                    </p:set>
                                    <p:animEffect transition="in" filter="checkerboard(across)">
                                      <p:cBhvr>
                                        <p:cTn id="7" dur="500"/>
                                        <p:tgtEl>
                                          <p:spTgt spid="387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7075">
                                            <p:txEl>
                                              <p:pRg st="1" end="1"/>
                                            </p:txEl>
                                          </p:spTgt>
                                        </p:tgtEl>
                                        <p:attrNameLst>
                                          <p:attrName>style.visibility</p:attrName>
                                        </p:attrNameLst>
                                      </p:cBhvr>
                                      <p:to>
                                        <p:strVal val="visible"/>
                                      </p:to>
                                    </p:set>
                                    <p:animEffect transition="in" filter="checkerboard(across)">
                                      <p:cBhvr>
                                        <p:cTn id="12" dur="500"/>
                                        <p:tgtEl>
                                          <p:spTgt spid="387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87075">
                                            <p:txEl>
                                              <p:pRg st="2" end="2"/>
                                            </p:txEl>
                                          </p:spTgt>
                                        </p:tgtEl>
                                        <p:attrNameLst>
                                          <p:attrName>style.visibility</p:attrName>
                                        </p:attrNameLst>
                                      </p:cBhvr>
                                      <p:to>
                                        <p:strVal val="visible"/>
                                      </p:to>
                                    </p:set>
                                    <p:animEffect transition="in" filter="checkerboard(across)">
                                      <p:cBhvr>
                                        <p:cTn id="17" dur="500"/>
                                        <p:tgtEl>
                                          <p:spTgt spid="387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87075">
                                            <p:txEl>
                                              <p:pRg st="3" end="3"/>
                                            </p:txEl>
                                          </p:spTgt>
                                        </p:tgtEl>
                                        <p:attrNameLst>
                                          <p:attrName>style.visibility</p:attrName>
                                        </p:attrNameLst>
                                      </p:cBhvr>
                                      <p:to>
                                        <p:strVal val="visible"/>
                                      </p:to>
                                    </p:set>
                                    <p:animEffect transition="in" filter="checkerboard(across)">
                                      <p:cBhvr>
                                        <p:cTn id="22" dur="500"/>
                                        <p:tgtEl>
                                          <p:spTgt spid="3870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87075">
                                            <p:txEl>
                                              <p:pRg st="4" end="4"/>
                                            </p:txEl>
                                          </p:spTgt>
                                        </p:tgtEl>
                                        <p:attrNameLst>
                                          <p:attrName>style.visibility</p:attrName>
                                        </p:attrNameLst>
                                      </p:cBhvr>
                                      <p:to>
                                        <p:strVal val="visible"/>
                                      </p:to>
                                    </p:set>
                                    <p:animEffect transition="in" filter="checkerboard(across)">
                                      <p:cBhvr>
                                        <p:cTn id="27" dur="500"/>
                                        <p:tgtEl>
                                          <p:spTgt spid="3870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87075">
                                            <p:txEl>
                                              <p:pRg st="5" end="5"/>
                                            </p:txEl>
                                          </p:spTgt>
                                        </p:tgtEl>
                                        <p:attrNameLst>
                                          <p:attrName>style.visibility</p:attrName>
                                        </p:attrNameLst>
                                      </p:cBhvr>
                                      <p:to>
                                        <p:strVal val="visible"/>
                                      </p:to>
                                    </p:set>
                                    <p:animEffect transition="in" filter="checkerboard(across)">
                                      <p:cBhvr>
                                        <p:cTn id="32" dur="500"/>
                                        <p:tgtEl>
                                          <p:spTgt spid="387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ar-JO" sz="4000" b="1" dirty="0">
                <a:latin typeface="Arial" panose="020B0604020202020204" pitchFamily="34" charset="0"/>
                <a:cs typeface="Arial" panose="020B0604020202020204" pitchFamily="34" charset="0"/>
              </a:rPr>
              <a:t>يعالج الكتاب المقدس المشاعر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كجزء من القلب</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66800" y="1905000"/>
            <a:ext cx="7772400" cy="4114800"/>
          </a:xfrm>
        </p:spPr>
        <p:txBody>
          <a:bodyPr/>
          <a:lstStyle/>
          <a:p>
            <a:pPr marL="0" indent="0" algn="r">
              <a:buNone/>
            </a:pPr>
            <a:r>
              <a:rPr lang="ar-JO" b="1" dirty="0">
                <a:latin typeface="Arial" panose="020B0604020202020204" pitchFamily="34" charset="0"/>
                <a:cs typeface="Arial" panose="020B0604020202020204" pitchFamily="34" charset="0"/>
              </a:rPr>
              <a:t>كل ما يستحوذ على ثقة القلب ومحبته يتحكم أيضاً في المشاعر والسلوك. إن ما يريده القلب بشدة يجده العقل معقولاً، والعواطف تجده ذا قيمة والإرادة تجده قابلاً للتنفيذ. من المهم جداً إذن أن يدفع الوعظ القلب إلى التوقف عن الثقة ومحبة الأشياء الأخرى أكثر من الله.</a:t>
            </a:r>
            <a:endParaRPr lang="en-US" b="1" dirty="0">
              <a:latin typeface="Arial" panose="020B0604020202020204" pitchFamily="34" charset="0"/>
              <a:cs typeface="Arial" panose="020B0604020202020204" pitchFamily="34" charset="0"/>
            </a:endParaRPr>
          </a:p>
          <a:p>
            <a:pPr marL="0" indent="0" algn="r">
              <a:buNone/>
            </a:pPr>
            <a:endParaRPr lang="en-US" sz="2400" b="1" dirty="0">
              <a:latin typeface="Arial" panose="020B0604020202020204" pitchFamily="34" charset="0"/>
              <a:cs typeface="Arial" panose="020B0604020202020204" pitchFamily="34" charset="0"/>
            </a:endParaRPr>
          </a:p>
          <a:p>
            <a:pPr marL="0" indent="0" algn="r">
              <a:buNone/>
            </a:pPr>
            <a:r>
              <a:rPr lang="ar-JO" sz="2400" b="1" dirty="0">
                <a:latin typeface="Arial" panose="020B0604020202020204" pitchFamily="34" charset="0"/>
                <a:cs typeface="Arial" panose="020B0604020202020204" pitchFamily="34" charset="0"/>
              </a:rPr>
              <a:t>تيموثي كيلر، الوعظ، 159</a:t>
            </a:r>
            <a:endParaRPr lang="en-US" b="1" dirty="0">
              <a:latin typeface="Arial" panose="020B0604020202020204" pitchFamily="34" charset="0"/>
              <a:cs typeface="Arial" panose="020B0604020202020204" pitchFamily="34" charset="0"/>
            </a:endParaRPr>
          </a:p>
          <a:p>
            <a:pPr marL="0" indent="0">
              <a:buNone/>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88283"/>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b="1" dirty="0">
                <a:latin typeface="Arial" panose="020B0604020202020204" pitchFamily="34" charset="0"/>
                <a:cs typeface="Arial" panose="020B0604020202020204" pitchFamily="34" charset="0"/>
              </a:rPr>
              <a:t>تدريب</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lgn="r" rtl="1"/>
            <a:r>
              <a:rPr lang="ar-JO" b="1" dirty="0">
                <a:latin typeface="Arial" panose="020B0604020202020204" pitchFamily="34" charset="0"/>
                <a:cs typeface="Arial" panose="020B0604020202020204" pitchFamily="34" charset="0"/>
              </a:rPr>
              <a:t>اقرأ بصوت عالٍ المقطع الذي يوزعه الدكتور آرثرز.</a:t>
            </a:r>
          </a:p>
          <a:p>
            <a:pPr algn="r" rtl="1"/>
            <a:r>
              <a:rPr lang="ar-JO" b="1" dirty="0">
                <a:latin typeface="Arial" panose="020B0604020202020204" pitchFamily="34" charset="0"/>
                <a:cs typeface="Arial" panose="020B0604020202020204" pitchFamily="34" charset="0"/>
              </a:rPr>
              <a:t>استلم ردود الفعل من الصف</a:t>
            </a:r>
          </a:p>
          <a:p>
            <a:pPr algn="r" rtl="1"/>
            <a:r>
              <a:rPr lang="ar-JO" b="1" dirty="0">
                <a:latin typeface="Arial" panose="020B0604020202020204" pitchFamily="34" charset="0"/>
                <a:cs typeface="Arial" panose="020B0604020202020204" pitchFamily="34" charset="0"/>
              </a:rPr>
              <a:t>اقرأ ثانية مع تضمين ردود الفعل</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289046"/>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16934" y="76202"/>
            <a:ext cx="9144000" cy="685800"/>
          </a:xfrm>
        </p:spPr>
        <p:txBody>
          <a:bodyPr/>
          <a:lstStyle/>
          <a:p>
            <a:pPr eaLnBrk="1" hangingPunct="1">
              <a:defRPr/>
            </a:pPr>
            <a:r>
              <a:rPr lang="en-US" sz="4800" b="1" dirty="0">
                <a:solidFill>
                  <a:srgbClr val="FFFFFF"/>
                </a:solidFill>
                <a:latin typeface="Arial" panose="020B0604020202020204" pitchFamily="34" charset="0"/>
                <a:ea typeface="ＭＳ Ｐゴシック" charset="0"/>
                <a:cs typeface="Arial" panose="020B0604020202020204" pitchFamily="34" charset="0"/>
              </a:rPr>
              <a:t>BibleStudyDownloads.org</a:t>
            </a:r>
            <a:endParaRPr lang="en-US" sz="1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863601"/>
            <a:ext cx="3606800" cy="3278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استخدم رمز الإستجابة السريعة (</a:t>
            </a:r>
            <a:r>
              <a:rPr kumimoji="0" lang="en-US" sz="3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QR Code</a:t>
            </a:r>
            <a:r>
              <a:rPr kumimoji="0" lang="ar-JO" sz="3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sz="3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للحصول على الرابط الإلكتروني الخاص بالمصادر</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4341544"/>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1080945"/>
            <a:ext cx="5357029" cy="5357029"/>
          </a:xfrm>
          <a:prstGeom prst="rect">
            <a:avLst/>
          </a:prstGeom>
        </p:spPr>
      </p:pic>
    </p:spTree>
    <p:extLst>
      <p:ext uri="{BB962C8B-B14F-4D97-AF65-F5344CB8AC3E}">
        <p14:creationId xmlns:p14="http://schemas.microsoft.com/office/powerpoint/2010/main" val="269999343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021288"/>
            <a:ext cx="9144000" cy="757808"/>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"فن الوعظ"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328592"/>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132856"/>
            <a:ext cx="6153212" cy="3483594"/>
          </a:xfrm>
          <a:prstGeom prst="rect">
            <a:avLst/>
          </a:prstGeom>
        </p:spPr>
      </p:pic>
    </p:spTree>
    <p:extLst>
      <p:ext uri="{BB962C8B-B14F-4D97-AF65-F5344CB8AC3E}">
        <p14:creationId xmlns:p14="http://schemas.microsoft.com/office/powerpoint/2010/main" val="377914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ny Handbook">
  <a:themeElements>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fontScheme name="Company Handboo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clrMap bg1="dk2" tx1="lt1" bg2="dk1" tx2="lt2" accent1="accent1" accent2="accent2" accent3="accent3" accent4="accent4" accent5="accent5" accent6="accent6" hlink="hlink" folHlink="folHlink"/>
    </a:extraClrScheme>
    <a:extraClrScheme>
      <a:clrScheme name="Company Handbook 2">
        <a:dk1>
          <a:srgbClr val="000080"/>
        </a:dk1>
        <a:lt1>
          <a:srgbClr val="FFFFFF"/>
        </a:lt1>
        <a:dk2>
          <a:srgbClr val="3366CC"/>
        </a:dk2>
        <a:lt2>
          <a:srgbClr val="7A7C93"/>
        </a:lt2>
        <a:accent1>
          <a:srgbClr val="006699"/>
        </a:accent1>
        <a:accent2>
          <a:srgbClr val="6699FF"/>
        </a:accent2>
        <a:accent3>
          <a:srgbClr val="FFFFFF"/>
        </a:accent3>
        <a:accent4>
          <a:srgbClr val="00006C"/>
        </a:accent4>
        <a:accent5>
          <a:srgbClr val="AAB8CA"/>
        </a:accent5>
        <a:accent6>
          <a:srgbClr val="5C8AE7"/>
        </a:accent6>
        <a:hlink>
          <a:srgbClr val="9933FF"/>
        </a:hlink>
        <a:folHlink>
          <a:srgbClr val="CCCCFF"/>
        </a:folHlink>
      </a:clrScheme>
      <a:clrMap bg1="lt1" tx1="dk1" bg2="lt2" tx2="dk2" accent1="accent1" accent2="accent2" accent3="accent3" accent4="accent4" accent5="accent5" accent6="accent6" hlink="hlink" folHlink="folHlink"/>
    </a:extraClrScheme>
    <a:extraClrScheme>
      <a:clrScheme name="Company Handbook 3">
        <a:dk1>
          <a:srgbClr val="000000"/>
        </a:dk1>
        <a:lt1>
          <a:srgbClr val="FFFFFF"/>
        </a:lt1>
        <a:dk2>
          <a:srgbClr val="000000"/>
        </a:dk2>
        <a:lt2>
          <a:srgbClr val="868686"/>
        </a:lt2>
        <a:accent1>
          <a:srgbClr val="969696"/>
        </a:accent1>
        <a:accent2>
          <a:srgbClr val="CBCBCB"/>
        </a:accent2>
        <a:accent3>
          <a:srgbClr val="FFFFFF"/>
        </a:accent3>
        <a:accent4>
          <a:srgbClr val="000000"/>
        </a:accent4>
        <a:accent5>
          <a:srgbClr val="C9C9C9"/>
        </a:accent5>
        <a:accent6>
          <a:srgbClr val="B8B8B8"/>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Company Handbook 4">
        <a:dk1>
          <a:srgbClr val="660066"/>
        </a:dk1>
        <a:lt1>
          <a:srgbClr val="EAEAEA"/>
        </a:lt1>
        <a:dk2>
          <a:srgbClr val="3366CC"/>
        </a:dk2>
        <a:lt2>
          <a:srgbClr val="7A7C93"/>
        </a:lt2>
        <a:accent1>
          <a:srgbClr val="00CCCC"/>
        </a:accent1>
        <a:accent2>
          <a:srgbClr val="CC66FF"/>
        </a:accent2>
        <a:accent3>
          <a:srgbClr val="F3F3F3"/>
        </a:accent3>
        <a:accent4>
          <a:srgbClr val="560056"/>
        </a:accent4>
        <a:accent5>
          <a:srgbClr val="AAE2E2"/>
        </a:accent5>
        <a:accent6>
          <a:srgbClr val="B95CE7"/>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Company Handbook 5">
        <a:dk1>
          <a:srgbClr val="00354E"/>
        </a:dk1>
        <a:lt1>
          <a:srgbClr val="EAEAEA"/>
        </a:lt1>
        <a:dk2>
          <a:srgbClr val="6D67AA"/>
        </a:dk2>
        <a:lt2>
          <a:srgbClr val="CCCCFF"/>
        </a:lt2>
        <a:accent1>
          <a:srgbClr val="6600CC"/>
        </a:accent1>
        <a:accent2>
          <a:srgbClr val="9999FF"/>
        </a:accent2>
        <a:accent3>
          <a:srgbClr val="BAB8D2"/>
        </a:accent3>
        <a:accent4>
          <a:srgbClr val="C8C8C8"/>
        </a:accent4>
        <a:accent5>
          <a:srgbClr val="B8AAE2"/>
        </a:accent5>
        <a:accent6>
          <a:srgbClr val="8A8AE7"/>
        </a:accent6>
        <a:hlink>
          <a:srgbClr val="CCCCFF"/>
        </a:hlink>
        <a:folHlink>
          <a:srgbClr val="9D70B8"/>
        </a:folHlink>
      </a:clrScheme>
      <a:clrMap bg1="dk2" tx1="lt1" bg2="dk1" tx2="lt2" accent1="accent1" accent2="accent2" accent3="accent3" accent4="accent4" accent5="accent5" accent6="accent6" hlink="hlink" folHlink="folHlink"/>
    </a:extraClrScheme>
    <a:extraClrScheme>
      <a:clrScheme name="Company Handbook 6">
        <a:dk1>
          <a:srgbClr val="003366"/>
        </a:dk1>
        <a:lt1>
          <a:srgbClr val="EAEAEA"/>
        </a:lt1>
        <a:dk2>
          <a:srgbClr val="009999"/>
        </a:dk2>
        <a:lt2>
          <a:srgbClr val="FFFFFF"/>
        </a:lt2>
        <a:accent1>
          <a:srgbClr val="008080"/>
        </a:accent1>
        <a:accent2>
          <a:srgbClr val="00CCCC"/>
        </a:accent2>
        <a:accent3>
          <a:srgbClr val="AACACA"/>
        </a:accent3>
        <a:accent4>
          <a:srgbClr val="C8C8C8"/>
        </a:accent4>
        <a:accent5>
          <a:srgbClr val="AAC0C0"/>
        </a:accent5>
        <a:accent6>
          <a:srgbClr val="00B9B9"/>
        </a:accent6>
        <a:hlink>
          <a:srgbClr val="A7DDE1"/>
        </a:hlink>
        <a:folHlink>
          <a:srgbClr val="FF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F41511826D644A6D8753A3A584289" ma:contentTypeVersion="4" ma:contentTypeDescription="Create a new document." ma:contentTypeScope="" ma:versionID="2f4b478003c1d2ec0a3c6e5744901d69">
  <xsd:schema xmlns:xsd="http://www.w3.org/2001/XMLSchema" xmlns:xs="http://www.w3.org/2001/XMLSchema" xmlns:p="http://schemas.microsoft.com/office/2006/metadata/properties" xmlns:ns1="http://schemas.microsoft.com/sharepoint/v3" xmlns:ns3="70e58c30-3d67-42d5-941a-8749cdc8c880" targetNamespace="http://schemas.microsoft.com/office/2006/metadata/properties" ma:root="true" ma:fieldsID="00216bdd6e395df4107e63df4aee2270" ns1:_="" ns3:_="">
    <xsd:import namespace="http://schemas.microsoft.com/sharepoint/v3"/>
    <xsd:import namespace="70e58c30-3d67-42d5-941a-8749cdc8c880"/>
    <xsd:element name="properties">
      <xsd:complexType>
        <xsd:sequence>
          <xsd:element name="documentManagement">
            <xsd:complexType>
              <xsd:all>
                <xsd:element ref="ns3:SharedWithUsers" minOccurs="0"/>
                <xsd:element ref="ns1:IMAddres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description=""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58c30-3d67-42d5-941a-8749cdc8c8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internalName="SharingHintHash" ma:readOnly="true">
      <xsd:simpleType>
        <xsd:restriction base="dms:Text"/>
      </xsd:simple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MAddres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27F98E-8B48-4D98-B64A-3EA111D983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0e58c30-3d67-42d5-941a-8749cdc8c8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81BF8E-0DBD-42A2-8099-D9BFDDFA0EF8}">
  <ds:schemaRefs>
    <ds:schemaRef ds:uri="http://purl.org/dc/terms/"/>
    <ds:schemaRef ds:uri="http://schemas.microsoft.com/office/2006/metadata/properties"/>
    <ds:schemaRef ds:uri="http://schemas.microsoft.com/office/2006/documentManagement/types"/>
    <ds:schemaRef ds:uri="http://purl.org/dc/dcmitype/"/>
    <ds:schemaRef ds:uri="http://www.w3.org/XML/1998/namespace"/>
    <ds:schemaRef ds:uri="70e58c30-3d67-42d5-941a-8749cdc8c880"/>
    <ds:schemaRef ds:uri="http://schemas.microsoft.com/sharepoint/v3"/>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3A7CA4C9-C6FE-47D0-BAE2-40AB424521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3283</TotalTime>
  <Words>4511</Words>
  <Application>Microsoft Macintosh PowerPoint</Application>
  <PresentationFormat>On-screen Show (4:3)</PresentationFormat>
  <Paragraphs>503</Paragraphs>
  <Slides>92</Slides>
  <Notes>6</Notes>
  <HiddenSlides>0</HiddenSlides>
  <MMClips>1</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92</vt:i4>
      </vt:variant>
    </vt:vector>
  </HeadingPairs>
  <TitlesOfParts>
    <vt:vector size="114" baseType="lpstr">
      <vt:lpstr>ＭＳ Ｐゴシック</vt:lpstr>
      <vt:lpstr>Arial</vt:lpstr>
      <vt:lpstr>Arial Black</vt:lpstr>
      <vt:lpstr>Book Antiqua</vt:lpstr>
      <vt:lpstr>Calibri</vt:lpstr>
      <vt:lpstr>Garamond</vt:lpstr>
      <vt:lpstr>Lucida Sans</vt:lpstr>
      <vt:lpstr>Tahoma</vt:lpstr>
      <vt:lpstr>Times New Roman</vt:lpstr>
      <vt:lpstr>Wingdings</vt:lpstr>
      <vt:lpstr>Wingdings 2</vt:lpstr>
      <vt:lpstr>Wingdings 3</vt:lpstr>
      <vt:lpstr>Default Design</vt:lpstr>
      <vt:lpstr>Curtain Call</vt:lpstr>
      <vt:lpstr>Company Handbook</vt:lpstr>
      <vt:lpstr>Apex</vt:lpstr>
      <vt:lpstr>Office Theme</vt:lpstr>
      <vt:lpstr>1_Office Theme</vt:lpstr>
      <vt:lpstr>2_Office Theme</vt:lpstr>
      <vt:lpstr>8_Orbit</vt:lpstr>
      <vt:lpstr>2_Orbit</vt:lpstr>
      <vt:lpstr>Presentation</vt:lpstr>
      <vt:lpstr>الوعظ، الإقناع والقيادة</vt:lpstr>
      <vt:lpstr>سيسيرو عن الإنفعال</vt:lpstr>
      <vt:lpstr>ما هو الإنفعال؟</vt:lpstr>
      <vt:lpstr>ما الذي يحفز أفعالنا ومعتقداتنا؟</vt:lpstr>
      <vt:lpstr>ما هو الهدف الإقناعي للمعلن؟ كيف يستخدم الإعلان الإنفعال لتحقيق ذلك الهدف؟</vt:lpstr>
      <vt:lpstr>سلم ماسلو</vt:lpstr>
      <vt:lpstr>PowerPoint Presentation</vt:lpstr>
      <vt:lpstr>الإنفعال في الكتاب المقدس ماذا تقترح هذه الآيات عن لاهوت الإنفعال؟ ما الذي حفز بولس كخادم؟</vt:lpstr>
      <vt:lpstr>يعالج الكتاب المقدس المشاعر  كجزء من القلب</vt:lpstr>
      <vt:lpstr>PowerPoint Presentation</vt:lpstr>
      <vt:lpstr>الحاجة إلى معالجة القلب أوس جينيس حديث الأغبياء: استعادة فن الإقناع المسيحي (41-42) </vt:lpstr>
      <vt:lpstr>يتبع</vt:lpstr>
      <vt:lpstr>جوناثان إدوارز عن الوعظ والعواطف</vt:lpstr>
      <vt:lpstr>اثنين من النداءات المثيرة للإنفعال:  الفكاهة والخوف</vt:lpstr>
      <vt:lpstr>PowerPoint Presentation</vt:lpstr>
      <vt:lpstr>اثنين من النداءات المثيرة للإنفعال:  الفكاهة والخوف</vt:lpstr>
      <vt:lpstr>دراسة حالة: جون أورتبيرغ إقامة العدل الوعظ اليوم رقم 253، المسارات 25-29</vt:lpstr>
      <vt:lpstr>اثنين من النداءات المثيرة للإنفعال:  الفكاهة والخوف</vt:lpstr>
      <vt:lpstr>نقطة الأقحوان</vt:lpstr>
      <vt:lpstr>دراسة حالة: نقطة الأقحوان</vt:lpstr>
      <vt:lpstr>النداء المثير للشفقة للترتيب:  كيف يمكننا استخدام الشكل  لاستخدام قوة الإنفعال؟</vt:lpstr>
      <vt:lpstr>نظرية الشكل لكينيث بيرك</vt:lpstr>
      <vt:lpstr>كيف يعمل الشكل في عملية الإقناع؟</vt:lpstr>
      <vt:lpstr>أنواع الشكل</vt:lpstr>
      <vt:lpstr>الشكل التكراري آرثرز حول خداع ملاحقة الحلم الأمريكي</vt:lpstr>
      <vt:lpstr>دراسة حالة: الشكل التكراري والنوعي آرثرز، مغطي أو مغطى مزمور 32</vt:lpstr>
      <vt:lpstr>PowerPoint Presentation</vt:lpstr>
      <vt:lpstr>PowerPoint Presentation</vt:lpstr>
      <vt:lpstr>PowerPoint Presentation</vt:lpstr>
      <vt:lpstr>دراسة حالة: الشكل التكراري في آمين القس س. م. لوكريدج</vt:lpstr>
      <vt:lpstr>دراسة حالة: الشكل التكراري في  البناء على الأساس الصحيح،  توني إيفانز</vt:lpstr>
      <vt:lpstr>تمرين</vt:lpstr>
      <vt:lpstr>نداء رسمي للترتيب على المستوى الكلي  (تنظيم العظة بأكملها)</vt:lpstr>
      <vt:lpstr>مؤامرة العظة لوري</vt:lpstr>
      <vt:lpstr>التسلسل المحفز لمونرو</vt:lpstr>
      <vt:lpstr>التسلسل المحفز لمونرو</vt:lpstr>
      <vt:lpstr>دراسة حالة: جون أورتبيرغ تطوير القلوب الرحيمة</vt:lpstr>
      <vt:lpstr>النداء المثير للإنفعال بخصوص اللغة:  كيف يمكننا تحفيز المواقف والمشاعر؟</vt:lpstr>
      <vt:lpstr>PowerPoint Presentation</vt:lpstr>
      <vt:lpstr>لغة مفعمة بالحيوية: جربها باستخدام  مقطع من خمسة أسطر</vt:lpstr>
      <vt:lpstr>تستطيع اللغة المفعمة بالحيوية  أن تخلق الحضور</vt:lpstr>
      <vt:lpstr>تمتلك اللغة الحيوية التألق جورج كامبل فلسفة البلاغة</vt:lpstr>
      <vt:lpstr>الحيوية</vt:lpstr>
      <vt:lpstr>الحيوية</vt:lpstr>
      <vt:lpstr>كيف تخلق اللغة تجربة غير مباشرة؟  النظرية اللاهوتية للغة:</vt:lpstr>
      <vt:lpstr>أمثال 18: 21  الموت والحياة في يد اللسان وأحباؤه يأكلون ثمره. </vt:lpstr>
      <vt:lpstr>كيف تخلق اللغة تجربة غير مباشرة؟  النظرية البلاغية للغة</vt:lpstr>
      <vt:lpstr>قوة اللغة في التأثير على الإدراك</vt:lpstr>
      <vt:lpstr>قوة اللغة هي التأثير على الإدراك، الفكر والعمل</vt:lpstr>
      <vt:lpstr>النظرية البلاغية للغة</vt:lpstr>
      <vt:lpstr>نموذج كينش  لكيفية تقاطع التواصل مع مفهوم الذات</vt:lpstr>
      <vt:lpstr>PowerPoint Presentation</vt:lpstr>
      <vt:lpstr>PowerPoint Presentation</vt:lpstr>
      <vt:lpstr>النظرية البلاغية للغة</vt:lpstr>
      <vt:lpstr>PowerPoint Presentation</vt:lpstr>
      <vt:lpstr>تأثير التصنيف</vt:lpstr>
      <vt:lpstr>حتى الإستعارات تؤثر على الإدراك</vt:lpstr>
      <vt:lpstr>الحجة كالحرب</vt:lpstr>
      <vt:lpstr>الإستعارة في الكتاب المقدس طريقة أساسية نفهم بها الله وعهده</vt:lpstr>
      <vt:lpstr>النداء الإنفعالي للتواصل غير اللفظي</vt:lpstr>
      <vt:lpstr>سيسيرو عن التقديم</vt:lpstr>
      <vt:lpstr>أهمية التقديم</vt:lpstr>
      <vt:lpstr>PowerPoint Presentation</vt:lpstr>
      <vt:lpstr>لماذا يعد التسليم مهماً جداً في الإقناع والقيادة؟</vt:lpstr>
      <vt:lpstr>كيف يعمل التقديم في الإقناع؟</vt:lpstr>
      <vt:lpstr>نحن نقرأ الناس على الفور</vt:lpstr>
      <vt:lpstr>نصف دقيقة: التنبؤ بتقييمات المعلم من خلال شرائح صغيرة من الجاذبية غير اللفظية والجسدية</vt:lpstr>
      <vt:lpstr>نصف دقيقة: التنبؤ بتقييمات المعلم من خلال شرائح صغيرة من الجاذبية غير اللفظية والجسدية</vt:lpstr>
      <vt:lpstr>كيف يعمل التقديم في الإقناع؟</vt:lpstr>
      <vt:lpstr>يقدر علماء التواصل:</vt:lpstr>
      <vt:lpstr>كيف يعمل التقديم في الإقناع؟</vt:lpstr>
      <vt:lpstr>PowerPoint Presentation</vt:lpstr>
      <vt:lpstr>كيف يعمل التقديم في الإقناع</vt:lpstr>
      <vt:lpstr>عندما تتعارض رسالة لفظية مع الرسالة غير اللفظية كيف نقرر ما يعنيه المتحدث؟</vt:lpstr>
      <vt:lpstr>كيف يعمل التقديم في الإقناع؟</vt:lpstr>
      <vt:lpstr>الإهتمام والتقديم</vt:lpstr>
      <vt:lpstr>كيف يعمل التقديم في الإقناع؟</vt:lpstr>
      <vt:lpstr>PowerPoint Presentation</vt:lpstr>
      <vt:lpstr>صفتان عامتان للتقديم الفعال للإقناع والقيادة</vt:lpstr>
      <vt:lpstr>PowerPoint Presentation</vt:lpstr>
      <vt:lpstr>PowerPoint Presentation</vt:lpstr>
      <vt:lpstr>الشغف والصدق:</vt:lpstr>
      <vt:lpstr>مطابقة تصوراتنا لطريقة تقديمنا مع تصورات المستمعين:</vt:lpstr>
      <vt:lpstr>بعض مهارات التقديم المحددة المتعلقة بالإقناع والقيادة</vt:lpstr>
      <vt:lpstr>الوظائف البلاغية للتواصل البصري</vt:lpstr>
      <vt:lpstr>قوة التواصل البصري</vt:lpstr>
      <vt:lpstr>بعض مهارات التقديم المحددة المتعلقة بالإقناع والقيادة</vt:lpstr>
      <vt:lpstr>الوظائف البلاغية للصمت</vt:lpstr>
      <vt:lpstr>كيف نطور التقديم؟</vt:lpstr>
      <vt:lpstr>تدريب</vt:lpstr>
      <vt:lpstr>BibleStudyDownloads.org</vt:lpstr>
      <vt:lpstr>الرابط للعرض التقديميِّ "فن الوعظ" متاحٌ على الموقع الإلكترونيّ: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Rick Griffith</cp:lastModifiedBy>
  <cp:revision>148</cp:revision>
  <dcterms:created xsi:type="dcterms:W3CDTF">2006-10-17T07:00:26Z</dcterms:created>
  <dcterms:modified xsi:type="dcterms:W3CDTF">2024-02-06T09:38:10Z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0x010100419F41511826D644A6D8753A3A584289</vt:lpwstr>
  </property>
</Properties>
</file>