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67" r:id="rId5"/>
    <p:sldMasterId id="2147483909" r:id="rId6"/>
    <p:sldMasterId id="2147483921" r:id="rId7"/>
    <p:sldMasterId id="2147483946" r:id="rId8"/>
    <p:sldMasterId id="2147483970" r:id="rId9"/>
    <p:sldMasterId id="2147483982" r:id="rId10"/>
  </p:sldMasterIdLst>
  <p:notesMasterIdLst>
    <p:notesMasterId r:id="rId47"/>
  </p:notesMasterIdLst>
  <p:handoutMasterIdLst>
    <p:handoutMasterId r:id="rId48"/>
  </p:handoutMasterIdLst>
  <p:sldIdLst>
    <p:sldId id="287" r:id="rId11"/>
    <p:sldId id="315" r:id="rId12"/>
    <p:sldId id="359" r:id="rId13"/>
    <p:sldId id="291" r:id="rId14"/>
    <p:sldId id="331" r:id="rId15"/>
    <p:sldId id="344" r:id="rId16"/>
    <p:sldId id="346" r:id="rId17"/>
    <p:sldId id="347" r:id="rId18"/>
    <p:sldId id="349" r:id="rId19"/>
    <p:sldId id="350" r:id="rId20"/>
    <p:sldId id="351" r:id="rId21"/>
    <p:sldId id="353" r:id="rId22"/>
    <p:sldId id="345" r:id="rId23"/>
    <p:sldId id="319" r:id="rId24"/>
    <p:sldId id="341" r:id="rId25"/>
    <p:sldId id="320" r:id="rId26"/>
    <p:sldId id="321" r:id="rId27"/>
    <p:sldId id="332" r:id="rId28"/>
    <p:sldId id="323" r:id="rId29"/>
    <p:sldId id="324" r:id="rId30"/>
    <p:sldId id="5464" r:id="rId31"/>
    <p:sldId id="326" r:id="rId32"/>
    <p:sldId id="318" r:id="rId33"/>
    <p:sldId id="5465" r:id="rId34"/>
    <p:sldId id="355" r:id="rId35"/>
    <p:sldId id="342" r:id="rId36"/>
    <p:sldId id="340" r:id="rId37"/>
    <p:sldId id="333" r:id="rId38"/>
    <p:sldId id="335" r:id="rId39"/>
    <p:sldId id="343" r:id="rId40"/>
    <p:sldId id="357" r:id="rId41"/>
    <p:sldId id="358" r:id="rId42"/>
    <p:sldId id="356" r:id="rId43"/>
    <p:sldId id="338" r:id="rId44"/>
    <p:sldId id="5463" r:id="rId45"/>
    <p:sldId id="4032"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808080"/>
    <a:srgbClr val="5F5F5F"/>
    <a:srgbClr val="006666"/>
    <a:srgbClr val="FFFF66"/>
    <a:srgbClr val="FFFF00"/>
    <a:srgbClr val="006600"/>
    <a:srgbClr val="00FFCC"/>
    <a:srgbClr val="6633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011" autoAdjust="0"/>
    <p:restoredTop sz="94694"/>
  </p:normalViewPr>
  <p:slideViewPr>
    <p:cSldViewPr>
      <p:cViewPr>
        <p:scale>
          <a:sx n="66" d="100"/>
          <a:sy n="66" d="100"/>
        </p:scale>
        <p:origin x="216" y="22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3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734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734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734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6275B5F-2B8E-4D78-9C09-68E7EA9B97B1}" type="slidenum">
              <a:rPr lang="en-US"/>
              <a:pPr>
                <a:defRPr/>
              </a:pPr>
              <a:t>‹#›</a:t>
            </a:fld>
            <a:endParaRPr lang="en-US"/>
          </a:p>
        </p:txBody>
      </p:sp>
    </p:spTree>
    <p:extLst>
      <p:ext uri="{BB962C8B-B14F-4D97-AF65-F5344CB8AC3E}">
        <p14:creationId xmlns:p14="http://schemas.microsoft.com/office/powerpoint/2010/main" val="2409892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A90A4-DA00-2948-B660-BEF42BAF1DE3}" type="datetimeFigureOut">
              <a:rPr lang="en-US" smtClean="0"/>
              <a:t>2/5/24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963F90-F637-094B-83D0-59C2D53ABC30}" type="slidenum">
              <a:rPr lang="en-US" smtClean="0"/>
              <a:t>‹#›</a:t>
            </a:fld>
            <a:endParaRPr lang="en-US"/>
          </a:p>
        </p:txBody>
      </p:sp>
    </p:spTree>
    <p:extLst>
      <p:ext uri="{BB962C8B-B14F-4D97-AF65-F5344CB8AC3E}">
        <p14:creationId xmlns:p14="http://schemas.microsoft.com/office/powerpoint/2010/main" val="28347425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r" rtl="1" eaLnBrk="1" hangingPunct="1"/>
            <a:r>
              <a:rPr lang="ar-JO" dirty="0">
                <a:latin typeface="Arial" charset="0"/>
                <a:ea typeface="ＭＳ Ｐゴシック" charset="0"/>
                <a:cs typeface="ＭＳ Ｐゴシック" charset="0"/>
              </a:rPr>
              <a:t>الرابط للصفحة الإلكترونيَّة الخاصَّة بالمصادر على الموقع: </a:t>
            </a:r>
            <a:r>
              <a:rPr lang="en-US" sz="1200" b="1" dirty="0">
                <a:solidFill>
                  <a:srgbClr val="FFFFFF"/>
                </a:solidFill>
                <a:latin typeface="Arial" charset="0"/>
                <a:ea typeface="ＭＳ Ｐゴシック" charset="0"/>
              </a:rPr>
              <a:t>BibleStudyDownloads.org</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Links to the Resource page at BSD</a:t>
            </a:r>
            <a:endParaRPr lang="en-US" dirty="0"/>
          </a:p>
          <a:p>
            <a:r>
              <a:rPr lang="en-US" dirty="0"/>
              <a:t>______________</a:t>
            </a:r>
          </a:p>
          <a:p>
            <a:r>
              <a:rPr lang="en-US" dirty="0"/>
              <a:t>Common-09</a:t>
            </a:r>
          </a:p>
        </p:txBody>
      </p:sp>
    </p:spTree>
    <p:extLst>
      <p:ext uri="{BB962C8B-B14F-4D97-AF65-F5344CB8AC3E}">
        <p14:creationId xmlns:p14="http://schemas.microsoft.com/office/powerpoint/2010/main" val="50330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986EF2-99DE-4FEF-B3D3-CDCBEA5777A5}" type="slidenum">
              <a:rPr lang="en-US"/>
              <a:pPr>
                <a:defRPr/>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176506-EC04-4766-B5BA-AA1C669A8899}"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6BE402-71F2-4FE4-BAF7-02DF1B8BBB88}"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56653A-9B8A-4C7F-96C4-F112C24E9B91}" type="slidenum">
              <a:rPr lang="en-US"/>
              <a:pPr>
                <a:defRPr/>
              </a:pPr>
              <a:t>‹#›</a:t>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p>
        </p:txBody>
      </p:sp>
      <p:sp>
        <p:nvSpPr>
          <p:cNvPr id="24064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24064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177B4F1B-18DF-424E-BCF0-E21843C79810}"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112F00-E911-4F06-913F-BE058CFD5BA6}" type="slidenum">
              <a:rPr lang="en-US"/>
              <a:pPr>
                <a:defRPr/>
              </a:pPr>
              <a:t>‹#›</a:t>
            </a:fld>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978F48-FDCB-4A0B-B00F-27B48157B458}" type="slidenum">
              <a:rPr lang="en-US"/>
              <a:pPr>
                <a:defRPr/>
              </a:pPr>
              <a:t>‹#›</a:t>
            </a:fld>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B3262B-406B-4E75-8966-DE2BE3A55602}" type="slidenum">
              <a:rPr lang="en-US"/>
              <a:pPr>
                <a:defRPr/>
              </a:pPr>
              <a:t>‹#›</a:t>
            </a:fld>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DCD0605-F95E-4B52-8920-063CFA7D34CF}" type="slidenum">
              <a:rPr lang="en-US"/>
              <a:pPr>
                <a:defRPr/>
              </a:pPr>
              <a:t>‹#›</a:t>
            </a:fld>
            <a:endParaRPr 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B5A71F-B21C-4ADF-8810-E7E7233E8D7F}" type="slidenum">
              <a:rPr lang="en-US"/>
              <a:pPr>
                <a:defRPr/>
              </a:pPr>
              <a:t>‹#›</a:t>
            </a:fld>
            <a:endParaRPr 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74C8811-DC1C-4C78-AC8B-7F2C9BE6D3C3}"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666FAE-534C-426B-8BDA-4AA860742591}" type="slidenum">
              <a:rPr lang="en-US"/>
              <a:pPr>
                <a:defRPr/>
              </a:pPr>
              <a:t>‹#›</a:t>
            </a:fld>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A6DF50-4AD7-4E42-8B6F-6C4138EA7740}" type="slidenum">
              <a:rPr lang="en-US"/>
              <a:pPr>
                <a:defRPr/>
              </a:pPr>
              <a:t>‹#›</a:t>
            </a:fld>
            <a:endParaRPr lang="en-US"/>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BC6BE1-A604-4BF5-A70B-AAD77840EFE7}" type="slidenum">
              <a:rPr lang="en-US"/>
              <a:pPr>
                <a:defRPr/>
              </a:pPr>
              <a:t>‹#›</a:t>
            </a:fld>
            <a:endParaRPr 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DA15E2-C212-415F-A6A7-85D0C728C5E6}" type="slidenum">
              <a:rPr lang="en-US"/>
              <a:pPr>
                <a:defRPr/>
              </a:pPr>
              <a:t>‹#›</a:t>
            </a:fld>
            <a:endParaRPr 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943B6B-0D26-4D3B-96E1-49DDF737504D}" type="slidenum">
              <a:rPr lang="en-US"/>
              <a:pPr>
                <a:defRPr/>
              </a:pPr>
              <a:t>‹#›</a:t>
            </a:fld>
            <a:endParaRPr lang="en-US"/>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pPr>
              <a:defRPr/>
            </a:pPr>
            <a:fld id="{D06864F3-F2EA-44DE-94CD-B0E1953DD698}" type="slidenum">
              <a:rPr lang="en-US" smtClean="0"/>
              <a:pPr>
                <a:defRPr/>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2930CF-E3D9-4F32-932F-1D3BAF8E8606}"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870238-B7C9-4B81-AB31-3F0D7E743CCB}" type="slidenum">
              <a:rPr lang="en-US" smtClean="0"/>
              <a:pPr>
                <a:defRPr/>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C3F1A6-E2D1-449E-BC1D-7B303366DC5D}" type="slidenum">
              <a:rPr lang="en-US"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7EC834D-3E9B-46AD-B9B6-6CEEC11EB408}" type="slidenum">
              <a:rPr lang="en-US"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89FAB43-56AC-4CA7-A5F7-7DABF15DBF3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AFA7D4-8E15-414E-BAAA-83381527502F}" type="slidenum">
              <a:rPr lang="en-US"/>
              <a:pPr>
                <a:defRPr/>
              </a:pPr>
              <a:t>‹#›</a:t>
            </a:fld>
            <a:endParaRPr lang="en-US"/>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38B856C-4B8A-4DBB-BAFC-0DC9918C651A}" type="slidenum">
              <a:rPr lang="en-US"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7A65E62-5311-42B7-B479-6A7FD395CE84}" type="slidenum">
              <a:rPr lang="en-US" smtClean="0"/>
              <a:pPr>
                <a:defRPr/>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C4E3A4-0083-4635-8360-60E322538F56}" type="slidenum">
              <a:rPr lang="en-US" smtClean="0"/>
              <a:pPr>
                <a:defRPr/>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pPr>
              <a:defRPr/>
            </a:pPr>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EA72B0-B9A5-49EA-B454-46D9E539EF8A}"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BDCE289-2D20-40A8-B6AC-F0C1D498C7B6}" type="slidenum">
              <a:rPr lang="en-US" smtClean="0"/>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p:nvPr/>
        </p:nvSpPr>
        <p:spPr>
          <a:xfrm>
            <a:off x="357188" y="4634508"/>
            <a:ext cx="8437115"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eaLnBrk="1" fontAlgn="auto" hangingPunct="1">
              <a:spcBef>
                <a:spcPts val="0"/>
              </a:spcBef>
              <a:spcAft>
                <a:spcPts val="0"/>
              </a:spcAft>
              <a:defRPr sz="1200">
                <a:solidFill>
                  <a:srgbClr val="000000"/>
                </a:solidFill>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8" name="Shape 8"/>
          <p:cNvSpPr/>
          <p:nvPr/>
        </p:nvSpPr>
        <p:spPr>
          <a:xfrm>
            <a:off x="357188" y="2875359"/>
            <a:ext cx="843751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eaLnBrk="1" fontAlgn="auto" hangingPunct="1">
              <a:spcBef>
                <a:spcPts val="0"/>
              </a:spcBef>
              <a:spcAft>
                <a:spcPts val="0"/>
              </a:spcAft>
              <a:defRPr sz="1200">
                <a:solidFill>
                  <a:srgbClr val="000000"/>
                </a:solidFill>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9" name="Shape 9"/>
          <p:cNvSpPr/>
          <p:nvPr/>
        </p:nvSpPr>
        <p:spPr>
          <a:xfrm rot="16200000">
            <a:off x="5043462" y="3760055"/>
            <a:ext cx="11550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eaLnBrk="1" fontAlgn="auto" hangingPunct="1">
              <a:spcBef>
                <a:spcPts val="0"/>
              </a:spcBef>
              <a:spcAft>
                <a:spcPts val="0"/>
              </a:spcAft>
              <a:defRPr sz="1200">
                <a:solidFill>
                  <a:srgbClr val="000000"/>
                </a:solidFill>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10" name="Shape 10"/>
          <p:cNvSpPr>
            <a:spLocks noGrp="1"/>
          </p:cNvSpPr>
          <p:nvPr>
            <p:ph type="title"/>
          </p:nvPr>
        </p:nvSpPr>
        <p:spPr>
          <a:xfrm>
            <a:off x="357187" y="2911078"/>
            <a:ext cx="5063133" cy="1696641"/>
          </a:xfrm>
          <a:prstGeom prst="rect">
            <a:avLst/>
          </a:prstGeom>
        </p:spPr>
        <p:txBody>
          <a:bodyPr/>
          <a:lstStyle>
            <a:lvl1pPr algn="l"/>
          </a:lstStyle>
          <a:p>
            <a:pPr lvl="0">
              <a:defRPr sz="1800">
                <a:solidFill>
                  <a:srgbClr val="000000"/>
                </a:solidFill>
              </a:defRPr>
            </a:pPr>
            <a:r>
              <a:rPr sz="4922">
                <a:solidFill>
                  <a:srgbClr val="D93E2B"/>
                </a:solidFill>
              </a:rPr>
              <a:t>Title Text</a:t>
            </a:r>
          </a:p>
        </p:txBody>
      </p:sp>
      <p:sp>
        <p:nvSpPr>
          <p:cNvPr id="11" name="Shape 11"/>
          <p:cNvSpPr>
            <a:spLocks noGrp="1"/>
          </p:cNvSpPr>
          <p:nvPr>
            <p:ph type="body" idx="1"/>
          </p:nvPr>
        </p:nvSpPr>
        <p:spPr>
          <a:xfrm>
            <a:off x="5822156" y="2911078"/>
            <a:ext cx="2982516" cy="1696641"/>
          </a:xfrm>
          <a:prstGeom prst="rect">
            <a:avLst/>
          </a:prstGeom>
        </p:spPr>
        <p:txBody>
          <a:bodyPr/>
          <a:lstStyle>
            <a:lvl1pPr marL="0" indent="0">
              <a:spcBef>
                <a:spcPts val="0"/>
              </a:spcBef>
              <a:buClrTx/>
              <a:buSzTx/>
              <a:buFontTx/>
              <a:buNone/>
              <a:defRPr sz="1687"/>
            </a:lvl1pPr>
            <a:lvl2pPr marL="0" indent="160729">
              <a:spcBef>
                <a:spcPts val="0"/>
              </a:spcBef>
              <a:buClrTx/>
              <a:buSzTx/>
              <a:buFontTx/>
              <a:buNone/>
              <a:defRPr sz="1687"/>
            </a:lvl2pPr>
            <a:lvl3pPr marL="0" indent="321457">
              <a:spcBef>
                <a:spcPts val="0"/>
              </a:spcBef>
              <a:buClrTx/>
              <a:buSzTx/>
              <a:buFontTx/>
              <a:buNone/>
              <a:defRPr sz="1687"/>
            </a:lvl3pPr>
            <a:lvl4pPr marL="0" indent="482186">
              <a:spcBef>
                <a:spcPts val="0"/>
              </a:spcBef>
              <a:buClrTx/>
              <a:buSzTx/>
              <a:buFontTx/>
              <a:buNone/>
              <a:defRPr sz="1687"/>
            </a:lvl4pPr>
            <a:lvl5pPr marL="0" indent="642915">
              <a:spcBef>
                <a:spcPts val="0"/>
              </a:spcBef>
              <a:buClrTx/>
              <a:buSzTx/>
              <a:buFontTx/>
              <a:buNone/>
              <a:defRPr sz="1687"/>
            </a:lvl5pPr>
          </a:lstStyle>
          <a:p>
            <a:pPr lvl="0">
              <a:defRPr sz="1800">
                <a:solidFill>
                  <a:srgbClr val="000000"/>
                </a:solidFill>
              </a:defRPr>
            </a:pPr>
            <a:r>
              <a:rPr sz="1687">
                <a:solidFill>
                  <a:srgbClr val="414141"/>
                </a:solidFill>
              </a:rPr>
              <a:t>Body Level One</a:t>
            </a:r>
          </a:p>
          <a:p>
            <a:pPr lvl="1">
              <a:defRPr sz="1800">
                <a:solidFill>
                  <a:srgbClr val="000000"/>
                </a:solidFill>
              </a:defRPr>
            </a:pPr>
            <a:r>
              <a:rPr sz="1687">
                <a:solidFill>
                  <a:srgbClr val="414141"/>
                </a:solidFill>
              </a:rPr>
              <a:t>Body Level Two</a:t>
            </a:r>
          </a:p>
          <a:p>
            <a:pPr lvl="2">
              <a:defRPr sz="1800">
                <a:solidFill>
                  <a:srgbClr val="000000"/>
                </a:solidFill>
              </a:defRPr>
            </a:pPr>
            <a:r>
              <a:rPr sz="1687">
                <a:solidFill>
                  <a:srgbClr val="414141"/>
                </a:solidFill>
              </a:rPr>
              <a:t>Body Level Three</a:t>
            </a:r>
          </a:p>
          <a:p>
            <a:pPr lvl="3">
              <a:defRPr sz="1800">
                <a:solidFill>
                  <a:srgbClr val="000000"/>
                </a:solidFill>
              </a:defRPr>
            </a:pPr>
            <a:r>
              <a:rPr sz="1687">
                <a:solidFill>
                  <a:srgbClr val="414141"/>
                </a:solidFill>
              </a:rPr>
              <a:t>Body Level Four</a:t>
            </a:r>
          </a:p>
          <a:p>
            <a:pPr lvl="4">
              <a:defRPr sz="1800">
                <a:solidFill>
                  <a:srgbClr val="000000"/>
                </a:solidFill>
              </a:defRPr>
            </a:pPr>
            <a:r>
              <a:rPr sz="1687">
                <a:solidFill>
                  <a:srgbClr val="414141"/>
                </a:solidFill>
              </a:rPr>
              <a:t>Body Level Five</a:t>
            </a:r>
          </a:p>
        </p:txBody>
      </p:sp>
    </p:spTree>
    <p:extLst>
      <p:ext uri="{BB962C8B-B14F-4D97-AF65-F5344CB8AC3E}">
        <p14:creationId xmlns:p14="http://schemas.microsoft.com/office/powerpoint/2010/main" val="573529673"/>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3" name="Shape 13"/>
          <p:cNvSpPr/>
          <p:nvPr/>
        </p:nvSpPr>
        <p:spPr>
          <a:xfrm rot="16200000">
            <a:off x="5043462" y="5537063"/>
            <a:ext cx="11550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eaLnBrk="1" fontAlgn="auto" hangingPunct="1">
              <a:spcBef>
                <a:spcPts val="0"/>
              </a:spcBef>
              <a:spcAft>
                <a:spcPts val="0"/>
              </a:spcAft>
              <a:defRPr sz="1200">
                <a:solidFill>
                  <a:srgbClr val="000000"/>
                </a:solidFill>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14" name="Shape 14"/>
          <p:cNvSpPr/>
          <p:nvPr/>
        </p:nvSpPr>
        <p:spPr>
          <a:xfrm>
            <a:off x="357188" y="6420445"/>
            <a:ext cx="8437115"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eaLnBrk="1" fontAlgn="auto" hangingPunct="1">
              <a:spcBef>
                <a:spcPts val="0"/>
              </a:spcBef>
              <a:spcAft>
                <a:spcPts val="0"/>
              </a:spcAft>
              <a:defRPr sz="1200">
                <a:solidFill>
                  <a:srgbClr val="000000"/>
                </a:solidFill>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15" name="Shape 15"/>
          <p:cNvSpPr/>
          <p:nvPr/>
        </p:nvSpPr>
        <p:spPr>
          <a:xfrm>
            <a:off x="357188" y="4661297"/>
            <a:ext cx="843751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eaLnBrk="1" fontAlgn="auto" hangingPunct="1">
              <a:spcBef>
                <a:spcPts val="0"/>
              </a:spcBef>
              <a:spcAft>
                <a:spcPts val="0"/>
              </a:spcAft>
              <a:defRPr sz="1200">
                <a:solidFill>
                  <a:srgbClr val="000000"/>
                </a:solidFill>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16" name="Shape 16"/>
          <p:cNvSpPr/>
          <p:nvPr/>
        </p:nvSpPr>
        <p:spPr>
          <a:xfrm rot="16200000">
            <a:off x="5043462" y="5537063"/>
            <a:ext cx="11550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eaLnBrk="1" fontAlgn="auto" hangingPunct="1">
              <a:spcBef>
                <a:spcPts val="0"/>
              </a:spcBef>
              <a:spcAft>
                <a:spcPts val="0"/>
              </a:spcAft>
              <a:defRPr sz="1200">
                <a:solidFill>
                  <a:srgbClr val="000000"/>
                </a:solidFill>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17" name="Shape 17"/>
          <p:cNvSpPr>
            <a:spLocks noGrp="1"/>
          </p:cNvSpPr>
          <p:nvPr>
            <p:ph type="title"/>
          </p:nvPr>
        </p:nvSpPr>
        <p:spPr>
          <a:xfrm>
            <a:off x="357187" y="4697015"/>
            <a:ext cx="5063133" cy="1696641"/>
          </a:xfrm>
          <a:prstGeom prst="rect">
            <a:avLst/>
          </a:prstGeom>
        </p:spPr>
        <p:txBody>
          <a:bodyPr/>
          <a:lstStyle>
            <a:lvl1pPr algn="l"/>
          </a:lstStyle>
          <a:p>
            <a:pPr lvl="0">
              <a:defRPr sz="1800">
                <a:solidFill>
                  <a:srgbClr val="000000"/>
                </a:solidFill>
              </a:defRPr>
            </a:pPr>
            <a:r>
              <a:rPr sz="4922">
                <a:solidFill>
                  <a:srgbClr val="D93E2B"/>
                </a:solidFill>
              </a:rPr>
              <a:t>Title Text</a:t>
            </a:r>
          </a:p>
        </p:txBody>
      </p:sp>
      <p:sp>
        <p:nvSpPr>
          <p:cNvPr id="18" name="Shape 18"/>
          <p:cNvSpPr>
            <a:spLocks noGrp="1"/>
          </p:cNvSpPr>
          <p:nvPr>
            <p:ph type="body" idx="1"/>
          </p:nvPr>
        </p:nvSpPr>
        <p:spPr>
          <a:xfrm>
            <a:off x="5822156" y="4697015"/>
            <a:ext cx="2982516" cy="1696641"/>
          </a:xfrm>
          <a:prstGeom prst="rect">
            <a:avLst/>
          </a:prstGeom>
        </p:spPr>
        <p:txBody>
          <a:bodyPr/>
          <a:lstStyle>
            <a:lvl1pPr marL="0" indent="0">
              <a:spcBef>
                <a:spcPts val="0"/>
              </a:spcBef>
              <a:buClrTx/>
              <a:buSzTx/>
              <a:buFontTx/>
              <a:buNone/>
              <a:defRPr sz="1687"/>
            </a:lvl1pPr>
            <a:lvl2pPr marL="0" indent="160729">
              <a:spcBef>
                <a:spcPts val="0"/>
              </a:spcBef>
              <a:buClrTx/>
              <a:buSzTx/>
              <a:buFontTx/>
              <a:buNone/>
              <a:defRPr sz="1687"/>
            </a:lvl2pPr>
            <a:lvl3pPr marL="0" indent="321457">
              <a:spcBef>
                <a:spcPts val="0"/>
              </a:spcBef>
              <a:buClrTx/>
              <a:buSzTx/>
              <a:buFontTx/>
              <a:buNone/>
              <a:defRPr sz="1687"/>
            </a:lvl3pPr>
            <a:lvl4pPr marL="0" indent="482186">
              <a:spcBef>
                <a:spcPts val="0"/>
              </a:spcBef>
              <a:buClrTx/>
              <a:buSzTx/>
              <a:buFontTx/>
              <a:buNone/>
              <a:defRPr sz="1687"/>
            </a:lvl4pPr>
            <a:lvl5pPr marL="0" indent="642915">
              <a:spcBef>
                <a:spcPts val="0"/>
              </a:spcBef>
              <a:buClrTx/>
              <a:buSzTx/>
              <a:buFontTx/>
              <a:buNone/>
              <a:defRPr sz="1687"/>
            </a:lvl5pPr>
          </a:lstStyle>
          <a:p>
            <a:pPr lvl="0">
              <a:defRPr sz="1800">
                <a:solidFill>
                  <a:srgbClr val="000000"/>
                </a:solidFill>
              </a:defRPr>
            </a:pPr>
            <a:r>
              <a:rPr sz="1687">
                <a:solidFill>
                  <a:srgbClr val="414141"/>
                </a:solidFill>
              </a:rPr>
              <a:t>Body Level One</a:t>
            </a:r>
          </a:p>
          <a:p>
            <a:pPr lvl="1">
              <a:defRPr sz="1800">
                <a:solidFill>
                  <a:srgbClr val="000000"/>
                </a:solidFill>
              </a:defRPr>
            </a:pPr>
            <a:r>
              <a:rPr sz="1687">
                <a:solidFill>
                  <a:srgbClr val="414141"/>
                </a:solidFill>
              </a:rPr>
              <a:t>Body Level Two</a:t>
            </a:r>
          </a:p>
          <a:p>
            <a:pPr lvl="2">
              <a:defRPr sz="1800">
                <a:solidFill>
                  <a:srgbClr val="000000"/>
                </a:solidFill>
              </a:defRPr>
            </a:pPr>
            <a:r>
              <a:rPr sz="1687">
                <a:solidFill>
                  <a:srgbClr val="414141"/>
                </a:solidFill>
              </a:rPr>
              <a:t>Body Level Three</a:t>
            </a:r>
          </a:p>
          <a:p>
            <a:pPr lvl="3">
              <a:defRPr sz="1800">
                <a:solidFill>
                  <a:srgbClr val="000000"/>
                </a:solidFill>
              </a:defRPr>
            </a:pPr>
            <a:r>
              <a:rPr sz="1687">
                <a:solidFill>
                  <a:srgbClr val="414141"/>
                </a:solidFill>
              </a:rPr>
              <a:t>Body Level Four</a:t>
            </a:r>
          </a:p>
          <a:p>
            <a:pPr lvl="4">
              <a:defRPr sz="1800">
                <a:solidFill>
                  <a:srgbClr val="000000"/>
                </a:solidFill>
              </a:defRPr>
            </a:pPr>
            <a:r>
              <a:rPr sz="1687">
                <a:solidFill>
                  <a:srgbClr val="414141"/>
                </a:solidFill>
              </a:rPr>
              <a:t>Body Level Five</a:t>
            </a:r>
          </a:p>
        </p:txBody>
      </p:sp>
    </p:spTree>
    <p:extLst>
      <p:ext uri="{BB962C8B-B14F-4D97-AF65-F5344CB8AC3E}">
        <p14:creationId xmlns:p14="http://schemas.microsoft.com/office/powerpoint/2010/main" val="205544720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357188" y="2580680"/>
            <a:ext cx="8429625" cy="1696641"/>
          </a:xfrm>
          <a:prstGeom prst="rect">
            <a:avLst/>
          </a:prstGeom>
        </p:spPr>
        <p:txBody>
          <a:bodyPr/>
          <a:lstStyle/>
          <a:p>
            <a:pPr lvl="0">
              <a:defRPr sz="1800">
                <a:solidFill>
                  <a:srgbClr val="000000"/>
                </a:solidFill>
              </a:defRPr>
            </a:pPr>
            <a:r>
              <a:rPr sz="4922">
                <a:solidFill>
                  <a:srgbClr val="D93E2B"/>
                </a:solidFill>
              </a:rPr>
              <a:t>Title Text</a:t>
            </a:r>
          </a:p>
        </p:txBody>
      </p:sp>
    </p:spTree>
    <p:extLst>
      <p:ext uri="{BB962C8B-B14F-4D97-AF65-F5344CB8AC3E}">
        <p14:creationId xmlns:p14="http://schemas.microsoft.com/office/powerpoint/2010/main" val="229986922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22" name="Shape 22"/>
          <p:cNvSpPr/>
          <p:nvPr/>
        </p:nvSpPr>
        <p:spPr>
          <a:xfrm>
            <a:off x="357188" y="3429000"/>
            <a:ext cx="39912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eaLnBrk="1" fontAlgn="auto" hangingPunct="1">
              <a:spcBef>
                <a:spcPts val="0"/>
              </a:spcBef>
              <a:spcAft>
                <a:spcPts val="0"/>
              </a:spcAft>
              <a:defRPr sz="1200">
                <a:solidFill>
                  <a:srgbClr val="000000"/>
                </a:solidFill>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23" name="Shape 23"/>
          <p:cNvSpPr/>
          <p:nvPr/>
        </p:nvSpPr>
        <p:spPr>
          <a:xfrm>
            <a:off x="357187" y="1946672"/>
            <a:ext cx="399116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eaLnBrk="1" fontAlgn="auto" hangingPunct="1">
              <a:spcBef>
                <a:spcPts val="0"/>
              </a:spcBef>
              <a:spcAft>
                <a:spcPts val="0"/>
              </a:spcAft>
              <a:defRPr sz="1200">
                <a:solidFill>
                  <a:srgbClr val="000000"/>
                </a:solidFill>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24" name="Shape 24"/>
          <p:cNvSpPr>
            <a:spLocks noGrp="1"/>
          </p:cNvSpPr>
          <p:nvPr>
            <p:ph type="title"/>
          </p:nvPr>
        </p:nvSpPr>
        <p:spPr>
          <a:xfrm>
            <a:off x="357188" y="1973461"/>
            <a:ext cx="3991570" cy="1428750"/>
          </a:xfrm>
          <a:prstGeom prst="rect">
            <a:avLst/>
          </a:prstGeom>
        </p:spPr>
        <p:txBody>
          <a:bodyPr/>
          <a:lstStyle>
            <a:lvl1pPr algn="l">
              <a:defRPr sz="3937"/>
            </a:lvl1pPr>
          </a:lstStyle>
          <a:p>
            <a:pPr lvl="0">
              <a:defRPr sz="1800">
                <a:solidFill>
                  <a:srgbClr val="000000"/>
                </a:solidFill>
              </a:defRPr>
            </a:pPr>
            <a:r>
              <a:rPr sz="3937">
                <a:solidFill>
                  <a:srgbClr val="D93E2B"/>
                </a:solidFill>
              </a:rPr>
              <a:t>Title Text</a:t>
            </a:r>
          </a:p>
        </p:txBody>
      </p:sp>
      <p:sp>
        <p:nvSpPr>
          <p:cNvPr id="25" name="Shape 25"/>
          <p:cNvSpPr>
            <a:spLocks noGrp="1"/>
          </p:cNvSpPr>
          <p:nvPr>
            <p:ph type="body" idx="1"/>
          </p:nvPr>
        </p:nvSpPr>
        <p:spPr>
          <a:xfrm>
            <a:off x="357188" y="3536156"/>
            <a:ext cx="3991570" cy="2821781"/>
          </a:xfrm>
          <a:prstGeom prst="rect">
            <a:avLst/>
          </a:prstGeom>
        </p:spPr>
        <p:txBody>
          <a:bodyPr anchor="t"/>
          <a:lstStyle>
            <a:lvl1pPr marL="0" indent="0">
              <a:spcBef>
                <a:spcPts val="0"/>
              </a:spcBef>
              <a:buClrTx/>
              <a:buSzTx/>
              <a:buFontTx/>
              <a:buNone/>
              <a:defRPr sz="1687"/>
            </a:lvl1pPr>
            <a:lvl2pPr marL="0" indent="160729">
              <a:spcBef>
                <a:spcPts val="0"/>
              </a:spcBef>
              <a:buClrTx/>
              <a:buSzTx/>
              <a:buFontTx/>
              <a:buNone/>
              <a:defRPr sz="1687"/>
            </a:lvl2pPr>
            <a:lvl3pPr marL="0" indent="321457">
              <a:spcBef>
                <a:spcPts val="0"/>
              </a:spcBef>
              <a:buClrTx/>
              <a:buSzTx/>
              <a:buFontTx/>
              <a:buNone/>
              <a:defRPr sz="1687"/>
            </a:lvl3pPr>
            <a:lvl4pPr marL="0" indent="482186">
              <a:spcBef>
                <a:spcPts val="0"/>
              </a:spcBef>
              <a:buClrTx/>
              <a:buSzTx/>
              <a:buFontTx/>
              <a:buNone/>
              <a:defRPr sz="1687"/>
            </a:lvl4pPr>
            <a:lvl5pPr marL="0" indent="642915">
              <a:spcBef>
                <a:spcPts val="0"/>
              </a:spcBef>
              <a:buClrTx/>
              <a:buSzTx/>
              <a:buFontTx/>
              <a:buNone/>
              <a:defRPr sz="1687"/>
            </a:lvl5pPr>
          </a:lstStyle>
          <a:p>
            <a:pPr lvl="0">
              <a:defRPr sz="1800">
                <a:solidFill>
                  <a:srgbClr val="000000"/>
                </a:solidFill>
              </a:defRPr>
            </a:pPr>
            <a:r>
              <a:rPr sz="1687">
                <a:solidFill>
                  <a:srgbClr val="414141"/>
                </a:solidFill>
              </a:rPr>
              <a:t>Body Level One</a:t>
            </a:r>
          </a:p>
          <a:p>
            <a:pPr lvl="1">
              <a:defRPr sz="1800">
                <a:solidFill>
                  <a:srgbClr val="000000"/>
                </a:solidFill>
              </a:defRPr>
            </a:pPr>
            <a:r>
              <a:rPr sz="1687">
                <a:solidFill>
                  <a:srgbClr val="414141"/>
                </a:solidFill>
              </a:rPr>
              <a:t>Body Level Two</a:t>
            </a:r>
          </a:p>
          <a:p>
            <a:pPr lvl="2">
              <a:defRPr sz="1800">
                <a:solidFill>
                  <a:srgbClr val="000000"/>
                </a:solidFill>
              </a:defRPr>
            </a:pPr>
            <a:r>
              <a:rPr sz="1687">
                <a:solidFill>
                  <a:srgbClr val="414141"/>
                </a:solidFill>
              </a:rPr>
              <a:t>Body Level Three</a:t>
            </a:r>
          </a:p>
          <a:p>
            <a:pPr lvl="3">
              <a:defRPr sz="1800">
                <a:solidFill>
                  <a:srgbClr val="000000"/>
                </a:solidFill>
              </a:defRPr>
            </a:pPr>
            <a:r>
              <a:rPr sz="1687">
                <a:solidFill>
                  <a:srgbClr val="414141"/>
                </a:solidFill>
              </a:rPr>
              <a:t>Body Level Four</a:t>
            </a:r>
          </a:p>
          <a:p>
            <a:pPr lvl="4">
              <a:defRPr sz="1800">
                <a:solidFill>
                  <a:srgbClr val="000000"/>
                </a:solidFill>
              </a:defRPr>
            </a:pPr>
            <a:r>
              <a:rPr sz="1687">
                <a:solidFill>
                  <a:srgbClr val="414141"/>
                </a:solidFill>
              </a:rPr>
              <a:t>Body Level Five</a:t>
            </a:r>
          </a:p>
        </p:txBody>
      </p:sp>
    </p:spTree>
    <p:extLst>
      <p:ext uri="{BB962C8B-B14F-4D97-AF65-F5344CB8AC3E}">
        <p14:creationId xmlns:p14="http://schemas.microsoft.com/office/powerpoint/2010/main" val="396139895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a:solidFill>
                  <a:srgbClr val="000000"/>
                </a:solidFill>
              </a:defRPr>
            </a:pPr>
            <a:r>
              <a:rPr sz="4922">
                <a:solidFill>
                  <a:srgbClr val="D93E2B"/>
                </a:solidFill>
              </a:rPr>
              <a:t>Title Text</a:t>
            </a:r>
          </a:p>
        </p:txBody>
      </p:sp>
    </p:spTree>
    <p:extLst>
      <p:ext uri="{BB962C8B-B14F-4D97-AF65-F5344CB8AC3E}">
        <p14:creationId xmlns:p14="http://schemas.microsoft.com/office/powerpoint/2010/main" val="365902158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B3468F-8AB3-4001-B787-566A5E37A4E5}" type="slidenum">
              <a:rPr lang="en-US"/>
              <a:pPr>
                <a:defRPr/>
              </a:pPr>
              <a:t>‹#›</a:t>
            </a:fld>
            <a:endParaRPr lang="en-US"/>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4922">
                <a:solidFill>
                  <a:srgbClr val="D93E2B"/>
                </a:solidFill>
              </a:rPr>
              <a:t>Title Text</a:t>
            </a:r>
          </a:p>
        </p:txBody>
      </p:sp>
      <p:sp>
        <p:nvSpPr>
          <p:cNvPr id="30" name="Shape 30"/>
          <p:cNvSpPr>
            <a:spLocks noGrp="1"/>
          </p:cNvSpPr>
          <p:nvPr>
            <p:ph type="body" idx="1"/>
          </p:nvPr>
        </p:nvSpPr>
        <p:spPr>
          <a:prstGeom prst="rect">
            <a:avLst/>
          </a:prstGeom>
        </p:spPr>
        <p:txBody>
          <a:bodyPr/>
          <a:lstStyle/>
          <a:p>
            <a:pPr lvl="0">
              <a:defRPr sz="1800">
                <a:solidFill>
                  <a:srgbClr val="000000"/>
                </a:solidFill>
              </a:defRPr>
            </a:pPr>
            <a:r>
              <a:rPr sz="2531">
                <a:solidFill>
                  <a:srgbClr val="414141"/>
                </a:solidFill>
              </a:rPr>
              <a:t>Body Level One</a:t>
            </a:r>
          </a:p>
          <a:p>
            <a:pPr lvl="1">
              <a:defRPr sz="1800">
                <a:solidFill>
                  <a:srgbClr val="000000"/>
                </a:solidFill>
              </a:defRPr>
            </a:pPr>
            <a:r>
              <a:rPr sz="2531">
                <a:solidFill>
                  <a:srgbClr val="414141"/>
                </a:solidFill>
              </a:rPr>
              <a:t>Body Level Two</a:t>
            </a:r>
          </a:p>
          <a:p>
            <a:pPr lvl="2">
              <a:defRPr sz="1800">
                <a:solidFill>
                  <a:srgbClr val="000000"/>
                </a:solidFill>
              </a:defRPr>
            </a:pPr>
            <a:r>
              <a:rPr sz="2531">
                <a:solidFill>
                  <a:srgbClr val="414141"/>
                </a:solidFill>
              </a:rPr>
              <a:t>Body Level Three</a:t>
            </a:r>
          </a:p>
          <a:p>
            <a:pPr lvl="3">
              <a:defRPr sz="1800">
                <a:solidFill>
                  <a:srgbClr val="000000"/>
                </a:solidFill>
              </a:defRPr>
            </a:pPr>
            <a:r>
              <a:rPr sz="2531">
                <a:solidFill>
                  <a:srgbClr val="414141"/>
                </a:solidFill>
              </a:rPr>
              <a:t>Body Level Four</a:t>
            </a:r>
          </a:p>
          <a:p>
            <a:pPr lvl="4">
              <a:defRPr sz="1800">
                <a:solidFill>
                  <a:srgbClr val="000000"/>
                </a:solidFill>
              </a:defRPr>
            </a:pPr>
            <a:r>
              <a:rPr sz="2531">
                <a:solidFill>
                  <a:srgbClr val="414141"/>
                </a:solidFill>
              </a:rPr>
              <a:t>Body Level Five</a:t>
            </a:r>
          </a:p>
        </p:txBody>
      </p:sp>
    </p:spTree>
    <p:extLst>
      <p:ext uri="{BB962C8B-B14F-4D97-AF65-F5344CB8AC3E}">
        <p14:creationId xmlns:p14="http://schemas.microsoft.com/office/powerpoint/2010/main" val="423193698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sz="4922">
                <a:solidFill>
                  <a:srgbClr val="D93E2B"/>
                </a:solidFill>
              </a:rPr>
              <a:t>Title Text</a:t>
            </a:r>
          </a:p>
        </p:txBody>
      </p:sp>
      <p:sp>
        <p:nvSpPr>
          <p:cNvPr id="33" name="Shape 33"/>
          <p:cNvSpPr>
            <a:spLocks noGrp="1"/>
          </p:cNvSpPr>
          <p:nvPr>
            <p:ph type="body" idx="1"/>
          </p:nvPr>
        </p:nvSpPr>
        <p:spPr>
          <a:xfrm>
            <a:off x="357187" y="1919883"/>
            <a:ext cx="4089797" cy="4464844"/>
          </a:xfrm>
          <a:prstGeom prst="rect">
            <a:avLst/>
          </a:prstGeom>
        </p:spPr>
        <p:txBody>
          <a:bodyPr/>
          <a:lstStyle>
            <a:lvl1pPr marL="276810" indent="-276810">
              <a:spcBef>
                <a:spcPts val="1266"/>
              </a:spcBef>
              <a:buSzPct val="65000"/>
              <a:defRPr sz="2109"/>
            </a:lvl1pPr>
            <a:lvl2pPr marL="553621" indent="-276810">
              <a:spcBef>
                <a:spcPts val="1266"/>
              </a:spcBef>
              <a:buSzPct val="65000"/>
              <a:defRPr sz="2109"/>
            </a:lvl2pPr>
            <a:lvl3pPr marL="830431" indent="-276810">
              <a:spcBef>
                <a:spcPts val="1266"/>
              </a:spcBef>
              <a:buSzPct val="65000"/>
              <a:defRPr sz="2109"/>
            </a:lvl3pPr>
            <a:lvl4pPr marL="1107242" indent="-276810">
              <a:spcBef>
                <a:spcPts val="1266"/>
              </a:spcBef>
              <a:buSzPct val="65000"/>
              <a:defRPr sz="2109"/>
            </a:lvl4pPr>
            <a:lvl5pPr marL="1384052" indent="-276810">
              <a:spcBef>
                <a:spcPts val="1266"/>
              </a:spcBef>
              <a:buSzPct val="65000"/>
              <a:defRPr sz="2109"/>
            </a:lvl5pPr>
          </a:lstStyle>
          <a:p>
            <a:pPr lvl="0">
              <a:defRPr sz="1800">
                <a:solidFill>
                  <a:srgbClr val="000000"/>
                </a:solidFill>
              </a:defRPr>
            </a:pPr>
            <a:r>
              <a:rPr sz="2109">
                <a:solidFill>
                  <a:srgbClr val="414141"/>
                </a:solidFill>
              </a:rPr>
              <a:t>Body Level One</a:t>
            </a:r>
          </a:p>
          <a:p>
            <a:pPr lvl="1">
              <a:defRPr sz="1800">
                <a:solidFill>
                  <a:srgbClr val="000000"/>
                </a:solidFill>
              </a:defRPr>
            </a:pPr>
            <a:r>
              <a:rPr sz="2109">
                <a:solidFill>
                  <a:srgbClr val="414141"/>
                </a:solidFill>
              </a:rPr>
              <a:t>Body Level Two</a:t>
            </a:r>
          </a:p>
          <a:p>
            <a:pPr lvl="2">
              <a:defRPr sz="1800">
                <a:solidFill>
                  <a:srgbClr val="000000"/>
                </a:solidFill>
              </a:defRPr>
            </a:pPr>
            <a:r>
              <a:rPr sz="2109">
                <a:solidFill>
                  <a:srgbClr val="414141"/>
                </a:solidFill>
              </a:rPr>
              <a:t>Body Level Three</a:t>
            </a:r>
          </a:p>
          <a:p>
            <a:pPr lvl="3">
              <a:defRPr sz="1800">
                <a:solidFill>
                  <a:srgbClr val="000000"/>
                </a:solidFill>
              </a:defRPr>
            </a:pPr>
            <a:r>
              <a:rPr sz="2109">
                <a:solidFill>
                  <a:srgbClr val="414141"/>
                </a:solidFill>
              </a:rPr>
              <a:t>Body Level Four</a:t>
            </a:r>
          </a:p>
          <a:p>
            <a:pPr lvl="4">
              <a:defRPr sz="1800">
                <a:solidFill>
                  <a:srgbClr val="000000"/>
                </a:solidFill>
              </a:defRPr>
            </a:pPr>
            <a:r>
              <a:rPr sz="2109">
                <a:solidFill>
                  <a:srgbClr val="414141"/>
                </a:solidFill>
              </a:rPr>
              <a:t>Body Level Five</a:t>
            </a:r>
          </a:p>
        </p:txBody>
      </p:sp>
    </p:spTree>
    <p:extLst>
      <p:ext uri="{BB962C8B-B14F-4D97-AF65-F5344CB8AC3E}">
        <p14:creationId xmlns:p14="http://schemas.microsoft.com/office/powerpoint/2010/main" val="229385710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5" name="Shape 35"/>
          <p:cNvSpPr>
            <a:spLocks noGrp="1"/>
          </p:cNvSpPr>
          <p:nvPr>
            <p:ph type="body" idx="1"/>
          </p:nvPr>
        </p:nvSpPr>
        <p:spPr>
          <a:xfrm>
            <a:off x="357188" y="892969"/>
            <a:ext cx="8429625" cy="5072063"/>
          </a:xfrm>
          <a:prstGeom prst="rect">
            <a:avLst/>
          </a:prstGeom>
        </p:spPr>
        <p:txBody>
          <a:bodyPr/>
          <a:lstStyle/>
          <a:p>
            <a:pPr lvl="0">
              <a:defRPr sz="1800">
                <a:solidFill>
                  <a:srgbClr val="000000"/>
                </a:solidFill>
              </a:defRPr>
            </a:pPr>
            <a:r>
              <a:rPr sz="2531">
                <a:solidFill>
                  <a:srgbClr val="414141"/>
                </a:solidFill>
              </a:rPr>
              <a:t>Body Level One</a:t>
            </a:r>
          </a:p>
          <a:p>
            <a:pPr lvl="1">
              <a:defRPr sz="1800">
                <a:solidFill>
                  <a:srgbClr val="000000"/>
                </a:solidFill>
              </a:defRPr>
            </a:pPr>
            <a:r>
              <a:rPr sz="2531">
                <a:solidFill>
                  <a:srgbClr val="414141"/>
                </a:solidFill>
              </a:rPr>
              <a:t>Body Level Two</a:t>
            </a:r>
          </a:p>
          <a:p>
            <a:pPr lvl="2">
              <a:defRPr sz="1800">
                <a:solidFill>
                  <a:srgbClr val="000000"/>
                </a:solidFill>
              </a:defRPr>
            </a:pPr>
            <a:r>
              <a:rPr sz="2531">
                <a:solidFill>
                  <a:srgbClr val="414141"/>
                </a:solidFill>
              </a:rPr>
              <a:t>Body Level Three</a:t>
            </a:r>
          </a:p>
          <a:p>
            <a:pPr lvl="3">
              <a:defRPr sz="1800">
                <a:solidFill>
                  <a:srgbClr val="000000"/>
                </a:solidFill>
              </a:defRPr>
            </a:pPr>
            <a:r>
              <a:rPr sz="2531">
                <a:solidFill>
                  <a:srgbClr val="414141"/>
                </a:solidFill>
              </a:rPr>
              <a:t>Body Level Four</a:t>
            </a:r>
          </a:p>
          <a:p>
            <a:pPr lvl="4">
              <a:defRPr sz="1800">
                <a:solidFill>
                  <a:srgbClr val="000000"/>
                </a:solidFill>
              </a:defRPr>
            </a:pPr>
            <a:r>
              <a:rPr sz="2531">
                <a:solidFill>
                  <a:srgbClr val="414141"/>
                </a:solidFill>
              </a:rPr>
              <a:t>Body Level Five</a:t>
            </a:r>
          </a:p>
        </p:txBody>
      </p:sp>
    </p:spTree>
    <p:extLst>
      <p:ext uri="{BB962C8B-B14F-4D97-AF65-F5344CB8AC3E}">
        <p14:creationId xmlns:p14="http://schemas.microsoft.com/office/powerpoint/2010/main" val="253038110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272594"/>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97866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087005"/>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59932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6864F3-F2EA-44DE-94CD-B0E1953DD698}" type="slidenum">
              <a:rPr lang="en-US" smtClean="0"/>
              <a:pPr>
                <a:defRPr/>
              </a:pPr>
              <a:t>‹#›</a:t>
            </a:fld>
            <a:endParaRPr lang="en-US"/>
          </a:p>
        </p:txBody>
      </p:sp>
    </p:spTree>
    <p:extLst>
      <p:ext uri="{BB962C8B-B14F-4D97-AF65-F5344CB8AC3E}">
        <p14:creationId xmlns:p14="http://schemas.microsoft.com/office/powerpoint/2010/main" val="1361858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2930CF-E3D9-4F32-932F-1D3BAF8E8606}" type="slidenum">
              <a:rPr lang="en-US" smtClean="0"/>
              <a:pPr>
                <a:defRPr/>
              </a:pPr>
              <a:t>‹#›</a:t>
            </a:fld>
            <a:endParaRPr lang="en-US"/>
          </a:p>
        </p:txBody>
      </p:sp>
    </p:spTree>
    <p:extLst>
      <p:ext uri="{BB962C8B-B14F-4D97-AF65-F5344CB8AC3E}">
        <p14:creationId xmlns:p14="http://schemas.microsoft.com/office/powerpoint/2010/main" val="22180887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870238-B7C9-4B81-AB31-3F0D7E743CCB}" type="slidenum">
              <a:rPr lang="en-US" smtClean="0"/>
              <a:pPr>
                <a:defRPr/>
              </a:pPr>
              <a:t>‹#›</a:t>
            </a:fld>
            <a:endParaRPr lang="en-US"/>
          </a:p>
        </p:txBody>
      </p:sp>
    </p:spTree>
    <p:extLst>
      <p:ext uri="{BB962C8B-B14F-4D97-AF65-F5344CB8AC3E}">
        <p14:creationId xmlns:p14="http://schemas.microsoft.com/office/powerpoint/2010/main" val="3210127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C6E580-F8D8-4C64-884F-33234C50EE44}" type="slidenum">
              <a:rPr lang="en-US"/>
              <a:pPr>
                <a:defRPr/>
              </a:pPr>
              <a:t>‹#›</a:t>
            </a:fld>
            <a:endParaRPr lang="en-US"/>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C3F1A6-E2D1-449E-BC1D-7B303366DC5D}" type="slidenum">
              <a:rPr lang="en-US" smtClean="0"/>
              <a:pPr>
                <a:defRPr/>
              </a:pPr>
              <a:t>‹#›</a:t>
            </a:fld>
            <a:endParaRPr lang="en-US"/>
          </a:p>
        </p:txBody>
      </p:sp>
    </p:spTree>
    <p:extLst>
      <p:ext uri="{BB962C8B-B14F-4D97-AF65-F5344CB8AC3E}">
        <p14:creationId xmlns:p14="http://schemas.microsoft.com/office/powerpoint/2010/main" val="28003698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7EC834D-3E9B-46AD-B9B6-6CEEC11EB408}" type="slidenum">
              <a:rPr lang="en-US" smtClean="0"/>
              <a:pPr>
                <a:defRPr/>
              </a:pPr>
              <a:t>‹#›</a:t>
            </a:fld>
            <a:endParaRPr lang="en-US"/>
          </a:p>
        </p:txBody>
      </p:sp>
    </p:spTree>
    <p:extLst>
      <p:ext uri="{BB962C8B-B14F-4D97-AF65-F5344CB8AC3E}">
        <p14:creationId xmlns:p14="http://schemas.microsoft.com/office/powerpoint/2010/main" val="22205506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89FAB43-56AC-4CA7-A5F7-7DABF15DBF3F}" type="slidenum">
              <a:rPr lang="en-US" smtClean="0"/>
              <a:pPr>
                <a:defRPr/>
              </a:pPr>
              <a:t>‹#›</a:t>
            </a:fld>
            <a:endParaRPr lang="en-US"/>
          </a:p>
        </p:txBody>
      </p:sp>
    </p:spTree>
    <p:extLst>
      <p:ext uri="{BB962C8B-B14F-4D97-AF65-F5344CB8AC3E}">
        <p14:creationId xmlns:p14="http://schemas.microsoft.com/office/powerpoint/2010/main" val="802784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38B856C-4B8A-4DBB-BAFC-0DC9918C651A}" type="slidenum">
              <a:rPr lang="en-US" smtClean="0"/>
              <a:pPr>
                <a:defRPr/>
              </a:pPr>
              <a:t>‹#›</a:t>
            </a:fld>
            <a:endParaRPr lang="en-US"/>
          </a:p>
        </p:txBody>
      </p:sp>
    </p:spTree>
    <p:extLst>
      <p:ext uri="{BB962C8B-B14F-4D97-AF65-F5344CB8AC3E}">
        <p14:creationId xmlns:p14="http://schemas.microsoft.com/office/powerpoint/2010/main" val="16905635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7A65E62-5311-42B7-B479-6A7FD395CE84}" type="slidenum">
              <a:rPr lang="en-US" smtClean="0"/>
              <a:pPr>
                <a:defRPr/>
              </a:pPr>
              <a:t>‹#›</a:t>
            </a:fld>
            <a:endParaRPr lang="en-US"/>
          </a:p>
        </p:txBody>
      </p:sp>
    </p:spTree>
    <p:extLst>
      <p:ext uri="{BB962C8B-B14F-4D97-AF65-F5344CB8AC3E}">
        <p14:creationId xmlns:p14="http://schemas.microsoft.com/office/powerpoint/2010/main" val="12942410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C4E3A4-0083-4635-8360-60E322538F56}" type="slidenum">
              <a:rPr lang="en-US" smtClean="0"/>
              <a:pPr>
                <a:defRPr/>
              </a:pPr>
              <a:t>‹#›</a:t>
            </a:fld>
            <a:endParaRPr lang="en-US"/>
          </a:p>
        </p:txBody>
      </p:sp>
    </p:spTree>
    <p:extLst>
      <p:ext uri="{BB962C8B-B14F-4D97-AF65-F5344CB8AC3E}">
        <p14:creationId xmlns:p14="http://schemas.microsoft.com/office/powerpoint/2010/main" val="15787654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EA72B0-B9A5-49EA-B454-46D9E539EF8A}" type="slidenum">
              <a:rPr lang="en-US" smtClean="0"/>
              <a:pPr>
                <a:defRPr/>
              </a:pPr>
              <a:t>‹#›</a:t>
            </a:fld>
            <a:endParaRPr lang="en-US"/>
          </a:p>
        </p:txBody>
      </p:sp>
    </p:spTree>
    <p:extLst>
      <p:ext uri="{BB962C8B-B14F-4D97-AF65-F5344CB8AC3E}">
        <p14:creationId xmlns:p14="http://schemas.microsoft.com/office/powerpoint/2010/main" val="309282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BDCE289-2D20-40A8-B6AC-F0C1D498C7B6}" type="slidenum">
              <a:rPr lang="en-US" smtClean="0"/>
              <a:pPr>
                <a:defRPr/>
              </a:pPr>
              <a:t>‹#›</a:t>
            </a:fld>
            <a:endParaRPr lang="en-US"/>
          </a:p>
        </p:txBody>
      </p:sp>
    </p:spTree>
    <p:extLst>
      <p:ext uri="{BB962C8B-B14F-4D97-AF65-F5344CB8AC3E}">
        <p14:creationId xmlns:p14="http://schemas.microsoft.com/office/powerpoint/2010/main" val="2065996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51AB926-81C8-CF48-8440-286DE1647362}" type="slidenum">
              <a:rPr lang="en-US"/>
              <a:pPr>
                <a:defRPr/>
              </a:pPr>
              <a:t>‹#›</a:t>
            </a:fld>
            <a:endParaRPr lang="en-US"/>
          </a:p>
        </p:txBody>
      </p:sp>
    </p:spTree>
    <p:extLst>
      <p:ext uri="{BB962C8B-B14F-4D97-AF65-F5344CB8AC3E}">
        <p14:creationId xmlns:p14="http://schemas.microsoft.com/office/powerpoint/2010/main" val="145794189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5D84A01-67DF-3D42-92E2-625EB8D0F9EE}" type="slidenum">
              <a:rPr lang="en-US"/>
              <a:pPr>
                <a:defRPr/>
              </a:pPr>
              <a:t>‹#›</a:t>
            </a:fld>
            <a:endParaRPr lang="en-US"/>
          </a:p>
        </p:txBody>
      </p:sp>
    </p:spTree>
    <p:extLst>
      <p:ext uri="{BB962C8B-B14F-4D97-AF65-F5344CB8AC3E}">
        <p14:creationId xmlns:p14="http://schemas.microsoft.com/office/powerpoint/2010/main" val="418526709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7EE5F11-20D3-4AFA-8352-AF51F60B9946}" type="slidenum">
              <a:rPr lang="en-US"/>
              <a:pPr>
                <a:defRPr/>
              </a:pPr>
              <a:t>‹#›</a:t>
            </a:fld>
            <a:endParaRPr lang="en-US"/>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C655FF6-AFB2-EF49-BDB1-36C351439821}" type="slidenum">
              <a:rPr lang="en-US"/>
              <a:pPr>
                <a:defRPr/>
              </a:pPr>
              <a:t>‹#›</a:t>
            </a:fld>
            <a:endParaRPr lang="en-US"/>
          </a:p>
        </p:txBody>
      </p:sp>
    </p:spTree>
    <p:extLst>
      <p:ext uri="{BB962C8B-B14F-4D97-AF65-F5344CB8AC3E}">
        <p14:creationId xmlns:p14="http://schemas.microsoft.com/office/powerpoint/2010/main" val="189876642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62B26E0-A544-D040-A8D5-7EAD45919542}" type="slidenum">
              <a:rPr lang="en-US"/>
              <a:pPr>
                <a:defRPr/>
              </a:pPr>
              <a:t>‹#›</a:t>
            </a:fld>
            <a:endParaRPr lang="en-US"/>
          </a:p>
        </p:txBody>
      </p:sp>
    </p:spTree>
    <p:extLst>
      <p:ext uri="{BB962C8B-B14F-4D97-AF65-F5344CB8AC3E}">
        <p14:creationId xmlns:p14="http://schemas.microsoft.com/office/powerpoint/2010/main" val="114120564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318AEAD-4197-B146-9E49-7279BF0749FF}" type="slidenum">
              <a:rPr lang="en-US"/>
              <a:pPr>
                <a:defRPr/>
              </a:pPr>
              <a:t>‹#›</a:t>
            </a:fld>
            <a:endParaRPr lang="en-US"/>
          </a:p>
        </p:txBody>
      </p:sp>
    </p:spTree>
    <p:extLst>
      <p:ext uri="{BB962C8B-B14F-4D97-AF65-F5344CB8AC3E}">
        <p14:creationId xmlns:p14="http://schemas.microsoft.com/office/powerpoint/2010/main" val="224214069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46A9B96-4652-6540-A992-56161E1CA7E3}" type="slidenum">
              <a:rPr lang="en-US"/>
              <a:pPr>
                <a:defRPr/>
              </a:pPr>
              <a:t>‹#›</a:t>
            </a:fld>
            <a:endParaRPr lang="en-US"/>
          </a:p>
        </p:txBody>
      </p:sp>
    </p:spTree>
    <p:extLst>
      <p:ext uri="{BB962C8B-B14F-4D97-AF65-F5344CB8AC3E}">
        <p14:creationId xmlns:p14="http://schemas.microsoft.com/office/powerpoint/2010/main" val="90753457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224D864-976D-774E-98EE-7DB0266BBF71}" type="slidenum">
              <a:rPr lang="en-US"/>
              <a:pPr>
                <a:defRPr/>
              </a:pPr>
              <a:t>‹#›</a:t>
            </a:fld>
            <a:endParaRPr lang="en-US"/>
          </a:p>
        </p:txBody>
      </p:sp>
    </p:spTree>
    <p:extLst>
      <p:ext uri="{BB962C8B-B14F-4D97-AF65-F5344CB8AC3E}">
        <p14:creationId xmlns:p14="http://schemas.microsoft.com/office/powerpoint/2010/main" val="25845276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6DD4F99-E504-5345-8B2F-68BD126DAC31}" type="slidenum">
              <a:rPr lang="en-US"/>
              <a:pPr>
                <a:defRPr/>
              </a:pPr>
              <a:t>‹#›</a:t>
            </a:fld>
            <a:endParaRPr lang="en-US"/>
          </a:p>
        </p:txBody>
      </p:sp>
    </p:spTree>
    <p:extLst>
      <p:ext uri="{BB962C8B-B14F-4D97-AF65-F5344CB8AC3E}">
        <p14:creationId xmlns:p14="http://schemas.microsoft.com/office/powerpoint/2010/main" val="246637267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CAC01CF-AA2E-244D-8141-3E05F23BB28F}" type="slidenum">
              <a:rPr lang="en-US"/>
              <a:pPr>
                <a:defRPr/>
              </a:pPr>
              <a:t>‹#›</a:t>
            </a:fld>
            <a:endParaRPr lang="en-US"/>
          </a:p>
        </p:txBody>
      </p:sp>
    </p:spTree>
    <p:extLst>
      <p:ext uri="{BB962C8B-B14F-4D97-AF65-F5344CB8AC3E}">
        <p14:creationId xmlns:p14="http://schemas.microsoft.com/office/powerpoint/2010/main" val="244924963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2566844-59E8-904A-B813-5006D8A8E284}" type="slidenum">
              <a:rPr lang="en-US"/>
              <a:pPr>
                <a:defRPr/>
              </a:pPr>
              <a:t>‹#›</a:t>
            </a:fld>
            <a:endParaRPr lang="en-US"/>
          </a:p>
        </p:txBody>
      </p:sp>
    </p:spTree>
    <p:extLst>
      <p:ext uri="{BB962C8B-B14F-4D97-AF65-F5344CB8AC3E}">
        <p14:creationId xmlns:p14="http://schemas.microsoft.com/office/powerpoint/2010/main" val="152771474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3713780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1850374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2D586E6-1EBE-4809-8379-1DDF800A547A}" type="slidenum">
              <a:rPr lang="en-US"/>
              <a:pPr>
                <a:defRPr/>
              </a:pPr>
              <a:t>‹#›</a:t>
            </a:fld>
            <a:endParaRPr lang="en-US"/>
          </a:p>
        </p:txBody>
      </p:sp>
    </p:spTree>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37070488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37008853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74100105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85866550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4509830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31887864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95637763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46829900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3271055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26013862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E07BDD-83A9-4B4C-9F64-DC4899941D38}"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CAEE02-4396-4D57-B9C5-D41B8304A0A0}"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0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30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30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C72B26F-54A0-4A8C-80F0-F8337C865D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961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9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239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239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A8588B4D-C333-48C5-B2A1-98EDDDFA709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08"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CC72B26F-54A0-4A8C-80F0-F8337C865D02}" type="slidenum">
              <a:rPr lang="en-US" smtClean="0"/>
              <a:pPr>
                <a:defRPr/>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357187" y="1526977"/>
            <a:ext cx="843559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eaLnBrk="1" fontAlgn="auto" hangingPunct="1">
              <a:spcBef>
                <a:spcPts val="0"/>
              </a:spcBef>
              <a:spcAft>
                <a:spcPts val="0"/>
              </a:spcAft>
              <a:defRPr sz="1200">
                <a:solidFill>
                  <a:srgbClr val="000000"/>
                </a:solidFill>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3" name="Shape 3"/>
          <p:cNvSpPr/>
          <p:nvPr/>
        </p:nvSpPr>
        <p:spPr>
          <a:xfrm>
            <a:off x="357187" y="446484"/>
            <a:ext cx="843559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eaLnBrk="1" fontAlgn="auto" hangingPunct="1">
              <a:spcBef>
                <a:spcPts val="0"/>
              </a:spcBef>
              <a:spcAft>
                <a:spcPts val="0"/>
              </a:spcAft>
              <a:defRPr sz="1200">
                <a:solidFill>
                  <a:srgbClr val="000000"/>
                </a:solidFill>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4" name="Shape 4"/>
          <p:cNvSpPr>
            <a:spLocks noGrp="1"/>
          </p:cNvSpPr>
          <p:nvPr>
            <p:ph type="title"/>
          </p:nvPr>
        </p:nvSpPr>
        <p:spPr>
          <a:xfrm>
            <a:off x="357188" y="562570"/>
            <a:ext cx="8429625" cy="8572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4922">
                <a:solidFill>
                  <a:srgbClr val="D93E2B"/>
                </a:solidFill>
              </a:rPr>
              <a:t>Title Text</a:t>
            </a:r>
          </a:p>
        </p:txBody>
      </p:sp>
      <p:sp>
        <p:nvSpPr>
          <p:cNvPr id="5" name="Shape 5"/>
          <p:cNvSpPr>
            <a:spLocks noGrp="1"/>
          </p:cNvSpPr>
          <p:nvPr>
            <p:ph type="body" idx="1"/>
          </p:nvPr>
        </p:nvSpPr>
        <p:spPr>
          <a:xfrm>
            <a:off x="357188" y="1848445"/>
            <a:ext cx="8429625" cy="42862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2531">
                <a:solidFill>
                  <a:srgbClr val="414141"/>
                </a:solidFill>
              </a:rPr>
              <a:t>Body Level One</a:t>
            </a:r>
          </a:p>
          <a:p>
            <a:pPr lvl="1">
              <a:defRPr sz="1800">
                <a:solidFill>
                  <a:srgbClr val="000000"/>
                </a:solidFill>
              </a:defRPr>
            </a:pPr>
            <a:r>
              <a:rPr sz="2531">
                <a:solidFill>
                  <a:srgbClr val="414141"/>
                </a:solidFill>
              </a:rPr>
              <a:t>Body Level Two</a:t>
            </a:r>
          </a:p>
          <a:p>
            <a:pPr lvl="2">
              <a:defRPr sz="1800">
                <a:solidFill>
                  <a:srgbClr val="000000"/>
                </a:solidFill>
              </a:defRPr>
            </a:pPr>
            <a:r>
              <a:rPr sz="2531">
                <a:solidFill>
                  <a:srgbClr val="414141"/>
                </a:solidFill>
              </a:rPr>
              <a:t>Body Level Three</a:t>
            </a:r>
          </a:p>
          <a:p>
            <a:pPr lvl="3">
              <a:defRPr sz="1800">
                <a:solidFill>
                  <a:srgbClr val="000000"/>
                </a:solidFill>
              </a:defRPr>
            </a:pPr>
            <a:r>
              <a:rPr sz="2531">
                <a:solidFill>
                  <a:srgbClr val="414141"/>
                </a:solidFill>
              </a:rPr>
              <a:t>Body Level Four</a:t>
            </a:r>
          </a:p>
          <a:p>
            <a:pPr lvl="4">
              <a:defRPr sz="1800">
                <a:solidFill>
                  <a:srgbClr val="000000"/>
                </a:solidFill>
              </a:defRPr>
            </a:pPr>
            <a:r>
              <a:rPr sz="2531">
                <a:solidFill>
                  <a:srgbClr val="414141"/>
                </a:solidFill>
              </a:rPr>
              <a:t>Body Level Five</a:t>
            </a:r>
          </a:p>
        </p:txBody>
      </p:sp>
    </p:spTree>
    <p:extLst>
      <p:ext uri="{BB962C8B-B14F-4D97-AF65-F5344CB8AC3E}">
        <p14:creationId xmlns:p14="http://schemas.microsoft.com/office/powerpoint/2010/main" val="3334694505"/>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transition spd="med"/>
  <p:txStyles>
    <p:titleStyle>
      <a:lvl1pPr algn="ctr" defTabSz="410751">
        <a:lnSpc>
          <a:spcPct val="90000"/>
        </a:lnSpc>
        <a:spcBef>
          <a:spcPts val="1125"/>
        </a:spcBef>
        <a:defRPr sz="4922">
          <a:solidFill>
            <a:srgbClr val="D93E2B"/>
          </a:solidFill>
          <a:latin typeface="+mn-lt"/>
          <a:ea typeface="+mn-ea"/>
          <a:cs typeface="+mn-cs"/>
          <a:sym typeface="Bodoni SvtyTwo ITC TT-Book"/>
        </a:defRPr>
      </a:lvl1pPr>
      <a:lvl2pPr indent="160729" algn="ctr" defTabSz="410751">
        <a:lnSpc>
          <a:spcPct val="90000"/>
        </a:lnSpc>
        <a:spcBef>
          <a:spcPts val="1125"/>
        </a:spcBef>
        <a:defRPr sz="4922">
          <a:solidFill>
            <a:srgbClr val="D93E2B"/>
          </a:solidFill>
          <a:latin typeface="+mn-lt"/>
          <a:ea typeface="+mn-ea"/>
          <a:cs typeface="+mn-cs"/>
          <a:sym typeface="Bodoni SvtyTwo ITC TT-Book"/>
        </a:defRPr>
      </a:lvl2pPr>
      <a:lvl3pPr indent="321457" algn="ctr" defTabSz="410751">
        <a:lnSpc>
          <a:spcPct val="90000"/>
        </a:lnSpc>
        <a:spcBef>
          <a:spcPts val="1125"/>
        </a:spcBef>
        <a:defRPr sz="4922">
          <a:solidFill>
            <a:srgbClr val="D93E2B"/>
          </a:solidFill>
          <a:latin typeface="+mn-lt"/>
          <a:ea typeface="+mn-ea"/>
          <a:cs typeface="+mn-cs"/>
          <a:sym typeface="Bodoni SvtyTwo ITC TT-Book"/>
        </a:defRPr>
      </a:lvl3pPr>
      <a:lvl4pPr indent="482186" algn="ctr" defTabSz="410751">
        <a:lnSpc>
          <a:spcPct val="90000"/>
        </a:lnSpc>
        <a:spcBef>
          <a:spcPts val="1125"/>
        </a:spcBef>
        <a:defRPr sz="4922">
          <a:solidFill>
            <a:srgbClr val="D93E2B"/>
          </a:solidFill>
          <a:latin typeface="+mn-lt"/>
          <a:ea typeface="+mn-ea"/>
          <a:cs typeface="+mn-cs"/>
          <a:sym typeface="Bodoni SvtyTwo ITC TT-Book"/>
        </a:defRPr>
      </a:lvl4pPr>
      <a:lvl5pPr indent="642915" algn="ctr" defTabSz="410751">
        <a:lnSpc>
          <a:spcPct val="90000"/>
        </a:lnSpc>
        <a:spcBef>
          <a:spcPts val="1125"/>
        </a:spcBef>
        <a:defRPr sz="4922">
          <a:solidFill>
            <a:srgbClr val="D93E2B"/>
          </a:solidFill>
          <a:latin typeface="+mn-lt"/>
          <a:ea typeface="+mn-ea"/>
          <a:cs typeface="+mn-cs"/>
          <a:sym typeface="Bodoni SvtyTwo ITC TT-Book"/>
        </a:defRPr>
      </a:lvl5pPr>
      <a:lvl6pPr indent="803643" algn="ctr" defTabSz="410751">
        <a:lnSpc>
          <a:spcPct val="90000"/>
        </a:lnSpc>
        <a:spcBef>
          <a:spcPts val="1125"/>
        </a:spcBef>
        <a:defRPr sz="4922">
          <a:solidFill>
            <a:srgbClr val="D93E2B"/>
          </a:solidFill>
          <a:latin typeface="+mn-lt"/>
          <a:ea typeface="+mn-ea"/>
          <a:cs typeface="+mn-cs"/>
          <a:sym typeface="Bodoni SvtyTwo ITC TT-Book"/>
        </a:defRPr>
      </a:lvl6pPr>
      <a:lvl7pPr indent="964372" algn="ctr" defTabSz="410751">
        <a:lnSpc>
          <a:spcPct val="90000"/>
        </a:lnSpc>
        <a:spcBef>
          <a:spcPts val="1125"/>
        </a:spcBef>
        <a:defRPr sz="4922">
          <a:solidFill>
            <a:srgbClr val="D93E2B"/>
          </a:solidFill>
          <a:latin typeface="+mn-lt"/>
          <a:ea typeface="+mn-ea"/>
          <a:cs typeface="+mn-cs"/>
          <a:sym typeface="Bodoni SvtyTwo ITC TT-Book"/>
        </a:defRPr>
      </a:lvl7pPr>
      <a:lvl8pPr indent="1125101" algn="ctr" defTabSz="410751">
        <a:lnSpc>
          <a:spcPct val="90000"/>
        </a:lnSpc>
        <a:spcBef>
          <a:spcPts val="1125"/>
        </a:spcBef>
        <a:defRPr sz="4922">
          <a:solidFill>
            <a:srgbClr val="D93E2B"/>
          </a:solidFill>
          <a:latin typeface="+mn-lt"/>
          <a:ea typeface="+mn-ea"/>
          <a:cs typeface="+mn-cs"/>
          <a:sym typeface="Bodoni SvtyTwo ITC TT-Book"/>
        </a:defRPr>
      </a:lvl8pPr>
      <a:lvl9pPr indent="1285829" algn="ctr" defTabSz="410751">
        <a:lnSpc>
          <a:spcPct val="90000"/>
        </a:lnSpc>
        <a:spcBef>
          <a:spcPts val="1125"/>
        </a:spcBef>
        <a:defRPr sz="4922">
          <a:solidFill>
            <a:srgbClr val="D93E2B"/>
          </a:solidFill>
          <a:latin typeface="+mn-lt"/>
          <a:ea typeface="+mn-ea"/>
          <a:cs typeface="+mn-cs"/>
          <a:sym typeface="Bodoni SvtyTwo ITC TT-Book"/>
        </a:defRPr>
      </a:lvl9pPr>
    </p:titleStyle>
    <p:bodyStyle>
      <a:lvl1pPr marL="330387" indent="-330387" defTabSz="410751">
        <a:spcBef>
          <a:spcPts val="1687"/>
        </a:spcBef>
        <a:buClr>
          <a:srgbClr val="929292"/>
        </a:buClr>
        <a:buSzPct val="60000"/>
        <a:buFont typeface="Zapf Dingbats"/>
        <a:buChar char="❖"/>
        <a:defRPr sz="2531">
          <a:solidFill>
            <a:srgbClr val="414141"/>
          </a:solidFill>
          <a:latin typeface="Palatino"/>
          <a:ea typeface="Palatino"/>
          <a:cs typeface="Palatino"/>
          <a:sym typeface="Palatino"/>
        </a:defRPr>
      </a:lvl1pPr>
      <a:lvl2pPr marL="660773" indent="-330387" defTabSz="410751">
        <a:spcBef>
          <a:spcPts val="1687"/>
        </a:spcBef>
        <a:buClr>
          <a:srgbClr val="929292"/>
        </a:buClr>
        <a:buSzPct val="60000"/>
        <a:buFont typeface="Zapf Dingbats"/>
        <a:buChar char="❖"/>
        <a:defRPr sz="2531">
          <a:solidFill>
            <a:srgbClr val="414141"/>
          </a:solidFill>
          <a:latin typeface="Palatino"/>
          <a:ea typeface="Palatino"/>
          <a:cs typeface="Palatino"/>
          <a:sym typeface="Palatino"/>
        </a:defRPr>
      </a:lvl2pPr>
      <a:lvl3pPr marL="991160" indent="-330387" defTabSz="410751">
        <a:spcBef>
          <a:spcPts val="1687"/>
        </a:spcBef>
        <a:buClr>
          <a:srgbClr val="929292"/>
        </a:buClr>
        <a:buSzPct val="60000"/>
        <a:buFont typeface="Zapf Dingbats"/>
        <a:buChar char="❖"/>
        <a:defRPr sz="2531">
          <a:solidFill>
            <a:srgbClr val="414141"/>
          </a:solidFill>
          <a:latin typeface="Palatino"/>
          <a:ea typeface="Palatino"/>
          <a:cs typeface="Palatino"/>
          <a:sym typeface="Palatino"/>
        </a:defRPr>
      </a:lvl3pPr>
      <a:lvl4pPr marL="1321547" indent="-330387" defTabSz="410751">
        <a:spcBef>
          <a:spcPts val="1687"/>
        </a:spcBef>
        <a:buClr>
          <a:srgbClr val="929292"/>
        </a:buClr>
        <a:buSzPct val="60000"/>
        <a:buFont typeface="Zapf Dingbats"/>
        <a:buChar char="❖"/>
        <a:defRPr sz="2531">
          <a:solidFill>
            <a:srgbClr val="414141"/>
          </a:solidFill>
          <a:latin typeface="Palatino"/>
          <a:ea typeface="Palatino"/>
          <a:cs typeface="Palatino"/>
          <a:sym typeface="Palatino"/>
        </a:defRPr>
      </a:lvl4pPr>
      <a:lvl5pPr marL="1651933" indent="-330387" defTabSz="410751">
        <a:spcBef>
          <a:spcPts val="1687"/>
        </a:spcBef>
        <a:buClr>
          <a:srgbClr val="929292"/>
        </a:buClr>
        <a:buSzPct val="60000"/>
        <a:buFont typeface="Zapf Dingbats"/>
        <a:buChar char="❖"/>
        <a:defRPr sz="2531">
          <a:solidFill>
            <a:srgbClr val="414141"/>
          </a:solidFill>
          <a:latin typeface="Palatino"/>
          <a:ea typeface="Palatino"/>
          <a:cs typeface="Palatino"/>
          <a:sym typeface="Palatino"/>
        </a:defRPr>
      </a:lvl5pPr>
      <a:lvl6pPr marL="1982320" indent="-330387" defTabSz="410751">
        <a:spcBef>
          <a:spcPts val="1687"/>
        </a:spcBef>
        <a:buClr>
          <a:srgbClr val="929292"/>
        </a:buClr>
        <a:buSzPct val="60000"/>
        <a:buFont typeface="Zapf Dingbats"/>
        <a:buChar char="❖"/>
        <a:defRPr sz="2531">
          <a:solidFill>
            <a:srgbClr val="414141"/>
          </a:solidFill>
          <a:latin typeface="Palatino"/>
          <a:ea typeface="Palatino"/>
          <a:cs typeface="Palatino"/>
          <a:sym typeface="Palatino"/>
        </a:defRPr>
      </a:lvl6pPr>
      <a:lvl7pPr marL="2312707" indent="-330387" defTabSz="410751">
        <a:spcBef>
          <a:spcPts val="1687"/>
        </a:spcBef>
        <a:buClr>
          <a:srgbClr val="929292"/>
        </a:buClr>
        <a:buSzPct val="60000"/>
        <a:buFont typeface="Zapf Dingbats"/>
        <a:buChar char="❖"/>
        <a:defRPr sz="2531">
          <a:solidFill>
            <a:srgbClr val="414141"/>
          </a:solidFill>
          <a:latin typeface="Palatino"/>
          <a:ea typeface="Palatino"/>
          <a:cs typeface="Palatino"/>
          <a:sym typeface="Palatino"/>
        </a:defRPr>
      </a:lvl7pPr>
      <a:lvl8pPr marL="2643094" indent="-330387" defTabSz="410751">
        <a:spcBef>
          <a:spcPts val="1687"/>
        </a:spcBef>
        <a:buClr>
          <a:srgbClr val="929292"/>
        </a:buClr>
        <a:buSzPct val="60000"/>
        <a:buFont typeface="Zapf Dingbats"/>
        <a:buChar char="❖"/>
        <a:defRPr sz="2531">
          <a:solidFill>
            <a:srgbClr val="414141"/>
          </a:solidFill>
          <a:latin typeface="Palatino"/>
          <a:ea typeface="Palatino"/>
          <a:cs typeface="Palatino"/>
          <a:sym typeface="Palatino"/>
        </a:defRPr>
      </a:lvl8pPr>
      <a:lvl9pPr marL="2973480" indent="-330387" defTabSz="410751">
        <a:spcBef>
          <a:spcPts val="1687"/>
        </a:spcBef>
        <a:buClr>
          <a:srgbClr val="929292"/>
        </a:buClr>
        <a:buSzPct val="60000"/>
        <a:buFont typeface="Zapf Dingbats"/>
        <a:buChar char="❖"/>
        <a:defRPr sz="2531">
          <a:solidFill>
            <a:srgbClr val="414141"/>
          </a:solidFill>
          <a:latin typeface="Palatino"/>
          <a:ea typeface="Palatino"/>
          <a:cs typeface="Palatino"/>
          <a:sym typeface="Palatino"/>
        </a:defRPr>
      </a:lvl9pPr>
    </p:bodyStyle>
    <p:otherStyle>
      <a:lvl1pPr algn="ctr" defTabSz="410751">
        <a:defRPr>
          <a:solidFill>
            <a:schemeClr val="tx1"/>
          </a:solidFill>
          <a:latin typeface="+mn-lt"/>
          <a:ea typeface="+mn-ea"/>
          <a:cs typeface="+mn-cs"/>
          <a:sym typeface="Palatino"/>
        </a:defRPr>
      </a:lvl1pPr>
      <a:lvl2pPr indent="160729" algn="ctr" defTabSz="410751">
        <a:defRPr>
          <a:solidFill>
            <a:schemeClr val="tx1"/>
          </a:solidFill>
          <a:latin typeface="+mn-lt"/>
          <a:ea typeface="+mn-ea"/>
          <a:cs typeface="+mn-cs"/>
          <a:sym typeface="Palatino"/>
        </a:defRPr>
      </a:lvl2pPr>
      <a:lvl3pPr indent="321457" algn="ctr" defTabSz="410751">
        <a:defRPr>
          <a:solidFill>
            <a:schemeClr val="tx1"/>
          </a:solidFill>
          <a:latin typeface="+mn-lt"/>
          <a:ea typeface="+mn-ea"/>
          <a:cs typeface="+mn-cs"/>
          <a:sym typeface="Palatino"/>
        </a:defRPr>
      </a:lvl3pPr>
      <a:lvl4pPr indent="482186" algn="ctr" defTabSz="410751">
        <a:defRPr>
          <a:solidFill>
            <a:schemeClr val="tx1"/>
          </a:solidFill>
          <a:latin typeface="+mn-lt"/>
          <a:ea typeface="+mn-ea"/>
          <a:cs typeface="+mn-cs"/>
          <a:sym typeface="Palatino"/>
        </a:defRPr>
      </a:lvl4pPr>
      <a:lvl5pPr indent="642915" algn="ctr" defTabSz="410751">
        <a:defRPr>
          <a:solidFill>
            <a:schemeClr val="tx1"/>
          </a:solidFill>
          <a:latin typeface="+mn-lt"/>
          <a:ea typeface="+mn-ea"/>
          <a:cs typeface="+mn-cs"/>
          <a:sym typeface="Palatino"/>
        </a:defRPr>
      </a:lvl5pPr>
      <a:lvl6pPr indent="803643" algn="ctr" defTabSz="410751">
        <a:defRPr>
          <a:solidFill>
            <a:schemeClr val="tx1"/>
          </a:solidFill>
          <a:latin typeface="+mn-lt"/>
          <a:ea typeface="+mn-ea"/>
          <a:cs typeface="+mn-cs"/>
          <a:sym typeface="Palatino"/>
        </a:defRPr>
      </a:lvl6pPr>
      <a:lvl7pPr indent="964372" algn="ctr" defTabSz="410751">
        <a:defRPr>
          <a:solidFill>
            <a:schemeClr val="tx1"/>
          </a:solidFill>
          <a:latin typeface="+mn-lt"/>
          <a:ea typeface="+mn-ea"/>
          <a:cs typeface="+mn-cs"/>
          <a:sym typeface="Palatino"/>
        </a:defRPr>
      </a:lvl7pPr>
      <a:lvl8pPr indent="1125101" algn="ctr" defTabSz="410751">
        <a:defRPr>
          <a:solidFill>
            <a:schemeClr val="tx1"/>
          </a:solidFill>
          <a:latin typeface="+mn-lt"/>
          <a:ea typeface="+mn-ea"/>
          <a:cs typeface="+mn-cs"/>
          <a:sym typeface="Palatino"/>
        </a:defRPr>
      </a:lvl8pPr>
      <a:lvl9pPr indent="1285829" algn="ctr" defTabSz="410751">
        <a:defRPr>
          <a:solidFill>
            <a:schemeClr val="tx1"/>
          </a:solidFill>
          <a:latin typeface="+mn-lt"/>
          <a:ea typeface="+mn-ea"/>
          <a:cs typeface="+mn-cs"/>
          <a:sym typeface="Palatino"/>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C72B26F-54A0-4A8C-80F0-F8337C865D02}" type="slidenum">
              <a:rPr lang="en-US" smtClean="0"/>
              <a:pPr>
                <a:defRPr/>
              </a:pPr>
              <a:t>‹#›</a:t>
            </a:fld>
            <a:endParaRPr lang="en-US"/>
          </a:p>
        </p:txBody>
      </p:sp>
    </p:spTree>
    <p:extLst>
      <p:ext uri="{BB962C8B-B14F-4D97-AF65-F5344CB8AC3E}">
        <p14:creationId xmlns:p14="http://schemas.microsoft.com/office/powerpoint/2010/main" val="1575445820"/>
      </p:ext>
    </p:extLst>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005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7700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D4AADC89-8EB6-D149-A863-B826C482501A}" type="slidenum">
              <a:rPr lang="en-US"/>
              <a:pPr>
                <a:defRPr/>
              </a:pPr>
              <a:t>‹#›</a:t>
            </a:fld>
            <a:endParaRPr lang="en-US"/>
          </a:p>
        </p:txBody>
      </p:sp>
    </p:spTree>
    <p:extLst>
      <p:ext uri="{BB962C8B-B14F-4D97-AF65-F5344CB8AC3E}">
        <p14:creationId xmlns:p14="http://schemas.microsoft.com/office/powerpoint/2010/main" val="1060501709"/>
      </p:ext>
    </p:extLst>
  </p:cSld>
  <p:clrMap bg1="dk2" tx1="lt1" bg2="dk1"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688843098"/>
      </p:ext>
    </p:extLst>
  </p:cSld>
  <p:clrMap bg1="dk2" tx1="lt1" bg2="dk1" tx2="lt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68.xml"/><Relationship Id="rId4" Type="http://schemas.openxmlformats.org/officeDocument/2006/relationships/image" Target="../media/image22.emf"/></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9.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http://anuncommongrace.files.wordpress.com/2009/01/saint-paul-preaching-in-athens-3511-mid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76810" name="Rectangle 10"/>
          <p:cNvSpPr>
            <a:spLocks noGrp="1" noChangeArrowheads="1"/>
          </p:cNvSpPr>
          <p:nvPr>
            <p:ph type="ctrTitle"/>
          </p:nvPr>
        </p:nvSpPr>
        <p:spPr>
          <a:xfrm>
            <a:off x="2133600" y="609600"/>
            <a:ext cx="6705600" cy="1920875"/>
          </a:xfrm>
        </p:spPr>
        <p:txBody>
          <a:bodyPr/>
          <a:lstStyle/>
          <a:p>
            <a:pPr eaLnBrk="1" hangingPunct="1">
              <a:defRPr/>
            </a:pPr>
            <a:r>
              <a:rPr lang="ar-JO" sz="4800" b="1" dirty="0">
                <a:solidFill>
                  <a:srgbClr val="FFFF99"/>
                </a:solidFill>
                <a:effectLst>
                  <a:glow rad="228600">
                    <a:schemeClr val="tx1">
                      <a:alpha val="69000"/>
                    </a:schemeClr>
                  </a:glow>
                </a:effectLst>
                <a:latin typeface="Arial" panose="020B0604020202020204" pitchFamily="34" charset="0"/>
                <a:cs typeface="Arial" panose="020B0604020202020204" pitchFamily="34" charset="0"/>
              </a:rPr>
              <a:t>الوعظ،</a:t>
            </a:r>
            <a:br>
              <a:rPr lang="ar-JO" sz="4800" b="1" dirty="0">
                <a:solidFill>
                  <a:srgbClr val="FFFF99"/>
                </a:solidFill>
                <a:effectLst>
                  <a:glow rad="228600">
                    <a:schemeClr val="tx1">
                      <a:alpha val="69000"/>
                    </a:schemeClr>
                  </a:glow>
                </a:effectLst>
                <a:latin typeface="Arial" panose="020B0604020202020204" pitchFamily="34" charset="0"/>
                <a:cs typeface="Arial" panose="020B0604020202020204" pitchFamily="34" charset="0"/>
              </a:rPr>
            </a:br>
            <a:r>
              <a:rPr lang="ar-JO" sz="4800" b="1" dirty="0">
                <a:solidFill>
                  <a:srgbClr val="FFFF99"/>
                </a:solidFill>
                <a:effectLst>
                  <a:glow rad="228600">
                    <a:schemeClr val="tx1">
                      <a:alpha val="69000"/>
                    </a:schemeClr>
                  </a:glow>
                </a:effectLst>
                <a:latin typeface="Arial" panose="020B0604020202020204" pitchFamily="34" charset="0"/>
                <a:cs typeface="Arial" panose="020B0604020202020204" pitchFamily="34" charset="0"/>
              </a:rPr>
              <a:t>الإقناع</a:t>
            </a:r>
            <a:br>
              <a:rPr lang="ar-JO" sz="4800" b="1" dirty="0">
                <a:solidFill>
                  <a:srgbClr val="FFFF99"/>
                </a:solidFill>
                <a:effectLst>
                  <a:glow rad="228600">
                    <a:schemeClr val="tx1">
                      <a:alpha val="69000"/>
                    </a:schemeClr>
                  </a:glow>
                </a:effectLst>
                <a:latin typeface="Arial" panose="020B0604020202020204" pitchFamily="34" charset="0"/>
                <a:cs typeface="Arial" panose="020B0604020202020204" pitchFamily="34" charset="0"/>
              </a:rPr>
            </a:br>
            <a:r>
              <a:rPr lang="ar-JO" sz="4800" b="1" dirty="0">
                <a:solidFill>
                  <a:srgbClr val="FFFF99"/>
                </a:solidFill>
                <a:effectLst>
                  <a:glow rad="228600">
                    <a:schemeClr val="tx1">
                      <a:alpha val="69000"/>
                    </a:schemeClr>
                  </a:glow>
                </a:effectLst>
                <a:latin typeface="Arial" panose="020B0604020202020204" pitchFamily="34" charset="0"/>
                <a:cs typeface="Arial" panose="020B0604020202020204" pitchFamily="34" charset="0"/>
              </a:rPr>
              <a:t>والقيادة</a:t>
            </a:r>
            <a:endParaRPr lang="en-US" sz="4800" b="1" dirty="0">
              <a:solidFill>
                <a:srgbClr val="FFFF99"/>
              </a:solidFill>
              <a:effectLst>
                <a:glow rad="228600">
                  <a:schemeClr val="tx1">
                    <a:alpha val="69000"/>
                  </a:schemeClr>
                </a:glow>
              </a:effectLst>
              <a:latin typeface="Arial" panose="020B0604020202020204" pitchFamily="34" charset="0"/>
              <a:cs typeface="Arial" panose="020B0604020202020204" pitchFamily="34" charset="0"/>
            </a:endParaRPr>
          </a:p>
        </p:txBody>
      </p:sp>
      <p:sp>
        <p:nvSpPr>
          <p:cNvPr id="5124" name="Rectangle 14"/>
          <p:cNvSpPr>
            <a:spLocks noChangeArrowheads="1"/>
          </p:cNvSpPr>
          <p:nvPr/>
        </p:nvSpPr>
        <p:spPr bwMode="auto">
          <a:xfrm>
            <a:off x="3581400" y="2667000"/>
            <a:ext cx="2236124" cy="1524000"/>
          </a:xfrm>
          <a:prstGeom prst="rect">
            <a:avLst/>
          </a:prstGeom>
          <a:noFill/>
          <a:ln w="9525">
            <a:noFill/>
            <a:miter lim="800000"/>
            <a:headEnd/>
            <a:tailEnd/>
          </a:ln>
        </p:spPr>
        <p:txBody>
          <a:bodyPr anchor="ctr"/>
          <a:lstStyle/>
          <a:p>
            <a:pPr algn="ctr" eaLnBrk="1" hangingPunct="1">
              <a:defRPr/>
            </a:pPr>
            <a:r>
              <a:rPr lang="ar-JO" sz="4800" b="1" dirty="0">
                <a:solidFill>
                  <a:srgbClr val="FFFF99"/>
                </a:solidFill>
                <a:effectLst>
                  <a:glow rad="228600">
                    <a:schemeClr val="tx1">
                      <a:alpha val="69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الشخصية</a:t>
            </a:r>
            <a:endParaRPr lang="en-US" sz="4800" b="1" dirty="0">
              <a:solidFill>
                <a:srgbClr val="FFFF99"/>
              </a:solidFill>
              <a:effectLst>
                <a:glow rad="228600">
                  <a:schemeClr val="tx1">
                    <a:alpha val="69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14"/>
          <p:cNvSpPr>
            <a:spLocks noChangeArrowheads="1"/>
          </p:cNvSpPr>
          <p:nvPr/>
        </p:nvSpPr>
        <p:spPr bwMode="auto">
          <a:xfrm>
            <a:off x="0" y="5334000"/>
            <a:ext cx="9144000" cy="1524000"/>
          </a:xfrm>
          <a:prstGeom prst="rect">
            <a:avLst/>
          </a:prstGeom>
          <a:solidFill>
            <a:schemeClr val="bg2"/>
          </a:solidFill>
          <a:ln w="9525">
            <a:noFill/>
            <a:miter lim="800000"/>
            <a:headEnd/>
            <a:tailEnd/>
          </a:ln>
        </p:spPr>
        <p:txBody>
          <a:bodyPr anchor="ctr"/>
          <a:lstStyle/>
          <a:p>
            <a:pPr algn="ctr" eaLnBrk="1" hangingPunct="1"/>
            <a:r>
              <a:rPr lang="ar-JO" sz="2000" b="1" dirty="0">
                <a:latin typeface="Arial" panose="020B0604020202020204" pitchFamily="34" charset="0"/>
                <a:cs typeface="Arial" panose="020B0604020202020204" pitchFamily="34" charset="0"/>
              </a:rPr>
              <a:t>د. جيفري آرثرز، كلية غوردون-كونويل اللاهوتية</a:t>
            </a:r>
            <a:endParaRPr lang="en-US" sz="2000" b="1" dirty="0">
              <a:latin typeface="Arial" panose="020B0604020202020204" pitchFamily="34" charset="0"/>
              <a:cs typeface="Arial" panose="020B0604020202020204" pitchFamily="34" charset="0"/>
            </a:endParaRPr>
          </a:p>
          <a:p>
            <a:pPr algn="ctr" eaLnBrk="1" hangingPunct="1"/>
            <a:r>
              <a:rPr lang="ar-JO" sz="2000" b="1" dirty="0">
                <a:latin typeface="Arial" panose="020B0604020202020204" pitchFamily="34" charset="0"/>
                <a:cs typeface="Arial" panose="020B0604020202020204" pitchFamily="34" charset="0"/>
              </a:rPr>
              <a:t>كما تم تعليمها في كلية الكتاب المقدس سنغافورة في برنامج الدكتوراه في الخدمة، آذار 2016</a:t>
            </a:r>
            <a:endParaRPr lang="en-US" sz="2000" b="1" dirty="0">
              <a:latin typeface="Arial" panose="020B0604020202020204" pitchFamily="34" charset="0"/>
              <a:cs typeface="Arial" panose="020B0604020202020204" pitchFamily="34" charset="0"/>
            </a:endParaRPr>
          </a:p>
          <a:p>
            <a:pPr algn="ctr" eaLnBrk="1" hangingPunct="1"/>
            <a:r>
              <a:rPr lang="ar-JO" sz="2000" b="1" dirty="0">
                <a:latin typeface="Arial" panose="020B0604020202020204" pitchFamily="34" charset="0"/>
                <a:cs typeface="Arial" panose="020B0604020202020204" pitchFamily="34" charset="0"/>
              </a:rPr>
              <a:t>تم تقديمها للتنزيل المجاني من قبل د. ريك جريفيث على</a:t>
            </a:r>
            <a:endParaRPr lang="en-US" sz="2000" b="1" dirty="0">
              <a:latin typeface="Arial" panose="020B0604020202020204" pitchFamily="34" charset="0"/>
              <a:cs typeface="Arial" panose="020B0604020202020204" pitchFamily="34" charset="0"/>
            </a:endParaRPr>
          </a:p>
          <a:p>
            <a:pPr algn="ctr" eaLnBrk="1" hangingPunct="1"/>
            <a:r>
              <a:rPr lang="en-US" sz="2000" b="1" dirty="0">
                <a:latin typeface="Arial" panose="020B0604020202020204" pitchFamily="34" charset="0"/>
                <a:cs typeface="Arial" panose="020B0604020202020204" pitchFamily="34" charset="0"/>
              </a:rPr>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4"/>
          <p:cNvGrpSpPr/>
          <p:nvPr/>
        </p:nvGrpSpPr>
        <p:grpSpPr>
          <a:xfrm>
            <a:off x="4492756" y="2038657"/>
            <a:ext cx="4534036" cy="4227296"/>
            <a:chOff x="-127000" y="-88899"/>
            <a:chExt cx="6448406" cy="6012152"/>
          </a:xfrm>
        </p:grpSpPr>
        <p:pic>
          <p:nvPicPr>
            <p:cNvPr id="63" name="Asch_experiment.png"/>
            <p:cNvPicPr/>
            <p:nvPr/>
          </p:nvPicPr>
          <p:blipFill>
            <a:blip r:embed="rId2"/>
            <a:srcRect l="10610" t="7671" r="13709" b="7671"/>
            <a:stretch>
              <a:fillRect/>
            </a:stretch>
          </p:blipFill>
          <p:spPr>
            <a:xfrm>
              <a:off x="0" y="0"/>
              <a:ext cx="6194406" cy="5681953"/>
            </a:xfrm>
            <a:prstGeom prst="rect">
              <a:avLst/>
            </a:prstGeom>
            <a:ln>
              <a:noFill/>
            </a:ln>
            <a:effectLst/>
          </p:spPr>
        </p:pic>
        <p:pic>
          <p:nvPicPr>
            <p:cNvPr id="62" name="Picture 61"/>
            <p:cNvPicPr/>
            <p:nvPr/>
          </p:nvPicPr>
          <p:blipFill>
            <a:blip r:embed="rId3"/>
            <a:stretch>
              <a:fillRect/>
            </a:stretch>
          </p:blipFill>
          <p:spPr>
            <a:xfrm>
              <a:off x="-127000" y="-88900"/>
              <a:ext cx="6448406" cy="6012153"/>
            </a:xfrm>
            <a:prstGeom prst="rect">
              <a:avLst/>
            </a:prstGeom>
            <a:effectLst/>
          </p:spPr>
        </p:pic>
      </p:grpSp>
      <p:sp>
        <p:nvSpPr>
          <p:cNvPr id="65" name="Shape 65"/>
          <p:cNvSpPr>
            <a:spLocks noGrp="1"/>
          </p:cNvSpPr>
          <p:nvPr>
            <p:ph type="title"/>
          </p:nvPr>
        </p:nvSpPr>
        <p:spPr>
          <a:xfrm>
            <a:off x="357188" y="553641"/>
            <a:ext cx="8429625" cy="857250"/>
          </a:xfrm>
          <a:prstGeom prst="rect">
            <a:avLst/>
          </a:prstGeom>
        </p:spPr>
        <p:txBody>
          <a:bodyPr>
            <a:normAutofit/>
          </a:bodyPr>
          <a:lstStyle>
            <a:lvl1pPr>
              <a:defRPr>
                <a:solidFill>
                  <a:srgbClr val="87312B"/>
                </a:solidFill>
              </a:defRPr>
            </a:lvl1pPr>
          </a:lstStyle>
          <a:p>
            <a:pPr lvl="0">
              <a:defRPr sz="1800">
                <a:solidFill>
                  <a:srgbClr val="000000"/>
                </a:solidFill>
              </a:defRPr>
            </a:pPr>
            <a:r>
              <a:rPr lang="ar-JO" sz="3200" dirty="0">
                <a:latin typeface="Arial" panose="020B0604020202020204" pitchFamily="34" charset="0"/>
                <a:cs typeface="Arial" panose="020B0604020202020204" pitchFamily="34" charset="0"/>
              </a:rPr>
              <a:t>المنهجية</a:t>
            </a:r>
            <a:endParaRPr sz="3200" dirty="0">
              <a:latin typeface="Arial" panose="020B0604020202020204" pitchFamily="34" charset="0"/>
              <a:cs typeface="Arial" panose="020B0604020202020204" pitchFamily="34" charset="0"/>
            </a:endParaRPr>
          </a:p>
        </p:txBody>
      </p:sp>
      <p:sp>
        <p:nvSpPr>
          <p:cNvPr id="66" name="Shape 66"/>
          <p:cNvSpPr>
            <a:spLocks noGrp="1"/>
          </p:cNvSpPr>
          <p:nvPr>
            <p:ph type="body" idx="1"/>
          </p:nvPr>
        </p:nvSpPr>
        <p:spPr>
          <a:prstGeom prst="rect">
            <a:avLst/>
          </a:prstGeom>
        </p:spPr>
        <p:txBody>
          <a:bodyPr/>
          <a:lstStyle/>
          <a:p>
            <a:pPr marL="330387" indent="-330387" rtl="1">
              <a:spcBef>
                <a:spcPts val="1687"/>
              </a:spcBef>
              <a:buSzPct val="60000"/>
              <a:defRPr sz="1800">
                <a:solidFill>
                  <a:srgbClr val="000000"/>
                </a:solidFill>
              </a:defRPr>
            </a:pPr>
            <a:r>
              <a:rPr lang="ar-JO" sz="2531" dirty="0">
                <a:latin typeface="Arial" panose="020B0604020202020204" pitchFamily="34" charset="0"/>
                <a:cs typeface="Arial" panose="020B0604020202020204" pitchFamily="34" charset="0"/>
              </a:rPr>
              <a:t>ظهر المشارك بطاقة عليها خط متبوعة ببطاقة عليها ثلاثة خطوط</a:t>
            </a:r>
            <a:endParaRPr sz="2531" dirty="0">
              <a:latin typeface="Arial" panose="020B0604020202020204" pitchFamily="34" charset="0"/>
              <a:cs typeface="Arial" panose="020B0604020202020204" pitchFamily="34" charset="0"/>
            </a:endParaRPr>
          </a:p>
          <a:p>
            <a:pPr marL="330387" indent="-330387" rtl="1">
              <a:spcBef>
                <a:spcPts val="1687"/>
              </a:spcBef>
              <a:buSzPct val="60000"/>
              <a:defRPr sz="1800">
                <a:solidFill>
                  <a:srgbClr val="000000"/>
                </a:solidFill>
              </a:defRPr>
            </a:pPr>
            <a:r>
              <a:rPr lang="ar-JO" sz="2531" dirty="0">
                <a:latin typeface="Arial" panose="020B0604020202020204" pitchFamily="34" charset="0"/>
                <a:cs typeface="Arial" panose="020B0604020202020204" pitchFamily="34" charset="0"/>
              </a:rPr>
              <a:t>ثم يسأل المشارك بصوتٍ عالٍ أي  خط من الخطوط (أ، ب أو ت) يطابق الخط على البطاقة الأولى</a:t>
            </a:r>
            <a:endParaRPr sz="253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1929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70"/>
          <p:cNvGrpSpPr/>
          <p:nvPr/>
        </p:nvGrpSpPr>
        <p:grpSpPr>
          <a:xfrm>
            <a:off x="4492756" y="2038657"/>
            <a:ext cx="4534036" cy="4227296"/>
            <a:chOff x="-127000" y="-88899"/>
            <a:chExt cx="6448406" cy="6012152"/>
          </a:xfrm>
        </p:grpSpPr>
        <p:pic>
          <p:nvPicPr>
            <p:cNvPr id="69" name="Asch_experiment.png"/>
            <p:cNvPicPr/>
            <p:nvPr/>
          </p:nvPicPr>
          <p:blipFill>
            <a:blip r:embed="rId2"/>
            <a:srcRect l="10610" t="7671" r="13709" b="7671"/>
            <a:stretch>
              <a:fillRect/>
            </a:stretch>
          </p:blipFill>
          <p:spPr>
            <a:xfrm>
              <a:off x="0" y="0"/>
              <a:ext cx="6194406" cy="5681953"/>
            </a:xfrm>
            <a:prstGeom prst="rect">
              <a:avLst/>
            </a:prstGeom>
            <a:ln>
              <a:noFill/>
            </a:ln>
            <a:effectLst/>
          </p:spPr>
        </p:pic>
        <p:pic>
          <p:nvPicPr>
            <p:cNvPr id="68" name="Picture 67"/>
            <p:cNvPicPr/>
            <p:nvPr/>
          </p:nvPicPr>
          <p:blipFill>
            <a:blip r:embed="rId3"/>
            <a:stretch>
              <a:fillRect/>
            </a:stretch>
          </p:blipFill>
          <p:spPr>
            <a:xfrm>
              <a:off x="-127000" y="-88900"/>
              <a:ext cx="6448406" cy="6012153"/>
            </a:xfrm>
            <a:prstGeom prst="rect">
              <a:avLst/>
            </a:prstGeom>
            <a:effectLst/>
          </p:spPr>
        </p:pic>
      </p:grpSp>
      <p:sp>
        <p:nvSpPr>
          <p:cNvPr id="71" name="Shape 71"/>
          <p:cNvSpPr>
            <a:spLocks noGrp="1"/>
          </p:cNvSpPr>
          <p:nvPr>
            <p:ph type="title"/>
          </p:nvPr>
        </p:nvSpPr>
        <p:spPr>
          <a:xfrm>
            <a:off x="357188" y="553641"/>
            <a:ext cx="8429625" cy="857250"/>
          </a:xfrm>
          <a:prstGeom prst="rect">
            <a:avLst/>
          </a:prstGeom>
        </p:spPr>
        <p:txBody>
          <a:bodyPr>
            <a:normAutofit/>
          </a:bodyPr>
          <a:lstStyle>
            <a:lvl1pPr>
              <a:defRPr>
                <a:solidFill>
                  <a:srgbClr val="87312B"/>
                </a:solidFill>
              </a:defRPr>
            </a:lvl1pPr>
          </a:lstStyle>
          <a:p>
            <a:pPr lvl="0">
              <a:defRPr sz="1800">
                <a:solidFill>
                  <a:srgbClr val="000000"/>
                </a:solidFill>
              </a:defRPr>
            </a:pPr>
            <a:r>
              <a:rPr lang="ar-JO" sz="3200" dirty="0">
                <a:latin typeface="Arial" panose="020B0604020202020204" pitchFamily="34" charset="0"/>
                <a:cs typeface="Arial" panose="020B0604020202020204" pitchFamily="34" charset="0"/>
              </a:rPr>
              <a:t>المنهجية</a:t>
            </a:r>
            <a:endParaRPr sz="3200" dirty="0">
              <a:latin typeface="Arial" panose="020B0604020202020204" pitchFamily="34" charset="0"/>
              <a:cs typeface="Arial" panose="020B0604020202020204" pitchFamily="34" charset="0"/>
            </a:endParaRPr>
          </a:p>
        </p:txBody>
      </p:sp>
      <p:sp>
        <p:nvSpPr>
          <p:cNvPr id="72" name="Shape 72"/>
          <p:cNvSpPr>
            <a:spLocks noGrp="1"/>
          </p:cNvSpPr>
          <p:nvPr>
            <p:ph type="body" idx="1"/>
          </p:nvPr>
        </p:nvSpPr>
        <p:spPr>
          <a:xfrm>
            <a:off x="357187" y="1620738"/>
            <a:ext cx="4089797" cy="4763988"/>
          </a:xfrm>
          <a:prstGeom prst="rect">
            <a:avLst/>
          </a:prstGeom>
        </p:spPr>
        <p:txBody>
          <a:bodyPr>
            <a:normAutofit/>
          </a:bodyPr>
          <a:lstStyle/>
          <a:p>
            <a:pPr marL="297347" indent="-297347" defTabSz="369675" rtl="1">
              <a:spcBef>
                <a:spcPts val="1477"/>
              </a:spcBef>
              <a:buSzPct val="60000"/>
              <a:defRPr sz="1800">
                <a:solidFill>
                  <a:srgbClr val="000000"/>
                </a:solidFill>
              </a:defRPr>
            </a:pPr>
            <a:r>
              <a:rPr lang="ar-JO" sz="2277" dirty="0">
                <a:latin typeface="Arial" panose="020B0604020202020204" pitchFamily="34" charset="0"/>
                <a:cs typeface="Arial" panose="020B0604020202020204" pitchFamily="34" charset="0"/>
              </a:rPr>
              <a:t>طُلب من الممثلين إعطاء الإجابة الخاطئة بالإجماع.</a:t>
            </a:r>
            <a:endParaRPr sz="2277" dirty="0">
              <a:latin typeface="Arial" panose="020B0604020202020204" pitchFamily="34" charset="0"/>
              <a:cs typeface="Arial" panose="020B0604020202020204" pitchFamily="34" charset="0"/>
            </a:endParaRPr>
          </a:p>
          <a:p>
            <a:pPr marL="297347" indent="-297347" defTabSz="369675" rtl="1">
              <a:spcBef>
                <a:spcPts val="1477"/>
              </a:spcBef>
              <a:buSzPct val="60000"/>
              <a:defRPr sz="1800">
                <a:solidFill>
                  <a:srgbClr val="000000"/>
                </a:solidFill>
              </a:defRPr>
            </a:pPr>
            <a:r>
              <a:rPr lang="ar-JO" sz="2277" dirty="0">
                <a:latin typeface="Arial" panose="020B0604020202020204" pitchFamily="34" charset="0"/>
                <a:cs typeface="Arial" panose="020B0604020202020204" pitchFamily="34" charset="0"/>
              </a:rPr>
              <a:t>عندما أعطى الممثلون إجابة خاطئة وضعوا المشارك في معضلة.</a:t>
            </a:r>
          </a:p>
          <a:p>
            <a:pPr marL="297347" indent="-297347" defTabSz="369675" rtl="1">
              <a:spcBef>
                <a:spcPts val="1477"/>
              </a:spcBef>
              <a:buSzPct val="60000"/>
              <a:defRPr sz="1800">
                <a:solidFill>
                  <a:srgbClr val="000000"/>
                </a:solidFill>
              </a:defRPr>
            </a:pPr>
            <a:r>
              <a:rPr lang="ar-JO" sz="2250" dirty="0">
                <a:latin typeface="Arial" panose="020B0604020202020204" pitchFamily="34" charset="0"/>
                <a:cs typeface="Arial" panose="020B0604020202020204" pitchFamily="34" charset="0"/>
              </a:rPr>
              <a:t>كان الهدف هو معرفة ما إذا كان المشارك سيستجيب بنفس الطريقة التي يستجيب بها الممثلون، على الرغم من أن الإستجابة كانت خاطئة بشكل واضح.</a:t>
            </a:r>
            <a:endParaRPr sz="227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38685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357186" y="244470"/>
            <a:ext cx="8429625" cy="857250"/>
          </a:xfrm>
          <a:prstGeom prst="rect">
            <a:avLst/>
          </a:prstGeom>
        </p:spPr>
        <p:txBody>
          <a:bodyPr>
            <a:normAutofit/>
          </a:bodyPr>
          <a:lstStyle>
            <a:lvl1pPr>
              <a:defRPr>
                <a:solidFill>
                  <a:srgbClr val="87312B"/>
                </a:solidFill>
              </a:defRPr>
            </a:lvl1pPr>
          </a:lstStyle>
          <a:p>
            <a:pPr lvl="0">
              <a:defRPr sz="1800">
                <a:solidFill>
                  <a:srgbClr val="000000"/>
                </a:solidFill>
              </a:defRPr>
            </a:pPr>
            <a:r>
              <a:rPr lang="ar-JO" sz="3200" dirty="0">
                <a:latin typeface="Arial" panose="020B0604020202020204" pitchFamily="34" charset="0"/>
                <a:cs typeface="Arial" panose="020B0604020202020204" pitchFamily="34" charset="0"/>
              </a:rPr>
              <a:t>النتائج</a:t>
            </a:r>
            <a:endParaRPr sz="3200" dirty="0">
              <a:latin typeface="Arial" panose="020B0604020202020204" pitchFamily="34" charset="0"/>
              <a:cs typeface="Arial" panose="020B0604020202020204" pitchFamily="34" charset="0"/>
            </a:endParaRPr>
          </a:p>
        </p:txBody>
      </p:sp>
      <p:sp>
        <p:nvSpPr>
          <p:cNvPr id="87" name="Shape 87"/>
          <p:cNvSpPr>
            <a:spLocks noGrp="1"/>
          </p:cNvSpPr>
          <p:nvPr>
            <p:ph type="body" idx="1"/>
          </p:nvPr>
        </p:nvSpPr>
        <p:spPr>
          <a:xfrm>
            <a:off x="357188" y="3124200"/>
            <a:ext cx="8429625" cy="3445674"/>
          </a:xfrm>
          <a:prstGeom prst="rect">
            <a:avLst/>
          </a:prstGeom>
        </p:spPr>
        <p:txBody>
          <a:bodyPr>
            <a:noAutofit/>
          </a:bodyPr>
          <a:lstStyle/>
          <a:p>
            <a:pPr marL="119306" indent="-119306" defTabSz="321457" rtl="1">
              <a:spcBef>
                <a:spcPts val="0"/>
              </a:spcBef>
              <a:defRPr sz="1800">
                <a:solidFill>
                  <a:srgbClr val="000000"/>
                </a:solidFill>
              </a:defRPr>
            </a:pPr>
            <a:r>
              <a:rPr lang="ar-JO" sz="2250" dirty="0">
                <a:latin typeface="Arial" panose="020B0604020202020204" pitchFamily="34" charset="0"/>
                <a:ea typeface="Times New Roman"/>
                <a:cs typeface="Arial" panose="020B0604020202020204" pitchFamily="34" charset="0"/>
                <a:sym typeface="Times New Roman"/>
              </a:rPr>
              <a:t>أعطى المشاركون (غير الممثلين) الإجابة الخاطئة بنسبة 8ر36% من الوقت</a:t>
            </a:r>
            <a:endParaRPr sz="2250" dirty="0">
              <a:latin typeface="Arial" panose="020B0604020202020204" pitchFamily="34" charset="0"/>
              <a:ea typeface="Times New Roman"/>
              <a:cs typeface="Arial" panose="020B0604020202020204" pitchFamily="34" charset="0"/>
              <a:sym typeface="Times New Roman"/>
            </a:endParaRPr>
          </a:p>
          <a:p>
            <a:pPr marL="119306" indent="-119306" defTabSz="321457" rtl="1">
              <a:spcBef>
                <a:spcPts val="0"/>
              </a:spcBef>
              <a:defRPr sz="1800">
                <a:solidFill>
                  <a:srgbClr val="000000"/>
                </a:solidFill>
              </a:defRPr>
            </a:pPr>
            <a:r>
              <a:rPr lang="ar-JO" sz="2250" dirty="0">
                <a:latin typeface="Arial" panose="020B0604020202020204" pitchFamily="34" charset="0"/>
                <a:ea typeface="Times New Roman"/>
                <a:cs typeface="Arial" panose="020B0604020202020204" pitchFamily="34" charset="0"/>
                <a:sym typeface="Times New Roman"/>
              </a:rPr>
              <a:t>عندما لم يكن هناك ضغط اجتماعي أعطوا إجابة خاطئة بنسبة 0.7% من الوقت. بمعنى آخر عندما لم يكن هناك ممثلون كان المشاركون على حق في أكثر من 99% من الوقت.</a:t>
            </a:r>
            <a:endParaRPr lang="en-US" sz="2250" dirty="0">
              <a:latin typeface="Arial" panose="020B0604020202020204" pitchFamily="34" charset="0"/>
              <a:ea typeface="Times New Roman"/>
              <a:cs typeface="Arial" panose="020B0604020202020204" pitchFamily="34" charset="0"/>
              <a:sym typeface="Times New Roman"/>
            </a:endParaRPr>
          </a:p>
          <a:p>
            <a:pPr marL="119306" indent="-119306" defTabSz="321457" rtl="1">
              <a:spcBef>
                <a:spcPts val="0"/>
              </a:spcBef>
              <a:defRPr sz="1800">
                <a:solidFill>
                  <a:srgbClr val="000000"/>
                </a:solidFill>
              </a:defRPr>
            </a:pPr>
            <a:r>
              <a:rPr lang="ar-JO" sz="2250" dirty="0">
                <a:latin typeface="Arial" panose="020B0604020202020204" pitchFamily="34" charset="0"/>
                <a:ea typeface="Times New Roman"/>
                <a:cs typeface="Arial" panose="020B0604020202020204" pitchFamily="34" charset="0"/>
                <a:sym typeface="Times New Roman"/>
              </a:rPr>
              <a:t>اعترف العديد من المشاركين الذين قدموا إجابات خاطئة لاحقًا أنهم أعطوا إجابة خاطئة لأنهم لا يريدون أن يبرزوا.</a:t>
            </a:r>
            <a:endParaRPr lang="en-US" sz="2250" dirty="0">
              <a:latin typeface="Arial" panose="020B0604020202020204" pitchFamily="34" charset="0"/>
              <a:ea typeface="Times New Roman"/>
              <a:cs typeface="Arial" panose="020B0604020202020204" pitchFamily="34" charset="0"/>
              <a:sym typeface="Times New Roman"/>
            </a:endParaRPr>
          </a:p>
          <a:p>
            <a:pPr marL="119306" indent="-119306" defTabSz="321457" rtl="1">
              <a:spcBef>
                <a:spcPts val="0"/>
              </a:spcBef>
              <a:defRPr sz="1800">
                <a:solidFill>
                  <a:srgbClr val="000000"/>
                </a:solidFill>
              </a:defRPr>
            </a:pPr>
            <a:r>
              <a:rPr lang="ar-JO" sz="2250" dirty="0">
                <a:latin typeface="Arial" panose="020B0604020202020204" pitchFamily="34" charset="0"/>
                <a:ea typeface="Times New Roman"/>
                <a:cs typeface="Arial" panose="020B0604020202020204" pitchFamily="34" charset="0"/>
                <a:sym typeface="Times New Roman"/>
              </a:rPr>
              <a:t>انخفض مستوى المطابقة عندما أعطى شخص آخر الإجابة الصحيحة (ممثل آخر طُلب منه إعطاء الإجابة الصحيحة لكل سؤال).</a:t>
            </a:r>
            <a:endParaRPr sz="2250" dirty="0">
              <a:latin typeface="Arial" panose="020B0604020202020204" pitchFamily="34" charset="0"/>
              <a:ea typeface="Times New Roman"/>
              <a:cs typeface="Arial" panose="020B0604020202020204" pitchFamily="34" charset="0"/>
              <a:sym typeface="Times New Roman"/>
            </a:endParaRPr>
          </a:p>
        </p:txBody>
      </p:sp>
      <p:grpSp>
        <p:nvGrpSpPr>
          <p:cNvPr id="90" name="Group 90"/>
          <p:cNvGrpSpPr/>
          <p:nvPr/>
        </p:nvGrpSpPr>
        <p:grpSpPr>
          <a:xfrm>
            <a:off x="2243165" y="847772"/>
            <a:ext cx="4657669" cy="2206819"/>
            <a:chOff x="-126999" y="-88899"/>
            <a:chExt cx="6624239" cy="3138585"/>
          </a:xfrm>
        </p:grpSpPr>
        <p:pic>
          <p:nvPicPr>
            <p:cNvPr id="89" name="Asch_conformity_1955.jpg"/>
            <p:cNvPicPr/>
            <p:nvPr/>
          </p:nvPicPr>
          <p:blipFill>
            <a:blip r:embed="rId2"/>
            <a:srcRect l="832" t="7896" r="832" b="7896"/>
            <a:stretch>
              <a:fillRect/>
            </a:stretch>
          </p:blipFill>
          <p:spPr>
            <a:xfrm>
              <a:off x="0" y="0"/>
              <a:ext cx="6370240" cy="2808386"/>
            </a:xfrm>
            <a:prstGeom prst="rect">
              <a:avLst/>
            </a:prstGeom>
            <a:ln>
              <a:noFill/>
            </a:ln>
            <a:effectLst/>
          </p:spPr>
        </p:pic>
        <p:pic>
          <p:nvPicPr>
            <p:cNvPr id="88" name="Picture 87"/>
            <p:cNvPicPr/>
            <p:nvPr/>
          </p:nvPicPr>
          <p:blipFill>
            <a:blip r:embed="rId3"/>
            <a:stretch>
              <a:fillRect/>
            </a:stretch>
          </p:blipFill>
          <p:spPr>
            <a:xfrm>
              <a:off x="-127000" y="-88900"/>
              <a:ext cx="6624241" cy="3138586"/>
            </a:xfrm>
            <a:prstGeom prst="rect">
              <a:avLst/>
            </a:prstGeom>
            <a:effectLst/>
          </p:spPr>
        </p:pic>
      </p:grpSp>
    </p:spTree>
    <p:extLst>
      <p:ext uri="{BB962C8B-B14F-4D97-AF65-F5344CB8AC3E}">
        <p14:creationId xmlns:p14="http://schemas.microsoft.com/office/powerpoint/2010/main" val="18437605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 calcmode="lin" valueType="num">
                                      <p:cBhvr additive="base">
                                        <p:cTn id="7"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7">
                                            <p:txEl>
                                              <p:pRg st="1" end="1"/>
                                            </p:txEl>
                                          </p:spTgt>
                                        </p:tgtEl>
                                        <p:attrNameLst>
                                          <p:attrName>style.visibility</p:attrName>
                                        </p:attrNameLst>
                                      </p:cBhvr>
                                      <p:to>
                                        <p:strVal val="visible"/>
                                      </p:to>
                                    </p:set>
                                    <p:anim calcmode="lin" valueType="num">
                                      <p:cBhvr additive="base">
                                        <p:cTn id="13" dur="500" fill="hold"/>
                                        <p:tgtEl>
                                          <p:spTgt spid="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7">
                                            <p:txEl>
                                              <p:pRg st="2" end="2"/>
                                            </p:txEl>
                                          </p:spTgt>
                                        </p:tgtEl>
                                        <p:attrNameLst>
                                          <p:attrName>style.visibility</p:attrName>
                                        </p:attrNameLst>
                                      </p:cBhvr>
                                      <p:to>
                                        <p:strVal val="visible"/>
                                      </p:to>
                                    </p:set>
                                    <p:anim calcmode="lin" valueType="num">
                                      <p:cBhvr additive="base">
                                        <p:cTn id="19" dur="500" fill="hold"/>
                                        <p:tgtEl>
                                          <p:spTgt spid="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solidFill>
                  <a:schemeClr val="tx1"/>
                </a:solidFill>
                <a:latin typeface="Arial" panose="020B0604020202020204" pitchFamily="34" charset="0"/>
                <a:cs typeface="Arial" panose="020B0604020202020204" pitchFamily="34" charset="0"/>
              </a:rPr>
              <a:t>كيف تشكلت الشخصية قبل وبعد الرسالة؟</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600200"/>
            <a:ext cx="8763000" cy="5257800"/>
          </a:xfrm>
        </p:spPr>
        <p:txBody>
          <a:bodyPr>
            <a:noAutofit/>
          </a:bodyPr>
          <a:lstStyle/>
          <a:p>
            <a:pPr algn="r" rtl="1"/>
            <a:r>
              <a:rPr lang="ar-JO" sz="2800" dirty="0">
                <a:solidFill>
                  <a:schemeClr val="tx1">
                    <a:lumMod val="75000"/>
                    <a:lumOff val="25000"/>
                  </a:schemeClr>
                </a:solidFill>
                <a:latin typeface="Arial" panose="020B0604020202020204" pitchFamily="34" charset="0"/>
                <a:cs typeface="Arial" panose="020B0604020202020204" pitchFamily="34" charset="0"/>
              </a:rPr>
              <a:t>قبل: السمعة، الصلات، الموافقات، المقدمة.</a:t>
            </a:r>
            <a:endParaRPr lang="en-US" sz="2800" dirty="0">
              <a:solidFill>
                <a:schemeClr val="tx1">
                  <a:lumMod val="75000"/>
                  <a:lumOff val="25000"/>
                </a:schemeClr>
              </a:solidFill>
              <a:latin typeface="Arial" panose="020B0604020202020204" pitchFamily="34" charset="0"/>
              <a:cs typeface="Arial" panose="020B0604020202020204" pitchFamily="34" charset="0"/>
            </a:endParaRPr>
          </a:p>
          <a:p>
            <a:pPr lvl="1" algn="r" rtl="1"/>
            <a:r>
              <a:rPr lang="ar-JO" sz="2400" dirty="0">
                <a:solidFill>
                  <a:schemeClr val="tx1">
                    <a:lumMod val="75000"/>
                    <a:lumOff val="25000"/>
                  </a:schemeClr>
                </a:solidFill>
                <a:latin typeface="Arial" panose="020B0604020202020204" pitchFamily="34" charset="0"/>
                <a:cs typeface="Arial" panose="020B0604020202020204" pitchFamily="34" charset="0"/>
              </a:rPr>
              <a:t>ملحوظة: تصرفات الجمهور تؤثر على الشخصية. بعض (الكثير ؟) الإقناع خارج أيدينا. على سبيل المثال، مجموعة الشباب التي تم تغذيتها بالقوة على الكتاب المقدس.</a:t>
            </a:r>
          </a:p>
          <a:p>
            <a:pPr algn="r" rtl="1"/>
            <a:r>
              <a:rPr lang="ar-JO" sz="2800" dirty="0">
                <a:solidFill>
                  <a:schemeClr val="tx1">
                    <a:lumMod val="75000"/>
                    <a:lumOff val="25000"/>
                  </a:schemeClr>
                </a:solidFill>
                <a:latin typeface="Arial" panose="020B0604020202020204" pitchFamily="34" charset="0"/>
                <a:cs typeface="Arial" panose="020B0604020202020204" pitchFamily="34" charset="0"/>
              </a:rPr>
              <a:t>بعد: الوفاء بالوعود والتأييد وتفسير الرسالة وإبلاغها للآخرين.</a:t>
            </a:r>
            <a:endParaRPr lang="en-US" sz="2800" dirty="0">
              <a:solidFill>
                <a:schemeClr val="tx1">
                  <a:lumMod val="75000"/>
                  <a:lumOff val="25000"/>
                </a:schemeClr>
              </a:solidFill>
              <a:latin typeface="Arial" panose="020B0604020202020204" pitchFamily="34" charset="0"/>
              <a:cs typeface="Arial" panose="020B0604020202020204" pitchFamily="34" charset="0"/>
            </a:endParaRPr>
          </a:p>
          <a:p>
            <a:pPr marL="114300" indent="0" algn="r">
              <a:buNone/>
            </a:pPr>
            <a:r>
              <a:rPr lang="ar-JO" sz="2800" dirty="0">
                <a:solidFill>
                  <a:schemeClr val="tx1">
                    <a:lumMod val="75000"/>
                    <a:lumOff val="25000"/>
                  </a:schemeClr>
                </a:solidFill>
                <a:latin typeface="Arial" panose="020B0604020202020204" pitchFamily="34" charset="0"/>
                <a:cs typeface="Arial" panose="020B0604020202020204" pitchFamily="34" charset="0"/>
              </a:rPr>
              <a:t>المناقشة: مع العلم أن مزاج الجمهور يؤثر على الشخصية والإقناع بشكل عام، ما الذي يمكن أن تفعله الكنيسة لخلق شخصية متقبلة ومتنبهة؟</a:t>
            </a:r>
            <a:endParaRPr lang="en-US" sz="2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59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381000" y="427038"/>
            <a:ext cx="8458200" cy="1096962"/>
          </a:xfrm>
        </p:spPr>
        <p:txBody>
          <a:bodyPr>
            <a:normAutofit/>
          </a:bodyPr>
          <a:lstStyle/>
          <a:p>
            <a:pPr eaLnBrk="1" hangingPunct="1">
              <a:defRPr/>
            </a:pPr>
            <a:r>
              <a:rPr lang="ar-JO" sz="3200" dirty="0">
                <a:solidFill>
                  <a:schemeClr val="tx1"/>
                </a:solidFill>
                <a:latin typeface="Arial" panose="020B0604020202020204" pitchFamily="34" charset="0"/>
                <a:cs typeface="Arial" panose="020B0604020202020204" pitchFamily="34" charset="0"/>
              </a:rPr>
              <a:t>عناصر الشخصية وفقاً للبلاغة الكلاسيكية</a:t>
            </a:r>
            <a:endParaRPr lang="en-US" sz="3200" dirty="0">
              <a:solidFill>
                <a:schemeClr val="tx1"/>
              </a:solidFill>
              <a:latin typeface="Arial" panose="020B0604020202020204" pitchFamily="34" charset="0"/>
              <a:cs typeface="Arial" panose="020B0604020202020204" pitchFamily="34" charset="0"/>
            </a:endParaRPr>
          </a:p>
        </p:txBody>
      </p:sp>
      <p:sp>
        <p:nvSpPr>
          <p:cNvPr id="243715" name="Rectangle 3"/>
          <p:cNvSpPr>
            <a:spLocks noGrp="1" noChangeArrowheads="1"/>
          </p:cNvSpPr>
          <p:nvPr>
            <p:ph idx="1"/>
          </p:nvPr>
        </p:nvSpPr>
        <p:spPr>
          <a:xfrm>
            <a:off x="0" y="1676400"/>
            <a:ext cx="8763000" cy="4800600"/>
          </a:xfrm>
        </p:spPr>
        <p:txBody>
          <a:bodyPr/>
          <a:lstStyle/>
          <a:p>
            <a:pPr marL="990600" lvl="1" indent="-533400" algn="r" rtl="1" eaLnBrk="1" hangingPunct="1">
              <a:buClrTx/>
              <a:buFont typeface="Wingdings" panose="05000000000000000000" pitchFamily="2" charset="2"/>
              <a:buChar char="§"/>
              <a:defRPr/>
            </a:pPr>
            <a:r>
              <a:rPr lang="ar-JO" sz="3200" b="1" dirty="0">
                <a:latin typeface="Arial" panose="020B0604020202020204" pitchFamily="34" charset="0"/>
                <a:cs typeface="Arial" panose="020B0604020202020204" pitchFamily="34" charset="0"/>
              </a:rPr>
              <a:t>الحس السليم </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(phronesis) </a:t>
            </a:r>
            <a:r>
              <a:rPr lang="ar-JO" sz="3200" dirty="0">
                <a:latin typeface="Arial" panose="020B0604020202020204" pitchFamily="34" charset="0"/>
                <a:cs typeface="Arial" panose="020B0604020202020204" pitchFamily="34" charset="0"/>
              </a:rPr>
              <a:t>الحكمة العملية</a:t>
            </a:r>
            <a:endParaRPr lang="en-US" sz="3200" dirty="0">
              <a:latin typeface="Arial" panose="020B0604020202020204" pitchFamily="34" charset="0"/>
              <a:cs typeface="Arial" panose="020B0604020202020204" pitchFamily="34" charset="0"/>
            </a:endParaRPr>
          </a:p>
          <a:p>
            <a:pPr marL="1371600" lvl="2" indent="-457200" algn="r" rtl="1">
              <a:buClrTx/>
              <a:buFont typeface="Wingdings" panose="05000000000000000000" pitchFamily="2" charset="2"/>
              <a:buChar char="§"/>
              <a:defRPr/>
            </a:pPr>
            <a:r>
              <a:rPr lang="ar-JO" sz="2800" b="1" dirty="0">
                <a:latin typeface="Arial" panose="020B0604020202020204" pitchFamily="34" charset="0"/>
                <a:cs typeface="Arial" panose="020B0604020202020204" pitchFamily="34" charset="0"/>
              </a:rPr>
              <a:t>كفؤ، ذكي، واثق، واسع المعرفة، حكيم، مؤهل، خبير.</a:t>
            </a:r>
            <a:endParaRPr lang="en-US" sz="2800" b="1" dirty="0">
              <a:latin typeface="Arial" panose="020B0604020202020204" pitchFamily="34" charset="0"/>
              <a:cs typeface="Arial" panose="020B0604020202020204" pitchFamily="34" charset="0"/>
            </a:endParaRPr>
          </a:p>
          <a:p>
            <a:pPr marL="1371600" lvl="2" indent="-457200" algn="r" rtl="1">
              <a:buClrTx/>
              <a:buFont typeface="Wingdings" panose="05000000000000000000" pitchFamily="2" charset="2"/>
              <a:buChar char="§"/>
              <a:defRPr/>
            </a:pPr>
            <a:r>
              <a:rPr lang="ar-JO" sz="2800" b="1" dirty="0">
                <a:latin typeface="Arial" panose="020B0604020202020204" pitchFamily="34" charset="0"/>
                <a:cs typeface="Arial" panose="020B0604020202020204" pitchFamily="34" charset="0"/>
              </a:rPr>
              <a:t>ملاحظة: يستجيب الجمهور اليوم (في أمريكا الشمالية) بشكل أفضل للسلطة التجريبية بدلاً من السلطة الموضعية أو حتى السلطة الخبيرة.</a:t>
            </a:r>
            <a:endParaRPr lang="en-US" sz="2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 calcmode="lin" valueType="num">
                                      <p:cBhvr>
                                        <p:cTn id="7" dur="500" fill="hold"/>
                                        <p:tgtEl>
                                          <p:spTgt spid="24371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371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371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3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43715">
                                            <p:txEl>
                                              <p:pRg st="1" end="1"/>
                                            </p:txEl>
                                          </p:spTgt>
                                        </p:tgtEl>
                                        <p:attrNameLst>
                                          <p:attrName>style.visibility</p:attrName>
                                        </p:attrNameLst>
                                      </p:cBhvr>
                                      <p:to>
                                        <p:strVal val="visible"/>
                                      </p:to>
                                    </p:set>
                                    <p:anim calcmode="lin" valueType="num">
                                      <p:cBhvr>
                                        <p:cTn id="15" dur="500" fill="hold"/>
                                        <p:tgtEl>
                                          <p:spTgt spid="24371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4371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4371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43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243715">
                                            <p:txEl>
                                              <p:pRg st="2" end="2"/>
                                            </p:txEl>
                                          </p:spTgt>
                                        </p:tgtEl>
                                        <p:attrNameLst>
                                          <p:attrName>style.visibility</p:attrName>
                                        </p:attrNameLst>
                                      </p:cBhvr>
                                      <p:to>
                                        <p:strVal val="visible"/>
                                      </p:to>
                                    </p:set>
                                    <p:anim calcmode="lin" valueType="num">
                                      <p:cBhvr>
                                        <p:cTn id="23" dur="500" fill="hold"/>
                                        <p:tgtEl>
                                          <p:spTgt spid="24371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24371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24371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2437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2133600" y="381000"/>
            <a:ext cx="6553200" cy="3124200"/>
          </a:xfrm>
          <a:prstGeom prst="rect">
            <a:avLst/>
          </a:prstGeom>
          <a:solidFill>
            <a:schemeClr val="bg1"/>
          </a:solidFill>
          <a:ln w="12700">
            <a:solidFill>
              <a:schemeClr val="tx1"/>
            </a:solidFill>
            <a:miter lim="800000"/>
            <a:headEnd/>
            <a:tailEnd/>
          </a:ln>
        </p:spPr>
        <p:txBody>
          <a:bodyPr wrap="none" anchor="ctr"/>
          <a:lstStyle/>
          <a:p>
            <a:endParaRPr lang="en-US">
              <a:solidFill>
                <a:srgbClr val="000000"/>
              </a:solidFill>
              <a:latin typeface="Arial" panose="020B0604020202020204" pitchFamily="34" charset="0"/>
              <a:cs typeface="Arial" panose="020B0604020202020204" pitchFamily="34" charset="0"/>
            </a:endParaRPr>
          </a:p>
        </p:txBody>
      </p:sp>
      <p:sp>
        <p:nvSpPr>
          <p:cNvPr id="13315" name="Text Box 7"/>
          <p:cNvSpPr txBox="1">
            <a:spLocks noChangeArrowheads="1"/>
          </p:cNvSpPr>
          <p:nvPr/>
        </p:nvSpPr>
        <p:spPr bwMode="auto">
          <a:xfrm>
            <a:off x="228600" y="381000"/>
            <a:ext cx="1905000" cy="369332"/>
          </a:xfrm>
          <a:prstGeom prst="rect">
            <a:avLst/>
          </a:prstGeom>
          <a:noFill/>
          <a:ln w="9525">
            <a:noFill/>
            <a:miter lim="800000"/>
            <a:headEnd/>
            <a:tailEnd/>
          </a:ln>
        </p:spPr>
        <p:txBody>
          <a:bodyPr>
            <a:spAutoFit/>
          </a:bodyPr>
          <a:lstStyle/>
          <a:p>
            <a:pPr>
              <a:spcBef>
                <a:spcPct val="50000"/>
              </a:spcBef>
            </a:pPr>
            <a:r>
              <a:rPr lang="ar-JO" b="1" dirty="0">
                <a:solidFill>
                  <a:srgbClr val="000000"/>
                </a:solidFill>
                <a:latin typeface="Arial" panose="020B0604020202020204" pitchFamily="34" charset="0"/>
                <a:cs typeface="Arial" panose="020B0604020202020204" pitchFamily="34" charset="0"/>
              </a:rPr>
              <a:t>أكثر إقناعاً</a:t>
            </a:r>
            <a:endParaRPr lang="en-US" b="1" dirty="0">
              <a:solidFill>
                <a:srgbClr val="000000"/>
              </a:solidFill>
              <a:latin typeface="Arial" panose="020B0604020202020204" pitchFamily="34" charset="0"/>
              <a:cs typeface="Arial" panose="020B0604020202020204" pitchFamily="34" charset="0"/>
            </a:endParaRPr>
          </a:p>
        </p:txBody>
      </p:sp>
      <p:sp>
        <p:nvSpPr>
          <p:cNvPr id="13316" name="Text Box 8"/>
          <p:cNvSpPr txBox="1">
            <a:spLocks noChangeArrowheads="1"/>
          </p:cNvSpPr>
          <p:nvPr/>
        </p:nvSpPr>
        <p:spPr bwMode="auto">
          <a:xfrm>
            <a:off x="152400" y="3124200"/>
            <a:ext cx="2133600" cy="366713"/>
          </a:xfrm>
          <a:prstGeom prst="rect">
            <a:avLst/>
          </a:prstGeom>
          <a:noFill/>
          <a:ln w="9525">
            <a:noFill/>
            <a:miter lim="800000"/>
            <a:headEnd/>
            <a:tailEnd/>
          </a:ln>
        </p:spPr>
        <p:txBody>
          <a:bodyPr>
            <a:spAutoFit/>
          </a:bodyPr>
          <a:lstStyle/>
          <a:p>
            <a:pPr>
              <a:spcBef>
                <a:spcPct val="50000"/>
              </a:spcBef>
            </a:pPr>
            <a:r>
              <a:rPr lang="ar-JO" b="1" dirty="0">
                <a:solidFill>
                  <a:srgbClr val="000000"/>
                </a:solidFill>
                <a:latin typeface="Arial" panose="020B0604020202020204" pitchFamily="34" charset="0"/>
                <a:cs typeface="Arial" panose="020B0604020202020204" pitchFamily="34" charset="0"/>
              </a:rPr>
              <a:t>أقل إقناعاً</a:t>
            </a:r>
            <a:endParaRPr lang="en-US" b="1" dirty="0">
              <a:solidFill>
                <a:srgbClr val="000000"/>
              </a:solidFill>
              <a:latin typeface="Arial" panose="020B0604020202020204" pitchFamily="34" charset="0"/>
              <a:cs typeface="Arial" panose="020B0604020202020204" pitchFamily="34" charset="0"/>
            </a:endParaRPr>
          </a:p>
        </p:txBody>
      </p:sp>
      <p:sp>
        <p:nvSpPr>
          <p:cNvPr id="104457" name="Rectangle 9"/>
          <p:cNvSpPr>
            <a:spLocks noChangeArrowheads="1"/>
          </p:cNvSpPr>
          <p:nvPr/>
        </p:nvSpPr>
        <p:spPr bwMode="auto">
          <a:xfrm>
            <a:off x="2743200" y="2438400"/>
            <a:ext cx="1143000" cy="1066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latin typeface="Arial" panose="020B0604020202020204" pitchFamily="34" charset="0"/>
              <a:cs typeface="Arial" panose="020B0604020202020204" pitchFamily="34" charset="0"/>
            </a:endParaRPr>
          </a:p>
        </p:txBody>
      </p:sp>
      <p:sp>
        <p:nvSpPr>
          <p:cNvPr id="104458" name="Rectangle 10"/>
          <p:cNvSpPr>
            <a:spLocks noChangeArrowheads="1"/>
          </p:cNvSpPr>
          <p:nvPr/>
        </p:nvSpPr>
        <p:spPr bwMode="auto">
          <a:xfrm>
            <a:off x="4914900" y="1828800"/>
            <a:ext cx="1143000" cy="1676400"/>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latin typeface="Arial" panose="020B0604020202020204" pitchFamily="34" charset="0"/>
              <a:cs typeface="Arial" panose="020B0604020202020204" pitchFamily="34" charset="0"/>
            </a:endParaRPr>
          </a:p>
        </p:txBody>
      </p:sp>
      <p:sp>
        <p:nvSpPr>
          <p:cNvPr id="104462" name="Rectangle 14"/>
          <p:cNvSpPr>
            <a:spLocks noChangeArrowheads="1"/>
          </p:cNvSpPr>
          <p:nvPr/>
        </p:nvSpPr>
        <p:spPr bwMode="auto">
          <a:xfrm>
            <a:off x="7040880" y="609600"/>
            <a:ext cx="1143000" cy="2895600"/>
          </a:xfrm>
          <a:prstGeom prst="rect">
            <a:avLst/>
          </a:prstGeom>
          <a:solidFill>
            <a:srgbClr val="006666"/>
          </a:solidFill>
          <a:ln w="9525">
            <a:solidFill>
              <a:schemeClr val="tx1"/>
            </a:solidFill>
            <a:miter lim="800000"/>
            <a:headEnd/>
            <a:tailEnd/>
          </a:ln>
        </p:spPr>
        <p:txBody>
          <a:bodyPr wrap="none" anchor="ctr"/>
          <a:lstStyle/>
          <a:p>
            <a:endParaRPr lang="en-US">
              <a:solidFill>
                <a:srgbClr val="000000"/>
              </a:solidFill>
              <a:latin typeface="Arial" panose="020B0604020202020204" pitchFamily="34" charset="0"/>
              <a:cs typeface="Arial" panose="020B0604020202020204" pitchFamily="34" charset="0"/>
            </a:endParaRPr>
          </a:p>
        </p:txBody>
      </p:sp>
      <p:sp>
        <p:nvSpPr>
          <p:cNvPr id="104463" name="Text Box 15"/>
          <p:cNvSpPr txBox="1">
            <a:spLocks noChangeArrowheads="1"/>
          </p:cNvSpPr>
          <p:nvPr/>
        </p:nvSpPr>
        <p:spPr bwMode="auto">
          <a:xfrm>
            <a:off x="5257800" y="3657600"/>
            <a:ext cx="533400" cy="366713"/>
          </a:xfrm>
          <a:prstGeom prst="rect">
            <a:avLst/>
          </a:prstGeom>
          <a:noFill/>
          <a:ln w="9525">
            <a:noFill/>
            <a:miter lim="800000"/>
            <a:headEnd/>
            <a:tailEnd/>
          </a:ln>
        </p:spPr>
        <p:txBody>
          <a:bodyPr>
            <a:spAutoFit/>
          </a:bodyPr>
          <a:lstStyle/>
          <a:p>
            <a:pPr>
              <a:spcBef>
                <a:spcPct val="50000"/>
              </a:spcBef>
            </a:pPr>
            <a:r>
              <a:rPr lang="en-US">
                <a:solidFill>
                  <a:srgbClr val="000000"/>
                </a:solidFill>
                <a:latin typeface="Arial" panose="020B0604020202020204" pitchFamily="34" charset="0"/>
                <a:cs typeface="Arial" panose="020B0604020202020204" pitchFamily="34" charset="0"/>
              </a:rPr>
              <a:t>2</a:t>
            </a:r>
          </a:p>
        </p:txBody>
      </p:sp>
      <p:sp>
        <p:nvSpPr>
          <p:cNvPr id="104464" name="Text Box 16"/>
          <p:cNvSpPr txBox="1">
            <a:spLocks noChangeArrowheads="1"/>
          </p:cNvSpPr>
          <p:nvPr/>
        </p:nvSpPr>
        <p:spPr bwMode="auto">
          <a:xfrm>
            <a:off x="3124200" y="3657600"/>
            <a:ext cx="533400" cy="366713"/>
          </a:xfrm>
          <a:prstGeom prst="rect">
            <a:avLst/>
          </a:prstGeom>
          <a:noFill/>
          <a:ln w="9525">
            <a:noFill/>
            <a:miter lim="800000"/>
            <a:headEnd/>
            <a:tailEnd/>
          </a:ln>
        </p:spPr>
        <p:txBody>
          <a:bodyPr>
            <a:spAutoFit/>
          </a:bodyPr>
          <a:lstStyle/>
          <a:p>
            <a:pPr>
              <a:spcBef>
                <a:spcPct val="50000"/>
              </a:spcBef>
            </a:pPr>
            <a:r>
              <a:rPr lang="en-US">
                <a:solidFill>
                  <a:srgbClr val="000000"/>
                </a:solidFill>
                <a:latin typeface="Arial" panose="020B0604020202020204" pitchFamily="34" charset="0"/>
                <a:cs typeface="Arial" panose="020B0604020202020204" pitchFamily="34" charset="0"/>
              </a:rPr>
              <a:t>1</a:t>
            </a:r>
          </a:p>
        </p:txBody>
      </p:sp>
      <p:sp>
        <p:nvSpPr>
          <p:cNvPr id="104466" name="Text Box 18"/>
          <p:cNvSpPr txBox="1">
            <a:spLocks noChangeArrowheads="1"/>
          </p:cNvSpPr>
          <p:nvPr/>
        </p:nvSpPr>
        <p:spPr bwMode="auto">
          <a:xfrm>
            <a:off x="7543800" y="3657600"/>
            <a:ext cx="533400" cy="366713"/>
          </a:xfrm>
          <a:prstGeom prst="rect">
            <a:avLst/>
          </a:prstGeom>
          <a:noFill/>
          <a:ln w="9525">
            <a:noFill/>
            <a:miter lim="800000"/>
            <a:headEnd/>
            <a:tailEnd/>
          </a:ln>
        </p:spPr>
        <p:txBody>
          <a:bodyPr>
            <a:spAutoFit/>
          </a:bodyPr>
          <a:lstStyle/>
          <a:p>
            <a:pPr>
              <a:spcBef>
                <a:spcPct val="50000"/>
              </a:spcBef>
            </a:pPr>
            <a:r>
              <a:rPr lang="en-US" dirty="0">
                <a:solidFill>
                  <a:srgbClr val="000000"/>
                </a:solidFill>
                <a:latin typeface="Arial" panose="020B0604020202020204" pitchFamily="34" charset="0"/>
                <a:cs typeface="Arial" panose="020B0604020202020204" pitchFamily="34" charset="0"/>
              </a:rPr>
              <a:t>3</a:t>
            </a:r>
          </a:p>
        </p:txBody>
      </p:sp>
      <p:sp>
        <p:nvSpPr>
          <p:cNvPr id="104468" name="Text Box 20"/>
          <p:cNvSpPr txBox="1">
            <a:spLocks noChangeArrowheads="1"/>
          </p:cNvSpPr>
          <p:nvPr/>
        </p:nvSpPr>
        <p:spPr bwMode="auto">
          <a:xfrm>
            <a:off x="243385" y="3867715"/>
            <a:ext cx="8443416" cy="830997"/>
          </a:xfrm>
          <a:prstGeom prst="rect">
            <a:avLst/>
          </a:prstGeom>
          <a:noFill/>
          <a:ln w="9525">
            <a:noFill/>
            <a:miter lim="800000"/>
            <a:headEnd/>
            <a:tailEnd/>
          </a:ln>
        </p:spPr>
        <p:txBody>
          <a:bodyPr wrap="square">
            <a:spAutoFit/>
          </a:bodyPr>
          <a:lstStyle/>
          <a:p>
            <a:pPr algn="r">
              <a:spcBef>
                <a:spcPct val="50000"/>
              </a:spcBef>
            </a:pPr>
            <a:r>
              <a:rPr lang="ar-JO" sz="2400" b="1" dirty="0">
                <a:solidFill>
                  <a:srgbClr val="FF0000"/>
                </a:solidFill>
                <a:latin typeface="Arial" panose="020B0604020202020204" pitchFamily="34" charset="0"/>
                <a:cs typeface="Arial" panose="020B0604020202020204" pitchFamily="34" charset="0"/>
              </a:rPr>
              <a:t>الطريقة الأولى: </a:t>
            </a:r>
            <a:r>
              <a:rPr lang="ar-JO" sz="2400" b="1" dirty="0">
                <a:solidFill>
                  <a:srgbClr val="000000"/>
                </a:solidFill>
                <a:latin typeface="Arial" panose="020B0604020202020204" pitchFamily="34" charset="0"/>
                <a:cs typeface="Arial" panose="020B0604020202020204" pitchFamily="34" charset="0"/>
              </a:rPr>
              <a:t>التأكيد</a:t>
            </a:r>
            <a:r>
              <a:rPr lang="ar-JO" sz="2400" dirty="0">
                <a:solidFill>
                  <a:srgbClr val="000000"/>
                </a:solidFill>
                <a:latin typeface="Arial" panose="020B0604020202020204" pitchFamily="34" charset="0"/>
                <a:cs typeface="Arial" panose="020B0604020202020204" pitchFamily="34" charset="0"/>
              </a:rPr>
              <a:t> بالإضافة إلى </a:t>
            </a:r>
            <a:r>
              <a:rPr lang="ar-JO" sz="2400" b="1" dirty="0">
                <a:solidFill>
                  <a:srgbClr val="000000"/>
                </a:solidFill>
                <a:latin typeface="Arial" panose="020B0604020202020204" pitchFamily="34" charset="0"/>
                <a:cs typeface="Arial" panose="020B0604020202020204" pitchFamily="34" charset="0"/>
              </a:rPr>
              <a:t>الأدلة</a:t>
            </a:r>
            <a:r>
              <a:rPr lang="ar-JO" sz="2400" dirty="0">
                <a:solidFill>
                  <a:srgbClr val="000000"/>
                </a:solidFill>
                <a:latin typeface="Arial" panose="020B0604020202020204" pitchFamily="34" charset="0"/>
                <a:cs typeface="Arial" panose="020B0604020202020204" pitchFamily="34" charset="0"/>
              </a:rPr>
              <a:t> و</a:t>
            </a:r>
            <a:r>
              <a:rPr lang="ar-JO" sz="2400" b="1" dirty="0">
                <a:solidFill>
                  <a:srgbClr val="000000"/>
                </a:solidFill>
                <a:latin typeface="Arial" panose="020B0604020202020204" pitchFamily="34" charset="0"/>
                <a:cs typeface="Arial" panose="020B0604020202020204" pitchFamily="34" charset="0"/>
              </a:rPr>
              <a:t>المصدر</a:t>
            </a:r>
            <a:r>
              <a:rPr lang="ar-JO" sz="2400" dirty="0">
                <a:solidFill>
                  <a:srgbClr val="000000"/>
                </a:solidFill>
                <a:latin typeface="Arial" panose="020B0604020202020204" pitchFamily="34" charset="0"/>
                <a:cs typeface="Arial" panose="020B0604020202020204" pitchFamily="34" charset="0"/>
              </a:rPr>
              <a:t> (إذا كان الجمهور لا يعرف المصدر).</a:t>
            </a:r>
            <a:endParaRPr lang="en-US" sz="2400" dirty="0">
              <a:solidFill>
                <a:srgbClr val="000000"/>
              </a:solidFill>
              <a:latin typeface="Arial" panose="020B0604020202020204" pitchFamily="34" charset="0"/>
              <a:cs typeface="Arial" panose="020B0604020202020204" pitchFamily="34" charset="0"/>
            </a:endParaRPr>
          </a:p>
        </p:txBody>
      </p:sp>
      <p:sp>
        <p:nvSpPr>
          <p:cNvPr id="104469" name="Text Box 21"/>
          <p:cNvSpPr txBox="1">
            <a:spLocks noChangeArrowheads="1"/>
          </p:cNvSpPr>
          <p:nvPr/>
        </p:nvSpPr>
        <p:spPr bwMode="auto">
          <a:xfrm>
            <a:off x="304800" y="4719935"/>
            <a:ext cx="8382000" cy="461665"/>
          </a:xfrm>
          <a:prstGeom prst="rect">
            <a:avLst/>
          </a:prstGeom>
          <a:noFill/>
          <a:ln w="9525">
            <a:noFill/>
            <a:miter lim="800000"/>
            <a:headEnd/>
            <a:tailEnd/>
          </a:ln>
        </p:spPr>
        <p:txBody>
          <a:bodyPr wrap="square">
            <a:spAutoFit/>
          </a:bodyPr>
          <a:lstStyle/>
          <a:p>
            <a:pPr algn="r">
              <a:spcBef>
                <a:spcPct val="50000"/>
              </a:spcBef>
            </a:pPr>
            <a:r>
              <a:rPr lang="ar-JO" sz="2400" b="1" dirty="0">
                <a:solidFill>
                  <a:srgbClr val="0070C0"/>
                </a:solidFill>
                <a:latin typeface="Arial" panose="020B0604020202020204" pitchFamily="34" charset="0"/>
                <a:cs typeface="Arial" panose="020B0604020202020204" pitchFamily="34" charset="0"/>
              </a:rPr>
              <a:t>الطريقة الثانية: </a:t>
            </a:r>
            <a:r>
              <a:rPr lang="ar-JO" sz="2400" b="1" dirty="0">
                <a:solidFill>
                  <a:srgbClr val="000000"/>
                </a:solidFill>
                <a:latin typeface="Arial" panose="020B0604020202020204" pitchFamily="34" charset="0"/>
                <a:cs typeface="Arial" panose="020B0604020202020204" pitchFamily="34" charset="0"/>
              </a:rPr>
              <a:t>التأكيد </a:t>
            </a:r>
            <a:r>
              <a:rPr lang="ar-JO" sz="2400" dirty="0">
                <a:solidFill>
                  <a:srgbClr val="000000"/>
                </a:solidFill>
                <a:latin typeface="Arial" panose="020B0604020202020204" pitchFamily="34" charset="0"/>
                <a:cs typeface="Arial" panose="020B0604020202020204" pitchFamily="34" charset="0"/>
              </a:rPr>
              <a:t>بالإضافة إلى </a:t>
            </a:r>
            <a:r>
              <a:rPr lang="ar-JO" sz="2400" b="1" dirty="0">
                <a:solidFill>
                  <a:srgbClr val="000000"/>
                </a:solidFill>
                <a:latin typeface="Arial" panose="020B0604020202020204" pitchFamily="34" charset="0"/>
                <a:cs typeface="Arial" panose="020B0604020202020204" pitchFamily="34" charset="0"/>
              </a:rPr>
              <a:t>الأدلة</a:t>
            </a:r>
            <a:endParaRPr lang="en-US" sz="2400" dirty="0">
              <a:solidFill>
                <a:srgbClr val="000000"/>
              </a:solidFill>
              <a:latin typeface="Arial" panose="020B0604020202020204" pitchFamily="34" charset="0"/>
              <a:cs typeface="Arial" panose="020B0604020202020204" pitchFamily="34" charset="0"/>
            </a:endParaRPr>
          </a:p>
        </p:txBody>
      </p:sp>
      <p:sp>
        <p:nvSpPr>
          <p:cNvPr id="104471" name="Text Box 23"/>
          <p:cNvSpPr txBox="1">
            <a:spLocks noChangeArrowheads="1"/>
          </p:cNvSpPr>
          <p:nvPr/>
        </p:nvSpPr>
        <p:spPr bwMode="auto">
          <a:xfrm>
            <a:off x="304800" y="5253335"/>
            <a:ext cx="8382000" cy="461665"/>
          </a:xfrm>
          <a:prstGeom prst="rect">
            <a:avLst/>
          </a:prstGeom>
          <a:noFill/>
          <a:ln w="9525">
            <a:noFill/>
            <a:miter lim="800000"/>
            <a:headEnd/>
            <a:tailEnd/>
          </a:ln>
        </p:spPr>
        <p:txBody>
          <a:bodyPr wrap="square">
            <a:spAutoFit/>
          </a:bodyPr>
          <a:lstStyle/>
          <a:p>
            <a:pPr algn="r">
              <a:spcBef>
                <a:spcPct val="50000"/>
              </a:spcBef>
            </a:pPr>
            <a:r>
              <a:rPr lang="ar-JO" sz="2400" b="1" dirty="0">
                <a:solidFill>
                  <a:srgbClr val="006666"/>
                </a:solidFill>
                <a:latin typeface="Arial" panose="020B0604020202020204" pitchFamily="34" charset="0"/>
                <a:cs typeface="Arial" panose="020B0604020202020204" pitchFamily="34" charset="0"/>
              </a:rPr>
              <a:t>الطريقة الثالثة: </a:t>
            </a:r>
            <a:r>
              <a:rPr lang="ar-JO" sz="2400" b="1" dirty="0">
                <a:latin typeface="Arial" panose="020B0604020202020204" pitchFamily="34" charset="0"/>
                <a:cs typeface="Arial" panose="020B0604020202020204" pitchFamily="34" charset="0"/>
              </a:rPr>
              <a:t>التأكيد </a:t>
            </a:r>
            <a:r>
              <a:rPr lang="ar-JO" sz="2400" dirty="0">
                <a:latin typeface="Arial" panose="020B0604020202020204" pitchFamily="34" charset="0"/>
                <a:cs typeface="Arial" panose="020B0604020202020204" pitchFamily="34" charset="0"/>
              </a:rPr>
              <a:t>بالإضافة إلى </a:t>
            </a:r>
            <a:r>
              <a:rPr lang="ar-JO" sz="2400" b="1" dirty="0">
                <a:latin typeface="Arial" panose="020B0604020202020204" pitchFamily="34" charset="0"/>
                <a:cs typeface="Arial" panose="020B0604020202020204" pitchFamily="34" charset="0"/>
              </a:rPr>
              <a:t>الخبرة المباشرة.</a:t>
            </a:r>
            <a:endParaRPr lang="en-US" sz="2400" dirty="0">
              <a:latin typeface="Arial" panose="020B0604020202020204" pitchFamily="34" charset="0"/>
              <a:cs typeface="Arial" panose="020B0604020202020204" pitchFamily="34" charset="0"/>
            </a:endParaRPr>
          </a:p>
        </p:txBody>
      </p:sp>
      <p:sp>
        <p:nvSpPr>
          <p:cNvPr id="13330" name="Text Box 25"/>
          <p:cNvSpPr txBox="1">
            <a:spLocks noChangeArrowheads="1"/>
          </p:cNvSpPr>
          <p:nvPr/>
        </p:nvSpPr>
        <p:spPr bwMode="auto">
          <a:xfrm>
            <a:off x="304800" y="5892225"/>
            <a:ext cx="8534400" cy="584775"/>
          </a:xfrm>
          <a:prstGeom prst="rect">
            <a:avLst/>
          </a:prstGeom>
          <a:noFill/>
          <a:ln w="9525">
            <a:noFill/>
            <a:miter lim="800000"/>
            <a:headEnd/>
            <a:tailEnd/>
          </a:ln>
        </p:spPr>
        <p:txBody>
          <a:bodyPr>
            <a:spAutoFit/>
          </a:bodyPr>
          <a:lstStyle/>
          <a:p>
            <a:pPr algn="r"/>
            <a:r>
              <a:rPr lang="ar-JO" sz="1600" dirty="0">
                <a:solidFill>
                  <a:srgbClr val="000000"/>
                </a:solidFill>
                <a:latin typeface="Arial" panose="020B0604020202020204" pitchFamily="34" charset="0"/>
                <a:cs typeface="Arial" panose="020B0604020202020204" pitchFamily="34" charset="0"/>
              </a:rPr>
              <a:t>المصدر: هاملتون، باركر، سميث، التواصل من أجل النتائج،</a:t>
            </a:r>
          </a:p>
          <a:p>
            <a:pPr algn="r"/>
            <a:r>
              <a:rPr lang="ar-JO" sz="1600" dirty="0">
                <a:solidFill>
                  <a:srgbClr val="000000"/>
                </a:solidFill>
                <a:latin typeface="Arial" panose="020B0604020202020204" pitchFamily="34" charset="0"/>
                <a:cs typeface="Arial" panose="020B0604020202020204" pitchFamily="34" charset="0"/>
              </a:rPr>
              <a:t>(بلمونت، كاليفورنيا: شركة وادزورث للنشر، 1982).</a:t>
            </a:r>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0552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4457"/>
                                        </p:tgtEl>
                                        <p:attrNameLst>
                                          <p:attrName>style.visibility</p:attrName>
                                        </p:attrNameLst>
                                      </p:cBhvr>
                                      <p:to>
                                        <p:strVal val="visible"/>
                                      </p:to>
                                    </p:set>
                                    <p:anim calcmode="lin" valueType="num">
                                      <p:cBhvr>
                                        <p:cTn id="7" dur="500" fill="hold"/>
                                        <p:tgtEl>
                                          <p:spTgt spid="10445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445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445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445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04464"/>
                                        </p:tgtEl>
                                        <p:attrNameLst>
                                          <p:attrName>style.visibility</p:attrName>
                                        </p:attrNameLst>
                                      </p:cBhvr>
                                      <p:to>
                                        <p:strVal val="visible"/>
                                      </p:to>
                                    </p:set>
                                    <p:anim calcmode="lin" valueType="num">
                                      <p:cBhvr>
                                        <p:cTn id="13" dur="500" fill="hold"/>
                                        <p:tgtEl>
                                          <p:spTgt spid="10446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0446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0446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04464"/>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104468"/>
                                        </p:tgtEl>
                                        <p:attrNameLst>
                                          <p:attrName>style.visibility</p:attrName>
                                        </p:attrNameLst>
                                      </p:cBhvr>
                                      <p:to>
                                        <p:strVal val="visible"/>
                                      </p:to>
                                    </p:set>
                                    <p:anim calcmode="lin" valueType="num">
                                      <p:cBhvr>
                                        <p:cTn id="19" dur="500" fill="hold"/>
                                        <p:tgtEl>
                                          <p:spTgt spid="104468"/>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04468"/>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04468"/>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0446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104469"/>
                                        </p:tgtEl>
                                        <p:attrNameLst>
                                          <p:attrName>style.visibility</p:attrName>
                                        </p:attrNameLst>
                                      </p:cBhvr>
                                      <p:to>
                                        <p:strVal val="visible"/>
                                      </p:to>
                                    </p:set>
                                    <p:anim calcmode="lin" valueType="num">
                                      <p:cBhvr>
                                        <p:cTn id="27" dur="500" fill="hold"/>
                                        <p:tgtEl>
                                          <p:spTgt spid="104469"/>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04469"/>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04469"/>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04469"/>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104458"/>
                                        </p:tgtEl>
                                        <p:attrNameLst>
                                          <p:attrName>style.visibility</p:attrName>
                                        </p:attrNameLst>
                                      </p:cBhvr>
                                      <p:to>
                                        <p:strVal val="visible"/>
                                      </p:to>
                                    </p:set>
                                    <p:anim calcmode="lin" valueType="num">
                                      <p:cBhvr>
                                        <p:cTn id="33" dur="500" fill="hold"/>
                                        <p:tgtEl>
                                          <p:spTgt spid="104458"/>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04458"/>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04458"/>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04458"/>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104463"/>
                                        </p:tgtEl>
                                        <p:attrNameLst>
                                          <p:attrName>style.visibility</p:attrName>
                                        </p:attrNameLst>
                                      </p:cBhvr>
                                      <p:to>
                                        <p:strVal val="visible"/>
                                      </p:to>
                                    </p:set>
                                    <p:anim calcmode="lin" valueType="num">
                                      <p:cBhvr>
                                        <p:cTn id="39" dur="500" fill="hold"/>
                                        <p:tgtEl>
                                          <p:spTgt spid="104463"/>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04463"/>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04463"/>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0446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104471"/>
                                        </p:tgtEl>
                                        <p:attrNameLst>
                                          <p:attrName>style.visibility</p:attrName>
                                        </p:attrNameLst>
                                      </p:cBhvr>
                                      <p:to>
                                        <p:strVal val="visible"/>
                                      </p:to>
                                    </p:set>
                                    <p:anim calcmode="lin" valueType="num">
                                      <p:cBhvr>
                                        <p:cTn id="47" dur="500" fill="hold"/>
                                        <p:tgtEl>
                                          <p:spTgt spid="104471"/>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04471"/>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04471"/>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04471"/>
                                        </p:tgtEl>
                                        <p:attrNameLst>
                                          <p:attrName>ppt_y</p:attrName>
                                        </p:attrNameLst>
                                      </p:cBhvr>
                                      <p:tavLst>
                                        <p:tav tm="0">
                                          <p:val>
                                            <p:strVal val="#ppt_y"/>
                                          </p:val>
                                        </p:tav>
                                        <p:tav tm="100000">
                                          <p:val>
                                            <p:strVal val="#ppt_y"/>
                                          </p:val>
                                        </p:tav>
                                      </p:tavLst>
                                    </p:anim>
                                  </p:childTnLst>
                                </p:cTn>
                              </p:par>
                              <p:par>
                                <p:cTn id="51" presetID="39" presetClass="entr" presetSubtype="0" accel="100000" fill="hold" grpId="0" nodeType="withEffect">
                                  <p:stCondLst>
                                    <p:cond delay="0"/>
                                  </p:stCondLst>
                                  <p:childTnLst>
                                    <p:set>
                                      <p:cBhvr>
                                        <p:cTn id="52" dur="1" fill="hold">
                                          <p:stCondLst>
                                            <p:cond delay="0"/>
                                          </p:stCondLst>
                                        </p:cTn>
                                        <p:tgtEl>
                                          <p:spTgt spid="104462"/>
                                        </p:tgtEl>
                                        <p:attrNameLst>
                                          <p:attrName>style.visibility</p:attrName>
                                        </p:attrNameLst>
                                      </p:cBhvr>
                                      <p:to>
                                        <p:strVal val="visible"/>
                                      </p:to>
                                    </p:set>
                                    <p:anim calcmode="lin" valueType="num">
                                      <p:cBhvr>
                                        <p:cTn id="53" dur="500" fill="hold"/>
                                        <p:tgtEl>
                                          <p:spTgt spid="104462"/>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104462"/>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104462"/>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104462"/>
                                        </p:tgtEl>
                                        <p:attrNameLst>
                                          <p:attrName>ppt_y</p:attrName>
                                        </p:attrNameLst>
                                      </p:cBhvr>
                                      <p:tavLst>
                                        <p:tav tm="0">
                                          <p:val>
                                            <p:strVal val="#ppt_y"/>
                                          </p:val>
                                        </p:tav>
                                        <p:tav tm="100000">
                                          <p:val>
                                            <p:strVal val="#ppt_y"/>
                                          </p:val>
                                        </p:tav>
                                      </p:tavLst>
                                    </p:anim>
                                  </p:childTnLst>
                                </p:cTn>
                              </p:par>
                              <p:par>
                                <p:cTn id="57" presetID="39" presetClass="entr" presetSubtype="0" accel="100000" fill="hold" grpId="0" nodeType="withEffect">
                                  <p:stCondLst>
                                    <p:cond delay="0"/>
                                  </p:stCondLst>
                                  <p:childTnLst>
                                    <p:set>
                                      <p:cBhvr>
                                        <p:cTn id="58" dur="1" fill="hold">
                                          <p:stCondLst>
                                            <p:cond delay="0"/>
                                          </p:stCondLst>
                                        </p:cTn>
                                        <p:tgtEl>
                                          <p:spTgt spid="104466"/>
                                        </p:tgtEl>
                                        <p:attrNameLst>
                                          <p:attrName>style.visibility</p:attrName>
                                        </p:attrNameLst>
                                      </p:cBhvr>
                                      <p:to>
                                        <p:strVal val="visible"/>
                                      </p:to>
                                    </p:set>
                                    <p:anim calcmode="lin" valueType="num">
                                      <p:cBhvr>
                                        <p:cTn id="59" dur="500" fill="hold"/>
                                        <p:tgtEl>
                                          <p:spTgt spid="104466"/>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104466"/>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104466"/>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1044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7" grpId="0" animBg="1"/>
      <p:bldP spid="104458" grpId="0" animBg="1"/>
      <p:bldP spid="104462" grpId="0" animBg="1"/>
      <p:bldP spid="104463" grpId="0"/>
      <p:bldP spid="104464" grpId="0"/>
      <p:bldP spid="104466" grpId="0"/>
      <p:bldP spid="104468" grpId="0"/>
      <p:bldP spid="104469" grpId="0"/>
      <p:bldP spid="1044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GREENE-PREACHER"/>
          <p:cNvPicPr>
            <a:picLocks noChangeAspect="1" noChangeArrowheads="1"/>
          </p:cNvPicPr>
          <p:nvPr/>
        </p:nvPicPr>
        <p:blipFill>
          <a:blip r:embed="rId2">
            <a:lum bright="-20000"/>
          </a:blip>
          <a:srcRect/>
          <a:stretch>
            <a:fillRect/>
          </a:stretch>
        </p:blipFill>
        <p:spPr bwMode="auto">
          <a:xfrm>
            <a:off x="0" y="-88900"/>
            <a:ext cx="9144000" cy="6946900"/>
          </a:xfrm>
          <a:prstGeom prst="rect">
            <a:avLst/>
          </a:prstGeom>
          <a:noFill/>
          <a:ln w="9525">
            <a:noFill/>
            <a:miter lim="800000"/>
            <a:headEnd/>
            <a:tailEnd/>
          </a:ln>
        </p:spPr>
      </p:pic>
      <p:sp>
        <p:nvSpPr>
          <p:cNvPr id="247810" name="Rectangle 2"/>
          <p:cNvSpPr>
            <a:spLocks noGrp="1" noChangeArrowheads="1"/>
          </p:cNvSpPr>
          <p:nvPr>
            <p:ph type="title"/>
          </p:nvPr>
        </p:nvSpPr>
        <p:spPr>
          <a:xfrm>
            <a:off x="0" y="350838"/>
            <a:ext cx="9144000" cy="1096962"/>
          </a:xfrm>
        </p:spPr>
        <p:txBody>
          <a:bodyPr/>
          <a:lstStyle/>
          <a:p>
            <a:pPr eaLnBrk="1" hangingPunct="1">
              <a:defRPr/>
            </a:pPr>
            <a:r>
              <a:rPr lang="ar-JO" b="1" dirty="0">
                <a:solidFill>
                  <a:srgbClr val="FFFF00"/>
                </a:solidFill>
                <a:effectLst>
                  <a:glow rad="228600">
                    <a:schemeClr val="tx1">
                      <a:alpha val="74000"/>
                    </a:schemeClr>
                  </a:glow>
                </a:effectLst>
                <a:latin typeface="Arial" panose="020B0604020202020204" pitchFamily="34" charset="0"/>
                <a:cs typeface="Arial" panose="020B0604020202020204" pitchFamily="34" charset="0"/>
              </a:rPr>
              <a:t>كيف تظهر الحس السليم؟</a:t>
            </a:r>
            <a:endParaRPr lang="en-US" b="1" dirty="0">
              <a:solidFill>
                <a:srgbClr val="FFFF00"/>
              </a:solidFill>
              <a:effectLst>
                <a:glow rad="228600">
                  <a:schemeClr val="tx1">
                    <a:alpha val="74000"/>
                  </a:schemeClr>
                </a:glow>
              </a:effectLst>
              <a:latin typeface="Arial" panose="020B0604020202020204" pitchFamily="34" charset="0"/>
              <a:cs typeface="Arial" panose="020B0604020202020204" pitchFamily="34" charset="0"/>
            </a:endParaRPr>
          </a:p>
        </p:txBody>
      </p:sp>
      <p:sp>
        <p:nvSpPr>
          <p:cNvPr id="247811" name="Rectangle 3"/>
          <p:cNvSpPr>
            <a:spLocks noGrp="1" noChangeArrowheads="1"/>
          </p:cNvSpPr>
          <p:nvPr>
            <p:ph idx="1"/>
          </p:nvPr>
        </p:nvSpPr>
        <p:spPr>
          <a:xfrm>
            <a:off x="-228600" y="1752600"/>
            <a:ext cx="7315200" cy="4800600"/>
          </a:xfrm>
        </p:spPr>
        <p:txBody>
          <a:bodyPr>
            <a:normAutofit/>
          </a:bodyPr>
          <a:lstStyle/>
          <a:p>
            <a:pPr marL="457200" lvl="1" indent="0" algn="r" eaLnBrk="1" hangingPunct="1">
              <a:lnSpc>
                <a:spcPct val="90000"/>
              </a:lnSpc>
              <a:buClr>
                <a:schemeClr val="bg1"/>
              </a:buClr>
              <a:buNone/>
              <a:defRPr/>
            </a:pPr>
            <a:r>
              <a:rPr lang="ar-JO" sz="3600" b="1" dirty="0">
                <a:solidFill>
                  <a:schemeClr val="bg1"/>
                </a:solidFill>
                <a:effectLst>
                  <a:glow rad="228600">
                    <a:schemeClr val="tx1">
                      <a:alpha val="74000"/>
                    </a:schemeClr>
                  </a:glow>
                </a:effectLst>
                <a:latin typeface="Arial" panose="020B0604020202020204" pitchFamily="34" charset="0"/>
                <a:cs typeface="Arial" panose="020B0604020202020204" pitchFamily="34" charset="0"/>
              </a:rPr>
              <a:t>1. اعرف ما تتكلم عنه</a:t>
            </a:r>
            <a:endParaRPr lang="en-US" sz="3600" b="1" dirty="0">
              <a:solidFill>
                <a:schemeClr val="bg1"/>
              </a:solidFill>
              <a:effectLst>
                <a:glow rad="228600">
                  <a:schemeClr val="tx1">
                    <a:alpha val="74000"/>
                  </a:schemeClr>
                </a:glow>
              </a:effectLst>
              <a:latin typeface="Arial" panose="020B0604020202020204" pitchFamily="34" charset="0"/>
              <a:cs typeface="Arial" panose="020B0604020202020204" pitchFamily="34" charset="0"/>
            </a:endParaRPr>
          </a:p>
          <a:p>
            <a:pPr marL="457200" lvl="1" indent="0" algn="r" eaLnBrk="1" hangingPunct="1">
              <a:lnSpc>
                <a:spcPct val="90000"/>
              </a:lnSpc>
              <a:buClr>
                <a:schemeClr val="bg1"/>
              </a:buClr>
              <a:buNone/>
              <a:defRPr/>
            </a:pPr>
            <a:r>
              <a:rPr lang="ar-JO" sz="3600" b="1" dirty="0">
                <a:solidFill>
                  <a:schemeClr val="bg1"/>
                </a:solidFill>
                <a:effectLst>
                  <a:glow rad="228600">
                    <a:schemeClr val="tx1">
                      <a:alpha val="74000"/>
                    </a:schemeClr>
                  </a:glow>
                </a:effectLst>
                <a:latin typeface="Arial" panose="020B0604020202020204" pitchFamily="34" charset="0"/>
                <a:cs typeface="Arial" panose="020B0604020202020204" pitchFamily="34" charset="0"/>
              </a:rPr>
              <a:t>2. سجل أفكارك واذكر المصادر</a:t>
            </a:r>
            <a:endParaRPr lang="en-US" sz="3600" b="1" dirty="0">
              <a:solidFill>
                <a:schemeClr val="bg1"/>
              </a:solidFill>
              <a:effectLst>
                <a:glow rad="228600">
                  <a:schemeClr val="tx1">
                    <a:alpha val="74000"/>
                  </a:schemeClr>
                </a:glow>
              </a:effectLst>
              <a:latin typeface="Arial" panose="020B0604020202020204" pitchFamily="34" charset="0"/>
              <a:cs typeface="Arial" panose="020B0604020202020204" pitchFamily="34" charset="0"/>
            </a:endParaRPr>
          </a:p>
          <a:p>
            <a:pPr marL="457200" lvl="1" indent="0" algn="r" eaLnBrk="1" hangingPunct="1">
              <a:lnSpc>
                <a:spcPct val="90000"/>
              </a:lnSpc>
              <a:buClr>
                <a:schemeClr val="bg1"/>
              </a:buClr>
              <a:buNone/>
              <a:defRPr/>
            </a:pPr>
            <a:r>
              <a:rPr lang="ar-JO" sz="3600" b="1" dirty="0">
                <a:solidFill>
                  <a:schemeClr val="bg1"/>
                </a:solidFill>
                <a:effectLst>
                  <a:glow rad="228600">
                    <a:schemeClr val="tx1">
                      <a:alpha val="74000"/>
                    </a:schemeClr>
                  </a:glow>
                </a:effectLst>
                <a:latin typeface="Arial" panose="020B0604020202020204" pitchFamily="34" charset="0"/>
                <a:cs typeface="Arial" panose="020B0604020202020204" pitchFamily="34" charset="0"/>
              </a:rPr>
              <a:t>3. أعلن مشاركتك وخبرتك الشخصية</a:t>
            </a:r>
            <a:endParaRPr lang="en-US" sz="3600" b="1" dirty="0">
              <a:solidFill>
                <a:schemeClr val="bg1"/>
              </a:solidFill>
              <a:effectLst>
                <a:glow rad="228600">
                  <a:schemeClr val="tx1">
                    <a:alpha val="74000"/>
                  </a:schemeClr>
                </a:glow>
              </a:effectLst>
              <a:latin typeface="Arial" panose="020B0604020202020204" pitchFamily="34" charset="0"/>
              <a:cs typeface="Arial" panose="020B0604020202020204" pitchFamily="34" charset="0"/>
            </a:endParaRPr>
          </a:p>
          <a:p>
            <a:pPr marL="457200" lvl="1" indent="0" algn="r" eaLnBrk="1" hangingPunct="1">
              <a:lnSpc>
                <a:spcPct val="90000"/>
              </a:lnSpc>
              <a:buClr>
                <a:schemeClr val="bg1"/>
              </a:buClr>
              <a:buNone/>
              <a:defRPr/>
            </a:pPr>
            <a:r>
              <a:rPr lang="ar-JO" sz="3600" b="1" dirty="0">
                <a:solidFill>
                  <a:schemeClr val="bg1"/>
                </a:solidFill>
                <a:effectLst>
                  <a:glow rad="228600">
                    <a:schemeClr val="tx1">
                      <a:alpha val="74000"/>
                    </a:schemeClr>
                  </a:glow>
                </a:effectLst>
                <a:latin typeface="Arial" panose="020B0604020202020204" pitchFamily="34" charset="0"/>
                <a:cs typeface="Arial" panose="020B0604020202020204" pitchFamily="34" charset="0"/>
              </a:rPr>
              <a:t>4. كن منظماً ومنطلقاً</a:t>
            </a:r>
            <a:endParaRPr lang="en-US" sz="3600" b="1" dirty="0">
              <a:solidFill>
                <a:schemeClr val="bg1"/>
              </a:solidFill>
              <a:effectLst>
                <a:glow rad="228600">
                  <a:schemeClr val="tx1">
                    <a:alpha val="74000"/>
                  </a:schemeClr>
                </a:glow>
              </a:effectLst>
              <a:latin typeface="Arial" panose="020B0604020202020204" pitchFamily="34" charset="0"/>
              <a:cs typeface="Arial" panose="020B0604020202020204" pitchFamily="34" charset="0"/>
            </a:endParaRPr>
          </a:p>
          <a:p>
            <a:pPr marL="990600" lvl="1" indent="-533400" eaLnBrk="1" hangingPunct="1">
              <a:lnSpc>
                <a:spcPct val="90000"/>
              </a:lnSpc>
              <a:buClr>
                <a:srgbClr val="FF0000"/>
              </a:buClr>
              <a:buFont typeface="Wingdings" pitchFamily="2" charset="2"/>
              <a:buChar char="Ø"/>
              <a:defRPr/>
            </a:pPr>
            <a:endParaRPr lang="en-US" sz="3600" b="1" dirty="0">
              <a:effectLst>
                <a:glow rad="228600">
                  <a:schemeClr val="tx1">
                    <a:alpha val="74000"/>
                  </a:schemeClr>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anim calcmode="lin" valueType="num">
                                      <p:cBhvr>
                                        <p:cTn id="7" dur="500" fill="hold"/>
                                        <p:tgtEl>
                                          <p:spTgt spid="2478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78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78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7811">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47811">
                                            <p:txEl>
                                              <p:pRg st="1" end="1"/>
                                            </p:txEl>
                                          </p:spTgt>
                                        </p:tgtEl>
                                        <p:attrNameLst>
                                          <p:attrName>style.visibility</p:attrName>
                                        </p:attrNameLst>
                                      </p:cBhvr>
                                      <p:to>
                                        <p:strVal val="visible"/>
                                      </p:to>
                                    </p:set>
                                    <p:anim calcmode="lin" valueType="num">
                                      <p:cBhvr>
                                        <p:cTn id="13" dur="500" fill="hold"/>
                                        <p:tgtEl>
                                          <p:spTgt spid="24781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4781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4781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47811">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247811">
                                            <p:txEl>
                                              <p:pRg st="2" end="2"/>
                                            </p:txEl>
                                          </p:spTgt>
                                        </p:tgtEl>
                                        <p:attrNameLst>
                                          <p:attrName>style.visibility</p:attrName>
                                        </p:attrNameLst>
                                      </p:cBhvr>
                                      <p:to>
                                        <p:strVal val="visible"/>
                                      </p:to>
                                    </p:set>
                                    <p:anim calcmode="lin" valueType="num">
                                      <p:cBhvr>
                                        <p:cTn id="19" dur="500" fill="hold"/>
                                        <p:tgtEl>
                                          <p:spTgt spid="24781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4781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4781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47811">
                                            <p:txEl>
                                              <p:pRg st="2" end="2"/>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247811">
                                            <p:txEl>
                                              <p:pRg st="3" end="3"/>
                                            </p:txEl>
                                          </p:spTgt>
                                        </p:tgtEl>
                                        <p:attrNameLst>
                                          <p:attrName>style.visibility</p:attrName>
                                        </p:attrNameLst>
                                      </p:cBhvr>
                                      <p:to>
                                        <p:strVal val="visible"/>
                                      </p:to>
                                    </p:set>
                                    <p:anim calcmode="lin" valueType="num">
                                      <p:cBhvr>
                                        <p:cTn id="25" dur="500" fill="hold"/>
                                        <p:tgtEl>
                                          <p:spTgt spid="24781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4781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4781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478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350838"/>
            <a:ext cx="8305800" cy="1096962"/>
          </a:xfrm>
        </p:spPr>
        <p:txBody>
          <a:bodyPr>
            <a:normAutofit/>
          </a:bodyPr>
          <a:lstStyle/>
          <a:p>
            <a:pPr eaLnBrk="1" hangingPunct="1">
              <a:defRPr/>
            </a:pPr>
            <a:r>
              <a:rPr lang="ar-JO" dirty="0">
                <a:solidFill>
                  <a:schemeClr val="tx1"/>
                </a:solidFill>
                <a:latin typeface="Arial" panose="020B0604020202020204" pitchFamily="34" charset="0"/>
                <a:cs typeface="Arial" panose="020B0604020202020204" pitchFamily="34" charset="0"/>
              </a:rPr>
              <a:t>عناصر الشخصية وفقاً للبلاغة الكلاسيكية</a:t>
            </a:r>
            <a:endParaRPr lang="en-US" dirty="0">
              <a:solidFill>
                <a:schemeClr val="tx1"/>
              </a:solidFill>
              <a:latin typeface="Arial" panose="020B0604020202020204" pitchFamily="34" charset="0"/>
              <a:cs typeface="Arial" panose="020B0604020202020204" pitchFamily="34" charset="0"/>
            </a:endParaRPr>
          </a:p>
        </p:txBody>
      </p:sp>
      <p:sp>
        <p:nvSpPr>
          <p:cNvPr id="248835" name="Rectangle 3"/>
          <p:cNvSpPr>
            <a:spLocks noGrp="1" noChangeArrowheads="1"/>
          </p:cNvSpPr>
          <p:nvPr>
            <p:ph idx="1"/>
          </p:nvPr>
        </p:nvSpPr>
        <p:spPr>
          <a:xfrm>
            <a:off x="0" y="1676400"/>
            <a:ext cx="8763000" cy="4953000"/>
          </a:xfrm>
        </p:spPr>
        <p:txBody>
          <a:bodyPr>
            <a:normAutofit/>
          </a:bodyPr>
          <a:lstStyle/>
          <a:p>
            <a:pPr marL="990600" lvl="1" indent="-533400" algn="r" rtl="1" eaLnBrk="1" hangingPunct="1">
              <a:lnSpc>
                <a:spcPct val="80000"/>
              </a:lnSpc>
              <a:buClr>
                <a:schemeClr val="tx1"/>
              </a:buClr>
              <a:buFont typeface="Wingdings" panose="05000000000000000000" pitchFamily="2" charset="2"/>
              <a:buChar char="§"/>
              <a:defRPr/>
            </a:pPr>
            <a:r>
              <a:rPr lang="ar-JO" sz="3200" b="1" dirty="0">
                <a:solidFill>
                  <a:srgbClr val="B2B2B2"/>
                </a:solidFill>
                <a:latin typeface="Arial" panose="020B0604020202020204" pitchFamily="34" charset="0"/>
                <a:cs typeface="Arial" panose="020B0604020202020204" pitchFamily="34" charset="0"/>
              </a:rPr>
              <a:t>الحس السليم</a:t>
            </a:r>
            <a:endParaRPr lang="en-US" sz="3200" b="1" dirty="0">
              <a:solidFill>
                <a:srgbClr val="B2B2B2"/>
              </a:solidFill>
              <a:latin typeface="Arial" panose="020B0604020202020204" pitchFamily="34" charset="0"/>
              <a:cs typeface="Arial" panose="020B0604020202020204" pitchFamily="34" charset="0"/>
            </a:endParaRPr>
          </a:p>
          <a:p>
            <a:pPr marL="990600" lvl="1" indent="-533400" algn="r" rtl="1" eaLnBrk="1" hangingPunct="1">
              <a:lnSpc>
                <a:spcPct val="80000"/>
              </a:lnSpc>
              <a:buClr>
                <a:schemeClr val="tx1"/>
              </a:buClr>
              <a:buFont typeface="Wingdings" panose="05000000000000000000" pitchFamily="2" charset="2"/>
              <a:buChar char="§"/>
              <a:defRPr/>
            </a:pPr>
            <a:r>
              <a:rPr lang="en-US" sz="3200" b="1" dirty="0">
                <a:latin typeface="Arial" panose="020B0604020202020204" pitchFamily="34" charset="0"/>
                <a:cs typeface="Arial" panose="020B0604020202020204" pitchFamily="34" charset="0"/>
              </a:rPr>
              <a:t> ,arête) </a:t>
            </a:r>
            <a:r>
              <a:rPr lang="ar-JO" sz="3200" b="1" dirty="0">
                <a:latin typeface="Arial" panose="020B0604020202020204" pitchFamily="34" charset="0"/>
                <a:cs typeface="Arial" panose="020B0604020202020204" pitchFamily="34" charset="0"/>
              </a:rPr>
              <a:t>فضيلة</a:t>
            </a:r>
            <a:r>
              <a:rPr lang="en-US" sz="3200" b="1" dirty="0">
                <a:latin typeface="Arial" panose="020B0604020202020204" pitchFamily="34" charset="0"/>
                <a:cs typeface="Arial" panose="020B0604020202020204" pitchFamily="34" charset="0"/>
              </a:rPr>
              <a:t>(</a:t>
            </a:r>
            <a:r>
              <a:rPr lang="ar-JO" sz="3200" b="1" dirty="0">
                <a:latin typeface="Arial" panose="020B0604020202020204" pitchFamily="34" charset="0"/>
                <a:cs typeface="Arial" panose="020B0604020202020204" pitchFamily="34" charset="0"/>
              </a:rPr>
              <a:t> الصفة الحسنة</a:t>
            </a:r>
            <a:endParaRPr lang="en-US" sz="3200" b="1" dirty="0">
              <a:latin typeface="Arial" panose="020B0604020202020204" pitchFamily="34" charset="0"/>
              <a:cs typeface="Arial" panose="020B0604020202020204" pitchFamily="34" charset="0"/>
            </a:endParaRPr>
          </a:p>
          <a:p>
            <a:pPr lvl="2" indent="0" algn="r" rtl="1">
              <a:lnSpc>
                <a:spcPct val="80000"/>
              </a:lnSpc>
              <a:buClr>
                <a:schemeClr val="tx1"/>
              </a:buClr>
              <a:buNone/>
              <a:defRPr/>
            </a:pPr>
            <a:r>
              <a:rPr lang="ar-JO" sz="2800" b="1" dirty="0">
                <a:latin typeface="Arial" panose="020B0604020202020204" pitchFamily="34" charset="0"/>
                <a:cs typeface="Arial" panose="020B0604020202020204" pitchFamily="34" charset="0"/>
              </a:rPr>
              <a:t>أخلاقي وصادق وجدير بالثقة ومخلص.</a:t>
            </a:r>
            <a:endParaRPr lang="en-US" sz="2800" b="1" dirty="0">
              <a:latin typeface="Arial" panose="020B0604020202020204" pitchFamily="34" charset="0"/>
              <a:cs typeface="Arial" panose="020B0604020202020204" pitchFamily="34" charset="0"/>
            </a:endParaRPr>
          </a:p>
          <a:p>
            <a:pPr marL="914400" lvl="2" indent="0" eaLnBrk="1" hangingPunct="1">
              <a:lnSpc>
                <a:spcPct val="80000"/>
              </a:lnSpc>
              <a:buClr>
                <a:srgbClr val="FF0000"/>
              </a:buClr>
              <a:buNone/>
              <a:defRPr/>
            </a:pPr>
            <a:endParaRPr lang="en-US" sz="2400" b="1" dirty="0">
              <a:solidFill>
                <a:schemeClr val="tx1"/>
              </a:solidFill>
              <a:latin typeface="Arial" panose="020B0604020202020204" pitchFamily="34" charset="0"/>
              <a:cs typeface="Arial" panose="020B0604020202020204" pitchFamily="34" charset="0"/>
            </a:endParaRPr>
          </a:p>
          <a:p>
            <a:pPr lvl="2" indent="0" algn="r" rtl="1">
              <a:lnSpc>
                <a:spcPct val="80000"/>
              </a:lnSpc>
              <a:buClr>
                <a:srgbClr val="FF0000"/>
              </a:buClr>
              <a:buNone/>
              <a:defRPr/>
            </a:pPr>
            <a:r>
              <a:rPr lang="ar-JO" sz="2800" b="1" dirty="0">
                <a:solidFill>
                  <a:schemeClr val="tx1"/>
                </a:solidFill>
                <a:latin typeface="Arial" panose="020B0604020202020204" pitchFamily="34" charset="0"/>
                <a:cs typeface="Arial" panose="020B0604020202020204" pitchFamily="34" charset="0"/>
              </a:rPr>
              <a:t>ملاحظة: تحديد الهوية. </a:t>
            </a:r>
            <a:r>
              <a:rPr lang="ar-JO" sz="2800" dirty="0">
                <a:solidFill>
                  <a:schemeClr val="tx1"/>
                </a:solidFill>
                <a:latin typeface="Arial" panose="020B0604020202020204" pitchFamily="34" charset="0"/>
                <a:cs typeface="Arial" panose="020B0604020202020204" pitchFamily="34" charset="0"/>
              </a:rPr>
              <a:t>يتم تعزيز المصداقية عندما يبدو المقنع مشابهاً لنا، ولكنه أكثر حكمة و/أو شجاعة و/أو أكثر معرفة.</a:t>
            </a:r>
            <a:endParaRPr lang="en-US" sz="2800" dirty="0">
              <a:solidFill>
                <a:schemeClr val="tx1"/>
              </a:solidFill>
              <a:latin typeface="Arial" panose="020B0604020202020204" pitchFamily="34" charset="0"/>
              <a:cs typeface="Arial" panose="020B0604020202020204" pitchFamily="34" charset="0"/>
            </a:endParaRPr>
          </a:p>
          <a:p>
            <a:pPr marL="914400" lvl="2" indent="0" eaLnBrk="1" hangingPunct="1">
              <a:lnSpc>
                <a:spcPct val="80000"/>
              </a:lnSpc>
              <a:buClr>
                <a:srgbClr val="FF0000"/>
              </a:buClr>
              <a:buNone/>
              <a:defRPr/>
            </a:pPr>
            <a:endParaRPr lang="en-US" sz="2000" b="1" dirty="0">
              <a:solidFill>
                <a:schemeClr val="tx1"/>
              </a:solidFill>
              <a:latin typeface="Arial" panose="020B0604020202020204" pitchFamily="34" charset="0"/>
              <a:cs typeface="Arial" panose="020B0604020202020204" pitchFamily="34" charset="0"/>
            </a:endParaRPr>
          </a:p>
          <a:p>
            <a:pPr lvl="2" indent="0" algn="r" rtl="1">
              <a:lnSpc>
                <a:spcPct val="80000"/>
              </a:lnSpc>
              <a:buClr>
                <a:srgbClr val="FF0000"/>
              </a:buClr>
              <a:buNone/>
              <a:defRPr/>
            </a:pPr>
            <a:r>
              <a:rPr lang="ar-JO" sz="2800" b="1" dirty="0">
                <a:solidFill>
                  <a:schemeClr val="tx1"/>
                </a:solidFill>
                <a:latin typeface="Arial" panose="020B0604020202020204" pitchFamily="34" charset="0"/>
                <a:cs typeface="Arial" panose="020B0604020202020204" pitchFamily="34" charset="0"/>
              </a:rPr>
              <a:t>ملاحظة: التشويش. </a:t>
            </a:r>
            <a:r>
              <a:rPr lang="ar-JO" sz="2800" dirty="0">
                <a:solidFill>
                  <a:schemeClr val="tx1"/>
                </a:solidFill>
                <a:latin typeface="Arial" panose="020B0604020202020204" pitchFamily="34" charset="0"/>
                <a:cs typeface="Arial" panose="020B0604020202020204" pitchFamily="34" charset="0"/>
              </a:rPr>
              <a:t>يخفض الشخصية. يُنظر إلى المتطفلين على </a:t>
            </a:r>
          </a:p>
          <a:p>
            <a:pPr lvl="2" indent="0" algn="r" rtl="1">
              <a:lnSpc>
                <a:spcPct val="80000"/>
              </a:lnSpc>
              <a:buClr>
                <a:srgbClr val="FF0000"/>
              </a:buClr>
              <a:buNone/>
              <a:defRPr/>
            </a:pPr>
            <a:r>
              <a:rPr lang="ar-JO" sz="2800" dirty="0">
                <a:solidFill>
                  <a:schemeClr val="tx1"/>
                </a:solidFill>
                <a:latin typeface="Arial" panose="020B0604020202020204" pitchFamily="34" charset="0"/>
                <a:cs typeface="Arial" panose="020B0604020202020204" pitchFamily="34" charset="0"/>
              </a:rPr>
              <a:t>أنهم قذرون، وغير آمنين، ويائسين، وصبيانيين، وما إلى ذلك.</a:t>
            </a:r>
            <a:endParaRPr lang="en-US" sz="28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48835">
                                            <p:txEl>
                                              <p:pRg st="1" end="1"/>
                                            </p:txEl>
                                          </p:spTgt>
                                        </p:tgtEl>
                                        <p:attrNameLst>
                                          <p:attrName>style.visibility</p:attrName>
                                        </p:attrNameLst>
                                      </p:cBhvr>
                                      <p:to>
                                        <p:strVal val="visible"/>
                                      </p:to>
                                    </p:set>
                                    <p:anim calcmode="lin" valueType="num">
                                      <p:cBhvr>
                                        <p:cTn id="7" dur="500" fill="hold"/>
                                        <p:tgtEl>
                                          <p:spTgt spid="24883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883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883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88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88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grpId="0" nodeType="clickEffect">
                                  <p:stCondLst>
                                    <p:cond delay="0"/>
                                  </p:stCondLst>
                                  <p:childTnLst>
                                    <p:set>
                                      <p:cBhvr>
                                        <p:cTn id="18" dur="1" fill="hold">
                                          <p:stCondLst>
                                            <p:cond delay="0"/>
                                          </p:stCondLst>
                                        </p:cTn>
                                        <p:tgtEl>
                                          <p:spTgt spid="248835">
                                            <p:txEl>
                                              <p:pRg st="4" end="4"/>
                                            </p:txEl>
                                          </p:spTgt>
                                        </p:tgtEl>
                                        <p:attrNameLst>
                                          <p:attrName>style.visibility</p:attrName>
                                        </p:attrNameLst>
                                      </p:cBhvr>
                                      <p:to>
                                        <p:strVal val="visible"/>
                                      </p:to>
                                    </p:set>
                                    <p:anim calcmode="lin" valueType="num">
                                      <p:cBhvr>
                                        <p:cTn id="19" dur="500" fill="hold"/>
                                        <p:tgtEl>
                                          <p:spTgt spid="24883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4883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4883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488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248835">
                                            <p:txEl>
                                              <p:pRg st="6" end="6"/>
                                            </p:txEl>
                                          </p:spTgt>
                                        </p:tgtEl>
                                        <p:attrNameLst>
                                          <p:attrName>style.visibility</p:attrName>
                                        </p:attrNameLst>
                                      </p:cBhvr>
                                      <p:to>
                                        <p:strVal val="visible"/>
                                      </p:to>
                                    </p:set>
                                    <p:anim calcmode="lin" valueType="num">
                                      <p:cBhvr>
                                        <p:cTn id="27" dur="500" fill="hold"/>
                                        <p:tgtEl>
                                          <p:spTgt spid="248835">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48835">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48835">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48835">
                                            <p:txEl>
                                              <p:pRg st="6" end="6"/>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248835">
                                            <p:txEl>
                                              <p:pRg st="7" end="7"/>
                                            </p:txEl>
                                          </p:spTgt>
                                        </p:tgtEl>
                                        <p:attrNameLst>
                                          <p:attrName>style.visibility</p:attrName>
                                        </p:attrNameLst>
                                      </p:cBhvr>
                                      <p:to>
                                        <p:strVal val="visible"/>
                                      </p:to>
                                    </p:set>
                                    <p:anim calcmode="lin" valueType="num">
                                      <p:cBhvr>
                                        <p:cTn id="33" dur="500" fill="hold"/>
                                        <p:tgtEl>
                                          <p:spTgt spid="248835">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248835">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248835">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24883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5" name="Rectangle 5"/>
          <p:cNvSpPr>
            <a:spLocks noGrp="1" noChangeArrowheads="1"/>
          </p:cNvSpPr>
          <p:nvPr>
            <p:ph type="title"/>
          </p:nvPr>
        </p:nvSpPr>
        <p:spPr/>
        <p:txBody>
          <a:bodyPr/>
          <a:lstStyle/>
          <a:p>
            <a:pPr eaLnBrk="1" hangingPunct="1">
              <a:defRPr/>
            </a:pPr>
            <a:endParaRPr lang="en-US" b="1">
              <a:latin typeface="Arial" panose="020B0604020202020204" pitchFamily="34" charset="0"/>
              <a:cs typeface="Arial" panose="020B0604020202020204" pitchFamily="34" charset="0"/>
            </a:endParaRPr>
          </a:p>
        </p:txBody>
      </p:sp>
      <p:pic>
        <p:nvPicPr>
          <p:cNvPr id="17411" name="Picture 4" descr="MPj03997470000[1]"/>
          <p:cNvPicPr>
            <a:picLocks noGrp="1" noChangeAspect="1" noChangeArrowheads="1"/>
          </p:cNvPicPr>
          <p:nvPr>
            <p:ph idx="1"/>
          </p:nvPr>
        </p:nvPicPr>
        <p:blipFill>
          <a:blip r:embed="rId2">
            <a:lum bright="-12000" contrast="-34000"/>
          </a:blip>
          <a:srcRect r="9140"/>
          <a:stretch>
            <a:fillRect/>
          </a:stretch>
        </p:blipFill>
        <p:spPr>
          <a:xfrm>
            <a:off x="0" y="0"/>
            <a:ext cx="9144000" cy="6859588"/>
          </a:xfrm>
          <a:noFill/>
        </p:spPr>
      </p:pic>
      <p:sp>
        <p:nvSpPr>
          <p:cNvPr id="261127" name="Rectangle 7"/>
          <p:cNvSpPr>
            <a:spLocks noChangeArrowheads="1"/>
          </p:cNvSpPr>
          <p:nvPr/>
        </p:nvSpPr>
        <p:spPr bwMode="auto">
          <a:xfrm>
            <a:off x="0" y="350838"/>
            <a:ext cx="9144000" cy="1096962"/>
          </a:xfrm>
          <a:prstGeom prst="rect">
            <a:avLst/>
          </a:prstGeom>
          <a:noFill/>
          <a:ln w="9525">
            <a:noFill/>
            <a:miter lim="800000"/>
            <a:headEnd/>
            <a:tailEnd/>
          </a:ln>
          <a:effectLst/>
        </p:spPr>
        <p:txBody>
          <a:bodyPr anchor="ctr"/>
          <a:lstStyle/>
          <a:p>
            <a:pPr algn="ctr" eaLnBrk="1" hangingPunct="1">
              <a:defRPr/>
            </a:pPr>
            <a:r>
              <a:rPr lang="ar-JO" sz="44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كيف تظهر الصفة الحسنة</a:t>
            </a:r>
            <a:endParaRPr lang="en-US" sz="44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61128" name="Rectangle 8"/>
          <p:cNvSpPr>
            <a:spLocks noChangeArrowheads="1"/>
          </p:cNvSpPr>
          <p:nvPr/>
        </p:nvSpPr>
        <p:spPr bwMode="auto">
          <a:xfrm>
            <a:off x="228600" y="1752600"/>
            <a:ext cx="8686800" cy="3657600"/>
          </a:xfrm>
          <a:prstGeom prst="rect">
            <a:avLst/>
          </a:prstGeom>
          <a:solidFill>
            <a:srgbClr val="006666">
              <a:alpha val="30196"/>
            </a:srgbClr>
          </a:solidFill>
          <a:ln w="9525">
            <a:noFill/>
            <a:miter lim="800000"/>
            <a:headEnd/>
            <a:tailEnd/>
          </a:ln>
          <a:effectLst/>
        </p:spPr>
        <p:txBody>
          <a:bodyPr/>
          <a:lstStyle/>
          <a:p>
            <a:pPr lvl="1" algn="r" eaLnBrk="1" hangingPunct="1">
              <a:spcBef>
                <a:spcPct val="20000"/>
              </a:spcBef>
              <a:buClr>
                <a:schemeClr val="bg1"/>
              </a:buClr>
              <a:buSzPct val="65000"/>
              <a:defRPr/>
            </a:pPr>
            <a:r>
              <a:rPr lang="ar-JO" sz="3200" b="1" dirty="0">
                <a:solidFill>
                  <a:schemeClr val="bg1"/>
                </a:solidFill>
                <a:latin typeface="Arial" panose="020B0604020202020204" pitchFamily="34" charset="0"/>
                <a:cs typeface="Arial" panose="020B0604020202020204" pitchFamily="34" charset="0"/>
              </a:rPr>
              <a:t>1. اصنع أرضاً مشتركة مع جمهورك</a:t>
            </a:r>
            <a:endParaRPr lang="en-US" sz="3200" b="1" dirty="0">
              <a:solidFill>
                <a:schemeClr val="bg1"/>
              </a:solidFill>
              <a:latin typeface="Arial" panose="020B0604020202020204" pitchFamily="34" charset="0"/>
              <a:cs typeface="Arial" panose="020B0604020202020204" pitchFamily="34" charset="0"/>
            </a:endParaRPr>
          </a:p>
          <a:p>
            <a:pPr lvl="1" algn="r" eaLnBrk="1" hangingPunct="1">
              <a:spcBef>
                <a:spcPct val="20000"/>
              </a:spcBef>
              <a:buClr>
                <a:schemeClr val="bg1"/>
              </a:buClr>
              <a:buSzPct val="65000"/>
              <a:defRPr/>
            </a:pPr>
            <a:r>
              <a:rPr lang="ar-JO" sz="3200" b="1" dirty="0">
                <a:solidFill>
                  <a:schemeClr val="bg1"/>
                </a:solidFill>
                <a:latin typeface="Arial" panose="020B0604020202020204" pitchFamily="34" charset="0"/>
                <a:cs typeface="Arial" panose="020B0604020202020204" pitchFamily="34" charset="0"/>
              </a:rPr>
              <a:t>2. معالجة الخلافات والأدلة المضادة بصدق.</a:t>
            </a:r>
            <a:endParaRPr lang="en-US" sz="3200" b="1" dirty="0">
              <a:solidFill>
                <a:schemeClr val="bg1"/>
              </a:solidFill>
              <a:latin typeface="Arial" panose="020B0604020202020204" pitchFamily="34" charset="0"/>
              <a:cs typeface="Arial" panose="020B0604020202020204" pitchFamily="34" charset="0"/>
            </a:endParaRPr>
          </a:p>
          <a:p>
            <a:pPr lvl="1" algn="r" eaLnBrk="1" hangingPunct="1">
              <a:spcBef>
                <a:spcPct val="20000"/>
              </a:spcBef>
              <a:buClr>
                <a:schemeClr val="bg1"/>
              </a:buClr>
              <a:buSzPct val="65000"/>
              <a:defRPr/>
            </a:pPr>
            <a:r>
              <a:rPr lang="ar-JO" sz="3200" b="1" dirty="0">
                <a:solidFill>
                  <a:schemeClr val="bg1"/>
                </a:solidFill>
                <a:latin typeface="Arial" panose="020B0604020202020204" pitchFamily="34" charset="0"/>
                <a:cs typeface="Arial" panose="020B0604020202020204" pitchFamily="34" charset="0"/>
              </a:rPr>
              <a:t>3. استخدم الكشف عن الذات</a:t>
            </a:r>
            <a:endParaRPr lang="en-US" sz="32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61128">
                                            <p:bg/>
                                          </p:spTgt>
                                        </p:tgtEl>
                                        <p:attrNameLst>
                                          <p:attrName>style.visibility</p:attrName>
                                        </p:attrNameLst>
                                      </p:cBhvr>
                                      <p:to>
                                        <p:strVal val="visible"/>
                                      </p:to>
                                    </p:set>
                                    <p:anim calcmode="lin" valueType="num">
                                      <p:cBhvr>
                                        <p:cTn id="7" dur="500" fill="hold"/>
                                        <p:tgtEl>
                                          <p:spTgt spid="261128">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61128">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61128">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61128">
                                            <p:bg/>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61128">
                                            <p:txEl>
                                              <p:pRg st="0" end="0"/>
                                            </p:txEl>
                                          </p:spTgt>
                                        </p:tgtEl>
                                        <p:attrNameLst>
                                          <p:attrName>style.visibility</p:attrName>
                                        </p:attrNameLst>
                                      </p:cBhvr>
                                      <p:to>
                                        <p:strVal val="visible"/>
                                      </p:to>
                                    </p:set>
                                    <p:anim calcmode="lin" valueType="num">
                                      <p:cBhvr>
                                        <p:cTn id="13" dur="500" fill="hold"/>
                                        <p:tgtEl>
                                          <p:spTgt spid="26112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6112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6112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61128">
                                            <p:txEl>
                                              <p:pRg st="0" end="0"/>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261128">
                                            <p:txEl>
                                              <p:pRg st="1" end="1"/>
                                            </p:txEl>
                                          </p:spTgt>
                                        </p:tgtEl>
                                        <p:attrNameLst>
                                          <p:attrName>style.visibility</p:attrName>
                                        </p:attrNameLst>
                                      </p:cBhvr>
                                      <p:to>
                                        <p:strVal val="visible"/>
                                      </p:to>
                                    </p:set>
                                    <p:anim calcmode="lin" valueType="num">
                                      <p:cBhvr>
                                        <p:cTn id="19" dur="500" fill="hold"/>
                                        <p:tgtEl>
                                          <p:spTgt spid="26112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6112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6112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61128">
                                            <p:txEl>
                                              <p:pRg st="1" end="1"/>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261128">
                                            <p:txEl>
                                              <p:pRg st="2" end="2"/>
                                            </p:txEl>
                                          </p:spTgt>
                                        </p:tgtEl>
                                        <p:attrNameLst>
                                          <p:attrName>style.visibility</p:attrName>
                                        </p:attrNameLst>
                                      </p:cBhvr>
                                      <p:to>
                                        <p:strVal val="visible"/>
                                      </p:to>
                                    </p:set>
                                    <p:anim calcmode="lin" valueType="num">
                                      <p:cBhvr>
                                        <p:cTn id="25" dur="500" fill="hold"/>
                                        <p:tgtEl>
                                          <p:spTgt spid="26112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6112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6112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6112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8"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381000" y="198438"/>
            <a:ext cx="8534400" cy="1325562"/>
          </a:xfrm>
        </p:spPr>
        <p:txBody>
          <a:bodyPr>
            <a:normAutofit/>
          </a:bodyPr>
          <a:lstStyle/>
          <a:p>
            <a:pPr eaLnBrk="1" hangingPunct="1">
              <a:defRPr/>
            </a:pPr>
            <a:r>
              <a:rPr lang="ar-JO" dirty="0">
                <a:solidFill>
                  <a:schemeClr val="tx1"/>
                </a:solidFill>
                <a:latin typeface="Arial" panose="020B0604020202020204" pitchFamily="34" charset="0"/>
                <a:cs typeface="Arial" panose="020B0604020202020204" pitchFamily="34" charset="0"/>
              </a:rPr>
              <a:t>عناصر الشخصية وفقاً للبلاغة الكلاسيكية</a:t>
            </a:r>
            <a:endParaRPr lang="en-US" dirty="0">
              <a:solidFill>
                <a:schemeClr val="tx1"/>
              </a:solidFill>
              <a:latin typeface="Arial" panose="020B0604020202020204" pitchFamily="34" charset="0"/>
              <a:cs typeface="Arial" panose="020B0604020202020204" pitchFamily="34" charset="0"/>
            </a:endParaRPr>
          </a:p>
        </p:txBody>
      </p:sp>
      <p:sp>
        <p:nvSpPr>
          <p:cNvPr id="250883" name="Rectangle 3"/>
          <p:cNvSpPr>
            <a:spLocks noGrp="1" noChangeArrowheads="1"/>
          </p:cNvSpPr>
          <p:nvPr>
            <p:ph idx="1"/>
          </p:nvPr>
        </p:nvSpPr>
        <p:spPr>
          <a:xfrm>
            <a:off x="0" y="1676400"/>
            <a:ext cx="8763000" cy="4800600"/>
          </a:xfrm>
        </p:spPr>
        <p:txBody>
          <a:bodyPr/>
          <a:lstStyle/>
          <a:p>
            <a:pPr marL="990600" lvl="1" indent="-533400" algn="r" rtl="1" eaLnBrk="1" hangingPunct="1">
              <a:buClr>
                <a:srgbClr val="FF0000"/>
              </a:buClr>
              <a:buFont typeface="Wingdings" pitchFamily="2" charset="2"/>
              <a:buChar char="Ø"/>
              <a:defRPr/>
            </a:pPr>
            <a:r>
              <a:rPr lang="ar-JO" sz="3600" b="1" dirty="0">
                <a:solidFill>
                  <a:srgbClr val="B2B2B2"/>
                </a:solidFill>
                <a:latin typeface="Arial" panose="020B0604020202020204" pitchFamily="34" charset="0"/>
                <a:cs typeface="Arial" panose="020B0604020202020204" pitchFamily="34" charset="0"/>
              </a:rPr>
              <a:t>الحس السليم</a:t>
            </a:r>
            <a:endParaRPr lang="en-US" sz="3600" b="1" dirty="0">
              <a:solidFill>
                <a:srgbClr val="B2B2B2"/>
              </a:solidFill>
              <a:latin typeface="Arial" panose="020B0604020202020204" pitchFamily="34" charset="0"/>
              <a:cs typeface="Arial" panose="020B0604020202020204" pitchFamily="34" charset="0"/>
            </a:endParaRPr>
          </a:p>
          <a:p>
            <a:pPr marL="990600" lvl="1" indent="-533400" algn="r" rtl="1" eaLnBrk="1" hangingPunct="1">
              <a:buClr>
                <a:srgbClr val="FF0000"/>
              </a:buClr>
              <a:buFont typeface="Wingdings" pitchFamily="2" charset="2"/>
              <a:buChar char="Ø"/>
              <a:defRPr/>
            </a:pPr>
            <a:r>
              <a:rPr lang="ar-JO" sz="3600" b="1" dirty="0">
                <a:solidFill>
                  <a:srgbClr val="B2B2B2"/>
                </a:solidFill>
                <a:latin typeface="Arial" panose="020B0604020202020204" pitchFamily="34" charset="0"/>
                <a:cs typeface="Arial" panose="020B0604020202020204" pitchFamily="34" charset="0"/>
              </a:rPr>
              <a:t>الصفة الحسنة</a:t>
            </a:r>
            <a:endParaRPr lang="en-US" sz="3600" b="1" dirty="0">
              <a:solidFill>
                <a:srgbClr val="B2B2B2"/>
              </a:solidFill>
              <a:latin typeface="Arial" panose="020B0604020202020204" pitchFamily="34" charset="0"/>
              <a:cs typeface="Arial" panose="020B0604020202020204" pitchFamily="34" charset="0"/>
            </a:endParaRPr>
          </a:p>
          <a:p>
            <a:pPr marL="990600" lvl="1" indent="-533400" algn="r" rtl="1" eaLnBrk="1" hangingPunct="1">
              <a:buClr>
                <a:srgbClr val="FF0000"/>
              </a:buClr>
              <a:buFont typeface="Wingdings" pitchFamily="2" charset="2"/>
              <a:buChar char="Ø"/>
              <a:defRPr/>
            </a:pPr>
            <a:r>
              <a:rPr lang="en-US" sz="3600" b="1" dirty="0">
                <a:latin typeface="Arial" panose="020B0604020202020204" pitchFamily="34" charset="0"/>
                <a:cs typeface="Arial" panose="020B0604020202020204" pitchFamily="34" charset="0"/>
              </a:rPr>
              <a:t> (eunoia) </a:t>
            </a:r>
            <a:r>
              <a:rPr lang="ar-JO" sz="3600" b="1" dirty="0">
                <a:latin typeface="Arial" panose="020B0604020202020204" pitchFamily="34" charset="0"/>
                <a:cs typeface="Arial" panose="020B0604020202020204" pitchFamily="34" charset="0"/>
              </a:rPr>
              <a:t>السمعة الحسنة</a:t>
            </a:r>
            <a:endParaRPr lang="en-US" sz="3600" b="1" dirty="0">
              <a:latin typeface="Arial" panose="020B0604020202020204" pitchFamily="34" charset="0"/>
              <a:cs typeface="Arial" panose="020B0604020202020204" pitchFamily="34" charset="0"/>
            </a:endParaRPr>
          </a:p>
          <a:p>
            <a:pPr marL="1371600" lvl="2" indent="-457200" algn="r" rtl="1">
              <a:buClr>
                <a:srgbClr val="FF0000"/>
              </a:buClr>
              <a:buFont typeface="Wingdings" pitchFamily="2" charset="2"/>
              <a:buChar char="Ø"/>
              <a:defRPr/>
            </a:pPr>
            <a:r>
              <a:rPr lang="ar-JO" sz="3200" b="1" dirty="0">
                <a:latin typeface="Arial" panose="020B0604020202020204" pitchFamily="34" charset="0"/>
                <a:cs typeface="Arial" panose="020B0604020202020204" pitchFamily="34" charset="0"/>
              </a:rPr>
              <a:t>ناكر للذات، ودود، محبوب.</a:t>
            </a:r>
            <a:endParaRPr lang="en-US" sz="3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50883">
                                            <p:txEl>
                                              <p:pRg st="2" end="2"/>
                                            </p:txEl>
                                          </p:spTgt>
                                        </p:tgtEl>
                                        <p:attrNameLst>
                                          <p:attrName>style.visibility</p:attrName>
                                        </p:attrNameLst>
                                      </p:cBhvr>
                                      <p:to>
                                        <p:strVal val="visible"/>
                                      </p:to>
                                    </p:set>
                                    <p:anim calcmode="lin" valueType="num">
                                      <p:cBhvr>
                                        <p:cTn id="7" dur="500" fill="hold"/>
                                        <p:tgtEl>
                                          <p:spTgt spid="25088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5088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5088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508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0883">
                                            <p:txEl>
                                              <p:pRg st="3" end="3"/>
                                            </p:txEl>
                                          </p:spTgt>
                                        </p:tgtEl>
                                        <p:attrNameLst>
                                          <p:attrName>style.visibility</p:attrName>
                                        </p:attrNameLst>
                                      </p:cBhvr>
                                      <p:to>
                                        <p:strVal val="visible"/>
                                      </p:to>
                                    </p:set>
                                    <p:animEffect transition="in" filter="blinds(horizontal)">
                                      <p:cBhvr>
                                        <p:cTn id="15" dur="500"/>
                                        <p:tgtEl>
                                          <p:spTgt spid="2508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5" descr="http://mwave.irq.hu/kepek/filmek/2136/t_2136denis_lavant_walking_under_the_rain,_swiss,_harold_vasselin.jpg"/>
          <p:cNvPicPr>
            <a:picLocks noChangeAspect="1" noChangeArrowheads="1"/>
          </p:cNvPicPr>
          <p:nvPr/>
        </p:nvPicPr>
        <p:blipFill>
          <a:blip r:embed="rId2"/>
          <a:srcRect/>
          <a:stretch>
            <a:fillRect/>
          </a:stretch>
        </p:blipFill>
        <p:spPr bwMode="auto">
          <a:xfrm>
            <a:off x="0" y="457200"/>
            <a:ext cx="9144000" cy="5943600"/>
          </a:xfrm>
          <a:prstGeom prst="rect">
            <a:avLst/>
          </a:prstGeom>
          <a:noFill/>
          <a:ln w="9525">
            <a:noFill/>
            <a:miter lim="800000"/>
            <a:headEnd/>
            <a:tailEnd/>
          </a:ln>
        </p:spPr>
      </p:pic>
      <p:sp>
        <p:nvSpPr>
          <p:cNvPr id="233474" name="Rectangle 2"/>
          <p:cNvSpPr>
            <a:spLocks noGrp="1" noChangeArrowheads="1"/>
          </p:cNvSpPr>
          <p:nvPr>
            <p:ph idx="1"/>
          </p:nvPr>
        </p:nvSpPr>
        <p:spPr>
          <a:xfrm>
            <a:off x="609600" y="2209800"/>
            <a:ext cx="7848600" cy="3429000"/>
          </a:xfrm>
          <a:solidFill>
            <a:schemeClr val="tx2">
              <a:lumMod val="65000"/>
              <a:lumOff val="35000"/>
              <a:alpha val="51000"/>
            </a:schemeClr>
          </a:solidFill>
        </p:spPr>
        <p:txBody>
          <a:bodyPr/>
          <a:lstStyle/>
          <a:p>
            <a:pPr algn="r" eaLnBrk="1" hangingPunct="1">
              <a:lnSpc>
                <a:spcPct val="90000"/>
              </a:lnSpc>
              <a:buFont typeface="Wingdings" pitchFamily="2" charset="2"/>
              <a:buNone/>
              <a:defRPr/>
            </a:pPr>
            <a:r>
              <a:rPr lang="ar-JO"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البليغ اليوناني إيسقراط:</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eaLnBrk="1" hangingPunct="1">
              <a:lnSpc>
                <a:spcPct val="90000"/>
              </a:lnSpc>
              <a:buFont typeface="Wingdings" pitchFamily="2" charset="2"/>
              <a:buNone/>
              <a:defRPr/>
            </a:pPr>
            <a:r>
              <a:rPr lang="ar-JO"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من منا لا يعرف أن الكلمات تحمل إقناعاً أكبر عندما يتكلم بها رجال ذوي سمعة حسنة مما تحمل عندما يتكلم بها رجال عاشوا تحت الغيوم. وأن الحجة التي تصنعها حياة البشر أثقل وزناً وقيمة من تلك المفروشة بالكلمات؟ </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lnSpc>
                <a:spcPct val="90000"/>
              </a:lnSpc>
              <a:buFont typeface="Wingdings" pitchFamily="2" charset="2"/>
              <a:buNone/>
              <a:defRPr/>
            </a:pP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rtl="1" eaLnBrk="1" hangingPunct="1">
              <a:lnSpc>
                <a:spcPct val="90000"/>
              </a:lnSpc>
              <a:buFont typeface="Wingdings" pitchFamily="2" charset="2"/>
              <a:buNone/>
              <a:defRPr/>
            </a:pP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التضاد، عبر. جورج نورلين (لندن: ويليام هاينمان، 1929)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239:2</a:t>
            </a:r>
            <a:r>
              <a:rPr lang="ar-J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0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MPj04311530000[1]"/>
          <p:cNvPicPr>
            <a:picLocks noChangeAspect="1" noChangeArrowheads="1"/>
          </p:cNvPicPr>
          <p:nvPr/>
        </p:nvPicPr>
        <p:blipFill>
          <a:blip r:embed="rId2">
            <a:lum bright="-24000"/>
          </a:blip>
          <a:srcRect b="21107"/>
          <a:stretch>
            <a:fillRect/>
          </a:stretch>
        </p:blipFill>
        <p:spPr bwMode="auto">
          <a:xfrm>
            <a:off x="0" y="-42863"/>
            <a:ext cx="9144000" cy="6977063"/>
          </a:xfrm>
          <a:prstGeom prst="rect">
            <a:avLst/>
          </a:prstGeom>
          <a:noFill/>
          <a:ln w="9525">
            <a:noFill/>
            <a:miter lim="800000"/>
            <a:headEnd/>
            <a:tailEnd/>
          </a:ln>
        </p:spPr>
      </p:pic>
      <p:sp>
        <p:nvSpPr>
          <p:cNvPr id="251906" name="Rectangle 2"/>
          <p:cNvSpPr>
            <a:spLocks noGrp="1" noChangeArrowheads="1"/>
          </p:cNvSpPr>
          <p:nvPr>
            <p:ph type="title"/>
          </p:nvPr>
        </p:nvSpPr>
        <p:spPr>
          <a:xfrm>
            <a:off x="0" y="198438"/>
            <a:ext cx="9144000" cy="1096962"/>
          </a:xfrm>
        </p:spPr>
        <p:txBody>
          <a:bodyPr/>
          <a:lstStyle/>
          <a:p>
            <a:pPr eaLnBrk="1" hangingPunct="1">
              <a:defRPr/>
            </a:pPr>
            <a:r>
              <a:rPr lang="ar-JO" b="1" dirty="0">
                <a:solidFill>
                  <a:srgbClr val="FFFF00"/>
                </a:solidFill>
                <a:effectLst>
                  <a:glow rad="228600">
                    <a:schemeClr val="tx1">
                      <a:alpha val="80000"/>
                    </a:schemeClr>
                  </a:glow>
                </a:effectLst>
                <a:latin typeface="Arial" panose="020B0604020202020204" pitchFamily="34" charset="0"/>
                <a:cs typeface="Arial" panose="020B0604020202020204" pitchFamily="34" charset="0"/>
              </a:rPr>
              <a:t>كيف تظهر السمعة الحسنة؟</a:t>
            </a:r>
            <a:endParaRPr lang="en-US" b="1" dirty="0">
              <a:solidFill>
                <a:srgbClr val="FFFF00"/>
              </a:solidFill>
              <a:effectLst>
                <a:glow rad="228600">
                  <a:schemeClr val="tx1">
                    <a:alpha val="80000"/>
                  </a:schemeClr>
                </a:glow>
              </a:effectLst>
              <a:latin typeface="Arial" panose="020B0604020202020204" pitchFamily="34" charset="0"/>
              <a:cs typeface="Arial" panose="020B0604020202020204" pitchFamily="34" charset="0"/>
            </a:endParaRPr>
          </a:p>
        </p:txBody>
      </p:sp>
      <p:sp>
        <p:nvSpPr>
          <p:cNvPr id="251907" name="Rectangle 3"/>
          <p:cNvSpPr>
            <a:spLocks noGrp="1" noChangeArrowheads="1"/>
          </p:cNvSpPr>
          <p:nvPr>
            <p:ph idx="1"/>
          </p:nvPr>
        </p:nvSpPr>
        <p:spPr>
          <a:xfrm>
            <a:off x="228600" y="1600200"/>
            <a:ext cx="8534400" cy="4800600"/>
          </a:xfrm>
          <a:solidFill>
            <a:srgbClr val="5F5F5F">
              <a:alpha val="30196"/>
            </a:srgbClr>
          </a:solidFill>
        </p:spPr>
        <p:txBody>
          <a:bodyPr>
            <a:normAutofit/>
          </a:bodyPr>
          <a:lstStyle/>
          <a:p>
            <a:pPr marL="457200" lvl="1" indent="0" algn="r" eaLnBrk="1" hangingPunct="1">
              <a:buClr>
                <a:schemeClr val="bg1"/>
              </a:buClr>
              <a:buNone/>
              <a:defRPr/>
            </a:pPr>
            <a:r>
              <a:rPr lang="ar-JO" sz="3600" b="1" dirty="0">
                <a:solidFill>
                  <a:schemeClr val="bg1"/>
                </a:solidFill>
                <a:effectLst>
                  <a:glow rad="228600">
                    <a:schemeClr val="tx1">
                      <a:alpha val="80000"/>
                    </a:schemeClr>
                  </a:glow>
                </a:effectLst>
                <a:latin typeface="Arial" panose="020B0604020202020204" pitchFamily="34" charset="0"/>
                <a:cs typeface="Arial" panose="020B0604020202020204" pitchFamily="34" charset="0"/>
              </a:rPr>
              <a:t>1. ابتسم (بصدق)</a:t>
            </a:r>
            <a:endParaRPr lang="en-US" sz="3600" b="1" dirty="0">
              <a:solidFill>
                <a:schemeClr val="bg1"/>
              </a:solidFill>
              <a:effectLst>
                <a:glow rad="228600">
                  <a:schemeClr val="tx1">
                    <a:alpha val="80000"/>
                  </a:schemeClr>
                </a:glow>
              </a:effectLst>
              <a:latin typeface="Arial" panose="020B0604020202020204" pitchFamily="34" charset="0"/>
              <a:cs typeface="Arial" panose="020B0604020202020204" pitchFamily="34" charset="0"/>
            </a:endParaRPr>
          </a:p>
          <a:p>
            <a:pPr marL="457200" lvl="1" indent="0" algn="r">
              <a:buClr>
                <a:schemeClr val="bg1"/>
              </a:buClr>
              <a:buNone/>
              <a:defRPr/>
            </a:pPr>
            <a:r>
              <a:rPr lang="ar-JO" sz="3600" b="1" dirty="0">
                <a:solidFill>
                  <a:schemeClr val="bg1"/>
                </a:solidFill>
                <a:effectLst>
                  <a:glow rad="228600">
                    <a:schemeClr val="tx1">
                      <a:alpha val="80000"/>
                    </a:schemeClr>
                  </a:glow>
                </a:effectLst>
                <a:latin typeface="Arial" panose="020B0604020202020204" pitchFamily="34" charset="0"/>
                <a:cs typeface="Arial" panose="020B0604020202020204" pitchFamily="34" charset="0"/>
              </a:rPr>
              <a:t>2. التعبير عن المودة للمستمعين (بصدق).</a:t>
            </a:r>
            <a:endParaRPr lang="en-US" sz="3600" b="1" dirty="0">
              <a:solidFill>
                <a:schemeClr val="bg1"/>
              </a:solidFill>
              <a:effectLst>
                <a:glow rad="228600">
                  <a:schemeClr val="tx1">
                    <a:alpha val="80000"/>
                  </a:schemeClr>
                </a:glow>
              </a:effectLst>
              <a:latin typeface="Arial" panose="020B0604020202020204" pitchFamily="34" charset="0"/>
              <a:cs typeface="Arial" panose="020B0604020202020204" pitchFamily="34" charset="0"/>
            </a:endParaRPr>
          </a:p>
          <a:p>
            <a:pPr marL="457200" lvl="1" indent="0" algn="r">
              <a:buClr>
                <a:schemeClr val="bg1"/>
              </a:buClr>
              <a:buNone/>
              <a:defRPr/>
            </a:pPr>
            <a:r>
              <a:rPr lang="ar-JO" sz="3600" b="1" dirty="0">
                <a:solidFill>
                  <a:schemeClr val="bg1"/>
                </a:solidFill>
                <a:effectLst>
                  <a:glow rad="228600">
                    <a:schemeClr val="tx1">
                      <a:alpha val="80000"/>
                    </a:schemeClr>
                  </a:glow>
                </a:effectLst>
                <a:latin typeface="Arial" panose="020B0604020202020204" pitchFamily="34" charset="0"/>
                <a:cs typeface="Arial" panose="020B0604020202020204" pitchFamily="34" charset="0"/>
              </a:rPr>
              <a:t>3. اقترح (بصدق) كيف سيفيدهم تقديمك.</a:t>
            </a:r>
            <a:endParaRPr lang="en-US" sz="3600" b="1" dirty="0">
              <a:solidFill>
                <a:schemeClr val="bg1"/>
              </a:solidFill>
              <a:effectLst>
                <a:glow rad="228600">
                  <a:schemeClr val="tx1">
                    <a:alpha val="80000"/>
                  </a:schemeClr>
                </a:glow>
              </a:effectLst>
              <a:latin typeface="Arial" panose="020B0604020202020204" pitchFamily="34" charset="0"/>
              <a:cs typeface="Arial" panose="020B0604020202020204" pitchFamily="34" charset="0"/>
            </a:endParaRPr>
          </a:p>
          <a:p>
            <a:pPr marL="457200" lvl="1" indent="0" algn="r">
              <a:buClr>
                <a:schemeClr val="bg1"/>
              </a:buClr>
              <a:buNone/>
              <a:defRPr/>
            </a:pPr>
            <a:r>
              <a:rPr lang="ar-JO" sz="3600" b="1" dirty="0">
                <a:solidFill>
                  <a:schemeClr val="bg1"/>
                </a:solidFill>
                <a:effectLst>
                  <a:glow rad="228600">
                    <a:schemeClr val="tx1">
                      <a:alpha val="80000"/>
                    </a:schemeClr>
                  </a:glow>
                </a:effectLst>
                <a:latin typeface="Arial" panose="020B0604020202020204" pitchFamily="34" charset="0"/>
                <a:cs typeface="Arial" panose="020B0604020202020204" pitchFamily="34" charset="0"/>
              </a:rPr>
              <a:t>4. جادل (بصدق) ضد مصالحك الخاصة.</a:t>
            </a:r>
            <a:endParaRPr lang="en-US" sz="3600" b="1" dirty="0">
              <a:solidFill>
                <a:schemeClr val="bg1"/>
              </a:solidFill>
              <a:effectLst>
                <a:glow rad="228600">
                  <a:schemeClr val="tx1">
                    <a:alpha val="80000"/>
                  </a:schemeClr>
                </a:glow>
              </a:effectLst>
              <a:latin typeface="Arial" panose="020B0604020202020204" pitchFamily="34" charset="0"/>
              <a:cs typeface="Arial" panose="020B0604020202020204" pitchFamily="34" charset="0"/>
            </a:endParaRPr>
          </a:p>
          <a:p>
            <a:pPr marL="457200" lvl="1" indent="0" algn="r" eaLnBrk="1" hangingPunct="1">
              <a:buClr>
                <a:schemeClr val="bg1"/>
              </a:buClr>
              <a:buNone/>
              <a:defRPr/>
            </a:pPr>
            <a:r>
              <a:rPr lang="ar-JO" sz="3600" b="1" dirty="0">
                <a:solidFill>
                  <a:schemeClr val="bg1"/>
                </a:solidFill>
                <a:effectLst>
                  <a:glow rad="228600">
                    <a:schemeClr val="tx1">
                      <a:alpha val="80000"/>
                    </a:schemeClr>
                  </a:glow>
                </a:effectLst>
                <a:latin typeface="Arial" panose="020B0604020202020204" pitchFamily="34" charset="0"/>
                <a:cs typeface="Arial" panose="020B0604020202020204" pitchFamily="34" charset="0"/>
              </a:rPr>
              <a:t>5. استمع</a:t>
            </a:r>
            <a:endParaRPr lang="en-US" sz="3600" b="1" dirty="0">
              <a:solidFill>
                <a:schemeClr val="bg1"/>
              </a:solidFill>
              <a:effectLst>
                <a:glow rad="228600">
                  <a:schemeClr val="tx1">
                    <a:alpha val="80000"/>
                  </a:schemeClr>
                </a:glow>
              </a:effectLst>
              <a:latin typeface="Arial" panose="020B0604020202020204" pitchFamily="34" charset="0"/>
              <a:cs typeface="Arial" panose="020B0604020202020204" pitchFamily="34" charset="0"/>
            </a:endParaRPr>
          </a:p>
          <a:p>
            <a:pPr marL="457200" lvl="1" indent="0" algn="r" eaLnBrk="1" hangingPunct="1">
              <a:buClr>
                <a:schemeClr val="bg1"/>
              </a:buClr>
              <a:buNone/>
              <a:defRPr/>
            </a:pPr>
            <a:r>
              <a:rPr lang="ar-JO" sz="3600" b="1" dirty="0">
                <a:solidFill>
                  <a:schemeClr val="bg1"/>
                </a:solidFill>
                <a:effectLst>
                  <a:glow rad="228600">
                    <a:schemeClr val="tx1">
                      <a:alpha val="80000"/>
                    </a:schemeClr>
                  </a:glow>
                </a:effectLst>
                <a:latin typeface="Arial" panose="020B0604020202020204" pitchFamily="34" charset="0"/>
                <a:cs typeface="Arial" panose="020B0604020202020204" pitchFamily="34" charset="0"/>
              </a:rPr>
              <a:t>6. اقضِ وقتاً مع جمهورك</a:t>
            </a:r>
            <a:endParaRPr lang="en-US" sz="3600" b="1" dirty="0">
              <a:solidFill>
                <a:schemeClr val="bg1"/>
              </a:solidFill>
              <a:effectLst>
                <a:glow rad="228600">
                  <a:schemeClr val="tx1">
                    <a:alpha val="80000"/>
                  </a:schemeClr>
                </a:glow>
              </a:effectLst>
              <a:latin typeface="Arial" panose="020B0604020202020204" pitchFamily="34" charset="0"/>
              <a:cs typeface="Arial" panose="020B0604020202020204" pitchFamily="34" charset="0"/>
            </a:endParaRPr>
          </a:p>
          <a:p>
            <a:pPr marL="990600" lvl="1" indent="-533400" eaLnBrk="1" hangingPunct="1">
              <a:buClr>
                <a:schemeClr val="bg1"/>
              </a:buClr>
              <a:buFont typeface="Wingdings" pitchFamily="2" charset="2"/>
              <a:buAutoNum type="arabicPeriod"/>
              <a:defRPr/>
            </a:pPr>
            <a:endParaRPr lang="en-US" sz="3600" b="1" dirty="0">
              <a:effectLst>
                <a:glow rad="228600">
                  <a:schemeClr val="tx1">
                    <a:alpha val="80000"/>
                  </a:schemeClr>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51907">
                                            <p:bg/>
                                          </p:spTgt>
                                        </p:tgtEl>
                                        <p:attrNameLst>
                                          <p:attrName>style.visibility</p:attrName>
                                        </p:attrNameLst>
                                      </p:cBhvr>
                                      <p:to>
                                        <p:strVal val="visible"/>
                                      </p:to>
                                    </p:set>
                                    <p:anim calcmode="lin" valueType="num">
                                      <p:cBhvr>
                                        <p:cTn id="7" dur="500" fill="hold"/>
                                        <p:tgtEl>
                                          <p:spTgt spid="251907">
                                            <p:bg/>
                                          </p:spTgt>
                                        </p:tgtEl>
                                        <p:attrNameLst>
                                          <p:attrName>ppt_w</p:attrName>
                                        </p:attrNameLst>
                                      </p:cBhvr>
                                      <p:tavLst>
                                        <p:tav tm="0">
                                          <p:val>
                                            <p:strVal val="#ppt_w*0.05"/>
                                          </p:val>
                                        </p:tav>
                                        <p:tav tm="100000">
                                          <p:val>
                                            <p:strVal val="#ppt_w"/>
                                          </p:val>
                                        </p:tav>
                                      </p:tavLst>
                                    </p:anim>
                                    <p:anim calcmode="lin" valueType="num">
                                      <p:cBhvr>
                                        <p:cTn id="8" dur="500" fill="hold"/>
                                        <p:tgtEl>
                                          <p:spTgt spid="251907">
                                            <p:bg/>
                                          </p:spTgt>
                                        </p:tgtEl>
                                        <p:attrNameLst>
                                          <p:attrName>ppt_h</p:attrName>
                                        </p:attrNameLst>
                                      </p:cBhvr>
                                      <p:tavLst>
                                        <p:tav tm="0">
                                          <p:val>
                                            <p:strVal val="#ppt_h"/>
                                          </p:val>
                                        </p:tav>
                                        <p:tav tm="100000">
                                          <p:val>
                                            <p:strVal val="#ppt_h"/>
                                          </p:val>
                                        </p:tav>
                                      </p:tavLst>
                                    </p:anim>
                                    <p:anim calcmode="lin" valueType="num">
                                      <p:cBhvr>
                                        <p:cTn id="9" dur="500" fill="hold"/>
                                        <p:tgtEl>
                                          <p:spTgt spid="251907">
                                            <p:bg/>
                                          </p:spTgt>
                                        </p:tgtEl>
                                        <p:attrNameLst>
                                          <p:attrName>ppt_x</p:attrName>
                                        </p:attrNameLst>
                                      </p:cBhvr>
                                      <p:tavLst>
                                        <p:tav tm="0">
                                          <p:val>
                                            <p:strVal val="#ppt_x-.2"/>
                                          </p:val>
                                        </p:tav>
                                        <p:tav tm="100000">
                                          <p:val>
                                            <p:strVal val="#ppt_x"/>
                                          </p:val>
                                        </p:tav>
                                      </p:tavLst>
                                    </p:anim>
                                    <p:anim calcmode="lin" valueType="num">
                                      <p:cBhvr>
                                        <p:cTn id="10" dur="500" fill="hold"/>
                                        <p:tgtEl>
                                          <p:spTgt spid="251907">
                                            <p:bg/>
                                          </p:spTgt>
                                        </p:tgtEl>
                                        <p:attrNameLst>
                                          <p:attrName>ppt_y</p:attrName>
                                        </p:attrNameLst>
                                      </p:cBhvr>
                                      <p:tavLst>
                                        <p:tav tm="0">
                                          <p:val>
                                            <p:strVal val="#ppt_y"/>
                                          </p:val>
                                        </p:tav>
                                        <p:tav tm="100000">
                                          <p:val>
                                            <p:strVal val="#ppt_y"/>
                                          </p:val>
                                        </p:tav>
                                      </p:tavLst>
                                    </p:anim>
                                    <p:animEffect transition="in" filter="fade">
                                      <p:cBhvr>
                                        <p:cTn id="11" dur="500"/>
                                        <p:tgtEl>
                                          <p:spTgt spid="251907">
                                            <p:bg/>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251907">
                                            <p:txEl>
                                              <p:pRg st="0" end="0"/>
                                            </p:txEl>
                                          </p:spTgt>
                                        </p:tgtEl>
                                        <p:attrNameLst>
                                          <p:attrName>style.visibility</p:attrName>
                                        </p:attrNameLst>
                                      </p:cBhvr>
                                      <p:to>
                                        <p:strVal val="visible"/>
                                      </p:to>
                                    </p:set>
                                    <p:anim calcmode="lin" valueType="num">
                                      <p:cBhvr>
                                        <p:cTn id="14" dur="500" fill="hold"/>
                                        <p:tgtEl>
                                          <p:spTgt spid="251907">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251907">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251907">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251907">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25190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251907">
                                            <p:txEl>
                                              <p:pRg st="1" end="1"/>
                                            </p:txEl>
                                          </p:spTgt>
                                        </p:tgtEl>
                                        <p:attrNameLst>
                                          <p:attrName>style.visibility</p:attrName>
                                        </p:attrNameLst>
                                      </p:cBhvr>
                                      <p:to>
                                        <p:strVal val="visible"/>
                                      </p:to>
                                    </p:set>
                                    <p:anim calcmode="lin" valueType="num">
                                      <p:cBhvr>
                                        <p:cTn id="23" dur="500" fill="hold"/>
                                        <p:tgtEl>
                                          <p:spTgt spid="251907">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251907">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251907">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251907">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25190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251907">
                                            <p:txEl>
                                              <p:pRg st="2" end="2"/>
                                            </p:txEl>
                                          </p:spTgt>
                                        </p:tgtEl>
                                        <p:attrNameLst>
                                          <p:attrName>style.visibility</p:attrName>
                                        </p:attrNameLst>
                                      </p:cBhvr>
                                      <p:to>
                                        <p:strVal val="visible"/>
                                      </p:to>
                                    </p:set>
                                    <p:anim calcmode="lin" valueType="num">
                                      <p:cBhvr>
                                        <p:cTn id="32" dur="500" fill="hold"/>
                                        <p:tgtEl>
                                          <p:spTgt spid="251907">
                                            <p:txEl>
                                              <p:pRg st="2" end="2"/>
                                            </p:txEl>
                                          </p:spTgt>
                                        </p:tgtEl>
                                        <p:attrNameLst>
                                          <p:attrName>ppt_w</p:attrName>
                                        </p:attrNameLst>
                                      </p:cBhvr>
                                      <p:tavLst>
                                        <p:tav tm="0">
                                          <p:val>
                                            <p:strVal val="#ppt_w*0.05"/>
                                          </p:val>
                                        </p:tav>
                                        <p:tav tm="100000">
                                          <p:val>
                                            <p:strVal val="#ppt_w"/>
                                          </p:val>
                                        </p:tav>
                                      </p:tavLst>
                                    </p:anim>
                                    <p:anim calcmode="lin" valueType="num">
                                      <p:cBhvr>
                                        <p:cTn id="33" dur="500" fill="hold"/>
                                        <p:tgtEl>
                                          <p:spTgt spid="251907">
                                            <p:txEl>
                                              <p:pRg st="2" end="2"/>
                                            </p:txEl>
                                          </p:spTgt>
                                        </p:tgtEl>
                                        <p:attrNameLst>
                                          <p:attrName>ppt_h</p:attrName>
                                        </p:attrNameLst>
                                      </p:cBhvr>
                                      <p:tavLst>
                                        <p:tav tm="0">
                                          <p:val>
                                            <p:strVal val="#ppt_h"/>
                                          </p:val>
                                        </p:tav>
                                        <p:tav tm="100000">
                                          <p:val>
                                            <p:strVal val="#ppt_h"/>
                                          </p:val>
                                        </p:tav>
                                      </p:tavLst>
                                    </p:anim>
                                    <p:anim calcmode="lin" valueType="num">
                                      <p:cBhvr>
                                        <p:cTn id="34" dur="500" fill="hold"/>
                                        <p:tgtEl>
                                          <p:spTgt spid="251907">
                                            <p:txEl>
                                              <p:pRg st="2" end="2"/>
                                            </p:txEl>
                                          </p:spTgt>
                                        </p:tgtEl>
                                        <p:attrNameLst>
                                          <p:attrName>ppt_x</p:attrName>
                                        </p:attrNameLst>
                                      </p:cBhvr>
                                      <p:tavLst>
                                        <p:tav tm="0">
                                          <p:val>
                                            <p:strVal val="#ppt_x-.2"/>
                                          </p:val>
                                        </p:tav>
                                        <p:tav tm="100000">
                                          <p:val>
                                            <p:strVal val="#ppt_x"/>
                                          </p:val>
                                        </p:tav>
                                      </p:tavLst>
                                    </p:anim>
                                    <p:anim calcmode="lin" valueType="num">
                                      <p:cBhvr>
                                        <p:cTn id="35" dur="500" fill="hold"/>
                                        <p:tgtEl>
                                          <p:spTgt spid="251907">
                                            <p:txEl>
                                              <p:pRg st="2" end="2"/>
                                            </p:txEl>
                                          </p:spTgt>
                                        </p:tgtEl>
                                        <p:attrNameLst>
                                          <p:attrName>ppt_y</p:attrName>
                                        </p:attrNameLst>
                                      </p:cBhvr>
                                      <p:tavLst>
                                        <p:tav tm="0">
                                          <p:val>
                                            <p:strVal val="#ppt_y"/>
                                          </p:val>
                                        </p:tav>
                                        <p:tav tm="100000">
                                          <p:val>
                                            <p:strVal val="#ppt_y"/>
                                          </p:val>
                                        </p:tav>
                                      </p:tavLst>
                                    </p:anim>
                                    <p:animEffect transition="in" filter="fade">
                                      <p:cBhvr>
                                        <p:cTn id="36" dur="500"/>
                                        <p:tgtEl>
                                          <p:spTgt spid="25190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251907">
                                            <p:txEl>
                                              <p:pRg st="3" end="3"/>
                                            </p:txEl>
                                          </p:spTgt>
                                        </p:tgtEl>
                                        <p:attrNameLst>
                                          <p:attrName>style.visibility</p:attrName>
                                        </p:attrNameLst>
                                      </p:cBhvr>
                                      <p:to>
                                        <p:strVal val="visible"/>
                                      </p:to>
                                    </p:set>
                                    <p:anim calcmode="lin" valueType="num">
                                      <p:cBhvr>
                                        <p:cTn id="41" dur="500" fill="hold"/>
                                        <p:tgtEl>
                                          <p:spTgt spid="251907">
                                            <p:txEl>
                                              <p:pRg st="3" end="3"/>
                                            </p:txEl>
                                          </p:spTgt>
                                        </p:tgtEl>
                                        <p:attrNameLst>
                                          <p:attrName>ppt_w</p:attrName>
                                        </p:attrNameLst>
                                      </p:cBhvr>
                                      <p:tavLst>
                                        <p:tav tm="0">
                                          <p:val>
                                            <p:strVal val="#ppt_w*0.05"/>
                                          </p:val>
                                        </p:tav>
                                        <p:tav tm="100000">
                                          <p:val>
                                            <p:strVal val="#ppt_w"/>
                                          </p:val>
                                        </p:tav>
                                      </p:tavLst>
                                    </p:anim>
                                    <p:anim calcmode="lin" valueType="num">
                                      <p:cBhvr>
                                        <p:cTn id="42" dur="500" fill="hold"/>
                                        <p:tgtEl>
                                          <p:spTgt spid="251907">
                                            <p:txEl>
                                              <p:pRg st="3" end="3"/>
                                            </p:txEl>
                                          </p:spTgt>
                                        </p:tgtEl>
                                        <p:attrNameLst>
                                          <p:attrName>ppt_h</p:attrName>
                                        </p:attrNameLst>
                                      </p:cBhvr>
                                      <p:tavLst>
                                        <p:tav tm="0">
                                          <p:val>
                                            <p:strVal val="#ppt_h"/>
                                          </p:val>
                                        </p:tav>
                                        <p:tav tm="100000">
                                          <p:val>
                                            <p:strVal val="#ppt_h"/>
                                          </p:val>
                                        </p:tav>
                                      </p:tavLst>
                                    </p:anim>
                                    <p:anim calcmode="lin" valueType="num">
                                      <p:cBhvr>
                                        <p:cTn id="43" dur="500" fill="hold"/>
                                        <p:tgtEl>
                                          <p:spTgt spid="251907">
                                            <p:txEl>
                                              <p:pRg st="3" end="3"/>
                                            </p:txEl>
                                          </p:spTgt>
                                        </p:tgtEl>
                                        <p:attrNameLst>
                                          <p:attrName>ppt_x</p:attrName>
                                        </p:attrNameLst>
                                      </p:cBhvr>
                                      <p:tavLst>
                                        <p:tav tm="0">
                                          <p:val>
                                            <p:strVal val="#ppt_x-.2"/>
                                          </p:val>
                                        </p:tav>
                                        <p:tav tm="100000">
                                          <p:val>
                                            <p:strVal val="#ppt_x"/>
                                          </p:val>
                                        </p:tav>
                                      </p:tavLst>
                                    </p:anim>
                                    <p:anim calcmode="lin" valueType="num">
                                      <p:cBhvr>
                                        <p:cTn id="44" dur="500" fill="hold"/>
                                        <p:tgtEl>
                                          <p:spTgt spid="251907">
                                            <p:txEl>
                                              <p:pRg st="3" end="3"/>
                                            </p:txEl>
                                          </p:spTgt>
                                        </p:tgtEl>
                                        <p:attrNameLst>
                                          <p:attrName>ppt_y</p:attrName>
                                        </p:attrNameLst>
                                      </p:cBhvr>
                                      <p:tavLst>
                                        <p:tav tm="0">
                                          <p:val>
                                            <p:strVal val="#ppt_y"/>
                                          </p:val>
                                        </p:tav>
                                        <p:tav tm="100000">
                                          <p:val>
                                            <p:strVal val="#ppt_y"/>
                                          </p:val>
                                        </p:tav>
                                      </p:tavLst>
                                    </p:anim>
                                    <p:animEffect transition="in" filter="fade">
                                      <p:cBhvr>
                                        <p:cTn id="45" dur="500"/>
                                        <p:tgtEl>
                                          <p:spTgt spid="251907">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grpId="0" nodeType="clickEffect">
                                  <p:stCondLst>
                                    <p:cond delay="0"/>
                                  </p:stCondLst>
                                  <p:childTnLst>
                                    <p:set>
                                      <p:cBhvr>
                                        <p:cTn id="49" dur="1" fill="hold">
                                          <p:stCondLst>
                                            <p:cond delay="0"/>
                                          </p:stCondLst>
                                        </p:cTn>
                                        <p:tgtEl>
                                          <p:spTgt spid="251907">
                                            <p:txEl>
                                              <p:pRg st="4" end="4"/>
                                            </p:txEl>
                                          </p:spTgt>
                                        </p:tgtEl>
                                        <p:attrNameLst>
                                          <p:attrName>style.visibility</p:attrName>
                                        </p:attrNameLst>
                                      </p:cBhvr>
                                      <p:to>
                                        <p:strVal val="visible"/>
                                      </p:to>
                                    </p:set>
                                    <p:anim calcmode="lin" valueType="num">
                                      <p:cBhvr>
                                        <p:cTn id="50" dur="500" fill="hold"/>
                                        <p:tgtEl>
                                          <p:spTgt spid="251907">
                                            <p:txEl>
                                              <p:pRg st="4" end="4"/>
                                            </p:txEl>
                                          </p:spTgt>
                                        </p:tgtEl>
                                        <p:attrNameLst>
                                          <p:attrName>ppt_w</p:attrName>
                                        </p:attrNameLst>
                                      </p:cBhvr>
                                      <p:tavLst>
                                        <p:tav tm="0">
                                          <p:val>
                                            <p:strVal val="#ppt_w*0.05"/>
                                          </p:val>
                                        </p:tav>
                                        <p:tav tm="100000">
                                          <p:val>
                                            <p:strVal val="#ppt_w"/>
                                          </p:val>
                                        </p:tav>
                                      </p:tavLst>
                                    </p:anim>
                                    <p:anim calcmode="lin" valueType="num">
                                      <p:cBhvr>
                                        <p:cTn id="51" dur="500" fill="hold"/>
                                        <p:tgtEl>
                                          <p:spTgt spid="251907">
                                            <p:txEl>
                                              <p:pRg st="4" end="4"/>
                                            </p:txEl>
                                          </p:spTgt>
                                        </p:tgtEl>
                                        <p:attrNameLst>
                                          <p:attrName>ppt_h</p:attrName>
                                        </p:attrNameLst>
                                      </p:cBhvr>
                                      <p:tavLst>
                                        <p:tav tm="0">
                                          <p:val>
                                            <p:strVal val="#ppt_h"/>
                                          </p:val>
                                        </p:tav>
                                        <p:tav tm="100000">
                                          <p:val>
                                            <p:strVal val="#ppt_h"/>
                                          </p:val>
                                        </p:tav>
                                      </p:tavLst>
                                    </p:anim>
                                    <p:anim calcmode="lin" valueType="num">
                                      <p:cBhvr>
                                        <p:cTn id="52" dur="500" fill="hold"/>
                                        <p:tgtEl>
                                          <p:spTgt spid="251907">
                                            <p:txEl>
                                              <p:pRg st="4" end="4"/>
                                            </p:txEl>
                                          </p:spTgt>
                                        </p:tgtEl>
                                        <p:attrNameLst>
                                          <p:attrName>ppt_x</p:attrName>
                                        </p:attrNameLst>
                                      </p:cBhvr>
                                      <p:tavLst>
                                        <p:tav tm="0">
                                          <p:val>
                                            <p:strVal val="#ppt_x-.2"/>
                                          </p:val>
                                        </p:tav>
                                        <p:tav tm="100000">
                                          <p:val>
                                            <p:strVal val="#ppt_x"/>
                                          </p:val>
                                        </p:tav>
                                      </p:tavLst>
                                    </p:anim>
                                    <p:anim calcmode="lin" valueType="num">
                                      <p:cBhvr>
                                        <p:cTn id="53" dur="500" fill="hold"/>
                                        <p:tgtEl>
                                          <p:spTgt spid="251907">
                                            <p:txEl>
                                              <p:pRg st="4" end="4"/>
                                            </p:txEl>
                                          </p:spTgt>
                                        </p:tgtEl>
                                        <p:attrNameLst>
                                          <p:attrName>ppt_y</p:attrName>
                                        </p:attrNameLst>
                                      </p:cBhvr>
                                      <p:tavLst>
                                        <p:tav tm="0">
                                          <p:val>
                                            <p:strVal val="#ppt_y"/>
                                          </p:val>
                                        </p:tav>
                                        <p:tav tm="100000">
                                          <p:val>
                                            <p:strVal val="#ppt_y"/>
                                          </p:val>
                                        </p:tav>
                                      </p:tavLst>
                                    </p:anim>
                                    <p:animEffect transition="in" filter="fade">
                                      <p:cBhvr>
                                        <p:cTn id="54" dur="500"/>
                                        <p:tgtEl>
                                          <p:spTgt spid="251907">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4" presetClass="entr" presetSubtype="0" accel="100000" fill="hold" grpId="0" nodeType="clickEffect">
                                  <p:stCondLst>
                                    <p:cond delay="0"/>
                                  </p:stCondLst>
                                  <p:childTnLst>
                                    <p:set>
                                      <p:cBhvr>
                                        <p:cTn id="58" dur="1" fill="hold">
                                          <p:stCondLst>
                                            <p:cond delay="0"/>
                                          </p:stCondLst>
                                        </p:cTn>
                                        <p:tgtEl>
                                          <p:spTgt spid="251907">
                                            <p:txEl>
                                              <p:pRg st="5" end="5"/>
                                            </p:txEl>
                                          </p:spTgt>
                                        </p:tgtEl>
                                        <p:attrNameLst>
                                          <p:attrName>style.visibility</p:attrName>
                                        </p:attrNameLst>
                                      </p:cBhvr>
                                      <p:to>
                                        <p:strVal val="visible"/>
                                      </p:to>
                                    </p:set>
                                    <p:anim calcmode="lin" valueType="num">
                                      <p:cBhvr>
                                        <p:cTn id="59" dur="500" fill="hold"/>
                                        <p:tgtEl>
                                          <p:spTgt spid="251907">
                                            <p:txEl>
                                              <p:pRg st="5" end="5"/>
                                            </p:txEl>
                                          </p:spTgt>
                                        </p:tgtEl>
                                        <p:attrNameLst>
                                          <p:attrName>ppt_w</p:attrName>
                                        </p:attrNameLst>
                                      </p:cBhvr>
                                      <p:tavLst>
                                        <p:tav tm="0">
                                          <p:val>
                                            <p:strVal val="#ppt_w*0.05"/>
                                          </p:val>
                                        </p:tav>
                                        <p:tav tm="100000">
                                          <p:val>
                                            <p:strVal val="#ppt_w"/>
                                          </p:val>
                                        </p:tav>
                                      </p:tavLst>
                                    </p:anim>
                                    <p:anim calcmode="lin" valueType="num">
                                      <p:cBhvr>
                                        <p:cTn id="60" dur="500" fill="hold"/>
                                        <p:tgtEl>
                                          <p:spTgt spid="251907">
                                            <p:txEl>
                                              <p:pRg st="5" end="5"/>
                                            </p:txEl>
                                          </p:spTgt>
                                        </p:tgtEl>
                                        <p:attrNameLst>
                                          <p:attrName>ppt_h</p:attrName>
                                        </p:attrNameLst>
                                      </p:cBhvr>
                                      <p:tavLst>
                                        <p:tav tm="0">
                                          <p:val>
                                            <p:strVal val="#ppt_h"/>
                                          </p:val>
                                        </p:tav>
                                        <p:tav tm="100000">
                                          <p:val>
                                            <p:strVal val="#ppt_h"/>
                                          </p:val>
                                        </p:tav>
                                      </p:tavLst>
                                    </p:anim>
                                    <p:anim calcmode="lin" valueType="num">
                                      <p:cBhvr>
                                        <p:cTn id="61" dur="500" fill="hold"/>
                                        <p:tgtEl>
                                          <p:spTgt spid="251907">
                                            <p:txEl>
                                              <p:pRg st="5" end="5"/>
                                            </p:txEl>
                                          </p:spTgt>
                                        </p:tgtEl>
                                        <p:attrNameLst>
                                          <p:attrName>ppt_x</p:attrName>
                                        </p:attrNameLst>
                                      </p:cBhvr>
                                      <p:tavLst>
                                        <p:tav tm="0">
                                          <p:val>
                                            <p:strVal val="#ppt_x-.2"/>
                                          </p:val>
                                        </p:tav>
                                        <p:tav tm="100000">
                                          <p:val>
                                            <p:strVal val="#ppt_x"/>
                                          </p:val>
                                        </p:tav>
                                      </p:tavLst>
                                    </p:anim>
                                    <p:anim calcmode="lin" valueType="num">
                                      <p:cBhvr>
                                        <p:cTn id="62" dur="500" fill="hold"/>
                                        <p:tgtEl>
                                          <p:spTgt spid="251907">
                                            <p:txEl>
                                              <p:pRg st="5" end="5"/>
                                            </p:txEl>
                                          </p:spTgt>
                                        </p:tgtEl>
                                        <p:attrNameLst>
                                          <p:attrName>ppt_y</p:attrName>
                                        </p:attrNameLst>
                                      </p:cBhvr>
                                      <p:tavLst>
                                        <p:tav tm="0">
                                          <p:val>
                                            <p:strVal val="#ppt_y"/>
                                          </p:val>
                                        </p:tav>
                                        <p:tav tm="100000">
                                          <p:val>
                                            <p:strVal val="#ppt_y"/>
                                          </p:val>
                                        </p:tav>
                                      </p:tavLst>
                                    </p:anim>
                                    <p:animEffect transition="in" filter="fade">
                                      <p:cBhvr>
                                        <p:cTn id="63" dur="500"/>
                                        <p:tgtEl>
                                          <p:spTgt spid="2519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D111A-5728-A933-6735-D992C686A802}"/>
            </a:ext>
          </a:extLst>
        </p:cNvPr>
        <p:cNvGrpSpPr/>
        <p:nvPr/>
      </p:nvGrpSpPr>
      <p:grpSpPr>
        <a:xfrm>
          <a:off x="0" y="0"/>
          <a:ext cx="0" cy="0"/>
          <a:chOff x="0" y="0"/>
          <a:chExt cx="0" cy="0"/>
        </a:xfrm>
      </p:grpSpPr>
      <p:sp>
        <p:nvSpPr>
          <p:cNvPr id="250882" name="Rectangle 2">
            <a:extLst>
              <a:ext uri="{FF2B5EF4-FFF2-40B4-BE49-F238E27FC236}">
                <a16:creationId xmlns:a16="http://schemas.microsoft.com/office/drawing/2014/main" id="{3CF7C654-1E4D-865A-9393-B48AECB17B02}"/>
              </a:ext>
            </a:extLst>
          </p:cNvPr>
          <p:cNvSpPr>
            <a:spLocks noGrp="1" noChangeArrowheads="1"/>
          </p:cNvSpPr>
          <p:nvPr>
            <p:ph type="title"/>
          </p:nvPr>
        </p:nvSpPr>
        <p:spPr>
          <a:xfrm>
            <a:off x="381000" y="198438"/>
            <a:ext cx="8534400" cy="1325562"/>
          </a:xfrm>
        </p:spPr>
        <p:txBody>
          <a:bodyPr>
            <a:normAutofit/>
          </a:bodyPr>
          <a:lstStyle/>
          <a:p>
            <a:pPr eaLnBrk="1" hangingPunct="1">
              <a:defRPr/>
            </a:pPr>
            <a:r>
              <a:rPr lang="ar-JO" dirty="0">
                <a:solidFill>
                  <a:schemeClr val="tx1"/>
                </a:solidFill>
                <a:latin typeface="Arial" panose="020B0604020202020204" pitchFamily="34" charset="0"/>
                <a:cs typeface="Arial" panose="020B0604020202020204" pitchFamily="34" charset="0"/>
              </a:rPr>
              <a:t>عناصر الشخصية وفقاً للبلاغة الكلاسيكية</a:t>
            </a:r>
            <a:endParaRPr lang="en-US" dirty="0">
              <a:solidFill>
                <a:schemeClr val="tx1"/>
              </a:solidFill>
              <a:latin typeface="Arial" panose="020B0604020202020204" pitchFamily="34" charset="0"/>
              <a:cs typeface="Arial" panose="020B0604020202020204" pitchFamily="34" charset="0"/>
            </a:endParaRPr>
          </a:p>
        </p:txBody>
      </p:sp>
      <p:sp>
        <p:nvSpPr>
          <p:cNvPr id="250883" name="Rectangle 3">
            <a:extLst>
              <a:ext uri="{FF2B5EF4-FFF2-40B4-BE49-F238E27FC236}">
                <a16:creationId xmlns:a16="http://schemas.microsoft.com/office/drawing/2014/main" id="{45302F98-ACDC-8823-AD4F-B84D5197411B}"/>
              </a:ext>
            </a:extLst>
          </p:cNvPr>
          <p:cNvSpPr>
            <a:spLocks noGrp="1" noChangeArrowheads="1"/>
          </p:cNvSpPr>
          <p:nvPr>
            <p:ph idx="1"/>
          </p:nvPr>
        </p:nvSpPr>
        <p:spPr>
          <a:xfrm>
            <a:off x="0" y="1676400"/>
            <a:ext cx="8763000" cy="4800600"/>
          </a:xfrm>
        </p:spPr>
        <p:txBody>
          <a:bodyPr/>
          <a:lstStyle/>
          <a:p>
            <a:pPr marL="990600" lvl="1" indent="-533400" algn="r" rtl="1" eaLnBrk="1" hangingPunct="1">
              <a:buClr>
                <a:srgbClr val="FF0000"/>
              </a:buClr>
              <a:buFont typeface="Wingdings" pitchFamily="2" charset="2"/>
              <a:buChar char="Ø"/>
              <a:defRPr/>
            </a:pPr>
            <a:r>
              <a:rPr lang="ar-JO" sz="3600" b="1" dirty="0">
                <a:solidFill>
                  <a:srgbClr val="B2B2B2"/>
                </a:solidFill>
                <a:latin typeface="Arial" panose="020B0604020202020204" pitchFamily="34" charset="0"/>
                <a:cs typeface="Arial" panose="020B0604020202020204" pitchFamily="34" charset="0"/>
              </a:rPr>
              <a:t>الحس السليم</a:t>
            </a:r>
            <a:endParaRPr lang="en-US" sz="3600" b="1" dirty="0">
              <a:solidFill>
                <a:srgbClr val="B2B2B2"/>
              </a:solidFill>
              <a:latin typeface="Arial" panose="020B0604020202020204" pitchFamily="34" charset="0"/>
              <a:cs typeface="Arial" panose="020B0604020202020204" pitchFamily="34" charset="0"/>
            </a:endParaRPr>
          </a:p>
          <a:p>
            <a:pPr marL="990600" lvl="1" indent="-533400" algn="r" rtl="1" eaLnBrk="1" hangingPunct="1">
              <a:buClr>
                <a:srgbClr val="FF0000"/>
              </a:buClr>
              <a:buFont typeface="Wingdings" pitchFamily="2" charset="2"/>
              <a:buChar char="Ø"/>
              <a:defRPr/>
            </a:pPr>
            <a:r>
              <a:rPr lang="ar-JO" sz="3600" b="1" dirty="0">
                <a:solidFill>
                  <a:srgbClr val="B2B2B2"/>
                </a:solidFill>
                <a:latin typeface="Arial" panose="020B0604020202020204" pitchFamily="34" charset="0"/>
                <a:cs typeface="Arial" panose="020B0604020202020204" pitchFamily="34" charset="0"/>
              </a:rPr>
              <a:t>الصفة الحسنة</a:t>
            </a:r>
            <a:endParaRPr lang="en-US" sz="3600" b="1" dirty="0">
              <a:solidFill>
                <a:srgbClr val="B2B2B2"/>
              </a:solidFill>
              <a:latin typeface="Arial" panose="020B0604020202020204" pitchFamily="34" charset="0"/>
              <a:cs typeface="Arial" panose="020B0604020202020204" pitchFamily="34" charset="0"/>
            </a:endParaRPr>
          </a:p>
          <a:p>
            <a:pPr marL="990600" lvl="1" indent="-533400" algn="r" rtl="1" eaLnBrk="1" hangingPunct="1">
              <a:buClr>
                <a:srgbClr val="FF0000"/>
              </a:buClr>
              <a:buFont typeface="Wingdings" pitchFamily="2" charset="2"/>
              <a:buChar char="Ø"/>
              <a:defRPr/>
            </a:pPr>
            <a:r>
              <a:rPr lang="ar-JO" sz="3600" b="1" dirty="0">
                <a:solidFill>
                  <a:schemeClr val="bg1">
                    <a:lumMod val="65000"/>
                  </a:schemeClr>
                </a:solidFill>
                <a:latin typeface="Arial" panose="020B0604020202020204" pitchFamily="34" charset="0"/>
                <a:cs typeface="Arial" panose="020B0604020202020204" pitchFamily="34" charset="0"/>
              </a:rPr>
              <a:t>السمعة الحسنة</a:t>
            </a:r>
          </a:p>
          <a:p>
            <a:pPr marL="990600" lvl="1" indent="-533400" algn="r" rtl="1">
              <a:buClr>
                <a:srgbClr val="FF0000"/>
              </a:buClr>
              <a:buFont typeface="Wingdings" pitchFamily="2" charset="2"/>
              <a:buChar char="Ø"/>
              <a:defRPr/>
            </a:pPr>
            <a:r>
              <a:rPr lang="ar-JO" sz="3600" dirty="0">
                <a:solidFill>
                  <a:srgbClr val="564B3C"/>
                </a:solidFill>
                <a:latin typeface="Arial" panose="020B0604020202020204" pitchFamily="34" charset="0"/>
                <a:cs typeface="Arial" panose="020B0604020202020204" pitchFamily="34" charset="0"/>
              </a:rPr>
              <a:t>النشاط</a:t>
            </a:r>
            <a:endParaRPr lang="en-US" sz="3600" dirty="0">
              <a:solidFill>
                <a:srgbClr val="564B3C"/>
              </a:solidFill>
              <a:latin typeface="Arial" panose="020B0604020202020204" pitchFamily="34" charset="0"/>
              <a:cs typeface="Arial" panose="020B0604020202020204" pitchFamily="34" charset="0"/>
            </a:endParaRPr>
          </a:p>
          <a:p>
            <a:pPr marL="1371600" lvl="2" indent="-457200" algn="r" rtl="1">
              <a:buClr>
                <a:srgbClr val="FF0000"/>
              </a:buClr>
              <a:buFont typeface="Wingdings" pitchFamily="2" charset="2"/>
              <a:buChar char="Ø"/>
              <a:defRPr/>
            </a:pPr>
            <a:r>
              <a:rPr lang="ar-JO" sz="3200" dirty="0">
                <a:solidFill>
                  <a:srgbClr val="564B3C"/>
                </a:solidFill>
                <a:latin typeface="Arial" panose="020B0604020202020204" pitchFamily="34" charset="0"/>
                <a:cs typeface="Arial" panose="020B0604020202020204" pitchFamily="34" charset="0"/>
              </a:rPr>
              <a:t>جذاب، قوي، حيوي، متحمس.</a:t>
            </a:r>
            <a:endParaRPr lang="en-US" sz="3600" b="1" dirty="0">
              <a:solidFill>
                <a:schemeClr val="bg1">
                  <a:lumMod val="65000"/>
                </a:schemeClr>
              </a:solidFill>
              <a:latin typeface="Arial" panose="020B0604020202020204" pitchFamily="34" charset="0"/>
              <a:cs typeface="Arial" panose="020B0604020202020204" pitchFamily="34" charset="0"/>
            </a:endParaRPr>
          </a:p>
          <a:p>
            <a:pPr lvl="2" indent="0" algn="r" rtl="1">
              <a:buClr>
                <a:srgbClr val="FF0000"/>
              </a:buClr>
              <a:buNone/>
              <a:defRPr/>
            </a:pP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41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50883">
                                            <p:txEl>
                                              <p:pRg st="3" end="3"/>
                                            </p:txEl>
                                          </p:spTgt>
                                        </p:tgtEl>
                                        <p:attrNameLst>
                                          <p:attrName>style.visibility</p:attrName>
                                        </p:attrNameLst>
                                      </p:cBhvr>
                                      <p:to>
                                        <p:strVal val="visible"/>
                                      </p:to>
                                    </p:set>
                                    <p:anim calcmode="lin" valueType="num">
                                      <p:cBhvr>
                                        <p:cTn id="7" dur="500" fill="hold"/>
                                        <p:tgtEl>
                                          <p:spTgt spid="25088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5088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5088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508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0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6" descr="http://unashamedworkman.files.wordpress.com/2007/04/voddie.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53954" name="Rectangle 2"/>
          <p:cNvSpPr>
            <a:spLocks noGrp="1" noChangeArrowheads="1"/>
          </p:cNvSpPr>
          <p:nvPr>
            <p:ph type="title"/>
          </p:nvPr>
        </p:nvSpPr>
        <p:spPr>
          <a:xfrm>
            <a:off x="304800" y="76200"/>
            <a:ext cx="8839200" cy="1096963"/>
          </a:xfrm>
        </p:spPr>
        <p:txBody>
          <a:bodyPr>
            <a:normAutofit/>
          </a:bodyPr>
          <a:lstStyle/>
          <a:p>
            <a:pPr eaLnBrk="1" hangingPunct="1">
              <a:defRPr/>
            </a:pPr>
            <a:r>
              <a:rPr lang="ar-JO" sz="4000" b="1" dirty="0">
                <a:solidFill>
                  <a:srgbClr val="FFFF00"/>
                </a:solidFill>
                <a:latin typeface="Arial" panose="020B0604020202020204" pitchFamily="34" charset="0"/>
                <a:cs typeface="Arial" panose="020B0604020202020204" pitchFamily="34" charset="0"/>
              </a:rPr>
              <a:t>كيف تظهر النشاط؟</a:t>
            </a:r>
            <a:endParaRPr lang="en-US" sz="4000" b="1" dirty="0">
              <a:solidFill>
                <a:srgbClr val="FFFF00"/>
              </a:solidFill>
              <a:latin typeface="Arial" panose="020B0604020202020204" pitchFamily="34" charset="0"/>
              <a:cs typeface="Arial" panose="020B0604020202020204" pitchFamily="34" charset="0"/>
            </a:endParaRPr>
          </a:p>
        </p:txBody>
      </p:sp>
      <p:sp>
        <p:nvSpPr>
          <p:cNvPr id="253955" name="Rectangle 3"/>
          <p:cNvSpPr>
            <a:spLocks noGrp="1" noChangeArrowheads="1"/>
          </p:cNvSpPr>
          <p:nvPr>
            <p:ph idx="1"/>
          </p:nvPr>
        </p:nvSpPr>
        <p:spPr>
          <a:xfrm>
            <a:off x="0" y="2057400"/>
            <a:ext cx="4953000" cy="2514600"/>
          </a:xfrm>
        </p:spPr>
        <p:txBody>
          <a:bodyPr/>
          <a:lstStyle/>
          <a:p>
            <a:pPr marL="457200" lvl="1" indent="0" algn="r" eaLnBrk="1" hangingPunct="1">
              <a:buClr>
                <a:schemeClr val="bg1"/>
              </a:buClr>
              <a:buNone/>
              <a:defRPr/>
            </a:pPr>
            <a:r>
              <a:rPr lang="ar-JO" sz="3600" dirty="0">
                <a:solidFill>
                  <a:schemeClr val="bg1"/>
                </a:solidFill>
                <a:latin typeface="Arial" panose="020B0604020202020204" pitchFamily="34" charset="0"/>
                <a:cs typeface="Arial" panose="020B0604020202020204" pitchFamily="34" charset="0"/>
              </a:rPr>
              <a:t>1. آمن بما تقدمه بشكل حقيقي</a:t>
            </a:r>
            <a:endParaRPr lang="en-US" sz="360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39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MPj04038540000[1]"/>
          <p:cNvPicPr>
            <a:picLocks noChangeAspect="1" noChangeArrowheads="1"/>
          </p:cNvPicPr>
          <p:nvPr/>
        </p:nvPicPr>
        <p:blipFill>
          <a:blip r:embed="rId2">
            <a:lum bright="-6000"/>
          </a:blip>
          <a:srcRect/>
          <a:stretch>
            <a:fillRect/>
          </a:stretch>
        </p:blipFill>
        <p:spPr bwMode="auto">
          <a:xfrm>
            <a:off x="0" y="0"/>
            <a:ext cx="9144000" cy="6858000"/>
          </a:xfrm>
          <a:prstGeom prst="rect">
            <a:avLst/>
          </a:prstGeom>
          <a:noFill/>
          <a:ln w="9525">
            <a:noFill/>
            <a:miter lim="800000"/>
            <a:headEnd/>
            <a:tailEnd/>
          </a:ln>
        </p:spPr>
      </p:pic>
      <p:sp>
        <p:nvSpPr>
          <p:cNvPr id="241666" name="Rectangle 2"/>
          <p:cNvSpPr>
            <a:spLocks noGrp="1" noChangeArrowheads="1"/>
          </p:cNvSpPr>
          <p:nvPr>
            <p:ph type="body" idx="1"/>
          </p:nvPr>
        </p:nvSpPr>
        <p:spPr>
          <a:xfrm>
            <a:off x="609600" y="3886200"/>
            <a:ext cx="5638800" cy="3429000"/>
          </a:xfrm>
        </p:spPr>
        <p:txBody>
          <a:bodyPr/>
          <a:lstStyle/>
          <a:p>
            <a:pPr algn="r" eaLnBrk="1" hangingPunct="1">
              <a:lnSpc>
                <a:spcPct val="90000"/>
              </a:lnSpc>
              <a:buFontTx/>
              <a:buNone/>
              <a:defRPr/>
            </a:pPr>
            <a:r>
              <a:rPr lang="en-US" sz="4400" b="1" dirty="0">
                <a:latin typeface="Arial" panose="020B0604020202020204" pitchFamily="34" charset="0"/>
                <a:cs typeface="Arial" panose="020B0604020202020204" pitchFamily="34" charset="0"/>
              </a:rPr>
              <a:t>	</a:t>
            </a:r>
            <a:r>
              <a:rPr lang="ar-JO" sz="4400" b="1" dirty="0">
                <a:latin typeface="Arial" panose="020B0604020202020204" pitchFamily="34" charset="0"/>
                <a:cs typeface="Arial" panose="020B0604020202020204" pitchFamily="34" charset="0"/>
              </a:rPr>
              <a:t>لا يمكن للخزان أن يوزع إلا ما تلقاه.</a:t>
            </a:r>
          </a:p>
          <a:p>
            <a:pPr algn="ctr" eaLnBrk="1" hangingPunct="1">
              <a:lnSpc>
                <a:spcPct val="90000"/>
              </a:lnSpc>
              <a:buFontTx/>
              <a:buNone/>
              <a:defRPr/>
            </a:pPr>
            <a:r>
              <a:rPr lang="en-US" sz="2400"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دبليو تي هوغ، دليل اللاهوت الوعظي والرعوي (بحيرة وينونا: دار النشر الميثودية الحرة، 1946)</a:t>
            </a:r>
            <a:endParaRPr lang="en-US" sz="2400" u="sng"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8967959-CC9A-3B30-A652-3E95E74B0334}"/>
            </a:ext>
          </a:extLst>
        </p:cNvPr>
        <p:cNvGrpSpPr/>
        <p:nvPr/>
      </p:nvGrpSpPr>
      <p:grpSpPr>
        <a:xfrm>
          <a:off x="0" y="0"/>
          <a:ext cx="0" cy="0"/>
          <a:chOff x="0" y="0"/>
          <a:chExt cx="0" cy="0"/>
        </a:xfrm>
      </p:grpSpPr>
      <p:pic>
        <p:nvPicPr>
          <p:cNvPr id="21506" name="Picture 6" descr="http://unashamedworkman.files.wordpress.com/2007/04/voddie.jpg">
            <a:extLst>
              <a:ext uri="{FF2B5EF4-FFF2-40B4-BE49-F238E27FC236}">
                <a16:creationId xmlns:a16="http://schemas.microsoft.com/office/drawing/2014/main" id="{34D893B8-DE37-94E7-B776-61348FD69861}"/>
              </a:ext>
            </a:extLst>
          </p:cNvP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53954" name="Rectangle 2">
            <a:extLst>
              <a:ext uri="{FF2B5EF4-FFF2-40B4-BE49-F238E27FC236}">
                <a16:creationId xmlns:a16="http://schemas.microsoft.com/office/drawing/2014/main" id="{CE9EC326-403B-5487-1C8B-453AC1B0ECE5}"/>
              </a:ext>
            </a:extLst>
          </p:cNvPr>
          <p:cNvSpPr>
            <a:spLocks noGrp="1" noChangeArrowheads="1"/>
          </p:cNvSpPr>
          <p:nvPr>
            <p:ph type="title"/>
          </p:nvPr>
        </p:nvSpPr>
        <p:spPr>
          <a:xfrm>
            <a:off x="304800" y="76200"/>
            <a:ext cx="8839200" cy="1096963"/>
          </a:xfrm>
        </p:spPr>
        <p:txBody>
          <a:bodyPr>
            <a:normAutofit/>
          </a:bodyPr>
          <a:lstStyle/>
          <a:p>
            <a:pPr eaLnBrk="1" hangingPunct="1">
              <a:defRPr/>
            </a:pPr>
            <a:r>
              <a:rPr lang="ar-JO" sz="4000" b="1" dirty="0">
                <a:solidFill>
                  <a:srgbClr val="FFFF00"/>
                </a:solidFill>
                <a:latin typeface="Arial" panose="020B0604020202020204" pitchFamily="34" charset="0"/>
                <a:cs typeface="Arial" panose="020B0604020202020204" pitchFamily="34" charset="0"/>
              </a:rPr>
              <a:t>كيف تظهر النشاط؟</a:t>
            </a:r>
            <a:endParaRPr lang="en-US" sz="4000" b="1" dirty="0">
              <a:solidFill>
                <a:srgbClr val="FFFF00"/>
              </a:solidFill>
              <a:latin typeface="Arial" panose="020B0604020202020204" pitchFamily="34" charset="0"/>
              <a:cs typeface="Arial" panose="020B0604020202020204" pitchFamily="34" charset="0"/>
            </a:endParaRPr>
          </a:p>
        </p:txBody>
      </p:sp>
      <p:sp>
        <p:nvSpPr>
          <p:cNvPr id="253955" name="Rectangle 3">
            <a:extLst>
              <a:ext uri="{FF2B5EF4-FFF2-40B4-BE49-F238E27FC236}">
                <a16:creationId xmlns:a16="http://schemas.microsoft.com/office/drawing/2014/main" id="{62E93961-49E6-286B-9C33-78849B2841DE}"/>
              </a:ext>
            </a:extLst>
          </p:cNvPr>
          <p:cNvSpPr>
            <a:spLocks noGrp="1" noChangeArrowheads="1"/>
          </p:cNvSpPr>
          <p:nvPr>
            <p:ph idx="1"/>
          </p:nvPr>
        </p:nvSpPr>
        <p:spPr>
          <a:xfrm>
            <a:off x="0" y="2057400"/>
            <a:ext cx="5410200" cy="2514600"/>
          </a:xfrm>
        </p:spPr>
        <p:txBody>
          <a:bodyPr/>
          <a:lstStyle/>
          <a:p>
            <a:pPr marL="457200" lvl="1" indent="0" algn="r" eaLnBrk="1" hangingPunct="1">
              <a:buClr>
                <a:schemeClr val="bg1"/>
              </a:buClr>
              <a:buNone/>
              <a:defRPr/>
            </a:pPr>
            <a:r>
              <a:rPr lang="ar-JO" sz="3600" b="1" dirty="0">
                <a:solidFill>
                  <a:schemeClr val="bg1"/>
                </a:solidFill>
                <a:latin typeface="Arial" panose="020B0604020202020204" pitchFamily="34" charset="0"/>
                <a:cs typeface="Arial" panose="020B0604020202020204" pitchFamily="34" charset="0"/>
              </a:rPr>
              <a:t>1. آمن بما تقدمه بشكل حقيقي</a:t>
            </a:r>
          </a:p>
          <a:p>
            <a:pPr marL="457200" lvl="1" indent="0" algn="r" eaLnBrk="1" hangingPunct="1">
              <a:buClr>
                <a:schemeClr val="bg1"/>
              </a:buClr>
              <a:buNone/>
              <a:defRPr/>
            </a:pPr>
            <a:r>
              <a:rPr lang="ar-JO" sz="3600" b="1" dirty="0">
                <a:solidFill>
                  <a:schemeClr val="bg1"/>
                </a:solidFill>
                <a:latin typeface="Arial" panose="020B0604020202020204" pitchFamily="34" charset="0"/>
                <a:cs typeface="Arial" panose="020B0604020202020204" pitchFamily="34" charset="0"/>
              </a:rPr>
              <a:t>2. تدرب على تقديمك</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374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39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539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52400" y="198438"/>
            <a:ext cx="8991600" cy="1096962"/>
          </a:xfrm>
        </p:spPr>
        <p:txBody>
          <a:bodyPr>
            <a:normAutofit/>
          </a:bodyPr>
          <a:lstStyle/>
          <a:p>
            <a:pPr eaLnBrk="1" hangingPunct="1">
              <a:defRPr/>
            </a:pPr>
            <a:r>
              <a:rPr lang="ar-JO" sz="3600" b="1" dirty="0">
                <a:solidFill>
                  <a:schemeClr val="tx1"/>
                </a:solidFill>
                <a:latin typeface="Arial" panose="020B0604020202020204" pitchFamily="34" charset="0"/>
                <a:cs typeface="Arial" panose="020B0604020202020204" pitchFamily="34" charset="0"/>
              </a:rPr>
              <a:t>اللاهوت الكتابي للشخصية</a:t>
            </a:r>
            <a:endParaRPr lang="en-US" sz="3600" b="1" dirty="0">
              <a:solidFill>
                <a:schemeClr val="tx1"/>
              </a:solidFill>
              <a:latin typeface="Arial" panose="020B0604020202020204" pitchFamily="34" charset="0"/>
              <a:cs typeface="Arial" panose="020B0604020202020204" pitchFamily="34" charset="0"/>
            </a:endParaRPr>
          </a:p>
        </p:txBody>
      </p:sp>
      <p:sp>
        <p:nvSpPr>
          <p:cNvPr id="252931" name="Rectangle 3"/>
          <p:cNvSpPr>
            <a:spLocks noGrp="1" noChangeArrowheads="1"/>
          </p:cNvSpPr>
          <p:nvPr>
            <p:ph idx="1"/>
          </p:nvPr>
        </p:nvSpPr>
        <p:spPr>
          <a:xfrm>
            <a:off x="0" y="1905000"/>
            <a:ext cx="8763000" cy="4343400"/>
          </a:xfrm>
        </p:spPr>
        <p:txBody>
          <a:bodyPr>
            <a:normAutofit/>
          </a:bodyPr>
          <a:lstStyle/>
          <a:p>
            <a:pPr marL="914400" lvl="1" indent="-457200" algn="r" rtl="1">
              <a:buClr>
                <a:srgbClr val="FF0000"/>
              </a:buClr>
              <a:defRPr/>
            </a:pPr>
            <a:r>
              <a:rPr lang="ar-JO" sz="3600" b="1" dirty="0">
                <a:latin typeface="Arial" panose="020B0604020202020204" pitchFamily="34" charset="0"/>
                <a:cs typeface="Arial" panose="020B0604020202020204" pitchFamily="34" charset="0"/>
              </a:rPr>
              <a:t>ماذا تقترح هذه المقاطع عما يحتاجه الخدام بخصوص صفاتهم الشخصية؟ اعمل قائمة ...</a:t>
            </a:r>
            <a:endParaRPr lang="en-US" sz="3600" b="1" dirty="0">
              <a:latin typeface="Arial" panose="020B0604020202020204" pitchFamily="34" charset="0"/>
              <a:cs typeface="Arial" panose="020B0604020202020204" pitchFamily="34" charset="0"/>
            </a:endParaRPr>
          </a:p>
          <a:p>
            <a:pPr marL="1188720" lvl="2" indent="-457200" algn="r" rtl="1">
              <a:buClr>
                <a:srgbClr val="FF0000"/>
              </a:buClr>
              <a:defRPr/>
            </a:pPr>
            <a:r>
              <a:rPr lang="ar-JO" sz="3200" b="1" dirty="0">
                <a:latin typeface="Arial" panose="020B0604020202020204" pitchFamily="34" charset="0"/>
                <a:cs typeface="Arial" panose="020B0604020202020204" pitchFamily="34" charset="0"/>
              </a:rPr>
              <a:t>1 تس 2: 1-12</a:t>
            </a:r>
          </a:p>
          <a:p>
            <a:pPr marL="1188720" lvl="2" indent="-457200" algn="r" rtl="1">
              <a:buClr>
                <a:srgbClr val="FF0000"/>
              </a:buClr>
              <a:defRPr/>
            </a:pPr>
            <a:r>
              <a:rPr lang="ar-JO" sz="3200" b="1" dirty="0">
                <a:latin typeface="Arial" panose="020B0604020202020204" pitchFamily="34" charset="0"/>
                <a:cs typeface="Arial" panose="020B0604020202020204" pitchFamily="34" charset="0"/>
              </a:rPr>
              <a:t>أع 20: 17-35</a:t>
            </a:r>
          </a:p>
          <a:p>
            <a:pPr marL="1188720" lvl="2" indent="-457200" algn="r" rtl="1">
              <a:buClr>
                <a:srgbClr val="FF0000"/>
              </a:buClr>
              <a:defRPr/>
            </a:pPr>
            <a:r>
              <a:rPr lang="ar-JO" sz="3200" b="1" dirty="0">
                <a:latin typeface="Arial" panose="020B0604020202020204" pitchFamily="34" charset="0"/>
                <a:cs typeface="Arial" panose="020B0604020202020204" pitchFamily="34" charset="0"/>
              </a:rPr>
              <a:t>عب 13: 17</a:t>
            </a:r>
          </a:p>
          <a:p>
            <a:pPr marL="1188720" lvl="2" indent="-457200" algn="r" rtl="1">
              <a:buClr>
                <a:srgbClr val="FF0000"/>
              </a:buClr>
              <a:defRPr/>
            </a:pPr>
            <a:r>
              <a:rPr lang="ar-JO" sz="3200" b="1" dirty="0">
                <a:latin typeface="Arial" panose="020B0604020202020204" pitchFamily="34" charset="0"/>
                <a:cs typeface="Arial" panose="020B0604020202020204" pitchFamily="34" charset="0"/>
              </a:rPr>
              <a:t>2 كو 2: 17</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467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JO" sz="3600" b="1" dirty="0">
                <a:solidFill>
                  <a:schemeClr val="tx1"/>
                </a:solidFill>
                <a:latin typeface="Arial" panose="020B0604020202020204" pitchFamily="34" charset="0"/>
                <a:cs typeface="Arial" panose="020B0604020202020204" pitchFamily="34" charset="0"/>
              </a:rPr>
              <a:t>كن قدوة</a:t>
            </a:r>
            <a:br>
              <a:rPr lang="en-US" sz="3600" b="1" dirty="0">
                <a:solidFill>
                  <a:schemeClr val="tx1"/>
                </a:solidFill>
                <a:latin typeface="Arial" panose="020B0604020202020204" pitchFamily="34" charset="0"/>
                <a:cs typeface="Arial" panose="020B0604020202020204" pitchFamily="34" charset="0"/>
              </a:rPr>
            </a:br>
            <a:r>
              <a:rPr lang="en-US" sz="3600" b="1" dirty="0">
                <a:solidFill>
                  <a:schemeClr val="tx1"/>
                </a:solidFill>
                <a:latin typeface="Arial" panose="020B0604020202020204" pitchFamily="34" charset="0"/>
                <a:cs typeface="Arial" panose="020B0604020202020204" pitchFamily="34" charset="0"/>
              </a:rPr>
              <a:t>(</a:t>
            </a:r>
            <a:r>
              <a:rPr lang="ar-JO" sz="3600" b="1" dirty="0">
                <a:solidFill>
                  <a:schemeClr val="tx1"/>
                </a:solidFill>
                <a:latin typeface="Arial" panose="020B0604020202020204" pitchFamily="34" charset="0"/>
                <a:cs typeface="Arial" panose="020B0604020202020204" pitchFamily="34" charset="0"/>
              </a:rPr>
              <a:t>1 تيموثاوس 4: 12</a:t>
            </a:r>
            <a:r>
              <a:rPr lang="en-US" sz="3600" b="1" dirty="0">
                <a:solidFill>
                  <a:schemeClr val="tx1"/>
                </a:solidFill>
                <a:latin typeface="Arial" panose="020B0604020202020204" pitchFamily="34" charset="0"/>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sp>
        <p:nvSpPr>
          <p:cNvPr id="5" name="Rectangle 5"/>
          <p:cNvSpPr>
            <a:spLocks noGrp="1" noChangeArrowheads="1"/>
          </p:cNvSpPr>
          <p:nvPr>
            <p:ph idx="1"/>
          </p:nvPr>
        </p:nvSpPr>
        <p:spPr bwMode="auto">
          <a:prstGeom prst="rect">
            <a:avLst/>
          </a:prstGeom>
          <a:noFill/>
          <a:ln w="9525">
            <a:noFill/>
            <a:miter lim="800000"/>
            <a:headEnd/>
            <a:tailEnd/>
          </a:ln>
          <a:effectLst/>
        </p:spPr>
        <p:txBody>
          <a:bodyPr>
            <a:noAutofit/>
          </a:bodyPr>
          <a:lstStyle/>
          <a:p>
            <a:pPr marL="0" indent="0" algn="ctr">
              <a:buClr>
                <a:schemeClr val="tx1"/>
              </a:buClr>
              <a:buSzPct val="120000"/>
              <a:buNone/>
              <a:defRPr/>
            </a:pPr>
            <a:r>
              <a:rPr lang="ar-JO" b="1" dirty="0">
                <a:solidFill>
                  <a:schemeClr val="accent2">
                    <a:lumMod val="50000"/>
                  </a:schemeClr>
                </a:solidFill>
                <a:latin typeface="Arial" panose="020B0604020202020204" pitchFamily="34" charset="0"/>
                <a:cs typeface="Arial" panose="020B0604020202020204" pitchFamily="34" charset="0"/>
              </a:rPr>
              <a:t>في الكلام</a:t>
            </a:r>
            <a:endParaRPr lang="en-US" b="1" dirty="0">
              <a:solidFill>
                <a:schemeClr val="accent2">
                  <a:lumMod val="50000"/>
                </a:schemeClr>
              </a:solidFill>
              <a:latin typeface="Arial" panose="020B0604020202020204" pitchFamily="34" charset="0"/>
              <a:cs typeface="Arial" panose="020B0604020202020204" pitchFamily="34" charset="0"/>
            </a:endParaRPr>
          </a:p>
          <a:p>
            <a:pPr marL="0" indent="0" algn="ctr">
              <a:buClr>
                <a:schemeClr val="tx1"/>
              </a:buClr>
              <a:buSzPct val="120000"/>
              <a:buNone/>
              <a:defRPr/>
            </a:pPr>
            <a:r>
              <a:rPr lang="ar-JO" b="1" dirty="0">
                <a:solidFill>
                  <a:schemeClr val="tx1"/>
                </a:solidFill>
                <a:latin typeface="Arial" panose="020B0604020202020204" pitchFamily="34" charset="0"/>
                <a:cs typeface="Arial" panose="020B0604020202020204" pitchFamily="34" charset="0"/>
              </a:rPr>
              <a:t>داخل وخارج المنبر</a:t>
            </a:r>
          </a:p>
          <a:p>
            <a:pPr marL="0" indent="0" algn="ctr">
              <a:buClr>
                <a:schemeClr val="tx1"/>
              </a:buClr>
              <a:buSzPct val="120000"/>
              <a:buNone/>
              <a:defRPr/>
            </a:pPr>
            <a:r>
              <a:rPr lang="ar-JO" b="1" dirty="0">
                <a:solidFill>
                  <a:schemeClr val="accent2">
                    <a:lumMod val="50000"/>
                  </a:schemeClr>
                </a:solidFill>
                <a:latin typeface="Arial" panose="020B0604020202020204" pitchFamily="34" charset="0"/>
                <a:cs typeface="Arial" panose="020B0604020202020204" pitchFamily="34" charset="0"/>
              </a:rPr>
              <a:t>في التصرف</a:t>
            </a:r>
          </a:p>
          <a:p>
            <a:pPr marL="0" indent="0" algn="ctr">
              <a:buClr>
                <a:schemeClr val="tx1"/>
              </a:buClr>
              <a:buSzPct val="120000"/>
              <a:buNone/>
              <a:defRPr/>
            </a:pPr>
            <a:r>
              <a:rPr lang="ar-JO" b="1" dirty="0">
                <a:solidFill>
                  <a:schemeClr val="tx1"/>
                </a:solidFill>
                <a:latin typeface="Arial" panose="020B0604020202020204" pitchFamily="34" charset="0"/>
                <a:cs typeface="Arial" panose="020B0604020202020204" pitchFamily="34" charset="0"/>
              </a:rPr>
              <a:t>في كل علاقة</a:t>
            </a:r>
          </a:p>
          <a:p>
            <a:pPr marL="0" indent="0" algn="ctr">
              <a:buClr>
                <a:schemeClr val="tx1"/>
              </a:buClr>
              <a:buSzPct val="120000"/>
              <a:buNone/>
              <a:defRPr/>
            </a:pPr>
            <a:r>
              <a:rPr lang="ar-JO" b="1" dirty="0">
                <a:solidFill>
                  <a:schemeClr val="accent2">
                    <a:lumMod val="50000"/>
                  </a:schemeClr>
                </a:solidFill>
                <a:latin typeface="Arial" panose="020B0604020202020204" pitchFamily="34" charset="0"/>
                <a:cs typeface="Arial" panose="020B0604020202020204" pitchFamily="34" charset="0"/>
              </a:rPr>
              <a:t>في المحبة</a:t>
            </a:r>
          </a:p>
          <a:p>
            <a:pPr marL="0" indent="0" algn="ctr">
              <a:buClr>
                <a:schemeClr val="tx1"/>
              </a:buClr>
              <a:buSzPct val="120000"/>
              <a:buNone/>
              <a:defRPr/>
            </a:pPr>
            <a:r>
              <a:rPr lang="ar-JO" b="1" dirty="0">
                <a:solidFill>
                  <a:schemeClr val="tx1"/>
                </a:solidFill>
                <a:latin typeface="Arial" panose="020B0604020202020204" pitchFamily="34" charset="0"/>
                <a:cs typeface="Arial" panose="020B0604020202020204" pitchFamily="34" charset="0"/>
              </a:rPr>
              <a:t>لكل شخص نخدمه</a:t>
            </a:r>
          </a:p>
          <a:p>
            <a:pPr marL="0" indent="0" algn="ctr">
              <a:buClr>
                <a:schemeClr val="tx1"/>
              </a:buClr>
              <a:buSzPct val="120000"/>
              <a:buNone/>
              <a:defRPr/>
            </a:pPr>
            <a:r>
              <a:rPr lang="ar-JO" b="1" dirty="0">
                <a:solidFill>
                  <a:schemeClr val="accent2">
                    <a:lumMod val="50000"/>
                  </a:schemeClr>
                </a:solidFill>
                <a:latin typeface="Arial" panose="020B0604020202020204" pitchFamily="34" charset="0"/>
                <a:cs typeface="Arial" panose="020B0604020202020204" pitchFamily="34" charset="0"/>
              </a:rPr>
              <a:t>في الإيمان</a:t>
            </a:r>
          </a:p>
          <a:p>
            <a:pPr marL="0" indent="0" algn="ctr">
              <a:buClr>
                <a:schemeClr val="tx1"/>
              </a:buClr>
              <a:buSzPct val="120000"/>
              <a:buNone/>
              <a:defRPr/>
            </a:pPr>
            <a:r>
              <a:rPr lang="ar-JO" b="1" dirty="0">
                <a:solidFill>
                  <a:schemeClr val="tx1"/>
                </a:solidFill>
                <a:latin typeface="Arial" panose="020B0604020202020204" pitchFamily="34" charset="0"/>
                <a:cs typeface="Arial" panose="020B0604020202020204" pitchFamily="34" charset="0"/>
              </a:rPr>
              <a:t>لكل تحديات الخدمة</a:t>
            </a:r>
          </a:p>
          <a:p>
            <a:pPr marL="0" indent="0" algn="ctr">
              <a:buClr>
                <a:schemeClr val="tx1"/>
              </a:buClr>
              <a:buSzPct val="120000"/>
              <a:buNone/>
              <a:defRPr/>
            </a:pPr>
            <a:r>
              <a:rPr lang="ar-JO" b="1" dirty="0">
                <a:solidFill>
                  <a:schemeClr val="accent2">
                    <a:lumMod val="50000"/>
                  </a:schemeClr>
                </a:solidFill>
                <a:latin typeface="Arial" panose="020B0604020202020204" pitchFamily="34" charset="0"/>
                <a:cs typeface="Arial" panose="020B0604020202020204" pitchFamily="34" charset="0"/>
              </a:rPr>
              <a:t>في الطهارة.</a:t>
            </a:r>
          </a:p>
          <a:p>
            <a:pPr marL="0" indent="0" algn="ctr">
              <a:buClr>
                <a:schemeClr val="tx1"/>
              </a:buClr>
              <a:buSzPct val="120000"/>
              <a:buNone/>
              <a:defRPr/>
            </a:pPr>
            <a:r>
              <a:rPr lang="ar-JO" b="1" dirty="0">
                <a:solidFill>
                  <a:schemeClr val="tx1"/>
                </a:solidFill>
                <a:latin typeface="Arial" panose="020B0604020202020204" pitchFamily="34" charset="0"/>
                <a:cs typeface="Arial" panose="020B0604020202020204" pitchFamily="34" charset="0"/>
              </a:rPr>
              <a:t>دون الإشارة إلى الخطية</a:t>
            </a:r>
            <a:endParaRPr lang="en-US" b="1" dirty="0">
              <a:solidFill>
                <a:schemeClr val="tx1"/>
              </a:solidFill>
              <a:latin typeface="Arial" panose="020B0604020202020204" pitchFamily="34" charset="0"/>
              <a:cs typeface="Arial" panose="020B0604020202020204" pitchFamily="34" charset="0"/>
            </a:endParaRPr>
          </a:p>
          <a:p>
            <a:pPr marL="609600" indent="-609600" algn="ctr" eaLnBrk="1" hangingPunct="1">
              <a:spcBef>
                <a:spcPct val="20000"/>
              </a:spcBef>
              <a:buClr>
                <a:schemeClr val="hlink"/>
              </a:buClr>
              <a:buSzPct val="120000"/>
              <a:defRPr/>
            </a:pP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268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ar-JO" sz="3200" dirty="0">
                <a:solidFill>
                  <a:schemeClr val="tx1"/>
                </a:solidFill>
                <a:latin typeface="Arial" panose="020B0604020202020204" pitchFamily="34" charset="0"/>
                <a:cs typeface="Arial" panose="020B0604020202020204" pitchFamily="34" charset="0"/>
              </a:rPr>
              <a:t>1 تيموثاوس 4: 16</a:t>
            </a:r>
            <a:br>
              <a:rPr lang="en-GB" sz="3200" dirty="0">
                <a:solidFill>
                  <a:schemeClr val="tx1"/>
                </a:solidFill>
                <a:latin typeface="Arial" panose="020B0604020202020204" pitchFamily="34" charset="0"/>
                <a:cs typeface="Arial" panose="020B0604020202020204" pitchFamily="34" charset="0"/>
              </a:rPr>
            </a:br>
            <a:endParaRPr lang="en-US" sz="3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228600" y="1719071"/>
            <a:ext cx="3886200" cy="4407408"/>
          </a:xfrm>
        </p:spPr>
        <p:txBody>
          <a:bodyPr>
            <a:noAutofit/>
          </a:bodyPr>
          <a:lstStyle/>
          <a:p>
            <a:pPr marL="114300" indent="0" algn="ctr">
              <a:buNone/>
              <a:defRPr/>
            </a:pPr>
            <a:r>
              <a:rPr lang="ar-JO" sz="3000" dirty="0">
                <a:solidFill>
                  <a:schemeClr val="tx1"/>
                </a:solidFill>
                <a:latin typeface="Arial" panose="020B0604020202020204" pitchFamily="34" charset="0"/>
                <a:cs typeface="Arial" panose="020B0604020202020204" pitchFamily="34" charset="0"/>
              </a:rPr>
              <a:t>لاحظ نفسك والتعليم وداوم على ذلك </a:t>
            </a:r>
          </a:p>
          <a:p>
            <a:pPr marL="114300" indent="0" algn="ctr">
              <a:buNone/>
              <a:defRPr/>
            </a:pPr>
            <a:r>
              <a:rPr lang="ar-JO" sz="3000" dirty="0">
                <a:solidFill>
                  <a:schemeClr val="tx1"/>
                </a:solidFill>
                <a:latin typeface="Arial" panose="020B0604020202020204" pitchFamily="34" charset="0"/>
                <a:cs typeface="Arial" panose="020B0604020202020204" pitchFamily="34" charset="0"/>
              </a:rPr>
              <a:t>لأنك إذا فعلت هذا تخلص نفسك </a:t>
            </a:r>
          </a:p>
          <a:p>
            <a:pPr marL="114300" indent="0" algn="ctr">
              <a:buNone/>
              <a:defRPr/>
            </a:pPr>
            <a:r>
              <a:rPr lang="ar-JO" sz="3000" dirty="0">
                <a:solidFill>
                  <a:schemeClr val="tx1"/>
                </a:solidFill>
                <a:latin typeface="Arial" panose="020B0604020202020204" pitchFamily="34" charset="0"/>
                <a:cs typeface="Arial" panose="020B0604020202020204" pitchFamily="34" charset="0"/>
              </a:rPr>
              <a:t>والذين يسمعونك أيضا.</a:t>
            </a:r>
            <a:endParaRPr lang="en-US" sz="3000" dirty="0">
              <a:solidFill>
                <a:schemeClr val="tx1"/>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114800" y="1600200"/>
            <a:ext cx="4572000" cy="4268108"/>
          </a:xfrm>
        </p:spPr>
        <p:txBody>
          <a:bodyPr>
            <a:noAutofit/>
          </a:bodyPr>
          <a:lstStyle/>
          <a:p>
            <a:pPr algn="r" rtl="1">
              <a:defRPr/>
            </a:pPr>
            <a:r>
              <a:rPr lang="ar-JO" sz="2400" dirty="0">
                <a:solidFill>
                  <a:schemeClr val="tx1"/>
                </a:solidFill>
                <a:latin typeface="Arial" panose="020B0604020202020204" pitchFamily="34" charset="0"/>
                <a:cs typeface="Arial" panose="020B0604020202020204" pitchFamily="34" charset="0"/>
              </a:rPr>
              <a:t>الفعل لاحظ يشمل في نطاق معناه اهدف إلى. وعلى الوعاظ أن يضعوا أنفسهم في مرمى النيران.</a:t>
            </a:r>
            <a:endParaRPr lang="en-US" sz="2400" dirty="0">
              <a:solidFill>
                <a:schemeClr val="tx1"/>
              </a:solidFill>
              <a:latin typeface="Arial" panose="020B0604020202020204" pitchFamily="34" charset="0"/>
              <a:cs typeface="Arial" panose="020B0604020202020204" pitchFamily="34" charset="0"/>
            </a:endParaRPr>
          </a:p>
          <a:p>
            <a:pPr algn="r" rtl="1">
              <a:defRPr/>
            </a:pPr>
            <a:r>
              <a:rPr lang="ar-JO" sz="2400" dirty="0">
                <a:solidFill>
                  <a:schemeClr val="tx1"/>
                </a:solidFill>
                <a:latin typeface="Arial" panose="020B0604020202020204" pitchFamily="34" charset="0"/>
                <a:cs typeface="Arial" panose="020B0604020202020204" pitchFamily="34" charset="0"/>
              </a:rPr>
              <a:t>لماذا؟ لأننا نحن الوعاظ قد نتوقف عن الإيمان. نحن نعظ أنفسنا كما للجماعة. نحن نثابر في الإيمان من خلال تعليمنا.</a:t>
            </a:r>
            <a:endParaRPr lang="en-US" sz="24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davidcho.com/news-event/200711/center-01.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0" y="0"/>
            <a:ext cx="9372600" cy="6858000"/>
          </a:xfrm>
          <a:prstGeom prst="rect">
            <a:avLst/>
          </a:prstGeom>
          <a:noFill/>
        </p:spPr>
      </p:pic>
      <p:sp>
        <p:nvSpPr>
          <p:cNvPr id="265223" name="Rectangle 7"/>
          <p:cNvSpPr>
            <a:spLocks noChangeArrowheads="1"/>
          </p:cNvSpPr>
          <p:nvPr/>
        </p:nvSpPr>
        <p:spPr bwMode="auto">
          <a:xfrm>
            <a:off x="0" y="228600"/>
            <a:ext cx="9372601" cy="954107"/>
          </a:xfrm>
          <a:prstGeom prst="rect">
            <a:avLst/>
          </a:prstGeom>
          <a:noFill/>
          <a:ln w="9525">
            <a:noFill/>
            <a:miter lim="800000"/>
            <a:headEnd/>
            <a:tailEnd/>
          </a:ln>
          <a:effectLst/>
        </p:spPr>
        <p:txBody>
          <a:bodyPr wrap="square">
            <a:spAutoFit/>
          </a:bodyPr>
          <a:lstStyle/>
          <a:p>
            <a:pPr algn="ctr">
              <a:defRPr/>
            </a:pPr>
            <a:r>
              <a:rPr lang="ar-JO" sz="2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قيِّم شخصيتك</a:t>
            </a:r>
            <a:endParaRPr lang="en-US" sz="2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defRPr/>
            </a:pPr>
            <a:r>
              <a:rPr lang="en-US" sz="2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ar-JO" sz="2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لجمهور محدد من خلال موضوع محدد</a:t>
            </a:r>
            <a:r>
              <a:rPr lang="en-US" sz="2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a:t>
            </a:r>
          </a:p>
        </p:txBody>
      </p:sp>
      <p:sp>
        <p:nvSpPr>
          <p:cNvPr id="265224" name="Text Box 8"/>
          <p:cNvSpPr txBox="1">
            <a:spLocks noChangeArrowheads="1"/>
          </p:cNvSpPr>
          <p:nvPr/>
        </p:nvSpPr>
        <p:spPr bwMode="auto">
          <a:xfrm>
            <a:off x="1447801" y="1219200"/>
            <a:ext cx="6781800" cy="461665"/>
          </a:xfrm>
          <a:prstGeom prst="rect">
            <a:avLst/>
          </a:prstGeom>
          <a:noFill/>
          <a:ln w="9525">
            <a:noFill/>
            <a:miter lim="800000"/>
            <a:headEnd/>
            <a:tailEnd/>
          </a:ln>
          <a:effectLst/>
        </p:spPr>
        <p:txBody>
          <a:bodyPr>
            <a:spAutoFit/>
          </a:bodyPr>
          <a:lstStyle/>
          <a:p>
            <a:pPr algn="ctr">
              <a:spcBef>
                <a:spcPct val="50000"/>
              </a:spcBef>
              <a:defRPr/>
            </a:pPr>
            <a:r>
              <a:rPr lang="ar-JO" sz="24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1 = ضعيف، 4 = جيد جداً (شكراً للرب)</a:t>
            </a:r>
            <a:endParaRPr lang="en-US" sz="24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65225" name="Text Box 9"/>
          <p:cNvSpPr txBox="1">
            <a:spLocks noChangeArrowheads="1"/>
          </p:cNvSpPr>
          <p:nvPr/>
        </p:nvSpPr>
        <p:spPr bwMode="auto">
          <a:xfrm>
            <a:off x="914400" y="1905000"/>
            <a:ext cx="7467600" cy="2123658"/>
          </a:xfrm>
          <a:prstGeom prst="rect">
            <a:avLst/>
          </a:prstGeom>
          <a:solidFill>
            <a:srgbClr val="808080">
              <a:alpha val="50196"/>
            </a:srgbClr>
          </a:solidFill>
          <a:ln w="9525">
            <a:noFill/>
            <a:miter lim="800000"/>
            <a:headEnd/>
            <a:tailEnd/>
          </a:ln>
          <a:effectLst/>
        </p:spPr>
        <p:txBody>
          <a:bodyPr>
            <a:spAutoFit/>
          </a:bodyPr>
          <a:lstStyle/>
          <a:p>
            <a:pPr algn="ctr">
              <a:spcBef>
                <a:spcPct val="50000"/>
              </a:spcBef>
              <a:defRPr/>
            </a:pPr>
            <a:r>
              <a:rPr lang="ar-JO" sz="24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الحس السليم</a:t>
            </a:r>
            <a:endParaRPr lang="en-US" sz="24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spcBef>
                <a:spcPct val="50000"/>
              </a:spcBef>
              <a:defRPr/>
            </a:pPr>
            <a:r>
              <a:rPr lang="ar-JO"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جاهل . . . . . . . . . . . . . . . . . . . . . . . . . . . . . . . واسع المعرفة</a:t>
            </a:r>
          </a:p>
          <a:p>
            <a:pPr algn="ctr">
              <a:spcBef>
                <a:spcPct val="50000"/>
              </a:spcBef>
              <a:defRPr/>
            </a:pPr>
            <a:r>
              <a:rPr lang="ar-JO"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غير خبير .  . . . . . . . . . . . . . . . . . . . . . . . . . . . . . . . . . خبير</a:t>
            </a:r>
            <a:endParaRPr lang="en-US"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spcBef>
                <a:spcPct val="50000"/>
              </a:spcBef>
              <a:defRPr/>
            </a:pPr>
            <a:r>
              <a:rPr lang="ar-JO"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مؤهل</a:t>
            </a:r>
            <a:r>
              <a:rPr lang="en-US"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 . . . . . . . . . . . . . . . . . . . . . . . . . . . . . .  . . </a:t>
            </a:r>
            <a:r>
              <a:rPr lang="ar-JO"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غير مؤهل</a:t>
            </a:r>
            <a:endParaRPr lang="en-US"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65226" name="Text Box 10"/>
          <p:cNvSpPr txBox="1">
            <a:spLocks noChangeArrowheads="1"/>
          </p:cNvSpPr>
          <p:nvPr/>
        </p:nvSpPr>
        <p:spPr bwMode="auto">
          <a:xfrm>
            <a:off x="914400" y="4343400"/>
            <a:ext cx="7467600" cy="2123658"/>
          </a:xfrm>
          <a:prstGeom prst="rect">
            <a:avLst/>
          </a:prstGeom>
          <a:solidFill>
            <a:srgbClr val="808080">
              <a:alpha val="50196"/>
            </a:srgbClr>
          </a:solidFill>
          <a:ln w="9525">
            <a:noFill/>
            <a:miter lim="800000"/>
            <a:headEnd/>
            <a:tailEnd/>
          </a:ln>
          <a:effectLst/>
        </p:spPr>
        <p:txBody>
          <a:bodyPr wrap="square">
            <a:spAutoFit/>
          </a:bodyPr>
          <a:lstStyle/>
          <a:p>
            <a:pPr algn="ctr">
              <a:spcBef>
                <a:spcPct val="50000"/>
              </a:spcBef>
              <a:defRPr/>
            </a:pPr>
            <a:r>
              <a:rPr lang="ar-JO" sz="24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الصفة الحسنة</a:t>
            </a:r>
            <a:endParaRPr lang="en-US" sz="24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spcBef>
                <a:spcPct val="50000"/>
              </a:spcBef>
              <a:defRPr/>
            </a:pPr>
            <a:r>
              <a:rPr lang="ar-JO"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جدير بالثقة</a:t>
            </a:r>
            <a:r>
              <a:rPr lang="en-US"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 . . . . . . . . . . . . . . . . . .  . . . . . . . . . </a:t>
            </a:r>
            <a:r>
              <a:rPr lang="ar-JO"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لا يعتمد عليه</a:t>
            </a:r>
            <a:endParaRPr lang="en-US"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spcBef>
                <a:spcPct val="50000"/>
              </a:spcBef>
              <a:defRPr/>
            </a:pPr>
            <a:r>
              <a:rPr lang="ar-JO"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غير أمين . . . . . . . . . . . . . . . . . . . . . . . . . . . . . . . . . .  أمين</a:t>
            </a:r>
            <a:endParaRPr lang="en-US"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spcBef>
                <a:spcPct val="50000"/>
              </a:spcBef>
              <a:defRPr/>
            </a:pPr>
            <a:r>
              <a:rPr lang="ar-JO"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منافق . . . . . . . . . . . . . . . . . . . . . . . . . . . . . نموذج لما تعظ به</a:t>
            </a:r>
            <a:endParaRPr lang="en-US"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5223"/>
                                        </p:tgtEl>
                                        <p:attrNameLst>
                                          <p:attrName>style.visibility</p:attrName>
                                        </p:attrNameLst>
                                      </p:cBhvr>
                                      <p:to>
                                        <p:strVal val="visible"/>
                                      </p:to>
                                    </p:set>
                                    <p:animEffect transition="in" filter="fade">
                                      <p:cBhvr>
                                        <p:cTn id="7" dur="1000"/>
                                        <p:tgtEl>
                                          <p:spTgt spid="2652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5224"/>
                                        </p:tgtEl>
                                        <p:attrNameLst>
                                          <p:attrName>style.visibility</p:attrName>
                                        </p:attrNameLst>
                                      </p:cBhvr>
                                      <p:to>
                                        <p:strVal val="visible"/>
                                      </p:to>
                                    </p:set>
                                    <p:animEffect transition="in" filter="fade">
                                      <p:cBhvr>
                                        <p:cTn id="10" dur="1000"/>
                                        <p:tgtEl>
                                          <p:spTgt spid="2652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5225">
                                            <p:txEl>
                                              <p:pRg st="0" end="0"/>
                                            </p:txEl>
                                          </p:spTgt>
                                        </p:tgtEl>
                                        <p:attrNameLst>
                                          <p:attrName>style.visibility</p:attrName>
                                        </p:attrNameLst>
                                      </p:cBhvr>
                                      <p:to>
                                        <p:strVal val="visible"/>
                                      </p:to>
                                    </p:set>
                                    <p:animEffect transition="in" filter="fade">
                                      <p:cBhvr>
                                        <p:cTn id="15" dur="1000"/>
                                        <p:tgtEl>
                                          <p:spTgt spid="26522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65225">
                                            <p:txEl>
                                              <p:pRg st="1" end="1"/>
                                            </p:txEl>
                                          </p:spTgt>
                                        </p:tgtEl>
                                        <p:attrNameLst>
                                          <p:attrName>style.visibility</p:attrName>
                                        </p:attrNameLst>
                                      </p:cBhvr>
                                      <p:to>
                                        <p:strVal val="visible"/>
                                      </p:to>
                                    </p:set>
                                    <p:animEffect transition="in" filter="fade">
                                      <p:cBhvr>
                                        <p:cTn id="18" dur="1000"/>
                                        <p:tgtEl>
                                          <p:spTgt spid="265225">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65225">
                                            <p:txEl>
                                              <p:pRg st="2" end="2"/>
                                            </p:txEl>
                                          </p:spTgt>
                                        </p:tgtEl>
                                        <p:attrNameLst>
                                          <p:attrName>style.visibility</p:attrName>
                                        </p:attrNameLst>
                                      </p:cBhvr>
                                      <p:to>
                                        <p:strVal val="visible"/>
                                      </p:to>
                                    </p:set>
                                    <p:animEffect transition="in" filter="fade">
                                      <p:cBhvr>
                                        <p:cTn id="21" dur="1000"/>
                                        <p:tgtEl>
                                          <p:spTgt spid="265225">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65225">
                                            <p:txEl>
                                              <p:pRg st="3" end="3"/>
                                            </p:txEl>
                                          </p:spTgt>
                                        </p:tgtEl>
                                        <p:attrNameLst>
                                          <p:attrName>style.visibility</p:attrName>
                                        </p:attrNameLst>
                                      </p:cBhvr>
                                      <p:to>
                                        <p:strVal val="visible"/>
                                      </p:to>
                                    </p:set>
                                    <p:animEffect transition="in" filter="fade">
                                      <p:cBhvr>
                                        <p:cTn id="24" dur="1000"/>
                                        <p:tgtEl>
                                          <p:spTgt spid="26522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5226"/>
                                        </p:tgtEl>
                                        <p:attrNameLst>
                                          <p:attrName>style.visibility</p:attrName>
                                        </p:attrNameLst>
                                      </p:cBhvr>
                                      <p:to>
                                        <p:strVal val="visible"/>
                                      </p:to>
                                    </p:set>
                                    <p:animEffect transition="in" filter="fade">
                                      <p:cBhvr>
                                        <p:cTn id="29" dur="1000"/>
                                        <p:tgtEl>
                                          <p:spTgt spid="265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3" grpId="0"/>
      <p:bldP spid="265224" grpId="0"/>
      <p:bldP spid="2652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davidcho.com/news-event/200711/center-01.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0" y="0"/>
            <a:ext cx="10333974" cy="6858000"/>
          </a:xfrm>
          <a:prstGeom prst="rect">
            <a:avLst/>
          </a:prstGeom>
          <a:noFill/>
        </p:spPr>
      </p:pic>
      <p:sp>
        <p:nvSpPr>
          <p:cNvPr id="268292" name="Rectangle 4"/>
          <p:cNvSpPr>
            <a:spLocks noChangeArrowheads="1"/>
          </p:cNvSpPr>
          <p:nvPr/>
        </p:nvSpPr>
        <p:spPr bwMode="auto">
          <a:xfrm>
            <a:off x="2590800" y="304800"/>
            <a:ext cx="4724400" cy="769441"/>
          </a:xfrm>
          <a:prstGeom prst="rect">
            <a:avLst/>
          </a:prstGeom>
          <a:noFill/>
          <a:ln w="9525">
            <a:noFill/>
            <a:miter lim="800000"/>
            <a:headEnd/>
            <a:tailEnd/>
          </a:ln>
          <a:effectLst/>
        </p:spPr>
        <p:txBody>
          <a:bodyPr wrap="square">
            <a:spAutoFit/>
          </a:bodyPr>
          <a:lstStyle/>
          <a:p>
            <a:pPr algn="ctr">
              <a:defRPr/>
            </a:pPr>
            <a:r>
              <a:rPr lang="ar-JO" sz="44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قيِّم شخصيتك</a:t>
            </a:r>
          </a:p>
        </p:txBody>
      </p:sp>
      <p:sp>
        <p:nvSpPr>
          <p:cNvPr id="268293" name="Text Box 5"/>
          <p:cNvSpPr txBox="1">
            <a:spLocks noChangeArrowheads="1"/>
          </p:cNvSpPr>
          <p:nvPr/>
        </p:nvSpPr>
        <p:spPr bwMode="auto">
          <a:xfrm>
            <a:off x="1447800" y="1066800"/>
            <a:ext cx="7477428" cy="523220"/>
          </a:xfrm>
          <a:prstGeom prst="rect">
            <a:avLst/>
          </a:prstGeom>
          <a:noFill/>
          <a:ln w="9525">
            <a:noFill/>
            <a:miter lim="800000"/>
            <a:headEnd/>
            <a:tailEnd/>
          </a:ln>
          <a:effectLst/>
        </p:spPr>
        <p:txBody>
          <a:bodyPr wrap="square">
            <a:spAutoFit/>
          </a:bodyPr>
          <a:lstStyle/>
          <a:p>
            <a:pPr algn="ctr">
              <a:spcBef>
                <a:spcPct val="50000"/>
              </a:spcBef>
              <a:defRPr/>
            </a:pPr>
            <a:r>
              <a:rPr lang="ar-JO" sz="28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1 = ضعيف، 4 = جيد جداً (شكراً للرب)</a:t>
            </a:r>
          </a:p>
        </p:txBody>
      </p:sp>
      <p:sp>
        <p:nvSpPr>
          <p:cNvPr id="268294" name="Text Box 6"/>
          <p:cNvSpPr txBox="1">
            <a:spLocks noChangeArrowheads="1"/>
          </p:cNvSpPr>
          <p:nvPr/>
        </p:nvSpPr>
        <p:spPr bwMode="auto">
          <a:xfrm>
            <a:off x="892232" y="1828800"/>
            <a:ext cx="8233573" cy="2123658"/>
          </a:xfrm>
          <a:prstGeom prst="rect">
            <a:avLst/>
          </a:prstGeom>
          <a:solidFill>
            <a:srgbClr val="808080">
              <a:alpha val="50196"/>
            </a:srgbClr>
          </a:solidFill>
          <a:ln w="9525">
            <a:noFill/>
            <a:miter lim="800000"/>
            <a:headEnd/>
            <a:tailEnd/>
          </a:ln>
          <a:effectLst/>
        </p:spPr>
        <p:txBody>
          <a:bodyPr wrap="square">
            <a:spAutoFit/>
          </a:bodyPr>
          <a:lstStyle/>
          <a:p>
            <a:pPr algn="ctr">
              <a:spcBef>
                <a:spcPct val="50000"/>
              </a:spcBef>
              <a:defRPr/>
            </a:pPr>
            <a:r>
              <a:rPr lang="ar-JO" sz="24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السمعة الحسنة</a:t>
            </a:r>
            <a:endParaRPr lang="en-US" sz="24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spcBef>
                <a:spcPct val="50000"/>
              </a:spcBef>
              <a:defRPr/>
            </a:pPr>
            <a:r>
              <a:rPr lang="ar-JO"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بغيض . . . . . . . . . . . . . . . . . . . . . . . . . . . . . . . . .  . . . . . . . جَذّاب</a:t>
            </a:r>
          </a:p>
          <a:p>
            <a:pPr algn="ctr">
              <a:spcBef>
                <a:spcPct val="50000"/>
              </a:spcBef>
              <a:defRPr/>
            </a:pPr>
            <a:r>
              <a:rPr lang="ar-JO"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غير ودي . . . . . . . . . . . . . . . . . . . . . . . . . . . . . . . . . . . . . . . ودي</a:t>
            </a:r>
          </a:p>
          <a:p>
            <a:pPr algn="ctr">
              <a:spcBef>
                <a:spcPct val="50000"/>
              </a:spcBef>
              <a:defRPr/>
            </a:pPr>
            <a:r>
              <a:rPr lang="ar-JO"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أناني . . . . . . . . . . . . . . . . . . . . . . . . . . . . . . . . . . . . . . ناكر للذات</a:t>
            </a:r>
            <a:endParaRPr lang="en-US"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68295" name="Text Box 7"/>
          <p:cNvSpPr txBox="1">
            <a:spLocks noChangeArrowheads="1"/>
          </p:cNvSpPr>
          <p:nvPr/>
        </p:nvSpPr>
        <p:spPr bwMode="auto">
          <a:xfrm>
            <a:off x="892232" y="4150807"/>
            <a:ext cx="8233574" cy="2677656"/>
          </a:xfrm>
          <a:prstGeom prst="rect">
            <a:avLst/>
          </a:prstGeom>
          <a:solidFill>
            <a:srgbClr val="808080">
              <a:alpha val="50196"/>
            </a:srgbClr>
          </a:solidFill>
          <a:ln w="9525">
            <a:noFill/>
            <a:miter lim="800000"/>
            <a:headEnd/>
            <a:tailEnd/>
          </a:ln>
          <a:effectLst/>
        </p:spPr>
        <p:txBody>
          <a:bodyPr wrap="square">
            <a:spAutoFit/>
          </a:bodyPr>
          <a:lstStyle/>
          <a:p>
            <a:pPr algn="ctr">
              <a:spcBef>
                <a:spcPct val="50000"/>
              </a:spcBef>
              <a:defRPr/>
            </a:pPr>
            <a:r>
              <a:rPr lang="ar-JO" sz="24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النشاط</a:t>
            </a:r>
            <a:endParaRPr lang="en-US" sz="24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spcBef>
                <a:spcPct val="50000"/>
              </a:spcBef>
              <a:defRPr/>
            </a:pPr>
            <a:r>
              <a:rPr lang="ar-JO"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متوتر . . . . . . . . . . . . . . . . . . . . . . . . . . . . . . . . . . . . .  . . متوازن</a:t>
            </a:r>
          </a:p>
          <a:p>
            <a:pPr algn="ctr">
              <a:spcBef>
                <a:spcPct val="50000"/>
              </a:spcBef>
              <a:defRPr/>
            </a:pPr>
            <a:r>
              <a:rPr lang="ar-JO"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سلبي . . . . . . . . . . . . . . . . . . . . . . . . . . .  . . . . . . . . . . .  . . نشيط</a:t>
            </a:r>
          </a:p>
          <a:p>
            <a:pPr algn="ctr">
              <a:spcBef>
                <a:spcPct val="50000"/>
              </a:spcBef>
              <a:defRPr/>
            </a:pPr>
            <a:r>
              <a:rPr lang="ar-JO"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ممل . . . . . . . . . . . . . . . . . . . . . . . . . . . .  . . . . . . . . . . . . . جذاب</a:t>
            </a:r>
          </a:p>
          <a:p>
            <a:pPr algn="ctr">
              <a:spcBef>
                <a:spcPct val="50000"/>
              </a:spcBef>
              <a:defRPr/>
            </a:pPr>
            <a:r>
              <a:rPr lang="ar-JO"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كئيب . . . . . . . . . . . . . . . . . . . . . . . .  . . . . . . . . . . .  .  . . مستبشر</a:t>
            </a:r>
            <a:endParaRPr lang="en-US"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8292"/>
                                        </p:tgtEl>
                                        <p:attrNameLst>
                                          <p:attrName>style.visibility</p:attrName>
                                        </p:attrNameLst>
                                      </p:cBhvr>
                                      <p:to>
                                        <p:strVal val="visible"/>
                                      </p:to>
                                    </p:set>
                                    <p:animEffect transition="in" filter="fade">
                                      <p:cBhvr>
                                        <p:cTn id="7" dur="1000"/>
                                        <p:tgtEl>
                                          <p:spTgt spid="2682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8293"/>
                                        </p:tgtEl>
                                        <p:attrNameLst>
                                          <p:attrName>style.visibility</p:attrName>
                                        </p:attrNameLst>
                                      </p:cBhvr>
                                      <p:to>
                                        <p:strVal val="visible"/>
                                      </p:to>
                                    </p:set>
                                    <p:animEffect transition="in" filter="fade">
                                      <p:cBhvr>
                                        <p:cTn id="10" dur="1000"/>
                                        <p:tgtEl>
                                          <p:spTgt spid="26829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8294">
                                            <p:txEl>
                                              <p:pRg st="0" end="0"/>
                                            </p:txEl>
                                          </p:spTgt>
                                        </p:tgtEl>
                                        <p:attrNameLst>
                                          <p:attrName>style.visibility</p:attrName>
                                        </p:attrNameLst>
                                      </p:cBhvr>
                                      <p:to>
                                        <p:strVal val="visible"/>
                                      </p:to>
                                    </p:set>
                                    <p:animEffect transition="in" filter="fade">
                                      <p:cBhvr>
                                        <p:cTn id="15" dur="1000"/>
                                        <p:tgtEl>
                                          <p:spTgt spid="26829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8295"/>
                                        </p:tgtEl>
                                        <p:attrNameLst>
                                          <p:attrName>style.visibility</p:attrName>
                                        </p:attrNameLst>
                                      </p:cBhvr>
                                      <p:to>
                                        <p:strVal val="visible"/>
                                      </p:to>
                                    </p:set>
                                    <p:animEffect transition="in" filter="fade">
                                      <p:cBhvr>
                                        <p:cTn id="20" dur="1000"/>
                                        <p:tgtEl>
                                          <p:spTgt spid="268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2" grpId="0"/>
      <p:bldP spid="268293" grpId="0"/>
      <p:bldP spid="26829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b="1" dirty="0">
                <a:latin typeface="Arial" panose="020B0604020202020204" pitchFamily="34" charset="0"/>
                <a:cs typeface="Arial" panose="020B0604020202020204" pitchFamily="34" charset="0"/>
              </a:rPr>
              <a:t>القوة التي لا مفر منها للشخصية</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953000"/>
          </a:xfrm>
        </p:spPr>
        <p:txBody>
          <a:bodyPr>
            <a:normAutofit/>
          </a:bodyPr>
          <a:lstStyle/>
          <a:p>
            <a:pPr marL="114300" indent="0" algn="r">
              <a:buNone/>
            </a:pPr>
            <a:r>
              <a:rPr lang="ar-JO" b="1" dirty="0">
                <a:latin typeface="Arial" panose="020B0604020202020204" pitchFamily="34" charset="0"/>
                <a:cs typeface="Arial" panose="020B0604020202020204" pitchFamily="34" charset="0"/>
              </a:rPr>
              <a:t>سوف يقتنع المستمعون برسالتك إذا اقتنعوا بك كشخص. لا يوجد مفر من هذا حيث لا يختبر الناس ببساطة كلماتك وحججك ومناشداتك كرسائل غير مجسدة؛ إنهم دائماً يستشعرون المصدر ويقيمونه. إذا كانوا لا يعرفونك فإنهم (عادةً دون وعي) يجمعون الأدلة لتحديد ما إذا كانوا معجبين بك ويمكنهم الإرتباط بك واحترامك. إنهم يلاحظون ما إذا كنت شخصاً سعيداً أو صارماً سواء كنت متزناً أو متوتراً، سواء كنت تبدو لطيفاً أو صعباً أو متعجرفاً. إنهم يبحثون عن الحب والتواضع والإقناع والفرح والقوة - وبالنسبة للبعض فإن النزاهة والتوافق بين ما تقوله ومن أنت. يستطيع الجمهور أن يشعر بنوع الطاقة - أو عدم وجودها - الكامنة وراء الكلام. وقد يرون عدم الأمان أو الرغبة في التأثير أو الإفتقار إلى الإقناع، أو البر الذاتي - وكل ذلك يغلق عقولهم وقلوبهم أمام الكلمات.</a:t>
            </a:r>
            <a:endParaRPr lang="en-US" b="1" dirty="0">
              <a:latin typeface="Arial" panose="020B0604020202020204" pitchFamily="34" charset="0"/>
              <a:cs typeface="Arial" panose="020B0604020202020204" pitchFamily="34" charset="0"/>
            </a:endParaRPr>
          </a:p>
          <a:p>
            <a:pPr marL="114300" indent="0" algn="r">
              <a:buNone/>
            </a:pPr>
            <a:r>
              <a:rPr lang="ar-JO" b="1" dirty="0">
                <a:latin typeface="Arial" panose="020B0604020202020204" pitchFamily="34" charset="0"/>
                <a:cs typeface="Arial" panose="020B0604020202020204" pitchFamily="34" charset="0"/>
              </a:rPr>
              <a:t>تيموثي كيلر، الوعظ، 191-192</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013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560670" cy="1039427"/>
          </a:xfrm>
        </p:spPr>
        <p:txBody>
          <a:bodyPr>
            <a:noAutofit/>
          </a:bodyPr>
          <a:lstStyle/>
          <a:p>
            <a:r>
              <a:rPr lang="ar-JO" sz="2800" dirty="0">
                <a:latin typeface="Arial" panose="020B0604020202020204" pitchFamily="34" charset="0"/>
                <a:cs typeface="Arial" panose="020B0604020202020204" pitchFamily="34" charset="0"/>
              </a:rPr>
              <a:t>نتحدث عن كونها قاتمة أو متفائلة. . . </a:t>
            </a:r>
            <a:br>
              <a:rPr lang="ar-JO" sz="2800" dirty="0">
                <a:latin typeface="Arial" panose="020B0604020202020204" pitchFamily="34" charset="0"/>
                <a:cs typeface="Arial" panose="020B0604020202020204" pitchFamily="34" charset="0"/>
              </a:rPr>
            </a:br>
            <a:r>
              <a:rPr lang="ar-JO" sz="2800" dirty="0">
                <a:latin typeface="Arial" panose="020B0604020202020204" pitchFamily="34" charset="0"/>
                <a:cs typeface="Arial" panose="020B0604020202020204" pitchFamily="34" charset="0"/>
              </a:rPr>
              <a:t>نحن وكلاء الرجاء</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752600"/>
            <a:ext cx="8986798" cy="4373563"/>
          </a:xfrm>
        </p:spPr>
        <p:txBody>
          <a:bodyPr>
            <a:normAutofit/>
          </a:bodyPr>
          <a:lstStyle/>
          <a:p>
            <a:pPr algn="r" rtl="1"/>
            <a:r>
              <a:rPr lang="ar-JO" sz="2800" dirty="0">
                <a:latin typeface="Arial" panose="020B0604020202020204" pitchFamily="34" charset="0"/>
                <a:cs typeface="Arial" panose="020B0604020202020204" pitchFamily="34" charset="0"/>
              </a:rPr>
              <a:t>يستطيع الراعي ويجب عليه تفويض الكثير من الأمور</a:t>
            </a:r>
            <a:endParaRPr lang="en-US" sz="2800" dirty="0">
              <a:latin typeface="Arial" panose="020B0604020202020204" pitchFamily="34" charset="0"/>
              <a:cs typeface="Arial" panose="020B0604020202020204" pitchFamily="34" charset="0"/>
            </a:endParaRPr>
          </a:p>
          <a:p>
            <a:pPr algn="r" rtl="1"/>
            <a:r>
              <a:rPr lang="ar-JO" sz="2800" dirty="0">
                <a:latin typeface="Arial" panose="020B0604020202020204" pitchFamily="34" charset="0"/>
                <a:cs typeface="Arial" panose="020B0604020202020204" pitchFamily="34" charset="0"/>
              </a:rPr>
              <a:t>. . . ولكن الشيء الوحيد الذي لا يمكنه تفويضه هو الرجاء. التفاؤل الحيوي.</a:t>
            </a:r>
            <a:endParaRPr lang="en-US" sz="2800" dirty="0">
              <a:latin typeface="Arial" panose="020B0604020202020204" pitchFamily="34" charset="0"/>
              <a:cs typeface="Arial" panose="020B0604020202020204" pitchFamily="34" charset="0"/>
            </a:endParaRPr>
          </a:p>
          <a:p>
            <a:pPr algn="r" rtl="1"/>
            <a:r>
              <a:rPr lang="ar-JO" sz="2800" dirty="0">
                <a:latin typeface="Arial" panose="020B0604020202020204" pitchFamily="34" charset="0"/>
                <a:cs typeface="Arial" panose="020B0604020202020204" pitchFamily="34" charset="0"/>
              </a:rPr>
              <a:t>. . . ولكن لكي تحافظ على الرجاء عليك أن تكون متفائلاً.</a:t>
            </a:r>
            <a:endParaRPr lang="en-US" sz="2800" dirty="0">
              <a:latin typeface="Arial" panose="020B0604020202020204" pitchFamily="34" charset="0"/>
              <a:cs typeface="Arial" panose="020B0604020202020204" pitchFamily="34" charset="0"/>
            </a:endParaRPr>
          </a:p>
          <a:p>
            <a:pPr algn="r" rtl="1"/>
            <a:r>
              <a:rPr lang="ar-JO" sz="2800" dirty="0">
                <a:latin typeface="Arial" panose="020B0604020202020204" pitchFamily="34" charset="0"/>
                <a:cs typeface="Arial" panose="020B0604020202020204" pitchFamily="34" charset="0"/>
              </a:rPr>
              <a:t>... لكن هذا قد يكون صعباً في الخدمة</a:t>
            </a:r>
            <a:endParaRPr lang="en-US" sz="2800" dirty="0">
              <a:latin typeface="Arial" panose="020B0604020202020204" pitchFamily="34" charset="0"/>
              <a:cs typeface="Arial" panose="020B0604020202020204" pitchFamily="34" charset="0"/>
            </a:endParaRPr>
          </a:p>
          <a:p>
            <a:pPr algn="r" rtl="1"/>
            <a:r>
              <a:rPr lang="ar-JO" sz="2800" dirty="0">
                <a:latin typeface="Arial" panose="020B0604020202020204" pitchFamily="34" charset="0"/>
                <a:cs typeface="Arial" panose="020B0604020202020204" pitchFamily="34" charset="0"/>
              </a:rPr>
              <a:t>... لهذا علينا أن نتمسك بالرجاء</a:t>
            </a:r>
            <a:endParaRPr lang="en-US" sz="2800" dirty="0">
              <a:latin typeface="Arial" panose="020B0604020202020204" pitchFamily="34" charset="0"/>
              <a:cs typeface="Arial" panose="020B0604020202020204" pitchFamily="34" charset="0"/>
            </a:endParaRPr>
          </a:p>
          <a:p>
            <a:pPr algn="r" rtl="1"/>
            <a:r>
              <a:rPr lang="ar-JO" sz="2800" dirty="0">
                <a:latin typeface="Arial" panose="020B0604020202020204" pitchFamily="34" charset="0"/>
                <a:cs typeface="Arial" panose="020B0604020202020204" pitchFamily="34" charset="0"/>
              </a:rPr>
              <a:t>1 صم 30: 1-6</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6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4953000" y="967581"/>
            <a:ext cx="3664262" cy="2438400"/>
          </a:xfrm>
          <a:prstGeom prst="rect">
            <a:avLst/>
          </a:prstGeom>
          <a:effectLst>
            <a:outerShdw blurRad="50800" dist="50800" dir="5400000" algn="ctr" rotWithShape="0">
              <a:srgbClr val="000000">
                <a:alpha val="94000"/>
              </a:srgbClr>
            </a:outerShdw>
            <a:softEdge rad="139700"/>
          </a:effectLst>
        </p:spPr>
      </p:pic>
      <p:sp>
        <p:nvSpPr>
          <p:cNvPr id="2" name="Title 1"/>
          <p:cNvSpPr>
            <a:spLocks noGrp="1"/>
          </p:cNvSpPr>
          <p:nvPr>
            <p:ph type="title"/>
          </p:nvPr>
        </p:nvSpPr>
        <p:spPr>
          <a:xfrm>
            <a:off x="533400" y="304800"/>
            <a:ext cx="7886700" cy="1325563"/>
          </a:xfrm>
        </p:spPr>
        <p:txBody>
          <a:bodyPr>
            <a:normAutofit fontScale="90000"/>
          </a:bodyPr>
          <a:lstStyle/>
          <a:p>
            <a:pPr algn="ctr"/>
            <a:r>
              <a:rPr lang="ar-JO" sz="3600" dirty="0">
                <a:latin typeface="Arial" panose="020B0604020202020204" pitchFamily="34" charset="0"/>
                <a:cs typeface="Arial" panose="020B0604020202020204" pitchFamily="34" charset="0"/>
              </a:rPr>
              <a:t>دراسة حالة: بيللي غراهام</a:t>
            </a:r>
            <a:br>
              <a:rPr lang="en-US" sz="3600" dirty="0">
                <a:latin typeface="Arial" panose="020B0604020202020204" pitchFamily="34" charset="0"/>
                <a:cs typeface="Arial" panose="020B0604020202020204" pitchFamily="34" charset="0"/>
              </a:rPr>
            </a:br>
            <a:r>
              <a:rPr lang="ar-JO" sz="3600" dirty="0">
                <a:latin typeface="Arial" panose="020B0604020202020204" pitchFamily="34" charset="0"/>
                <a:cs typeface="Arial" panose="020B0604020202020204" pitchFamily="34" charset="0"/>
              </a:rPr>
              <a:t>قوة الصليب</a:t>
            </a:r>
            <a:br>
              <a:rPr lang="en-US" sz="3600" dirty="0">
                <a:latin typeface="Arial" panose="020B0604020202020204" pitchFamily="34" charset="0"/>
                <a:cs typeface="Arial" panose="020B0604020202020204" pitchFamily="34" charset="0"/>
              </a:rPr>
            </a:br>
            <a:r>
              <a:rPr lang="ar-JO" sz="3600" dirty="0">
                <a:latin typeface="Arial" panose="020B0604020202020204" pitchFamily="34" charset="0"/>
                <a:cs typeface="Arial" panose="020B0604020202020204" pitchFamily="34" charset="0"/>
              </a:rPr>
              <a:t>بوسطن، 1982</a:t>
            </a:r>
            <a:br>
              <a:rPr lang="en-US" sz="2200" dirty="0">
                <a:latin typeface="Arial" panose="020B0604020202020204" pitchFamily="34" charset="0"/>
                <a:cs typeface="Arial" panose="020B0604020202020204" pitchFamily="34" charset="0"/>
              </a:rPr>
            </a:br>
            <a:r>
              <a:rPr lang="ar-JO" sz="2200" dirty="0">
                <a:latin typeface="Arial" panose="020B0604020202020204" pitchFamily="34" charset="0"/>
                <a:cs typeface="Arial" panose="020B0604020202020204" pitchFamily="34" charset="0"/>
              </a:rPr>
              <a:t>0:00 – 7:42، 16:14 – 22:49</a:t>
            </a:r>
            <a:endParaRPr lang="en-US" sz="2200" dirty="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a:xfrm>
            <a:off x="533400" y="1905000"/>
            <a:ext cx="5562600" cy="4495800"/>
          </a:xfrm>
        </p:spPr>
        <p:txBody>
          <a:bodyPr>
            <a:normAutofit/>
          </a:bodyPr>
          <a:lstStyle/>
          <a:p>
            <a:pPr algn="r" rtl="1"/>
            <a:r>
              <a:rPr lang="ar-JO" dirty="0">
                <a:latin typeface="Arial" panose="020B0604020202020204" pitchFamily="34" charset="0"/>
                <a:cs typeface="Arial" panose="020B0604020202020204" pitchFamily="34" charset="0"/>
              </a:rPr>
              <a:t>الحس السليم: كيف يقدم بيللي المعرفة، الخبرة ... الخ؟</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الصفة السليمة: كيف تشكلت شخصية بيللي قبل وخلال وبعد العظة؟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السمعة الحسنة: كيف يظهر بيللي مشابهته/محبته للجمهور</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النشاط: كيف يبدو بيللي؟ بماذا يساهم هذا في إقناعه؟</a:t>
            </a: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6477000" y="3506569"/>
            <a:ext cx="236220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https://www.youtube.com/</a:t>
            </a:r>
            <a:r>
              <a:rPr lang="en-US" dirty="0" err="1">
                <a:latin typeface="Arial" panose="020B0604020202020204" pitchFamily="34" charset="0"/>
                <a:cs typeface="Arial" panose="020B0604020202020204" pitchFamily="34" charset="0"/>
              </a:rPr>
              <a:t>watch?v</a:t>
            </a:r>
            <a:r>
              <a:rPr lang="en-US" dirty="0">
                <a:latin typeface="Arial" panose="020B0604020202020204" pitchFamily="34" charset="0"/>
                <a:cs typeface="Arial" panose="020B0604020202020204" pitchFamily="34" charset="0"/>
              </a:rPr>
              <a:t>=2t7Lzs8UpfU</a:t>
            </a:r>
          </a:p>
        </p:txBody>
      </p:sp>
    </p:spTree>
    <p:extLst>
      <p:ext uri="{BB962C8B-B14F-4D97-AF65-F5344CB8AC3E}">
        <p14:creationId xmlns:p14="http://schemas.microsoft.com/office/powerpoint/2010/main" val="3735541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JO" sz="3600" dirty="0">
                <a:latin typeface="Arial" panose="020B0604020202020204" pitchFamily="34" charset="0"/>
                <a:cs typeface="Arial" panose="020B0604020202020204" pitchFamily="34" charset="0"/>
              </a:rPr>
              <a:t>كيف تطور شخصيتك؟</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28650" y="1825625"/>
            <a:ext cx="7600950" cy="4351338"/>
          </a:xfrm>
        </p:spPr>
        <p:txBody>
          <a:bodyPr>
            <a:normAutofit/>
          </a:bodyPr>
          <a:lstStyle/>
          <a:p>
            <a:pPr algn="r" rtl="1"/>
            <a:r>
              <a:rPr lang="ar-JO" sz="3200" dirty="0">
                <a:latin typeface="Arial" panose="020B0604020202020204" pitchFamily="34" charset="0"/>
                <a:cs typeface="Arial" panose="020B0604020202020204" pitchFamily="34" charset="0"/>
              </a:rPr>
              <a:t>الأمثلة</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الموجهون</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الإنضباط (خصوصاً عندما تتقوى في الرب)</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راقب نفسك على الفيديو و/أو أطلب ملاحظات من الجماعة التي تحبك</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7740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evcl.org/images/Meet%20the%20Staff/Lee%20Eclov%20(250%20x%20167).jpg"/>
          <p:cNvPicPr>
            <a:picLocks noChangeAspect="1" noChangeArrowheads="1"/>
          </p:cNvPicPr>
          <p:nvPr/>
        </p:nvPicPr>
        <p:blipFill>
          <a:blip r:embed="rId2"/>
          <a:srcRect/>
          <a:stretch>
            <a:fillRect/>
          </a:stretch>
        </p:blipFill>
        <p:spPr bwMode="auto">
          <a:xfrm>
            <a:off x="6781800" y="187036"/>
            <a:ext cx="2549338" cy="1869465"/>
          </a:xfrm>
          <a:prstGeom prst="rect">
            <a:avLst/>
          </a:prstGeom>
          <a:noFill/>
          <a:effectLst>
            <a:softEdge rad="317500"/>
          </a:effectLst>
          <a:scene3d>
            <a:camera prst="perspectiveContrastingRightFacing"/>
            <a:lightRig rig="threePt" dir="t"/>
          </a:scene3d>
        </p:spPr>
      </p:pic>
      <p:sp>
        <p:nvSpPr>
          <p:cNvPr id="310274" name="Rectangle 2"/>
          <p:cNvSpPr>
            <a:spLocks noGrp="1" noChangeArrowheads="1"/>
          </p:cNvSpPr>
          <p:nvPr>
            <p:ph type="title"/>
          </p:nvPr>
        </p:nvSpPr>
        <p:spPr>
          <a:xfrm>
            <a:off x="678894" y="304800"/>
            <a:ext cx="4807505" cy="1143000"/>
          </a:xfrm>
        </p:spPr>
        <p:txBody>
          <a:bodyPr>
            <a:normAutofit fontScale="90000"/>
          </a:bodyPr>
          <a:lstStyle/>
          <a:p>
            <a:pPr eaLnBrk="1" hangingPunct="1">
              <a:defRPr/>
            </a:pPr>
            <a:r>
              <a:rPr lang="ar-JO" sz="3600" dirty="0">
                <a:latin typeface="Arial" panose="020B0604020202020204" pitchFamily="34" charset="0"/>
                <a:cs typeface="Arial" panose="020B0604020202020204" pitchFamily="34" charset="0"/>
              </a:rPr>
              <a:t>دراسة حالة:</a:t>
            </a:r>
            <a:br>
              <a:rPr lang="en-US" sz="3600" dirty="0">
                <a:latin typeface="Arial" panose="020B0604020202020204" pitchFamily="34" charset="0"/>
                <a:cs typeface="Arial" panose="020B0604020202020204" pitchFamily="34" charset="0"/>
              </a:rPr>
            </a:br>
            <a:r>
              <a:rPr lang="ar-JO" sz="3600" dirty="0">
                <a:latin typeface="Arial" panose="020B0604020202020204" pitchFamily="34" charset="0"/>
                <a:cs typeface="Arial" panose="020B0604020202020204" pitchFamily="34" charset="0"/>
              </a:rPr>
              <a:t>لي إكلوف</a:t>
            </a:r>
            <a:br>
              <a:rPr lang="en-US" sz="3600" dirty="0">
                <a:latin typeface="Arial" panose="020B0604020202020204" pitchFamily="34" charset="0"/>
                <a:cs typeface="Arial" panose="020B0604020202020204" pitchFamily="34" charset="0"/>
              </a:rPr>
            </a:br>
            <a:r>
              <a:rPr lang="ar-JO" sz="3600" dirty="0">
                <a:latin typeface="Arial" panose="020B0604020202020204" pitchFamily="34" charset="0"/>
                <a:cs typeface="Arial" panose="020B0604020202020204" pitchFamily="34" charset="0"/>
              </a:rPr>
              <a:t>اختر الحياة</a:t>
            </a:r>
            <a:endParaRPr lang="en-US" sz="3600" dirty="0">
              <a:latin typeface="Arial" panose="020B0604020202020204" pitchFamily="34" charset="0"/>
              <a:cs typeface="Arial" panose="020B0604020202020204" pitchFamily="34" charset="0"/>
            </a:endParaRPr>
          </a:p>
        </p:txBody>
      </p:sp>
      <p:sp>
        <p:nvSpPr>
          <p:cNvPr id="310275" name="Rectangle 3"/>
          <p:cNvSpPr>
            <a:spLocks noGrp="1" noChangeArrowheads="1"/>
          </p:cNvSpPr>
          <p:nvPr>
            <p:ph idx="1"/>
          </p:nvPr>
        </p:nvSpPr>
        <p:spPr>
          <a:xfrm>
            <a:off x="491960" y="2056500"/>
            <a:ext cx="8229600" cy="4531335"/>
          </a:xfrm>
          <a:solidFill>
            <a:srgbClr val="002060">
              <a:alpha val="23000"/>
            </a:srgbClr>
          </a:solidFill>
        </p:spPr>
        <p:txBody>
          <a:bodyPr>
            <a:normAutofit/>
          </a:bodyPr>
          <a:lstStyle/>
          <a:p>
            <a:pPr algn="r" rtl="1">
              <a:lnSpc>
                <a:spcPct val="90000"/>
              </a:lnSpc>
              <a:defRPr/>
            </a:pPr>
            <a:r>
              <a:rPr lang="ar-JO" sz="2800" b="1" dirty="0">
                <a:latin typeface="Arial" panose="020B0604020202020204" pitchFamily="34" charset="0"/>
                <a:cs typeface="Arial" panose="020B0604020202020204" pitchFamily="34" charset="0"/>
              </a:rPr>
              <a:t>الموقف البلاغي: </a:t>
            </a:r>
            <a:r>
              <a:rPr lang="ar-JO" sz="2800" dirty="0">
                <a:latin typeface="Arial" panose="020B0604020202020204" pitchFamily="34" charset="0"/>
                <a:cs typeface="Arial" panose="020B0604020202020204" pitchFamily="34" charset="0"/>
              </a:rPr>
              <a:t>ما الذي يمكنك تمييزه عن جمهور إيكلوف؟ هل هم مؤمنون؟ هل يوافقون على موقفه؟ وما علاقته بهم؟</a:t>
            </a:r>
          </a:p>
          <a:p>
            <a:pPr algn="r" rtl="1">
              <a:lnSpc>
                <a:spcPct val="90000"/>
              </a:lnSpc>
              <a:defRPr/>
            </a:pPr>
            <a:r>
              <a:rPr lang="ar-JO" sz="2800" b="1" dirty="0">
                <a:latin typeface="Arial" panose="020B0604020202020204" pitchFamily="34" charset="0"/>
                <a:cs typeface="Arial" panose="020B0604020202020204" pitchFamily="34" charset="0"/>
              </a:rPr>
              <a:t>الحس السليم: </a:t>
            </a:r>
            <a:r>
              <a:rPr lang="ar-JO" sz="2800" dirty="0">
                <a:latin typeface="Arial" panose="020B0604020202020204" pitchFamily="34" charset="0"/>
                <a:cs typeface="Arial" panose="020B0604020202020204" pitchFamily="34" charset="0"/>
              </a:rPr>
              <a:t>كيف يبني إيكلوف قضيته؟ هل يأتي على أنه ذو علم؟ فهل يرتكب أي أخطاء في هذا الصدد؟</a:t>
            </a:r>
            <a:endParaRPr lang="en-US" sz="2800" dirty="0">
              <a:latin typeface="Arial" panose="020B0604020202020204" pitchFamily="34" charset="0"/>
              <a:cs typeface="Arial" panose="020B0604020202020204" pitchFamily="34" charset="0"/>
            </a:endParaRPr>
          </a:p>
          <a:p>
            <a:pPr algn="r" rtl="1">
              <a:lnSpc>
                <a:spcPct val="90000"/>
              </a:lnSpc>
              <a:defRPr/>
            </a:pPr>
            <a:r>
              <a:rPr lang="ar-JO" sz="2800" b="1" dirty="0">
                <a:latin typeface="Arial" panose="020B0604020202020204" pitchFamily="34" charset="0"/>
                <a:cs typeface="Arial" panose="020B0604020202020204" pitchFamily="34" charset="0"/>
              </a:rPr>
              <a:t>حسن الصفة: </a:t>
            </a:r>
            <a:r>
              <a:rPr lang="ar-JO" sz="2800" dirty="0">
                <a:latin typeface="Arial" panose="020B0604020202020204" pitchFamily="34" charset="0"/>
                <a:cs typeface="Arial" panose="020B0604020202020204" pitchFamily="34" charset="0"/>
              </a:rPr>
              <a:t>كيف يُظهر إيكلوف الجدارة بالثقة؟ فهل يرتكب أي أخطاء في هذا الصدد؟</a:t>
            </a:r>
            <a:endParaRPr lang="en-US" sz="2800" dirty="0">
              <a:latin typeface="Arial" panose="020B0604020202020204" pitchFamily="34" charset="0"/>
              <a:cs typeface="Arial" panose="020B0604020202020204" pitchFamily="34" charset="0"/>
            </a:endParaRPr>
          </a:p>
          <a:p>
            <a:pPr algn="r" rtl="1">
              <a:lnSpc>
                <a:spcPct val="90000"/>
              </a:lnSpc>
              <a:defRPr/>
            </a:pPr>
            <a:r>
              <a:rPr lang="ar-JO" sz="2800" b="1" dirty="0">
                <a:latin typeface="Arial" panose="020B0604020202020204" pitchFamily="34" charset="0"/>
                <a:cs typeface="Arial" panose="020B0604020202020204" pitchFamily="34" charset="0"/>
              </a:rPr>
              <a:t>السمعة الحسنة: </a:t>
            </a:r>
            <a:r>
              <a:rPr lang="ar-JO" sz="2800" dirty="0">
                <a:latin typeface="Arial" panose="020B0604020202020204" pitchFamily="34" charset="0"/>
                <a:cs typeface="Arial" panose="020B0604020202020204" pitchFamily="34" charset="0"/>
              </a:rPr>
              <a:t>كيف يثبت إيكلوف أنه يهتم بمستمعيه؟ فهل يرتكب أي أخطاء في هذا الصدد؟</a:t>
            </a:r>
            <a:endParaRPr lang="en-US" sz="2800" dirty="0">
              <a:latin typeface="Arial" panose="020B0604020202020204" pitchFamily="34" charset="0"/>
              <a:cs typeface="Arial" panose="020B0604020202020204" pitchFamily="34" charset="0"/>
            </a:endParaRPr>
          </a:p>
          <a:p>
            <a:pPr algn="r" rtl="1">
              <a:lnSpc>
                <a:spcPct val="90000"/>
              </a:lnSpc>
              <a:defRPr/>
            </a:pPr>
            <a:r>
              <a:rPr lang="ar-JO" sz="2800" b="1" dirty="0">
                <a:latin typeface="Arial" panose="020B0604020202020204" pitchFamily="34" charset="0"/>
                <a:cs typeface="Arial" panose="020B0604020202020204" pitchFamily="34" charset="0"/>
              </a:rPr>
              <a:t>النشاط: </a:t>
            </a:r>
            <a:r>
              <a:rPr lang="ar-JO" sz="2800" dirty="0">
                <a:latin typeface="Arial" panose="020B0604020202020204" pitchFamily="34" charset="0"/>
                <a:cs typeface="Arial" panose="020B0604020202020204" pitchFamily="34" charset="0"/>
              </a:rPr>
              <a:t>كيف يبدو صوت إيكلوف؟ هل هو عاطفي وموثوق؟ فهل يرتكب أي أخطاء في هذا الصدد؟</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19375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animEffect transition="in" filter="fade">
                                      <p:cBhvr>
                                        <p:cTn id="7" dur="1000"/>
                                        <p:tgtEl>
                                          <p:spTgt spid="310275">
                                            <p:txEl>
                                              <p:pRg st="0" end="0"/>
                                            </p:txEl>
                                          </p:spTgt>
                                        </p:tgtEl>
                                      </p:cBhvr>
                                    </p:animEffect>
                                    <p:anim calcmode="lin" valueType="num">
                                      <p:cBhvr>
                                        <p:cTn id="8" dur="1000" fill="hold"/>
                                        <p:tgtEl>
                                          <p:spTgt spid="31027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1027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1027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10275">
                                            <p:txEl>
                                              <p:pRg st="1" end="1"/>
                                            </p:txEl>
                                          </p:spTgt>
                                        </p:tgtEl>
                                        <p:attrNameLst>
                                          <p:attrName>style.visibility</p:attrName>
                                        </p:attrNameLst>
                                      </p:cBhvr>
                                      <p:to>
                                        <p:strVal val="visible"/>
                                      </p:to>
                                    </p:set>
                                    <p:animEffect transition="in" filter="fade">
                                      <p:cBhvr>
                                        <p:cTn id="15" dur="1000"/>
                                        <p:tgtEl>
                                          <p:spTgt spid="310275">
                                            <p:txEl>
                                              <p:pRg st="1" end="1"/>
                                            </p:txEl>
                                          </p:spTgt>
                                        </p:tgtEl>
                                      </p:cBhvr>
                                    </p:animEffect>
                                    <p:anim calcmode="lin" valueType="num">
                                      <p:cBhvr>
                                        <p:cTn id="16" dur="1000" fill="hold"/>
                                        <p:tgtEl>
                                          <p:spTgt spid="31027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1027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1027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10275">
                                            <p:txEl>
                                              <p:pRg st="2" end="2"/>
                                            </p:txEl>
                                          </p:spTgt>
                                        </p:tgtEl>
                                        <p:attrNameLst>
                                          <p:attrName>style.visibility</p:attrName>
                                        </p:attrNameLst>
                                      </p:cBhvr>
                                      <p:to>
                                        <p:strVal val="visible"/>
                                      </p:to>
                                    </p:set>
                                    <p:animEffect transition="in" filter="fade">
                                      <p:cBhvr>
                                        <p:cTn id="23" dur="1000"/>
                                        <p:tgtEl>
                                          <p:spTgt spid="310275">
                                            <p:txEl>
                                              <p:pRg st="2" end="2"/>
                                            </p:txEl>
                                          </p:spTgt>
                                        </p:tgtEl>
                                      </p:cBhvr>
                                    </p:animEffect>
                                    <p:anim calcmode="lin" valueType="num">
                                      <p:cBhvr>
                                        <p:cTn id="24" dur="1000" fill="hold"/>
                                        <p:tgtEl>
                                          <p:spTgt spid="310275">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1027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1027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10275">
                                            <p:txEl>
                                              <p:pRg st="3" end="3"/>
                                            </p:txEl>
                                          </p:spTgt>
                                        </p:tgtEl>
                                        <p:attrNameLst>
                                          <p:attrName>style.visibility</p:attrName>
                                        </p:attrNameLst>
                                      </p:cBhvr>
                                      <p:to>
                                        <p:strVal val="visible"/>
                                      </p:to>
                                    </p:set>
                                    <p:animEffect transition="in" filter="fade">
                                      <p:cBhvr>
                                        <p:cTn id="31" dur="1000"/>
                                        <p:tgtEl>
                                          <p:spTgt spid="310275">
                                            <p:txEl>
                                              <p:pRg st="3" end="3"/>
                                            </p:txEl>
                                          </p:spTgt>
                                        </p:tgtEl>
                                      </p:cBhvr>
                                    </p:animEffect>
                                    <p:anim calcmode="lin" valueType="num">
                                      <p:cBhvr>
                                        <p:cTn id="32" dur="1000" fill="hold"/>
                                        <p:tgtEl>
                                          <p:spTgt spid="310275">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10275">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1027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0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95000"/>
            <a:lumOff val="5000"/>
          </a:schemeClr>
        </a:solidFill>
        <a:effectLst/>
      </p:bgPr>
    </p:bg>
    <p:spTree>
      <p:nvGrpSpPr>
        <p:cNvPr id="1" name=""/>
        <p:cNvGrpSpPr/>
        <p:nvPr/>
      </p:nvGrpSpPr>
      <p:grpSpPr>
        <a:xfrm>
          <a:off x="0" y="0"/>
          <a:ext cx="0" cy="0"/>
          <a:chOff x="0" y="0"/>
          <a:chExt cx="0" cy="0"/>
        </a:xfrm>
      </p:grpSpPr>
      <p:pic>
        <p:nvPicPr>
          <p:cNvPr id="24578" name="Picture 6" descr="http://zondervan.typepad.com/zondervan/ortberg.jpg"/>
          <p:cNvPicPr>
            <a:picLocks noChangeAspect="1" noChangeArrowheads="1"/>
          </p:cNvPicPr>
          <p:nvPr/>
        </p:nvPicPr>
        <p:blipFill>
          <a:blip r:embed="rId2"/>
          <a:srcRect/>
          <a:stretch>
            <a:fillRect/>
          </a:stretch>
        </p:blipFill>
        <p:spPr bwMode="auto">
          <a:xfrm>
            <a:off x="1600200" y="457200"/>
            <a:ext cx="6165850" cy="4114800"/>
          </a:xfrm>
          <a:prstGeom prst="rect">
            <a:avLst/>
          </a:prstGeom>
          <a:noFill/>
          <a:ln w="9525">
            <a:noFill/>
            <a:miter lim="800000"/>
            <a:headEnd/>
            <a:tailEnd/>
          </a:ln>
        </p:spPr>
      </p:pic>
      <p:sp>
        <p:nvSpPr>
          <p:cNvPr id="276483" name="Rectangle 3"/>
          <p:cNvSpPr>
            <a:spLocks noGrp="1" noChangeArrowheads="1"/>
          </p:cNvSpPr>
          <p:nvPr>
            <p:ph type="title"/>
          </p:nvPr>
        </p:nvSpPr>
        <p:spPr>
          <a:xfrm>
            <a:off x="304800" y="152400"/>
            <a:ext cx="8610600" cy="1143000"/>
          </a:xfrm>
        </p:spPr>
        <p:txBody>
          <a:bodyPr/>
          <a:lstStyle/>
          <a:p>
            <a:pPr eaLnBrk="1" hangingPunct="1">
              <a:defRPr/>
            </a:pPr>
            <a:r>
              <a:rPr lang="ar-JO" sz="3400" b="1" dirty="0">
                <a:solidFill>
                  <a:srgbClr val="FFFF00"/>
                </a:solidFill>
                <a:effectLst>
                  <a:outerShdw blurRad="38100" dist="38100" dir="2700000" algn="tl">
                    <a:srgbClr val="000000">
                      <a:alpha val="43137"/>
                    </a:srgbClr>
                  </a:outerShdw>
                </a:effectLst>
              </a:rPr>
              <a:t>دراسة حالة: جون أورتبيرغ</a:t>
            </a:r>
            <a:br>
              <a:rPr lang="en-US" sz="3400" b="1" dirty="0">
                <a:solidFill>
                  <a:srgbClr val="FFFF00"/>
                </a:solidFill>
                <a:effectLst>
                  <a:outerShdw blurRad="38100" dist="38100" dir="2700000" algn="tl">
                    <a:srgbClr val="000000">
                      <a:alpha val="43137"/>
                    </a:srgbClr>
                  </a:outerShdw>
                </a:effectLst>
              </a:rPr>
            </a:br>
            <a:r>
              <a:rPr lang="ar-JO" sz="3400" b="1" dirty="0">
                <a:solidFill>
                  <a:srgbClr val="FFFF00"/>
                </a:solidFill>
                <a:effectLst>
                  <a:outerShdw blurRad="38100" dist="38100" dir="2700000" algn="tl">
                    <a:srgbClr val="000000">
                      <a:alpha val="43137"/>
                    </a:srgbClr>
                  </a:outerShdw>
                </a:effectLst>
              </a:rPr>
              <a:t>لماذا الإختلاط؟</a:t>
            </a:r>
            <a:endParaRPr lang="en-US" sz="3400" b="1" dirty="0">
              <a:solidFill>
                <a:srgbClr val="FFFF00"/>
              </a:solidFill>
              <a:effectLst>
                <a:outerShdw blurRad="38100" dist="38100" dir="2700000" algn="tl">
                  <a:srgbClr val="000000">
                    <a:alpha val="43137"/>
                  </a:srgbClr>
                </a:outerShdw>
              </a:effectLst>
            </a:endParaRPr>
          </a:p>
        </p:txBody>
      </p:sp>
      <p:sp>
        <p:nvSpPr>
          <p:cNvPr id="276484" name="Rectangle 4"/>
          <p:cNvSpPr>
            <a:spLocks noGrp="1" noChangeArrowheads="1"/>
          </p:cNvSpPr>
          <p:nvPr>
            <p:ph type="body" sz="half" idx="1"/>
          </p:nvPr>
        </p:nvSpPr>
        <p:spPr>
          <a:xfrm>
            <a:off x="228600" y="1295400"/>
            <a:ext cx="8686800" cy="5257800"/>
          </a:xfrm>
          <a:solidFill>
            <a:srgbClr val="808080">
              <a:alpha val="30196"/>
            </a:srgbClr>
          </a:solidFill>
        </p:spPr>
        <p:txBody>
          <a:bodyPr/>
          <a:lstStyle/>
          <a:p>
            <a:pPr algn="r" rtl="1" eaLnBrk="1" hangingPunct="1">
              <a:lnSpc>
                <a:spcPct val="80000"/>
              </a:lnSpc>
              <a:defRPr/>
            </a:pPr>
            <a:r>
              <a:rPr lang="ar-JO" sz="2400" b="1" dirty="0">
                <a:solidFill>
                  <a:srgbClr val="FFFF99"/>
                </a:solidFill>
                <a:effectLst>
                  <a:outerShdw blurRad="38100" dist="38100" dir="2700000" algn="tl">
                    <a:srgbClr val="000000">
                      <a:alpha val="43137"/>
                    </a:srgbClr>
                  </a:outerShdw>
                </a:effectLst>
              </a:rPr>
              <a:t>الموقف البلاغي: </a:t>
            </a:r>
            <a:r>
              <a:rPr lang="ar-JO" sz="2400" dirty="0">
                <a:solidFill>
                  <a:srgbClr val="FFFF99"/>
                </a:solidFill>
                <a:effectLst>
                  <a:outerShdw blurRad="38100" dist="38100" dir="2700000" algn="tl">
                    <a:srgbClr val="000000">
                      <a:alpha val="43137"/>
                    </a:srgbClr>
                  </a:outerShdw>
                </a:effectLst>
              </a:rPr>
              <a:t>من هو جمهور أورتبرغ؟ هل هم مؤمنون؟ هل يتفقون مع ادعائه الرئيسي؟ وما علاقته بهم؟</a:t>
            </a:r>
            <a:endParaRPr lang="en-US" sz="2400" dirty="0">
              <a:solidFill>
                <a:srgbClr val="FFFF99"/>
              </a:solidFill>
              <a:effectLst>
                <a:outerShdw blurRad="38100" dist="38100" dir="2700000" algn="tl">
                  <a:srgbClr val="000000">
                    <a:alpha val="43137"/>
                  </a:srgbClr>
                </a:outerShdw>
              </a:effectLst>
            </a:endParaRPr>
          </a:p>
          <a:p>
            <a:pPr eaLnBrk="1" hangingPunct="1">
              <a:lnSpc>
                <a:spcPct val="80000"/>
              </a:lnSpc>
              <a:buFontTx/>
              <a:buNone/>
              <a:defRPr/>
            </a:pPr>
            <a:endParaRPr lang="en-US" sz="2400" dirty="0">
              <a:solidFill>
                <a:srgbClr val="FFFF99"/>
              </a:solidFill>
              <a:effectLst>
                <a:outerShdw blurRad="38100" dist="38100" dir="2700000" algn="tl">
                  <a:srgbClr val="000000">
                    <a:alpha val="43137"/>
                  </a:srgbClr>
                </a:outerShdw>
              </a:effectLst>
            </a:endParaRPr>
          </a:p>
          <a:p>
            <a:pPr algn="r" rtl="1" eaLnBrk="1" hangingPunct="1">
              <a:lnSpc>
                <a:spcPct val="80000"/>
              </a:lnSpc>
              <a:defRPr/>
            </a:pPr>
            <a:r>
              <a:rPr lang="ar-JO" sz="2400" b="1" dirty="0">
                <a:solidFill>
                  <a:srgbClr val="FFFF99"/>
                </a:solidFill>
                <a:effectLst>
                  <a:outerShdw blurRad="38100" dist="38100" dir="2700000" algn="tl">
                    <a:srgbClr val="000000">
                      <a:alpha val="43137"/>
                    </a:srgbClr>
                  </a:outerShdw>
                </a:effectLst>
              </a:rPr>
              <a:t>الحس السليم: </a:t>
            </a:r>
            <a:r>
              <a:rPr lang="ar-JO" sz="2400" dirty="0">
                <a:solidFill>
                  <a:srgbClr val="FFFF99"/>
                </a:solidFill>
                <a:effectLst>
                  <a:outerShdw blurRad="38100" dist="38100" dir="2700000" algn="tl">
                    <a:srgbClr val="000000">
                      <a:alpha val="43137"/>
                    </a:srgbClr>
                  </a:outerShdw>
                </a:effectLst>
              </a:rPr>
              <a:t>هل يقوم أورتبيرج بتوثيق الأفكار؟ هل العظة منظمة بشكل جيد؟</a:t>
            </a:r>
            <a:endParaRPr lang="en-US" sz="2400" dirty="0">
              <a:solidFill>
                <a:srgbClr val="FFFF99"/>
              </a:solidFill>
              <a:effectLst>
                <a:outerShdw blurRad="38100" dist="38100" dir="2700000" algn="tl">
                  <a:srgbClr val="000000">
                    <a:alpha val="43137"/>
                  </a:srgbClr>
                </a:outerShdw>
              </a:effectLst>
            </a:endParaRPr>
          </a:p>
          <a:p>
            <a:pPr eaLnBrk="1" hangingPunct="1">
              <a:lnSpc>
                <a:spcPct val="80000"/>
              </a:lnSpc>
              <a:buFontTx/>
              <a:buNone/>
              <a:defRPr/>
            </a:pPr>
            <a:endParaRPr lang="en-US" sz="2400" dirty="0">
              <a:solidFill>
                <a:srgbClr val="FFFF99"/>
              </a:solidFill>
              <a:effectLst>
                <a:outerShdw blurRad="38100" dist="38100" dir="2700000" algn="tl">
                  <a:srgbClr val="000000">
                    <a:alpha val="43137"/>
                  </a:srgbClr>
                </a:outerShdw>
              </a:effectLst>
            </a:endParaRPr>
          </a:p>
          <a:p>
            <a:pPr algn="r" rtl="1" eaLnBrk="1" hangingPunct="1">
              <a:lnSpc>
                <a:spcPct val="80000"/>
              </a:lnSpc>
              <a:defRPr/>
            </a:pPr>
            <a:r>
              <a:rPr lang="ar-JO" sz="2400" b="1" dirty="0">
                <a:solidFill>
                  <a:srgbClr val="FFFF99"/>
                </a:solidFill>
                <a:effectLst>
                  <a:outerShdw blurRad="38100" dist="38100" dir="2700000" algn="tl">
                    <a:srgbClr val="000000">
                      <a:alpha val="43137"/>
                    </a:srgbClr>
                  </a:outerShdw>
                </a:effectLst>
              </a:rPr>
              <a:t>الصفة الحسنة: </a:t>
            </a:r>
            <a:r>
              <a:rPr lang="ar-JO" sz="2400" dirty="0">
                <a:solidFill>
                  <a:srgbClr val="FFFF99"/>
                </a:solidFill>
                <a:effectLst>
                  <a:outerShdw blurRad="38100" dist="38100" dir="2700000" algn="tl">
                    <a:srgbClr val="000000">
                      <a:alpha val="43137"/>
                    </a:srgbClr>
                  </a:outerShdw>
                </a:effectLst>
              </a:rPr>
              <a:t>ما هي الصفات مثل التواضع والإخلاص التي يعرضها أورتبرغ؟ كيف يعرضهم؟</a:t>
            </a:r>
          </a:p>
          <a:p>
            <a:pPr marL="0" indent="0" eaLnBrk="1" hangingPunct="1">
              <a:lnSpc>
                <a:spcPct val="80000"/>
              </a:lnSpc>
              <a:buNone/>
              <a:defRPr/>
            </a:pPr>
            <a:endParaRPr lang="en-US" sz="2400" dirty="0">
              <a:solidFill>
                <a:srgbClr val="FFFF99"/>
              </a:solidFill>
              <a:effectLst>
                <a:outerShdw blurRad="38100" dist="38100" dir="2700000" algn="tl">
                  <a:srgbClr val="000000">
                    <a:alpha val="43137"/>
                  </a:srgbClr>
                </a:outerShdw>
              </a:effectLst>
            </a:endParaRPr>
          </a:p>
          <a:p>
            <a:pPr algn="r" rtl="1" eaLnBrk="1" hangingPunct="1">
              <a:lnSpc>
                <a:spcPct val="80000"/>
              </a:lnSpc>
              <a:defRPr/>
            </a:pPr>
            <a:r>
              <a:rPr lang="ar-JO" sz="2400" b="1" dirty="0">
                <a:solidFill>
                  <a:srgbClr val="FFFF99"/>
                </a:solidFill>
                <a:effectLst>
                  <a:outerShdw blurRad="38100" dist="38100" dir="2700000" algn="tl">
                    <a:srgbClr val="000000">
                      <a:alpha val="43137"/>
                    </a:srgbClr>
                  </a:outerShdw>
                </a:effectLst>
              </a:rPr>
              <a:t>السمعة الحسنة: </a:t>
            </a:r>
            <a:r>
              <a:rPr lang="ar-JO" sz="2400" dirty="0">
                <a:solidFill>
                  <a:srgbClr val="FFFF99"/>
                </a:solidFill>
                <a:effectLst>
                  <a:outerShdw blurRad="38100" dist="38100" dir="2700000" algn="tl">
                    <a:srgbClr val="000000">
                      <a:alpha val="43137"/>
                    </a:srgbClr>
                  </a:outerShdw>
                </a:effectLst>
              </a:rPr>
              <a:t>كيف يُظهِر الواعظ الحب والإعجاب لمستمعيه؟</a:t>
            </a:r>
          </a:p>
          <a:p>
            <a:pPr marL="0" indent="0" eaLnBrk="1" hangingPunct="1">
              <a:lnSpc>
                <a:spcPct val="80000"/>
              </a:lnSpc>
              <a:buNone/>
              <a:defRPr/>
            </a:pPr>
            <a:endParaRPr lang="en-US" sz="2400" dirty="0">
              <a:solidFill>
                <a:srgbClr val="FFFF99"/>
              </a:solidFill>
              <a:effectLst>
                <a:outerShdw blurRad="38100" dist="38100" dir="2700000" algn="tl">
                  <a:srgbClr val="000000">
                    <a:alpha val="43137"/>
                  </a:srgbClr>
                </a:outerShdw>
              </a:effectLst>
            </a:endParaRPr>
          </a:p>
          <a:p>
            <a:pPr algn="r" rtl="1" eaLnBrk="1" hangingPunct="1">
              <a:lnSpc>
                <a:spcPct val="80000"/>
              </a:lnSpc>
              <a:defRPr/>
            </a:pPr>
            <a:r>
              <a:rPr lang="ar-JO" sz="2400" b="1" dirty="0">
                <a:solidFill>
                  <a:srgbClr val="FFFF99"/>
                </a:solidFill>
                <a:effectLst>
                  <a:outerShdw blurRad="38100" dist="38100" dir="2700000" algn="tl">
                    <a:srgbClr val="000000">
                      <a:alpha val="43137"/>
                    </a:srgbClr>
                  </a:outerShdw>
                </a:effectLst>
              </a:rPr>
              <a:t>النشاط:</a:t>
            </a:r>
            <a:r>
              <a:rPr lang="ar-JO" sz="2400" dirty="0">
                <a:solidFill>
                  <a:srgbClr val="FFFF99"/>
                </a:solidFill>
                <a:effectLst>
                  <a:outerShdw blurRad="38100" dist="38100" dir="2700000" algn="tl">
                    <a:srgbClr val="000000">
                      <a:alpha val="43137"/>
                    </a:srgbClr>
                  </a:outerShdw>
                </a:effectLst>
              </a:rPr>
              <a:t> كيف يبدو الواعظ؟ وكيف يؤثر هذا على شخصيته؟</a:t>
            </a:r>
            <a:endParaRPr lang="en-US" sz="2000" dirty="0">
              <a:solidFill>
                <a:srgbClr val="FFFF99"/>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16934" y="76202"/>
            <a:ext cx="9144000" cy="685800"/>
          </a:xfrm>
        </p:spPr>
        <p:txBody>
          <a:bodyPr/>
          <a:lstStyle/>
          <a:p>
            <a:pPr eaLnBrk="1" hangingPunct="1">
              <a:defRPr/>
            </a:pPr>
            <a:r>
              <a:rPr lang="en-US" sz="4800" b="1" dirty="0">
                <a:solidFill>
                  <a:srgbClr val="FFFFFF"/>
                </a:solidFill>
                <a:latin typeface="Arial" panose="020B0604020202020204" pitchFamily="34" charset="0"/>
                <a:ea typeface="ＭＳ Ｐゴシック" charset="0"/>
                <a:cs typeface="Arial" panose="020B0604020202020204" pitchFamily="34" charset="0"/>
              </a:rPr>
              <a:t>BibleStudyDownloads.org</a:t>
            </a:r>
            <a:endParaRPr lang="en-US" sz="18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863601"/>
            <a:ext cx="3606800" cy="3278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استخدم رمز الإستجابة السريعة (</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QR Code</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للحصول على الرابط الإلكتروني الخاص بالمصادر</a:t>
            </a:r>
            <a:endPar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4341544"/>
            <a:ext cx="3425631" cy="2096430"/>
          </a:xfrm>
          <a:prstGeom prst="rect">
            <a:avLst/>
          </a:prstGeom>
        </p:spPr>
      </p:pic>
      <p:pic>
        <p:nvPicPr>
          <p:cNvPr id="5" name="Picture 4">
            <a:extLst>
              <a:ext uri="{FF2B5EF4-FFF2-40B4-BE49-F238E27FC236}">
                <a16:creationId xmlns:a16="http://schemas.microsoft.com/office/drawing/2014/main" id="{98B62EE6-866D-4143-9082-63CB2850C425}"/>
              </a:ext>
            </a:extLst>
          </p:cNvPr>
          <p:cNvPicPr>
            <a:picLocks noChangeAspect="1"/>
          </p:cNvPicPr>
          <p:nvPr/>
        </p:nvPicPr>
        <p:blipFill>
          <a:blip r:embed="rId4"/>
          <a:stretch>
            <a:fillRect/>
          </a:stretch>
        </p:blipFill>
        <p:spPr>
          <a:xfrm>
            <a:off x="3735659" y="1080945"/>
            <a:ext cx="5357029" cy="5357029"/>
          </a:xfrm>
          <a:prstGeom prst="rect">
            <a:avLst/>
          </a:prstGeom>
        </p:spPr>
      </p:pic>
    </p:spTree>
    <p:extLst>
      <p:ext uri="{BB962C8B-B14F-4D97-AF65-F5344CB8AC3E}">
        <p14:creationId xmlns:p14="http://schemas.microsoft.com/office/powerpoint/2010/main" val="269999343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09600" y="304800"/>
            <a:ext cx="7777163" cy="1096963"/>
          </a:xfrm>
        </p:spPr>
        <p:txBody>
          <a:bodyPr/>
          <a:lstStyle/>
          <a:p>
            <a:pPr eaLnBrk="1" hangingPunct="1">
              <a:defRPr/>
            </a:pPr>
            <a:r>
              <a:rPr lang="ar-JO" sz="5400" dirty="0">
                <a:solidFill>
                  <a:schemeClr val="tx1"/>
                </a:solidFill>
                <a:latin typeface="Arial" panose="020B0604020202020204" pitchFamily="34" charset="0"/>
                <a:cs typeface="Arial" panose="020B0604020202020204" pitchFamily="34" charset="0"/>
              </a:rPr>
              <a:t>ما هي الشخصية؟</a:t>
            </a:r>
            <a:endParaRPr lang="en-US" sz="5400" dirty="0">
              <a:solidFill>
                <a:schemeClr val="tx1"/>
              </a:solidFill>
              <a:latin typeface="Arial" panose="020B0604020202020204" pitchFamily="34" charset="0"/>
              <a:cs typeface="Arial" panose="020B0604020202020204" pitchFamily="34" charset="0"/>
            </a:endParaRPr>
          </a:p>
        </p:txBody>
      </p:sp>
      <p:sp>
        <p:nvSpPr>
          <p:cNvPr id="82947" name="Rectangle 3"/>
          <p:cNvSpPr>
            <a:spLocks noGrp="1" noChangeArrowheads="1"/>
          </p:cNvSpPr>
          <p:nvPr>
            <p:ph idx="1"/>
          </p:nvPr>
        </p:nvSpPr>
        <p:spPr>
          <a:xfrm>
            <a:off x="304800" y="2103438"/>
            <a:ext cx="8305800" cy="3154362"/>
          </a:xfrm>
        </p:spPr>
        <p:txBody>
          <a:bodyPr>
            <a:normAutofit/>
          </a:bodyPr>
          <a:lstStyle/>
          <a:p>
            <a:pPr marL="609600" indent="-609600" algn="ctr" eaLnBrk="1" hangingPunct="1">
              <a:buFont typeface="Wingdings" pitchFamily="2" charset="2"/>
              <a:buNone/>
              <a:defRPr/>
            </a:pPr>
            <a:r>
              <a:rPr lang="en-US" sz="3600" b="1" dirty="0">
                <a:solidFill>
                  <a:srgbClr val="FAFA22"/>
                </a:solidFill>
                <a:latin typeface="Arial" panose="020B0604020202020204" pitchFamily="34" charset="0"/>
                <a:cs typeface="Arial" panose="020B0604020202020204" pitchFamily="34" charset="0"/>
              </a:rPr>
              <a:t>	</a:t>
            </a:r>
            <a:r>
              <a:rPr lang="ar-JO" sz="3600" dirty="0">
                <a:solidFill>
                  <a:schemeClr val="tx1"/>
                </a:solidFill>
                <a:latin typeface="Arial" panose="020B0604020202020204" pitchFamily="34" charset="0"/>
                <a:cs typeface="Arial" panose="020B0604020202020204" pitchFamily="34" charset="0"/>
              </a:rPr>
              <a:t>آرثرز: الجاذبية المُقنعة التي تأتي من مجموعة المواقف المعقدة للمتلقي تجاه المصدر الموجود في موقف معين.</a:t>
            </a:r>
            <a:endParaRPr lang="en-US" sz="36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p:cTn id="7" dur="500" fill="hold"/>
                                        <p:tgtEl>
                                          <p:spTgt spid="8294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294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294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defRPr/>
            </a:pPr>
            <a:r>
              <a:rPr lang="ar-JO" sz="4800" dirty="0">
                <a:solidFill>
                  <a:schemeClr val="tx1"/>
                </a:solidFill>
                <a:latin typeface="Arial" panose="020B0604020202020204" pitchFamily="34" charset="0"/>
                <a:cs typeface="Arial" panose="020B0604020202020204" pitchFamily="34" charset="0"/>
              </a:rPr>
              <a:t>الشخصية</a:t>
            </a:r>
            <a:endParaRPr lang="en-US" sz="4800" dirty="0">
              <a:solidFill>
                <a:schemeClr val="tx1"/>
              </a:solidFill>
              <a:latin typeface="Arial" panose="020B0604020202020204" pitchFamily="34" charset="0"/>
              <a:cs typeface="Arial" panose="020B0604020202020204" pitchFamily="34" charset="0"/>
            </a:endParaRPr>
          </a:p>
        </p:txBody>
      </p:sp>
      <p:sp>
        <p:nvSpPr>
          <p:cNvPr id="260099" name="Rectangle 3"/>
          <p:cNvSpPr>
            <a:spLocks noGrp="1" noChangeArrowheads="1"/>
          </p:cNvSpPr>
          <p:nvPr>
            <p:ph idx="1"/>
          </p:nvPr>
        </p:nvSpPr>
        <p:spPr>
          <a:xfrm>
            <a:off x="457200" y="1676400"/>
            <a:ext cx="8534400" cy="4419600"/>
          </a:xfrm>
        </p:spPr>
        <p:txBody>
          <a:bodyPr>
            <a:normAutofit/>
          </a:bodyPr>
          <a:lstStyle/>
          <a:p>
            <a:pPr algn="r" rtl="1">
              <a:lnSpc>
                <a:spcPct val="90000"/>
              </a:lnSpc>
              <a:defRPr/>
            </a:pPr>
            <a:r>
              <a:rPr lang="ar-JO" sz="2800" dirty="0">
                <a:solidFill>
                  <a:schemeClr val="tx1"/>
                </a:solidFill>
                <a:latin typeface="Arial" panose="020B0604020202020204" pitchFamily="34" charset="0"/>
                <a:cs typeface="Arial" panose="020B0604020202020204" pitchFamily="34" charset="0"/>
              </a:rPr>
              <a:t>لاحظ أن الروح تكون دائماً محددة لجمهور محدد، وحتى لمناسبة معينة. اذكر مثالاً لكيفية عمل نفس الصفة (على سبيل المثال كونك طالباً في كلية اللاهوت) مع جماهير مختلفة.</a:t>
            </a:r>
            <a:endParaRPr lang="en-US" sz="2800" dirty="0">
              <a:solidFill>
                <a:schemeClr val="tx1"/>
              </a:solidFill>
              <a:latin typeface="Arial" panose="020B0604020202020204" pitchFamily="34" charset="0"/>
              <a:cs typeface="Arial" panose="020B0604020202020204" pitchFamily="34" charset="0"/>
            </a:endParaRPr>
          </a:p>
          <a:p>
            <a:pPr algn="r" rtl="1" eaLnBrk="1" hangingPunct="1">
              <a:lnSpc>
                <a:spcPct val="90000"/>
              </a:lnSpc>
              <a:defRPr/>
            </a:pPr>
            <a:r>
              <a:rPr lang="ar-JO" sz="2800" dirty="0">
                <a:solidFill>
                  <a:schemeClr val="tx1"/>
                </a:solidFill>
                <a:latin typeface="Arial" panose="020B0604020202020204" pitchFamily="34" charset="0"/>
                <a:cs typeface="Arial" panose="020B0604020202020204" pitchFamily="34" charset="0"/>
              </a:rPr>
              <a:t>هل تتفق مع أرسطو أن الشخصية هي ما يمكن أن تسمى أكثر الوسائل فعالية في الإقناع؟ </a:t>
            </a:r>
            <a:endParaRPr lang="en-US" sz="2800" dirty="0">
              <a:solidFill>
                <a:schemeClr val="tx1"/>
              </a:solidFill>
              <a:latin typeface="Arial" panose="020B0604020202020204" pitchFamily="34" charset="0"/>
              <a:cs typeface="Arial" panose="020B0604020202020204" pitchFamily="34" charset="0"/>
            </a:endParaRPr>
          </a:p>
          <a:p>
            <a:pPr algn="r" rtl="1" eaLnBrk="1" hangingPunct="1">
              <a:lnSpc>
                <a:spcPct val="90000"/>
              </a:lnSpc>
              <a:defRPr/>
            </a:pPr>
            <a:r>
              <a:rPr lang="ar-JO" sz="2800" dirty="0">
                <a:solidFill>
                  <a:schemeClr val="tx1"/>
                </a:solidFill>
                <a:latin typeface="Arial" panose="020B0604020202020204" pitchFamily="34" charset="0"/>
                <a:cs typeface="Arial" panose="020B0604020202020204" pitchFamily="34" charset="0"/>
              </a:rPr>
              <a:t>هل يشدد الكتاب المقدس على الشخصية للوعاظ؟ سوف نعود لهذا الأمر لاحقاً في المحاضرة.</a:t>
            </a:r>
            <a:endParaRPr lang="en-US" sz="28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 calcmode="lin" valueType="num">
                                      <p:cBhvr>
                                        <p:cTn id="7" dur="500" fill="hold"/>
                                        <p:tgtEl>
                                          <p:spTgt spid="26009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6009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6009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60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60099">
                                            <p:txEl>
                                              <p:pRg st="1" end="1"/>
                                            </p:txEl>
                                          </p:spTgt>
                                        </p:tgtEl>
                                        <p:attrNameLst>
                                          <p:attrName>style.visibility</p:attrName>
                                        </p:attrNameLst>
                                      </p:cBhvr>
                                      <p:to>
                                        <p:strVal val="visible"/>
                                      </p:to>
                                    </p:set>
                                    <p:anim calcmode="lin" valueType="num">
                                      <p:cBhvr>
                                        <p:cTn id="15" dur="500" fill="hold"/>
                                        <p:tgtEl>
                                          <p:spTgt spid="26009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6009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6009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60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260099">
                                            <p:txEl>
                                              <p:pRg st="2" end="2"/>
                                            </p:txEl>
                                          </p:spTgt>
                                        </p:tgtEl>
                                        <p:attrNameLst>
                                          <p:attrName>style.visibility</p:attrName>
                                        </p:attrNameLst>
                                      </p:cBhvr>
                                      <p:to>
                                        <p:strVal val="visible"/>
                                      </p:to>
                                    </p:set>
                                    <p:anim calcmode="lin" valueType="num">
                                      <p:cBhvr>
                                        <p:cTn id="23" dur="500" fill="hold"/>
                                        <p:tgtEl>
                                          <p:spTgt spid="26009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26009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26009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260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solidFill>
                  <a:schemeClr val="tx1"/>
                </a:solidFill>
                <a:latin typeface="Arial" panose="020B0604020202020204" pitchFamily="34" charset="0"/>
                <a:cs typeface="Arial" panose="020B0604020202020204" pitchFamily="34" charset="0"/>
              </a:rPr>
              <a:t>كيف تشكلت الشخصية قبل وبعد الرسالة؟</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600200"/>
            <a:ext cx="8763000" cy="5257800"/>
          </a:xfrm>
        </p:spPr>
        <p:txBody>
          <a:bodyPr>
            <a:noAutofit/>
          </a:bodyPr>
          <a:lstStyle/>
          <a:p>
            <a:pPr algn="r" rtl="1"/>
            <a:r>
              <a:rPr lang="ar-JO" sz="2800" dirty="0">
                <a:solidFill>
                  <a:schemeClr val="tx1">
                    <a:lumMod val="75000"/>
                    <a:lumOff val="25000"/>
                  </a:schemeClr>
                </a:solidFill>
                <a:latin typeface="Arial" panose="020B0604020202020204" pitchFamily="34" charset="0"/>
                <a:cs typeface="Arial" panose="020B0604020202020204" pitchFamily="34" charset="0"/>
              </a:rPr>
              <a:t>قبل: السمعة، الصلات، الموافقات، المقدمة.</a:t>
            </a:r>
            <a:endParaRPr lang="en-US" sz="2800" dirty="0">
              <a:solidFill>
                <a:schemeClr val="tx1">
                  <a:lumMod val="75000"/>
                  <a:lumOff val="25000"/>
                </a:schemeClr>
              </a:solidFill>
              <a:latin typeface="Arial" panose="020B0604020202020204" pitchFamily="34" charset="0"/>
              <a:cs typeface="Arial" panose="020B0604020202020204" pitchFamily="34" charset="0"/>
            </a:endParaRPr>
          </a:p>
          <a:p>
            <a:pPr lvl="1" algn="r" rtl="1"/>
            <a:r>
              <a:rPr lang="ar-JO" sz="2400" dirty="0">
                <a:solidFill>
                  <a:schemeClr val="tx1">
                    <a:lumMod val="75000"/>
                    <a:lumOff val="25000"/>
                  </a:schemeClr>
                </a:solidFill>
                <a:latin typeface="Arial" panose="020B0604020202020204" pitchFamily="34" charset="0"/>
                <a:cs typeface="Arial" panose="020B0604020202020204" pitchFamily="34" charset="0"/>
              </a:rPr>
              <a:t>ملحوظة: تصرفات الجمهور تؤثر على الشخصية. بعض (الكثير ؟) الإقناع خارج أيدينا. على سبيل المثال، مجموعة الشباب التي تم تغذيتها بالقوة على الكتاب المقدس.</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lvl="1" algn="r" rtl="1"/>
            <a:r>
              <a:rPr lang="ar-JO" sz="2400" dirty="0">
                <a:solidFill>
                  <a:schemeClr val="tx1">
                    <a:lumMod val="75000"/>
                    <a:lumOff val="25000"/>
                  </a:schemeClr>
                </a:solidFill>
                <a:latin typeface="Arial" panose="020B0604020202020204" pitchFamily="34" charset="0"/>
                <a:cs typeface="Arial" panose="020B0604020202020204" pitchFamily="34" charset="0"/>
              </a:rPr>
              <a:t>ملاحظة: يؤثر تكوين الجمهور على سلوكنا. إذا نسبنا شخصية عالية إلى أفراد آخرين من الجمهور، فإننا نشعر بالضغط من أجل الإمتثال. راجع تجارب آش للمطابقة.</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706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normAutofit/>
          </a:bodyPr>
          <a:lstStyle>
            <a:lvl1pPr algn="ctr" defTabSz="457200">
              <a:lnSpc>
                <a:spcPct val="100000"/>
              </a:lnSpc>
              <a:spcBef>
                <a:spcPts val="0"/>
              </a:spcBef>
              <a:defRPr sz="7500">
                <a:solidFill>
                  <a:srgbClr val="87312B"/>
                </a:solidFill>
                <a:latin typeface="Times New Roman"/>
                <a:ea typeface="Times New Roman"/>
                <a:cs typeface="Times New Roman"/>
                <a:sym typeface="Times New Roman"/>
              </a:defRPr>
            </a:lvl1pPr>
          </a:lstStyle>
          <a:p>
            <a:pPr lvl="0">
              <a:defRPr sz="1800">
                <a:solidFill>
                  <a:srgbClr val="000000"/>
                </a:solidFill>
              </a:defRPr>
            </a:pPr>
            <a:r>
              <a:rPr lang="ar-JO" sz="5273" dirty="0"/>
              <a:t>تجارب آش للمطابقة</a:t>
            </a:r>
            <a:endParaRPr sz="5273" dirty="0"/>
          </a:p>
        </p:txBody>
      </p:sp>
      <p:sp>
        <p:nvSpPr>
          <p:cNvPr id="44" name="Shape 44"/>
          <p:cNvSpPr>
            <a:spLocks noGrp="1"/>
          </p:cNvSpPr>
          <p:nvPr>
            <p:ph type="body" idx="1"/>
          </p:nvPr>
        </p:nvSpPr>
        <p:spPr>
          <a:prstGeom prst="rect">
            <a:avLst/>
          </a:prstGeom>
        </p:spPr>
        <p:txBody>
          <a:bodyPr/>
          <a:lstStyle>
            <a:lvl1pPr>
              <a:defRPr sz="3200">
                <a:solidFill>
                  <a:srgbClr val="000000"/>
                </a:solidFill>
              </a:defRPr>
            </a:lvl1pPr>
          </a:lstStyle>
          <a:p>
            <a:pPr lvl="0" algn="ctr">
              <a:defRPr sz="1800"/>
            </a:pPr>
            <a:r>
              <a:rPr lang="ar-JO" sz="2250" dirty="0"/>
              <a:t>دراسة نفسية</a:t>
            </a:r>
            <a:endParaRPr sz="2250" dirty="0"/>
          </a:p>
        </p:txBody>
      </p:sp>
    </p:spTree>
    <p:extLst>
      <p:ext uri="{BB962C8B-B14F-4D97-AF65-F5344CB8AC3E}">
        <p14:creationId xmlns:p14="http://schemas.microsoft.com/office/powerpoint/2010/main" val="213000533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title"/>
          </p:nvPr>
        </p:nvSpPr>
        <p:spPr>
          <a:prstGeom prst="rect">
            <a:avLst/>
          </a:prstGeom>
        </p:spPr>
        <p:txBody>
          <a:bodyPr/>
          <a:lstStyle>
            <a:lvl1pPr defTabSz="457200">
              <a:lnSpc>
                <a:spcPct val="100000"/>
              </a:lnSpc>
              <a:spcBef>
                <a:spcPts val="0"/>
              </a:spcBef>
              <a:defRPr sz="5000" b="1">
                <a:solidFill>
                  <a:srgbClr val="87312B"/>
                </a:solidFill>
                <a:latin typeface="Times New Roman"/>
                <a:ea typeface="Times New Roman"/>
                <a:cs typeface="Times New Roman"/>
                <a:sym typeface="Times New Roman"/>
              </a:defRPr>
            </a:lvl1pPr>
          </a:lstStyle>
          <a:p>
            <a:pPr lvl="0">
              <a:defRPr sz="1800" b="0">
                <a:solidFill>
                  <a:srgbClr val="000000"/>
                </a:solidFill>
              </a:defRPr>
            </a:pPr>
            <a:r>
              <a:rPr lang="ar-JO" sz="3516" dirty="0">
                <a:latin typeface="Arial" panose="020B0604020202020204" pitchFamily="34" charset="0"/>
                <a:cs typeface="Arial" panose="020B0604020202020204" pitchFamily="34" charset="0"/>
              </a:rPr>
              <a:t>تجارب آش للمطابقة</a:t>
            </a:r>
            <a:endParaRPr sz="3516" dirty="0">
              <a:latin typeface="Arial" panose="020B0604020202020204" pitchFamily="34" charset="0"/>
              <a:cs typeface="Arial" panose="020B0604020202020204" pitchFamily="34" charset="0"/>
            </a:endParaRPr>
          </a:p>
        </p:txBody>
      </p:sp>
      <p:sp>
        <p:nvSpPr>
          <p:cNvPr id="47" name="Shape 47"/>
          <p:cNvSpPr>
            <a:spLocks noGrp="1"/>
          </p:cNvSpPr>
          <p:nvPr>
            <p:ph type="body" idx="1"/>
          </p:nvPr>
        </p:nvSpPr>
        <p:spPr>
          <a:xfrm>
            <a:off x="609600" y="1848446"/>
            <a:ext cx="8177213" cy="3047401"/>
          </a:xfrm>
          <a:prstGeom prst="rect">
            <a:avLst/>
          </a:prstGeom>
        </p:spPr>
        <p:txBody>
          <a:bodyPr>
            <a:normAutofit/>
          </a:bodyPr>
          <a:lstStyle/>
          <a:p>
            <a:pPr marL="0" indent="0" algn="ctr" defTabSz="321457">
              <a:spcBef>
                <a:spcPts val="0"/>
              </a:spcBef>
              <a:buClrTx/>
              <a:buSzTx/>
              <a:buNone/>
              <a:defRPr sz="1800">
                <a:solidFill>
                  <a:srgbClr val="000000"/>
                </a:solidFill>
              </a:defRPr>
            </a:pPr>
            <a:r>
              <a:rPr lang="ar-JO" sz="3200" dirty="0">
                <a:latin typeface="Arial" panose="020B0604020202020204" pitchFamily="34" charset="0"/>
                <a:ea typeface="Times New Roman"/>
                <a:cs typeface="Arial" panose="020B0604020202020204" pitchFamily="34" charset="0"/>
                <a:sym typeface="Times New Roman"/>
              </a:rPr>
              <a:t>سلسلة من التجارب التي أدارها سليمان آش في الخمسينيات من القرن الماضي والتي أظهرت مدى تأثر رأي الفرد بمجموعة الأغلبية.</a:t>
            </a:r>
            <a:endParaRPr sz="3200"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27659907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idx="4294967295"/>
          </p:nvPr>
        </p:nvSpPr>
        <p:spPr>
          <a:xfrm>
            <a:off x="353759" y="5440142"/>
            <a:ext cx="8436482" cy="872111"/>
          </a:xfrm>
          <a:prstGeom prst="rect">
            <a:avLst/>
          </a:prstGeom>
        </p:spPr>
        <p:txBody>
          <a:bodyPr>
            <a:normAutofit/>
          </a:bodyPr>
          <a:lstStyle/>
          <a:p>
            <a:pPr>
              <a:lnSpc>
                <a:spcPct val="100000"/>
              </a:lnSpc>
              <a:spcBef>
                <a:spcPts val="0"/>
              </a:spcBef>
              <a:defRPr sz="1800">
                <a:solidFill>
                  <a:srgbClr val="000000"/>
                </a:solidFill>
              </a:defRPr>
            </a:pPr>
            <a:r>
              <a:rPr lang="ar-JO" sz="3200" dirty="0">
                <a:latin typeface="Arial" panose="020B0604020202020204" pitchFamily="34" charset="0"/>
                <a:ea typeface="Palatino"/>
                <a:cs typeface="Arial" panose="020B0604020202020204" pitchFamily="34" charset="0"/>
                <a:sym typeface="Palatino"/>
              </a:rPr>
              <a:t>يتم وضع أحد المشاركين دون قصد ضمن مجموعة من الممثلين.</a:t>
            </a:r>
            <a:endParaRPr sz="3200" dirty="0">
              <a:latin typeface="Arial" panose="020B0604020202020204" pitchFamily="34" charset="0"/>
              <a:ea typeface="Palatino"/>
              <a:cs typeface="Arial" panose="020B0604020202020204" pitchFamily="34" charset="0"/>
              <a:sym typeface="Palatino"/>
            </a:endParaRPr>
          </a:p>
        </p:txBody>
      </p:sp>
      <p:grpSp>
        <p:nvGrpSpPr>
          <p:cNvPr id="58" name="Group 58"/>
          <p:cNvGrpSpPr/>
          <p:nvPr/>
        </p:nvGrpSpPr>
        <p:grpSpPr>
          <a:xfrm>
            <a:off x="330398" y="1480586"/>
            <a:ext cx="8483204" cy="3893344"/>
            <a:chOff x="-126999" y="-88900"/>
            <a:chExt cx="12065000" cy="5537200"/>
          </a:xfrm>
        </p:grpSpPr>
        <p:pic>
          <p:nvPicPr>
            <p:cNvPr id="57" name="Asch_conformity_1955.jpg"/>
            <p:cNvPicPr/>
            <p:nvPr/>
          </p:nvPicPr>
          <p:blipFill>
            <a:blip r:embed="rId2"/>
            <a:srcRect l="832" t="7896" r="832" b="7896"/>
            <a:stretch>
              <a:fillRect/>
            </a:stretch>
          </p:blipFill>
          <p:spPr>
            <a:xfrm>
              <a:off x="0" y="0"/>
              <a:ext cx="11811000" cy="5207000"/>
            </a:xfrm>
            <a:prstGeom prst="rect">
              <a:avLst/>
            </a:prstGeom>
            <a:ln>
              <a:noFill/>
            </a:ln>
            <a:effectLst/>
          </p:spPr>
        </p:pic>
        <p:pic>
          <p:nvPicPr>
            <p:cNvPr id="56" name="Picture 55"/>
            <p:cNvPicPr/>
            <p:nvPr/>
          </p:nvPicPr>
          <p:blipFill>
            <a:blip r:embed="rId3"/>
            <a:stretch>
              <a:fillRect/>
            </a:stretch>
          </p:blipFill>
          <p:spPr>
            <a:xfrm>
              <a:off x="-127000" y="-88900"/>
              <a:ext cx="12065000" cy="5537200"/>
            </a:xfrm>
            <a:prstGeom prst="rect">
              <a:avLst/>
            </a:prstGeom>
            <a:effectLst/>
          </p:spPr>
        </p:pic>
      </p:grpSp>
      <p:sp>
        <p:nvSpPr>
          <p:cNvPr id="59" name="Shape 59"/>
          <p:cNvSpPr/>
          <p:nvPr/>
        </p:nvSpPr>
        <p:spPr>
          <a:xfrm>
            <a:off x="357188" y="557124"/>
            <a:ext cx="8429625" cy="8572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nSpc>
                <a:spcPct val="90000"/>
              </a:lnSpc>
              <a:spcBef>
                <a:spcPts val="1600"/>
              </a:spcBef>
              <a:defRPr sz="7000">
                <a:solidFill>
                  <a:srgbClr val="87312B"/>
                </a:solidFill>
                <a:latin typeface="+mn-lt"/>
                <a:ea typeface="+mn-ea"/>
                <a:cs typeface="+mn-cs"/>
                <a:sym typeface="Bodoni SvtyTwo ITC TT-Book"/>
              </a:defRPr>
            </a:lvl1pPr>
          </a:lstStyle>
          <a:p>
            <a:pPr algn="ctr" defTabSz="410751" eaLnBrk="1" fontAlgn="auto" hangingPunct="1">
              <a:spcAft>
                <a:spcPts val="0"/>
              </a:spcAft>
              <a:defRPr sz="1800">
                <a:solidFill>
                  <a:srgbClr val="000000"/>
                </a:solidFill>
              </a:defRPr>
            </a:pPr>
            <a:r>
              <a:rPr lang="ar-JO" sz="3200" kern="0" dirty="0">
                <a:latin typeface="Arial" panose="020B0604020202020204" pitchFamily="34" charset="0"/>
                <a:cs typeface="Arial" panose="020B0604020202020204" pitchFamily="34" charset="0"/>
              </a:rPr>
              <a:t>المنهجية</a:t>
            </a:r>
            <a:endParaRPr sz="3200" kern="0" dirty="0">
              <a:latin typeface="Arial" panose="020B0604020202020204" pitchFamily="34" charset="0"/>
              <a:cs typeface="Arial" panose="020B0604020202020204" pitchFamily="34" charset="0"/>
            </a:endParaRPr>
          </a:p>
        </p:txBody>
      </p:sp>
      <p:sp>
        <p:nvSpPr>
          <p:cNvPr id="60" name="Shape 60"/>
          <p:cNvSpPr/>
          <p:nvPr/>
        </p:nvSpPr>
        <p:spPr>
          <a:xfrm>
            <a:off x="4941186" y="2763144"/>
            <a:ext cx="1208798" cy="11610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8575">
            <a:solidFill>
              <a:srgbClr val="87312B"/>
            </a:solidFill>
            <a:miter lim="400000"/>
          </a:ln>
        </p:spPr>
        <p:txBody>
          <a:bodyPr lIns="0" tIns="0" rIns="0" bIns="0" anchor="ctr"/>
          <a:lstStyle/>
          <a:p>
            <a:pPr algn="ctr" defTabSz="410751" eaLnBrk="1" fontAlgn="auto" hangingPunct="1">
              <a:spcBef>
                <a:spcPts val="0"/>
              </a:spcBef>
              <a:spcAft>
                <a:spcPts val="0"/>
              </a:spcAft>
              <a:defRPr sz="3200"/>
            </a:pPr>
            <a:endParaRPr sz="2250" kern="0">
              <a:solidFill>
                <a:srgbClr val="414141"/>
              </a:solidFill>
              <a:latin typeface="Arial" panose="020B0604020202020204" pitchFamily="34" charset="0"/>
              <a:cs typeface="Arial" panose="020B0604020202020204" pitchFamily="34" charset="0"/>
              <a:sym typeface="Palatino"/>
            </a:endParaRPr>
          </a:p>
        </p:txBody>
      </p:sp>
    </p:spTree>
    <p:extLst>
      <p:ext uri="{BB962C8B-B14F-4D97-AF65-F5344CB8AC3E}">
        <p14:creationId xmlns:p14="http://schemas.microsoft.com/office/powerpoint/2010/main" val="17381734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New_Template4">
  <a:themeElements>
    <a:clrScheme name="New_Template4">
      <a:dk1>
        <a:srgbClr val="414141"/>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6.xml><?xml version="1.0" encoding="utf-8"?>
<a:theme xmlns:a="http://schemas.openxmlformats.org/drawingml/2006/main" name="8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F41511826D644A6D8753A3A584289" ma:contentTypeVersion="4" ma:contentTypeDescription="Create a new document." ma:contentTypeScope="" ma:versionID="2f4b478003c1d2ec0a3c6e5744901d69">
  <xsd:schema xmlns:xsd="http://www.w3.org/2001/XMLSchema" xmlns:xs="http://www.w3.org/2001/XMLSchema" xmlns:p="http://schemas.microsoft.com/office/2006/metadata/properties" xmlns:ns1="http://schemas.microsoft.com/sharepoint/v3" xmlns:ns3="70e58c30-3d67-42d5-941a-8749cdc8c880" targetNamespace="http://schemas.microsoft.com/office/2006/metadata/properties" ma:root="true" ma:fieldsID="00216bdd6e395df4107e63df4aee2270" ns1:_="" ns3:_="">
    <xsd:import namespace="http://schemas.microsoft.com/sharepoint/v3"/>
    <xsd:import namespace="70e58c30-3d67-42d5-941a-8749cdc8c880"/>
    <xsd:element name="properties">
      <xsd:complexType>
        <xsd:sequence>
          <xsd:element name="documentManagement">
            <xsd:complexType>
              <xsd:all>
                <xsd:element ref="ns3:SharedWithUsers" minOccurs="0"/>
                <xsd:element ref="ns1:IMAddres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description=""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e58c30-3d67-42d5-941a-8749cdc8c88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MAddres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349FDC-2E8A-46CF-9D95-4F8C276187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0e58c30-3d67-42d5-941a-8749cdc8c8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5A871A-5DA1-4BDE-ACBE-11D2F0A90D68}">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 ds:uri="http://purl.org/dc/elements/1.1/"/>
    <ds:schemaRef ds:uri="http://purl.org/dc/dcmitype/"/>
    <ds:schemaRef ds:uri="http://schemas.microsoft.com/office/infopath/2007/PartnerControls"/>
    <ds:schemaRef ds:uri="70e58c30-3d67-42d5-941a-8749cdc8c880"/>
    <ds:schemaRef ds:uri="http://schemas.microsoft.com/sharepoint/v3"/>
  </ds:schemaRefs>
</ds:datastoreItem>
</file>

<file path=customXml/itemProps3.xml><?xml version="1.0" encoding="utf-8"?>
<ds:datastoreItem xmlns:ds="http://schemas.openxmlformats.org/officeDocument/2006/customXml" ds:itemID="{1B92EB23-697E-40E2-A17C-D5083C222B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1556</TotalTime>
  <Words>2223</Words>
  <Application>Microsoft Macintosh PowerPoint</Application>
  <PresentationFormat>On-screen Show (4:3)</PresentationFormat>
  <Paragraphs>195</Paragraphs>
  <Slides>36</Slides>
  <Notes>2</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36</vt:i4>
      </vt:variant>
    </vt:vector>
  </HeadingPairs>
  <TitlesOfParts>
    <vt:vector size="56" baseType="lpstr">
      <vt:lpstr>ＭＳ Ｐゴシック</vt:lpstr>
      <vt:lpstr>Zapf Dingbats</vt:lpstr>
      <vt:lpstr>Arial</vt:lpstr>
      <vt:lpstr>Bodoni SvtyTwo ITC TT-Book</vt:lpstr>
      <vt:lpstr>Book Antiqua</vt:lpstr>
      <vt:lpstr>Calibri</vt:lpstr>
      <vt:lpstr>Calibri Light</vt:lpstr>
      <vt:lpstr>Century Gothic</vt:lpstr>
      <vt:lpstr>Helvetica</vt:lpstr>
      <vt:lpstr>Palatino</vt:lpstr>
      <vt:lpstr>Tahoma</vt:lpstr>
      <vt:lpstr>Times New Roman</vt:lpstr>
      <vt:lpstr>Wingdings</vt:lpstr>
      <vt:lpstr>Default Design</vt:lpstr>
      <vt:lpstr>Ocean</vt:lpstr>
      <vt:lpstr>Apothecary</vt:lpstr>
      <vt:lpstr>New_Template4</vt:lpstr>
      <vt:lpstr>Office Theme</vt:lpstr>
      <vt:lpstr>8_Orbit</vt:lpstr>
      <vt:lpstr>2_Orbit</vt:lpstr>
      <vt:lpstr>الوعظ، الإقناع والقيادة</vt:lpstr>
      <vt:lpstr>PowerPoint Presentation</vt:lpstr>
      <vt:lpstr>القوة التي لا مفر منها للشخصية</vt:lpstr>
      <vt:lpstr>ما هي الشخصية؟</vt:lpstr>
      <vt:lpstr>الشخصية</vt:lpstr>
      <vt:lpstr>كيف تشكلت الشخصية قبل وبعد الرسالة؟</vt:lpstr>
      <vt:lpstr>تجارب آش للمطابقة</vt:lpstr>
      <vt:lpstr>تجارب آش للمطابقة</vt:lpstr>
      <vt:lpstr>يتم وضع أحد المشاركين دون قصد ضمن مجموعة من الممثلين.</vt:lpstr>
      <vt:lpstr>المنهجية</vt:lpstr>
      <vt:lpstr>المنهجية</vt:lpstr>
      <vt:lpstr>النتائج</vt:lpstr>
      <vt:lpstr>كيف تشكلت الشخصية قبل وبعد الرسالة؟</vt:lpstr>
      <vt:lpstr>عناصر الشخصية وفقاً للبلاغة الكلاسيكية</vt:lpstr>
      <vt:lpstr>PowerPoint Presentation</vt:lpstr>
      <vt:lpstr>كيف تظهر الحس السليم؟</vt:lpstr>
      <vt:lpstr>عناصر الشخصية وفقاً للبلاغة الكلاسيكية</vt:lpstr>
      <vt:lpstr>PowerPoint Presentation</vt:lpstr>
      <vt:lpstr>عناصر الشخصية وفقاً للبلاغة الكلاسيكية</vt:lpstr>
      <vt:lpstr>كيف تظهر السمعة الحسنة؟</vt:lpstr>
      <vt:lpstr>عناصر الشخصية وفقاً للبلاغة الكلاسيكية</vt:lpstr>
      <vt:lpstr>كيف تظهر النشاط؟</vt:lpstr>
      <vt:lpstr>PowerPoint Presentation</vt:lpstr>
      <vt:lpstr>كيف تظهر النشاط؟</vt:lpstr>
      <vt:lpstr>اللاهوت الكتابي للشخصية</vt:lpstr>
      <vt:lpstr>كن قدوة (1 تيموثاوس 4: 12)</vt:lpstr>
      <vt:lpstr>1 تيموثاوس 4: 16 </vt:lpstr>
      <vt:lpstr>PowerPoint Presentation</vt:lpstr>
      <vt:lpstr>PowerPoint Presentation</vt:lpstr>
      <vt:lpstr>نتحدث عن كونها قاتمة أو متفائلة. . .  نحن وكلاء الرجاء</vt:lpstr>
      <vt:lpstr>دراسة حالة: بيللي غراهام قوة الصليب بوسطن، 1982 0:00 – 7:42، 16:14 – 22:49</vt:lpstr>
      <vt:lpstr>كيف تطور شخصيتك؟</vt:lpstr>
      <vt:lpstr>دراسة حالة: لي إكلوف اختر الحياة</vt:lpstr>
      <vt:lpstr>دراسة حالة: جون أورتبيرغ لماذا الإختلاط؟</vt:lpstr>
      <vt:lpstr>BibleStudyDownloads.org</vt:lpstr>
      <vt:lpstr>الرابط للعرض التقديميِّ "فن الوعظ" متاحٌ على الموقع الإلكترونيّ: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Rick Griffith</cp:lastModifiedBy>
  <cp:revision>82</cp:revision>
  <dcterms:created xsi:type="dcterms:W3CDTF">2006-10-17T07:00:26Z</dcterms:created>
  <dcterms:modified xsi:type="dcterms:W3CDTF">2024-02-05T16:00:47Z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0x010100419F41511826D644A6D8753A3A584289</vt:lpwstr>
  </property>
</Properties>
</file>