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67" r:id="rId5"/>
    <p:sldMasterId id="2147483779" r:id="rId6"/>
    <p:sldMasterId id="2147483803" r:id="rId7"/>
    <p:sldMasterId id="2147483815" r:id="rId8"/>
  </p:sldMasterIdLst>
  <p:notesMasterIdLst>
    <p:notesMasterId r:id="rId43"/>
  </p:notesMasterIdLst>
  <p:sldIdLst>
    <p:sldId id="287" r:id="rId9"/>
    <p:sldId id="291" r:id="rId10"/>
    <p:sldId id="333" r:id="rId11"/>
    <p:sldId id="334" r:id="rId12"/>
    <p:sldId id="323" r:id="rId13"/>
    <p:sldId id="330" r:id="rId14"/>
    <p:sldId id="319" r:id="rId15"/>
    <p:sldId id="326" r:id="rId16"/>
    <p:sldId id="292" r:id="rId17"/>
    <p:sldId id="293" r:id="rId18"/>
    <p:sldId id="294" r:id="rId19"/>
    <p:sldId id="298" r:id="rId20"/>
    <p:sldId id="297" r:id="rId21"/>
    <p:sldId id="331" r:id="rId22"/>
    <p:sldId id="295" r:id="rId23"/>
    <p:sldId id="300" r:id="rId24"/>
    <p:sldId id="301" r:id="rId25"/>
    <p:sldId id="303" r:id="rId26"/>
    <p:sldId id="304" r:id="rId27"/>
    <p:sldId id="315" r:id="rId28"/>
    <p:sldId id="306" r:id="rId29"/>
    <p:sldId id="290" r:id="rId30"/>
    <p:sldId id="307" r:id="rId31"/>
    <p:sldId id="316" r:id="rId32"/>
    <p:sldId id="308" r:id="rId33"/>
    <p:sldId id="321" r:id="rId34"/>
    <p:sldId id="309" r:id="rId35"/>
    <p:sldId id="332" r:id="rId36"/>
    <p:sldId id="311" r:id="rId37"/>
    <p:sldId id="328" r:id="rId38"/>
    <p:sldId id="324" r:id="rId39"/>
    <p:sldId id="329" r:id="rId40"/>
    <p:sldId id="5463" r:id="rId41"/>
    <p:sldId id="4032"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99"/>
    <a:srgbClr val="006600"/>
    <a:srgbClr val="00FFCC"/>
    <a:srgbClr val="663300"/>
    <a:srgbClr val="FF0000"/>
    <a:srgbClr val="00FF00"/>
    <a:srgbClr val="969696"/>
    <a:srgbClr val="FC3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05" autoAdjust="0"/>
    <p:restoredTop sz="65536" autoAdjust="0"/>
  </p:normalViewPr>
  <p:slideViewPr>
    <p:cSldViewPr>
      <p:cViewPr varScale="1">
        <p:scale>
          <a:sx n="55" d="100"/>
          <a:sy n="55" d="100"/>
        </p:scale>
        <p:origin x="192" y="112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F20D2736-F235-4F3A-89B7-91C3DFDC6B52}" type="datetimeFigureOut">
              <a:rPr lang="en-US"/>
              <a:pPr>
                <a:defRPr/>
              </a:pPr>
              <a:t>2/5/24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68FC3FD6-E2BC-480A-8DF2-7979034C0837}" type="slidenum">
              <a:rPr lang="en-US"/>
              <a:pPr>
                <a:defRPr/>
              </a:pPr>
              <a:t>‹#›</a:t>
            </a:fld>
            <a:endParaRPr lang="en-US"/>
          </a:p>
        </p:txBody>
      </p:sp>
    </p:spTree>
    <p:extLst>
      <p:ext uri="{BB962C8B-B14F-4D97-AF65-F5344CB8AC3E}">
        <p14:creationId xmlns:p14="http://schemas.microsoft.com/office/powerpoint/2010/main" val="1311911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Augustine was responding to the thinking of his day by Christians who said</a:t>
            </a:r>
            <a:r>
              <a:rPr lang="en-US" baseline="0" dirty="0"/>
              <a:t>, “What hath Athens to do with Jerusalem? Why should we bring rhetoric into the teachings of the faith?”</a:t>
            </a:r>
          </a:p>
          <a:p>
            <a:r>
              <a:rPr lang="en-US" baseline="0" dirty="0"/>
              <a:t>Augustine was a master of rhetoric but saw this not as a hindrance but a benefit to the gospel.</a:t>
            </a:r>
            <a:endParaRPr lang="en-US" dirty="0"/>
          </a:p>
        </p:txBody>
      </p:sp>
      <p:sp>
        <p:nvSpPr>
          <p:cNvPr id="4" name="Slide Number Placeholder 3"/>
          <p:cNvSpPr>
            <a:spLocks noGrp="1"/>
          </p:cNvSpPr>
          <p:nvPr>
            <p:ph type="sldNum" sz="quarter" idx="10"/>
          </p:nvPr>
        </p:nvSpPr>
        <p:spPr/>
        <p:txBody>
          <a:bodyPr/>
          <a:lstStyle/>
          <a:p>
            <a:pPr>
              <a:defRPr/>
            </a:pPr>
            <a:fld id="{68FC3FD6-E2BC-480A-8DF2-7979034C0837}" type="slidenum">
              <a:rPr lang="en-US" smtClean="0"/>
              <a:pPr>
                <a:defRPr/>
              </a:pPr>
              <a:t>25</a:t>
            </a:fld>
            <a:endParaRPr lang="en-US"/>
          </a:p>
        </p:txBody>
      </p:sp>
    </p:spTree>
    <p:extLst>
      <p:ext uri="{BB962C8B-B14F-4D97-AF65-F5344CB8AC3E}">
        <p14:creationId xmlns:p14="http://schemas.microsoft.com/office/powerpoint/2010/main" val="357173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Persuasion</a:t>
            </a:r>
            <a:r>
              <a:rPr lang="en-US" baseline="0" dirty="0"/>
              <a:t> is adapting the truth. We adapt when speaking to children, or seminarians, or adult believers, or the unsaved.</a:t>
            </a:r>
            <a:endParaRPr lang="en-US" dirty="0"/>
          </a:p>
        </p:txBody>
      </p:sp>
      <p:sp>
        <p:nvSpPr>
          <p:cNvPr id="4" name="Slide Number Placeholder 3"/>
          <p:cNvSpPr>
            <a:spLocks noGrp="1"/>
          </p:cNvSpPr>
          <p:nvPr>
            <p:ph type="sldNum" sz="quarter" idx="10"/>
          </p:nvPr>
        </p:nvSpPr>
        <p:spPr/>
        <p:txBody>
          <a:bodyPr/>
          <a:lstStyle/>
          <a:p>
            <a:pPr>
              <a:defRPr/>
            </a:pPr>
            <a:fld id="{68FC3FD6-E2BC-480A-8DF2-7979034C0837}" type="slidenum">
              <a:rPr lang="en-US" smtClean="0"/>
              <a:pPr>
                <a:defRPr/>
              </a:pPr>
              <a:t>27</a:t>
            </a:fld>
            <a:endParaRPr lang="en-US"/>
          </a:p>
        </p:txBody>
      </p:sp>
    </p:spTree>
    <p:extLst>
      <p:ext uri="{BB962C8B-B14F-4D97-AF65-F5344CB8AC3E}">
        <p14:creationId xmlns:p14="http://schemas.microsoft.com/office/powerpoint/2010/main" val="268019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r" rtl="1" eaLnBrk="1" hangingPunct="1"/>
            <a:r>
              <a:rPr lang="ar-JO" dirty="0">
                <a:latin typeface="Arial" charset="0"/>
                <a:ea typeface="ＭＳ Ｐゴシック" charset="0"/>
                <a:cs typeface="ＭＳ Ｐゴシック" charset="0"/>
              </a:rPr>
              <a:t>الرابط للصفحة الإلكترونيَّة الخاصَّة بالمصادر على الموقع: </a:t>
            </a:r>
            <a:r>
              <a:rPr lang="en-US" sz="1200" b="1" dirty="0">
                <a:solidFill>
                  <a:srgbClr val="FFFFFF"/>
                </a:solidFill>
                <a:latin typeface="Arial" charset="0"/>
                <a:ea typeface="ＭＳ Ｐゴシック" charset="0"/>
              </a:rPr>
              <a:t>BibleStudyDownloads.org</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Links to the Resource page at BSD</a:t>
            </a:r>
            <a:endParaRPr lang="en-US" dirty="0"/>
          </a:p>
          <a:p>
            <a:r>
              <a:rPr lang="en-US" dirty="0"/>
              <a:t>______________</a:t>
            </a:r>
          </a:p>
          <a:p>
            <a:r>
              <a:rPr lang="en-US" dirty="0"/>
              <a:t>Common-09</a:t>
            </a:r>
          </a:p>
        </p:txBody>
      </p:sp>
    </p:spTree>
    <p:extLst>
      <p:ext uri="{BB962C8B-B14F-4D97-AF65-F5344CB8AC3E}">
        <p14:creationId xmlns:p14="http://schemas.microsoft.com/office/powerpoint/2010/main" val="503302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44F71-2F62-4B5E-BC8A-F79A1AE36B92}" type="slidenum">
              <a:rPr lang="en-US"/>
              <a:pPr>
                <a:defRPr/>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F8368E-13F4-4DEF-B63D-4824B56C53BA}"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179EF6-D23C-4CB1-92A5-745D03E84000}"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pPr>
              <a:defRPr/>
            </a:pPr>
            <a:fld id="{D390F1B0-FA7B-409E-B2A4-F8691DFCCD92}" type="slidenum">
              <a:rPr lang="en-US" smtClean="0"/>
              <a:pPr>
                <a:defRPr/>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60EA53-CD03-4260-8D25-0FFE80BC82AC}" type="slidenum">
              <a:rPr lang="en-US" smtClean="0"/>
              <a:pPr>
                <a:defRPr/>
              </a:pPr>
              <a:t>‹#›</a:t>
            </a:fld>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ADFFE3-1602-4B0D-A316-018685B54FE8}" type="slidenum">
              <a:rPr lang="en-US" smtClean="0"/>
              <a:pPr>
                <a:defRPr/>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C6C8FF-D25D-4E97-90A7-CA7289AEA471}" type="slidenum">
              <a:rPr lang="en-US" smtClean="0"/>
              <a:pPr>
                <a:defRPr/>
              </a:pPr>
              <a:t>‹#›</a:t>
            </a:fld>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7EF97CA-B27D-4D56-B865-F3D4B30D0060}" type="slidenum">
              <a:rPr lang="en-US" smtClean="0"/>
              <a:pPr>
                <a:defRPr/>
              </a:pPr>
              <a:t>‹#›</a:t>
            </a:fld>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E856D2B-3F9C-4906-884D-EF21B8043AFA}" type="slidenum">
              <a:rPr lang="en-US" smtClean="0"/>
              <a:pPr>
                <a:defRPr/>
              </a:pPr>
              <a:t>‹#›</a:t>
            </a:fld>
            <a:endParaRPr 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F3EADAC-8783-4795-8D71-0F5DF8DEB3AF}" type="slidenum">
              <a:rPr lang="en-US" smtClean="0"/>
              <a:pPr>
                <a:defRPr/>
              </a:pPr>
              <a:t>‹#›</a:t>
            </a:fld>
            <a:endParaRPr 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58D77C5-1A6C-4D6A-ABCF-A7B62463DD70}" type="slidenum">
              <a:rPr lang="en-US" smtClean="0"/>
              <a:pPr>
                <a:defRPr/>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36236A-2630-4768-8B3F-E28303B69098}" type="slidenum">
              <a:rPr lang="en-US"/>
              <a:pPr>
                <a:defRPr/>
              </a:pPr>
              <a:t>‹#›</a:t>
            </a:fld>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33845C2-79CE-425D-8EA8-985F38633E1C}" type="slidenum">
              <a:rPr lang="en-US" smtClean="0"/>
              <a:pPr>
                <a:defRPr/>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pPr>
              <a:defRPr/>
            </a:pPr>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8FC775-7D00-44FB-ABBB-A570BEDB432E}" type="slidenum">
              <a:rPr lang="en-US" smtClean="0"/>
              <a:pPr>
                <a:defRPr/>
              </a:pPr>
              <a:t>‹#›</a:t>
            </a:fld>
            <a:endParaRPr 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5CFF96-79FF-490E-96E1-1AF4EDD85239}" type="slidenum">
              <a:rPr lang="en-US" smtClean="0"/>
              <a:pPr>
                <a:defRPr/>
              </a:pPr>
              <a:t>‹#›</a:t>
            </a:fld>
            <a:endParaRPr 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eaLnBrk="1" fontAlgn="auto" hangingPunct="1">
              <a:spcBef>
                <a:spcPts val="0"/>
              </a:spcBef>
              <a:spcAft>
                <a:spcPts val="0"/>
              </a:spcAft>
            </a:pPr>
            <a:endParaRPr lang="en-US">
              <a:solidFill>
                <a:prstClr val="white"/>
              </a:solidFill>
              <a:latin typeface="Aria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eaLnBrk="1" fontAlgn="auto" hangingPunct="1">
              <a:spcBef>
                <a:spcPts val="0"/>
              </a:spcBef>
              <a:spcAft>
                <a:spcPts val="0"/>
              </a:spcAft>
            </a:pPr>
            <a:endParaRPr lang="en-US">
              <a:solidFill>
                <a:prstClr val="white"/>
              </a:solidFill>
              <a:latin typeface="Aria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a:solidFill>
                <a:srgbClr val="D4D2D0">
                  <a:shade val="50000"/>
                </a:srgbClr>
              </a:solidFill>
            </a:endParaRPr>
          </a:p>
        </p:txBody>
      </p:sp>
      <p:sp>
        <p:nvSpPr>
          <p:cNvPr id="27" name="Slide Number Placeholder 26"/>
          <p:cNvSpPr>
            <a:spLocks noGrp="1"/>
          </p:cNvSpPr>
          <p:nvPr>
            <p:ph type="sldNum" sz="quarter" idx="12"/>
          </p:nvPr>
        </p:nvSpPr>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77916367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873660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eaLnBrk="1" fontAlgn="auto" hangingPunct="1">
              <a:spcBef>
                <a:spcPts val="0"/>
              </a:spcBef>
              <a:spcAft>
                <a:spcPts val="0"/>
              </a:spcAft>
            </a:pPr>
            <a:endParaRPr lang="en-US">
              <a:solidFill>
                <a:prstClr val="white"/>
              </a:solidFill>
              <a:latin typeface="Aria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eaLnBrk="1" fontAlgn="auto" hangingPunct="1">
              <a:spcBef>
                <a:spcPts val="0"/>
              </a:spcBef>
              <a:spcAft>
                <a:spcPts val="0"/>
              </a:spcAft>
            </a:pPr>
            <a:endParaRPr lang="en-US">
              <a:solidFill>
                <a:prstClr val="white"/>
              </a:solidFill>
              <a:latin typeface="Aria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411634447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232734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250511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8" name="Slide Number Placeholder 7"/>
          <p:cNvSpPr>
            <a:spLocks noGrp="1"/>
          </p:cNvSpPr>
          <p:nvPr>
            <p:ph type="sldNum" sz="quarter" idx="11"/>
          </p:nvPr>
        </p:nvSpPr>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a:solidFill>
                <a:srgbClr val="D4D2D0">
                  <a:shade val="50000"/>
                </a:srgbClr>
              </a:solidFill>
            </a:endParaRPr>
          </a:p>
        </p:txBody>
      </p:sp>
    </p:spTree>
    <p:extLst>
      <p:ext uri="{BB962C8B-B14F-4D97-AF65-F5344CB8AC3E}">
        <p14:creationId xmlns:p14="http://schemas.microsoft.com/office/powerpoint/2010/main" val="1429974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79685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593800-245E-4543-BD58-AA3622A8888D}" type="slidenum">
              <a:rPr lang="en-US"/>
              <a:pPr>
                <a:defRPr/>
              </a:pPr>
              <a:t>‹#›</a:t>
            </a:fld>
            <a:endParaRPr lang="en-US"/>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770328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045891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878637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70636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51AB926-81C8-CF48-8440-286DE1647362}" type="slidenum">
              <a:rPr lang="en-US"/>
              <a:pPr>
                <a:defRPr/>
              </a:pPr>
              <a:t>‹#›</a:t>
            </a:fld>
            <a:endParaRPr lang="en-US"/>
          </a:p>
        </p:txBody>
      </p:sp>
    </p:spTree>
    <p:extLst>
      <p:ext uri="{BB962C8B-B14F-4D97-AF65-F5344CB8AC3E}">
        <p14:creationId xmlns:p14="http://schemas.microsoft.com/office/powerpoint/2010/main" val="103242258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5D84A01-67DF-3D42-92E2-625EB8D0F9EE}" type="slidenum">
              <a:rPr lang="en-US"/>
              <a:pPr>
                <a:defRPr/>
              </a:pPr>
              <a:t>‹#›</a:t>
            </a:fld>
            <a:endParaRPr lang="en-US"/>
          </a:p>
        </p:txBody>
      </p:sp>
    </p:spTree>
    <p:extLst>
      <p:ext uri="{BB962C8B-B14F-4D97-AF65-F5344CB8AC3E}">
        <p14:creationId xmlns:p14="http://schemas.microsoft.com/office/powerpoint/2010/main" val="313304006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C655FF6-AFB2-EF49-BDB1-36C351439821}" type="slidenum">
              <a:rPr lang="en-US"/>
              <a:pPr>
                <a:defRPr/>
              </a:pPr>
              <a:t>‹#›</a:t>
            </a:fld>
            <a:endParaRPr lang="en-US"/>
          </a:p>
        </p:txBody>
      </p:sp>
    </p:spTree>
    <p:extLst>
      <p:ext uri="{BB962C8B-B14F-4D97-AF65-F5344CB8AC3E}">
        <p14:creationId xmlns:p14="http://schemas.microsoft.com/office/powerpoint/2010/main" val="424786498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62B26E0-A544-D040-A8D5-7EAD45919542}" type="slidenum">
              <a:rPr lang="en-US"/>
              <a:pPr>
                <a:defRPr/>
              </a:pPr>
              <a:t>‹#›</a:t>
            </a:fld>
            <a:endParaRPr lang="en-US"/>
          </a:p>
        </p:txBody>
      </p:sp>
    </p:spTree>
    <p:extLst>
      <p:ext uri="{BB962C8B-B14F-4D97-AF65-F5344CB8AC3E}">
        <p14:creationId xmlns:p14="http://schemas.microsoft.com/office/powerpoint/2010/main" val="232526821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318AEAD-4197-B146-9E49-7279BF0749FF}" type="slidenum">
              <a:rPr lang="en-US"/>
              <a:pPr>
                <a:defRPr/>
              </a:pPr>
              <a:t>‹#›</a:t>
            </a:fld>
            <a:endParaRPr lang="en-US"/>
          </a:p>
        </p:txBody>
      </p:sp>
    </p:spTree>
    <p:extLst>
      <p:ext uri="{BB962C8B-B14F-4D97-AF65-F5344CB8AC3E}">
        <p14:creationId xmlns:p14="http://schemas.microsoft.com/office/powerpoint/2010/main" val="243884411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46A9B96-4652-6540-A992-56161E1CA7E3}" type="slidenum">
              <a:rPr lang="en-US"/>
              <a:pPr>
                <a:defRPr/>
              </a:pPr>
              <a:t>‹#›</a:t>
            </a:fld>
            <a:endParaRPr lang="en-US"/>
          </a:p>
        </p:txBody>
      </p:sp>
    </p:spTree>
    <p:extLst>
      <p:ext uri="{BB962C8B-B14F-4D97-AF65-F5344CB8AC3E}">
        <p14:creationId xmlns:p14="http://schemas.microsoft.com/office/powerpoint/2010/main" val="35099974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0705CD-E4DF-46C6-B097-4C3B0DC5CA24}" type="slidenum">
              <a:rPr lang="en-US"/>
              <a:pPr>
                <a:defRPr/>
              </a:pPr>
              <a:t>‹#›</a:t>
            </a:fld>
            <a:endParaRPr lang="en-US"/>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224D864-976D-774E-98EE-7DB0266BBF71}" type="slidenum">
              <a:rPr lang="en-US"/>
              <a:pPr>
                <a:defRPr/>
              </a:pPr>
              <a:t>‹#›</a:t>
            </a:fld>
            <a:endParaRPr lang="en-US"/>
          </a:p>
        </p:txBody>
      </p:sp>
    </p:spTree>
    <p:extLst>
      <p:ext uri="{BB962C8B-B14F-4D97-AF65-F5344CB8AC3E}">
        <p14:creationId xmlns:p14="http://schemas.microsoft.com/office/powerpoint/2010/main" val="80403672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6DD4F99-E504-5345-8B2F-68BD126DAC31}" type="slidenum">
              <a:rPr lang="en-US"/>
              <a:pPr>
                <a:defRPr/>
              </a:pPr>
              <a:t>‹#›</a:t>
            </a:fld>
            <a:endParaRPr lang="en-US"/>
          </a:p>
        </p:txBody>
      </p:sp>
    </p:spTree>
    <p:extLst>
      <p:ext uri="{BB962C8B-B14F-4D97-AF65-F5344CB8AC3E}">
        <p14:creationId xmlns:p14="http://schemas.microsoft.com/office/powerpoint/2010/main" val="407835586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CAC01CF-AA2E-244D-8141-3E05F23BB28F}" type="slidenum">
              <a:rPr lang="en-US"/>
              <a:pPr>
                <a:defRPr/>
              </a:pPr>
              <a:t>‹#›</a:t>
            </a:fld>
            <a:endParaRPr lang="en-US"/>
          </a:p>
        </p:txBody>
      </p:sp>
    </p:spTree>
    <p:extLst>
      <p:ext uri="{BB962C8B-B14F-4D97-AF65-F5344CB8AC3E}">
        <p14:creationId xmlns:p14="http://schemas.microsoft.com/office/powerpoint/2010/main" val="50143106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2566844-59E8-904A-B813-5006D8A8E284}" type="slidenum">
              <a:rPr lang="en-US"/>
              <a:pPr>
                <a:defRPr/>
              </a:pPr>
              <a:t>‹#›</a:t>
            </a:fld>
            <a:endParaRPr lang="en-US"/>
          </a:p>
        </p:txBody>
      </p:sp>
    </p:spTree>
    <p:extLst>
      <p:ext uri="{BB962C8B-B14F-4D97-AF65-F5344CB8AC3E}">
        <p14:creationId xmlns:p14="http://schemas.microsoft.com/office/powerpoint/2010/main" val="207115879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23706461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90882980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78108927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52039458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49465475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55346937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621CEA-C565-4C85-9F4D-234A283498CE}" type="slidenum">
              <a:rPr lang="en-US"/>
              <a:pPr>
                <a:defRPr/>
              </a:pPr>
              <a:t>‹#›</a:t>
            </a:fld>
            <a:endParaRPr lang="en-US"/>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00514944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63184357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29650913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0683169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73098845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24407656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9E2D91-CF8C-46D9-B891-EA804F6F579D}"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2539775-23E1-42AF-BE26-ECE95BA11F8B}"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9A7684-3C3F-4275-AFFE-BF1A5911882B}"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C11DBB-B614-4575-A0BE-001DCB235B78}"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0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30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30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8E0847DF-22C6-44E2-965F-C4CCEBC887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0ACBD2E2-8975-4A61-94BC-28F816E193D8}" type="slidenum">
              <a:rPr lang="en-US" smtClean="0"/>
              <a:pPr>
                <a:defRPr/>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spd="med">
    <p:fade/>
  </p:transition>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eaLnBrk="1" fontAlgn="auto" hangingPunct="1">
              <a:spcBef>
                <a:spcPts val="0"/>
              </a:spcBef>
              <a:spcAft>
                <a:spcPts val="0"/>
              </a:spcAft>
            </a:pPr>
            <a:endParaRPr lang="en-US">
              <a:solidFill>
                <a:prstClr val="white"/>
              </a:solidFill>
              <a:latin typeface="Aria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eaLnBrk="1" fontAlgn="auto" hangingPunct="1">
              <a:spcBef>
                <a:spcPts val="0"/>
              </a:spcBef>
              <a:spcAft>
                <a:spcPts val="0"/>
              </a:spcAft>
            </a:pPr>
            <a:endParaRPr lang="en-US">
              <a:solidFill>
                <a:prstClr val="white"/>
              </a:solidFill>
              <a:latin typeface="Aria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fontAlgn="auto">
              <a:spcBef>
                <a:spcPts val="0"/>
              </a:spcBef>
              <a:spcAft>
                <a:spcPts val="0"/>
              </a:spcAft>
            </a:pPr>
            <a:fld id="{D0A7764D-E892-4CCE-88CA-DEFE90762037}" type="datetimeFigureOut">
              <a:rPr lang="en-US" smtClean="0">
                <a:solidFill>
                  <a:srgbClr val="D4D2D0">
                    <a:shade val="50000"/>
                  </a:srgbClr>
                </a:solidFill>
                <a:latin typeface="Arial"/>
              </a:rPr>
              <a:pPr fontAlgn="auto">
                <a:spcBef>
                  <a:spcPts val="0"/>
                </a:spcBef>
                <a:spcAft>
                  <a:spcPts val="0"/>
                </a:spcAft>
              </a:pPr>
              <a:t>2/5/24</a:t>
            </a:fld>
            <a:endParaRPr lang="en-US">
              <a:solidFill>
                <a:srgbClr val="D4D2D0">
                  <a:shade val="50000"/>
                </a:srgbClr>
              </a:solidFill>
              <a:latin typeface="Aria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fontAlgn="auto">
              <a:spcBef>
                <a:spcPts val="0"/>
              </a:spcBef>
              <a:spcAft>
                <a:spcPts val="0"/>
              </a:spcAft>
            </a:pPr>
            <a:endParaRPr lang="en-US">
              <a:solidFill>
                <a:srgbClr val="D4D2D0">
                  <a:shade val="50000"/>
                </a:srgbClr>
              </a:solidFill>
              <a:latin typeface="Aria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fontAlgn="auto">
              <a:spcBef>
                <a:spcPts val="0"/>
              </a:spcBef>
              <a:spcAft>
                <a:spcPts val="0"/>
              </a:spcAft>
            </a:pPr>
            <a:fld id="{395C97C9-7215-4BA0-A2F7-9F5260B913A8}" type="slidenum">
              <a:rPr lang="en-US" smtClean="0">
                <a:solidFill>
                  <a:srgbClr val="D4D2D0">
                    <a:shade val="50000"/>
                  </a:srgbClr>
                </a:solidFill>
                <a:latin typeface="Arial"/>
              </a:rPr>
              <a:pPr fontAlgn="auto">
                <a:spcBef>
                  <a:spcPts val="0"/>
                </a:spcBef>
                <a:spcAft>
                  <a:spcPts val="0"/>
                </a:spcAft>
              </a:pPr>
              <a:t>‹#›</a:t>
            </a:fld>
            <a:endParaRPr lang="en-US">
              <a:solidFill>
                <a:srgbClr val="D4D2D0">
                  <a:shade val="50000"/>
                </a:srgbClr>
              </a:solidFill>
              <a:latin typeface="Arial"/>
            </a:endParaRPr>
          </a:p>
        </p:txBody>
      </p:sp>
    </p:spTree>
    <p:extLst>
      <p:ext uri="{BB962C8B-B14F-4D97-AF65-F5344CB8AC3E}">
        <p14:creationId xmlns:p14="http://schemas.microsoft.com/office/powerpoint/2010/main" val="1004356447"/>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005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7700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D4AADC89-8EB6-D149-A863-B826C482501A}" type="slidenum">
              <a:rPr lang="en-US"/>
              <a:pPr>
                <a:defRPr/>
              </a:pPr>
              <a:t>‹#›</a:t>
            </a:fld>
            <a:endParaRPr lang="en-US"/>
          </a:p>
        </p:txBody>
      </p:sp>
    </p:spTree>
    <p:extLst>
      <p:ext uri="{BB962C8B-B14F-4D97-AF65-F5344CB8AC3E}">
        <p14:creationId xmlns:p14="http://schemas.microsoft.com/office/powerpoint/2010/main" val="3617133496"/>
      </p:ext>
    </p:extLst>
  </p:cSld>
  <p:clrMap bg1="dk2" tx1="lt1" bg2="dk1"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907417996"/>
      </p:ext>
    </p:extLst>
  </p:cSld>
  <p:clrMap bg1="dk2" tx1="lt1" bg2="dk1"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mppc.org/sermons/most-important-decision" TargetMode="External"/><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4.xml"/><Relationship Id="rId4" Type="http://schemas.openxmlformats.org/officeDocument/2006/relationships/image" Target="../media/image7.emf"/></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0" name="Rectangle 10"/>
          <p:cNvSpPr>
            <a:spLocks noGrp="1" noChangeArrowheads="1"/>
          </p:cNvSpPr>
          <p:nvPr>
            <p:ph type="ctrTitle"/>
          </p:nvPr>
        </p:nvSpPr>
        <p:spPr>
          <a:xfrm>
            <a:off x="762000" y="381001"/>
            <a:ext cx="7772400" cy="1981200"/>
          </a:xfrm>
        </p:spPr>
        <p:txBody>
          <a:bodyPr/>
          <a:lstStyle/>
          <a:p>
            <a:pPr eaLnBrk="1" hangingPunct="1">
              <a:defRPr/>
            </a:pPr>
            <a:r>
              <a:rPr lang="ar-JO" sz="4400" dirty="0">
                <a:solidFill>
                  <a:schemeClr val="tx1"/>
                </a:solidFill>
                <a:latin typeface="Arial" panose="020B0604020202020204" pitchFamily="34" charset="0"/>
                <a:cs typeface="Arial" panose="020B0604020202020204" pitchFamily="34" charset="0"/>
              </a:rPr>
              <a:t>أهلا وسهلاً في</a:t>
            </a:r>
            <a:br>
              <a:rPr lang="ar-JO" sz="4400" dirty="0">
                <a:solidFill>
                  <a:schemeClr val="tx1"/>
                </a:solidFill>
                <a:latin typeface="Arial" panose="020B0604020202020204" pitchFamily="34" charset="0"/>
                <a:cs typeface="Arial" panose="020B0604020202020204" pitchFamily="34" charset="0"/>
              </a:rPr>
            </a:br>
            <a:r>
              <a:rPr lang="ar-JO" sz="4400" dirty="0">
                <a:solidFill>
                  <a:schemeClr val="tx1"/>
                </a:solidFill>
                <a:latin typeface="Arial" panose="020B0604020202020204" pitchFamily="34" charset="0"/>
                <a:cs typeface="Arial" panose="020B0604020202020204" pitchFamily="34" charset="0"/>
              </a:rPr>
              <a:t>الوعظ، الإقناع</a:t>
            </a:r>
            <a:br>
              <a:rPr lang="ar-JO" sz="4400" dirty="0">
                <a:solidFill>
                  <a:schemeClr val="tx1"/>
                </a:solidFill>
                <a:latin typeface="Arial" panose="020B0604020202020204" pitchFamily="34" charset="0"/>
                <a:cs typeface="Arial" panose="020B0604020202020204" pitchFamily="34" charset="0"/>
              </a:rPr>
            </a:br>
            <a:r>
              <a:rPr lang="ar-JO" sz="4400" dirty="0">
                <a:solidFill>
                  <a:schemeClr val="tx1"/>
                </a:solidFill>
                <a:latin typeface="Arial" panose="020B0604020202020204" pitchFamily="34" charset="0"/>
                <a:cs typeface="Arial" panose="020B0604020202020204" pitchFamily="34" charset="0"/>
              </a:rPr>
              <a:t>والقيادة</a:t>
            </a:r>
            <a:endParaRPr lang="en-US" sz="4400" dirty="0">
              <a:solidFill>
                <a:schemeClr val="tx1"/>
              </a:solidFill>
              <a:latin typeface="Arial" panose="020B0604020202020204" pitchFamily="34" charset="0"/>
              <a:cs typeface="Arial" panose="020B0604020202020204" pitchFamily="34" charset="0"/>
            </a:endParaRPr>
          </a:p>
        </p:txBody>
      </p:sp>
      <p:sp>
        <p:nvSpPr>
          <p:cNvPr id="4100" name="Rectangle 14"/>
          <p:cNvSpPr>
            <a:spLocks noChangeArrowheads="1"/>
          </p:cNvSpPr>
          <p:nvPr/>
        </p:nvSpPr>
        <p:spPr bwMode="auto">
          <a:xfrm>
            <a:off x="1752600" y="3114504"/>
            <a:ext cx="4038600" cy="1524000"/>
          </a:xfrm>
          <a:prstGeom prst="rect">
            <a:avLst/>
          </a:prstGeom>
          <a:noFill/>
          <a:ln w="9525">
            <a:noFill/>
            <a:miter lim="800000"/>
            <a:headEnd/>
            <a:tailEnd/>
          </a:ln>
        </p:spPr>
        <p:txBody>
          <a:bodyPr anchor="ctr"/>
          <a:lstStyle/>
          <a:p>
            <a:pPr algn="ctr" eaLnBrk="1" hangingPunct="1"/>
            <a:r>
              <a:rPr lang="ar-JO" sz="4400" dirty="0">
                <a:latin typeface="Arial" panose="020B0604020202020204" pitchFamily="34" charset="0"/>
                <a:cs typeface="Arial" panose="020B0604020202020204" pitchFamily="34" charset="0"/>
              </a:rPr>
              <a:t>مقدمة            ونظرة عامة</a:t>
            </a:r>
            <a:endParaRPr lang="en-US" sz="4400" dirty="0">
              <a:latin typeface="Arial" panose="020B0604020202020204" pitchFamily="34" charset="0"/>
              <a:cs typeface="Arial" panose="020B0604020202020204" pitchFamily="34" charset="0"/>
            </a:endParaRPr>
          </a:p>
        </p:txBody>
      </p:sp>
      <p:sp>
        <p:nvSpPr>
          <p:cNvPr id="4" name="Rectangle 14"/>
          <p:cNvSpPr>
            <a:spLocks noChangeArrowheads="1"/>
          </p:cNvSpPr>
          <p:nvPr/>
        </p:nvSpPr>
        <p:spPr bwMode="auto">
          <a:xfrm>
            <a:off x="0" y="5334000"/>
            <a:ext cx="9144000" cy="1524000"/>
          </a:xfrm>
          <a:prstGeom prst="rect">
            <a:avLst/>
          </a:prstGeom>
          <a:noFill/>
          <a:ln w="9525">
            <a:noFill/>
            <a:miter lim="800000"/>
            <a:headEnd/>
            <a:tailEnd/>
          </a:ln>
        </p:spPr>
        <p:txBody>
          <a:bodyPr anchor="ctr"/>
          <a:lstStyle/>
          <a:p>
            <a:pPr algn="ctr" eaLnBrk="1" hangingPunct="1"/>
            <a:r>
              <a:rPr lang="ar-JO" sz="2400" b="1" dirty="0">
                <a:latin typeface="Arial" panose="020B0604020202020204" pitchFamily="34" charset="0"/>
                <a:cs typeface="Arial" panose="020B0604020202020204" pitchFamily="34" charset="0"/>
              </a:rPr>
              <a:t>الدكتور جيفري آرثرز، مدرسة جوردون كونويل اللاهوتية، </a:t>
            </a:r>
          </a:p>
          <a:p>
            <a:pPr algn="ctr" eaLnBrk="1" hangingPunct="1"/>
            <a:r>
              <a:rPr lang="ar-JO" sz="2400" b="1" dirty="0">
                <a:latin typeface="Arial" panose="020B0604020202020204" pitchFamily="34" charset="0"/>
                <a:cs typeface="Arial" panose="020B0604020202020204" pitchFamily="34" charset="0"/>
              </a:rPr>
              <a:t>كما يُدرّس في كلية الكتاب المقدس في سنغافورة في قسم الدكتوراه آذار 2016</a:t>
            </a:r>
          </a:p>
          <a:p>
            <a:pPr algn="ctr" eaLnBrk="1" hangingPunct="1"/>
            <a:r>
              <a:rPr lang="ar-JO" sz="2400" b="1" dirty="0">
                <a:latin typeface="Arial" panose="020B0604020202020204" pitchFamily="34" charset="0"/>
                <a:cs typeface="Arial" panose="020B0604020202020204" pitchFamily="34" charset="0"/>
              </a:rPr>
              <a:t>ويتم تقديمه للتنزيل مجاناً بواسطة الدكتور ريك جريفيث على</a:t>
            </a:r>
            <a:endParaRPr lang="en-US" sz="2400" b="1" dirty="0">
              <a:latin typeface="Arial" panose="020B0604020202020204" pitchFamily="34" charset="0"/>
              <a:cs typeface="Arial" panose="020B0604020202020204" pitchFamily="34" charset="0"/>
            </a:endParaRPr>
          </a:p>
          <a:p>
            <a:pPr algn="ctr" eaLnBrk="1" hangingPunct="1"/>
            <a:r>
              <a:rPr lang="en-US" sz="2400" b="1" dirty="0">
                <a:latin typeface="Arial" panose="020B0604020202020204" pitchFamily="34" charset="0"/>
                <a:cs typeface="Arial" panose="020B0604020202020204" pitchFamily="34" charset="0"/>
              </a:rPr>
              <a:t> BibleStudyDownloads.org</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a:xfrm>
            <a:off x="533400" y="381000"/>
            <a:ext cx="7924800" cy="1143000"/>
          </a:xfrm>
        </p:spPr>
        <p:txBody>
          <a:bodyPr>
            <a:noAutofit/>
          </a:bodyPr>
          <a:lstStyle/>
          <a:p>
            <a:pPr eaLnBrk="1" hangingPunct="1">
              <a:defRPr/>
            </a:pPr>
            <a:r>
              <a:rPr lang="ar-JO" sz="4400" b="1" dirty="0">
                <a:solidFill>
                  <a:schemeClr val="tx1"/>
                </a:solidFill>
                <a:latin typeface="Arial" panose="020B0604020202020204" pitchFamily="34" charset="0"/>
                <a:cs typeface="Arial" panose="020B0604020202020204" pitchFamily="34" charset="0"/>
              </a:rPr>
              <a:t>تعريف الإقناع</a:t>
            </a:r>
            <a:endParaRPr lang="en-US" sz="4400" b="1" dirty="0">
              <a:solidFill>
                <a:schemeClr val="tx1"/>
              </a:solidFill>
              <a:latin typeface="Arial" panose="020B0604020202020204" pitchFamily="34" charset="0"/>
              <a:cs typeface="Arial" panose="020B0604020202020204" pitchFamily="34" charset="0"/>
            </a:endParaRPr>
          </a:p>
        </p:txBody>
      </p:sp>
      <p:sp>
        <p:nvSpPr>
          <p:cNvPr id="105475" name="Rectangle 3"/>
          <p:cNvSpPr>
            <a:spLocks noGrp="1" noChangeArrowheads="1"/>
          </p:cNvSpPr>
          <p:nvPr>
            <p:ph idx="1"/>
          </p:nvPr>
        </p:nvSpPr>
        <p:spPr>
          <a:xfrm>
            <a:off x="152400" y="1600200"/>
            <a:ext cx="8915400" cy="5029200"/>
          </a:xfrm>
        </p:spPr>
        <p:txBody>
          <a:bodyPr>
            <a:noAutofit/>
          </a:bodyPr>
          <a:lstStyle/>
          <a:p>
            <a:pPr marL="990600" lvl="1" indent="-533400" algn="r" rtl="1">
              <a:buClr>
                <a:srgbClr val="FF0000"/>
              </a:buClr>
              <a:buFont typeface="Wingdings" pitchFamily="2" charset="2"/>
              <a:buChar char="Ø"/>
              <a:defRPr/>
            </a:pPr>
            <a:r>
              <a:rPr lang="ar-JO" sz="2400" b="1" dirty="0">
                <a:solidFill>
                  <a:srgbClr val="FF0000"/>
                </a:solidFill>
                <a:latin typeface="Arial" panose="020B0604020202020204" pitchFamily="34" charset="0"/>
                <a:cs typeface="Arial" panose="020B0604020202020204" pitchFamily="34" charset="0"/>
              </a:rPr>
              <a:t>عملية</a:t>
            </a:r>
            <a:r>
              <a:rPr lang="ar-JO" sz="2400" b="1" dirty="0">
                <a:latin typeface="Arial" panose="020B0604020202020204" pitchFamily="34" charset="0"/>
                <a:cs typeface="Arial" panose="020B0604020202020204" pitchFamily="34" charset="0"/>
              </a:rPr>
              <a:t> </a:t>
            </a:r>
            <a:r>
              <a:rPr lang="ar-JO" sz="2400" b="1" dirty="0">
                <a:solidFill>
                  <a:srgbClr val="000099"/>
                </a:solidFill>
                <a:latin typeface="Arial" panose="020B0604020202020204" pitchFamily="34" charset="0"/>
                <a:cs typeface="Arial" panose="020B0604020202020204" pitchFamily="34" charset="0"/>
              </a:rPr>
              <a:t>تواصل</a:t>
            </a:r>
            <a:r>
              <a:rPr lang="ar-JO" sz="2400" b="1" dirty="0">
                <a:latin typeface="Arial" panose="020B0604020202020204" pitchFamily="34" charset="0"/>
                <a:cs typeface="Arial" panose="020B0604020202020204" pitchFamily="34" charset="0"/>
              </a:rPr>
              <a:t> يسعى من خلالها المقنع من خلال استخدام الرموز اللفظية وغير اللفظية للتأثير على تصورات الجمهور وبالتالي إحداث التغييرات المرغوبة في طرق التفكير والشعور و/أو التصرف (ستيوارت وسميث ودينتون، 14 )</a:t>
            </a:r>
            <a:endParaRPr lang="en-US" sz="2400" b="1" dirty="0">
              <a:latin typeface="Arial" panose="020B0604020202020204" pitchFamily="34" charset="0"/>
              <a:cs typeface="Arial" panose="020B0604020202020204" pitchFamily="34" charset="0"/>
            </a:endParaRPr>
          </a:p>
          <a:p>
            <a:pPr marL="990600" lvl="1" indent="-533400" algn="r" rtl="1" eaLnBrk="1" hangingPunct="1">
              <a:buClr>
                <a:srgbClr val="FF0000"/>
              </a:buClr>
              <a:buSzTx/>
              <a:buFont typeface="Wingdings" pitchFamily="2" charset="2"/>
              <a:buChar char="Ø"/>
              <a:defRPr/>
            </a:pPr>
            <a:r>
              <a:rPr lang="ar-JO" sz="2400" b="1" dirty="0">
                <a:solidFill>
                  <a:srgbClr val="FF0000"/>
                </a:solidFill>
                <a:latin typeface="Arial" panose="020B0604020202020204" pitchFamily="34" charset="0"/>
                <a:cs typeface="Arial" panose="020B0604020202020204" pitchFamily="34" charset="0"/>
              </a:rPr>
              <a:t>عملية</a:t>
            </a:r>
            <a:r>
              <a:rPr lang="ar-JO" sz="2400" b="1" dirty="0">
                <a:latin typeface="Arial" panose="020B0604020202020204" pitchFamily="34" charset="0"/>
                <a:cs typeface="Arial" panose="020B0604020202020204" pitchFamily="34" charset="0"/>
              </a:rPr>
              <a:t> تحضير وتقديم الرسائل اللفظية وغير اللفظية لأشخاص مستقلين بهدف تغيير أو تقوية أفكارهم، معتقداتهم أو سلوكياتهم (وودوارد ودنتون، 20)</a:t>
            </a:r>
            <a:endParaRPr lang="en-US" sz="2400" b="1" dirty="0">
              <a:latin typeface="Arial" panose="020B0604020202020204" pitchFamily="34" charset="0"/>
              <a:cs typeface="Arial" panose="020B0604020202020204" pitchFamily="34" charset="0"/>
            </a:endParaRPr>
          </a:p>
          <a:p>
            <a:pPr marL="990600" lvl="1" indent="-533400" algn="r" rtl="1">
              <a:buClr>
                <a:srgbClr val="FF0000"/>
              </a:buClr>
              <a:buFont typeface="Wingdings" pitchFamily="2" charset="2"/>
              <a:buChar char="Ø"/>
              <a:defRPr/>
            </a:pPr>
            <a:r>
              <a:rPr lang="ar-JO" sz="2400" b="1" dirty="0">
                <a:latin typeface="Arial" panose="020B0604020202020204" pitchFamily="34" charset="0"/>
                <a:cs typeface="Arial" panose="020B0604020202020204" pitchFamily="34" charset="0"/>
              </a:rPr>
              <a:t>الإقناع هو </a:t>
            </a:r>
            <a:r>
              <a:rPr lang="ar-JO" sz="2400" b="1" dirty="0">
                <a:solidFill>
                  <a:srgbClr val="FF0000"/>
                </a:solidFill>
                <a:latin typeface="Arial" panose="020B0604020202020204" pitchFamily="34" charset="0"/>
                <a:cs typeface="Arial" panose="020B0604020202020204" pitchFamily="34" charset="0"/>
              </a:rPr>
              <a:t>عملية</a:t>
            </a:r>
            <a:r>
              <a:rPr lang="ar-JO" sz="2400" b="1" dirty="0">
                <a:latin typeface="Arial" panose="020B0604020202020204" pitchFamily="34" charset="0"/>
                <a:cs typeface="Arial" panose="020B0604020202020204" pitchFamily="34" charset="0"/>
              </a:rPr>
              <a:t> حث المدققين من خلال استخدام الحقائق أو المنطق أو العقلانية أو الجاذبية العاطفية، لتغيير آرائهم وأفكارهم أو تعميق المشاعر الموجودة، أو المضي قدماً في إجراءات لم يكونوا ليشاركوا فيها لولا ذلك" (أوليفر، 8) )</a:t>
            </a:r>
            <a:endParaRPr lang="en-US" sz="24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p:cTn id="7" dur="1000" fill="hold"/>
                                        <p:tgtEl>
                                          <p:spTgt spid="10547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054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5475">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 calcmode="lin" valueType="num">
                                      <p:cBhvr>
                                        <p:cTn id="12" dur="1000" fill="hold"/>
                                        <p:tgtEl>
                                          <p:spTgt spid="105475">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10547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05475">
                                            <p:txEl>
                                              <p:pRg st="1" end="1"/>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05475">
                                            <p:txEl>
                                              <p:pRg st="2" end="2"/>
                                            </p:txEl>
                                          </p:spTgt>
                                        </p:tgtEl>
                                        <p:attrNameLst>
                                          <p:attrName>style.visibility</p:attrName>
                                        </p:attrNameLst>
                                      </p:cBhvr>
                                      <p:to>
                                        <p:strVal val="visible"/>
                                      </p:to>
                                    </p:set>
                                    <p:anim calcmode="lin" valueType="num">
                                      <p:cBhvr>
                                        <p:cTn id="17" dur="1000" fill="hold"/>
                                        <p:tgtEl>
                                          <p:spTgt spid="105475">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105475">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054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a:xfrm>
            <a:off x="533400" y="381000"/>
            <a:ext cx="7924800" cy="1143000"/>
          </a:xfrm>
        </p:spPr>
        <p:txBody>
          <a:bodyPr>
            <a:noAutofit/>
          </a:bodyPr>
          <a:lstStyle/>
          <a:p>
            <a:pPr eaLnBrk="1" hangingPunct="1">
              <a:defRPr/>
            </a:pPr>
            <a:r>
              <a:rPr lang="ar-JO" sz="4000" b="1" dirty="0">
                <a:solidFill>
                  <a:schemeClr val="tx1"/>
                </a:solidFill>
                <a:latin typeface="Arial" panose="020B0604020202020204" pitchFamily="34" charset="0"/>
                <a:cs typeface="Arial" panose="020B0604020202020204" pitchFamily="34" charset="0"/>
              </a:rPr>
              <a:t>صفات مشتركة في تعريفات الإقناع</a:t>
            </a:r>
            <a:endParaRPr lang="en-US" sz="4000" b="1" dirty="0">
              <a:solidFill>
                <a:schemeClr val="tx1"/>
              </a:solidFill>
              <a:latin typeface="Arial" panose="020B0604020202020204" pitchFamily="34" charset="0"/>
              <a:cs typeface="Arial" panose="020B0604020202020204" pitchFamily="34" charset="0"/>
            </a:endParaRPr>
          </a:p>
        </p:txBody>
      </p:sp>
      <p:sp>
        <p:nvSpPr>
          <p:cNvPr id="106499" name="Rectangle 3"/>
          <p:cNvSpPr>
            <a:spLocks noGrp="1" noChangeArrowheads="1"/>
          </p:cNvSpPr>
          <p:nvPr>
            <p:ph idx="1"/>
          </p:nvPr>
        </p:nvSpPr>
        <p:spPr>
          <a:xfrm>
            <a:off x="0" y="2209800"/>
            <a:ext cx="9144000" cy="4343400"/>
          </a:xfrm>
        </p:spPr>
        <p:txBody>
          <a:bodyPr>
            <a:normAutofit/>
          </a:bodyPr>
          <a:lstStyle/>
          <a:p>
            <a:pPr marL="990600" lvl="1" indent="-533400" algn="r" rtl="1">
              <a:buClr>
                <a:srgbClr val="FF0000"/>
              </a:buClr>
              <a:buFont typeface="Wingdings" pitchFamily="2" charset="2"/>
              <a:buChar char="Ø"/>
              <a:defRPr/>
            </a:pPr>
            <a:r>
              <a:rPr lang="ar-JO" sz="3600" dirty="0">
                <a:latin typeface="Arial" panose="020B0604020202020204" pitchFamily="34" charset="0"/>
                <a:cs typeface="Arial" panose="020B0604020202020204" pitchFamily="34" charset="0"/>
              </a:rPr>
              <a:t>استخدام الرموز (لفظية وغير لفظية)</a:t>
            </a:r>
          </a:p>
          <a:p>
            <a:pPr marL="990600" lvl="1" indent="-533400" algn="r" rtl="1">
              <a:buClr>
                <a:srgbClr val="FF0000"/>
              </a:buClr>
              <a:buFont typeface="Wingdings" pitchFamily="2" charset="2"/>
              <a:buChar char="Ø"/>
              <a:defRPr/>
            </a:pPr>
            <a:r>
              <a:rPr lang="ar-JO" sz="3600" dirty="0">
                <a:latin typeface="Arial" panose="020B0604020202020204" pitchFamily="34" charset="0"/>
                <a:cs typeface="Arial" panose="020B0604020202020204" pitchFamily="34" charset="0"/>
              </a:rPr>
              <a:t>العملية</a:t>
            </a:r>
          </a:p>
          <a:p>
            <a:pPr marL="990600" lvl="1" indent="-533400" algn="r" rtl="1">
              <a:buClr>
                <a:srgbClr val="FF0000"/>
              </a:buClr>
              <a:buFont typeface="Wingdings" pitchFamily="2" charset="2"/>
              <a:buChar char="Ø"/>
              <a:defRPr/>
            </a:pPr>
            <a:r>
              <a:rPr lang="ar-JO" sz="3600" dirty="0">
                <a:latin typeface="Arial" panose="020B0604020202020204" pitchFamily="34" charset="0"/>
                <a:cs typeface="Arial" panose="020B0604020202020204" pitchFamily="34" charset="0"/>
              </a:rPr>
              <a:t>مقصود</a:t>
            </a:r>
          </a:p>
          <a:p>
            <a:pPr marL="990600" lvl="1" indent="-533400" algn="r" rtl="1">
              <a:buClr>
                <a:srgbClr val="FF0000"/>
              </a:buClr>
              <a:buFont typeface="Wingdings" pitchFamily="2" charset="2"/>
              <a:buChar char="Ø"/>
              <a:defRPr/>
            </a:pPr>
            <a:r>
              <a:rPr lang="ar-JO" sz="3600" dirty="0">
                <a:latin typeface="Arial" panose="020B0604020202020204" pitchFamily="34" charset="0"/>
                <a:cs typeface="Arial" panose="020B0604020202020204" pitchFamily="34" charset="0"/>
              </a:rPr>
              <a:t>غير قسري</a:t>
            </a:r>
          </a:p>
          <a:p>
            <a:pPr marL="990600" lvl="1" indent="-533400" algn="r" rtl="1">
              <a:buClr>
                <a:srgbClr val="FF0000"/>
              </a:buClr>
              <a:buFont typeface="Wingdings" pitchFamily="2" charset="2"/>
              <a:buChar char="Ø"/>
              <a:defRPr/>
            </a:pPr>
            <a:endParaRPr lang="en-US" sz="3600" dirty="0">
              <a:latin typeface="Arial" panose="020B0604020202020204" pitchFamily="34" charset="0"/>
              <a:cs typeface="Arial" panose="020B0604020202020204" pitchFamily="34" charset="0"/>
            </a:endParaRPr>
          </a:p>
          <a:p>
            <a:pPr marL="990600" lvl="1" indent="-533400" eaLnBrk="1" hangingPunct="1">
              <a:buSzTx/>
              <a:buFont typeface="Wingdings" pitchFamily="2" charset="2"/>
              <a:buChar char="§"/>
              <a:defRPr/>
            </a:pPr>
            <a:endParaRPr lang="en-US" sz="44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p:cTn id="7" dur="500" fill="hold"/>
                                        <p:tgtEl>
                                          <p:spTgt spid="106499">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06499">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06499">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06499">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06499">
                                            <p:txEl>
                                              <p:pRg st="0" end="0"/>
                                            </p:tx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06499">
                                            <p:txEl>
                                              <p:pRg st="1" end="1"/>
                                            </p:txEl>
                                          </p:spTgt>
                                        </p:tgtEl>
                                        <p:attrNameLst>
                                          <p:attrName>style.visibility</p:attrName>
                                        </p:attrNameLst>
                                      </p:cBhvr>
                                      <p:to>
                                        <p:strVal val="visible"/>
                                      </p:to>
                                    </p:set>
                                    <p:anim calcmode="lin" valueType="num">
                                      <p:cBhvr>
                                        <p:cTn id="14" dur="500" fill="hold"/>
                                        <p:tgtEl>
                                          <p:spTgt spid="106499">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106499">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106499">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106499">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106499">
                                            <p:txEl>
                                              <p:pRg st="1" end="1"/>
                                            </p:txEl>
                                          </p:spTgt>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106499">
                                            <p:txEl>
                                              <p:pRg st="2" end="2"/>
                                            </p:txEl>
                                          </p:spTgt>
                                        </p:tgtEl>
                                        <p:attrNameLst>
                                          <p:attrName>style.visibility</p:attrName>
                                        </p:attrNameLst>
                                      </p:cBhvr>
                                      <p:to>
                                        <p:strVal val="visible"/>
                                      </p:to>
                                    </p:set>
                                    <p:anim calcmode="lin" valueType="num">
                                      <p:cBhvr>
                                        <p:cTn id="21" dur="500" fill="hold"/>
                                        <p:tgtEl>
                                          <p:spTgt spid="106499">
                                            <p:txEl>
                                              <p:pRg st="2" end="2"/>
                                            </p:txEl>
                                          </p:spTgt>
                                        </p:tgtEl>
                                        <p:attrNameLst>
                                          <p:attrName>ppt_w</p:attrName>
                                        </p:attrNameLst>
                                      </p:cBhvr>
                                      <p:tavLst>
                                        <p:tav tm="0">
                                          <p:val>
                                            <p:strVal val="#ppt_w*0.05"/>
                                          </p:val>
                                        </p:tav>
                                        <p:tav tm="100000">
                                          <p:val>
                                            <p:strVal val="#ppt_w"/>
                                          </p:val>
                                        </p:tav>
                                      </p:tavLst>
                                    </p:anim>
                                    <p:anim calcmode="lin" valueType="num">
                                      <p:cBhvr>
                                        <p:cTn id="22" dur="500" fill="hold"/>
                                        <p:tgtEl>
                                          <p:spTgt spid="106499">
                                            <p:txEl>
                                              <p:pRg st="2" end="2"/>
                                            </p:txEl>
                                          </p:spTgt>
                                        </p:tgtEl>
                                        <p:attrNameLst>
                                          <p:attrName>ppt_h</p:attrName>
                                        </p:attrNameLst>
                                      </p:cBhvr>
                                      <p:tavLst>
                                        <p:tav tm="0">
                                          <p:val>
                                            <p:strVal val="#ppt_h"/>
                                          </p:val>
                                        </p:tav>
                                        <p:tav tm="100000">
                                          <p:val>
                                            <p:strVal val="#ppt_h"/>
                                          </p:val>
                                        </p:tav>
                                      </p:tavLst>
                                    </p:anim>
                                    <p:anim calcmode="lin" valueType="num">
                                      <p:cBhvr>
                                        <p:cTn id="23" dur="500" fill="hold"/>
                                        <p:tgtEl>
                                          <p:spTgt spid="106499">
                                            <p:txEl>
                                              <p:pRg st="2" end="2"/>
                                            </p:txEl>
                                          </p:spTgt>
                                        </p:tgtEl>
                                        <p:attrNameLst>
                                          <p:attrName>ppt_x</p:attrName>
                                        </p:attrNameLst>
                                      </p:cBhvr>
                                      <p:tavLst>
                                        <p:tav tm="0">
                                          <p:val>
                                            <p:strVal val="#ppt_x-.2"/>
                                          </p:val>
                                        </p:tav>
                                        <p:tav tm="100000">
                                          <p:val>
                                            <p:strVal val="#ppt_x"/>
                                          </p:val>
                                        </p:tav>
                                      </p:tavLst>
                                    </p:anim>
                                    <p:anim calcmode="lin" valueType="num">
                                      <p:cBhvr>
                                        <p:cTn id="24" dur="500" fill="hold"/>
                                        <p:tgtEl>
                                          <p:spTgt spid="106499">
                                            <p:txEl>
                                              <p:pRg st="2" end="2"/>
                                            </p:txEl>
                                          </p:spTgt>
                                        </p:tgtEl>
                                        <p:attrNameLst>
                                          <p:attrName>ppt_y</p:attrName>
                                        </p:attrNameLst>
                                      </p:cBhvr>
                                      <p:tavLst>
                                        <p:tav tm="0">
                                          <p:val>
                                            <p:strVal val="#ppt_y"/>
                                          </p:val>
                                        </p:tav>
                                        <p:tav tm="100000">
                                          <p:val>
                                            <p:strVal val="#ppt_y"/>
                                          </p:val>
                                        </p:tav>
                                      </p:tavLst>
                                    </p:anim>
                                    <p:animEffect transition="in" filter="fade">
                                      <p:cBhvr>
                                        <p:cTn id="25" dur="500"/>
                                        <p:tgtEl>
                                          <p:spTgt spid="106499">
                                            <p:txEl>
                                              <p:pRg st="2" end="2"/>
                                            </p:txEl>
                                          </p:spTgt>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106499">
                                            <p:txEl>
                                              <p:pRg st="3" end="3"/>
                                            </p:txEl>
                                          </p:spTgt>
                                        </p:tgtEl>
                                        <p:attrNameLst>
                                          <p:attrName>style.visibility</p:attrName>
                                        </p:attrNameLst>
                                      </p:cBhvr>
                                      <p:to>
                                        <p:strVal val="visible"/>
                                      </p:to>
                                    </p:set>
                                    <p:anim calcmode="lin" valueType="num">
                                      <p:cBhvr>
                                        <p:cTn id="28" dur="500" fill="hold"/>
                                        <p:tgtEl>
                                          <p:spTgt spid="106499">
                                            <p:txEl>
                                              <p:pRg st="3" end="3"/>
                                            </p:txEl>
                                          </p:spTgt>
                                        </p:tgtEl>
                                        <p:attrNameLst>
                                          <p:attrName>ppt_w</p:attrName>
                                        </p:attrNameLst>
                                      </p:cBhvr>
                                      <p:tavLst>
                                        <p:tav tm="0">
                                          <p:val>
                                            <p:strVal val="#ppt_w*0.05"/>
                                          </p:val>
                                        </p:tav>
                                        <p:tav tm="100000">
                                          <p:val>
                                            <p:strVal val="#ppt_w"/>
                                          </p:val>
                                        </p:tav>
                                      </p:tavLst>
                                    </p:anim>
                                    <p:anim calcmode="lin" valueType="num">
                                      <p:cBhvr>
                                        <p:cTn id="29" dur="500" fill="hold"/>
                                        <p:tgtEl>
                                          <p:spTgt spid="106499">
                                            <p:txEl>
                                              <p:pRg st="3" end="3"/>
                                            </p:txEl>
                                          </p:spTgt>
                                        </p:tgtEl>
                                        <p:attrNameLst>
                                          <p:attrName>ppt_h</p:attrName>
                                        </p:attrNameLst>
                                      </p:cBhvr>
                                      <p:tavLst>
                                        <p:tav tm="0">
                                          <p:val>
                                            <p:strVal val="#ppt_h"/>
                                          </p:val>
                                        </p:tav>
                                        <p:tav tm="100000">
                                          <p:val>
                                            <p:strVal val="#ppt_h"/>
                                          </p:val>
                                        </p:tav>
                                      </p:tavLst>
                                    </p:anim>
                                    <p:anim calcmode="lin" valueType="num">
                                      <p:cBhvr>
                                        <p:cTn id="30" dur="500" fill="hold"/>
                                        <p:tgtEl>
                                          <p:spTgt spid="106499">
                                            <p:txEl>
                                              <p:pRg st="3" end="3"/>
                                            </p:txEl>
                                          </p:spTgt>
                                        </p:tgtEl>
                                        <p:attrNameLst>
                                          <p:attrName>ppt_x</p:attrName>
                                        </p:attrNameLst>
                                      </p:cBhvr>
                                      <p:tavLst>
                                        <p:tav tm="0">
                                          <p:val>
                                            <p:strVal val="#ppt_x-.2"/>
                                          </p:val>
                                        </p:tav>
                                        <p:tav tm="100000">
                                          <p:val>
                                            <p:strVal val="#ppt_x"/>
                                          </p:val>
                                        </p:tav>
                                      </p:tavLst>
                                    </p:anim>
                                    <p:anim calcmode="lin" valueType="num">
                                      <p:cBhvr>
                                        <p:cTn id="31" dur="500" fill="hold"/>
                                        <p:tgtEl>
                                          <p:spTgt spid="106499">
                                            <p:txEl>
                                              <p:pRg st="3" end="3"/>
                                            </p:txEl>
                                          </p:spTgt>
                                        </p:tgtEl>
                                        <p:attrNameLst>
                                          <p:attrName>ppt_y</p:attrName>
                                        </p:attrNameLst>
                                      </p:cBhvr>
                                      <p:tavLst>
                                        <p:tav tm="0">
                                          <p:val>
                                            <p:strVal val="#ppt_y"/>
                                          </p:val>
                                        </p:tav>
                                        <p:tav tm="100000">
                                          <p:val>
                                            <p:strVal val="#ppt_y"/>
                                          </p:val>
                                        </p:tav>
                                      </p:tavLst>
                                    </p:anim>
                                    <p:animEffect transition="in" filter="fade">
                                      <p:cBhvr>
                                        <p:cTn id="32" dur="500"/>
                                        <p:tgtEl>
                                          <p:spTgt spid="1064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12642" name="Rectangle 2"/>
          <p:cNvSpPr>
            <a:spLocks noGrp="1" noRot="1" noChangeArrowheads="1"/>
          </p:cNvSpPr>
          <p:nvPr>
            <p:ph type="title"/>
          </p:nvPr>
        </p:nvSpPr>
        <p:spPr>
          <a:xfrm>
            <a:off x="0" y="274638"/>
            <a:ext cx="9144000" cy="1143000"/>
          </a:xfrm>
        </p:spPr>
        <p:txBody>
          <a:bodyPr>
            <a:noAutofit/>
          </a:bodyPr>
          <a:lstStyle/>
          <a:p>
            <a:pPr eaLnBrk="1" hangingPunct="1">
              <a:defRPr/>
            </a:pPr>
            <a:r>
              <a:rPr lang="ar-JO" sz="4400" dirty="0">
                <a:solidFill>
                  <a:srgbClr val="FFFF00"/>
                </a:solidFill>
                <a:latin typeface="Arial" panose="020B0604020202020204" pitchFamily="34" charset="0"/>
                <a:cs typeface="Arial" panose="020B0604020202020204" pitchFamily="34" charset="0"/>
              </a:rPr>
              <a:t>القسرية</a:t>
            </a:r>
            <a:r>
              <a:rPr lang="en-US" sz="4400" dirty="0">
                <a:solidFill>
                  <a:srgbClr val="FFFF00"/>
                </a:solidFill>
                <a:latin typeface="Arial" panose="020B0604020202020204" pitchFamily="34" charset="0"/>
                <a:cs typeface="Arial" panose="020B0604020202020204" pitchFamily="34" charset="0"/>
              </a:rPr>
              <a:t>……</a:t>
            </a:r>
            <a:r>
              <a:rPr lang="en-US" sz="4400" dirty="0">
                <a:solidFill>
                  <a:schemeClr val="bg1"/>
                </a:solidFill>
                <a:latin typeface="Arial" panose="020B0604020202020204" pitchFamily="34" charset="0"/>
                <a:cs typeface="Arial" panose="020B0604020202020204" pitchFamily="34" charset="0"/>
              </a:rPr>
              <a:t>….. </a:t>
            </a:r>
            <a:r>
              <a:rPr lang="ar-JO" sz="4400" dirty="0">
                <a:solidFill>
                  <a:schemeClr val="bg1"/>
                </a:solidFill>
                <a:latin typeface="Arial" panose="020B0604020202020204" pitchFamily="34" charset="0"/>
                <a:cs typeface="Arial" panose="020B0604020202020204" pitchFamily="34" charset="0"/>
              </a:rPr>
              <a:t>الإقناع</a:t>
            </a:r>
            <a:endParaRPr lang="en-US" sz="4400" dirty="0">
              <a:solidFill>
                <a:schemeClr val="bg1"/>
              </a:solidFill>
              <a:latin typeface="Arial" panose="020B0604020202020204" pitchFamily="34" charset="0"/>
              <a:cs typeface="Arial" panose="020B0604020202020204" pitchFamily="34" charset="0"/>
            </a:endParaRPr>
          </a:p>
        </p:txBody>
      </p:sp>
      <p:sp>
        <p:nvSpPr>
          <p:cNvPr id="112643" name="Rectangle 3"/>
          <p:cNvSpPr>
            <a:spLocks noGrp="1" noChangeArrowheads="1"/>
          </p:cNvSpPr>
          <p:nvPr>
            <p:ph sz="half" idx="1"/>
          </p:nvPr>
        </p:nvSpPr>
        <p:spPr>
          <a:xfrm>
            <a:off x="0" y="1676400"/>
            <a:ext cx="4495800" cy="4525963"/>
          </a:xfrm>
        </p:spPr>
        <p:txBody>
          <a:bodyPr>
            <a:noAutofit/>
          </a:bodyPr>
          <a:lstStyle/>
          <a:p>
            <a:pPr marL="457200" lvl="1" indent="0" algn="r" eaLnBrk="1" hangingPunct="1">
              <a:lnSpc>
                <a:spcPct val="90000"/>
              </a:lnSpc>
              <a:buSzPct val="150000"/>
              <a:buNone/>
              <a:defRPr/>
            </a:pPr>
            <a:r>
              <a:rPr lang="ar-JO" sz="2800" dirty="0">
                <a:solidFill>
                  <a:srgbClr val="FFFF00"/>
                </a:solidFill>
                <a:latin typeface="Arial" panose="020B0604020202020204" pitchFamily="34" charset="0"/>
                <a:cs typeface="Arial" panose="020B0604020202020204" pitchFamily="34" charset="0"/>
              </a:rPr>
              <a:t>نظرة الجمهور:</a:t>
            </a:r>
            <a:endParaRPr lang="en-US" sz="2800" dirty="0">
              <a:solidFill>
                <a:srgbClr val="FFFF00"/>
              </a:solidFill>
              <a:latin typeface="Arial" panose="020B0604020202020204" pitchFamily="34" charset="0"/>
              <a:cs typeface="Arial" panose="020B0604020202020204" pitchFamily="34" charset="0"/>
            </a:endParaRPr>
          </a:p>
          <a:p>
            <a:pPr marL="1097280" lvl="1" indent="-457200" algn="r" rtl="1">
              <a:lnSpc>
                <a:spcPct val="90000"/>
              </a:lnSpc>
              <a:buSzPct val="150000"/>
              <a:buFont typeface="Wingdings" pitchFamily="2" charset="2"/>
              <a:buChar char="§"/>
              <a:defRPr/>
            </a:pPr>
            <a:r>
              <a:rPr lang="ar-JO" dirty="0">
                <a:solidFill>
                  <a:schemeClr val="accent5">
                    <a:lumMod val="60000"/>
                    <a:lumOff val="40000"/>
                  </a:schemeClr>
                </a:solidFill>
                <a:latin typeface="Arial" panose="020B0604020202020204" pitchFamily="34" charset="0"/>
                <a:cs typeface="Arial" panose="020B0604020202020204" pitchFamily="34" charset="0"/>
              </a:rPr>
              <a:t>تتكون العلاقة من السيطرة أو أن تكون تحت السيطرة</a:t>
            </a:r>
            <a:endParaRPr lang="en-US" dirty="0">
              <a:solidFill>
                <a:schemeClr val="accent5">
                  <a:lumMod val="60000"/>
                  <a:lumOff val="40000"/>
                </a:schemeClr>
              </a:solidFill>
              <a:latin typeface="Arial" panose="020B0604020202020204" pitchFamily="34" charset="0"/>
              <a:cs typeface="Arial" panose="020B0604020202020204" pitchFamily="34" charset="0"/>
            </a:endParaRPr>
          </a:p>
          <a:p>
            <a:pPr marL="457200" lvl="1" indent="0" algn="r" eaLnBrk="1" hangingPunct="1">
              <a:lnSpc>
                <a:spcPct val="90000"/>
              </a:lnSpc>
              <a:buSzPct val="150000"/>
              <a:buNone/>
              <a:defRPr/>
            </a:pPr>
            <a:r>
              <a:rPr lang="ar-JO" sz="2800" dirty="0">
                <a:solidFill>
                  <a:srgbClr val="FFFF00"/>
                </a:solidFill>
                <a:latin typeface="Arial" panose="020B0604020202020204" pitchFamily="34" charset="0"/>
                <a:cs typeface="Arial" panose="020B0604020202020204" pitchFamily="34" charset="0"/>
              </a:rPr>
              <a:t>الإستراتيجيات</a:t>
            </a:r>
            <a:endParaRPr lang="en-US" sz="2800" dirty="0">
              <a:solidFill>
                <a:srgbClr val="FFFF00"/>
              </a:solidFill>
              <a:latin typeface="Arial" panose="020B0604020202020204" pitchFamily="34" charset="0"/>
              <a:cs typeface="Arial" panose="020B0604020202020204" pitchFamily="34" charset="0"/>
            </a:endParaRPr>
          </a:p>
          <a:p>
            <a:pPr marL="1097280" lvl="1" indent="-457200" algn="r" rtl="1">
              <a:lnSpc>
                <a:spcPct val="90000"/>
              </a:lnSpc>
              <a:buSzPct val="150000"/>
              <a:buFont typeface="Wingdings" pitchFamily="2" charset="2"/>
              <a:buChar char="§"/>
              <a:defRPr/>
            </a:pPr>
            <a:r>
              <a:rPr lang="ar-JO" dirty="0">
                <a:solidFill>
                  <a:schemeClr val="accent5">
                    <a:lumMod val="60000"/>
                    <a:lumOff val="40000"/>
                  </a:schemeClr>
                </a:solidFill>
                <a:latin typeface="Arial" panose="020B0604020202020204" pitchFamily="34" charset="0"/>
                <a:cs typeface="Arial" panose="020B0604020202020204" pitchFamily="34" charset="0"/>
              </a:rPr>
              <a:t>الخداع، الأذى الجسدي، الإبتزاز، التهديدات، التواصل اللاشعوري</a:t>
            </a:r>
            <a:endParaRPr lang="en-US" sz="2400" dirty="0">
              <a:latin typeface="Arial" panose="020B0604020202020204" pitchFamily="34" charset="0"/>
              <a:cs typeface="Arial" panose="020B0604020202020204" pitchFamily="34" charset="0"/>
            </a:endParaRPr>
          </a:p>
          <a:p>
            <a:pPr marL="457200" lvl="1" indent="0" algn="r" eaLnBrk="1" hangingPunct="1">
              <a:lnSpc>
                <a:spcPct val="90000"/>
              </a:lnSpc>
              <a:buSzPct val="150000"/>
              <a:buNone/>
              <a:defRPr/>
            </a:pPr>
            <a:r>
              <a:rPr lang="ar-JO" sz="2800" dirty="0">
                <a:solidFill>
                  <a:srgbClr val="FFFF00"/>
                </a:solidFill>
                <a:latin typeface="Arial" panose="020B0604020202020204" pitchFamily="34" charset="0"/>
                <a:cs typeface="Arial" panose="020B0604020202020204" pitchFamily="34" charset="0"/>
              </a:rPr>
              <a:t>درجة قليلة من الحرية</a:t>
            </a:r>
            <a:endParaRPr lang="en-US" sz="2800" dirty="0">
              <a:solidFill>
                <a:srgbClr val="FFFF00"/>
              </a:solidFill>
              <a:latin typeface="Arial" panose="020B0604020202020204" pitchFamily="34" charset="0"/>
              <a:cs typeface="Arial" panose="020B0604020202020204" pitchFamily="34" charset="0"/>
            </a:endParaRPr>
          </a:p>
        </p:txBody>
      </p:sp>
      <p:sp>
        <p:nvSpPr>
          <p:cNvPr id="112646" name="Rectangle 6"/>
          <p:cNvSpPr>
            <a:spLocks noChangeArrowheads="1"/>
          </p:cNvSpPr>
          <p:nvPr/>
        </p:nvSpPr>
        <p:spPr bwMode="auto">
          <a:xfrm>
            <a:off x="4572000" y="1693863"/>
            <a:ext cx="4419600" cy="4525962"/>
          </a:xfrm>
          <a:prstGeom prst="rect">
            <a:avLst/>
          </a:prstGeom>
          <a:noFill/>
          <a:ln w="9525">
            <a:noFill/>
            <a:miter lim="800000"/>
            <a:headEnd/>
            <a:tailEnd/>
          </a:ln>
          <a:effectLst/>
        </p:spPr>
        <p:txBody>
          <a:bodyPr/>
          <a:lstStyle/>
          <a:p>
            <a:pPr lvl="1" algn="r" eaLnBrk="1" hangingPunct="1">
              <a:lnSpc>
                <a:spcPct val="90000"/>
              </a:lnSpc>
              <a:spcBef>
                <a:spcPct val="20000"/>
              </a:spcBef>
              <a:buClr>
                <a:schemeClr val="accent2"/>
              </a:buClr>
              <a:buSzPct val="150000"/>
              <a:defRPr/>
            </a:pPr>
            <a:r>
              <a:rPr lang="ar-JO" sz="2800" dirty="0">
                <a:solidFill>
                  <a:schemeClr val="bg1"/>
                </a:solidFill>
                <a:latin typeface="Arial" panose="020B0604020202020204" pitchFamily="34" charset="0"/>
                <a:cs typeface="Arial" panose="020B0604020202020204" pitchFamily="34" charset="0"/>
              </a:rPr>
              <a:t>نظرة الجمهور:</a:t>
            </a:r>
            <a:endParaRPr lang="en-US" sz="2800" dirty="0">
              <a:solidFill>
                <a:schemeClr val="bg1"/>
              </a:solidFill>
              <a:latin typeface="Arial" panose="020B0604020202020204" pitchFamily="34" charset="0"/>
              <a:cs typeface="Arial" panose="020B0604020202020204" pitchFamily="34" charset="0"/>
            </a:endParaRPr>
          </a:p>
          <a:p>
            <a:pPr marL="914400" lvl="1" indent="-457200" algn="r" rtl="1" eaLnBrk="1" hangingPunct="1">
              <a:lnSpc>
                <a:spcPct val="90000"/>
              </a:lnSpc>
              <a:spcBef>
                <a:spcPct val="20000"/>
              </a:spcBef>
              <a:buClr>
                <a:schemeClr val="tx2"/>
              </a:buClr>
              <a:buSzPct val="150000"/>
              <a:buFont typeface="Wingdings" pitchFamily="2" charset="2"/>
              <a:buChar char="§"/>
              <a:defRPr/>
            </a:pPr>
            <a:r>
              <a:rPr lang="ar-JO" sz="2400" dirty="0">
                <a:solidFill>
                  <a:schemeClr val="accent5">
                    <a:lumMod val="60000"/>
                    <a:lumOff val="40000"/>
                  </a:schemeClr>
                </a:solidFill>
                <a:latin typeface="Arial" panose="020B0604020202020204" pitchFamily="34" charset="0"/>
                <a:cs typeface="Arial" panose="020B0604020202020204" pitchFamily="34" charset="0"/>
              </a:rPr>
              <a:t>تتكون العلاقة من الثقة والإحترام</a:t>
            </a:r>
            <a:endParaRPr lang="en-US" sz="2400" dirty="0">
              <a:solidFill>
                <a:schemeClr val="accent5">
                  <a:lumMod val="60000"/>
                  <a:lumOff val="40000"/>
                </a:schemeClr>
              </a:solidFill>
              <a:latin typeface="Arial" panose="020B0604020202020204" pitchFamily="34" charset="0"/>
              <a:cs typeface="Arial" panose="020B0604020202020204" pitchFamily="34" charset="0"/>
            </a:endParaRPr>
          </a:p>
          <a:p>
            <a:pPr marL="1371600" lvl="2" indent="-457200" eaLnBrk="1" hangingPunct="1">
              <a:lnSpc>
                <a:spcPct val="90000"/>
              </a:lnSpc>
              <a:spcBef>
                <a:spcPct val="20000"/>
              </a:spcBef>
              <a:buClr>
                <a:schemeClr val="tx2"/>
              </a:buClr>
              <a:buSzPct val="150000"/>
              <a:buFont typeface="Wingdings" pitchFamily="2" charset="2"/>
              <a:buNone/>
              <a:defRPr/>
            </a:pPr>
            <a:endParaRPr lang="en-US" sz="1600" dirty="0">
              <a:latin typeface="Arial" panose="020B0604020202020204" pitchFamily="34" charset="0"/>
              <a:cs typeface="Arial" panose="020B0604020202020204" pitchFamily="34" charset="0"/>
            </a:endParaRPr>
          </a:p>
          <a:p>
            <a:pPr lvl="1" algn="r" eaLnBrk="1" hangingPunct="1">
              <a:lnSpc>
                <a:spcPct val="90000"/>
              </a:lnSpc>
              <a:spcBef>
                <a:spcPct val="20000"/>
              </a:spcBef>
              <a:buClr>
                <a:schemeClr val="accent2"/>
              </a:buClr>
              <a:buSzPct val="150000"/>
              <a:defRPr/>
            </a:pPr>
            <a:r>
              <a:rPr lang="ar-JO" sz="2800" dirty="0">
                <a:solidFill>
                  <a:schemeClr val="bg1"/>
                </a:solidFill>
                <a:latin typeface="Arial" panose="020B0604020202020204" pitchFamily="34" charset="0"/>
                <a:cs typeface="Arial" panose="020B0604020202020204" pitchFamily="34" charset="0"/>
              </a:rPr>
              <a:t>الإستراتيجيات</a:t>
            </a:r>
            <a:endParaRPr lang="en-US" sz="2800" dirty="0">
              <a:solidFill>
                <a:schemeClr val="bg1"/>
              </a:solidFill>
              <a:latin typeface="Arial" panose="020B0604020202020204" pitchFamily="34" charset="0"/>
              <a:cs typeface="Arial" panose="020B0604020202020204" pitchFamily="34" charset="0"/>
            </a:endParaRPr>
          </a:p>
          <a:p>
            <a:pPr marL="914400" lvl="1" indent="-457200" algn="r" rtl="1" eaLnBrk="1" hangingPunct="1">
              <a:lnSpc>
                <a:spcPct val="90000"/>
              </a:lnSpc>
              <a:spcBef>
                <a:spcPct val="20000"/>
              </a:spcBef>
              <a:buClr>
                <a:schemeClr val="tx2"/>
              </a:buClr>
              <a:buSzPct val="150000"/>
              <a:buFont typeface="Wingdings" pitchFamily="2" charset="2"/>
              <a:buChar char="§"/>
              <a:defRPr/>
            </a:pPr>
            <a:r>
              <a:rPr lang="ar-JO" sz="2400" dirty="0">
                <a:solidFill>
                  <a:schemeClr val="accent5">
                    <a:lumMod val="60000"/>
                    <a:lumOff val="40000"/>
                  </a:schemeClr>
                </a:solidFill>
                <a:latin typeface="Arial" panose="020B0604020202020204" pitchFamily="34" charset="0"/>
                <a:cs typeface="Arial" panose="020B0604020202020204" pitchFamily="34" charset="0"/>
              </a:rPr>
              <a:t>المنطق، الجدال، المساومة، المواجهة، الحض، المرافعة</a:t>
            </a:r>
            <a:endParaRPr lang="en-US" sz="2400" dirty="0">
              <a:latin typeface="Arial" panose="020B0604020202020204" pitchFamily="34" charset="0"/>
              <a:cs typeface="Arial" panose="020B0604020202020204" pitchFamily="34" charset="0"/>
            </a:endParaRPr>
          </a:p>
          <a:p>
            <a:pPr lvl="1" algn="r" eaLnBrk="1" hangingPunct="1">
              <a:lnSpc>
                <a:spcPct val="90000"/>
              </a:lnSpc>
              <a:spcBef>
                <a:spcPct val="20000"/>
              </a:spcBef>
              <a:buClr>
                <a:schemeClr val="accent2"/>
              </a:buClr>
              <a:buSzPct val="150000"/>
              <a:defRPr/>
            </a:pPr>
            <a:br>
              <a:rPr lang="en-US" sz="2800" dirty="0">
                <a:solidFill>
                  <a:srgbClr val="FF0000"/>
                </a:solidFill>
                <a:latin typeface="Arial" panose="020B0604020202020204" pitchFamily="34" charset="0"/>
                <a:cs typeface="Arial" panose="020B0604020202020204" pitchFamily="34" charset="0"/>
              </a:rPr>
            </a:br>
            <a:r>
              <a:rPr lang="ar-JO" sz="2800" dirty="0">
                <a:solidFill>
                  <a:schemeClr val="bg1"/>
                </a:solidFill>
                <a:latin typeface="Arial" panose="020B0604020202020204" pitchFamily="34" charset="0"/>
                <a:cs typeface="Arial" panose="020B0604020202020204" pitchFamily="34" charset="0"/>
              </a:rPr>
              <a:t>درجة عالية من الحرية</a:t>
            </a:r>
            <a:endParaRPr lang="en-US" sz="2800" dirty="0">
              <a:solidFill>
                <a:schemeClr val="bg1"/>
              </a:solidFill>
              <a:latin typeface="Arial" panose="020B0604020202020204" pitchFamily="34" charset="0"/>
              <a:cs typeface="Arial" panose="020B0604020202020204" pitchFamily="34" charset="0"/>
            </a:endParaRPr>
          </a:p>
          <a:p>
            <a:pPr marL="990600" lvl="1" indent="-533400" eaLnBrk="1" hangingPunct="1">
              <a:lnSpc>
                <a:spcPct val="90000"/>
              </a:lnSpc>
              <a:spcBef>
                <a:spcPct val="20000"/>
              </a:spcBef>
              <a:buClr>
                <a:schemeClr val="accent2"/>
              </a:buClr>
              <a:buFont typeface="Wingdings" pitchFamily="2" charset="2"/>
              <a:buChar char="§"/>
              <a:defRPr/>
            </a:pPr>
            <a:endParaRPr lang="en-US" sz="24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p:cTn id="7" dur="500" fill="hold"/>
                                        <p:tgtEl>
                                          <p:spTgt spid="11264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264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264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264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112646">
                                            <p:txEl>
                                              <p:pRg st="0" end="0"/>
                                            </p:txEl>
                                          </p:spTgt>
                                        </p:tgtEl>
                                        <p:attrNameLst>
                                          <p:attrName>style.visibility</p:attrName>
                                        </p:attrNameLst>
                                      </p:cBhvr>
                                      <p:to>
                                        <p:strVal val="visible"/>
                                      </p:to>
                                    </p:set>
                                    <p:anim calcmode="lin" valueType="num">
                                      <p:cBhvr>
                                        <p:cTn id="13" dur="500" fill="hold"/>
                                        <p:tgtEl>
                                          <p:spTgt spid="11264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1264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1264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12646">
                                            <p:txEl>
                                              <p:pRg st="0" end="0"/>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112643">
                                            <p:txEl>
                                              <p:pRg st="1" end="1"/>
                                            </p:txEl>
                                          </p:spTgt>
                                        </p:tgtEl>
                                        <p:attrNameLst>
                                          <p:attrName>style.visibility</p:attrName>
                                        </p:attrNameLst>
                                      </p:cBhvr>
                                      <p:to>
                                        <p:strVal val="visible"/>
                                      </p:to>
                                    </p:set>
                                    <p:anim calcmode="lin" valueType="num">
                                      <p:cBhvr>
                                        <p:cTn id="19" dur="500" fill="hold"/>
                                        <p:tgtEl>
                                          <p:spTgt spid="1126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126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126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12643">
                                            <p:txEl>
                                              <p:pRg st="1" end="1"/>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112646">
                                            <p:txEl>
                                              <p:pRg st="1" end="1"/>
                                            </p:txEl>
                                          </p:spTgt>
                                        </p:tgtEl>
                                        <p:attrNameLst>
                                          <p:attrName>style.visibility</p:attrName>
                                        </p:attrNameLst>
                                      </p:cBhvr>
                                      <p:to>
                                        <p:strVal val="visible"/>
                                      </p:to>
                                    </p:set>
                                    <p:anim calcmode="lin" valueType="num">
                                      <p:cBhvr>
                                        <p:cTn id="25" dur="500" fill="hold"/>
                                        <p:tgtEl>
                                          <p:spTgt spid="11264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1264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1264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12646">
                                            <p:txEl>
                                              <p:pRg st="1" end="1"/>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112643">
                                            <p:txEl>
                                              <p:pRg st="2" end="2"/>
                                            </p:txEl>
                                          </p:spTgt>
                                        </p:tgtEl>
                                        <p:attrNameLst>
                                          <p:attrName>style.visibility</p:attrName>
                                        </p:attrNameLst>
                                      </p:cBhvr>
                                      <p:to>
                                        <p:strVal val="visible"/>
                                      </p:to>
                                    </p:set>
                                    <p:anim calcmode="lin" valueType="num">
                                      <p:cBhvr>
                                        <p:cTn id="31" dur="500" fill="hold"/>
                                        <p:tgtEl>
                                          <p:spTgt spid="11264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1264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1264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12643">
                                            <p:txEl>
                                              <p:pRg st="2" end="2"/>
                                            </p:txEl>
                                          </p:spTgt>
                                        </p:tgtEl>
                                        <p:attrNameLst>
                                          <p:attrName>ppt_y</p:attrName>
                                        </p:attrNameLst>
                                      </p:cBhvr>
                                      <p:tavLst>
                                        <p:tav tm="0">
                                          <p:val>
                                            <p:strVal val="#ppt_y"/>
                                          </p:val>
                                        </p:tav>
                                        <p:tav tm="100000">
                                          <p:val>
                                            <p:strVal val="#ppt_y"/>
                                          </p:val>
                                        </p:tav>
                                      </p:tavLst>
                                    </p:anim>
                                  </p:childTnLst>
                                </p:cTn>
                              </p:par>
                              <p:par>
                                <p:cTn id="35" presetID="39" presetClass="entr" presetSubtype="0" accel="100000" fill="hold" nodeType="withEffect">
                                  <p:stCondLst>
                                    <p:cond delay="0"/>
                                  </p:stCondLst>
                                  <p:childTnLst>
                                    <p:set>
                                      <p:cBhvr>
                                        <p:cTn id="36" dur="1" fill="hold">
                                          <p:stCondLst>
                                            <p:cond delay="0"/>
                                          </p:stCondLst>
                                        </p:cTn>
                                        <p:tgtEl>
                                          <p:spTgt spid="112646">
                                            <p:txEl>
                                              <p:pRg st="3" end="3"/>
                                            </p:txEl>
                                          </p:spTgt>
                                        </p:tgtEl>
                                        <p:attrNameLst>
                                          <p:attrName>style.visibility</p:attrName>
                                        </p:attrNameLst>
                                      </p:cBhvr>
                                      <p:to>
                                        <p:strVal val="visible"/>
                                      </p:to>
                                    </p:set>
                                    <p:anim calcmode="lin" valueType="num">
                                      <p:cBhvr>
                                        <p:cTn id="37" dur="500" fill="hold"/>
                                        <p:tgtEl>
                                          <p:spTgt spid="11264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1264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1264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1264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grpId="0" nodeType="clickEffect">
                                  <p:stCondLst>
                                    <p:cond delay="0"/>
                                  </p:stCondLst>
                                  <p:childTnLst>
                                    <p:set>
                                      <p:cBhvr>
                                        <p:cTn id="44" dur="1" fill="hold">
                                          <p:stCondLst>
                                            <p:cond delay="0"/>
                                          </p:stCondLst>
                                        </p:cTn>
                                        <p:tgtEl>
                                          <p:spTgt spid="112643">
                                            <p:txEl>
                                              <p:pRg st="4" end="4"/>
                                            </p:txEl>
                                          </p:spTgt>
                                        </p:tgtEl>
                                        <p:attrNameLst>
                                          <p:attrName>style.visibility</p:attrName>
                                        </p:attrNameLst>
                                      </p:cBhvr>
                                      <p:to>
                                        <p:strVal val="visible"/>
                                      </p:to>
                                    </p:set>
                                    <p:anim calcmode="lin" valueType="num">
                                      <p:cBhvr>
                                        <p:cTn id="45" dur="500" fill="hold"/>
                                        <p:tgtEl>
                                          <p:spTgt spid="11264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11264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11264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112643">
                                            <p:txEl>
                                              <p:pRg st="4" end="4"/>
                                            </p:txEl>
                                          </p:spTgt>
                                        </p:tgtEl>
                                        <p:attrNameLst>
                                          <p:attrName>ppt_y</p:attrName>
                                        </p:attrNameLst>
                                      </p:cBhvr>
                                      <p:tavLst>
                                        <p:tav tm="0">
                                          <p:val>
                                            <p:strVal val="#ppt_y"/>
                                          </p:val>
                                        </p:tav>
                                        <p:tav tm="100000">
                                          <p:val>
                                            <p:strVal val="#ppt_y"/>
                                          </p:val>
                                        </p:tav>
                                      </p:tavLst>
                                    </p:anim>
                                  </p:childTnLst>
                                </p:cTn>
                              </p:par>
                              <p:par>
                                <p:cTn id="49" presetID="39" presetClass="entr" presetSubtype="0" accel="100000" fill="hold" nodeType="withEffect">
                                  <p:stCondLst>
                                    <p:cond delay="0"/>
                                  </p:stCondLst>
                                  <p:childTnLst>
                                    <p:set>
                                      <p:cBhvr>
                                        <p:cTn id="50" dur="1" fill="hold">
                                          <p:stCondLst>
                                            <p:cond delay="0"/>
                                          </p:stCondLst>
                                        </p:cTn>
                                        <p:tgtEl>
                                          <p:spTgt spid="112646">
                                            <p:txEl>
                                              <p:pRg st="5" end="5"/>
                                            </p:txEl>
                                          </p:spTgt>
                                        </p:tgtEl>
                                        <p:attrNameLst>
                                          <p:attrName>style.visibility</p:attrName>
                                        </p:attrNameLst>
                                      </p:cBhvr>
                                      <p:to>
                                        <p:strVal val="visible"/>
                                      </p:to>
                                    </p:set>
                                    <p:anim calcmode="lin" valueType="num">
                                      <p:cBhvr>
                                        <p:cTn id="51" dur="500" fill="hold"/>
                                        <p:tgtEl>
                                          <p:spTgt spid="112646">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112646">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112646">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11264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3" name="Rectangle 7"/>
          <p:cNvSpPr>
            <a:spLocks noChangeArrowheads="1"/>
          </p:cNvSpPr>
          <p:nvPr/>
        </p:nvSpPr>
        <p:spPr bwMode="auto">
          <a:xfrm>
            <a:off x="0" y="0"/>
            <a:ext cx="9144000" cy="6858000"/>
          </a:xfrm>
          <a:prstGeom prst="rect">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3A1D77E3-607F-6300-D5B9-54C4E7C4E111}"/>
              </a:ext>
            </a:extLst>
          </p:cNvPr>
          <p:cNvGrpSpPr/>
          <p:nvPr/>
        </p:nvGrpSpPr>
        <p:grpSpPr>
          <a:xfrm>
            <a:off x="1219200" y="-208947"/>
            <a:ext cx="6553200" cy="7088931"/>
            <a:chOff x="1219200" y="-208947"/>
            <a:chExt cx="6553200" cy="7088931"/>
          </a:xfrm>
        </p:grpSpPr>
        <p:pic>
          <p:nvPicPr>
            <p:cNvPr id="14339" name="Picture 6"/>
            <p:cNvPicPr>
              <a:picLocks noChangeAspect="1" noChangeArrowheads="1"/>
            </p:cNvPicPr>
            <p:nvPr/>
          </p:nvPicPr>
          <p:blipFill>
            <a:blip r:embed="rId2"/>
            <a:srcRect/>
            <a:stretch>
              <a:fillRect/>
            </a:stretch>
          </p:blipFill>
          <p:spPr bwMode="auto">
            <a:xfrm>
              <a:off x="1219200" y="-208947"/>
              <a:ext cx="6553200" cy="7088931"/>
            </a:xfrm>
            <a:prstGeom prst="rect">
              <a:avLst/>
            </a:prstGeom>
            <a:noFill/>
            <a:ln w="9525">
              <a:noFill/>
              <a:miter lim="800000"/>
              <a:headEnd/>
              <a:tailEnd/>
            </a:ln>
          </p:spPr>
        </p:pic>
        <p:sp>
          <p:nvSpPr>
            <p:cNvPr id="2" name="Rectangle 1">
              <a:extLst>
                <a:ext uri="{FF2B5EF4-FFF2-40B4-BE49-F238E27FC236}">
                  <a16:creationId xmlns:a16="http://schemas.microsoft.com/office/drawing/2014/main" id="{CDC04218-F8FA-3FBB-BA82-AC901A921E77}"/>
                </a:ext>
              </a:extLst>
            </p:cNvPr>
            <p:cNvSpPr/>
            <p:nvPr/>
          </p:nvSpPr>
          <p:spPr>
            <a:xfrm>
              <a:off x="1626177" y="6248400"/>
              <a:ext cx="5891645"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462A5443-D85A-F1C7-6099-7D32A50591B9}"/>
              </a:ext>
            </a:extLst>
          </p:cNvPr>
          <p:cNvSpPr txBox="1"/>
          <p:nvPr/>
        </p:nvSpPr>
        <p:spPr>
          <a:xfrm>
            <a:off x="1219200" y="6248400"/>
            <a:ext cx="6553200" cy="461665"/>
          </a:xfrm>
          <a:prstGeom prst="rect">
            <a:avLst/>
          </a:prstGeom>
          <a:noFill/>
        </p:spPr>
        <p:txBody>
          <a:bodyPr wrap="square" rtlCol="0">
            <a:spAutoFit/>
          </a:bodyPr>
          <a:lstStyle/>
          <a:p>
            <a:pPr algn="ctr"/>
            <a:r>
              <a:rPr lang="ar-JO" sz="2400" b="1" dirty="0">
                <a:latin typeface="Arial" panose="020B0604020202020204" pitchFamily="34" charset="0"/>
                <a:cs typeface="Arial" panose="020B0604020202020204" pitchFamily="34" charset="0"/>
              </a:rPr>
              <a:t>مرحبًا باكو... لقد انتهيت من التسول</a:t>
            </a:r>
            <a:endParaRPr lang="en-US" sz="2400" b="1"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a:xfrm>
            <a:off x="533400" y="381000"/>
            <a:ext cx="7924800" cy="1143000"/>
          </a:xfrm>
        </p:spPr>
        <p:txBody>
          <a:bodyPr>
            <a:noAutofit/>
          </a:bodyPr>
          <a:lstStyle/>
          <a:p>
            <a:pPr eaLnBrk="1" hangingPunct="1">
              <a:defRPr/>
            </a:pPr>
            <a:r>
              <a:rPr lang="ar-JO" sz="4000" dirty="0">
                <a:solidFill>
                  <a:schemeClr val="tx1"/>
                </a:solidFill>
                <a:latin typeface="Arial" panose="020B0604020202020204" pitchFamily="34" charset="0"/>
                <a:cs typeface="Arial" panose="020B0604020202020204" pitchFamily="34" charset="0"/>
              </a:rPr>
              <a:t>صفات مشتركة في تعريفات الإقناع</a:t>
            </a:r>
            <a:endParaRPr lang="en-US" sz="4000" dirty="0">
              <a:solidFill>
                <a:schemeClr val="tx1"/>
              </a:solidFill>
              <a:latin typeface="Arial" panose="020B0604020202020204" pitchFamily="34" charset="0"/>
              <a:cs typeface="Arial" panose="020B0604020202020204" pitchFamily="34" charset="0"/>
            </a:endParaRPr>
          </a:p>
        </p:txBody>
      </p:sp>
      <p:sp>
        <p:nvSpPr>
          <p:cNvPr id="106499" name="Rectangle 3"/>
          <p:cNvSpPr>
            <a:spLocks noGrp="1" noChangeArrowheads="1"/>
          </p:cNvSpPr>
          <p:nvPr>
            <p:ph idx="1"/>
          </p:nvPr>
        </p:nvSpPr>
        <p:spPr>
          <a:xfrm>
            <a:off x="0" y="2209800"/>
            <a:ext cx="9144000" cy="4343400"/>
          </a:xfrm>
        </p:spPr>
        <p:txBody>
          <a:bodyPr>
            <a:normAutofit/>
          </a:bodyPr>
          <a:lstStyle/>
          <a:p>
            <a:pPr marL="990600" lvl="1" indent="-533400" algn="r" rtl="1">
              <a:buClr>
                <a:srgbClr val="FF0000"/>
              </a:buClr>
              <a:buFont typeface="Wingdings" pitchFamily="2" charset="2"/>
              <a:buChar char="Ø"/>
              <a:defRPr/>
            </a:pPr>
            <a:r>
              <a:rPr lang="ar-JO" sz="3600" dirty="0">
                <a:latin typeface="Arial" panose="020B0604020202020204" pitchFamily="34" charset="0"/>
                <a:cs typeface="Arial" panose="020B0604020202020204" pitchFamily="34" charset="0"/>
              </a:rPr>
              <a:t>استخدام الرموز (لفظية وغير لفظية)</a:t>
            </a:r>
          </a:p>
          <a:p>
            <a:pPr marL="990600" lvl="1" indent="-533400" algn="r" rtl="1">
              <a:buClr>
                <a:srgbClr val="FF0000"/>
              </a:buClr>
              <a:buFont typeface="Wingdings" pitchFamily="2" charset="2"/>
              <a:buChar char="Ø"/>
              <a:defRPr/>
            </a:pPr>
            <a:r>
              <a:rPr lang="ar-JO" sz="3600" dirty="0">
                <a:latin typeface="Arial" panose="020B0604020202020204" pitchFamily="34" charset="0"/>
                <a:cs typeface="Arial" panose="020B0604020202020204" pitchFamily="34" charset="0"/>
              </a:rPr>
              <a:t>العملية</a:t>
            </a:r>
          </a:p>
          <a:p>
            <a:pPr marL="990600" lvl="1" indent="-533400" algn="r" rtl="1">
              <a:buClr>
                <a:srgbClr val="FF0000"/>
              </a:buClr>
              <a:buFont typeface="Wingdings" pitchFamily="2" charset="2"/>
              <a:buChar char="Ø"/>
              <a:defRPr/>
            </a:pPr>
            <a:r>
              <a:rPr lang="ar-JO" sz="3600" dirty="0">
                <a:latin typeface="Arial" panose="020B0604020202020204" pitchFamily="34" charset="0"/>
                <a:cs typeface="Arial" panose="020B0604020202020204" pitchFamily="34" charset="0"/>
              </a:rPr>
              <a:t>مقصود</a:t>
            </a:r>
          </a:p>
          <a:p>
            <a:pPr marL="990600" lvl="1" indent="-533400" algn="r" rtl="1">
              <a:buClr>
                <a:srgbClr val="FF0000"/>
              </a:buClr>
              <a:buFont typeface="Wingdings" pitchFamily="2" charset="2"/>
              <a:buChar char="Ø"/>
              <a:defRPr/>
            </a:pPr>
            <a:r>
              <a:rPr lang="ar-JO" sz="3600" dirty="0">
                <a:latin typeface="Arial" panose="020B0604020202020204" pitchFamily="34" charset="0"/>
                <a:cs typeface="Arial" panose="020B0604020202020204" pitchFamily="34" charset="0"/>
              </a:rPr>
              <a:t>غير قسري</a:t>
            </a:r>
          </a:p>
          <a:p>
            <a:pPr marL="990600" lvl="1" indent="-533400" algn="r" rtl="1">
              <a:buClr>
                <a:srgbClr val="FF0000"/>
              </a:buClr>
              <a:buFont typeface="Wingdings" pitchFamily="2" charset="2"/>
              <a:buChar char="Ø"/>
              <a:defRPr/>
            </a:pPr>
            <a:r>
              <a:rPr lang="ar-JO" sz="3600" dirty="0">
                <a:latin typeface="Arial" panose="020B0604020202020204" pitchFamily="34" charset="0"/>
                <a:cs typeface="Arial" panose="020B0604020202020204" pitchFamily="34" charset="0"/>
              </a:rPr>
              <a:t>تغيير المعتقدات، الفكر/القيم، السلوك</a:t>
            </a:r>
            <a:endParaRPr lang="en-US" sz="3600" dirty="0">
              <a:latin typeface="Arial" panose="020B0604020202020204" pitchFamily="34" charset="0"/>
              <a:cs typeface="Arial" panose="020B0604020202020204" pitchFamily="34" charset="0"/>
            </a:endParaRPr>
          </a:p>
          <a:p>
            <a:pPr marL="990600" lvl="1" indent="-533400" algn="r" rtl="1" eaLnBrk="1" hangingPunct="1">
              <a:buClr>
                <a:srgbClr val="FF0000"/>
              </a:buClr>
              <a:buSzTx/>
              <a:buFont typeface="Wingdings" pitchFamily="2" charset="2"/>
              <a:buChar char="Ø"/>
              <a:defRPr/>
            </a:pPr>
            <a:endParaRPr lang="en-US" sz="3600" dirty="0">
              <a:latin typeface="Arial" panose="020B0604020202020204" pitchFamily="34" charset="0"/>
              <a:cs typeface="Arial" panose="020B0604020202020204" pitchFamily="34" charset="0"/>
            </a:endParaRPr>
          </a:p>
          <a:p>
            <a:pPr marL="990600" lvl="1" indent="-533400" algn="r" rtl="1" eaLnBrk="1" hangingPunct="1">
              <a:buSzTx/>
              <a:buFont typeface="Wingdings" pitchFamily="2" charset="2"/>
              <a:buChar char="§"/>
              <a:defRPr/>
            </a:pP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8188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6499">
                                            <p:txEl>
                                              <p:pRg st="4" end="4"/>
                                            </p:txEl>
                                          </p:spTgt>
                                        </p:tgtEl>
                                        <p:attrNameLst>
                                          <p:attrName>style.visibility</p:attrName>
                                        </p:attrNameLst>
                                      </p:cBhvr>
                                      <p:to>
                                        <p:strVal val="visible"/>
                                      </p:to>
                                    </p:set>
                                    <p:anim calcmode="lin" valueType="num">
                                      <p:cBhvr additive="base">
                                        <p:cTn id="7" dur="500" fill="hold"/>
                                        <p:tgtEl>
                                          <p:spTgt spid="10649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p:cNvSpPr>
            <a:spLocks noChangeArrowheads="1"/>
          </p:cNvSpPr>
          <p:nvPr/>
        </p:nvSpPr>
        <p:spPr bwMode="auto">
          <a:xfrm>
            <a:off x="533400" y="1447800"/>
            <a:ext cx="8229600" cy="990600"/>
          </a:xfrm>
          <a:prstGeom prst="rect">
            <a:avLst/>
          </a:prstGeom>
          <a:solidFill>
            <a:schemeClr val="tx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1267" name="Rectangle 10"/>
          <p:cNvSpPr>
            <a:spLocks noChangeArrowheads="1"/>
          </p:cNvSpPr>
          <p:nvPr/>
        </p:nvSpPr>
        <p:spPr bwMode="auto">
          <a:xfrm>
            <a:off x="533400" y="1981200"/>
            <a:ext cx="8229600" cy="1143000"/>
          </a:xfrm>
          <a:prstGeom prst="rect">
            <a:avLst/>
          </a:prstGeom>
          <a:solidFill>
            <a:srgbClr val="FF99CC"/>
          </a:solidFill>
          <a:ln w="9525">
            <a:solidFill>
              <a:schemeClr val="tx1"/>
            </a:solidFill>
            <a:miter lim="800000"/>
            <a:headEnd/>
            <a:tailEnd/>
          </a:ln>
        </p:spPr>
        <p:txBody>
          <a:bodyPr wrap="none" anchor="t"/>
          <a:lstStyle/>
          <a:p>
            <a:endParaRPr lang="en-US">
              <a:latin typeface="Arial" panose="020B0604020202020204" pitchFamily="34" charset="0"/>
              <a:cs typeface="Arial" panose="020B0604020202020204" pitchFamily="34" charset="0"/>
            </a:endParaRPr>
          </a:p>
        </p:txBody>
      </p:sp>
      <p:sp>
        <p:nvSpPr>
          <p:cNvPr id="11268" name="Rectangle 11"/>
          <p:cNvSpPr>
            <a:spLocks noChangeArrowheads="1"/>
          </p:cNvSpPr>
          <p:nvPr/>
        </p:nvSpPr>
        <p:spPr bwMode="auto">
          <a:xfrm>
            <a:off x="533400" y="3140075"/>
            <a:ext cx="8229600" cy="1279525"/>
          </a:xfrm>
          <a:prstGeom prst="rect">
            <a:avLst/>
          </a:prstGeom>
          <a:solidFill>
            <a:srgbClr val="FFFF00"/>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1269" name="Rectangle 12"/>
          <p:cNvSpPr>
            <a:spLocks noChangeArrowheads="1"/>
          </p:cNvSpPr>
          <p:nvPr/>
        </p:nvSpPr>
        <p:spPr bwMode="auto">
          <a:xfrm>
            <a:off x="533400" y="4222750"/>
            <a:ext cx="8229600" cy="949764"/>
          </a:xfrm>
          <a:prstGeom prst="rect">
            <a:avLst/>
          </a:prstGeom>
          <a:solidFill>
            <a:srgbClr val="CCFFFF"/>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1270" name="Rectangle 13"/>
          <p:cNvSpPr>
            <a:spLocks noChangeArrowheads="1"/>
          </p:cNvSpPr>
          <p:nvPr/>
        </p:nvSpPr>
        <p:spPr bwMode="auto">
          <a:xfrm>
            <a:off x="533400" y="5183188"/>
            <a:ext cx="8229600" cy="1446212"/>
          </a:xfrm>
          <a:prstGeom prst="rect">
            <a:avLst/>
          </a:prstGeom>
          <a:solidFill>
            <a:srgbClr val="FFCC99"/>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1271" name="Line 14"/>
          <p:cNvSpPr>
            <a:spLocks noChangeShapeType="1"/>
          </p:cNvSpPr>
          <p:nvPr/>
        </p:nvSpPr>
        <p:spPr bwMode="auto">
          <a:xfrm>
            <a:off x="1905000" y="1447800"/>
            <a:ext cx="0" cy="5210175"/>
          </a:xfrm>
          <a:prstGeom prst="line">
            <a:avLst/>
          </a:prstGeom>
          <a:noFill/>
          <a:ln w="5080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1272" name="Line 15"/>
          <p:cNvSpPr>
            <a:spLocks noChangeShapeType="1"/>
          </p:cNvSpPr>
          <p:nvPr/>
        </p:nvSpPr>
        <p:spPr bwMode="auto">
          <a:xfrm>
            <a:off x="3810000" y="1447800"/>
            <a:ext cx="0" cy="5210175"/>
          </a:xfrm>
          <a:prstGeom prst="line">
            <a:avLst/>
          </a:prstGeom>
          <a:noFill/>
          <a:ln w="5080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1273" name="Line 16"/>
          <p:cNvSpPr>
            <a:spLocks noChangeShapeType="1"/>
          </p:cNvSpPr>
          <p:nvPr/>
        </p:nvSpPr>
        <p:spPr bwMode="auto">
          <a:xfrm>
            <a:off x="6780663" y="1495425"/>
            <a:ext cx="0" cy="5210175"/>
          </a:xfrm>
          <a:prstGeom prst="line">
            <a:avLst/>
          </a:prstGeom>
          <a:noFill/>
          <a:ln w="5080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1274" name="Line 17"/>
          <p:cNvSpPr>
            <a:spLocks noChangeShapeType="1"/>
          </p:cNvSpPr>
          <p:nvPr/>
        </p:nvSpPr>
        <p:spPr bwMode="auto">
          <a:xfrm>
            <a:off x="533400" y="1447800"/>
            <a:ext cx="0" cy="5210175"/>
          </a:xfrm>
          <a:prstGeom prst="line">
            <a:avLst/>
          </a:prstGeom>
          <a:noFill/>
          <a:ln w="5080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1275" name="Line 18"/>
          <p:cNvSpPr>
            <a:spLocks noChangeShapeType="1"/>
          </p:cNvSpPr>
          <p:nvPr/>
        </p:nvSpPr>
        <p:spPr bwMode="auto">
          <a:xfrm>
            <a:off x="8763000" y="1447800"/>
            <a:ext cx="0" cy="5210175"/>
          </a:xfrm>
          <a:prstGeom prst="line">
            <a:avLst/>
          </a:prstGeom>
          <a:noFill/>
          <a:ln w="5080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1276" name="Line 37"/>
          <p:cNvSpPr>
            <a:spLocks noChangeShapeType="1"/>
          </p:cNvSpPr>
          <p:nvPr/>
        </p:nvSpPr>
        <p:spPr bwMode="auto">
          <a:xfrm>
            <a:off x="504825" y="1219200"/>
            <a:ext cx="8229600" cy="0"/>
          </a:xfrm>
          <a:prstGeom prst="line">
            <a:avLst/>
          </a:prstGeom>
          <a:noFill/>
          <a:ln w="5080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1277" name="Line 38"/>
          <p:cNvSpPr>
            <a:spLocks noChangeShapeType="1"/>
          </p:cNvSpPr>
          <p:nvPr/>
        </p:nvSpPr>
        <p:spPr bwMode="auto">
          <a:xfrm>
            <a:off x="533400" y="6629400"/>
            <a:ext cx="8229600" cy="0"/>
          </a:xfrm>
          <a:prstGeom prst="line">
            <a:avLst/>
          </a:prstGeom>
          <a:noFill/>
          <a:ln w="5080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09570" name="Rectangle 2"/>
          <p:cNvSpPr>
            <a:spLocks noGrp="1" noRot="1" noChangeArrowheads="1"/>
          </p:cNvSpPr>
          <p:nvPr>
            <p:ph type="title"/>
          </p:nvPr>
        </p:nvSpPr>
        <p:spPr>
          <a:xfrm>
            <a:off x="533400" y="228600"/>
            <a:ext cx="8201025" cy="1143000"/>
          </a:xfrm>
        </p:spPr>
        <p:txBody>
          <a:bodyPr>
            <a:normAutofit/>
          </a:bodyPr>
          <a:lstStyle/>
          <a:p>
            <a:pPr eaLnBrk="1" hangingPunct="1">
              <a:defRPr/>
            </a:pPr>
            <a:r>
              <a:rPr lang="ar-JO" sz="4400" dirty="0">
                <a:solidFill>
                  <a:schemeClr val="tx1"/>
                </a:solidFill>
                <a:latin typeface="Arial" panose="020B0604020202020204" pitchFamily="34" charset="0"/>
                <a:cs typeface="Arial" panose="020B0604020202020204" pitchFamily="34" charset="0"/>
              </a:rPr>
              <a:t>الإقناع</a:t>
            </a:r>
            <a:endParaRPr lang="en-US" sz="4400" dirty="0">
              <a:solidFill>
                <a:schemeClr val="tx1"/>
              </a:solidFill>
              <a:latin typeface="Arial" panose="020B0604020202020204" pitchFamily="34" charset="0"/>
              <a:cs typeface="Arial" panose="020B0604020202020204" pitchFamily="34" charset="0"/>
            </a:endParaRPr>
          </a:p>
        </p:txBody>
      </p:sp>
      <p:sp>
        <p:nvSpPr>
          <p:cNvPr id="109592" name="Text Box 24"/>
          <p:cNvSpPr txBox="1">
            <a:spLocks noChangeArrowheads="1"/>
          </p:cNvSpPr>
          <p:nvPr/>
        </p:nvSpPr>
        <p:spPr bwMode="auto">
          <a:xfrm>
            <a:off x="1981200" y="2126159"/>
            <a:ext cx="1676400" cy="769441"/>
          </a:xfrm>
          <a:prstGeom prst="rect">
            <a:avLst/>
          </a:prstGeom>
          <a:noFill/>
          <a:ln w="9525">
            <a:noFill/>
            <a:miter lim="800000"/>
            <a:headEnd/>
            <a:tailEnd/>
          </a:ln>
        </p:spPr>
        <p:txBody>
          <a:bodyPr anchor="t">
            <a:spAutoFit/>
          </a:bodyPr>
          <a:lstStyle/>
          <a:p>
            <a:pPr algn="ctr">
              <a:spcBef>
                <a:spcPct val="50000"/>
              </a:spcBef>
            </a:pPr>
            <a:r>
              <a:rPr lang="ar-JO" sz="2400" b="1" dirty="0">
                <a:solidFill>
                  <a:srgbClr val="000000"/>
                </a:solidFill>
                <a:latin typeface="Arial" panose="020B0604020202020204" pitchFamily="34" charset="0"/>
                <a:cs typeface="Arial" panose="020B0604020202020204" pitchFamily="34" charset="0"/>
              </a:rPr>
              <a:t>الحقيقة</a:t>
            </a:r>
            <a:br>
              <a:rPr lang="en-US" sz="1600" b="1" dirty="0">
                <a:solidFill>
                  <a:srgbClr val="000000"/>
                </a:solidFill>
                <a:latin typeface="Arial" panose="020B0604020202020204" pitchFamily="34" charset="0"/>
                <a:cs typeface="Arial" panose="020B0604020202020204" pitchFamily="34" charset="0"/>
              </a:rPr>
            </a:br>
            <a:r>
              <a:rPr lang="en-US" sz="2000" b="1" dirty="0">
                <a:solidFill>
                  <a:srgbClr val="000000"/>
                </a:solidFill>
                <a:latin typeface="Arial" panose="020B0604020202020204" pitchFamily="34" charset="0"/>
                <a:cs typeface="Arial" panose="020B0604020202020204" pitchFamily="34" charset="0"/>
              </a:rPr>
              <a:t>(</a:t>
            </a:r>
            <a:r>
              <a:rPr lang="ar-JO" sz="2000" b="1" dirty="0">
                <a:solidFill>
                  <a:srgbClr val="000000"/>
                </a:solidFill>
                <a:latin typeface="Arial" panose="020B0604020202020204" pitchFamily="34" charset="0"/>
                <a:cs typeface="Arial" panose="020B0604020202020204" pitchFamily="34" charset="0"/>
              </a:rPr>
              <a:t>دفاعي</a:t>
            </a:r>
            <a:r>
              <a:rPr lang="en-US" sz="2000" b="1" dirty="0">
                <a:solidFill>
                  <a:srgbClr val="000000"/>
                </a:solidFill>
                <a:latin typeface="Arial" panose="020B0604020202020204" pitchFamily="34" charset="0"/>
                <a:cs typeface="Arial" panose="020B0604020202020204" pitchFamily="34" charset="0"/>
              </a:rPr>
              <a:t>)</a:t>
            </a:r>
          </a:p>
        </p:txBody>
      </p:sp>
      <p:sp>
        <p:nvSpPr>
          <p:cNvPr id="109593" name="Text Box 25"/>
          <p:cNvSpPr txBox="1">
            <a:spLocks noChangeArrowheads="1"/>
          </p:cNvSpPr>
          <p:nvPr/>
        </p:nvSpPr>
        <p:spPr bwMode="auto">
          <a:xfrm>
            <a:off x="533401" y="2209800"/>
            <a:ext cx="1371600" cy="646331"/>
          </a:xfrm>
          <a:prstGeom prst="rect">
            <a:avLst/>
          </a:prstGeom>
          <a:noFill/>
          <a:ln w="9525">
            <a:noFill/>
            <a:miter lim="800000"/>
            <a:headEnd/>
            <a:tailEnd/>
          </a:ln>
        </p:spPr>
        <p:txBody>
          <a:bodyPr>
            <a:spAutoFit/>
          </a:bodyPr>
          <a:lstStyle/>
          <a:p>
            <a:pPr algn="ctr">
              <a:spcBef>
                <a:spcPct val="50000"/>
              </a:spcBef>
            </a:pPr>
            <a:r>
              <a:rPr lang="ar-JO" b="1" dirty="0">
                <a:solidFill>
                  <a:srgbClr val="000000"/>
                </a:solidFill>
                <a:latin typeface="Arial" panose="020B0604020202020204" pitchFamily="34" charset="0"/>
                <a:cs typeface="Arial" panose="020B0604020202020204" pitchFamily="34" charset="0"/>
              </a:rPr>
              <a:t>يتعامل مع مسألة</a:t>
            </a:r>
            <a:endParaRPr lang="en-US" b="1" dirty="0">
              <a:solidFill>
                <a:srgbClr val="000000"/>
              </a:solidFill>
              <a:latin typeface="Arial" panose="020B0604020202020204" pitchFamily="34" charset="0"/>
              <a:cs typeface="Arial" panose="020B0604020202020204" pitchFamily="34" charset="0"/>
            </a:endParaRPr>
          </a:p>
        </p:txBody>
      </p:sp>
      <p:sp>
        <p:nvSpPr>
          <p:cNvPr id="109594" name="Text Box 26"/>
          <p:cNvSpPr txBox="1">
            <a:spLocks noChangeArrowheads="1"/>
          </p:cNvSpPr>
          <p:nvPr/>
        </p:nvSpPr>
        <p:spPr bwMode="auto">
          <a:xfrm>
            <a:off x="6934200" y="2209800"/>
            <a:ext cx="1676400" cy="461665"/>
          </a:xfrm>
          <a:prstGeom prst="rect">
            <a:avLst/>
          </a:prstGeom>
          <a:noFill/>
          <a:ln w="9525">
            <a:noFill/>
            <a:miter lim="800000"/>
            <a:headEnd/>
            <a:tailEnd/>
          </a:ln>
        </p:spPr>
        <p:txBody>
          <a:bodyPr anchor="t">
            <a:spAutoFit/>
          </a:bodyPr>
          <a:lstStyle/>
          <a:p>
            <a:pPr algn="ctr">
              <a:spcBef>
                <a:spcPct val="50000"/>
              </a:spcBef>
            </a:pPr>
            <a:r>
              <a:rPr lang="ar-JO" sz="2400" b="1" dirty="0">
                <a:solidFill>
                  <a:srgbClr val="000000"/>
                </a:solidFill>
                <a:latin typeface="Arial" panose="020B0604020202020204" pitchFamily="34" charset="0"/>
                <a:cs typeface="Arial" panose="020B0604020202020204" pitchFamily="34" charset="0"/>
              </a:rPr>
              <a:t>السياسة</a:t>
            </a:r>
            <a:endParaRPr lang="en-US" sz="2400" b="1" dirty="0">
              <a:solidFill>
                <a:srgbClr val="000000"/>
              </a:solidFill>
              <a:latin typeface="Arial" panose="020B0604020202020204" pitchFamily="34" charset="0"/>
              <a:cs typeface="Arial" panose="020B0604020202020204" pitchFamily="34" charset="0"/>
            </a:endParaRPr>
          </a:p>
        </p:txBody>
      </p:sp>
      <p:sp>
        <p:nvSpPr>
          <p:cNvPr id="109595" name="Text Box 27"/>
          <p:cNvSpPr txBox="1">
            <a:spLocks noChangeArrowheads="1"/>
          </p:cNvSpPr>
          <p:nvPr/>
        </p:nvSpPr>
        <p:spPr bwMode="auto">
          <a:xfrm>
            <a:off x="3810000" y="2209800"/>
            <a:ext cx="3048000" cy="461665"/>
          </a:xfrm>
          <a:prstGeom prst="rect">
            <a:avLst/>
          </a:prstGeom>
          <a:noFill/>
          <a:ln w="9525">
            <a:noFill/>
            <a:miter lim="800000"/>
            <a:headEnd/>
            <a:tailEnd/>
          </a:ln>
        </p:spPr>
        <p:txBody>
          <a:bodyPr anchor="t">
            <a:spAutoFit/>
          </a:bodyPr>
          <a:lstStyle/>
          <a:p>
            <a:pPr algn="ctr">
              <a:spcBef>
                <a:spcPct val="50000"/>
              </a:spcBef>
            </a:pPr>
            <a:r>
              <a:rPr lang="ar-JO" sz="2400" b="1" dirty="0">
                <a:solidFill>
                  <a:srgbClr val="000000"/>
                </a:solidFill>
                <a:latin typeface="Arial" panose="020B0604020202020204" pitchFamily="34" charset="0"/>
                <a:cs typeface="Arial" panose="020B0604020202020204" pitchFamily="34" charset="0"/>
              </a:rPr>
              <a:t>القيمة</a:t>
            </a:r>
            <a:endParaRPr lang="en-US" sz="2400" b="1" dirty="0">
              <a:solidFill>
                <a:srgbClr val="000000"/>
              </a:solidFill>
              <a:latin typeface="Arial" panose="020B0604020202020204" pitchFamily="34" charset="0"/>
              <a:cs typeface="Arial" panose="020B0604020202020204" pitchFamily="34" charset="0"/>
            </a:endParaRPr>
          </a:p>
        </p:txBody>
      </p:sp>
      <p:sp>
        <p:nvSpPr>
          <p:cNvPr id="109596" name="Text Box 28"/>
          <p:cNvSpPr txBox="1">
            <a:spLocks noChangeArrowheads="1"/>
          </p:cNvSpPr>
          <p:nvPr/>
        </p:nvSpPr>
        <p:spPr bwMode="auto">
          <a:xfrm>
            <a:off x="533400" y="5487475"/>
            <a:ext cx="1371600" cy="646331"/>
          </a:xfrm>
          <a:prstGeom prst="rect">
            <a:avLst/>
          </a:prstGeom>
          <a:noFill/>
          <a:ln w="9525">
            <a:noFill/>
            <a:miter lim="800000"/>
            <a:headEnd/>
            <a:tailEnd/>
          </a:ln>
        </p:spPr>
        <p:txBody>
          <a:bodyPr>
            <a:spAutoFit/>
          </a:bodyPr>
          <a:lstStyle/>
          <a:p>
            <a:pPr algn="ctr">
              <a:spcBef>
                <a:spcPct val="50000"/>
              </a:spcBef>
            </a:pPr>
            <a:r>
              <a:rPr lang="ar-JO" b="1" dirty="0">
                <a:solidFill>
                  <a:srgbClr val="000000"/>
                </a:solidFill>
                <a:latin typeface="Arial" panose="020B0604020202020204" pitchFamily="34" charset="0"/>
                <a:cs typeface="Arial" panose="020B0604020202020204" pitchFamily="34" charset="0"/>
              </a:rPr>
              <a:t>القسم الكلاسيكي</a:t>
            </a:r>
            <a:endParaRPr lang="en-US" b="1" dirty="0">
              <a:solidFill>
                <a:srgbClr val="000000"/>
              </a:solidFill>
              <a:latin typeface="Arial" panose="020B0604020202020204" pitchFamily="34" charset="0"/>
              <a:cs typeface="Arial" panose="020B0604020202020204" pitchFamily="34" charset="0"/>
            </a:endParaRPr>
          </a:p>
        </p:txBody>
      </p:sp>
      <p:sp>
        <p:nvSpPr>
          <p:cNvPr id="109597" name="Text Box 29"/>
          <p:cNvSpPr txBox="1">
            <a:spLocks noChangeArrowheads="1"/>
          </p:cNvSpPr>
          <p:nvPr/>
        </p:nvSpPr>
        <p:spPr bwMode="auto">
          <a:xfrm>
            <a:off x="519113" y="3419914"/>
            <a:ext cx="1371600" cy="369332"/>
          </a:xfrm>
          <a:prstGeom prst="rect">
            <a:avLst/>
          </a:prstGeom>
          <a:noFill/>
          <a:ln w="9525">
            <a:noFill/>
            <a:miter lim="800000"/>
            <a:headEnd/>
            <a:tailEnd/>
          </a:ln>
        </p:spPr>
        <p:txBody>
          <a:bodyPr>
            <a:spAutoFit/>
          </a:bodyPr>
          <a:lstStyle/>
          <a:p>
            <a:pPr algn="ctr">
              <a:spcBef>
                <a:spcPct val="50000"/>
              </a:spcBef>
            </a:pPr>
            <a:r>
              <a:rPr lang="ar-JO" b="1" dirty="0">
                <a:solidFill>
                  <a:srgbClr val="000000"/>
                </a:solidFill>
                <a:latin typeface="Arial" panose="020B0604020202020204" pitchFamily="34" charset="0"/>
                <a:cs typeface="Arial" panose="020B0604020202020204" pitchFamily="34" charset="0"/>
              </a:rPr>
              <a:t>قصد الحديث</a:t>
            </a:r>
            <a:endParaRPr lang="en-US" b="1" dirty="0">
              <a:solidFill>
                <a:srgbClr val="000000"/>
              </a:solidFill>
              <a:latin typeface="Arial" panose="020B0604020202020204" pitchFamily="34" charset="0"/>
              <a:cs typeface="Arial" panose="020B0604020202020204" pitchFamily="34" charset="0"/>
            </a:endParaRPr>
          </a:p>
        </p:txBody>
      </p:sp>
      <p:sp>
        <p:nvSpPr>
          <p:cNvPr id="109598" name="Text Box 30"/>
          <p:cNvSpPr txBox="1">
            <a:spLocks noChangeArrowheads="1"/>
          </p:cNvSpPr>
          <p:nvPr/>
        </p:nvSpPr>
        <p:spPr bwMode="auto">
          <a:xfrm>
            <a:off x="533400" y="4465857"/>
            <a:ext cx="1371600" cy="369332"/>
          </a:xfrm>
          <a:prstGeom prst="rect">
            <a:avLst/>
          </a:prstGeom>
          <a:noFill/>
          <a:ln w="9525">
            <a:noFill/>
            <a:miter lim="800000"/>
            <a:headEnd/>
            <a:tailEnd/>
          </a:ln>
        </p:spPr>
        <p:txBody>
          <a:bodyPr>
            <a:spAutoFit/>
          </a:bodyPr>
          <a:lstStyle/>
          <a:p>
            <a:pPr algn="ctr">
              <a:spcBef>
                <a:spcPct val="50000"/>
              </a:spcBef>
            </a:pPr>
            <a:r>
              <a:rPr lang="ar-JO" b="1" dirty="0">
                <a:solidFill>
                  <a:srgbClr val="000000"/>
                </a:solidFill>
                <a:latin typeface="Arial" panose="020B0604020202020204" pitchFamily="34" charset="0"/>
                <a:cs typeface="Arial" panose="020B0604020202020204" pitchFamily="34" charset="0"/>
              </a:rPr>
              <a:t>يسعى لتغيير</a:t>
            </a:r>
            <a:endParaRPr lang="en-US" b="1" dirty="0">
              <a:solidFill>
                <a:srgbClr val="000000"/>
              </a:solidFill>
              <a:latin typeface="Arial" panose="020B0604020202020204" pitchFamily="34" charset="0"/>
              <a:cs typeface="Arial" panose="020B0604020202020204" pitchFamily="34" charset="0"/>
            </a:endParaRPr>
          </a:p>
        </p:txBody>
      </p:sp>
      <p:sp>
        <p:nvSpPr>
          <p:cNvPr id="109599" name="Text Box 31"/>
          <p:cNvSpPr txBox="1">
            <a:spLocks noChangeArrowheads="1"/>
          </p:cNvSpPr>
          <p:nvPr/>
        </p:nvSpPr>
        <p:spPr bwMode="auto">
          <a:xfrm>
            <a:off x="6934200" y="3429000"/>
            <a:ext cx="1676400" cy="461665"/>
          </a:xfrm>
          <a:prstGeom prst="rect">
            <a:avLst/>
          </a:prstGeom>
          <a:noFill/>
          <a:ln w="9525">
            <a:noFill/>
            <a:miter lim="800000"/>
            <a:headEnd/>
            <a:tailEnd/>
          </a:ln>
        </p:spPr>
        <p:txBody>
          <a:bodyPr>
            <a:spAutoFit/>
          </a:bodyPr>
          <a:lstStyle/>
          <a:p>
            <a:pPr algn="ctr">
              <a:spcBef>
                <a:spcPct val="50000"/>
              </a:spcBef>
            </a:pPr>
            <a:r>
              <a:rPr lang="ar-JO" sz="2400" b="1" dirty="0">
                <a:solidFill>
                  <a:srgbClr val="000000"/>
                </a:solidFill>
                <a:latin typeface="Arial" panose="020B0604020202020204" pitchFamily="34" charset="0"/>
                <a:cs typeface="Arial" panose="020B0604020202020204" pitchFamily="34" charset="0"/>
              </a:rPr>
              <a:t>التفعيل</a:t>
            </a:r>
            <a:endParaRPr lang="en-US" sz="2400" b="1" dirty="0">
              <a:solidFill>
                <a:srgbClr val="000000"/>
              </a:solidFill>
              <a:latin typeface="Arial" panose="020B0604020202020204" pitchFamily="34" charset="0"/>
              <a:cs typeface="Arial" panose="020B0604020202020204" pitchFamily="34" charset="0"/>
            </a:endParaRPr>
          </a:p>
        </p:txBody>
      </p:sp>
      <p:sp>
        <p:nvSpPr>
          <p:cNvPr id="109600" name="Text Box 32"/>
          <p:cNvSpPr txBox="1">
            <a:spLocks noChangeArrowheads="1"/>
          </p:cNvSpPr>
          <p:nvPr/>
        </p:nvSpPr>
        <p:spPr bwMode="auto">
          <a:xfrm>
            <a:off x="6934200" y="4419600"/>
            <a:ext cx="1676400" cy="461665"/>
          </a:xfrm>
          <a:prstGeom prst="rect">
            <a:avLst/>
          </a:prstGeom>
          <a:noFill/>
          <a:ln w="9525">
            <a:noFill/>
            <a:miter lim="800000"/>
            <a:headEnd/>
            <a:tailEnd/>
          </a:ln>
        </p:spPr>
        <p:txBody>
          <a:bodyPr>
            <a:spAutoFit/>
          </a:bodyPr>
          <a:lstStyle/>
          <a:p>
            <a:pPr algn="ctr">
              <a:spcBef>
                <a:spcPct val="50000"/>
              </a:spcBef>
            </a:pPr>
            <a:r>
              <a:rPr lang="ar-JO" sz="2400" b="1" dirty="0">
                <a:solidFill>
                  <a:srgbClr val="000000"/>
                </a:solidFill>
                <a:latin typeface="Arial" panose="020B0604020202020204" pitchFamily="34" charset="0"/>
                <a:cs typeface="Arial" panose="020B0604020202020204" pitchFamily="34" charset="0"/>
              </a:rPr>
              <a:t>العمل</a:t>
            </a:r>
            <a:endParaRPr lang="en-US" sz="2400" b="1" dirty="0">
              <a:solidFill>
                <a:srgbClr val="000000"/>
              </a:solidFill>
              <a:latin typeface="Arial" panose="020B0604020202020204" pitchFamily="34" charset="0"/>
              <a:cs typeface="Arial" panose="020B0604020202020204" pitchFamily="34" charset="0"/>
            </a:endParaRPr>
          </a:p>
        </p:txBody>
      </p:sp>
      <p:sp>
        <p:nvSpPr>
          <p:cNvPr id="109601" name="Text Box 33"/>
          <p:cNvSpPr txBox="1">
            <a:spLocks noChangeArrowheads="1"/>
          </p:cNvSpPr>
          <p:nvPr/>
        </p:nvSpPr>
        <p:spPr bwMode="auto">
          <a:xfrm>
            <a:off x="4495800" y="4419600"/>
            <a:ext cx="1676400" cy="461665"/>
          </a:xfrm>
          <a:prstGeom prst="rect">
            <a:avLst/>
          </a:prstGeom>
          <a:noFill/>
          <a:ln w="9525">
            <a:noFill/>
            <a:miter lim="800000"/>
            <a:headEnd/>
            <a:tailEnd/>
          </a:ln>
        </p:spPr>
        <p:txBody>
          <a:bodyPr>
            <a:spAutoFit/>
          </a:bodyPr>
          <a:lstStyle/>
          <a:p>
            <a:pPr algn="ctr">
              <a:spcBef>
                <a:spcPct val="50000"/>
              </a:spcBef>
            </a:pPr>
            <a:r>
              <a:rPr lang="ar-JO" sz="2400" b="1" dirty="0">
                <a:solidFill>
                  <a:srgbClr val="000000"/>
                </a:solidFill>
                <a:latin typeface="Arial" panose="020B0604020202020204" pitchFamily="34" charset="0"/>
                <a:cs typeface="Arial" panose="020B0604020202020204" pitchFamily="34" charset="0"/>
              </a:rPr>
              <a:t>الشعور</a:t>
            </a:r>
            <a:endParaRPr lang="en-US" sz="2400" b="1" dirty="0">
              <a:solidFill>
                <a:srgbClr val="000000"/>
              </a:solidFill>
              <a:latin typeface="Arial" panose="020B0604020202020204" pitchFamily="34" charset="0"/>
              <a:cs typeface="Arial" panose="020B0604020202020204" pitchFamily="34" charset="0"/>
            </a:endParaRPr>
          </a:p>
        </p:txBody>
      </p:sp>
      <p:sp>
        <p:nvSpPr>
          <p:cNvPr id="109602" name="Text Box 34"/>
          <p:cNvSpPr txBox="1">
            <a:spLocks noChangeArrowheads="1"/>
          </p:cNvSpPr>
          <p:nvPr/>
        </p:nvSpPr>
        <p:spPr bwMode="auto">
          <a:xfrm>
            <a:off x="4495800" y="3429000"/>
            <a:ext cx="1676400" cy="461665"/>
          </a:xfrm>
          <a:prstGeom prst="rect">
            <a:avLst/>
          </a:prstGeom>
          <a:noFill/>
          <a:ln w="9525">
            <a:noFill/>
            <a:miter lim="800000"/>
            <a:headEnd/>
            <a:tailEnd/>
          </a:ln>
        </p:spPr>
        <p:txBody>
          <a:bodyPr>
            <a:spAutoFit/>
          </a:bodyPr>
          <a:lstStyle/>
          <a:p>
            <a:pPr algn="ctr">
              <a:spcBef>
                <a:spcPct val="50000"/>
              </a:spcBef>
            </a:pPr>
            <a:r>
              <a:rPr lang="ar-JO" sz="2400" b="1" dirty="0">
                <a:solidFill>
                  <a:srgbClr val="000000"/>
                </a:solidFill>
                <a:latin typeface="Arial" panose="020B0604020202020204" pitchFamily="34" charset="0"/>
                <a:cs typeface="Arial" panose="020B0604020202020204" pitchFamily="34" charset="0"/>
              </a:rPr>
              <a:t>الإلهام</a:t>
            </a:r>
            <a:endParaRPr lang="en-US" sz="2400" b="1" dirty="0">
              <a:solidFill>
                <a:srgbClr val="000000"/>
              </a:solidFill>
              <a:latin typeface="Arial" panose="020B0604020202020204" pitchFamily="34" charset="0"/>
              <a:cs typeface="Arial" panose="020B0604020202020204" pitchFamily="34" charset="0"/>
            </a:endParaRPr>
          </a:p>
        </p:txBody>
      </p:sp>
      <p:sp>
        <p:nvSpPr>
          <p:cNvPr id="109603" name="Text Box 35"/>
          <p:cNvSpPr txBox="1">
            <a:spLocks noChangeArrowheads="1"/>
          </p:cNvSpPr>
          <p:nvPr/>
        </p:nvSpPr>
        <p:spPr bwMode="auto">
          <a:xfrm>
            <a:off x="2057400" y="3429000"/>
            <a:ext cx="1676400" cy="461665"/>
          </a:xfrm>
          <a:prstGeom prst="rect">
            <a:avLst/>
          </a:prstGeom>
          <a:noFill/>
          <a:ln w="9525">
            <a:noFill/>
            <a:miter lim="800000"/>
            <a:headEnd/>
            <a:tailEnd/>
          </a:ln>
        </p:spPr>
        <p:txBody>
          <a:bodyPr>
            <a:spAutoFit/>
          </a:bodyPr>
          <a:lstStyle/>
          <a:p>
            <a:pPr algn="ctr">
              <a:spcBef>
                <a:spcPct val="50000"/>
              </a:spcBef>
            </a:pPr>
            <a:r>
              <a:rPr lang="ar-JO" sz="2400" b="1" dirty="0">
                <a:solidFill>
                  <a:srgbClr val="000000"/>
                </a:solidFill>
                <a:latin typeface="Arial" panose="020B0604020202020204" pitchFamily="34" charset="0"/>
                <a:cs typeface="Arial" panose="020B0604020202020204" pitchFamily="34" charset="0"/>
              </a:rPr>
              <a:t>الإقناع</a:t>
            </a:r>
            <a:endParaRPr lang="en-US" sz="2400" b="1" dirty="0">
              <a:solidFill>
                <a:srgbClr val="000000"/>
              </a:solidFill>
              <a:latin typeface="Arial" panose="020B0604020202020204" pitchFamily="34" charset="0"/>
              <a:cs typeface="Arial" panose="020B0604020202020204" pitchFamily="34" charset="0"/>
            </a:endParaRPr>
          </a:p>
        </p:txBody>
      </p:sp>
      <p:sp>
        <p:nvSpPr>
          <p:cNvPr id="109604" name="Text Box 36"/>
          <p:cNvSpPr txBox="1">
            <a:spLocks noChangeArrowheads="1"/>
          </p:cNvSpPr>
          <p:nvPr/>
        </p:nvSpPr>
        <p:spPr bwMode="auto">
          <a:xfrm>
            <a:off x="1981200" y="4419600"/>
            <a:ext cx="1676400" cy="461665"/>
          </a:xfrm>
          <a:prstGeom prst="rect">
            <a:avLst/>
          </a:prstGeom>
          <a:noFill/>
          <a:ln w="9525">
            <a:noFill/>
            <a:miter lim="800000"/>
            <a:headEnd/>
            <a:tailEnd/>
          </a:ln>
        </p:spPr>
        <p:txBody>
          <a:bodyPr>
            <a:spAutoFit/>
          </a:bodyPr>
          <a:lstStyle/>
          <a:p>
            <a:pPr algn="ctr">
              <a:spcBef>
                <a:spcPct val="50000"/>
              </a:spcBef>
            </a:pPr>
            <a:r>
              <a:rPr lang="ar-JO" sz="2400" b="1" dirty="0">
                <a:solidFill>
                  <a:srgbClr val="000000"/>
                </a:solidFill>
                <a:latin typeface="Arial" panose="020B0604020202020204" pitchFamily="34" charset="0"/>
                <a:cs typeface="Arial" panose="020B0604020202020204" pitchFamily="34" charset="0"/>
              </a:rPr>
              <a:t>التفكير</a:t>
            </a:r>
            <a:endParaRPr lang="en-US" sz="2400" b="1" dirty="0">
              <a:solidFill>
                <a:srgbClr val="000000"/>
              </a:solidFill>
              <a:latin typeface="Arial" panose="020B0604020202020204" pitchFamily="34" charset="0"/>
              <a:cs typeface="Arial" panose="020B0604020202020204" pitchFamily="34" charset="0"/>
            </a:endParaRPr>
          </a:p>
        </p:txBody>
      </p:sp>
      <p:sp>
        <p:nvSpPr>
          <p:cNvPr id="109608" name="Text Box 40"/>
          <p:cNvSpPr txBox="1">
            <a:spLocks noChangeArrowheads="1"/>
          </p:cNvSpPr>
          <p:nvPr/>
        </p:nvSpPr>
        <p:spPr bwMode="auto">
          <a:xfrm>
            <a:off x="1828800" y="5219816"/>
            <a:ext cx="2051049" cy="1138773"/>
          </a:xfrm>
          <a:prstGeom prst="rect">
            <a:avLst/>
          </a:prstGeom>
          <a:noFill/>
          <a:ln w="9525">
            <a:noFill/>
            <a:miter lim="800000"/>
            <a:headEnd/>
            <a:tailEnd/>
          </a:ln>
        </p:spPr>
        <p:txBody>
          <a:bodyPr wrap="square">
            <a:spAutoFit/>
          </a:bodyPr>
          <a:lstStyle/>
          <a:p>
            <a:pPr algn="ctr">
              <a:spcBef>
                <a:spcPct val="50000"/>
              </a:spcBef>
            </a:pPr>
            <a:r>
              <a:rPr lang="ar-JO" sz="1700" b="1" dirty="0">
                <a:solidFill>
                  <a:srgbClr val="000000"/>
                </a:solidFill>
                <a:latin typeface="Arial" panose="020B0604020202020204" pitchFamily="34" charset="0"/>
                <a:cs typeface="Arial" panose="020B0604020202020204" pitchFamily="34" charset="0"/>
              </a:rPr>
              <a:t>الطب الشرعي (قضايا الماضي التي تمت مناقشتها في المحكمة لإثبات الذنب أو البراءة)</a:t>
            </a:r>
            <a:endParaRPr lang="en-US" sz="1700" b="1" dirty="0">
              <a:solidFill>
                <a:srgbClr val="000000"/>
              </a:solidFill>
              <a:latin typeface="Arial" panose="020B0604020202020204" pitchFamily="34" charset="0"/>
              <a:cs typeface="Arial" panose="020B0604020202020204" pitchFamily="34" charset="0"/>
            </a:endParaRPr>
          </a:p>
        </p:txBody>
      </p:sp>
      <p:sp>
        <p:nvSpPr>
          <p:cNvPr id="109609" name="Text Box 41"/>
          <p:cNvSpPr txBox="1">
            <a:spLocks noChangeArrowheads="1"/>
          </p:cNvSpPr>
          <p:nvPr/>
        </p:nvSpPr>
        <p:spPr bwMode="auto">
          <a:xfrm>
            <a:off x="6781801" y="5219816"/>
            <a:ext cx="2057399" cy="1138773"/>
          </a:xfrm>
          <a:prstGeom prst="rect">
            <a:avLst/>
          </a:prstGeom>
          <a:noFill/>
          <a:ln w="9525">
            <a:noFill/>
            <a:miter lim="800000"/>
            <a:headEnd/>
            <a:tailEnd/>
          </a:ln>
        </p:spPr>
        <p:txBody>
          <a:bodyPr wrap="square">
            <a:spAutoFit/>
          </a:bodyPr>
          <a:lstStyle/>
          <a:p>
            <a:pPr algn="ctr">
              <a:spcBef>
                <a:spcPct val="50000"/>
              </a:spcBef>
            </a:pPr>
            <a:r>
              <a:rPr lang="ar-JO" sz="1700" b="1" dirty="0">
                <a:solidFill>
                  <a:srgbClr val="000000"/>
                </a:solidFill>
                <a:latin typeface="Arial" panose="020B0604020202020204" pitchFamily="34" charset="0"/>
                <a:cs typeface="Arial" panose="020B0604020202020204" pitchFamily="34" charset="0"/>
              </a:rPr>
              <a:t>التداولية (قضايا المستقبل التي يتم مناقشتها في الجمعية لتحديد مسارات العمل)</a:t>
            </a:r>
            <a:endParaRPr lang="en-US" sz="1700" b="1" dirty="0">
              <a:solidFill>
                <a:srgbClr val="000000"/>
              </a:solidFill>
              <a:latin typeface="Arial" panose="020B0604020202020204" pitchFamily="34" charset="0"/>
              <a:cs typeface="Arial" panose="020B0604020202020204" pitchFamily="34" charset="0"/>
            </a:endParaRPr>
          </a:p>
        </p:txBody>
      </p:sp>
      <p:sp>
        <p:nvSpPr>
          <p:cNvPr id="109610" name="Text Box 42"/>
          <p:cNvSpPr txBox="1">
            <a:spLocks noChangeArrowheads="1"/>
          </p:cNvSpPr>
          <p:nvPr/>
        </p:nvSpPr>
        <p:spPr bwMode="auto">
          <a:xfrm>
            <a:off x="3810000" y="5410200"/>
            <a:ext cx="2978150" cy="877163"/>
          </a:xfrm>
          <a:prstGeom prst="rect">
            <a:avLst/>
          </a:prstGeom>
          <a:noFill/>
          <a:ln w="9525">
            <a:noFill/>
            <a:miter lim="800000"/>
            <a:headEnd/>
            <a:tailEnd/>
          </a:ln>
        </p:spPr>
        <p:txBody>
          <a:bodyPr>
            <a:spAutoFit/>
          </a:bodyPr>
          <a:lstStyle/>
          <a:p>
            <a:pPr algn="ctr">
              <a:spcBef>
                <a:spcPct val="50000"/>
              </a:spcBef>
            </a:pPr>
            <a:r>
              <a:rPr lang="ar-JO" sz="1700" b="1" dirty="0">
                <a:solidFill>
                  <a:srgbClr val="000000"/>
                </a:solidFill>
                <a:latin typeface="Arial" panose="020B0604020202020204" pitchFamily="34" charset="0"/>
                <a:cs typeface="Arial" panose="020B0604020202020204" pitchFamily="34" charset="0"/>
              </a:rPr>
              <a:t>وبائي (قضايا الحاضر يتم مناقشتها في المناسبات الإحتفالية لتعزيز المشاعر الموجودة)</a:t>
            </a:r>
            <a:endParaRPr lang="en-US" sz="1700" b="1"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9593"/>
                                        </p:tgtEl>
                                        <p:attrNameLst>
                                          <p:attrName>style.visibility</p:attrName>
                                        </p:attrNameLst>
                                      </p:cBhvr>
                                      <p:to>
                                        <p:strVal val="visible"/>
                                      </p:to>
                                    </p:set>
                                    <p:anim calcmode="lin" valueType="num">
                                      <p:cBhvr>
                                        <p:cTn id="7" dur="500" fill="hold"/>
                                        <p:tgtEl>
                                          <p:spTgt spid="10959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959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959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9593"/>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09592"/>
                                        </p:tgtEl>
                                        <p:attrNameLst>
                                          <p:attrName>style.visibility</p:attrName>
                                        </p:attrNameLst>
                                      </p:cBhvr>
                                      <p:to>
                                        <p:strVal val="visible"/>
                                      </p:to>
                                    </p:set>
                                    <p:anim calcmode="lin" valueType="num">
                                      <p:cBhvr>
                                        <p:cTn id="13" dur="500" fill="hold"/>
                                        <p:tgtEl>
                                          <p:spTgt spid="109592"/>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09592"/>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09592"/>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09592"/>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109595"/>
                                        </p:tgtEl>
                                        <p:attrNameLst>
                                          <p:attrName>style.visibility</p:attrName>
                                        </p:attrNameLst>
                                      </p:cBhvr>
                                      <p:to>
                                        <p:strVal val="visible"/>
                                      </p:to>
                                    </p:set>
                                    <p:anim calcmode="lin" valueType="num">
                                      <p:cBhvr>
                                        <p:cTn id="19" dur="500" fill="hold"/>
                                        <p:tgtEl>
                                          <p:spTgt spid="109595"/>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09595"/>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09595"/>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09595"/>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09594"/>
                                        </p:tgtEl>
                                        <p:attrNameLst>
                                          <p:attrName>style.visibility</p:attrName>
                                        </p:attrNameLst>
                                      </p:cBhvr>
                                      <p:to>
                                        <p:strVal val="visible"/>
                                      </p:to>
                                    </p:set>
                                    <p:anim calcmode="lin" valueType="num">
                                      <p:cBhvr>
                                        <p:cTn id="25" dur="500" fill="hold"/>
                                        <p:tgtEl>
                                          <p:spTgt spid="109594"/>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09594"/>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09594"/>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0959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grpId="0" nodeType="clickEffect">
                                  <p:stCondLst>
                                    <p:cond delay="0"/>
                                  </p:stCondLst>
                                  <p:childTnLst>
                                    <p:set>
                                      <p:cBhvr>
                                        <p:cTn id="32" dur="1" fill="hold">
                                          <p:stCondLst>
                                            <p:cond delay="0"/>
                                          </p:stCondLst>
                                        </p:cTn>
                                        <p:tgtEl>
                                          <p:spTgt spid="109597"/>
                                        </p:tgtEl>
                                        <p:attrNameLst>
                                          <p:attrName>style.visibility</p:attrName>
                                        </p:attrNameLst>
                                      </p:cBhvr>
                                      <p:to>
                                        <p:strVal val="visible"/>
                                      </p:to>
                                    </p:set>
                                    <p:anim calcmode="lin" valueType="num">
                                      <p:cBhvr>
                                        <p:cTn id="33" dur="500" fill="hold"/>
                                        <p:tgtEl>
                                          <p:spTgt spid="109597"/>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09597"/>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09597"/>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09597"/>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109603"/>
                                        </p:tgtEl>
                                        <p:attrNameLst>
                                          <p:attrName>style.visibility</p:attrName>
                                        </p:attrNameLst>
                                      </p:cBhvr>
                                      <p:to>
                                        <p:strVal val="visible"/>
                                      </p:to>
                                    </p:set>
                                    <p:anim calcmode="lin" valueType="num">
                                      <p:cBhvr>
                                        <p:cTn id="39" dur="500" fill="hold"/>
                                        <p:tgtEl>
                                          <p:spTgt spid="109603"/>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09603"/>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09603"/>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09603"/>
                                        </p:tgtEl>
                                        <p:attrNameLst>
                                          <p:attrName>ppt_y</p:attrName>
                                        </p:attrNameLst>
                                      </p:cBhvr>
                                      <p:tavLst>
                                        <p:tav tm="0">
                                          <p:val>
                                            <p:strVal val="#ppt_y"/>
                                          </p:val>
                                        </p:tav>
                                        <p:tav tm="100000">
                                          <p:val>
                                            <p:strVal val="#ppt_y"/>
                                          </p:val>
                                        </p:tav>
                                      </p:tavLst>
                                    </p:anim>
                                  </p:childTnLst>
                                </p:cTn>
                              </p:par>
                              <p:par>
                                <p:cTn id="43" presetID="39" presetClass="entr" presetSubtype="0" accel="100000" fill="hold" grpId="0" nodeType="withEffect">
                                  <p:stCondLst>
                                    <p:cond delay="0"/>
                                  </p:stCondLst>
                                  <p:childTnLst>
                                    <p:set>
                                      <p:cBhvr>
                                        <p:cTn id="44" dur="1" fill="hold">
                                          <p:stCondLst>
                                            <p:cond delay="0"/>
                                          </p:stCondLst>
                                        </p:cTn>
                                        <p:tgtEl>
                                          <p:spTgt spid="109602"/>
                                        </p:tgtEl>
                                        <p:attrNameLst>
                                          <p:attrName>style.visibility</p:attrName>
                                        </p:attrNameLst>
                                      </p:cBhvr>
                                      <p:to>
                                        <p:strVal val="visible"/>
                                      </p:to>
                                    </p:set>
                                    <p:anim calcmode="lin" valueType="num">
                                      <p:cBhvr>
                                        <p:cTn id="45" dur="500" fill="hold"/>
                                        <p:tgtEl>
                                          <p:spTgt spid="109602"/>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109602"/>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109602"/>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109602"/>
                                        </p:tgtEl>
                                        <p:attrNameLst>
                                          <p:attrName>ppt_y</p:attrName>
                                        </p:attrNameLst>
                                      </p:cBhvr>
                                      <p:tavLst>
                                        <p:tav tm="0">
                                          <p:val>
                                            <p:strVal val="#ppt_y"/>
                                          </p:val>
                                        </p:tav>
                                        <p:tav tm="100000">
                                          <p:val>
                                            <p:strVal val="#ppt_y"/>
                                          </p:val>
                                        </p:tav>
                                      </p:tavLst>
                                    </p:anim>
                                  </p:childTnLst>
                                </p:cTn>
                              </p:par>
                              <p:par>
                                <p:cTn id="49" presetID="39" presetClass="entr" presetSubtype="0" accel="100000" fill="hold" grpId="0" nodeType="withEffect">
                                  <p:stCondLst>
                                    <p:cond delay="0"/>
                                  </p:stCondLst>
                                  <p:childTnLst>
                                    <p:set>
                                      <p:cBhvr>
                                        <p:cTn id="50" dur="1" fill="hold">
                                          <p:stCondLst>
                                            <p:cond delay="0"/>
                                          </p:stCondLst>
                                        </p:cTn>
                                        <p:tgtEl>
                                          <p:spTgt spid="109599"/>
                                        </p:tgtEl>
                                        <p:attrNameLst>
                                          <p:attrName>style.visibility</p:attrName>
                                        </p:attrNameLst>
                                      </p:cBhvr>
                                      <p:to>
                                        <p:strVal val="visible"/>
                                      </p:to>
                                    </p:set>
                                    <p:anim calcmode="lin" valueType="num">
                                      <p:cBhvr>
                                        <p:cTn id="51" dur="500" fill="hold"/>
                                        <p:tgtEl>
                                          <p:spTgt spid="109599"/>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109599"/>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109599"/>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10959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9" presetClass="entr" presetSubtype="0" accel="100000" fill="hold" grpId="0" nodeType="clickEffect">
                                  <p:stCondLst>
                                    <p:cond delay="0"/>
                                  </p:stCondLst>
                                  <p:childTnLst>
                                    <p:set>
                                      <p:cBhvr>
                                        <p:cTn id="58" dur="1" fill="hold">
                                          <p:stCondLst>
                                            <p:cond delay="0"/>
                                          </p:stCondLst>
                                        </p:cTn>
                                        <p:tgtEl>
                                          <p:spTgt spid="109598"/>
                                        </p:tgtEl>
                                        <p:attrNameLst>
                                          <p:attrName>style.visibility</p:attrName>
                                        </p:attrNameLst>
                                      </p:cBhvr>
                                      <p:to>
                                        <p:strVal val="visible"/>
                                      </p:to>
                                    </p:set>
                                    <p:anim calcmode="lin" valueType="num">
                                      <p:cBhvr>
                                        <p:cTn id="59" dur="500" fill="hold"/>
                                        <p:tgtEl>
                                          <p:spTgt spid="109598"/>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109598"/>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109598"/>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109598"/>
                                        </p:tgtEl>
                                        <p:attrNameLst>
                                          <p:attrName>ppt_y</p:attrName>
                                        </p:attrNameLst>
                                      </p:cBhvr>
                                      <p:tavLst>
                                        <p:tav tm="0">
                                          <p:val>
                                            <p:strVal val="#ppt_y"/>
                                          </p:val>
                                        </p:tav>
                                        <p:tav tm="100000">
                                          <p:val>
                                            <p:strVal val="#ppt_y"/>
                                          </p:val>
                                        </p:tav>
                                      </p:tavLst>
                                    </p:anim>
                                  </p:childTnLst>
                                </p:cTn>
                              </p:par>
                              <p:par>
                                <p:cTn id="63" presetID="39" presetClass="entr" presetSubtype="0" accel="100000" fill="hold" grpId="0" nodeType="withEffect">
                                  <p:stCondLst>
                                    <p:cond delay="0"/>
                                  </p:stCondLst>
                                  <p:childTnLst>
                                    <p:set>
                                      <p:cBhvr>
                                        <p:cTn id="64" dur="1" fill="hold">
                                          <p:stCondLst>
                                            <p:cond delay="0"/>
                                          </p:stCondLst>
                                        </p:cTn>
                                        <p:tgtEl>
                                          <p:spTgt spid="109604"/>
                                        </p:tgtEl>
                                        <p:attrNameLst>
                                          <p:attrName>style.visibility</p:attrName>
                                        </p:attrNameLst>
                                      </p:cBhvr>
                                      <p:to>
                                        <p:strVal val="visible"/>
                                      </p:to>
                                    </p:set>
                                    <p:anim calcmode="lin" valueType="num">
                                      <p:cBhvr>
                                        <p:cTn id="65" dur="500" fill="hold"/>
                                        <p:tgtEl>
                                          <p:spTgt spid="109604"/>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109604"/>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109604"/>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109604"/>
                                        </p:tgtEl>
                                        <p:attrNameLst>
                                          <p:attrName>ppt_y</p:attrName>
                                        </p:attrNameLst>
                                      </p:cBhvr>
                                      <p:tavLst>
                                        <p:tav tm="0">
                                          <p:val>
                                            <p:strVal val="#ppt_y"/>
                                          </p:val>
                                        </p:tav>
                                        <p:tav tm="100000">
                                          <p:val>
                                            <p:strVal val="#ppt_y"/>
                                          </p:val>
                                        </p:tav>
                                      </p:tavLst>
                                    </p:anim>
                                  </p:childTnLst>
                                </p:cTn>
                              </p:par>
                              <p:par>
                                <p:cTn id="69" presetID="39" presetClass="entr" presetSubtype="0" accel="100000" fill="hold" grpId="0" nodeType="withEffect">
                                  <p:stCondLst>
                                    <p:cond delay="0"/>
                                  </p:stCondLst>
                                  <p:childTnLst>
                                    <p:set>
                                      <p:cBhvr>
                                        <p:cTn id="70" dur="1" fill="hold">
                                          <p:stCondLst>
                                            <p:cond delay="0"/>
                                          </p:stCondLst>
                                        </p:cTn>
                                        <p:tgtEl>
                                          <p:spTgt spid="109601"/>
                                        </p:tgtEl>
                                        <p:attrNameLst>
                                          <p:attrName>style.visibility</p:attrName>
                                        </p:attrNameLst>
                                      </p:cBhvr>
                                      <p:to>
                                        <p:strVal val="visible"/>
                                      </p:to>
                                    </p:set>
                                    <p:anim calcmode="lin" valueType="num">
                                      <p:cBhvr>
                                        <p:cTn id="71" dur="500" fill="hold"/>
                                        <p:tgtEl>
                                          <p:spTgt spid="109601"/>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109601"/>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109601"/>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109601"/>
                                        </p:tgtEl>
                                        <p:attrNameLst>
                                          <p:attrName>ppt_y</p:attrName>
                                        </p:attrNameLst>
                                      </p:cBhvr>
                                      <p:tavLst>
                                        <p:tav tm="0">
                                          <p:val>
                                            <p:strVal val="#ppt_y"/>
                                          </p:val>
                                        </p:tav>
                                        <p:tav tm="100000">
                                          <p:val>
                                            <p:strVal val="#ppt_y"/>
                                          </p:val>
                                        </p:tav>
                                      </p:tavLst>
                                    </p:anim>
                                  </p:childTnLst>
                                </p:cTn>
                              </p:par>
                              <p:par>
                                <p:cTn id="75" presetID="39" presetClass="entr" presetSubtype="0" accel="100000" fill="hold" grpId="0" nodeType="withEffect">
                                  <p:stCondLst>
                                    <p:cond delay="0"/>
                                  </p:stCondLst>
                                  <p:childTnLst>
                                    <p:set>
                                      <p:cBhvr>
                                        <p:cTn id="76" dur="1" fill="hold">
                                          <p:stCondLst>
                                            <p:cond delay="0"/>
                                          </p:stCondLst>
                                        </p:cTn>
                                        <p:tgtEl>
                                          <p:spTgt spid="109600"/>
                                        </p:tgtEl>
                                        <p:attrNameLst>
                                          <p:attrName>style.visibility</p:attrName>
                                        </p:attrNameLst>
                                      </p:cBhvr>
                                      <p:to>
                                        <p:strVal val="visible"/>
                                      </p:to>
                                    </p:set>
                                    <p:anim calcmode="lin" valueType="num">
                                      <p:cBhvr>
                                        <p:cTn id="77" dur="500" fill="hold"/>
                                        <p:tgtEl>
                                          <p:spTgt spid="109600"/>
                                        </p:tgtEl>
                                        <p:attrNameLst>
                                          <p:attrName>ppt_h</p:attrName>
                                        </p:attrNameLst>
                                      </p:cBhvr>
                                      <p:tavLst>
                                        <p:tav tm="0">
                                          <p:val>
                                            <p:strVal val="#ppt_h/20"/>
                                          </p:val>
                                        </p:tav>
                                        <p:tav tm="50000">
                                          <p:val>
                                            <p:strVal val="#ppt_h/20"/>
                                          </p:val>
                                        </p:tav>
                                        <p:tav tm="100000">
                                          <p:val>
                                            <p:strVal val="#ppt_h"/>
                                          </p:val>
                                        </p:tav>
                                      </p:tavLst>
                                    </p:anim>
                                    <p:anim calcmode="lin" valueType="num">
                                      <p:cBhvr>
                                        <p:cTn id="78" dur="500" fill="hold"/>
                                        <p:tgtEl>
                                          <p:spTgt spid="109600"/>
                                        </p:tgtEl>
                                        <p:attrNameLst>
                                          <p:attrName>ppt_w</p:attrName>
                                        </p:attrNameLst>
                                      </p:cBhvr>
                                      <p:tavLst>
                                        <p:tav tm="0">
                                          <p:val>
                                            <p:strVal val="#ppt_w+.3"/>
                                          </p:val>
                                        </p:tav>
                                        <p:tav tm="50000">
                                          <p:val>
                                            <p:strVal val="#ppt_w+.3"/>
                                          </p:val>
                                        </p:tav>
                                        <p:tav tm="100000">
                                          <p:val>
                                            <p:strVal val="#ppt_w"/>
                                          </p:val>
                                        </p:tav>
                                      </p:tavLst>
                                    </p:anim>
                                    <p:anim calcmode="lin" valueType="num">
                                      <p:cBhvr>
                                        <p:cTn id="79" dur="500" fill="hold"/>
                                        <p:tgtEl>
                                          <p:spTgt spid="109600"/>
                                        </p:tgtEl>
                                        <p:attrNameLst>
                                          <p:attrName>ppt_x</p:attrName>
                                        </p:attrNameLst>
                                      </p:cBhvr>
                                      <p:tavLst>
                                        <p:tav tm="0">
                                          <p:val>
                                            <p:strVal val="#ppt_x-.3"/>
                                          </p:val>
                                        </p:tav>
                                        <p:tav tm="50000">
                                          <p:val>
                                            <p:strVal val="#ppt_x"/>
                                          </p:val>
                                        </p:tav>
                                        <p:tav tm="100000">
                                          <p:val>
                                            <p:strVal val="#ppt_x"/>
                                          </p:val>
                                        </p:tav>
                                      </p:tavLst>
                                    </p:anim>
                                    <p:anim calcmode="lin" valueType="num">
                                      <p:cBhvr>
                                        <p:cTn id="80" dur="500" fill="hold"/>
                                        <p:tgtEl>
                                          <p:spTgt spid="109600"/>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9" presetClass="entr" presetSubtype="0" accel="100000" fill="hold" grpId="0" nodeType="clickEffect">
                                  <p:stCondLst>
                                    <p:cond delay="0"/>
                                  </p:stCondLst>
                                  <p:childTnLst>
                                    <p:set>
                                      <p:cBhvr>
                                        <p:cTn id="84" dur="1" fill="hold">
                                          <p:stCondLst>
                                            <p:cond delay="0"/>
                                          </p:stCondLst>
                                        </p:cTn>
                                        <p:tgtEl>
                                          <p:spTgt spid="109596"/>
                                        </p:tgtEl>
                                        <p:attrNameLst>
                                          <p:attrName>style.visibility</p:attrName>
                                        </p:attrNameLst>
                                      </p:cBhvr>
                                      <p:to>
                                        <p:strVal val="visible"/>
                                      </p:to>
                                    </p:set>
                                    <p:anim calcmode="lin" valueType="num">
                                      <p:cBhvr>
                                        <p:cTn id="85" dur="500" fill="hold"/>
                                        <p:tgtEl>
                                          <p:spTgt spid="109596"/>
                                        </p:tgtEl>
                                        <p:attrNameLst>
                                          <p:attrName>ppt_h</p:attrName>
                                        </p:attrNameLst>
                                      </p:cBhvr>
                                      <p:tavLst>
                                        <p:tav tm="0">
                                          <p:val>
                                            <p:strVal val="#ppt_h/20"/>
                                          </p:val>
                                        </p:tav>
                                        <p:tav tm="50000">
                                          <p:val>
                                            <p:strVal val="#ppt_h/20"/>
                                          </p:val>
                                        </p:tav>
                                        <p:tav tm="100000">
                                          <p:val>
                                            <p:strVal val="#ppt_h"/>
                                          </p:val>
                                        </p:tav>
                                      </p:tavLst>
                                    </p:anim>
                                    <p:anim calcmode="lin" valueType="num">
                                      <p:cBhvr>
                                        <p:cTn id="86" dur="500" fill="hold"/>
                                        <p:tgtEl>
                                          <p:spTgt spid="109596"/>
                                        </p:tgtEl>
                                        <p:attrNameLst>
                                          <p:attrName>ppt_w</p:attrName>
                                        </p:attrNameLst>
                                      </p:cBhvr>
                                      <p:tavLst>
                                        <p:tav tm="0">
                                          <p:val>
                                            <p:strVal val="#ppt_w+.3"/>
                                          </p:val>
                                        </p:tav>
                                        <p:tav tm="50000">
                                          <p:val>
                                            <p:strVal val="#ppt_w+.3"/>
                                          </p:val>
                                        </p:tav>
                                        <p:tav tm="100000">
                                          <p:val>
                                            <p:strVal val="#ppt_w"/>
                                          </p:val>
                                        </p:tav>
                                      </p:tavLst>
                                    </p:anim>
                                    <p:anim calcmode="lin" valueType="num">
                                      <p:cBhvr>
                                        <p:cTn id="87" dur="500" fill="hold"/>
                                        <p:tgtEl>
                                          <p:spTgt spid="109596"/>
                                        </p:tgtEl>
                                        <p:attrNameLst>
                                          <p:attrName>ppt_x</p:attrName>
                                        </p:attrNameLst>
                                      </p:cBhvr>
                                      <p:tavLst>
                                        <p:tav tm="0">
                                          <p:val>
                                            <p:strVal val="#ppt_x-.3"/>
                                          </p:val>
                                        </p:tav>
                                        <p:tav tm="50000">
                                          <p:val>
                                            <p:strVal val="#ppt_x"/>
                                          </p:val>
                                        </p:tav>
                                        <p:tav tm="100000">
                                          <p:val>
                                            <p:strVal val="#ppt_x"/>
                                          </p:val>
                                        </p:tav>
                                      </p:tavLst>
                                    </p:anim>
                                    <p:anim calcmode="lin" valueType="num">
                                      <p:cBhvr>
                                        <p:cTn id="88" dur="500" fill="hold"/>
                                        <p:tgtEl>
                                          <p:spTgt spid="109596"/>
                                        </p:tgtEl>
                                        <p:attrNameLst>
                                          <p:attrName>ppt_y</p:attrName>
                                        </p:attrNameLst>
                                      </p:cBhvr>
                                      <p:tavLst>
                                        <p:tav tm="0">
                                          <p:val>
                                            <p:strVal val="#ppt_y"/>
                                          </p:val>
                                        </p:tav>
                                        <p:tav tm="100000">
                                          <p:val>
                                            <p:strVal val="#ppt_y"/>
                                          </p:val>
                                        </p:tav>
                                      </p:tavLst>
                                    </p:anim>
                                  </p:childTnLst>
                                </p:cTn>
                              </p:par>
                              <p:par>
                                <p:cTn id="89" presetID="39" presetClass="entr" presetSubtype="0" accel="100000" fill="hold" grpId="0" nodeType="withEffect">
                                  <p:stCondLst>
                                    <p:cond delay="0"/>
                                  </p:stCondLst>
                                  <p:childTnLst>
                                    <p:set>
                                      <p:cBhvr>
                                        <p:cTn id="90" dur="1" fill="hold">
                                          <p:stCondLst>
                                            <p:cond delay="0"/>
                                          </p:stCondLst>
                                        </p:cTn>
                                        <p:tgtEl>
                                          <p:spTgt spid="109608"/>
                                        </p:tgtEl>
                                        <p:attrNameLst>
                                          <p:attrName>style.visibility</p:attrName>
                                        </p:attrNameLst>
                                      </p:cBhvr>
                                      <p:to>
                                        <p:strVal val="visible"/>
                                      </p:to>
                                    </p:set>
                                    <p:anim calcmode="lin" valueType="num">
                                      <p:cBhvr>
                                        <p:cTn id="91" dur="500" fill="hold"/>
                                        <p:tgtEl>
                                          <p:spTgt spid="109608"/>
                                        </p:tgtEl>
                                        <p:attrNameLst>
                                          <p:attrName>ppt_h</p:attrName>
                                        </p:attrNameLst>
                                      </p:cBhvr>
                                      <p:tavLst>
                                        <p:tav tm="0">
                                          <p:val>
                                            <p:strVal val="#ppt_h/20"/>
                                          </p:val>
                                        </p:tav>
                                        <p:tav tm="50000">
                                          <p:val>
                                            <p:strVal val="#ppt_h/20"/>
                                          </p:val>
                                        </p:tav>
                                        <p:tav tm="100000">
                                          <p:val>
                                            <p:strVal val="#ppt_h"/>
                                          </p:val>
                                        </p:tav>
                                      </p:tavLst>
                                    </p:anim>
                                    <p:anim calcmode="lin" valueType="num">
                                      <p:cBhvr>
                                        <p:cTn id="92" dur="500" fill="hold"/>
                                        <p:tgtEl>
                                          <p:spTgt spid="109608"/>
                                        </p:tgtEl>
                                        <p:attrNameLst>
                                          <p:attrName>ppt_w</p:attrName>
                                        </p:attrNameLst>
                                      </p:cBhvr>
                                      <p:tavLst>
                                        <p:tav tm="0">
                                          <p:val>
                                            <p:strVal val="#ppt_w+.3"/>
                                          </p:val>
                                        </p:tav>
                                        <p:tav tm="50000">
                                          <p:val>
                                            <p:strVal val="#ppt_w+.3"/>
                                          </p:val>
                                        </p:tav>
                                        <p:tav tm="100000">
                                          <p:val>
                                            <p:strVal val="#ppt_w"/>
                                          </p:val>
                                        </p:tav>
                                      </p:tavLst>
                                    </p:anim>
                                    <p:anim calcmode="lin" valueType="num">
                                      <p:cBhvr>
                                        <p:cTn id="93" dur="500" fill="hold"/>
                                        <p:tgtEl>
                                          <p:spTgt spid="109608"/>
                                        </p:tgtEl>
                                        <p:attrNameLst>
                                          <p:attrName>ppt_x</p:attrName>
                                        </p:attrNameLst>
                                      </p:cBhvr>
                                      <p:tavLst>
                                        <p:tav tm="0">
                                          <p:val>
                                            <p:strVal val="#ppt_x-.3"/>
                                          </p:val>
                                        </p:tav>
                                        <p:tav tm="50000">
                                          <p:val>
                                            <p:strVal val="#ppt_x"/>
                                          </p:val>
                                        </p:tav>
                                        <p:tav tm="100000">
                                          <p:val>
                                            <p:strVal val="#ppt_x"/>
                                          </p:val>
                                        </p:tav>
                                      </p:tavLst>
                                    </p:anim>
                                    <p:anim calcmode="lin" valueType="num">
                                      <p:cBhvr>
                                        <p:cTn id="94" dur="500" fill="hold"/>
                                        <p:tgtEl>
                                          <p:spTgt spid="109608"/>
                                        </p:tgtEl>
                                        <p:attrNameLst>
                                          <p:attrName>ppt_y</p:attrName>
                                        </p:attrNameLst>
                                      </p:cBhvr>
                                      <p:tavLst>
                                        <p:tav tm="0">
                                          <p:val>
                                            <p:strVal val="#ppt_y"/>
                                          </p:val>
                                        </p:tav>
                                        <p:tav tm="100000">
                                          <p:val>
                                            <p:strVal val="#ppt_y"/>
                                          </p:val>
                                        </p:tav>
                                      </p:tavLst>
                                    </p:anim>
                                  </p:childTnLst>
                                </p:cTn>
                              </p:par>
                              <p:par>
                                <p:cTn id="95" presetID="39" presetClass="entr" presetSubtype="0" accel="100000" fill="hold" grpId="0" nodeType="withEffect">
                                  <p:stCondLst>
                                    <p:cond delay="0"/>
                                  </p:stCondLst>
                                  <p:childTnLst>
                                    <p:set>
                                      <p:cBhvr>
                                        <p:cTn id="96" dur="1" fill="hold">
                                          <p:stCondLst>
                                            <p:cond delay="0"/>
                                          </p:stCondLst>
                                        </p:cTn>
                                        <p:tgtEl>
                                          <p:spTgt spid="109610"/>
                                        </p:tgtEl>
                                        <p:attrNameLst>
                                          <p:attrName>style.visibility</p:attrName>
                                        </p:attrNameLst>
                                      </p:cBhvr>
                                      <p:to>
                                        <p:strVal val="visible"/>
                                      </p:to>
                                    </p:set>
                                    <p:anim calcmode="lin" valueType="num">
                                      <p:cBhvr>
                                        <p:cTn id="97" dur="500" fill="hold"/>
                                        <p:tgtEl>
                                          <p:spTgt spid="109610"/>
                                        </p:tgtEl>
                                        <p:attrNameLst>
                                          <p:attrName>ppt_h</p:attrName>
                                        </p:attrNameLst>
                                      </p:cBhvr>
                                      <p:tavLst>
                                        <p:tav tm="0">
                                          <p:val>
                                            <p:strVal val="#ppt_h/20"/>
                                          </p:val>
                                        </p:tav>
                                        <p:tav tm="50000">
                                          <p:val>
                                            <p:strVal val="#ppt_h/20"/>
                                          </p:val>
                                        </p:tav>
                                        <p:tav tm="100000">
                                          <p:val>
                                            <p:strVal val="#ppt_h"/>
                                          </p:val>
                                        </p:tav>
                                      </p:tavLst>
                                    </p:anim>
                                    <p:anim calcmode="lin" valueType="num">
                                      <p:cBhvr>
                                        <p:cTn id="98" dur="500" fill="hold"/>
                                        <p:tgtEl>
                                          <p:spTgt spid="109610"/>
                                        </p:tgtEl>
                                        <p:attrNameLst>
                                          <p:attrName>ppt_w</p:attrName>
                                        </p:attrNameLst>
                                      </p:cBhvr>
                                      <p:tavLst>
                                        <p:tav tm="0">
                                          <p:val>
                                            <p:strVal val="#ppt_w+.3"/>
                                          </p:val>
                                        </p:tav>
                                        <p:tav tm="50000">
                                          <p:val>
                                            <p:strVal val="#ppt_w+.3"/>
                                          </p:val>
                                        </p:tav>
                                        <p:tav tm="100000">
                                          <p:val>
                                            <p:strVal val="#ppt_w"/>
                                          </p:val>
                                        </p:tav>
                                      </p:tavLst>
                                    </p:anim>
                                    <p:anim calcmode="lin" valueType="num">
                                      <p:cBhvr>
                                        <p:cTn id="99" dur="500" fill="hold"/>
                                        <p:tgtEl>
                                          <p:spTgt spid="109610"/>
                                        </p:tgtEl>
                                        <p:attrNameLst>
                                          <p:attrName>ppt_x</p:attrName>
                                        </p:attrNameLst>
                                      </p:cBhvr>
                                      <p:tavLst>
                                        <p:tav tm="0">
                                          <p:val>
                                            <p:strVal val="#ppt_x-.3"/>
                                          </p:val>
                                        </p:tav>
                                        <p:tav tm="50000">
                                          <p:val>
                                            <p:strVal val="#ppt_x"/>
                                          </p:val>
                                        </p:tav>
                                        <p:tav tm="100000">
                                          <p:val>
                                            <p:strVal val="#ppt_x"/>
                                          </p:val>
                                        </p:tav>
                                      </p:tavLst>
                                    </p:anim>
                                    <p:anim calcmode="lin" valueType="num">
                                      <p:cBhvr>
                                        <p:cTn id="100" dur="500" fill="hold"/>
                                        <p:tgtEl>
                                          <p:spTgt spid="109610"/>
                                        </p:tgtEl>
                                        <p:attrNameLst>
                                          <p:attrName>ppt_y</p:attrName>
                                        </p:attrNameLst>
                                      </p:cBhvr>
                                      <p:tavLst>
                                        <p:tav tm="0">
                                          <p:val>
                                            <p:strVal val="#ppt_y"/>
                                          </p:val>
                                        </p:tav>
                                        <p:tav tm="100000">
                                          <p:val>
                                            <p:strVal val="#ppt_y"/>
                                          </p:val>
                                        </p:tav>
                                      </p:tavLst>
                                    </p:anim>
                                  </p:childTnLst>
                                </p:cTn>
                              </p:par>
                              <p:par>
                                <p:cTn id="101" presetID="39" presetClass="entr" presetSubtype="0" accel="100000" fill="hold" grpId="0" nodeType="withEffect">
                                  <p:stCondLst>
                                    <p:cond delay="0"/>
                                  </p:stCondLst>
                                  <p:childTnLst>
                                    <p:set>
                                      <p:cBhvr>
                                        <p:cTn id="102" dur="1" fill="hold">
                                          <p:stCondLst>
                                            <p:cond delay="0"/>
                                          </p:stCondLst>
                                        </p:cTn>
                                        <p:tgtEl>
                                          <p:spTgt spid="109609"/>
                                        </p:tgtEl>
                                        <p:attrNameLst>
                                          <p:attrName>style.visibility</p:attrName>
                                        </p:attrNameLst>
                                      </p:cBhvr>
                                      <p:to>
                                        <p:strVal val="visible"/>
                                      </p:to>
                                    </p:set>
                                    <p:anim calcmode="lin" valueType="num">
                                      <p:cBhvr>
                                        <p:cTn id="103" dur="500" fill="hold"/>
                                        <p:tgtEl>
                                          <p:spTgt spid="109609"/>
                                        </p:tgtEl>
                                        <p:attrNameLst>
                                          <p:attrName>ppt_h</p:attrName>
                                        </p:attrNameLst>
                                      </p:cBhvr>
                                      <p:tavLst>
                                        <p:tav tm="0">
                                          <p:val>
                                            <p:strVal val="#ppt_h/20"/>
                                          </p:val>
                                        </p:tav>
                                        <p:tav tm="50000">
                                          <p:val>
                                            <p:strVal val="#ppt_h/20"/>
                                          </p:val>
                                        </p:tav>
                                        <p:tav tm="100000">
                                          <p:val>
                                            <p:strVal val="#ppt_h"/>
                                          </p:val>
                                        </p:tav>
                                      </p:tavLst>
                                    </p:anim>
                                    <p:anim calcmode="lin" valueType="num">
                                      <p:cBhvr>
                                        <p:cTn id="104" dur="500" fill="hold"/>
                                        <p:tgtEl>
                                          <p:spTgt spid="109609"/>
                                        </p:tgtEl>
                                        <p:attrNameLst>
                                          <p:attrName>ppt_w</p:attrName>
                                        </p:attrNameLst>
                                      </p:cBhvr>
                                      <p:tavLst>
                                        <p:tav tm="0">
                                          <p:val>
                                            <p:strVal val="#ppt_w+.3"/>
                                          </p:val>
                                        </p:tav>
                                        <p:tav tm="50000">
                                          <p:val>
                                            <p:strVal val="#ppt_w+.3"/>
                                          </p:val>
                                        </p:tav>
                                        <p:tav tm="100000">
                                          <p:val>
                                            <p:strVal val="#ppt_w"/>
                                          </p:val>
                                        </p:tav>
                                      </p:tavLst>
                                    </p:anim>
                                    <p:anim calcmode="lin" valueType="num">
                                      <p:cBhvr>
                                        <p:cTn id="105" dur="500" fill="hold"/>
                                        <p:tgtEl>
                                          <p:spTgt spid="109609"/>
                                        </p:tgtEl>
                                        <p:attrNameLst>
                                          <p:attrName>ppt_x</p:attrName>
                                        </p:attrNameLst>
                                      </p:cBhvr>
                                      <p:tavLst>
                                        <p:tav tm="0">
                                          <p:val>
                                            <p:strVal val="#ppt_x-.3"/>
                                          </p:val>
                                        </p:tav>
                                        <p:tav tm="50000">
                                          <p:val>
                                            <p:strVal val="#ppt_x"/>
                                          </p:val>
                                        </p:tav>
                                        <p:tav tm="100000">
                                          <p:val>
                                            <p:strVal val="#ppt_x"/>
                                          </p:val>
                                        </p:tav>
                                      </p:tavLst>
                                    </p:anim>
                                    <p:anim calcmode="lin" valueType="num">
                                      <p:cBhvr>
                                        <p:cTn id="106" dur="500" fill="hold"/>
                                        <p:tgtEl>
                                          <p:spTgt spid="1096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92" grpId="0"/>
      <p:bldP spid="109593" grpId="0"/>
      <p:bldP spid="109594" grpId="0"/>
      <p:bldP spid="109595" grpId="0"/>
      <p:bldP spid="109596" grpId="0"/>
      <p:bldP spid="109597" grpId="0"/>
      <p:bldP spid="109598" grpId="0"/>
      <p:bldP spid="109599" grpId="0"/>
      <p:bldP spid="109600" grpId="0"/>
      <p:bldP spid="109601" grpId="0"/>
      <p:bldP spid="109602" grpId="0"/>
      <p:bldP spid="109603" grpId="0"/>
      <p:bldP spid="109604" grpId="0"/>
      <p:bldP spid="109608" grpId="0"/>
      <p:bldP spid="109609" grpId="0"/>
      <p:bldP spid="1096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a:xfrm>
            <a:off x="304800" y="228600"/>
            <a:ext cx="8610600" cy="1371600"/>
          </a:xfrm>
        </p:spPr>
        <p:txBody>
          <a:bodyPr>
            <a:noAutofit/>
          </a:bodyPr>
          <a:lstStyle/>
          <a:p>
            <a:pPr eaLnBrk="1" hangingPunct="1">
              <a:defRPr/>
            </a:pPr>
            <a:r>
              <a:rPr lang="ar-JO" sz="3200" b="0" dirty="0">
                <a:solidFill>
                  <a:schemeClr val="tx1"/>
                </a:solidFill>
                <a:latin typeface="Arial" panose="020B0604020202020204" pitchFamily="34" charset="0"/>
                <a:cs typeface="Arial" panose="020B0604020202020204" pitchFamily="34" charset="0"/>
              </a:rPr>
              <a:t>هل يجب أن نفكر في الوعظ </a:t>
            </a:r>
            <a:br>
              <a:rPr lang="ar-JO" sz="3200" b="0" dirty="0">
                <a:solidFill>
                  <a:schemeClr val="tx1"/>
                </a:solidFill>
                <a:latin typeface="Arial" panose="020B0604020202020204" pitchFamily="34" charset="0"/>
                <a:cs typeface="Arial" panose="020B0604020202020204" pitchFamily="34" charset="0"/>
              </a:rPr>
            </a:br>
            <a:r>
              <a:rPr lang="ar-JO" sz="3200" b="0" dirty="0">
                <a:solidFill>
                  <a:schemeClr val="tx1"/>
                </a:solidFill>
                <a:latin typeface="Arial" panose="020B0604020202020204" pitchFamily="34" charset="0"/>
                <a:cs typeface="Arial" panose="020B0604020202020204" pitchFamily="34" charset="0"/>
              </a:rPr>
              <a:t>كشكل من أشكال الإقناع؟</a:t>
            </a:r>
            <a:endParaRPr lang="en-US" sz="3200" b="0" dirty="0">
              <a:solidFill>
                <a:schemeClr val="tx1"/>
              </a:solidFill>
              <a:latin typeface="Arial" panose="020B0604020202020204" pitchFamily="34" charset="0"/>
              <a:cs typeface="Arial" panose="020B0604020202020204" pitchFamily="34" charset="0"/>
            </a:endParaRPr>
          </a:p>
        </p:txBody>
      </p:sp>
      <p:sp>
        <p:nvSpPr>
          <p:cNvPr id="116741" name="Text Box 5"/>
          <p:cNvSpPr txBox="1">
            <a:spLocks noChangeArrowheads="1"/>
          </p:cNvSpPr>
          <p:nvPr/>
        </p:nvSpPr>
        <p:spPr bwMode="auto">
          <a:xfrm>
            <a:off x="304800" y="3276600"/>
            <a:ext cx="8382000" cy="769441"/>
          </a:xfrm>
          <a:prstGeom prst="rect">
            <a:avLst/>
          </a:prstGeom>
          <a:noFill/>
          <a:ln w="9525">
            <a:noFill/>
            <a:miter lim="800000"/>
            <a:headEnd/>
            <a:tailEnd/>
          </a:ln>
          <a:effectLst/>
        </p:spPr>
        <p:txBody>
          <a:bodyPr wrap="square">
            <a:spAutoFit/>
          </a:bodyPr>
          <a:lstStyle/>
          <a:p>
            <a:pPr algn="ctr">
              <a:spcBef>
                <a:spcPct val="50000"/>
              </a:spcBef>
              <a:defRPr/>
            </a:pPr>
            <a:r>
              <a:rPr lang="ar-JO" sz="4400" b="1" dirty="0">
                <a:latin typeface="Arial" panose="020B0604020202020204" pitchFamily="34" charset="0"/>
                <a:cs typeface="Arial" panose="020B0604020202020204" pitchFamily="34" charset="0"/>
              </a:rPr>
              <a:t>ضع طبيعة الكتاب المقدس في اعتبارك ...</a:t>
            </a:r>
            <a:endParaRPr lang="en-US" sz="44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6741"/>
                                        </p:tgtEl>
                                        <p:attrNameLst>
                                          <p:attrName>style.visibility</p:attrName>
                                        </p:attrNameLst>
                                      </p:cBhvr>
                                      <p:to>
                                        <p:strVal val="visible"/>
                                      </p:to>
                                    </p:set>
                                    <p:animEffect transition="in" filter="fade">
                                      <p:cBhvr>
                                        <p:cTn id="7" dur="1000"/>
                                        <p:tgtEl>
                                          <p:spTgt spid="116741"/>
                                        </p:tgtEl>
                                      </p:cBhvr>
                                    </p:animEffect>
                                    <p:anim calcmode="lin" valueType="num">
                                      <p:cBhvr>
                                        <p:cTn id="8" dur="1000" fill="hold"/>
                                        <p:tgtEl>
                                          <p:spTgt spid="116741"/>
                                        </p:tgtEl>
                                        <p:attrNameLst>
                                          <p:attrName>ppt_x</p:attrName>
                                        </p:attrNameLst>
                                      </p:cBhvr>
                                      <p:tavLst>
                                        <p:tav tm="0">
                                          <p:val>
                                            <p:strVal val="#ppt_x"/>
                                          </p:val>
                                        </p:tav>
                                        <p:tav tm="100000">
                                          <p:val>
                                            <p:strVal val="#ppt_x"/>
                                          </p:val>
                                        </p:tav>
                                      </p:tavLst>
                                    </p:anim>
                                    <p:anim calcmode="lin" valueType="num">
                                      <p:cBhvr>
                                        <p:cTn id="9" dur="900" decel="100000" fill="hold"/>
                                        <p:tgtEl>
                                          <p:spTgt spid="11674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674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Pj04003010000[1]"/>
          <p:cNvPicPr>
            <a:picLocks noChangeAspect="1" noChangeArrowheads="1"/>
          </p:cNvPicPr>
          <p:nvPr/>
        </p:nvPicPr>
        <p:blipFill>
          <a:blip r:embed="rId2"/>
          <a:srcRect t="45117" r="28435"/>
          <a:stretch>
            <a:fillRect/>
          </a:stretch>
        </p:blipFill>
        <p:spPr bwMode="auto">
          <a:xfrm>
            <a:off x="0" y="0"/>
            <a:ext cx="9144000" cy="6858000"/>
          </a:xfrm>
          <a:prstGeom prst="rect">
            <a:avLst/>
          </a:prstGeom>
          <a:noFill/>
          <a:ln w="9525">
            <a:noFill/>
            <a:miter lim="800000"/>
            <a:headEnd/>
            <a:tailEnd/>
          </a:ln>
        </p:spPr>
      </p:pic>
      <p:sp>
        <p:nvSpPr>
          <p:cNvPr id="117763" name="Rectangle 3"/>
          <p:cNvSpPr>
            <a:spLocks noGrp="1" noChangeArrowheads="1"/>
          </p:cNvSpPr>
          <p:nvPr>
            <p:ph idx="1"/>
          </p:nvPr>
        </p:nvSpPr>
        <p:spPr>
          <a:xfrm>
            <a:off x="1143000" y="685800"/>
            <a:ext cx="7239000" cy="5029200"/>
          </a:xfrm>
        </p:spPr>
        <p:txBody>
          <a:bodyPr>
            <a:normAutofit lnSpcReduction="10000"/>
          </a:bodyPr>
          <a:lstStyle/>
          <a:p>
            <a:pPr marL="609600" indent="-609600" algn="ctr" eaLnBrk="1" hangingPunct="1">
              <a:buClr>
                <a:schemeClr val="tx1"/>
              </a:buClr>
              <a:buFont typeface="Wingdings" pitchFamily="2" charset="2"/>
              <a:buNone/>
              <a:defRPr/>
            </a:pPr>
            <a:r>
              <a:rPr lang="ar-JO" sz="4000" b="1" dirty="0">
                <a:solidFill>
                  <a:schemeClr val="accent5">
                    <a:lumMod val="60000"/>
                    <a:lumOff val="40000"/>
                  </a:schemeClr>
                </a:solidFill>
                <a:latin typeface="Arial" panose="020B0604020202020204" pitchFamily="34" charset="0"/>
                <a:cs typeface="Arial" panose="020B0604020202020204" pitchFamily="34" charset="0"/>
              </a:rPr>
              <a:t>كل الكتاب موحى به من الله ونافع لـِ:</a:t>
            </a:r>
            <a:endParaRPr lang="en-US" sz="4000" b="1" dirty="0">
              <a:solidFill>
                <a:schemeClr val="accent5">
                  <a:lumMod val="60000"/>
                  <a:lumOff val="40000"/>
                </a:schemeClr>
              </a:solidFill>
              <a:latin typeface="Arial" panose="020B0604020202020204" pitchFamily="34" charset="0"/>
              <a:cs typeface="Arial" panose="020B0604020202020204" pitchFamily="34" charset="0"/>
            </a:endParaRPr>
          </a:p>
          <a:p>
            <a:pPr marL="609600" indent="-609600" algn="ctr" eaLnBrk="1" hangingPunct="1">
              <a:buClr>
                <a:schemeClr val="tx1"/>
              </a:buClr>
              <a:buFont typeface="Wingdings" pitchFamily="2" charset="2"/>
              <a:buNone/>
              <a:defRPr/>
            </a:pPr>
            <a:endParaRPr lang="en-US" sz="4000" b="1" dirty="0">
              <a:latin typeface="Arial" panose="020B0604020202020204" pitchFamily="34" charset="0"/>
              <a:cs typeface="Arial" panose="020B0604020202020204" pitchFamily="34" charset="0"/>
            </a:endParaRPr>
          </a:p>
          <a:p>
            <a:pPr marL="609600" indent="-609600" eaLnBrk="1" hangingPunct="1">
              <a:buClr>
                <a:schemeClr val="tx1"/>
              </a:buClr>
              <a:buFont typeface="Wingdings" pitchFamily="2" charset="2"/>
              <a:buNone/>
              <a:defRPr/>
            </a:pPr>
            <a:r>
              <a:rPr lang="en-US" sz="4000" b="1" dirty="0">
                <a:solidFill>
                  <a:schemeClr val="bg1"/>
                </a:solidFill>
                <a:latin typeface="Arial" panose="020B0604020202020204" pitchFamily="34" charset="0"/>
                <a:cs typeface="Arial" panose="020B0604020202020204" pitchFamily="34" charset="0"/>
              </a:rPr>
              <a:t>	</a:t>
            </a:r>
          </a:p>
          <a:p>
            <a:pPr marL="609600" indent="-609600" algn="ctr" eaLnBrk="1" hangingPunct="1">
              <a:buClr>
                <a:schemeClr val="tx1"/>
              </a:buClr>
              <a:buFont typeface="Wingdings" pitchFamily="2" charset="2"/>
              <a:buNone/>
              <a:defRPr/>
            </a:pPr>
            <a:r>
              <a:rPr lang="ar-JO" sz="4000" b="1" dirty="0">
                <a:solidFill>
                  <a:schemeClr val="accent5">
                    <a:lumMod val="60000"/>
                    <a:lumOff val="40000"/>
                  </a:schemeClr>
                </a:solidFill>
                <a:latin typeface="Arial" panose="020B0604020202020204" pitchFamily="34" charset="0"/>
                <a:cs typeface="Arial" panose="020B0604020202020204" pitchFamily="34" charset="0"/>
              </a:rPr>
              <a:t>التعليم: ما هو صحيح</a:t>
            </a:r>
          </a:p>
          <a:p>
            <a:pPr marL="609600" indent="-609600" algn="ctr" eaLnBrk="1" hangingPunct="1">
              <a:buClr>
                <a:schemeClr val="tx1"/>
              </a:buClr>
              <a:buFont typeface="Wingdings" pitchFamily="2" charset="2"/>
              <a:buNone/>
              <a:defRPr/>
            </a:pPr>
            <a:r>
              <a:rPr lang="ar-JO" sz="4000" b="1" dirty="0">
                <a:solidFill>
                  <a:schemeClr val="accent5">
                    <a:lumMod val="60000"/>
                    <a:lumOff val="40000"/>
                  </a:schemeClr>
                </a:solidFill>
                <a:latin typeface="Arial" panose="020B0604020202020204" pitchFamily="34" charset="0"/>
                <a:cs typeface="Arial" panose="020B0604020202020204" pitchFamily="34" charset="0"/>
              </a:rPr>
              <a:t>التوبيخ: ما هو ليس صحيح</a:t>
            </a:r>
          </a:p>
          <a:p>
            <a:pPr marL="609600" indent="-609600" algn="ctr" eaLnBrk="1" hangingPunct="1">
              <a:buClr>
                <a:schemeClr val="tx1"/>
              </a:buClr>
              <a:buFont typeface="Wingdings" pitchFamily="2" charset="2"/>
              <a:buNone/>
              <a:defRPr/>
            </a:pPr>
            <a:r>
              <a:rPr lang="ar-JO" sz="4000" b="1" dirty="0">
                <a:solidFill>
                  <a:schemeClr val="accent5">
                    <a:lumMod val="60000"/>
                    <a:lumOff val="40000"/>
                  </a:schemeClr>
                </a:solidFill>
                <a:latin typeface="Arial" panose="020B0604020202020204" pitchFamily="34" charset="0"/>
                <a:cs typeface="Arial" panose="020B0604020202020204" pitchFamily="34" charset="0"/>
              </a:rPr>
              <a:t>التقويم: كيف تصير صحيحاً</a:t>
            </a:r>
          </a:p>
          <a:p>
            <a:pPr marL="609600" indent="-609600" algn="ctr" eaLnBrk="1" hangingPunct="1">
              <a:buClr>
                <a:schemeClr val="tx1"/>
              </a:buClr>
              <a:buFont typeface="Wingdings" pitchFamily="2" charset="2"/>
              <a:buNone/>
              <a:defRPr/>
            </a:pPr>
            <a:r>
              <a:rPr lang="ar-JO" sz="4000" b="1" dirty="0">
                <a:solidFill>
                  <a:schemeClr val="accent5">
                    <a:lumMod val="60000"/>
                    <a:lumOff val="40000"/>
                  </a:schemeClr>
                </a:solidFill>
                <a:latin typeface="Arial" panose="020B0604020202020204" pitchFamily="34" charset="0"/>
                <a:cs typeface="Arial" panose="020B0604020202020204" pitchFamily="34" charset="0"/>
              </a:rPr>
              <a:t>التأديب الذي في البر: كيف تظل صحيحاً</a:t>
            </a:r>
            <a:endParaRPr lang="en-US" sz="4000" b="1" dirty="0">
              <a:solidFill>
                <a:schemeClr val="accent5">
                  <a:lumMod val="60000"/>
                  <a:lumOff val="40000"/>
                </a:schemeClr>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Rot="1" noChangeArrowheads="1"/>
          </p:cNvSpPr>
          <p:nvPr>
            <p:ph type="title"/>
          </p:nvPr>
        </p:nvSpPr>
        <p:spPr>
          <a:xfrm>
            <a:off x="457200" y="76200"/>
            <a:ext cx="8229600" cy="1143000"/>
          </a:xfrm>
        </p:spPr>
        <p:txBody>
          <a:bodyPr/>
          <a:lstStyle/>
          <a:p>
            <a:pPr eaLnBrk="1" hangingPunct="1"/>
            <a:r>
              <a:rPr lang="ar-JO" dirty="0">
                <a:solidFill>
                  <a:srgbClr val="2A0000"/>
                </a:solidFill>
                <a:effectLst/>
                <a:latin typeface="Arial" panose="020B0604020202020204" pitchFamily="34" charset="0"/>
                <a:cs typeface="Arial" panose="020B0604020202020204" pitchFamily="34" charset="0"/>
              </a:rPr>
              <a:t>الكتاب المقدس والإقناع</a:t>
            </a:r>
            <a:endParaRPr lang="en-US" dirty="0">
              <a:solidFill>
                <a:srgbClr val="2A0000"/>
              </a:solidFill>
              <a:effectLst/>
              <a:latin typeface="Arial" panose="020B0604020202020204" pitchFamily="34" charset="0"/>
              <a:cs typeface="Arial" panose="020B0604020202020204" pitchFamily="34" charset="0"/>
            </a:endParaRPr>
          </a:p>
        </p:txBody>
      </p:sp>
      <p:sp>
        <p:nvSpPr>
          <p:cNvPr id="119812" name="Rectangle 4"/>
          <p:cNvSpPr>
            <a:spLocks noGrp="1" noChangeArrowheads="1"/>
          </p:cNvSpPr>
          <p:nvPr>
            <p:ph idx="1"/>
          </p:nvPr>
        </p:nvSpPr>
        <p:spPr>
          <a:xfrm>
            <a:off x="990600" y="1816331"/>
            <a:ext cx="7848600" cy="1231669"/>
          </a:xfrm>
        </p:spPr>
        <p:txBody>
          <a:bodyPr>
            <a:normAutofit/>
          </a:bodyPr>
          <a:lstStyle/>
          <a:p>
            <a:pPr marL="114300" indent="0" algn="r" eaLnBrk="1" hangingPunct="1">
              <a:lnSpc>
                <a:spcPct val="80000"/>
              </a:lnSpc>
              <a:buClr>
                <a:srgbClr val="663300"/>
              </a:buClr>
              <a:buNone/>
            </a:pPr>
            <a:r>
              <a:rPr lang="ar-JO" sz="2800" dirty="0">
                <a:solidFill>
                  <a:srgbClr val="FF0000"/>
                </a:solidFill>
                <a:effectLst/>
                <a:latin typeface="Arial" panose="020B0604020202020204" pitchFamily="34" charset="0"/>
                <a:cs typeface="Arial" panose="020B0604020202020204" pitchFamily="34" charset="0"/>
              </a:rPr>
              <a:t>بيرنارد رام: </a:t>
            </a:r>
            <a:r>
              <a:rPr lang="ar-JO" sz="2800" dirty="0">
                <a:solidFill>
                  <a:srgbClr val="2A0000"/>
                </a:solidFill>
                <a:effectLst/>
                <a:latin typeface="Arial" panose="020B0604020202020204" pitchFamily="34" charset="0"/>
                <a:cs typeface="Arial" panose="020B0604020202020204" pitchFamily="34" charset="0"/>
              </a:rPr>
              <a:t>الكتاب المقدس ليس كتاباً نظرياً عن اللاهوت المجرد، لكنه الكتاب الذي يسعى أن يمتلك تأثيراً عظيماً على حياة قارئيه.</a:t>
            </a:r>
            <a:endParaRPr lang="en-US" sz="2800" dirty="0">
              <a:solidFill>
                <a:srgbClr val="2A0000"/>
              </a:solidFill>
              <a:effectLst/>
              <a:latin typeface="Arial" panose="020B0604020202020204" pitchFamily="34" charset="0"/>
              <a:cs typeface="Arial" panose="020B0604020202020204" pitchFamily="34" charset="0"/>
            </a:endParaRPr>
          </a:p>
          <a:p>
            <a:pPr lvl="1" algn="r" eaLnBrk="1" hangingPunct="1">
              <a:lnSpc>
                <a:spcPct val="80000"/>
              </a:lnSpc>
              <a:buFont typeface="Wingdings" pitchFamily="2" charset="2"/>
              <a:buNone/>
            </a:pPr>
            <a:r>
              <a:rPr lang="en-US" sz="1000" dirty="0">
                <a:solidFill>
                  <a:srgbClr val="2A0000"/>
                </a:solidFill>
                <a:effectLst/>
                <a:latin typeface="Arial" panose="020B0604020202020204" pitchFamily="34" charset="0"/>
                <a:cs typeface="Arial" panose="020B0604020202020204" pitchFamily="34" charset="0"/>
              </a:rPr>
              <a:t>	</a:t>
            </a:r>
            <a:r>
              <a:rPr lang="ar-JO" sz="1600" dirty="0">
                <a:solidFill>
                  <a:srgbClr val="2A0000"/>
                </a:solidFill>
                <a:latin typeface="Arial" panose="020B0604020202020204" pitchFamily="34" charset="0"/>
                <a:cs typeface="Arial" panose="020B0604020202020204" pitchFamily="34" charset="0"/>
              </a:rPr>
              <a:t>التفسير الكتابي البروتستانتي، الطبعة الثالثة. (غراند رابيدز: بيكر، 1985)، 113</a:t>
            </a:r>
            <a:endParaRPr lang="en-US" sz="1600" dirty="0">
              <a:solidFill>
                <a:srgbClr val="FF0000"/>
              </a:solidFill>
              <a:effectLst/>
              <a:latin typeface="Arial" panose="020B0604020202020204" pitchFamily="34" charset="0"/>
              <a:cs typeface="Arial" panose="020B0604020202020204" pitchFamily="34" charset="0"/>
            </a:endParaRPr>
          </a:p>
        </p:txBody>
      </p:sp>
      <p:sp>
        <p:nvSpPr>
          <p:cNvPr id="119813" name="Rectangle 5"/>
          <p:cNvSpPr>
            <a:spLocks noChangeArrowheads="1"/>
          </p:cNvSpPr>
          <p:nvPr/>
        </p:nvSpPr>
        <p:spPr bwMode="auto">
          <a:xfrm>
            <a:off x="304800" y="3200400"/>
            <a:ext cx="7315200" cy="3048000"/>
          </a:xfrm>
          <a:prstGeom prst="rect">
            <a:avLst/>
          </a:prstGeom>
          <a:noFill/>
          <a:ln w="9525">
            <a:noFill/>
            <a:miter lim="800000"/>
            <a:headEnd/>
            <a:tailEnd/>
          </a:ln>
        </p:spPr>
        <p:txBody>
          <a:bodyPr/>
          <a:lstStyle/>
          <a:p>
            <a:pPr algn="r" eaLnBrk="1" hangingPunct="1">
              <a:lnSpc>
                <a:spcPct val="80000"/>
              </a:lnSpc>
              <a:spcBef>
                <a:spcPct val="20000"/>
              </a:spcBef>
              <a:buClr>
                <a:srgbClr val="663300"/>
              </a:buClr>
              <a:buSzPct val="70000"/>
            </a:pPr>
            <a:r>
              <a:rPr lang="ar-JO" sz="2800" dirty="0">
                <a:solidFill>
                  <a:srgbClr val="FF0000"/>
                </a:solidFill>
                <a:latin typeface="Arial" panose="020B0604020202020204" pitchFamily="34" charset="0"/>
                <a:cs typeface="Arial" panose="020B0604020202020204" pitchFamily="34" charset="0"/>
              </a:rPr>
              <a:t>ديل باتريك وألين سكلت: </a:t>
            </a:r>
            <a:r>
              <a:rPr lang="ar-JO" sz="2800" dirty="0">
                <a:solidFill>
                  <a:srgbClr val="2A0000"/>
                </a:solidFill>
                <a:latin typeface="Arial" panose="020B0604020202020204" pitchFamily="34" charset="0"/>
                <a:cs typeface="Arial" panose="020B0604020202020204" pitchFamily="34" charset="0"/>
              </a:rPr>
              <a:t>إن الشكل الرئيسي لتفسير الكتاب المقدس وهو السرد يوصف بشكل مناسب بأنه البلاغة الأولية وهدفها الأساسي هو إقناع جمهورها.</a:t>
            </a:r>
            <a:endParaRPr lang="en-US" sz="2800" dirty="0">
              <a:solidFill>
                <a:srgbClr val="2A0000"/>
              </a:solidFill>
              <a:latin typeface="Arial" panose="020B0604020202020204" pitchFamily="34" charset="0"/>
              <a:cs typeface="Arial" panose="020B0604020202020204" pitchFamily="34" charset="0"/>
            </a:endParaRPr>
          </a:p>
          <a:p>
            <a:pPr marL="742950" lvl="1" indent="-285750" algn="r" eaLnBrk="1" hangingPunct="1">
              <a:lnSpc>
                <a:spcPct val="80000"/>
              </a:lnSpc>
              <a:spcBef>
                <a:spcPct val="20000"/>
              </a:spcBef>
              <a:buClr>
                <a:schemeClr val="accent2"/>
              </a:buClr>
              <a:buSzPct val="70000"/>
              <a:buFont typeface="Wingdings" pitchFamily="2" charset="2"/>
              <a:buNone/>
            </a:pPr>
            <a:r>
              <a:rPr lang="en-US" sz="1200" dirty="0">
                <a:solidFill>
                  <a:srgbClr val="2A0000"/>
                </a:solidFill>
                <a:latin typeface="Arial" panose="020B0604020202020204" pitchFamily="34" charset="0"/>
                <a:cs typeface="Arial" panose="020B0604020202020204" pitchFamily="34" charset="0"/>
              </a:rPr>
              <a:t>	</a:t>
            </a:r>
            <a:r>
              <a:rPr lang="ar-JO" dirty="0">
                <a:solidFill>
                  <a:srgbClr val="2A0000"/>
                </a:solidFill>
                <a:latin typeface="Arial" panose="020B0604020202020204" pitchFamily="34" charset="0"/>
                <a:cs typeface="Arial" panose="020B0604020202020204" pitchFamily="34" charset="0"/>
              </a:rPr>
              <a:t>البلاغة والتفسير الكتابي (سيفيلد: آلموند، 1990)، 29</a:t>
            </a:r>
            <a:endParaRPr lang="en-US" dirty="0">
              <a:solidFill>
                <a:srgbClr val="2A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812">
                                            <p:txEl>
                                              <p:pRg st="0" end="0"/>
                                            </p:txEl>
                                          </p:spTgt>
                                        </p:tgtEl>
                                        <p:attrNameLst>
                                          <p:attrName>style.visibility</p:attrName>
                                        </p:attrNameLst>
                                      </p:cBhvr>
                                      <p:to>
                                        <p:strVal val="visible"/>
                                      </p:to>
                                    </p:set>
                                    <p:animEffect transition="in" filter="fade">
                                      <p:cBhvr>
                                        <p:cTn id="7" dur="1000"/>
                                        <p:tgtEl>
                                          <p:spTgt spid="1198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9812">
                                            <p:txEl>
                                              <p:pRg st="1" end="1"/>
                                            </p:txEl>
                                          </p:spTgt>
                                        </p:tgtEl>
                                        <p:attrNameLst>
                                          <p:attrName>style.visibility</p:attrName>
                                        </p:attrNameLst>
                                      </p:cBhvr>
                                      <p:to>
                                        <p:strVal val="visible"/>
                                      </p:to>
                                    </p:set>
                                    <p:animEffect transition="in" filter="fade">
                                      <p:cBhvr>
                                        <p:cTn id="10" dur="1000"/>
                                        <p:tgtEl>
                                          <p:spTgt spid="1198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9813">
                                            <p:txEl>
                                              <p:pRg st="0" end="0"/>
                                            </p:txEl>
                                          </p:spTgt>
                                        </p:tgtEl>
                                        <p:attrNameLst>
                                          <p:attrName>style.visibility</p:attrName>
                                        </p:attrNameLst>
                                      </p:cBhvr>
                                      <p:to>
                                        <p:strVal val="visible"/>
                                      </p:to>
                                    </p:set>
                                    <p:animEffect transition="in" filter="fade">
                                      <p:cBhvr>
                                        <p:cTn id="15" dur="1000"/>
                                        <p:tgtEl>
                                          <p:spTgt spid="11981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9813">
                                            <p:txEl>
                                              <p:pRg st="1" end="1"/>
                                            </p:txEl>
                                          </p:spTgt>
                                        </p:tgtEl>
                                        <p:attrNameLst>
                                          <p:attrName>style.visibility</p:attrName>
                                        </p:attrNameLst>
                                      </p:cBhvr>
                                      <p:to>
                                        <p:strVal val="visible"/>
                                      </p:to>
                                    </p:set>
                                    <p:animEffect transition="in" filter="fade">
                                      <p:cBhvr>
                                        <p:cTn id="18" dur="1000"/>
                                        <p:tgtEl>
                                          <p:spTgt spid="1198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build="p"/>
      <p:bldP spid="11981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Rot="1" noChangeArrowheads="1"/>
          </p:cNvSpPr>
          <p:nvPr>
            <p:ph type="title"/>
          </p:nvPr>
        </p:nvSpPr>
        <p:spPr>
          <a:xfrm>
            <a:off x="457200" y="76200"/>
            <a:ext cx="8229600" cy="1143000"/>
          </a:xfrm>
        </p:spPr>
        <p:txBody>
          <a:bodyPr/>
          <a:lstStyle/>
          <a:p>
            <a:pPr eaLnBrk="1" hangingPunct="1"/>
            <a:r>
              <a:rPr lang="ar-JO" dirty="0">
                <a:solidFill>
                  <a:srgbClr val="2A0000"/>
                </a:solidFill>
                <a:effectLst/>
                <a:latin typeface="Arial" panose="020B0604020202020204" pitchFamily="34" charset="0"/>
                <a:cs typeface="Arial" panose="020B0604020202020204" pitchFamily="34" charset="0"/>
              </a:rPr>
              <a:t>الكتاب المقدس والإقناع</a:t>
            </a:r>
            <a:endParaRPr lang="en-US" dirty="0">
              <a:solidFill>
                <a:srgbClr val="2A0000"/>
              </a:solidFill>
              <a:effectLst/>
              <a:latin typeface="Arial" panose="020B0604020202020204" pitchFamily="34" charset="0"/>
              <a:cs typeface="Arial" panose="020B0604020202020204" pitchFamily="34" charset="0"/>
            </a:endParaRPr>
          </a:p>
        </p:txBody>
      </p:sp>
      <p:sp>
        <p:nvSpPr>
          <p:cNvPr id="120836" name="Rectangle 4"/>
          <p:cNvSpPr>
            <a:spLocks noGrp="1" noChangeArrowheads="1"/>
          </p:cNvSpPr>
          <p:nvPr>
            <p:ph idx="1"/>
          </p:nvPr>
        </p:nvSpPr>
        <p:spPr>
          <a:xfrm>
            <a:off x="1066800" y="1905000"/>
            <a:ext cx="7924800" cy="2057400"/>
          </a:xfrm>
        </p:spPr>
        <p:txBody>
          <a:bodyPr>
            <a:normAutofit/>
          </a:bodyPr>
          <a:lstStyle/>
          <a:p>
            <a:pPr marL="114300" indent="0" algn="r" eaLnBrk="1" hangingPunct="1">
              <a:lnSpc>
                <a:spcPct val="80000"/>
              </a:lnSpc>
              <a:buClr>
                <a:srgbClr val="663300"/>
              </a:buClr>
              <a:buNone/>
            </a:pPr>
            <a:r>
              <a:rPr lang="ar-JO" sz="2800" dirty="0">
                <a:solidFill>
                  <a:srgbClr val="FF0000"/>
                </a:solidFill>
                <a:latin typeface="Arial" panose="020B0604020202020204" pitchFamily="34" charset="0"/>
                <a:cs typeface="Arial" panose="020B0604020202020204" pitchFamily="34" charset="0"/>
              </a:rPr>
              <a:t>جون سيلهامر: </a:t>
            </a:r>
            <a:r>
              <a:rPr lang="ar-JO" sz="2800" dirty="0">
                <a:solidFill>
                  <a:srgbClr val="2A0000"/>
                </a:solidFill>
                <a:latin typeface="Arial" panose="020B0604020202020204" pitchFamily="34" charset="0"/>
                <a:cs typeface="Arial" panose="020B0604020202020204" pitchFamily="34" charset="0"/>
              </a:rPr>
              <a:t>النص هو ... تجسيد لقصد الكاتب، أي أنه استراتيجية مصممة لحمل ذلك القصد</a:t>
            </a:r>
            <a:endParaRPr lang="en-US" sz="2800" dirty="0">
              <a:solidFill>
                <a:srgbClr val="2A0000"/>
              </a:solidFill>
              <a:effectLst/>
              <a:latin typeface="Arial" panose="020B0604020202020204" pitchFamily="34" charset="0"/>
              <a:cs typeface="Arial" panose="020B0604020202020204" pitchFamily="34" charset="0"/>
            </a:endParaRPr>
          </a:p>
          <a:p>
            <a:pPr lvl="1" algn="r" eaLnBrk="1" hangingPunct="1">
              <a:lnSpc>
                <a:spcPct val="80000"/>
              </a:lnSpc>
              <a:buClr>
                <a:srgbClr val="663300"/>
              </a:buClr>
              <a:buFont typeface="Wingdings" pitchFamily="2" charset="2"/>
              <a:buNone/>
            </a:pPr>
            <a:r>
              <a:rPr lang="ar-JO" sz="1800" dirty="0">
                <a:solidFill>
                  <a:srgbClr val="2A0000"/>
                </a:solidFill>
                <a:latin typeface="Arial" panose="020B0604020202020204" pitchFamily="34" charset="0"/>
                <a:cs typeface="Arial" panose="020B0604020202020204" pitchFamily="34" charset="0"/>
              </a:rPr>
              <a:t>مقدمة لاهوت العهد القديم (غراند رابيدز: بيكر، 1995)، 46-47</a:t>
            </a:r>
            <a:endParaRPr lang="en-US" sz="1800" dirty="0">
              <a:solidFill>
                <a:srgbClr val="2A0000"/>
              </a:solidFill>
              <a:effectLst/>
              <a:latin typeface="Arial" panose="020B0604020202020204" pitchFamily="34" charset="0"/>
              <a:cs typeface="Arial" panose="020B0604020202020204" pitchFamily="34" charset="0"/>
            </a:endParaRPr>
          </a:p>
        </p:txBody>
      </p:sp>
      <p:sp>
        <p:nvSpPr>
          <p:cNvPr id="120837" name="Rectangle 5"/>
          <p:cNvSpPr>
            <a:spLocks noChangeArrowheads="1"/>
          </p:cNvSpPr>
          <p:nvPr/>
        </p:nvSpPr>
        <p:spPr bwMode="auto">
          <a:xfrm>
            <a:off x="533400" y="3962400"/>
            <a:ext cx="8229600" cy="2743200"/>
          </a:xfrm>
          <a:prstGeom prst="rect">
            <a:avLst/>
          </a:prstGeom>
          <a:noFill/>
          <a:ln w="9525">
            <a:noFill/>
            <a:miter lim="800000"/>
            <a:headEnd/>
            <a:tailEnd/>
          </a:ln>
        </p:spPr>
        <p:txBody>
          <a:bodyPr/>
          <a:lstStyle/>
          <a:p>
            <a:pPr algn="r" eaLnBrk="1" hangingPunct="1">
              <a:spcBef>
                <a:spcPct val="20000"/>
              </a:spcBef>
              <a:buClr>
                <a:srgbClr val="663300"/>
              </a:buClr>
              <a:buSzPct val="70000"/>
            </a:pPr>
            <a:r>
              <a:rPr lang="ar-JO" sz="2800" dirty="0">
                <a:solidFill>
                  <a:srgbClr val="FF0000"/>
                </a:solidFill>
                <a:latin typeface="Arial" panose="020B0604020202020204" pitchFamily="34" charset="0"/>
                <a:cs typeface="Arial" panose="020B0604020202020204" pitchFamily="34" charset="0"/>
              </a:rPr>
              <a:t>سي. إس. لويس:</a:t>
            </a:r>
            <a:r>
              <a:rPr lang="ar-JO" sz="2800" dirty="0">
                <a:solidFill>
                  <a:srgbClr val="2A0000"/>
                </a:solidFill>
                <a:latin typeface="Arial" panose="020B0604020202020204" pitchFamily="34" charset="0"/>
                <a:cs typeface="Arial" panose="020B0604020202020204" pitchFamily="34" charset="0"/>
              </a:rPr>
              <a:t> إن الكتاب المقدس مقدس بلا هوادة وباستمرار لدرجة أنه لا يدعو أو يستبعد أو ينفر النهج الجمالي المجرد. </a:t>
            </a:r>
            <a:endParaRPr lang="en-US" sz="2800" dirty="0">
              <a:solidFill>
                <a:srgbClr val="2A0000"/>
              </a:solidFill>
              <a:latin typeface="Arial" panose="020B0604020202020204" pitchFamily="34" charset="0"/>
              <a:cs typeface="Arial" panose="020B0604020202020204" pitchFamily="34" charset="0"/>
            </a:endParaRPr>
          </a:p>
          <a:p>
            <a:pPr marL="742950" lvl="1" indent="-285750" algn="r" eaLnBrk="1" hangingPunct="1">
              <a:spcBef>
                <a:spcPct val="20000"/>
              </a:spcBef>
              <a:buClr>
                <a:schemeClr val="accent2"/>
              </a:buClr>
              <a:buSzPct val="70000"/>
              <a:buFont typeface="Wingdings" pitchFamily="2" charset="2"/>
              <a:buNone/>
            </a:pPr>
            <a:r>
              <a:rPr lang="en-US" sz="1400" dirty="0">
                <a:solidFill>
                  <a:srgbClr val="2A0000"/>
                </a:solidFill>
                <a:latin typeface="Arial" panose="020B0604020202020204" pitchFamily="34" charset="0"/>
                <a:cs typeface="Arial" panose="020B0604020202020204" pitchFamily="34" charset="0"/>
              </a:rPr>
              <a:t>	</a:t>
            </a:r>
            <a:r>
              <a:rPr lang="ar-JO" dirty="0">
                <a:solidFill>
                  <a:srgbClr val="2A0000"/>
                </a:solidFill>
                <a:latin typeface="Arial" panose="020B0604020202020204" pitchFamily="34" charset="0"/>
                <a:cs typeface="Arial" panose="020B0604020202020204" pitchFamily="34" charset="0"/>
              </a:rPr>
              <a:t>لقد طلبوا ورقة بحثية: التأثير الأدبي للنسخة المعتمدة، في عاموس وايلدر، البلاغة المسيحية المبكرة (كامبريدج: جامعة هارفارد، 1971)، </a:t>
            </a:r>
            <a:r>
              <a:rPr lang="en-US" dirty="0">
                <a:solidFill>
                  <a:srgbClr val="2A0000"/>
                </a:solidFill>
                <a:latin typeface="Arial" panose="020B0604020202020204" pitchFamily="34" charset="0"/>
                <a:cs typeface="Arial" panose="020B0604020202020204" pitchFamily="34" charset="0"/>
              </a:rPr>
              <a:t>xx.</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836">
                                            <p:txEl>
                                              <p:pRg st="0" end="0"/>
                                            </p:txEl>
                                          </p:spTgt>
                                        </p:tgtEl>
                                        <p:attrNameLst>
                                          <p:attrName>style.visibility</p:attrName>
                                        </p:attrNameLst>
                                      </p:cBhvr>
                                      <p:to>
                                        <p:strVal val="visible"/>
                                      </p:to>
                                    </p:set>
                                    <p:animEffect transition="in" filter="fade">
                                      <p:cBhvr>
                                        <p:cTn id="7" dur="1000"/>
                                        <p:tgtEl>
                                          <p:spTgt spid="12083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0836">
                                            <p:txEl>
                                              <p:pRg st="1" end="1"/>
                                            </p:txEl>
                                          </p:spTgt>
                                        </p:tgtEl>
                                        <p:attrNameLst>
                                          <p:attrName>style.visibility</p:attrName>
                                        </p:attrNameLst>
                                      </p:cBhvr>
                                      <p:to>
                                        <p:strVal val="visible"/>
                                      </p:to>
                                    </p:set>
                                    <p:animEffect transition="in" filter="fade">
                                      <p:cBhvr>
                                        <p:cTn id="10" dur="1000"/>
                                        <p:tgtEl>
                                          <p:spTgt spid="12083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0837">
                                            <p:txEl>
                                              <p:pRg st="0" end="0"/>
                                            </p:txEl>
                                          </p:spTgt>
                                        </p:tgtEl>
                                        <p:attrNameLst>
                                          <p:attrName>style.visibility</p:attrName>
                                        </p:attrNameLst>
                                      </p:cBhvr>
                                      <p:to>
                                        <p:strVal val="visible"/>
                                      </p:to>
                                    </p:set>
                                    <p:animEffect transition="in" filter="fade">
                                      <p:cBhvr>
                                        <p:cTn id="15" dur="1000"/>
                                        <p:tgtEl>
                                          <p:spTgt spid="12083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0837">
                                            <p:txEl>
                                              <p:pRg st="1" end="1"/>
                                            </p:txEl>
                                          </p:spTgt>
                                        </p:tgtEl>
                                        <p:attrNameLst>
                                          <p:attrName>style.visibility</p:attrName>
                                        </p:attrNameLst>
                                      </p:cBhvr>
                                      <p:to>
                                        <p:strVal val="visible"/>
                                      </p:to>
                                    </p:set>
                                    <p:animEffect transition="in" filter="fade">
                                      <p:cBhvr>
                                        <p:cTn id="18" dur="1000"/>
                                        <p:tgtEl>
                                          <p:spTgt spid="1208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build="p"/>
      <p:bldP spid="1208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533400" y="381000"/>
            <a:ext cx="7924800" cy="1143000"/>
          </a:xfrm>
        </p:spPr>
        <p:txBody>
          <a:bodyPr>
            <a:noAutofit/>
          </a:bodyPr>
          <a:lstStyle/>
          <a:p>
            <a:pPr eaLnBrk="1" hangingPunct="1">
              <a:defRPr/>
            </a:pPr>
            <a:r>
              <a:rPr lang="ar-JO" sz="4400" dirty="0">
                <a:solidFill>
                  <a:schemeClr val="tx1"/>
                </a:solidFill>
                <a:latin typeface="Arial" panose="020B0604020202020204" pitchFamily="34" charset="0"/>
                <a:cs typeface="Arial" panose="020B0604020202020204" pitchFamily="34" charset="0"/>
              </a:rPr>
              <a:t>ماذا سيفعل هذا الصف لك؟</a:t>
            </a:r>
            <a:endParaRPr lang="en-US" sz="4400" dirty="0">
              <a:solidFill>
                <a:schemeClr val="tx1"/>
              </a:solidFill>
              <a:latin typeface="Arial" panose="020B0604020202020204" pitchFamily="34" charset="0"/>
              <a:cs typeface="Arial" panose="020B0604020202020204" pitchFamily="34" charset="0"/>
            </a:endParaRPr>
          </a:p>
        </p:txBody>
      </p:sp>
      <p:sp>
        <p:nvSpPr>
          <p:cNvPr id="82947" name="Rectangle 3"/>
          <p:cNvSpPr>
            <a:spLocks noGrp="1" noChangeArrowheads="1"/>
          </p:cNvSpPr>
          <p:nvPr>
            <p:ph idx="1"/>
          </p:nvPr>
        </p:nvSpPr>
        <p:spPr>
          <a:xfrm>
            <a:off x="533400" y="2332038"/>
            <a:ext cx="7924800" cy="3535362"/>
          </a:xfrm>
        </p:spPr>
        <p:txBody>
          <a:bodyPr/>
          <a:lstStyle/>
          <a:p>
            <a:pPr marL="609600" indent="-609600" algn="r" rtl="1" eaLnBrk="1" hangingPunct="1">
              <a:buClr>
                <a:srgbClr val="FF0000"/>
              </a:buClr>
              <a:buSzTx/>
              <a:buFont typeface="Wingdings" pitchFamily="2" charset="2"/>
              <a:buChar char="Ø"/>
              <a:defRPr/>
            </a:pPr>
            <a:r>
              <a:rPr lang="ar-JO" sz="2800" b="1" dirty="0">
                <a:latin typeface="Arial" panose="020B0604020202020204" pitchFamily="34" charset="0"/>
                <a:cs typeface="Arial" panose="020B0604020202020204" pitchFamily="34" charset="0"/>
              </a:rPr>
              <a:t>يزيد المهارة في الوعظ</a:t>
            </a:r>
          </a:p>
          <a:p>
            <a:pPr marL="609600" indent="-609600" algn="r" rtl="1" eaLnBrk="1" hangingPunct="1">
              <a:buClr>
                <a:srgbClr val="FF0000"/>
              </a:buClr>
              <a:buSzTx/>
              <a:buFont typeface="Wingdings" pitchFamily="2" charset="2"/>
              <a:buChar char="Ø"/>
              <a:defRPr/>
            </a:pPr>
            <a:r>
              <a:rPr lang="ar-JO" sz="2800" b="1" dirty="0">
                <a:latin typeface="Arial" panose="020B0604020202020204" pitchFamily="34" charset="0"/>
                <a:cs typeface="Arial" panose="020B0604020202020204" pitchFamily="34" charset="0"/>
              </a:rPr>
              <a:t>يزيد المهارة في القيادة/التواصل</a:t>
            </a:r>
            <a:endParaRPr lang="en-US" sz="28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p:cTn id="7" dur="1000" fill="hold"/>
                                        <p:tgtEl>
                                          <p:spTgt spid="8294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829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29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2947">
                                            <p:txEl>
                                              <p:pRg st="1" end="1"/>
                                            </p:txEl>
                                          </p:spTgt>
                                        </p:tgtEl>
                                        <p:attrNameLst>
                                          <p:attrName>style.visibility</p:attrName>
                                        </p:attrNameLst>
                                      </p:cBhvr>
                                      <p:to>
                                        <p:strVal val="visible"/>
                                      </p:to>
                                    </p:set>
                                    <p:anim calcmode="lin" valueType="num">
                                      <p:cBhvr>
                                        <p:cTn id="14" dur="1000" fill="hold"/>
                                        <p:tgtEl>
                                          <p:spTgt spid="82947">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829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829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a:xfrm>
            <a:off x="685800" y="457200"/>
            <a:ext cx="7924800" cy="1143000"/>
          </a:xfrm>
        </p:spPr>
        <p:txBody>
          <a:bodyPr>
            <a:noAutofit/>
          </a:bodyPr>
          <a:lstStyle/>
          <a:p>
            <a:pPr eaLnBrk="1" hangingPunct="1">
              <a:defRPr/>
            </a:pPr>
            <a:r>
              <a:rPr lang="ar-JO" sz="3200" b="0" dirty="0">
                <a:solidFill>
                  <a:schemeClr val="tx1"/>
                </a:solidFill>
                <a:latin typeface="Arial" panose="020B0604020202020204" pitchFamily="34" charset="0"/>
                <a:cs typeface="Arial" panose="020B0604020202020204" pitchFamily="34" charset="0"/>
              </a:rPr>
              <a:t>هل يجب أن نفكر في الوعظ </a:t>
            </a:r>
            <a:br>
              <a:rPr lang="ar-JO" sz="3200" b="0" dirty="0">
                <a:solidFill>
                  <a:schemeClr val="tx1"/>
                </a:solidFill>
                <a:latin typeface="Arial" panose="020B0604020202020204" pitchFamily="34" charset="0"/>
                <a:cs typeface="Arial" panose="020B0604020202020204" pitchFamily="34" charset="0"/>
              </a:rPr>
            </a:br>
            <a:r>
              <a:rPr lang="ar-JO" sz="3200" b="0" dirty="0">
                <a:solidFill>
                  <a:schemeClr val="tx1"/>
                </a:solidFill>
                <a:latin typeface="Arial" panose="020B0604020202020204" pitchFamily="34" charset="0"/>
                <a:cs typeface="Arial" panose="020B0604020202020204" pitchFamily="34" charset="0"/>
              </a:rPr>
              <a:t>كشكل من أشكال الإقناع؟</a:t>
            </a:r>
            <a:endParaRPr lang="en-US" sz="3200" b="0" dirty="0">
              <a:solidFill>
                <a:schemeClr val="tx1"/>
              </a:solidFill>
              <a:latin typeface="Arial" panose="020B0604020202020204" pitchFamily="34" charset="0"/>
              <a:cs typeface="Arial" panose="020B0604020202020204" pitchFamily="34" charset="0"/>
            </a:endParaRPr>
          </a:p>
        </p:txBody>
      </p:sp>
      <p:sp>
        <p:nvSpPr>
          <p:cNvPr id="146435" name="Text Box 3"/>
          <p:cNvSpPr txBox="1">
            <a:spLocks noChangeArrowheads="1"/>
          </p:cNvSpPr>
          <p:nvPr/>
        </p:nvSpPr>
        <p:spPr bwMode="auto">
          <a:xfrm>
            <a:off x="381000" y="2438400"/>
            <a:ext cx="8411095" cy="830997"/>
          </a:xfrm>
          <a:prstGeom prst="rect">
            <a:avLst/>
          </a:prstGeom>
          <a:noFill/>
          <a:ln w="9525">
            <a:noFill/>
            <a:miter lim="800000"/>
            <a:headEnd/>
            <a:tailEnd/>
          </a:ln>
          <a:effectLst/>
        </p:spPr>
        <p:txBody>
          <a:bodyPr wrap="square">
            <a:spAutoFit/>
          </a:bodyPr>
          <a:lstStyle/>
          <a:p>
            <a:pPr>
              <a:spcBef>
                <a:spcPct val="50000"/>
              </a:spcBef>
              <a:defRPr/>
            </a:pPr>
            <a:r>
              <a:rPr lang="ar-JO" sz="4800" dirty="0">
                <a:latin typeface="Arial" panose="020B0604020202020204" pitchFamily="34" charset="0"/>
                <a:cs typeface="Arial" panose="020B0604020202020204" pitchFamily="34" charset="0"/>
              </a:rPr>
              <a:t>ضع مثال الوعاظ الكتابيين في الإعتبار</a:t>
            </a:r>
            <a:endParaRPr lang="en-US" sz="48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fade">
                                      <p:cBhvr>
                                        <p:cTn id="7" dur="1000"/>
                                        <p:tgtEl>
                                          <p:spTgt spid="146435"/>
                                        </p:tgtEl>
                                      </p:cBhvr>
                                    </p:animEffect>
                                    <p:anim calcmode="lin" valueType="num">
                                      <p:cBhvr>
                                        <p:cTn id="8" dur="1000" fill="hold"/>
                                        <p:tgtEl>
                                          <p:spTgt spid="146435"/>
                                        </p:tgtEl>
                                        <p:attrNameLst>
                                          <p:attrName>ppt_x</p:attrName>
                                        </p:attrNameLst>
                                      </p:cBhvr>
                                      <p:tavLst>
                                        <p:tav tm="0">
                                          <p:val>
                                            <p:strVal val="#ppt_x"/>
                                          </p:val>
                                        </p:tav>
                                        <p:tav tm="100000">
                                          <p:val>
                                            <p:strVal val="#ppt_x"/>
                                          </p:val>
                                        </p:tav>
                                      </p:tavLst>
                                    </p:anim>
                                    <p:anim calcmode="lin" valueType="num">
                                      <p:cBhvr>
                                        <p:cTn id="9" dur="900" decel="100000" fill="hold"/>
                                        <p:tgtEl>
                                          <p:spTgt spid="14643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64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a:xfrm>
            <a:off x="533400" y="228600"/>
            <a:ext cx="7924800" cy="1447800"/>
          </a:xfrm>
        </p:spPr>
        <p:txBody>
          <a:bodyPr>
            <a:normAutofit/>
          </a:bodyPr>
          <a:lstStyle/>
          <a:p>
            <a:pPr lvl="1" algn="ctr" rtl="0">
              <a:spcBef>
                <a:spcPct val="0"/>
              </a:spcBef>
              <a:defRPr/>
            </a:pPr>
            <a:r>
              <a:rPr lang="el-GR" sz="4000" b="1" dirty="0">
                <a:solidFill>
                  <a:schemeClr val="tx1"/>
                </a:solidFill>
                <a:latin typeface="Arial" panose="020B0604020202020204" pitchFamily="34" charset="0"/>
                <a:cs typeface="Arial" panose="020B0604020202020204" pitchFamily="34" charset="0"/>
              </a:rPr>
              <a:t>Πείθω</a:t>
            </a:r>
            <a:r>
              <a:rPr lang="en-US" sz="4000" b="1" dirty="0">
                <a:solidFill>
                  <a:schemeClr val="tx1"/>
                </a:solidFill>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a:t>
            </a:r>
            <a:r>
              <a:rPr lang="ar-JO" sz="3200" dirty="0">
                <a:solidFill>
                  <a:schemeClr val="tx1"/>
                </a:solidFill>
                <a:latin typeface="Arial" panose="020B0604020202020204" pitchFamily="34" charset="0"/>
                <a:cs typeface="Arial" panose="020B0604020202020204" pitchFamily="34" charset="0"/>
              </a:rPr>
              <a:t>الإقناع</a:t>
            </a:r>
            <a:r>
              <a:rPr lang="en-US" sz="3200" dirty="0">
                <a:solidFill>
                  <a:schemeClr val="tx1"/>
                </a:solidFill>
                <a:latin typeface="Arial" panose="020B0604020202020204" pitchFamily="34" charset="0"/>
                <a:cs typeface="Arial" panose="020B0604020202020204" pitchFamily="34" charset="0"/>
              </a:rPr>
              <a:t>)</a:t>
            </a:r>
            <a:br>
              <a:rPr lang="en-US" sz="3200" dirty="0">
                <a:solidFill>
                  <a:schemeClr val="tx1"/>
                </a:solidFill>
                <a:latin typeface="Arial" panose="020B0604020202020204" pitchFamily="34" charset="0"/>
                <a:cs typeface="Arial" panose="020B0604020202020204" pitchFamily="34" charset="0"/>
              </a:rPr>
            </a:br>
            <a:r>
              <a:rPr lang="ar-JO" sz="2000" dirty="0">
                <a:solidFill>
                  <a:schemeClr val="tx1"/>
                </a:solidFill>
                <a:latin typeface="Arial" panose="020B0604020202020204" pitchFamily="34" charset="0"/>
                <a:cs typeface="Arial" panose="020B0604020202020204" pitchFamily="34" charset="0"/>
              </a:rPr>
              <a:t>ملاحظة: راجع الدراسة الشاملة للكلمات لهذا المصطلح في الوعظ المقنع في الشارع</a:t>
            </a:r>
            <a:endParaRPr lang="en-US" sz="3200" dirty="0">
              <a:solidFill>
                <a:schemeClr val="tx1"/>
              </a:solidFill>
              <a:latin typeface="Arial" panose="020B0604020202020204" pitchFamily="34" charset="0"/>
              <a:cs typeface="Arial" panose="020B0604020202020204" pitchFamily="34" charset="0"/>
            </a:endParaRPr>
          </a:p>
        </p:txBody>
      </p:sp>
      <p:sp>
        <p:nvSpPr>
          <p:cNvPr id="122883" name="Rectangle 3"/>
          <p:cNvSpPr>
            <a:spLocks noGrp="1" noChangeArrowheads="1"/>
          </p:cNvSpPr>
          <p:nvPr>
            <p:ph idx="1"/>
          </p:nvPr>
        </p:nvSpPr>
        <p:spPr>
          <a:xfrm>
            <a:off x="228600" y="1828800"/>
            <a:ext cx="8610600" cy="4800600"/>
          </a:xfrm>
        </p:spPr>
        <p:txBody>
          <a:bodyPr>
            <a:normAutofit/>
          </a:bodyPr>
          <a:lstStyle/>
          <a:p>
            <a:pPr marL="457200" lvl="1" indent="0" algn="r" eaLnBrk="1" hangingPunct="1">
              <a:lnSpc>
                <a:spcPct val="90000"/>
              </a:lnSpc>
              <a:buSzTx/>
              <a:buNone/>
              <a:defRPr/>
            </a:pPr>
            <a:r>
              <a:rPr lang="ar-JO" sz="2400" b="1" dirty="0">
                <a:solidFill>
                  <a:schemeClr val="tx1"/>
                </a:solidFill>
                <a:latin typeface="Arial" panose="020B0604020202020204" pitchFamily="34" charset="0"/>
                <a:cs typeface="Arial" panose="020B0604020202020204" pitchFamily="34" charset="0"/>
              </a:rPr>
              <a:t>أعمال 13: 43</a:t>
            </a:r>
            <a:endParaRPr lang="en-US" sz="2400" b="1" dirty="0">
              <a:solidFill>
                <a:schemeClr val="tx1"/>
              </a:solidFill>
              <a:latin typeface="Arial" panose="020B0604020202020204" pitchFamily="34" charset="0"/>
              <a:cs typeface="Arial" panose="020B0604020202020204" pitchFamily="34" charset="0"/>
            </a:endParaRPr>
          </a:p>
          <a:p>
            <a:pPr lvl="2" indent="0" algn="r">
              <a:lnSpc>
                <a:spcPct val="90000"/>
              </a:lnSpc>
              <a:buNone/>
              <a:defRPr/>
            </a:pPr>
            <a:r>
              <a:rPr lang="ar-JO" sz="2000" b="1" dirty="0">
                <a:latin typeface="Arial" panose="020B0604020202020204" pitchFamily="34" charset="0"/>
                <a:cs typeface="Arial" panose="020B0604020202020204" pitchFamily="34" charset="0"/>
              </a:rPr>
              <a:t>          كان بولس وبرنابا </a:t>
            </a:r>
            <a:r>
              <a:rPr lang="ar-JO" sz="2000" b="1" dirty="0">
                <a:solidFill>
                  <a:srgbClr val="C00000"/>
                </a:solidFill>
                <a:latin typeface="Arial" panose="020B0604020202020204" pitchFamily="34" charset="0"/>
                <a:cs typeface="Arial" panose="020B0604020202020204" pitchFamily="34" charset="0"/>
              </a:rPr>
              <a:t>يقنعان</a:t>
            </a:r>
            <a:r>
              <a:rPr lang="ar-JO" sz="2000" b="1" dirty="0">
                <a:latin typeface="Arial" panose="020B0604020202020204" pitchFamily="34" charset="0"/>
                <a:cs typeface="Arial" panose="020B0604020202020204" pitchFamily="34" charset="0"/>
              </a:rPr>
              <a:t>هم أن يثبتوا في نعمة الله.</a:t>
            </a:r>
            <a:endParaRPr lang="en-US" sz="2000" b="1" dirty="0">
              <a:latin typeface="Arial" panose="020B0604020202020204" pitchFamily="34" charset="0"/>
              <a:cs typeface="Arial" panose="020B0604020202020204" pitchFamily="34" charset="0"/>
            </a:endParaRPr>
          </a:p>
          <a:p>
            <a:pPr marL="457200" lvl="1" indent="0" algn="r" eaLnBrk="1" hangingPunct="1">
              <a:lnSpc>
                <a:spcPct val="90000"/>
              </a:lnSpc>
              <a:buSzTx/>
              <a:buNone/>
              <a:defRPr/>
            </a:pPr>
            <a:r>
              <a:rPr lang="ar-JO" sz="2400" b="1" dirty="0">
                <a:solidFill>
                  <a:schemeClr val="tx1"/>
                </a:solidFill>
                <a:latin typeface="Arial" panose="020B0604020202020204" pitchFamily="34" charset="0"/>
                <a:cs typeface="Arial" panose="020B0604020202020204" pitchFamily="34" charset="0"/>
              </a:rPr>
              <a:t>أعمال 18: 4</a:t>
            </a:r>
            <a:endParaRPr lang="en-US" sz="2400" b="1" dirty="0">
              <a:solidFill>
                <a:schemeClr val="tx1"/>
              </a:solidFill>
              <a:latin typeface="Arial" panose="020B0604020202020204" pitchFamily="34" charset="0"/>
              <a:cs typeface="Arial" panose="020B0604020202020204" pitchFamily="34" charset="0"/>
            </a:endParaRPr>
          </a:p>
          <a:p>
            <a:pPr lvl="2" indent="0" algn="r">
              <a:lnSpc>
                <a:spcPct val="90000"/>
              </a:lnSpc>
              <a:buNone/>
              <a:defRPr/>
            </a:pPr>
            <a:r>
              <a:rPr lang="ar-JO" sz="2000" b="1" dirty="0">
                <a:latin typeface="Arial" panose="020B0604020202020204" pitchFamily="34" charset="0"/>
                <a:cs typeface="Arial" panose="020B0604020202020204" pitchFamily="34" charset="0"/>
              </a:rPr>
              <a:t>          كان بولس يحاج و</a:t>
            </a:r>
            <a:r>
              <a:rPr lang="ar-JO" sz="2000" b="1" dirty="0">
                <a:solidFill>
                  <a:srgbClr val="C00000"/>
                </a:solidFill>
                <a:latin typeface="Arial" panose="020B0604020202020204" pitchFamily="34" charset="0"/>
                <a:cs typeface="Arial" panose="020B0604020202020204" pitchFamily="34" charset="0"/>
              </a:rPr>
              <a:t>يقنع</a:t>
            </a:r>
            <a:r>
              <a:rPr lang="ar-JO" sz="2000" b="1" dirty="0">
                <a:latin typeface="Arial" panose="020B0604020202020204" pitchFamily="34" charset="0"/>
                <a:cs typeface="Arial" panose="020B0604020202020204" pitchFamily="34" charset="0"/>
              </a:rPr>
              <a:t> يهوداً ويونانيين.</a:t>
            </a:r>
            <a:endParaRPr lang="en-US" sz="2000" b="1" dirty="0">
              <a:latin typeface="Arial" panose="020B0604020202020204" pitchFamily="34" charset="0"/>
              <a:cs typeface="Arial" panose="020B0604020202020204" pitchFamily="34" charset="0"/>
            </a:endParaRPr>
          </a:p>
          <a:p>
            <a:pPr marL="457200" lvl="1" indent="0" algn="r" eaLnBrk="1" hangingPunct="1">
              <a:lnSpc>
                <a:spcPct val="90000"/>
              </a:lnSpc>
              <a:buSzTx/>
              <a:buNone/>
              <a:defRPr/>
            </a:pPr>
            <a:r>
              <a:rPr lang="ar-JO" sz="2400" b="1" dirty="0">
                <a:solidFill>
                  <a:schemeClr val="tx1"/>
                </a:solidFill>
                <a:latin typeface="Arial" panose="020B0604020202020204" pitchFamily="34" charset="0"/>
                <a:cs typeface="Arial" panose="020B0604020202020204" pitchFamily="34" charset="0"/>
              </a:rPr>
              <a:t>أعمال 19: 8</a:t>
            </a:r>
            <a:endParaRPr lang="en-US" sz="2400" b="1" dirty="0">
              <a:solidFill>
                <a:schemeClr val="tx1"/>
              </a:solidFill>
              <a:latin typeface="Arial" panose="020B0604020202020204" pitchFamily="34" charset="0"/>
              <a:cs typeface="Arial" panose="020B0604020202020204" pitchFamily="34" charset="0"/>
            </a:endParaRPr>
          </a:p>
          <a:p>
            <a:pPr lvl="2" indent="0" algn="r" eaLnBrk="1" hangingPunct="1">
              <a:lnSpc>
                <a:spcPct val="90000"/>
              </a:lnSpc>
              <a:buSzTx/>
              <a:buNone/>
              <a:defRPr/>
            </a:pPr>
            <a:r>
              <a:rPr lang="en-US" sz="2000" b="1" dirty="0">
                <a:latin typeface="Arial" panose="020B0604020202020204" pitchFamily="34" charset="0"/>
                <a:cs typeface="Arial" panose="020B0604020202020204" pitchFamily="34" charset="0"/>
              </a:rPr>
              <a:t>  </a:t>
            </a:r>
            <a:r>
              <a:rPr lang="ar-JO" sz="2000" b="1" dirty="0">
                <a:latin typeface="Arial" panose="020B0604020202020204" pitchFamily="34" charset="0"/>
                <a:cs typeface="Arial" panose="020B0604020202020204" pitchFamily="34" charset="0"/>
              </a:rPr>
              <a:t>          كان بولس محاجاً و</a:t>
            </a:r>
            <a:r>
              <a:rPr lang="ar-JO" sz="2000" b="1" dirty="0">
                <a:solidFill>
                  <a:srgbClr val="C00000"/>
                </a:solidFill>
                <a:latin typeface="Arial" panose="020B0604020202020204" pitchFamily="34" charset="0"/>
                <a:cs typeface="Arial" panose="020B0604020202020204" pitchFamily="34" charset="0"/>
              </a:rPr>
              <a:t>مقنعاً </a:t>
            </a:r>
            <a:r>
              <a:rPr lang="ar-JO" sz="2000" b="1" dirty="0">
                <a:latin typeface="Arial" panose="020B0604020202020204" pitchFamily="34" charset="0"/>
                <a:cs typeface="Arial" panose="020B0604020202020204" pitchFamily="34" charset="0"/>
              </a:rPr>
              <a:t>فيما يختص بملكوت الله.</a:t>
            </a:r>
            <a:endParaRPr lang="en-US" sz="2000" b="1" dirty="0">
              <a:latin typeface="Arial" panose="020B0604020202020204" pitchFamily="34" charset="0"/>
              <a:cs typeface="Arial" panose="020B0604020202020204" pitchFamily="34" charset="0"/>
            </a:endParaRPr>
          </a:p>
          <a:p>
            <a:pPr marL="457200" lvl="1" indent="0" algn="r" eaLnBrk="1" hangingPunct="1">
              <a:lnSpc>
                <a:spcPct val="90000"/>
              </a:lnSpc>
              <a:buSzTx/>
              <a:buNone/>
              <a:defRPr/>
            </a:pPr>
            <a:r>
              <a:rPr lang="ar-JO" sz="2400" b="1" dirty="0">
                <a:solidFill>
                  <a:schemeClr val="tx1"/>
                </a:solidFill>
                <a:latin typeface="Arial" panose="020B0604020202020204" pitchFamily="34" charset="0"/>
                <a:cs typeface="Arial" panose="020B0604020202020204" pitchFamily="34" charset="0"/>
              </a:rPr>
              <a:t>أعمال 26: 28</a:t>
            </a:r>
            <a:endParaRPr lang="en-US" sz="2400" b="1" dirty="0">
              <a:solidFill>
                <a:schemeClr val="tx1"/>
              </a:solidFill>
              <a:latin typeface="Arial" panose="020B0604020202020204" pitchFamily="34" charset="0"/>
              <a:cs typeface="Arial" panose="020B0604020202020204" pitchFamily="34" charset="0"/>
            </a:endParaRPr>
          </a:p>
          <a:p>
            <a:pPr lvl="2" indent="0" algn="r" eaLnBrk="1" hangingPunct="1">
              <a:lnSpc>
                <a:spcPct val="90000"/>
              </a:lnSpc>
              <a:buSzTx/>
              <a:buNone/>
              <a:defRPr/>
            </a:pPr>
            <a:r>
              <a:rPr lang="en-US" sz="2000" b="1" dirty="0">
                <a:latin typeface="Arial" panose="020B0604020202020204" pitchFamily="34" charset="0"/>
                <a:cs typeface="Arial" panose="020B0604020202020204" pitchFamily="34" charset="0"/>
              </a:rPr>
              <a:t>  </a:t>
            </a:r>
            <a:r>
              <a:rPr lang="ar-JO" sz="2000" b="1" dirty="0">
                <a:latin typeface="Arial" panose="020B0604020202020204" pitchFamily="34" charset="0"/>
                <a:cs typeface="Arial" panose="020B0604020202020204" pitchFamily="34" charset="0"/>
              </a:rPr>
              <a:t>          فقال أغريباس لبولس: بقليل </a:t>
            </a:r>
            <a:r>
              <a:rPr lang="ar-JO" sz="2000" b="1" dirty="0">
                <a:solidFill>
                  <a:srgbClr val="C00000"/>
                </a:solidFill>
                <a:latin typeface="Arial" panose="020B0604020202020204" pitchFamily="34" charset="0"/>
                <a:cs typeface="Arial" panose="020B0604020202020204" pitchFamily="34" charset="0"/>
              </a:rPr>
              <a:t>تقنعني</a:t>
            </a:r>
            <a:r>
              <a:rPr lang="ar-JO" sz="2000" b="1" dirty="0">
                <a:latin typeface="Arial" panose="020B0604020202020204" pitchFamily="34" charset="0"/>
                <a:cs typeface="Arial" panose="020B0604020202020204" pitchFamily="34" charset="0"/>
              </a:rPr>
              <a:t> أن أصير مسيحياً.</a:t>
            </a:r>
            <a:endParaRPr lang="en-US" sz="2000" b="1" dirty="0">
              <a:latin typeface="Arial" panose="020B0604020202020204" pitchFamily="34" charset="0"/>
              <a:cs typeface="Arial" panose="020B0604020202020204" pitchFamily="34" charset="0"/>
            </a:endParaRPr>
          </a:p>
          <a:p>
            <a:pPr marL="457200" lvl="1" indent="0" algn="r" eaLnBrk="1" hangingPunct="1">
              <a:lnSpc>
                <a:spcPct val="90000"/>
              </a:lnSpc>
              <a:buSzTx/>
              <a:buNone/>
              <a:defRPr/>
            </a:pPr>
            <a:r>
              <a:rPr lang="ar-JO" sz="2400" b="1" dirty="0">
                <a:solidFill>
                  <a:schemeClr val="tx1"/>
                </a:solidFill>
                <a:latin typeface="Arial" panose="020B0604020202020204" pitchFamily="34" charset="0"/>
                <a:cs typeface="Arial" panose="020B0604020202020204" pitchFamily="34" charset="0"/>
              </a:rPr>
              <a:t>2 كورنثوس 5: 11</a:t>
            </a:r>
            <a:endParaRPr lang="en-US" sz="2400" b="1" dirty="0">
              <a:solidFill>
                <a:schemeClr val="tx1"/>
              </a:solidFill>
              <a:latin typeface="Arial" panose="020B0604020202020204" pitchFamily="34" charset="0"/>
              <a:cs typeface="Arial" panose="020B0604020202020204" pitchFamily="34" charset="0"/>
            </a:endParaRPr>
          </a:p>
          <a:p>
            <a:pPr lvl="2" indent="0" algn="r">
              <a:lnSpc>
                <a:spcPct val="90000"/>
              </a:lnSpc>
              <a:buNone/>
              <a:defRPr/>
            </a:pPr>
            <a:r>
              <a:rPr lang="ar-JO" sz="2000" b="1" dirty="0">
                <a:latin typeface="Arial" panose="020B0604020202020204" pitchFamily="34" charset="0"/>
                <a:cs typeface="Arial" panose="020B0604020202020204" pitchFamily="34" charset="0"/>
              </a:rPr>
              <a:t>          قال بولس: فإذ نحن عالمون مخافة الرب </a:t>
            </a:r>
            <a:r>
              <a:rPr lang="ar-JO" sz="2000" b="1" dirty="0">
                <a:solidFill>
                  <a:srgbClr val="C00000"/>
                </a:solidFill>
                <a:latin typeface="Arial" panose="020B0604020202020204" pitchFamily="34" charset="0"/>
                <a:cs typeface="Arial" panose="020B0604020202020204" pitchFamily="34" charset="0"/>
              </a:rPr>
              <a:t>نقنع</a:t>
            </a:r>
            <a:r>
              <a:rPr lang="ar-JO" sz="2000" b="1" dirty="0">
                <a:latin typeface="Arial" panose="020B0604020202020204" pitchFamily="34" charset="0"/>
                <a:cs typeface="Arial" panose="020B0604020202020204" pitchFamily="34" charset="0"/>
              </a:rPr>
              <a:t> الناس. </a:t>
            </a:r>
            <a:endParaRPr lang="en-US" sz="2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p:cTn id="7" dur="500" fill="hold"/>
                                        <p:tgtEl>
                                          <p:spTgt spid="12288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288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288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288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22883">
                                            <p:txEl>
                                              <p:pRg st="1" end="1"/>
                                            </p:txEl>
                                          </p:spTgt>
                                        </p:tgtEl>
                                        <p:attrNameLst>
                                          <p:attrName>style.visibility</p:attrName>
                                        </p:attrNameLst>
                                      </p:cBhvr>
                                      <p:to>
                                        <p:strVal val="visible"/>
                                      </p:to>
                                    </p:set>
                                    <p:anim calcmode="lin" valueType="num">
                                      <p:cBhvr>
                                        <p:cTn id="13" dur="500" fill="hold"/>
                                        <p:tgtEl>
                                          <p:spTgt spid="12288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2288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2288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228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122883">
                                            <p:txEl>
                                              <p:pRg st="2" end="2"/>
                                            </p:txEl>
                                          </p:spTgt>
                                        </p:tgtEl>
                                        <p:attrNameLst>
                                          <p:attrName>style.visibility</p:attrName>
                                        </p:attrNameLst>
                                      </p:cBhvr>
                                      <p:to>
                                        <p:strVal val="visible"/>
                                      </p:to>
                                    </p:set>
                                    <p:anim calcmode="lin" valueType="num">
                                      <p:cBhvr>
                                        <p:cTn id="21" dur="500" fill="hold"/>
                                        <p:tgtEl>
                                          <p:spTgt spid="12288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2288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2288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22883">
                                            <p:txEl>
                                              <p:pRg st="2" end="2"/>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122883">
                                            <p:txEl>
                                              <p:pRg st="3" end="3"/>
                                            </p:txEl>
                                          </p:spTgt>
                                        </p:tgtEl>
                                        <p:attrNameLst>
                                          <p:attrName>style.visibility</p:attrName>
                                        </p:attrNameLst>
                                      </p:cBhvr>
                                      <p:to>
                                        <p:strVal val="visible"/>
                                      </p:to>
                                    </p:set>
                                    <p:anim calcmode="lin" valueType="num">
                                      <p:cBhvr>
                                        <p:cTn id="27" dur="500" fill="hold"/>
                                        <p:tgtEl>
                                          <p:spTgt spid="12288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2288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2288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228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9" presetClass="entr" presetSubtype="0" accel="100000" fill="hold" grpId="0" nodeType="clickEffect">
                                  <p:stCondLst>
                                    <p:cond delay="0"/>
                                  </p:stCondLst>
                                  <p:childTnLst>
                                    <p:set>
                                      <p:cBhvr>
                                        <p:cTn id="34" dur="1" fill="hold">
                                          <p:stCondLst>
                                            <p:cond delay="0"/>
                                          </p:stCondLst>
                                        </p:cTn>
                                        <p:tgtEl>
                                          <p:spTgt spid="122883">
                                            <p:txEl>
                                              <p:pRg st="4" end="4"/>
                                            </p:txEl>
                                          </p:spTgt>
                                        </p:tgtEl>
                                        <p:attrNameLst>
                                          <p:attrName>style.visibility</p:attrName>
                                        </p:attrNameLst>
                                      </p:cBhvr>
                                      <p:to>
                                        <p:strVal val="visible"/>
                                      </p:to>
                                    </p:set>
                                    <p:anim calcmode="lin" valueType="num">
                                      <p:cBhvr>
                                        <p:cTn id="35" dur="500" fill="hold"/>
                                        <p:tgtEl>
                                          <p:spTgt spid="12288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2288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2288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22883">
                                            <p:txEl>
                                              <p:pRg st="4" end="4"/>
                                            </p:txEl>
                                          </p:spTgt>
                                        </p:tgtEl>
                                        <p:attrNameLst>
                                          <p:attrName>ppt_y</p:attrName>
                                        </p:attrNameLst>
                                      </p:cBhvr>
                                      <p:tavLst>
                                        <p:tav tm="0">
                                          <p:val>
                                            <p:strVal val="#ppt_y"/>
                                          </p:val>
                                        </p:tav>
                                        <p:tav tm="100000">
                                          <p:val>
                                            <p:strVal val="#ppt_y"/>
                                          </p:val>
                                        </p:tav>
                                      </p:tavLst>
                                    </p:anim>
                                  </p:childTnLst>
                                </p:cTn>
                              </p:par>
                              <p:par>
                                <p:cTn id="39" presetID="39" presetClass="entr" presetSubtype="0" accel="100000" fill="hold" grpId="0" nodeType="withEffect">
                                  <p:stCondLst>
                                    <p:cond delay="0"/>
                                  </p:stCondLst>
                                  <p:childTnLst>
                                    <p:set>
                                      <p:cBhvr>
                                        <p:cTn id="40" dur="1" fill="hold">
                                          <p:stCondLst>
                                            <p:cond delay="0"/>
                                          </p:stCondLst>
                                        </p:cTn>
                                        <p:tgtEl>
                                          <p:spTgt spid="122883">
                                            <p:txEl>
                                              <p:pRg st="5" end="5"/>
                                            </p:txEl>
                                          </p:spTgt>
                                        </p:tgtEl>
                                        <p:attrNameLst>
                                          <p:attrName>style.visibility</p:attrName>
                                        </p:attrNameLst>
                                      </p:cBhvr>
                                      <p:to>
                                        <p:strVal val="visible"/>
                                      </p:to>
                                    </p:set>
                                    <p:anim calcmode="lin" valueType="num">
                                      <p:cBhvr>
                                        <p:cTn id="41" dur="500" fill="hold"/>
                                        <p:tgtEl>
                                          <p:spTgt spid="12288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12288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12288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1228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9" presetClass="entr" presetSubtype="0" accel="100000" fill="hold" grpId="0" nodeType="clickEffect">
                                  <p:stCondLst>
                                    <p:cond delay="0"/>
                                  </p:stCondLst>
                                  <p:childTnLst>
                                    <p:set>
                                      <p:cBhvr>
                                        <p:cTn id="48" dur="1" fill="hold">
                                          <p:stCondLst>
                                            <p:cond delay="0"/>
                                          </p:stCondLst>
                                        </p:cTn>
                                        <p:tgtEl>
                                          <p:spTgt spid="122883">
                                            <p:txEl>
                                              <p:pRg st="6" end="6"/>
                                            </p:txEl>
                                          </p:spTgt>
                                        </p:tgtEl>
                                        <p:attrNameLst>
                                          <p:attrName>style.visibility</p:attrName>
                                        </p:attrNameLst>
                                      </p:cBhvr>
                                      <p:to>
                                        <p:strVal val="visible"/>
                                      </p:to>
                                    </p:set>
                                    <p:anim calcmode="lin" valueType="num">
                                      <p:cBhvr>
                                        <p:cTn id="49" dur="500" fill="hold"/>
                                        <p:tgtEl>
                                          <p:spTgt spid="12288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12288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12288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122883">
                                            <p:txEl>
                                              <p:pRg st="6" end="6"/>
                                            </p:txEl>
                                          </p:spTgt>
                                        </p:tgtEl>
                                        <p:attrNameLst>
                                          <p:attrName>ppt_y</p:attrName>
                                        </p:attrNameLst>
                                      </p:cBhvr>
                                      <p:tavLst>
                                        <p:tav tm="0">
                                          <p:val>
                                            <p:strVal val="#ppt_y"/>
                                          </p:val>
                                        </p:tav>
                                        <p:tav tm="100000">
                                          <p:val>
                                            <p:strVal val="#ppt_y"/>
                                          </p:val>
                                        </p:tav>
                                      </p:tavLst>
                                    </p:anim>
                                  </p:childTnLst>
                                </p:cTn>
                              </p:par>
                              <p:par>
                                <p:cTn id="53" presetID="39" presetClass="entr" presetSubtype="0" accel="100000" fill="hold" grpId="0" nodeType="withEffect">
                                  <p:stCondLst>
                                    <p:cond delay="0"/>
                                  </p:stCondLst>
                                  <p:childTnLst>
                                    <p:set>
                                      <p:cBhvr>
                                        <p:cTn id="54" dur="1" fill="hold">
                                          <p:stCondLst>
                                            <p:cond delay="0"/>
                                          </p:stCondLst>
                                        </p:cTn>
                                        <p:tgtEl>
                                          <p:spTgt spid="122883">
                                            <p:txEl>
                                              <p:pRg st="7" end="7"/>
                                            </p:txEl>
                                          </p:spTgt>
                                        </p:tgtEl>
                                        <p:attrNameLst>
                                          <p:attrName>style.visibility</p:attrName>
                                        </p:attrNameLst>
                                      </p:cBhvr>
                                      <p:to>
                                        <p:strVal val="visible"/>
                                      </p:to>
                                    </p:set>
                                    <p:anim calcmode="lin" valueType="num">
                                      <p:cBhvr>
                                        <p:cTn id="55" dur="500" fill="hold"/>
                                        <p:tgtEl>
                                          <p:spTgt spid="12288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2288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2288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2288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122883">
                                            <p:txEl>
                                              <p:pRg st="8" end="8"/>
                                            </p:txEl>
                                          </p:spTgt>
                                        </p:tgtEl>
                                        <p:attrNameLst>
                                          <p:attrName>style.visibility</p:attrName>
                                        </p:attrNameLst>
                                      </p:cBhvr>
                                      <p:to>
                                        <p:strVal val="visible"/>
                                      </p:to>
                                    </p:set>
                                    <p:anim calcmode="lin" valueType="num">
                                      <p:cBhvr>
                                        <p:cTn id="63" dur="500" fill="hold"/>
                                        <p:tgtEl>
                                          <p:spTgt spid="12288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12288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12288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122883">
                                            <p:txEl>
                                              <p:pRg st="8" end="8"/>
                                            </p:txEl>
                                          </p:spTgt>
                                        </p:tgtEl>
                                        <p:attrNameLst>
                                          <p:attrName>ppt_y</p:attrName>
                                        </p:attrNameLst>
                                      </p:cBhvr>
                                      <p:tavLst>
                                        <p:tav tm="0">
                                          <p:val>
                                            <p:strVal val="#ppt_y"/>
                                          </p:val>
                                        </p:tav>
                                        <p:tav tm="100000">
                                          <p:val>
                                            <p:strVal val="#ppt_y"/>
                                          </p:val>
                                        </p:tav>
                                      </p:tavLst>
                                    </p:anim>
                                  </p:childTnLst>
                                </p:cTn>
                              </p:par>
                              <p:par>
                                <p:cTn id="67" presetID="39" presetClass="entr" presetSubtype="0" accel="100000" fill="hold" grpId="0" nodeType="withEffect">
                                  <p:stCondLst>
                                    <p:cond delay="0"/>
                                  </p:stCondLst>
                                  <p:childTnLst>
                                    <p:set>
                                      <p:cBhvr>
                                        <p:cTn id="68" dur="1" fill="hold">
                                          <p:stCondLst>
                                            <p:cond delay="0"/>
                                          </p:stCondLst>
                                        </p:cTn>
                                        <p:tgtEl>
                                          <p:spTgt spid="122883">
                                            <p:txEl>
                                              <p:pRg st="9" end="9"/>
                                            </p:txEl>
                                          </p:spTgt>
                                        </p:tgtEl>
                                        <p:attrNameLst>
                                          <p:attrName>style.visibility</p:attrName>
                                        </p:attrNameLst>
                                      </p:cBhvr>
                                      <p:to>
                                        <p:strVal val="visible"/>
                                      </p:to>
                                    </p:set>
                                    <p:anim calcmode="lin" valueType="num">
                                      <p:cBhvr>
                                        <p:cTn id="69" dur="1000" fill="hold"/>
                                        <p:tgtEl>
                                          <p:spTgt spid="122883">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0" dur="1000" fill="hold"/>
                                        <p:tgtEl>
                                          <p:spTgt spid="122883">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1" dur="1000" fill="hold"/>
                                        <p:tgtEl>
                                          <p:spTgt spid="122883">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72" dur="1000" fill="hold"/>
                                        <p:tgtEl>
                                          <p:spTgt spid="12288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242" name="Group 322"/>
          <p:cNvGraphicFramePr>
            <a:graphicFrameLocks noGrp="1"/>
          </p:cNvGraphicFramePr>
          <p:nvPr/>
        </p:nvGraphicFramePr>
        <p:xfrm>
          <a:off x="228600" y="762000"/>
          <a:ext cx="8763000" cy="5715001"/>
        </p:xfrm>
        <a:graphic>
          <a:graphicData uri="http://schemas.openxmlformats.org/drawingml/2006/table">
            <a:tbl>
              <a:tblPr/>
              <a:tblGrid>
                <a:gridCol w="2057400">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gridCol w="2190750">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3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96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2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3591" name="Rectangle 44"/>
          <p:cNvSpPr>
            <a:spLocks noGrp="1" noChangeArrowheads="1"/>
          </p:cNvSpPr>
          <p:nvPr>
            <p:ph type="title"/>
          </p:nvPr>
        </p:nvSpPr>
        <p:spPr>
          <a:xfrm>
            <a:off x="0" y="-76200"/>
            <a:ext cx="9144000" cy="914400"/>
          </a:xfrm>
        </p:spPr>
        <p:txBody>
          <a:bodyPr/>
          <a:lstStyle/>
          <a:p>
            <a:pPr eaLnBrk="1" hangingPunct="1"/>
            <a:r>
              <a:rPr lang="ar-JO" sz="3200" b="1" dirty="0">
                <a:solidFill>
                  <a:schemeClr val="tx1"/>
                </a:solidFill>
                <a:latin typeface="Arial" panose="020B0604020202020204" pitchFamily="34" charset="0"/>
                <a:cs typeface="Arial" panose="020B0604020202020204" pitchFamily="34" charset="0"/>
              </a:rPr>
              <a:t>التكيف مع الجمهور في عظات بولس</a:t>
            </a:r>
            <a:endParaRPr lang="en-US" sz="3200" b="1" dirty="0">
              <a:solidFill>
                <a:schemeClr val="tx1"/>
              </a:solidFill>
              <a:latin typeface="Arial" panose="020B0604020202020204" pitchFamily="34" charset="0"/>
              <a:cs typeface="Arial" panose="020B0604020202020204" pitchFamily="34" charset="0"/>
            </a:endParaRPr>
          </a:p>
        </p:txBody>
      </p:sp>
      <p:sp>
        <p:nvSpPr>
          <p:cNvPr id="81965" name="Text Box 45"/>
          <p:cNvSpPr txBox="1">
            <a:spLocks noChangeArrowheads="1"/>
          </p:cNvSpPr>
          <p:nvPr/>
        </p:nvSpPr>
        <p:spPr bwMode="auto">
          <a:xfrm>
            <a:off x="2286000" y="838200"/>
            <a:ext cx="2286000" cy="430887"/>
          </a:xfrm>
          <a:prstGeom prst="rect">
            <a:avLst/>
          </a:prstGeom>
          <a:noFill/>
          <a:ln w="9525">
            <a:noFill/>
            <a:miter lim="800000"/>
            <a:headEnd/>
            <a:tailEnd/>
          </a:ln>
        </p:spPr>
        <p:txBody>
          <a:bodyPr wrap="square">
            <a:spAutoFit/>
          </a:bodyPr>
          <a:lstStyle/>
          <a:p>
            <a:pPr algn="ctr">
              <a:spcBef>
                <a:spcPct val="50000"/>
              </a:spcBef>
            </a:pPr>
            <a:r>
              <a:rPr lang="ar-JO" sz="2200" b="1" dirty="0">
                <a:solidFill>
                  <a:srgbClr val="FF0000"/>
                </a:solidFill>
                <a:latin typeface="Arial" panose="020B0604020202020204" pitchFamily="34" charset="0"/>
                <a:cs typeface="Arial" panose="020B0604020202020204" pitchFamily="34" charset="0"/>
              </a:rPr>
              <a:t>أعمال 13: 16-41</a:t>
            </a:r>
            <a:endParaRPr lang="en-US" sz="2200" b="1" dirty="0">
              <a:solidFill>
                <a:srgbClr val="FF0000"/>
              </a:solidFill>
              <a:latin typeface="Arial" panose="020B0604020202020204" pitchFamily="34" charset="0"/>
              <a:cs typeface="Arial" panose="020B0604020202020204" pitchFamily="34" charset="0"/>
            </a:endParaRPr>
          </a:p>
        </p:txBody>
      </p:sp>
      <p:sp>
        <p:nvSpPr>
          <p:cNvPr id="81967" name="Text Box 47"/>
          <p:cNvSpPr txBox="1">
            <a:spLocks noChangeArrowheads="1"/>
          </p:cNvSpPr>
          <p:nvPr/>
        </p:nvSpPr>
        <p:spPr bwMode="auto">
          <a:xfrm>
            <a:off x="4648200" y="838200"/>
            <a:ext cx="2133600" cy="427038"/>
          </a:xfrm>
          <a:prstGeom prst="rect">
            <a:avLst/>
          </a:prstGeom>
          <a:noFill/>
          <a:ln w="9525">
            <a:noFill/>
            <a:miter lim="800000"/>
            <a:headEnd/>
            <a:tailEnd/>
          </a:ln>
        </p:spPr>
        <p:txBody>
          <a:bodyPr>
            <a:spAutoFit/>
          </a:bodyPr>
          <a:lstStyle/>
          <a:p>
            <a:pPr algn="ctr">
              <a:spcBef>
                <a:spcPct val="50000"/>
              </a:spcBef>
            </a:pPr>
            <a:r>
              <a:rPr lang="ar-JO" sz="2200" b="1" dirty="0">
                <a:solidFill>
                  <a:srgbClr val="006600"/>
                </a:solidFill>
                <a:latin typeface="Arial" panose="020B0604020202020204" pitchFamily="34" charset="0"/>
                <a:cs typeface="Arial" panose="020B0604020202020204" pitchFamily="34" charset="0"/>
              </a:rPr>
              <a:t>أعمال 14: 14-18</a:t>
            </a:r>
            <a:endParaRPr lang="en-US" sz="2200" b="1" dirty="0">
              <a:solidFill>
                <a:srgbClr val="006600"/>
              </a:solidFill>
              <a:latin typeface="Arial" panose="020B0604020202020204" pitchFamily="34" charset="0"/>
              <a:cs typeface="Arial" panose="020B0604020202020204" pitchFamily="34" charset="0"/>
            </a:endParaRPr>
          </a:p>
        </p:txBody>
      </p:sp>
      <p:sp>
        <p:nvSpPr>
          <p:cNvPr id="81968" name="Text Box 48"/>
          <p:cNvSpPr txBox="1">
            <a:spLocks noChangeArrowheads="1"/>
          </p:cNvSpPr>
          <p:nvPr/>
        </p:nvSpPr>
        <p:spPr bwMode="auto">
          <a:xfrm>
            <a:off x="6781799" y="838200"/>
            <a:ext cx="2189017" cy="427038"/>
          </a:xfrm>
          <a:prstGeom prst="rect">
            <a:avLst/>
          </a:prstGeom>
          <a:noFill/>
          <a:ln w="9525">
            <a:noFill/>
            <a:miter lim="800000"/>
            <a:headEnd/>
            <a:tailEnd/>
          </a:ln>
        </p:spPr>
        <p:txBody>
          <a:bodyPr wrap="square">
            <a:spAutoFit/>
          </a:bodyPr>
          <a:lstStyle/>
          <a:p>
            <a:pPr algn="ctr">
              <a:spcBef>
                <a:spcPct val="50000"/>
              </a:spcBef>
            </a:pPr>
            <a:r>
              <a:rPr lang="ar-JO" sz="2200" b="1" dirty="0">
                <a:solidFill>
                  <a:srgbClr val="234669"/>
                </a:solidFill>
                <a:latin typeface="Arial" panose="020B0604020202020204" pitchFamily="34" charset="0"/>
                <a:cs typeface="Arial" panose="020B0604020202020204" pitchFamily="34" charset="0"/>
              </a:rPr>
              <a:t>أعمال 17: 22-31</a:t>
            </a:r>
            <a:endParaRPr lang="en-US" sz="2200" b="1" dirty="0">
              <a:solidFill>
                <a:srgbClr val="234669"/>
              </a:solidFill>
              <a:latin typeface="Arial" panose="020B0604020202020204" pitchFamily="34" charset="0"/>
              <a:cs typeface="Arial" panose="020B0604020202020204" pitchFamily="34" charset="0"/>
            </a:endParaRPr>
          </a:p>
        </p:txBody>
      </p:sp>
      <p:sp>
        <p:nvSpPr>
          <p:cNvPr id="81969" name="Text Box 49"/>
          <p:cNvSpPr txBox="1">
            <a:spLocks noChangeArrowheads="1"/>
          </p:cNvSpPr>
          <p:nvPr/>
        </p:nvSpPr>
        <p:spPr bwMode="auto">
          <a:xfrm>
            <a:off x="228600" y="1524000"/>
            <a:ext cx="2057400" cy="427038"/>
          </a:xfrm>
          <a:prstGeom prst="rect">
            <a:avLst/>
          </a:prstGeom>
          <a:noFill/>
          <a:ln w="9525">
            <a:noFill/>
            <a:miter lim="800000"/>
            <a:headEnd/>
            <a:tailEnd/>
          </a:ln>
        </p:spPr>
        <p:txBody>
          <a:bodyPr wrap="square">
            <a:spAutoFit/>
          </a:bodyPr>
          <a:lstStyle/>
          <a:p>
            <a:pPr algn="ctr">
              <a:spcBef>
                <a:spcPct val="50000"/>
              </a:spcBef>
            </a:pPr>
            <a:r>
              <a:rPr lang="ar-JO" sz="2200" b="1" dirty="0">
                <a:solidFill>
                  <a:srgbClr val="800080"/>
                </a:solidFill>
                <a:latin typeface="Arial" panose="020B0604020202020204" pitchFamily="34" charset="0"/>
                <a:cs typeface="Arial" panose="020B0604020202020204" pitchFamily="34" charset="0"/>
              </a:rPr>
              <a:t>الجمهور</a:t>
            </a:r>
            <a:endParaRPr lang="en-US" sz="2200" b="1" dirty="0">
              <a:solidFill>
                <a:srgbClr val="800080"/>
              </a:solidFill>
              <a:latin typeface="Arial" panose="020B0604020202020204" pitchFamily="34" charset="0"/>
              <a:cs typeface="Arial" panose="020B0604020202020204" pitchFamily="34" charset="0"/>
            </a:endParaRPr>
          </a:p>
        </p:txBody>
      </p:sp>
      <p:sp>
        <p:nvSpPr>
          <p:cNvPr id="81971" name="Text Box 51"/>
          <p:cNvSpPr txBox="1">
            <a:spLocks noChangeArrowheads="1"/>
          </p:cNvSpPr>
          <p:nvPr/>
        </p:nvSpPr>
        <p:spPr bwMode="auto">
          <a:xfrm>
            <a:off x="228600" y="2590800"/>
            <a:ext cx="2057400" cy="427038"/>
          </a:xfrm>
          <a:prstGeom prst="rect">
            <a:avLst/>
          </a:prstGeom>
          <a:noFill/>
          <a:ln w="9525">
            <a:noFill/>
            <a:miter lim="800000"/>
            <a:headEnd/>
            <a:tailEnd/>
          </a:ln>
        </p:spPr>
        <p:txBody>
          <a:bodyPr wrap="square">
            <a:spAutoFit/>
          </a:bodyPr>
          <a:lstStyle/>
          <a:p>
            <a:pPr algn="ctr">
              <a:spcBef>
                <a:spcPct val="50000"/>
              </a:spcBef>
            </a:pPr>
            <a:r>
              <a:rPr lang="ar-JO" sz="2200" b="1" dirty="0">
                <a:solidFill>
                  <a:srgbClr val="800080"/>
                </a:solidFill>
                <a:latin typeface="Arial" panose="020B0604020202020204" pitchFamily="34" charset="0"/>
                <a:cs typeface="Arial" panose="020B0604020202020204" pitchFamily="34" charset="0"/>
              </a:rPr>
              <a:t>القصد</a:t>
            </a:r>
            <a:endParaRPr lang="en-US" sz="2200" b="1" dirty="0">
              <a:solidFill>
                <a:srgbClr val="800080"/>
              </a:solidFill>
              <a:latin typeface="Arial" panose="020B0604020202020204" pitchFamily="34" charset="0"/>
              <a:cs typeface="Arial" panose="020B0604020202020204" pitchFamily="34" charset="0"/>
            </a:endParaRPr>
          </a:p>
        </p:txBody>
      </p:sp>
      <p:sp>
        <p:nvSpPr>
          <p:cNvPr id="81972" name="Text Box 52"/>
          <p:cNvSpPr txBox="1">
            <a:spLocks noChangeArrowheads="1"/>
          </p:cNvSpPr>
          <p:nvPr/>
        </p:nvSpPr>
        <p:spPr bwMode="auto">
          <a:xfrm>
            <a:off x="228600" y="3763963"/>
            <a:ext cx="2057400" cy="427037"/>
          </a:xfrm>
          <a:prstGeom prst="rect">
            <a:avLst/>
          </a:prstGeom>
          <a:noFill/>
          <a:ln w="9525">
            <a:noFill/>
            <a:miter lim="800000"/>
            <a:headEnd/>
            <a:tailEnd/>
          </a:ln>
        </p:spPr>
        <p:txBody>
          <a:bodyPr wrap="square">
            <a:spAutoFit/>
          </a:bodyPr>
          <a:lstStyle/>
          <a:p>
            <a:pPr algn="ctr">
              <a:spcBef>
                <a:spcPct val="50000"/>
              </a:spcBef>
            </a:pPr>
            <a:r>
              <a:rPr lang="ar-JO" sz="2200" b="1" dirty="0">
                <a:solidFill>
                  <a:srgbClr val="800080"/>
                </a:solidFill>
                <a:latin typeface="Arial" panose="020B0604020202020204" pitchFamily="34" charset="0"/>
                <a:cs typeface="Arial" panose="020B0604020202020204" pitchFamily="34" charset="0"/>
              </a:rPr>
              <a:t>السلطة</a:t>
            </a:r>
            <a:endParaRPr lang="en-US" sz="2200" b="1" dirty="0">
              <a:solidFill>
                <a:srgbClr val="800080"/>
              </a:solidFill>
              <a:latin typeface="Arial" panose="020B0604020202020204" pitchFamily="34" charset="0"/>
              <a:cs typeface="Arial" panose="020B0604020202020204" pitchFamily="34" charset="0"/>
            </a:endParaRPr>
          </a:p>
        </p:txBody>
      </p:sp>
      <p:sp>
        <p:nvSpPr>
          <p:cNvPr id="81973" name="Text Box 53"/>
          <p:cNvSpPr txBox="1">
            <a:spLocks noChangeArrowheads="1"/>
          </p:cNvSpPr>
          <p:nvPr/>
        </p:nvSpPr>
        <p:spPr bwMode="auto">
          <a:xfrm>
            <a:off x="228600" y="4648200"/>
            <a:ext cx="2057400" cy="430887"/>
          </a:xfrm>
          <a:prstGeom prst="rect">
            <a:avLst/>
          </a:prstGeom>
          <a:noFill/>
          <a:ln w="9525">
            <a:noFill/>
            <a:miter lim="800000"/>
            <a:headEnd/>
            <a:tailEnd/>
          </a:ln>
        </p:spPr>
        <p:txBody>
          <a:bodyPr wrap="square">
            <a:spAutoFit/>
          </a:bodyPr>
          <a:lstStyle/>
          <a:p>
            <a:pPr algn="ctr">
              <a:spcBef>
                <a:spcPct val="50000"/>
              </a:spcBef>
            </a:pPr>
            <a:r>
              <a:rPr lang="ar-JO" sz="2200" b="1" dirty="0">
                <a:solidFill>
                  <a:srgbClr val="800080"/>
                </a:solidFill>
                <a:latin typeface="Arial" panose="020B0604020202020204" pitchFamily="34" charset="0"/>
                <a:cs typeface="Arial" panose="020B0604020202020204" pitchFamily="34" charset="0"/>
              </a:rPr>
              <a:t>الأرض المشتركة</a:t>
            </a:r>
            <a:endParaRPr lang="en-US" sz="2200" b="1" dirty="0">
              <a:solidFill>
                <a:srgbClr val="800080"/>
              </a:solidFill>
              <a:latin typeface="Arial" panose="020B0604020202020204" pitchFamily="34" charset="0"/>
              <a:cs typeface="Arial" panose="020B0604020202020204" pitchFamily="34" charset="0"/>
            </a:endParaRPr>
          </a:p>
        </p:txBody>
      </p:sp>
      <p:sp>
        <p:nvSpPr>
          <p:cNvPr id="81974" name="Text Box 54"/>
          <p:cNvSpPr txBox="1">
            <a:spLocks noChangeArrowheads="1"/>
          </p:cNvSpPr>
          <p:nvPr/>
        </p:nvSpPr>
        <p:spPr bwMode="auto">
          <a:xfrm>
            <a:off x="228600" y="5715000"/>
            <a:ext cx="2057400" cy="427038"/>
          </a:xfrm>
          <a:prstGeom prst="rect">
            <a:avLst/>
          </a:prstGeom>
          <a:noFill/>
          <a:ln w="9525">
            <a:noFill/>
            <a:miter lim="800000"/>
            <a:headEnd/>
            <a:tailEnd/>
          </a:ln>
        </p:spPr>
        <p:txBody>
          <a:bodyPr wrap="square">
            <a:spAutoFit/>
          </a:bodyPr>
          <a:lstStyle/>
          <a:p>
            <a:pPr algn="ctr">
              <a:spcBef>
                <a:spcPct val="50000"/>
              </a:spcBef>
            </a:pPr>
            <a:r>
              <a:rPr lang="ar-JO" sz="2200" b="1" dirty="0">
                <a:solidFill>
                  <a:srgbClr val="800080"/>
                </a:solidFill>
                <a:latin typeface="Arial" panose="020B0604020202020204" pitchFamily="34" charset="0"/>
                <a:cs typeface="Arial" panose="020B0604020202020204" pitchFamily="34" charset="0"/>
              </a:rPr>
              <a:t>المناشدة النهائية</a:t>
            </a:r>
            <a:endParaRPr lang="en-US" sz="2200" b="1" dirty="0">
              <a:solidFill>
                <a:srgbClr val="800080"/>
              </a:solidFill>
              <a:latin typeface="Arial" panose="020B0604020202020204" pitchFamily="34" charset="0"/>
              <a:cs typeface="Arial" panose="020B0604020202020204" pitchFamily="34" charset="0"/>
            </a:endParaRPr>
          </a:p>
        </p:txBody>
      </p:sp>
      <p:sp>
        <p:nvSpPr>
          <p:cNvPr id="81975" name="Text Box 55"/>
          <p:cNvSpPr txBox="1">
            <a:spLocks noChangeArrowheads="1"/>
          </p:cNvSpPr>
          <p:nvPr/>
        </p:nvSpPr>
        <p:spPr bwMode="auto">
          <a:xfrm>
            <a:off x="2286000" y="1462088"/>
            <a:ext cx="2362200" cy="400110"/>
          </a:xfrm>
          <a:prstGeom prst="rect">
            <a:avLst/>
          </a:prstGeom>
          <a:noFill/>
          <a:ln w="9525">
            <a:noFill/>
            <a:miter lim="800000"/>
            <a:headEnd/>
            <a:tailEnd/>
          </a:ln>
        </p:spPr>
        <p:txBody>
          <a:bodyPr wrap="square">
            <a:spAutoFit/>
          </a:bodyPr>
          <a:lstStyle/>
          <a:p>
            <a:pPr algn="ctr">
              <a:spcBef>
                <a:spcPct val="50000"/>
              </a:spcBef>
            </a:pPr>
            <a:r>
              <a:rPr lang="ar-JO" sz="2000" dirty="0">
                <a:solidFill>
                  <a:srgbClr val="FF0000"/>
                </a:solidFill>
                <a:latin typeface="Arial" panose="020B0604020202020204" pitchFamily="34" charset="0"/>
                <a:cs typeface="Arial" panose="020B0604020202020204" pitchFamily="34" charset="0"/>
              </a:rPr>
              <a:t>المجمع، خائفو الله</a:t>
            </a:r>
            <a:endParaRPr lang="en-US" sz="2000" dirty="0">
              <a:solidFill>
                <a:srgbClr val="FF0000"/>
              </a:solidFill>
              <a:latin typeface="Arial" panose="020B0604020202020204" pitchFamily="34" charset="0"/>
              <a:cs typeface="Arial" panose="020B0604020202020204" pitchFamily="34" charset="0"/>
            </a:endParaRPr>
          </a:p>
        </p:txBody>
      </p:sp>
      <p:sp>
        <p:nvSpPr>
          <p:cNvPr id="81976" name="Text Box 56"/>
          <p:cNvSpPr txBox="1">
            <a:spLocks noChangeArrowheads="1"/>
          </p:cNvSpPr>
          <p:nvPr/>
        </p:nvSpPr>
        <p:spPr bwMode="auto">
          <a:xfrm>
            <a:off x="4648200" y="1508125"/>
            <a:ext cx="2161309" cy="396875"/>
          </a:xfrm>
          <a:prstGeom prst="rect">
            <a:avLst/>
          </a:prstGeom>
          <a:noFill/>
          <a:ln w="9525">
            <a:noFill/>
            <a:miter lim="800000"/>
            <a:headEnd/>
            <a:tailEnd/>
          </a:ln>
        </p:spPr>
        <p:txBody>
          <a:bodyPr wrap="square">
            <a:spAutoFit/>
          </a:bodyPr>
          <a:lstStyle/>
          <a:p>
            <a:pPr algn="ctr">
              <a:spcBef>
                <a:spcPct val="50000"/>
              </a:spcBef>
            </a:pPr>
            <a:r>
              <a:rPr lang="ar-JO" sz="2000" dirty="0">
                <a:solidFill>
                  <a:srgbClr val="006600"/>
                </a:solidFill>
                <a:latin typeface="Arial" panose="020B0604020202020204" pitchFamily="34" charset="0"/>
                <a:cs typeface="Arial" panose="020B0604020202020204" pitchFamily="34" charset="0"/>
              </a:rPr>
              <a:t>تلقائي، وثني</a:t>
            </a:r>
            <a:endParaRPr lang="en-US" sz="2000" dirty="0">
              <a:solidFill>
                <a:srgbClr val="006600"/>
              </a:solidFill>
              <a:latin typeface="Arial" panose="020B0604020202020204" pitchFamily="34" charset="0"/>
              <a:cs typeface="Arial" panose="020B0604020202020204" pitchFamily="34" charset="0"/>
            </a:endParaRPr>
          </a:p>
        </p:txBody>
      </p:sp>
      <p:sp>
        <p:nvSpPr>
          <p:cNvPr id="81977" name="Text Box 57"/>
          <p:cNvSpPr txBox="1">
            <a:spLocks noChangeArrowheads="1"/>
          </p:cNvSpPr>
          <p:nvPr/>
        </p:nvSpPr>
        <p:spPr bwMode="auto">
          <a:xfrm>
            <a:off x="6830292" y="1341438"/>
            <a:ext cx="2189017" cy="861774"/>
          </a:xfrm>
          <a:prstGeom prst="rect">
            <a:avLst/>
          </a:prstGeom>
          <a:noFill/>
          <a:ln w="9525">
            <a:noFill/>
            <a:miter lim="800000"/>
            <a:headEnd/>
            <a:tailEnd/>
          </a:ln>
        </p:spPr>
        <p:txBody>
          <a:bodyPr wrap="square">
            <a:spAutoFit/>
          </a:bodyPr>
          <a:lstStyle/>
          <a:p>
            <a:pPr algn="ctr">
              <a:spcBef>
                <a:spcPct val="50000"/>
              </a:spcBef>
            </a:pPr>
            <a:r>
              <a:rPr lang="ar-JO" sz="2000" dirty="0">
                <a:solidFill>
                  <a:srgbClr val="234669"/>
                </a:solidFill>
                <a:latin typeface="Arial" panose="020B0604020202020204" pitchFamily="34" charset="0"/>
                <a:cs typeface="Arial" panose="020B0604020202020204" pitchFamily="34" charset="0"/>
              </a:rPr>
              <a:t>آريوسباغوس</a:t>
            </a:r>
          </a:p>
          <a:p>
            <a:pPr algn="ctr">
              <a:spcBef>
                <a:spcPct val="50000"/>
              </a:spcBef>
            </a:pPr>
            <a:r>
              <a:rPr lang="ar-JO" sz="2000" dirty="0">
                <a:solidFill>
                  <a:srgbClr val="234669"/>
                </a:solidFill>
                <a:latin typeface="Arial" panose="020B0604020202020204" pitchFamily="34" charset="0"/>
                <a:cs typeface="Arial" panose="020B0604020202020204" pitchFamily="34" charset="0"/>
              </a:rPr>
              <a:t>وثنيين متعلمين</a:t>
            </a:r>
            <a:endParaRPr lang="en-US" sz="2000" dirty="0">
              <a:solidFill>
                <a:srgbClr val="234669"/>
              </a:solidFill>
              <a:latin typeface="Arial" panose="020B0604020202020204" pitchFamily="34" charset="0"/>
              <a:cs typeface="Arial" panose="020B0604020202020204" pitchFamily="34" charset="0"/>
            </a:endParaRPr>
          </a:p>
        </p:txBody>
      </p:sp>
      <p:sp>
        <p:nvSpPr>
          <p:cNvPr id="81979" name="Text Box 59"/>
          <p:cNvSpPr txBox="1">
            <a:spLocks noChangeArrowheads="1"/>
          </p:cNvSpPr>
          <p:nvPr/>
        </p:nvSpPr>
        <p:spPr bwMode="auto">
          <a:xfrm>
            <a:off x="2286000" y="2209800"/>
            <a:ext cx="2286000" cy="1338828"/>
          </a:xfrm>
          <a:prstGeom prst="rect">
            <a:avLst/>
          </a:prstGeom>
          <a:noFill/>
          <a:ln w="9525">
            <a:noFill/>
            <a:miter lim="800000"/>
            <a:headEnd/>
            <a:tailEnd/>
          </a:ln>
        </p:spPr>
        <p:txBody>
          <a:bodyPr wrap="square">
            <a:spAutoFit/>
          </a:bodyPr>
          <a:lstStyle/>
          <a:p>
            <a:pPr algn="ctr">
              <a:spcBef>
                <a:spcPct val="50000"/>
              </a:spcBef>
            </a:pPr>
            <a:r>
              <a:rPr lang="ar-JO" dirty="0">
                <a:solidFill>
                  <a:srgbClr val="FF0000"/>
                </a:solidFill>
                <a:latin typeface="Arial" panose="020B0604020202020204" pitchFamily="34" charset="0"/>
                <a:cs typeface="Arial" panose="020B0604020202020204" pitchFamily="34" charset="0"/>
              </a:rPr>
              <a:t>الإقناع بأن المسيح هو المخلص</a:t>
            </a:r>
          </a:p>
          <a:p>
            <a:pPr algn="ctr">
              <a:spcBef>
                <a:spcPct val="50000"/>
              </a:spcBef>
            </a:pPr>
            <a:r>
              <a:rPr lang="ar-JO" dirty="0">
                <a:solidFill>
                  <a:srgbClr val="FF0000"/>
                </a:solidFill>
                <a:latin typeface="Arial" panose="020B0604020202020204" pitchFamily="34" charset="0"/>
                <a:cs typeface="Arial" panose="020B0604020202020204" pitchFamily="34" charset="0"/>
              </a:rPr>
              <a:t>غفران الخطايايا ممكن من خلاله</a:t>
            </a:r>
            <a:endParaRPr lang="en-US" dirty="0">
              <a:solidFill>
                <a:srgbClr val="FF0000"/>
              </a:solidFill>
              <a:latin typeface="Arial" panose="020B0604020202020204" pitchFamily="34" charset="0"/>
              <a:cs typeface="Arial" panose="020B0604020202020204" pitchFamily="34" charset="0"/>
            </a:endParaRPr>
          </a:p>
        </p:txBody>
      </p:sp>
      <p:sp>
        <p:nvSpPr>
          <p:cNvPr id="81983" name="Text Box 63"/>
          <p:cNvSpPr txBox="1">
            <a:spLocks noChangeArrowheads="1"/>
          </p:cNvSpPr>
          <p:nvPr/>
        </p:nvSpPr>
        <p:spPr bwMode="auto">
          <a:xfrm>
            <a:off x="4620491" y="2360613"/>
            <a:ext cx="2161309" cy="646331"/>
          </a:xfrm>
          <a:prstGeom prst="rect">
            <a:avLst/>
          </a:prstGeom>
          <a:noFill/>
          <a:ln w="9525">
            <a:noFill/>
            <a:miter lim="800000"/>
            <a:headEnd/>
            <a:tailEnd/>
          </a:ln>
        </p:spPr>
        <p:txBody>
          <a:bodyPr wrap="square">
            <a:spAutoFit/>
          </a:bodyPr>
          <a:lstStyle/>
          <a:p>
            <a:pPr algn="ctr">
              <a:spcBef>
                <a:spcPct val="50000"/>
              </a:spcBef>
            </a:pPr>
            <a:r>
              <a:rPr lang="en-US" dirty="0">
                <a:solidFill>
                  <a:srgbClr val="006600"/>
                </a:solidFill>
                <a:latin typeface="Arial" panose="020B0604020202020204" pitchFamily="34" charset="0"/>
                <a:cs typeface="Arial" panose="020B0604020202020204" pitchFamily="34" charset="0"/>
              </a:rPr>
              <a:t>.</a:t>
            </a:r>
            <a:r>
              <a:rPr lang="ar-JO" dirty="0">
                <a:solidFill>
                  <a:srgbClr val="006600"/>
                </a:solidFill>
                <a:latin typeface="Arial" panose="020B0604020202020204" pitchFamily="34" charset="0"/>
                <a:cs typeface="Arial" panose="020B0604020202020204" pitchFamily="34" charset="0"/>
              </a:rPr>
              <a:t>منع الناس من عبادة بولس وبرنابا</a:t>
            </a:r>
            <a:endParaRPr lang="en-US" dirty="0">
              <a:solidFill>
                <a:srgbClr val="006600"/>
              </a:solidFill>
              <a:latin typeface="Arial" panose="020B0604020202020204" pitchFamily="34" charset="0"/>
              <a:cs typeface="Arial" panose="020B0604020202020204" pitchFamily="34" charset="0"/>
            </a:endParaRPr>
          </a:p>
        </p:txBody>
      </p:sp>
      <p:sp>
        <p:nvSpPr>
          <p:cNvPr id="81984" name="Text Box 64"/>
          <p:cNvSpPr txBox="1">
            <a:spLocks noChangeArrowheads="1"/>
          </p:cNvSpPr>
          <p:nvPr/>
        </p:nvSpPr>
        <p:spPr bwMode="auto">
          <a:xfrm>
            <a:off x="6809509" y="2238375"/>
            <a:ext cx="2182091" cy="923330"/>
          </a:xfrm>
          <a:prstGeom prst="rect">
            <a:avLst/>
          </a:prstGeom>
          <a:noFill/>
          <a:ln w="9525">
            <a:noFill/>
            <a:miter lim="800000"/>
            <a:headEnd/>
            <a:tailEnd/>
          </a:ln>
        </p:spPr>
        <p:txBody>
          <a:bodyPr wrap="square">
            <a:spAutoFit/>
          </a:bodyPr>
          <a:lstStyle/>
          <a:p>
            <a:pPr algn="ctr">
              <a:spcBef>
                <a:spcPct val="50000"/>
              </a:spcBef>
            </a:pPr>
            <a:r>
              <a:rPr lang="ar-JO" dirty="0">
                <a:solidFill>
                  <a:srgbClr val="234669"/>
                </a:solidFill>
                <a:latin typeface="Arial" panose="020B0604020202020204" pitchFamily="34" charset="0"/>
                <a:cs typeface="Arial" panose="020B0604020202020204" pitchFamily="34" charset="0"/>
              </a:rPr>
              <a:t>الإقناع أن هناك إله واحد حقيقي.                   التوبة من عبادة الأوثان.</a:t>
            </a:r>
            <a:endParaRPr lang="en-US" dirty="0">
              <a:solidFill>
                <a:srgbClr val="234669"/>
              </a:solidFill>
              <a:latin typeface="Arial" panose="020B0604020202020204" pitchFamily="34" charset="0"/>
              <a:cs typeface="Arial" panose="020B0604020202020204" pitchFamily="34" charset="0"/>
            </a:endParaRPr>
          </a:p>
        </p:txBody>
      </p:sp>
      <p:sp>
        <p:nvSpPr>
          <p:cNvPr id="81987" name="Text Box 67"/>
          <p:cNvSpPr txBox="1">
            <a:spLocks noChangeArrowheads="1"/>
          </p:cNvSpPr>
          <p:nvPr/>
        </p:nvSpPr>
        <p:spPr bwMode="auto">
          <a:xfrm>
            <a:off x="2286000" y="3505200"/>
            <a:ext cx="2286000" cy="923330"/>
          </a:xfrm>
          <a:prstGeom prst="rect">
            <a:avLst/>
          </a:prstGeom>
          <a:noFill/>
          <a:ln w="9525">
            <a:noFill/>
            <a:miter lim="800000"/>
            <a:headEnd/>
            <a:tailEnd/>
          </a:ln>
        </p:spPr>
        <p:txBody>
          <a:bodyPr wrap="square">
            <a:spAutoFit/>
          </a:bodyPr>
          <a:lstStyle/>
          <a:p>
            <a:pPr algn="ctr">
              <a:spcBef>
                <a:spcPct val="50000"/>
              </a:spcBef>
            </a:pPr>
            <a:r>
              <a:rPr lang="ar-JO" dirty="0">
                <a:solidFill>
                  <a:srgbClr val="FF0000"/>
                </a:solidFill>
                <a:latin typeface="Arial" panose="020B0604020202020204" pitchFamily="34" charset="0"/>
                <a:cs typeface="Arial" panose="020B0604020202020204" pitchFamily="34" charset="0"/>
              </a:rPr>
              <a:t>التاريخ، الكتاب المقدس، يوحنا المعمدان، الأحداث الحالية</a:t>
            </a:r>
            <a:endParaRPr lang="en-US" dirty="0">
              <a:solidFill>
                <a:srgbClr val="FF0000"/>
              </a:solidFill>
              <a:latin typeface="Arial" panose="020B0604020202020204" pitchFamily="34" charset="0"/>
              <a:cs typeface="Arial" panose="020B0604020202020204" pitchFamily="34" charset="0"/>
            </a:endParaRPr>
          </a:p>
        </p:txBody>
      </p:sp>
      <p:sp>
        <p:nvSpPr>
          <p:cNvPr id="81988" name="Text Box 68"/>
          <p:cNvSpPr txBox="1">
            <a:spLocks noChangeArrowheads="1"/>
          </p:cNvSpPr>
          <p:nvPr/>
        </p:nvSpPr>
        <p:spPr bwMode="auto">
          <a:xfrm>
            <a:off x="4620492" y="3733800"/>
            <a:ext cx="2189018" cy="366713"/>
          </a:xfrm>
          <a:prstGeom prst="rect">
            <a:avLst/>
          </a:prstGeom>
          <a:noFill/>
          <a:ln w="9525">
            <a:noFill/>
            <a:miter lim="800000"/>
            <a:headEnd/>
            <a:tailEnd/>
          </a:ln>
        </p:spPr>
        <p:txBody>
          <a:bodyPr wrap="square">
            <a:spAutoFit/>
          </a:bodyPr>
          <a:lstStyle/>
          <a:p>
            <a:pPr algn="ctr">
              <a:spcBef>
                <a:spcPct val="50000"/>
              </a:spcBef>
            </a:pPr>
            <a:r>
              <a:rPr lang="ar-JO" dirty="0">
                <a:solidFill>
                  <a:srgbClr val="006600"/>
                </a:solidFill>
                <a:latin typeface="Arial" panose="020B0604020202020204" pitchFamily="34" charset="0"/>
                <a:cs typeface="Arial" panose="020B0604020202020204" pitchFamily="34" charset="0"/>
              </a:rPr>
              <a:t>الإعلان العام</a:t>
            </a:r>
            <a:endParaRPr lang="en-US" dirty="0">
              <a:solidFill>
                <a:srgbClr val="006600"/>
              </a:solidFill>
              <a:latin typeface="Arial" panose="020B0604020202020204" pitchFamily="34" charset="0"/>
              <a:cs typeface="Arial" panose="020B0604020202020204" pitchFamily="34" charset="0"/>
            </a:endParaRPr>
          </a:p>
        </p:txBody>
      </p:sp>
      <p:sp>
        <p:nvSpPr>
          <p:cNvPr id="81989" name="Text Box 69"/>
          <p:cNvSpPr txBox="1">
            <a:spLocks noChangeArrowheads="1"/>
          </p:cNvSpPr>
          <p:nvPr/>
        </p:nvSpPr>
        <p:spPr bwMode="auto">
          <a:xfrm>
            <a:off x="6809509" y="3625850"/>
            <a:ext cx="2182091" cy="646331"/>
          </a:xfrm>
          <a:prstGeom prst="rect">
            <a:avLst/>
          </a:prstGeom>
          <a:noFill/>
          <a:ln w="9525">
            <a:noFill/>
            <a:miter lim="800000"/>
            <a:headEnd/>
            <a:tailEnd/>
          </a:ln>
        </p:spPr>
        <p:txBody>
          <a:bodyPr wrap="square">
            <a:spAutoFit/>
          </a:bodyPr>
          <a:lstStyle/>
          <a:p>
            <a:pPr algn="ctr">
              <a:spcBef>
                <a:spcPct val="50000"/>
              </a:spcBef>
            </a:pPr>
            <a:r>
              <a:rPr lang="ar-JO" dirty="0">
                <a:solidFill>
                  <a:srgbClr val="234669"/>
                </a:solidFill>
                <a:latin typeface="Arial" panose="020B0604020202020204" pitchFamily="34" charset="0"/>
                <a:cs typeface="Arial" panose="020B0604020202020204" pitchFamily="34" charset="0"/>
              </a:rPr>
              <a:t>الإعلان العام            الشعر الوثني</a:t>
            </a:r>
          </a:p>
        </p:txBody>
      </p:sp>
      <p:sp>
        <p:nvSpPr>
          <p:cNvPr id="81990" name="Text Box 70"/>
          <p:cNvSpPr txBox="1">
            <a:spLocks noChangeArrowheads="1"/>
          </p:cNvSpPr>
          <p:nvPr/>
        </p:nvSpPr>
        <p:spPr bwMode="auto">
          <a:xfrm>
            <a:off x="2286000" y="4494213"/>
            <a:ext cx="2362200" cy="646331"/>
          </a:xfrm>
          <a:prstGeom prst="rect">
            <a:avLst/>
          </a:prstGeom>
          <a:noFill/>
          <a:ln w="9525">
            <a:noFill/>
            <a:miter lim="800000"/>
            <a:headEnd/>
            <a:tailEnd/>
          </a:ln>
        </p:spPr>
        <p:txBody>
          <a:bodyPr wrap="square">
            <a:spAutoFit/>
          </a:bodyPr>
          <a:lstStyle/>
          <a:p>
            <a:pPr algn="ctr">
              <a:spcBef>
                <a:spcPct val="50000"/>
              </a:spcBef>
            </a:pPr>
            <a:r>
              <a:rPr lang="ar-JO" dirty="0">
                <a:solidFill>
                  <a:srgbClr val="FF0000"/>
                </a:solidFill>
                <a:latin typeface="Arial" panose="020B0604020202020204" pitchFamily="34" charset="0"/>
                <a:cs typeface="Arial" panose="020B0604020202020204" pitchFamily="34" charset="0"/>
              </a:rPr>
              <a:t>يفترض عقيدة الله. أعمال المسيح والقيامة.</a:t>
            </a:r>
            <a:endParaRPr lang="en-US" dirty="0">
              <a:solidFill>
                <a:srgbClr val="FF0000"/>
              </a:solidFill>
              <a:latin typeface="Arial" panose="020B0604020202020204" pitchFamily="34" charset="0"/>
              <a:cs typeface="Arial" panose="020B0604020202020204" pitchFamily="34" charset="0"/>
            </a:endParaRPr>
          </a:p>
        </p:txBody>
      </p:sp>
      <p:sp>
        <p:nvSpPr>
          <p:cNvPr id="81994" name="Text Box 74"/>
          <p:cNvSpPr txBox="1">
            <a:spLocks noChangeArrowheads="1"/>
          </p:cNvSpPr>
          <p:nvPr/>
        </p:nvSpPr>
        <p:spPr bwMode="auto">
          <a:xfrm>
            <a:off x="4648200" y="4495800"/>
            <a:ext cx="2161309" cy="923330"/>
          </a:xfrm>
          <a:prstGeom prst="rect">
            <a:avLst/>
          </a:prstGeom>
          <a:noFill/>
          <a:ln w="9525">
            <a:noFill/>
            <a:miter lim="800000"/>
            <a:headEnd/>
            <a:tailEnd/>
          </a:ln>
        </p:spPr>
        <p:txBody>
          <a:bodyPr wrap="square">
            <a:spAutoFit/>
          </a:bodyPr>
          <a:lstStyle/>
          <a:p>
            <a:pPr algn="ctr">
              <a:spcBef>
                <a:spcPct val="50000"/>
              </a:spcBef>
            </a:pPr>
            <a:r>
              <a:rPr lang="ar-JO" dirty="0">
                <a:solidFill>
                  <a:srgbClr val="006600"/>
                </a:solidFill>
                <a:latin typeface="Arial" panose="020B0604020202020204" pitchFamily="34" charset="0"/>
                <a:cs typeface="Arial" panose="020B0604020202020204" pitchFamily="34" charset="0"/>
              </a:rPr>
              <a:t>لا يفترض إلا القليل. يعمل بتعاليم الله لكنه يتجاهل المسيح</a:t>
            </a:r>
            <a:endParaRPr lang="en-US" dirty="0">
              <a:solidFill>
                <a:srgbClr val="006600"/>
              </a:solidFill>
              <a:latin typeface="Arial" panose="020B0604020202020204" pitchFamily="34" charset="0"/>
              <a:cs typeface="Arial" panose="020B0604020202020204" pitchFamily="34" charset="0"/>
            </a:endParaRPr>
          </a:p>
        </p:txBody>
      </p:sp>
      <p:sp>
        <p:nvSpPr>
          <p:cNvPr id="81995" name="Text Box 75"/>
          <p:cNvSpPr txBox="1">
            <a:spLocks noChangeArrowheads="1"/>
          </p:cNvSpPr>
          <p:nvPr/>
        </p:nvSpPr>
        <p:spPr bwMode="auto">
          <a:xfrm>
            <a:off x="6830292" y="4494213"/>
            <a:ext cx="2209800" cy="646331"/>
          </a:xfrm>
          <a:prstGeom prst="rect">
            <a:avLst/>
          </a:prstGeom>
          <a:noFill/>
          <a:ln w="9525">
            <a:noFill/>
            <a:miter lim="800000"/>
            <a:headEnd/>
            <a:tailEnd/>
          </a:ln>
        </p:spPr>
        <p:txBody>
          <a:bodyPr wrap="square">
            <a:spAutoFit/>
          </a:bodyPr>
          <a:lstStyle/>
          <a:p>
            <a:pPr algn="ctr">
              <a:spcBef>
                <a:spcPct val="50000"/>
              </a:spcBef>
            </a:pPr>
            <a:r>
              <a:rPr lang="ar-JO" dirty="0">
                <a:solidFill>
                  <a:srgbClr val="234669"/>
                </a:solidFill>
                <a:latin typeface="Arial" panose="020B0604020202020204" pitchFamily="34" charset="0"/>
                <a:cs typeface="Arial" panose="020B0604020202020204" pitchFamily="34" charset="0"/>
              </a:rPr>
              <a:t>يفترض الإيمان          يجاهد عقيدة الله بهدف الدقة.</a:t>
            </a:r>
            <a:endParaRPr lang="en-US" dirty="0">
              <a:solidFill>
                <a:srgbClr val="234669"/>
              </a:solidFill>
              <a:latin typeface="Arial" panose="020B0604020202020204" pitchFamily="34" charset="0"/>
              <a:cs typeface="Arial" panose="020B0604020202020204" pitchFamily="34" charset="0"/>
            </a:endParaRPr>
          </a:p>
        </p:txBody>
      </p:sp>
      <p:sp>
        <p:nvSpPr>
          <p:cNvPr id="81997" name="Text Box 77"/>
          <p:cNvSpPr txBox="1">
            <a:spLocks noChangeArrowheads="1"/>
          </p:cNvSpPr>
          <p:nvPr/>
        </p:nvSpPr>
        <p:spPr bwMode="auto">
          <a:xfrm>
            <a:off x="2286000" y="5561013"/>
            <a:ext cx="2362200" cy="646331"/>
          </a:xfrm>
          <a:prstGeom prst="rect">
            <a:avLst/>
          </a:prstGeom>
          <a:noFill/>
          <a:ln w="9525">
            <a:noFill/>
            <a:miter lim="800000"/>
            <a:headEnd/>
            <a:tailEnd/>
          </a:ln>
        </p:spPr>
        <p:txBody>
          <a:bodyPr wrap="square">
            <a:spAutoFit/>
          </a:bodyPr>
          <a:lstStyle/>
          <a:p>
            <a:pPr algn="ctr">
              <a:spcBef>
                <a:spcPct val="50000"/>
              </a:spcBef>
            </a:pPr>
            <a:r>
              <a:rPr lang="ar-JO" dirty="0">
                <a:solidFill>
                  <a:srgbClr val="FF0000"/>
                </a:solidFill>
                <a:latin typeface="Arial" panose="020B0604020202020204" pitchFamily="34" charset="0"/>
                <a:cs typeface="Arial" panose="020B0604020202020204" pitchFamily="34" charset="0"/>
              </a:rPr>
              <a:t>غفران الخطايا مضمون من خلال المسيح وليس الناموس</a:t>
            </a:r>
            <a:endParaRPr lang="en-US" dirty="0">
              <a:solidFill>
                <a:srgbClr val="FF0000"/>
              </a:solidFill>
              <a:latin typeface="Arial" panose="020B0604020202020204" pitchFamily="34" charset="0"/>
              <a:cs typeface="Arial" panose="020B0604020202020204" pitchFamily="34" charset="0"/>
            </a:endParaRPr>
          </a:p>
        </p:txBody>
      </p:sp>
      <p:sp>
        <p:nvSpPr>
          <p:cNvPr id="81998" name="Text Box 78"/>
          <p:cNvSpPr txBox="1">
            <a:spLocks noChangeArrowheads="1"/>
          </p:cNvSpPr>
          <p:nvPr/>
        </p:nvSpPr>
        <p:spPr bwMode="auto">
          <a:xfrm>
            <a:off x="4648200" y="5607050"/>
            <a:ext cx="2133600" cy="646331"/>
          </a:xfrm>
          <a:prstGeom prst="rect">
            <a:avLst/>
          </a:prstGeom>
          <a:noFill/>
          <a:ln w="9525">
            <a:noFill/>
            <a:miter lim="800000"/>
            <a:headEnd/>
            <a:tailEnd/>
          </a:ln>
        </p:spPr>
        <p:txBody>
          <a:bodyPr>
            <a:spAutoFit/>
          </a:bodyPr>
          <a:lstStyle/>
          <a:p>
            <a:pPr algn="ctr">
              <a:spcBef>
                <a:spcPct val="50000"/>
              </a:spcBef>
            </a:pPr>
            <a:r>
              <a:rPr lang="ar-JO" dirty="0">
                <a:solidFill>
                  <a:srgbClr val="006600"/>
                </a:solidFill>
                <a:latin typeface="Arial" panose="020B0604020202020204" pitchFamily="34" charset="0"/>
                <a:cs typeface="Arial" panose="020B0604020202020204" pitchFamily="34" charset="0"/>
              </a:rPr>
              <a:t>الله وحده هو المستحق العبادة</a:t>
            </a:r>
            <a:endParaRPr lang="en-US" dirty="0">
              <a:solidFill>
                <a:srgbClr val="006600"/>
              </a:solidFill>
              <a:latin typeface="Arial" panose="020B0604020202020204" pitchFamily="34" charset="0"/>
              <a:cs typeface="Arial" panose="020B0604020202020204" pitchFamily="34" charset="0"/>
            </a:endParaRPr>
          </a:p>
        </p:txBody>
      </p:sp>
      <p:sp>
        <p:nvSpPr>
          <p:cNvPr id="81999" name="Text Box 79"/>
          <p:cNvSpPr txBox="1">
            <a:spLocks noChangeArrowheads="1"/>
          </p:cNvSpPr>
          <p:nvPr/>
        </p:nvSpPr>
        <p:spPr bwMode="auto">
          <a:xfrm>
            <a:off x="6781799" y="5562600"/>
            <a:ext cx="2209801" cy="369332"/>
          </a:xfrm>
          <a:prstGeom prst="rect">
            <a:avLst/>
          </a:prstGeom>
          <a:noFill/>
          <a:ln w="9525">
            <a:noFill/>
            <a:miter lim="800000"/>
            <a:headEnd/>
            <a:tailEnd/>
          </a:ln>
        </p:spPr>
        <p:txBody>
          <a:bodyPr wrap="square">
            <a:spAutoFit/>
          </a:bodyPr>
          <a:lstStyle/>
          <a:p>
            <a:pPr algn="ctr">
              <a:spcBef>
                <a:spcPct val="50000"/>
              </a:spcBef>
            </a:pPr>
            <a:r>
              <a:rPr lang="ar-JO" dirty="0">
                <a:solidFill>
                  <a:srgbClr val="234669"/>
                </a:solidFill>
                <a:latin typeface="Arial" panose="020B0604020202020204" pitchFamily="34" charset="0"/>
                <a:cs typeface="Arial" panose="020B0604020202020204" pitchFamily="34" charset="0"/>
              </a:rPr>
              <a:t>التوبة عن عبادة الأصنام</a:t>
            </a:r>
            <a:endParaRPr lang="en-US" dirty="0">
              <a:solidFill>
                <a:srgbClr val="234669"/>
              </a:solidFill>
              <a:latin typeface="Arial" panose="020B0604020202020204" pitchFamily="34" charset="0"/>
              <a:cs typeface="Arial" panose="020B0604020202020204" pitchFamily="34" charset="0"/>
            </a:endParaRPr>
          </a:p>
        </p:txBody>
      </p:sp>
      <p:sp>
        <p:nvSpPr>
          <p:cNvPr id="23615" name="Text Box 80"/>
          <p:cNvSpPr txBox="1">
            <a:spLocks noChangeArrowheads="1"/>
          </p:cNvSpPr>
          <p:nvPr/>
        </p:nvSpPr>
        <p:spPr bwMode="auto">
          <a:xfrm>
            <a:off x="457200" y="6477000"/>
            <a:ext cx="8534400" cy="366713"/>
          </a:xfrm>
          <a:prstGeom prst="rect">
            <a:avLst/>
          </a:prstGeom>
          <a:noFill/>
          <a:ln w="9525">
            <a:noFill/>
            <a:miter lim="800000"/>
            <a:headEnd/>
            <a:tailEnd/>
          </a:ln>
        </p:spPr>
        <p:txBody>
          <a:bodyPr wrap="square">
            <a:spAutoFit/>
          </a:bodyPr>
          <a:lstStyle/>
          <a:p>
            <a:pPr algn="ctr">
              <a:spcBef>
                <a:spcPct val="50000"/>
              </a:spcBef>
            </a:pPr>
            <a:r>
              <a:rPr lang="ar-JO" b="1" dirty="0">
                <a:latin typeface="Arial" panose="020B0604020202020204" pitchFamily="34" charset="0"/>
                <a:cs typeface="Arial" panose="020B0604020202020204" pitchFamily="34" charset="0"/>
              </a:rPr>
              <a:t>جاي آدامز، التكيف مع الجمهور في عظات وخطابات بولس.</a:t>
            </a:r>
            <a:endParaRPr lang="en-US"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81965"/>
                                        </p:tgtEl>
                                        <p:attrNameLst>
                                          <p:attrName>style.visibility</p:attrName>
                                        </p:attrNameLst>
                                      </p:cBhvr>
                                      <p:to>
                                        <p:strVal val="visible"/>
                                      </p:to>
                                    </p:set>
                                    <p:anim calcmode="lin" valueType="num">
                                      <p:cBhvr>
                                        <p:cTn id="7" dur="500" fill="hold"/>
                                        <p:tgtEl>
                                          <p:spTgt spid="8196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196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196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1965"/>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81967"/>
                                        </p:tgtEl>
                                        <p:attrNameLst>
                                          <p:attrName>style.visibility</p:attrName>
                                        </p:attrNameLst>
                                      </p:cBhvr>
                                      <p:to>
                                        <p:strVal val="visible"/>
                                      </p:to>
                                    </p:set>
                                    <p:anim calcmode="lin" valueType="num">
                                      <p:cBhvr>
                                        <p:cTn id="13" dur="500" fill="hold"/>
                                        <p:tgtEl>
                                          <p:spTgt spid="81967"/>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81967"/>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81967"/>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81967"/>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81968"/>
                                        </p:tgtEl>
                                        <p:attrNameLst>
                                          <p:attrName>style.visibility</p:attrName>
                                        </p:attrNameLst>
                                      </p:cBhvr>
                                      <p:to>
                                        <p:strVal val="visible"/>
                                      </p:to>
                                    </p:set>
                                    <p:anim calcmode="lin" valueType="num">
                                      <p:cBhvr>
                                        <p:cTn id="19" dur="500" fill="hold"/>
                                        <p:tgtEl>
                                          <p:spTgt spid="81968"/>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81968"/>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81968"/>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8196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81969"/>
                                        </p:tgtEl>
                                        <p:attrNameLst>
                                          <p:attrName>style.visibility</p:attrName>
                                        </p:attrNameLst>
                                      </p:cBhvr>
                                      <p:to>
                                        <p:strVal val="visible"/>
                                      </p:to>
                                    </p:set>
                                    <p:anim calcmode="lin" valueType="num">
                                      <p:cBhvr>
                                        <p:cTn id="27" dur="500" fill="hold"/>
                                        <p:tgtEl>
                                          <p:spTgt spid="81969"/>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81969"/>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81969"/>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81969"/>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81971"/>
                                        </p:tgtEl>
                                        <p:attrNameLst>
                                          <p:attrName>style.visibility</p:attrName>
                                        </p:attrNameLst>
                                      </p:cBhvr>
                                      <p:to>
                                        <p:strVal val="visible"/>
                                      </p:to>
                                    </p:set>
                                    <p:anim calcmode="lin" valueType="num">
                                      <p:cBhvr>
                                        <p:cTn id="33" dur="500" fill="hold"/>
                                        <p:tgtEl>
                                          <p:spTgt spid="81971"/>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81971"/>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81971"/>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81971"/>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81972"/>
                                        </p:tgtEl>
                                        <p:attrNameLst>
                                          <p:attrName>style.visibility</p:attrName>
                                        </p:attrNameLst>
                                      </p:cBhvr>
                                      <p:to>
                                        <p:strVal val="visible"/>
                                      </p:to>
                                    </p:set>
                                    <p:anim calcmode="lin" valueType="num">
                                      <p:cBhvr>
                                        <p:cTn id="39" dur="500" fill="hold"/>
                                        <p:tgtEl>
                                          <p:spTgt spid="81972"/>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81972"/>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81972"/>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81972"/>
                                        </p:tgtEl>
                                        <p:attrNameLst>
                                          <p:attrName>ppt_y</p:attrName>
                                        </p:attrNameLst>
                                      </p:cBhvr>
                                      <p:tavLst>
                                        <p:tav tm="0">
                                          <p:val>
                                            <p:strVal val="#ppt_y"/>
                                          </p:val>
                                        </p:tav>
                                        <p:tav tm="100000">
                                          <p:val>
                                            <p:strVal val="#ppt_y"/>
                                          </p:val>
                                        </p:tav>
                                      </p:tavLst>
                                    </p:anim>
                                  </p:childTnLst>
                                </p:cTn>
                              </p:par>
                              <p:par>
                                <p:cTn id="43" presetID="39" presetClass="entr" presetSubtype="0" accel="100000" fill="hold" grpId="0" nodeType="withEffect">
                                  <p:stCondLst>
                                    <p:cond delay="0"/>
                                  </p:stCondLst>
                                  <p:childTnLst>
                                    <p:set>
                                      <p:cBhvr>
                                        <p:cTn id="44" dur="1" fill="hold">
                                          <p:stCondLst>
                                            <p:cond delay="0"/>
                                          </p:stCondLst>
                                        </p:cTn>
                                        <p:tgtEl>
                                          <p:spTgt spid="81973"/>
                                        </p:tgtEl>
                                        <p:attrNameLst>
                                          <p:attrName>style.visibility</p:attrName>
                                        </p:attrNameLst>
                                      </p:cBhvr>
                                      <p:to>
                                        <p:strVal val="visible"/>
                                      </p:to>
                                    </p:set>
                                    <p:anim calcmode="lin" valueType="num">
                                      <p:cBhvr>
                                        <p:cTn id="45" dur="500" fill="hold"/>
                                        <p:tgtEl>
                                          <p:spTgt spid="81973"/>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81973"/>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81973"/>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81973"/>
                                        </p:tgtEl>
                                        <p:attrNameLst>
                                          <p:attrName>ppt_y</p:attrName>
                                        </p:attrNameLst>
                                      </p:cBhvr>
                                      <p:tavLst>
                                        <p:tav tm="0">
                                          <p:val>
                                            <p:strVal val="#ppt_y"/>
                                          </p:val>
                                        </p:tav>
                                        <p:tav tm="100000">
                                          <p:val>
                                            <p:strVal val="#ppt_y"/>
                                          </p:val>
                                        </p:tav>
                                      </p:tavLst>
                                    </p:anim>
                                  </p:childTnLst>
                                </p:cTn>
                              </p:par>
                              <p:par>
                                <p:cTn id="49" presetID="39" presetClass="entr" presetSubtype="0" accel="100000" fill="hold" grpId="0" nodeType="withEffect">
                                  <p:stCondLst>
                                    <p:cond delay="0"/>
                                  </p:stCondLst>
                                  <p:childTnLst>
                                    <p:set>
                                      <p:cBhvr>
                                        <p:cTn id="50" dur="1" fill="hold">
                                          <p:stCondLst>
                                            <p:cond delay="0"/>
                                          </p:stCondLst>
                                        </p:cTn>
                                        <p:tgtEl>
                                          <p:spTgt spid="81974"/>
                                        </p:tgtEl>
                                        <p:attrNameLst>
                                          <p:attrName>style.visibility</p:attrName>
                                        </p:attrNameLst>
                                      </p:cBhvr>
                                      <p:to>
                                        <p:strVal val="visible"/>
                                      </p:to>
                                    </p:set>
                                    <p:anim calcmode="lin" valueType="num">
                                      <p:cBhvr>
                                        <p:cTn id="51" dur="500" fill="hold"/>
                                        <p:tgtEl>
                                          <p:spTgt spid="81974"/>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81974"/>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81974"/>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8197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9" presetClass="entr" presetSubtype="0" accel="100000" fill="hold" grpId="0" nodeType="clickEffect">
                                  <p:stCondLst>
                                    <p:cond delay="0"/>
                                  </p:stCondLst>
                                  <p:childTnLst>
                                    <p:set>
                                      <p:cBhvr>
                                        <p:cTn id="58" dur="1" fill="hold">
                                          <p:stCondLst>
                                            <p:cond delay="0"/>
                                          </p:stCondLst>
                                        </p:cTn>
                                        <p:tgtEl>
                                          <p:spTgt spid="81975"/>
                                        </p:tgtEl>
                                        <p:attrNameLst>
                                          <p:attrName>style.visibility</p:attrName>
                                        </p:attrNameLst>
                                      </p:cBhvr>
                                      <p:to>
                                        <p:strVal val="visible"/>
                                      </p:to>
                                    </p:set>
                                    <p:anim calcmode="lin" valueType="num">
                                      <p:cBhvr>
                                        <p:cTn id="59" dur="500" fill="hold"/>
                                        <p:tgtEl>
                                          <p:spTgt spid="81975"/>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81975"/>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81975"/>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81975"/>
                                        </p:tgtEl>
                                        <p:attrNameLst>
                                          <p:attrName>ppt_y</p:attrName>
                                        </p:attrNameLst>
                                      </p:cBhvr>
                                      <p:tavLst>
                                        <p:tav tm="0">
                                          <p:val>
                                            <p:strVal val="#ppt_y"/>
                                          </p:val>
                                        </p:tav>
                                        <p:tav tm="100000">
                                          <p:val>
                                            <p:strVal val="#ppt_y"/>
                                          </p:val>
                                        </p:tav>
                                      </p:tavLst>
                                    </p:anim>
                                  </p:childTnLst>
                                </p:cTn>
                              </p:par>
                              <p:par>
                                <p:cTn id="63" presetID="39" presetClass="entr" presetSubtype="0" accel="100000" fill="hold" grpId="0" nodeType="withEffect">
                                  <p:stCondLst>
                                    <p:cond delay="0"/>
                                  </p:stCondLst>
                                  <p:childTnLst>
                                    <p:set>
                                      <p:cBhvr>
                                        <p:cTn id="64" dur="1" fill="hold">
                                          <p:stCondLst>
                                            <p:cond delay="0"/>
                                          </p:stCondLst>
                                        </p:cTn>
                                        <p:tgtEl>
                                          <p:spTgt spid="81976"/>
                                        </p:tgtEl>
                                        <p:attrNameLst>
                                          <p:attrName>style.visibility</p:attrName>
                                        </p:attrNameLst>
                                      </p:cBhvr>
                                      <p:to>
                                        <p:strVal val="visible"/>
                                      </p:to>
                                    </p:set>
                                    <p:anim calcmode="lin" valueType="num">
                                      <p:cBhvr>
                                        <p:cTn id="65" dur="500" fill="hold"/>
                                        <p:tgtEl>
                                          <p:spTgt spid="81976"/>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81976"/>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81976"/>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81976"/>
                                        </p:tgtEl>
                                        <p:attrNameLst>
                                          <p:attrName>ppt_y</p:attrName>
                                        </p:attrNameLst>
                                      </p:cBhvr>
                                      <p:tavLst>
                                        <p:tav tm="0">
                                          <p:val>
                                            <p:strVal val="#ppt_y"/>
                                          </p:val>
                                        </p:tav>
                                        <p:tav tm="100000">
                                          <p:val>
                                            <p:strVal val="#ppt_y"/>
                                          </p:val>
                                        </p:tav>
                                      </p:tavLst>
                                    </p:anim>
                                  </p:childTnLst>
                                </p:cTn>
                              </p:par>
                              <p:par>
                                <p:cTn id="69" presetID="39" presetClass="entr" presetSubtype="0" accel="100000" fill="hold" grpId="0" nodeType="withEffect">
                                  <p:stCondLst>
                                    <p:cond delay="0"/>
                                  </p:stCondLst>
                                  <p:childTnLst>
                                    <p:set>
                                      <p:cBhvr>
                                        <p:cTn id="70" dur="1" fill="hold">
                                          <p:stCondLst>
                                            <p:cond delay="0"/>
                                          </p:stCondLst>
                                        </p:cTn>
                                        <p:tgtEl>
                                          <p:spTgt spid="81977"/>
                                        </p:tgtEl>
                                        <p:attrNameLst>
                                          <p:attrName>style.visibility</p:attrName>
                                        </p:attrNameLst>
                                      </p:cBhvr>
                                      <p:to>
                                        <p:strVal val="visible"/>
                                      </p:to>
                                    </p:set>
                                    <p:anim calcmode="lin" valueType="num">
                                      <p:cBhvr>
                                        <p:cTn id="71" dur="500" fill="hold"/>
                                        <p:tgtEl>
                                          <p:spTgt spid="81977"/>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81977"/>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81977"/>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81977"/>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9" presetClass="entr" presetSubtype="0" accel="100000" fill="hold" grpId="0" nodeType="clickEffect">
                                  <p:stCondLst>
                                    <p:cond delay="0"/>
                                  </p:stCondLst>
                                  <p:childTnLst>
                                    <p:set>
                                      <p:cBhvr>
                                        <p:cTn id="78" dur="1" fill="hold">
                                          <p:stCondLst>
                                            <p:cond delay="0"/>
                                          </p:stCondLst>
                                        </p:cTn>
                                        <p:tgtEl>
                                          <p:spTgt spid="81979"/>
                                        </p:tgtEl>
                                        <p:attrNameLst>
                                          <p:attrName>style.visibility</p:attrName>
                                        </p:attrNameLst>
                                      </p:cBhvr>
                                      <p:to>
                                        <p:strVal val="visible"/>
                                      </p:to>
                                    </p:set>
                                    <p:anim calcmode="lin" valueType="num">
                                      <p:cBhvr>
                                        <p:cTn id="79" dur="500" fill="hold"/>
                                        <p:tgtEl>
                                          <p:spTgt spid="81979"/>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81979"/>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81979"/>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81979"/>
                                        </p:tgtEl>
                                        <p:attrNameLst>
                                          <p:attrName>ppt_y</p:attrName>
                                        </p:attrNameLst>
                                      </p:cBhvr>
                                      <p:tavLst>
                                        <p:tav tm="0">
                                          <p:val>
                                            <p:strVal val="#ppt_y"/>
                                          </p:val>
                                        </p:tav>
                                        <p:tav tm="100000">
                                          <p:val>
                                            <p:strVal val="#ppt_y"/>
                                          </p:val>
                                        </p:tav>
                                      </p:tavLst>
                                    </p:anim>
                                  </p:childTnLst>
                                </p:cTn>
                              </p:par>
                              <p:par>
                                <p:cTn id="83" presetID="39" presetClass="entr" presetSubtype="0" accel="100000" fill="hold" grpId="0" nodeType="withEffect">
                                  <p:stCondLst>
                                    <p:cond delay="0"/>
                                  </p:stCondLst>
                                  <p:childTnLst>
                                    <p:set>
                                      <p:cBhvr>
                                        <p:cTn id="84" dur="1" fill="hold">
                                          <p:stCondLst>
                                            <p:cond delay="0"/>
                                          </p:stCondLst>
                                        </p:cTn>
                                        <p:tgtEl>
                                          <p:spTgt spid="81983"/>
                                        </p:tgtEl>
                                        <p:attrNameLst>
                                          <p:attrName>style.visibility</p:attrName>
                                        </p:attrNameLst>
                                      </p:cBhvr>
                                      <p:to>
                                        <p:strVal val="visible"/>
                                      </p:to>
                                    </p:set>
                                    <p:anim calcmode="lin" valueType="num">
                                      <p:cBhvr>
                                        <p:cTn id="85" dur="500" fill="hold"/>
                                        <p:tgtEl>
                                          <p:spTgt spid="81983"/>
                                        </p:tgtEl>
                                        <p:attrNameLst>
                                          <p:attrName>ppt_h</p:attrName>
                                        </p:attrNameLst>
                                      </p:cBhvr>
                                      <p:tavLst>
                                        <p:tav tm="0">
                                          <p:val>
                                            <p:strVal val="#ppt_h/20"/>
                                          </p:val>
                                        </p:tav>
                                        <p:tav tm="50000">
                                          <p:val>
                                            <p:strVal val="#ppt_h/20"/>
                                          </p:val>
                                        </p:tav>
                                        <p:tav tm="100000">
                                          <p:val>
                                            <p:strVal val="#ppt_h"/>
                                          </p:val>
                                        </p:tav>
                                      </p:tavLst>
                                    </p:anim>
                                    <p:anim calcmode="lin" valueType="num">
                                      <p:cBhvr>
                                        <p:cTn id="86" dur="500" fill="hold"/>
                                        <p:tgtEl>
                                          <p:spTgt spid="81983"/>
                                        </p:tgtEl>
                                        <p:attrNameLst>
                                          <p:attrName>ppt_w</p:attrName>
                                        </p:attrNameLst>
                                      </p:cBhvr>
                                      <p:tavLst>
                                        <p:tav tm="0">
                                          <p:val>
                                            <p:strVal val="#ppt_w+.3"/>
                                          </p:val>
                                        </p:tav>
                                        <p:tav tm="50000">
                                          <p:val>
                                            <p:strVal val="#ppt_w+.3"/>
                                          </p:val>
                                        </p:tav>
                                        <p:tav tm="100000">
                                          <p:val>
                                            <p:strVal val="#ppt_w"/>
                                          </p:val>
                                        </p:tav>
                                      </p:tavLst>
                                    </p:anim>
                                    <p:anim calcmode="lin" valueType="num">
                                      <p:cBhvr>
                                        <p:cTn id="87" dur="500" fill="hold"/>
                                        <p:tgtEl>
                                          <p:spTgt spid="81983"/>
                                        </p:tgtEl>
                                        <p:attrNameLst>
                                          <p:attrName>ppt_x</p:attrName>
                                        </p:attrNameLst>
                                      </p:cBhvr>
                                      <p:tavLst>
                                        <p:tav tm="0">
                                          <p:val>
                                            <p:strVal val="#ppt_x-.3"/>
                                          </p:val>
                                        </p:tav>
                                        <p:tav tm="50000">
                                          <p:val>
                                            <p:strVal val="#ppt_x"/>
                                          </p:val>
                                        </p:tav>
                                        <p:tav tm="100000">
                                          <p:val>
                                            <p:strVal val="#ppt_x"/>
                                          </p:val>
                                        </p:tav>
                                      </p:tavLst>
                                    </p:anim>
                                    <p:anim calcmode="lin" valueType="num">
                                      <p:cBhvr>
                                        <p:cTn id="88" dur="500" fill="hold"/>
                                        <p:tgtEl>
                                          <p:spTgt spid="81983"/>
                                        </p:tgtEl>
                                        <p:attrNameLst>
                                          <p:attrName>ppt_y</p:attrName>
                                        </p:attrNameLst>
                                      </p:cBhvr>
                                      <p:tavLst>
                                        <p:tav tm="0">
                                          <p:val>
                                            <p:strVal val="#ppt_y"/>
                                          </p:val>
                                        </p:tav>
                                        <p:tav tm="100000">
                                          <p:val>
                                            <p:strVal val="#ppt_y"/>
                                          </p:val>
                                        </p:tav>
                                      </p:tavLst>
                                    </p:anim>
                                  </p:childTnLst>
                                </p:cTn>
                              </p:par>
                              <p:par>
                                <p:cTn id="89" presetID="39" presetClass="entr" presetSubtype="0" accel="100000" fill="hold" grpId="0" nodeType="withEffect">
                                  <p:stCondLst>
                                    <p:cond delay="0"/>
                                  </p:stCondLst>
                                  <p:childTnLst>
                                    <p:set>
                                      <p:cBhvr>
                                        <p:cTn id="90" dur="1" fill="hold">
                                          <p:stCondLst>
                                            <p:cond delay="0"/>
                                          </p:stCondLst>
                                        </p:cTn>
                                        <p:tgtEl>
                                          <p:spTgt spid="81984"/>
                                        </p:tgtEl>
                                        <p:attrNameLst>
                                          <p:attrName>style.visibility</p:attrName>
                                        </p:attrNameLst>
                                      </p:cBhvr>
                                      <p:to>
                                        <p:strVal val="visible"/>
                                      </p:to>
                                    </p:set>
                                    <p:anim calcmode="lin" valueType="num">
                                      <p:cBhvr>
                                        <p:cTn id="91" dur="500" fill="hold"/>
                                        <p:tgtEl>
                                          <p:spTgt spid="81984"/>
                                        </p:tgtEl>
                                        <p:attrNameLst>
                                          <p:attrName>ppt_h</p:attrName>
                                        </p:attrNameLst>
                                      </p:cBhvr>
                                      <p:tavLst>
                                        <p:tav tm="0">
                                          <p:val>
                                            <p:strVal val="#ppt_h/20"/>
                                          </p:val>
                                        </p:tav>
                                        <p:tav tm="50000">
                                          <p:val>
                                            <p:strVal val="#ppt_h/20"/>
                                          </p:val>
                                        </p:tav>
                                        <p:tav tm="100000">
                                          <p:val>
                                            <p:strVal val="#ppt_h"/>
                                          </p:val>
                                        </p:tav>
                                      </p:tavLst>
                                    </p:anim>
                                    <p:anim calcmode="lin" valueType="num">
                                      <p:cBhvr>
                                        <p:cTn id="92" dur="500" fill="hold"/>
                                        <p:tgtEl>
                                          <p:spTgt spid="81984"/>
                                        </p:tgtEl>
                                        <p:attrNameLst>
                                          <p:attrName>ppt_w</p:attrName>
                                        </p:attrNameLst>
                                      </p:cBhvr>
                                      <p:tavLst>
                                        <p:tav tm="0">
                                          <p:val>
                                            <p:strVal val="#ppt_w+.3"/>
                                          </p:val>
                                        </p:tav>
                                        <p:tav tm="50000">
                                          <p:val>
                                            <p:strVal val="#ppt_w+.3"/>
                                          </p:val>
                                        </p:tav>
                                        <p:tav tm="100000">
                                          <p:val>
                                            <p:strVal val="#ppt_w"/>
                                          </p:val>
                                        </p:tav>
                                      </p:tavLst>
                                    </p:anim>
                                    <p:anim calcmode="lin" valueType="num">
                                      <p:cBhvr>
                                        <p:cTn id="93" dur="500" fill="hold"/>
                                        <p:tgtEl>
                                          <p:spTgt spid="81984"/>
                                        </p:tgtEl>
                                        <p:attrNameLst>
                                          <p:attrName>ppt_x</p:attrName>
                                        </p:attrNameLst>
                                      </p:cBhvr>
                                      <p:tavLst>
                                        <p:tav tm="0">
                                          <p:val>
                                            <p:strVal val="#ppt_x-.3"/>
                                          </p:val>
                                        </p:tav>
                                        <p:tav tm="50000">
                                          <p:val>
                                            <p:strVal val="#ppt_x"/>
                                          </p:val>
                                        </p:tav>
                                        <p:tav tm="100000">
                                          <p:val>
                                            <p:strVal val="#ppt_x"/>
                                          </p:val>
                                        </p:tav>
                                      </p:tavLst>
                                    </p:anim>
                                    <p:anim calcmode="lin" valueType="num">
                                      <p:cBhvr>
                                        <p:cTn id="94" dur="500" fill="hold"/>
                                        <p:tgtEl>
                                          <p:spTgt spid="81984"/>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9" presetClass="entr" presetSubtype="0" accel="100000" fill="hold" grpId="0" nodeType="clickEffect">
                                  <p:stCondLst>
                                    <p:cond delay="0"/>
                                  </p:stCondLst>
                                  <p:childTnLst>
                                    <p:set>
                                      <p:cBhvr>
                                        <p:cTn id="98" dur="1" fill="hold">
                                          <p:stCondLst>
                                            <p:cond delay="0"/>
                                          </p:stCondLst>
                                        </p:cTn>
                                        <p:tgtEl>
                                          <p:spTgt spid="81987"/>
                                        </p:tgtEl>
                                        <p:attrNameLst>
                                          <p:attrName>style.visibility</p:attrName>
                                        </p:attrNameLst>
                                      </p:cBhvr>
                                      <p:to>
                                        <p:strVal val="visible"/>
                                      </p:to>
                                    </p:set>
                                    <p:anim calcmode="lin" valueType="num">
                                      <p:cBhvr>
                                        <p:cTn id="99" dur="500" fill="hold"/>
                                        <p:tgtEl>
                                          <p:spTgt spid="81987"/>
                                        </p:tgtEl>
                                        <p:attrNameLst>
                                          <p:attrName>ppt_h</p:attrName>
                                        </p:attrNameLst>
                                      </p:cBhvr>
                                      <p:tavLst>
                                        <p:tav tm="0">
                                          <p:val>
                                            <p:strVal val="#ppt_h/20"/>
                                          </p:val>
                                        </p:tav>
                                        <p:tav tm="50000">
                                          <p:val>
                                            <p:strVal val="#ppt_h/20"/>
                                          </p:val>
                                        </p:tav>
                                        <p:tav tm="100000">
                                          <p:val>
                                            <p:strVal val="#ppt_h"/>
                                          </p:val>
                                        </p:tav>
                                      </p:tavLst>
                                    </p:anim>
                                    <p:anim calcmode="lin" valueType="num">
                                      <p:cBhvr>
                                        <p:cTn id="100" dur="500" fill="hold"/>
                                        <p:tgtEl>
                                          <p:spTgt spid="81987"/>
                                        </p:tgtEl>
                                        <p:attrNameLst>
                                          <p:attrName>ppt_w</p:attrName>
                                        </p:attrNameLst>
                                      </p:cBhvr>
                                      <p:tavLst>
                                        <p:tav tm="0">
                                          <p:val>
                                            <p:strVal val="#ppt_w+.3"/>
                                          </p:val>
                                        </p:tav>
                                        <p:tav tm="50000">
                                          <p:val>
                                            <p:strVal val="#ppt_w+.3"/>
                                          </p:val>
                                        </p:tav>
                                        <p:tav tm="100000">
                                          <p:val>
                                            <p:strVal val="#ppt_w"/>
                                          </p:val>
                                        </p:tav>
                                      </p:tavLst>
                                    </p:anim>
                                    <p:anim calcmode="lin" valueType="num">
                                      <p:cBhvr>
                                        <p:cTn id="101" dur="500" fill="hold"/>
                                        <p:tgtEl>
                                          <p:spTgt spid="81987"/>
                                        </p:tgtEl>
                                        <p:attrNameLst>
                                          <p:attrName>ppt_x</p:attrName>
                                        </p:attrNameLst>
                                      </p:cBhvr>
                                      <p:tavLst>
                                        <p:tav tm="0">
                                          <p:val>
                                            <p:strVal val="#ppt_x-.3"/>
                                          </p:val>
                                        </p:tav>
                                        <p:tav tm="50000">
                                          <p:val>
                                            <p:strVal val="#ppt_x"/>
                                          </p:val>
                                        </p:tav>
                                        <p:tav tm="100000">
                                          <p:val>
                                            <p:strVal val="#ppt_x"/>
                                          </p:val>
                                        </p:tav>
                                      </p:tavLst>
                                    </p:anim>
                                    <p:anim calcmode="lin" valueType="num">
                                      <p:cBhvr>
                                        <p:cTn id="102" dur="500" fill="hold"/>
                                        <p:tgtEl>
                                          <p:spTgt spid="81987"/>
                                        </p:tgtEl>
                                        <p:attrNameLst>
                                          <p:attrName>ppt_y</p:attrName>
                                        </p:attrNameLst>
                                      </p:cBhvr>
                                      <p:tavLst>
                                        <p:tav tm="0">
                                          <p:val>
                                            <p:strVal val="#ppt_y"/>
                                          </p:val>
                                        </p:tav>
                                        <p:tav tm="100000">
                                          <p:val>
                                            <p:strVal val="#ppt_y"/>
                                          </p:val>
                                        </p:tav>
                                      </p:tavLst>
                                    </p:anim>
                                  </p:childTnLst>
                                </p:cTn>
                              </p:par>
                              <p:par>
                                <p:cTn id="103" presetID="39" presetClass="entr" presetSubtype="0" accel="100000" fill="hold" grpId="0" nodeType="withEffect">
                                  <p:stCondLst>
                                    <p:cond delay="0"/>
                                  </p:stCondLst>
                                  <p:childTnLst>
                                    <p:set>
                                      <p:cBhvr>
                                        <p:cTn id="104" dur="1" fill="hold">
                                          <p:stCondLst>
                                            <p:cond delay="0"/>
                                          </p:stCondLst>
                                        </p:cTn>
                                        <p:tgtEl>
                                          <p:spTgt spid="81988"/>
                                        </p:tgtEl>
                                        <p:attrNameLst>
                                          <p:attrName>style.visibility</p:attrName>
                                        </p:attrNameLst>
                                      </p:cBhvr>
                                      <p:to>
                                        <p:strVal val="visible"/>
                                      </p:to>
                                    </p:set>
                                    <p:anim calcmode="lin" valueType="num">
                                      <p:cBhvr>
                                        <p:cTn id="105" dur="500" fill="hold"/>
                                        <p:tgtEl>
                                          <p:spTgt spid="81988"/>
                                        </p:tgtEl>
                                        <p:attrNameLst>
                                          <p:attrName>ppt_h</p:attrName>
                                        </p:attrNameLst>
                                      </p:cBhvr>
                                      <p:tavLst>
                                        <p:tav tm="0">
                                          <p:val>
                                            <p:strVal val="#ppt_h/20"/>
                                          </p:val>
                                        </p:tav>
                                        <p:tav tm="50000">
                                          <p:val>
                                            <p:strVal val="#ppt_h/20"/>
                                          </p:val>
                                        </p:tav>
                                        <p:tav tm="100000">
                                          <p:val>
                                            <p:strVal val="#ppt_h"/>
                                          </p:val>
                                        </p:tav>
                                      </p:tavLst>
                                    </p:anim>
                                    <p:anim calcmode="lin" valueType="num">
                                      <p:cBhvr>
                                        <p:cTn id="106" dur="500" fill="hold"/>
                                        <p:tgtEl>
                                          <p:spTgt spid="81988"/>
                                        </p:tgtEl>
                                        <p:attrNameLst>
                                          <p:attrName>ppt_w</p:attrName>
                                        </p:attrNameLst>
                                      </p:cBhvr>
                                      <p:tavLst>
                                        <p:tav tm="0">
                                          <p:val>
                                            <p:strVal val="#ppt_w+.3"/>
                                          </p:val>
                                        </p:tav>
                                        <p:tav tm="50000">
                                          <p:val>
                                            <p:strVal val="#ppt_w+.3"/>
                                          </p:val>
                                        </p:tav>
                                        <p:tav tm="100000">
                                          <p:val>
                                            <p:strVal val="#ppt_w"/>
                                          </p:val>
                                        </p:tav>
                                      </p:tavLst>
                                    </p:anim>
                                    <p:anim calcmode="lin" valueType="num">
                                      <p:cBhvr>
                                        <p:cTn id="107" dur="500" fill="hold"/>
                                        <p:tgtEl>
                                          <p:spTgt spid="81988"/>
                                        </p:tgtEl>
                                        <p:attrNameLst>
                                          <p:attrName>ppt_x</p:attrName>
                                        </p:attrNameLst>
                                      </p:cBhvr>
                                      <p:tavLst>
                                        <p:tav tm="0">
                                          <p:val>
                                            <p:strVal val="#ppt_x-.3"/>
                                          </p:val>
                                        </p:tav>
                                        <p:tav tm="50000">
                                          <p:val>
                                            <p:strVal val="#ppt_x"/>
                                          </p:val>
                                        </p:tav>
                                        <p:tav tm="100000">
                                          <p:val>
                                            <p:strVal val="#ppt_x"/>
                                          </p:val>
                                        </p:tav>
                                      </p:tavLst>
                                    </p:anim>
                                    <p:anim calcmode="lin" valueType="num">
                                      <p:cBhvr>
                                        <p:cTn id="108" dur="500" fill="hold"/>
                                        <p:tgtEl>
                                          <p:spTgt spid="81988"/>
                                        </p:tgtEl>
                                        <p:attrNameLst>
                                          <p:attrName>ppt_y</p:attrName>
                                        </p:attrNameLst>
                                      </p:cBhvr>
                                      <p:tavLst>
                                        <p:tav tm="0">
                                          <p:val>
                                            <p:strVal val="#ppt_y"/>
                                          </p:val>
                                        </p:tav>
                                        <p:tav tm="100000">
                                          <p:val>
                                            <p:strVal val="#ppt_y"/>
                                          </p:val>
                                        </p:tav>
                                      </p:tavLst>
                                    </p:anim>
                                  </p:childTnLst>
                                </p:cTn>
                              </p:par>
                              <p:par>
                                <p:cTn id="109" presetID="39" presetClass="entr" presetSubtype="0" accel="100000" fill="hold" grpId="0" nodeType="withEffect">
                                  <p:stCondLst>
                                    <p:cond delay="0"/>
                                  </p:stCondLst>
                                  <p:childTnLst>
                                    <p:set>
                                      <p:cBhvr>
                                        <p:cTn id="110" dur="1" fill="hold">
                                          <p:stCondLst>
                                            <p:cond delay="0"/>
                                          </p:stCondLst>
                                        </p:cTn>
                                        <p:tgtEl>
                                          <p:spTgt spid="81989"/>
                                        </p:tgtEl>
                                        <p:attrNameLst>
                                          <p:attrName>style.visibility</p:attrName>
                                        </p:attrNameLst>
                                      </p:cBhvr>
                                      <p:to>
                                        <p:strVal val="visible"/>
                                      </p:to>
                                    </p:set>
                                    <p:anim calcmode="lin" valueType="num">
                                      <p:cBhvr>
                                        <p:cTn id="111" dur="500" fill="hold"/>
                                        <p:tgtEl>
                                          <p:spTgt spid="81989"/>
                                        </p:tgtEl>
                                        <p:attrNameLst>
                                          <p:attrName>ppt_h</p:attrName>
                                        </p:attrNameLst>
                                      </p:cBhvr>
                                      <p:tavLst>
                                        <p:tav tm="0">
                                          <p:val>
                                            <p:strVal val="#ppt_h/20"/>
                                          </p:val>
                                        </p:tav>
                                        <p:tav tm="50000">
                                          <p:val>
                                            <p:strVal val="#ppt_h/20"/>
                                          </p:val>
                                        </p:tav>
                                        <p:tav tm="100000">
                                          <p:val>
                                            <p:strVal val="#ppt_h"/>
                                          </p:val>
                                        </p:tav>
                                      </p:tavLst>
                                    </p:anim>
                                    <p:anim calcmode="lin" valueType="num">
                                      <p:cBhvr>
                                        <p:cTn id="112" dur="500" fill="hold"/>
                                        <p:tgtEl>
                                          <p:spTgt spid="81989"/>
                                        </p:tgtEl>
                                        <p:attrNameLst>
                                          <p:attrName>ppt_w</p:attrName>
                                        </p:attrNameLst>
                                      </p:cBhvr>
                                      <p:tavLst>
                                        <p:tav tm="0">
                                          <p:val>
                                            <p:strVal val="#ppt_w+.3"/>
                                          </p:val>
                                        </p:tav>
                                        <p:tav tm="50000">
                                          <p:val>
                                            <p:strVal val="#ppt_w+.3"/>
                                          </p:val>
                                        </p:tav>
                                        <p:tav tm="100000">
                                          <p:val>
                                            <p:strVal val="#ppt_w"/>
                                          </p:val>
                                        </p:tav>
                                      </p:tavLst>
                                    </p:anim>
                                    <p:anim calcmode="lin" valueType="num">
                                      <p:cBhvr>
                                        <p:cTn id="113" dur="500" fill="hold"/>
                                        <p:tgtEl>
                                          <p:spTgt spid="81989"/>
                                        </p:tgtEl>
                                        <p:attrNameLst>
                                          <p:attrName>ppt_x</p:attrName>
                                        </p:attrNameLst>
                                      </p:cBhvr>
                                      <p:tavLst>
                                        <p:tav tm="0">
                                          <p:val>
                                            <p:strVal val="#ppt_x-.3"/>
                                          </p:val>
                                        </p:tav>
                                        <p:tav tm="50000">
                                          <p:val>
                                            <p:strVal val="#ppt_x"/>
                                          </p:val>
                                        </p:tav>
                                        <p:tav tm="100000">
                                          <p:val>
                                            <p:strVal val="#ppt_x"/>
                                          </p:val>
                                        </p:tav>
                                      </p:tavLst>
                                    </p:anim>
                                    <p:anim calcmode="lin" valueType="num">
                                      <p:cBhvr>
                                        <p:cTn id="114" dur="500" fill="hold"/>
                                        <p:tgtEl>
                                          <p:spTgt spid="81989"/>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39" presetClass="entr" presetSubtype="0" accel="100000" fill="hold" grpId="0" nodeType="clickEffect">
                                  <p:stCondLst>
                                    <p:cond delay="0"/>
                                  </p:stCondLst>
                                  <p:childTnLst>
                                    <p:set>
                                      <p:cBhvr>
                                        <p:cTn id="118" dur="1" fill="hold">
                                          <p:stCondLst>
                                            <p:cond delay="0"/>
                                          </p:stCondLst>
                                        </p:cTn>
                                        <p:tgtEl>
                                          <p:spTgt spid="81990"/>
                                        </p:tgtEl>
                                        <p:attrNameLst>
                                          <p:attrName>style.visibility</p:attrName>
                                        </p:attrNameLst>
                                      </p:cBhvr>
                                      <p:to>
                                        <p:strVal val="visible"/>
                                      </p:to>
                                    </p:set>
                                    <p:anim calcmode="lin" valueType="num">
                                      <p:cBhvr>
                                        <p:cTn id="119" dur="500" fill="hold"/>
                                        <p:tgtEl>
                                          <p:spTgt spid="81990"/>
                                        </p:tgtEl>
                                        <p:attrNameLst>
                                          <p:attrName>ppt_h</p:attrName>
                                        </p:attrNameLst>
                                      </p:cBhvr>
                                      <p:tavLst>
                                        <p:tav tm="0">
                                          <p:val>
                                            <p:strVal val="#ppt_h/20"/>
                                          </p:val>
                                        </p:tav>
                                        <p:tav tm="50000">
                                          <p:val>
                                            <p:strVal val="#ppt_h/20"/>
                                          </p:val>
                                        </p:tav>
                                        <p:tav tm="100000">
                                          <p:val>
                                            <p:strVal val="#ppt_h"/>
                                          </p:val>
                                        </p:tav>
                                      </p:tavLst>
                                    </p:anim>
                                    <p:anim calcmode="lin" valueType="num">
                                      <p:cBhvr>
                                        <p:cTn id="120" dur="500" fill="hold"/>
                                        <p:tgtEl>
                                          <p:spTgt spid="81990"/>
                                        </p:tgtEl>
                                        <p:attrNameLst>
                                          <p:attrName>ppt_w</p:attrName>
                                        </p:attrNameLst>
                                      </p:cBhvr>
                                      <p:tavLst>
                                        <p:tav tm="0">
                                          <p:val>
                                            <p:strVal val="#ppt_w+.3"/>
                                          </p:val>
                                        </p:tav>
                                        <p:tav tm="50000">
                                          <p:val>
                                            <p:strVal val="#ppt_w+.3"/>
                                          </p:val>
                                        </p:tav>
                                        <p:tav tm="100000">
                                          <p:val>
                                            <p:strVal val="#ppt_w"/>
                                          </p:val>
                                        </p:tav>
                                      </p:tavLst>
                                    </p:anim>
                                    <p:anim calcmode="lin" valueType="num">
                                      <p:cBhvr>
                                        <p:cTn id="121" dur="500" fill="hold"/>
                                        <p:tgtEl>
                                          <p:spTgt spid="81990"/>
                                        </p:tgtEl>
                                        <p:attrNameLst>
                                          <p:attrName>ppt_x</p:attrName>
                                        </p:attrNameLst>
                                      </p:cBhvr>
                                      <p:tavLst>
                                        <p:tav tm="0">
                                          <p:val>
                                            <p:strVal val="#ppt_x-.3"/>
                                          </p:val>
                                        </p:tav>
                                        <p:tav tm="50000">
                                          <p:val>
                                            <p:strVal val="#ppt_x"/>
                                          </p:val>
                                        </p:tav>
                                        <p:tav tm="100000">
                                          <p:val>
                                            <p:strVal val="#ppt_x"/>
                                          </p:val>
                                        </p:tav>
                                      </p:tavLst>
                                    </p:anim>
                                    <p:anim calcmode="lin" valueType="num">
                                      <p:cBhvr>
                                        <p:cTn id="122" dur="500" fill="hold"/>
                                        <p:tgtEl>
                                          <p:spTgt spid="81990"/>
                                        </p:tgtEl>
                                        <p:attrNameLst>
                                          <p:attrName>ppt_y</p:attrName>
                                        </p:attrNameLst>
                                      </p:cBhvr>
                                      <p:tavLst>
                                        <p:tav tm="0">
                                          <p:val>
                                            <p:strVal val="#ppt_y"/>
                                          </p:val>
                                        </p:tav>
                                        <p:tav tm="100000">
                                          <p:val>
                                            <p:strVal val="#ppt_y"/>
                                          </p:val>
                                        </p:tav>
                                      </p:tavLst>
                                    </p:anim>
                                  </p:childTnLst>
                                </p:cTn>
                              </p:par>
                              <p:par>
                                <p:cTn id="123" presetID="39" presetClass="entr" presetSubtype="0" accel="100000" fill="hold" grpId="0" nodeType="withEffect">
                                  <p:stCondLst>
                                    <p:cond delay="0"/>
                                  </p:stCondLst>
                                  <p:childTnLst>
                                    <p:set>
                                      <p:cBhvr>
                                        <p:cTn id="124" dur="1" fill="hold">
                                          <p:stCondLst>
                                            <p:cond delay="0"/>
                                          </p:stCondLst>
                                        </p:cTn>
                                        <p:tgtEl>
                                          <p:spTgt spid="81994"/>
                                        </p:tgtEl>
                                        <p:attrNameLst>
                                          <p:attrName>style.visibility</p:attrName>
                                        </p:attrNameLst>
                                      </p:cBhvr>
                                      <p:to>
                                        <p:strVal val="visible"/>
                                      </p:to>
                                    </p:set>
                                    <p:anim calcmode="lin" valueType="num">
                                      <p:cBhvr>
                                        <p:cTn id="125" dur="500" fill="hold"/>
                                        <p:tgtEl>
                                          <p:spTgt spid="81994"/>
                                        </p:tgtEl>
                                        <p:attrNameLst>
                                          <p:attrName>ppt_h</p:attrName>
                                        </p:attrNameLst>
                                      </p:cBhvr>
                                      <p:tavLst>
                                        <p:tav tm="0">
                                          <p:val>
                                            <p:strVal val="#ppt_h/20"/>
                                          </p:val>
                                        </p:tav>
                                        <p:tav tm="50000">
                                          <p:val>
                                            <p:strVal val="#ppt_h/20"/>
                                          </p:val>
                                        </p:tav>
                                        <p:tav tm="100000">
                                          <p:val>
                                            <p:strVal val="#ppt_h"/>
                                          </p:val>
                                        </p:tav>
                                      </p:tavLst>
                                    </p:anim>
                                    <p:anim calcmode="lin" valueType="num">
                                      <p:cBhvr>
                                        <p:cTn id="126" dur="500" fill="hold"/>
                                        <p:tgtEl>
                                          <p:spTgt spid="81994"/>
                                        </p:tgtEl>
                                        <p:attrNameLst>
                                          <p:attrName>ppt_w</p:attrName>
                                        </p:attrNameLst>
                                      </p:cBhvr>
                                      <p:tavLst>
                                        <p:tav tm="0">
                                          <p:val>
                                            <p:strVal val="#ppt_w+.3"/>
                                          </p:val>
                                        </p:tav>
                                        <p:tav tm="50000">
                                          <p:val>
                                            <p:strVal val="#ppt_w+.3"/>
                                          </p:val>
                                        </p:tav>
                                        <p:tav tm="100000">
                                          <p:val>
                                            <p:strVal val="#ppt_w"/>
                                          </p:val>
                                        </p:tav>
                                      </p:tavLst>
                                    </p:anim>
                                    <p:anim calcmode="lin" valueType="num">
                                      <p:cBhvr>
                                        <p:cTn id="127" dur="500" fill="hold"/>
                                        <p:tgtEl>
                                          <p:spTgt spid="81994"/>
                                        </p:tgtEl>
                                        <p:attrNameLst>
                                          <p:attrName>ppt_x</p:attrName>
                                        </p:attrNameLst>
                                      </p:cBhvr>
                                      <p:tavLst>
                                        <p:tav tm="0">
                                          <p:val>
                                            <p:strVal val="#ppt_x-.3"/>
                                          </p:val>
                                        </p:tav>
                                        <p:tav tm="50000">
                                          <p:val>
                                            <p:strVal val="#ppt_x"/>
                                          </p:val>
                                        </p:tav>
                                        <p:tav tm="100000">
                                          <p:val>
                                            <p:strVal val="#ppt_x"/>
                                          </p:val>
                                        </p:tav>
                                      </p:tavLst>
                                    </p:anim>
                                    <p:anim calcmode="lin" valueType="num">
                                      <p:cBhvr>
                                        <p:cTn id="128" dur="500" fill="hold"/>
                                        <p:tgtEl>
                                          <p:spTgt spid="81994"/>
                                        </p:tgtEl>
                                        <p:attrNameLst>
                                          <p:attrName>ppt_y</p:attrName>
                                        </p:attrNameLst>
                                      </p:cBhvr>
                                      <p:tavLst>
                                        <p:tav tm="0">
                                          <p:val>
                                            <p:strVal val="#ppt_y"/>
                                          </p:val>
                                        </p:tav>
                                        <p:tav tm="100000">
                                          <p:val>
                                            <p:strVal val="#ppt_y"/>
                                          </p:val>
                                        </p:tav>
                                      </p:tavLst>
                                    </p:anim>
                                  </p:childTnLst>
                                </p:cTn>
                              </p:par>
                              <p:par>
                                <p:cTn id="129" presetID="39" presetClass="entr" presetSubtype="0" accel="100000" fill="hold" grpId="0" nodeType="withEffect">
                                  <p:stCondLst>
                                    <p:cond delay="0"/>
                                  </p:stCondLst>
                                  <p:childTnLst>
                                    <p:set>
                                      <p:cBhvr>
                                        <p:cTn id="130" dur="1" fill="hold">
                                          <p:stCondLst>
                                            <p:cond delay="0"/>
                                          </p:stCondLst>
                                        </p:cTn>
                                        <p:tgtEl>
                                          <p:spTgt spid="81995"/>
                                        </p:tgtEl>
                                        <p:attrNameLst>
                                          <p:attrName>style.visibility</p:attrName>
                                        </p:attrNameLst>
                                      </p:cBhvr>
                                      <p:to>
                                        <p:strVal val="visible"/>
                                      </p:to>
                                    </p:set>
                                    <p:anim calcmode="lin" valueType="num">
                                      <p:cBhvr>
                                        <p:cTn id="131" dur="500" fill="hold"/>
                                        <p:tgtEl>
                                          <p:spTgt spid="81995"/>
                                        </p:tgtEl>
                                        <p:attrNameLst>
                                          <p:attrName>ppt_h</p:attrName>
                                        </p:attrNameLst>
                                      </p:cBhvr>
                                      <p:tavLst>
                                        <p:tav tm="0">
                                          <p:val>
                                            <p:strVal val="#ppt_h/20"/>
                                          </p:val>
                                        </p:tav>
                                        <p:tav tm="50000">
                                          <p:val>
                                            <p:strVal val="#ppt_h/20"/>
                                          </p:val>
                                        </p:tav>
                                        <p:tav tm="100000">
                                          <p:val>
                                            <p:strVal val="#ppt_h"/>
                                          </p:val>
                                        </p:tav>
                                      </p:tavLst>
                                    </p:anim>
                                    <p:anim calcmode="lin" valueType="num">
                                      <p:cBhvr>
                                        <p:cTn id="132" dur="500" fill="hold"/>
                                        <p:tgtEl>
                                          <p:spTgt spid="81995"/>
                                        </p:tgtEl>
                                        <p:attrNameLst>
                                          <p:attrName>ppt_w</p:attrName>
                                        </p:attrNameLst>
                                      </p:cBhvr>
                                      <p:tavLst>
                                        <p:tav tm="0">
                                          <p:val>
                                            <p:strVal val="#ppt_w+.3"/>
                                          </p:val>
                                        </p:tav>
                                        <p:tav tm="50000">
                                          <p:val>
                                            <p:strVal val="#ppt_w+.3"/>
                                          </p:val>
                                        </p:tav>
                                        <p:tav tm="100000">
                                          <p:val>
                                            <p:strVal val="#ppt_w"/>
                                          </p:val>
                                        </p:tav>
                                      </p:tavLst>
                                    </p:anim>
                                    <p:anim calcmode="lin" valueType="num">
                                      <p:cBhvr>
                                        <p:cTn id="133" dur="500" fill="hold"/>
                                        <p:tgtEl>
                                          <p:spTgt spid="81995"/>
                                        </p:tgtEl>
                                        <p:attrNameLst>
                                          <p:attrName>ppt_x</p:attrName>
                                        </p:attrNameLst>
                                      </p:cBhvr>
                                      <p:tavLst>
                                        <p:tav tm="0">
                                          <p:val>
                                            <p:strVal val="#ppt_x-.3"/>
                                          </p:val>
                                        </p:tav>
                                        <p:tav tm="50000">
                                          <p:val>
                                            <p:strVal val="#ppt_x"/>
                                          </p:val>
                                        </p:tav>
                                        <p:tav tm="100000">
                                          <p:val>
                                            <p:strVal val="#ppt_x"/>
                                          </p:val>
                                        </p:tav>
                                      </p:tavLst>
                                    </p:anim>
                                    <p:anim calcmode="lin" valueType="num">
                                      <p:cBhvr>
                                        <p:cTn id="134" dur="500" fill="hold"/>
                                        <p:tgtEl>
                                          <p:spTgt spid="81995"/>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39" presetClass="entr" presetSubtype="0" accel="100000" fill="hold" grpId="0" nodeType="clickEffect">
                                  <p:stCondLst>
                                    <p:cond delay="0"/>
                                  </p:stCondLst>
                                  <p:childTnLst>
                                    <p:set>
                                      <p:cBhvr>
                                        <p:cTn id="138" dur="1" fill="hold">
                                          <p:stCondLst>
                                            <p:cond delay="0"/>
                                          </p:stCondLst>
                                        </p:cTn>
                                        <p:tgtEl>
                                          <p:spTgt spid="81997"/>
                                        </p:tgtEl>
                                        <p:attrNameLst>
                                          <p:attrName>style.visibility</p:attrName>
                                        </p:attrNameLst>
                                      </p:cBhvr>
                                      <p:to>
                                        <p:strVal val="visible"/>
                                      </p:to>
                                    </p:set>
                                    <p:anim calcmode="lin" valueType="num">
                                      <p:cBhvr>
                                        <p:cTn id="139" dur="500" fill="hold"/>
                                        <p:tgtEl>
                                          <p:spTgt spid="81997"/>
                                        </p:tgtEl>
                                        <p:attrNameLst>
                                          <p:attrName>ppt_h</p:attrName>
                                        </p:attrNameLst>
                                      </p:cBhvr>
                                      <p:tavLst>
                                        <p:tav tm="0">
                                          <p:val>
                                            <p:strVal val="#ppt_h/20"/>
                                          </p:val>
                                        </p:tav>
                                        <p:tav tm="50000">
                                          <p:val>
                                            <p:strVal val="#ppt_h/20"/>
                                          </p:val>
                                        </p:tav>
                                        <p:tav tm="100000">
                                          <p:val>
                                            <p:strVal val="#ppt_h"/>
                                          </p:val>
                                        </p:tav>
                                      </p:tavLst>
                                    </p:anim>
                                    <p:anim calcmode="lin" valueType="num">
                                      <p:cBhvr>
                                        <p:cTn id="140" dur="500" fill="hold"/>
                                        <p:tgtEl>
                                          <p:spTgt spid="81997"/>
                                        </p:tgtEl>
                                        <p:attrNameLst>
                                          <p:attrName>ppt_w</p:attrName>
                                        </p:attrNameLst>
                                      </p:cBhvr>
                                      <p:tavLst>
                                        <p:tav tm="0">
                                          <p:val>
                                            <p:strVal val="#ppt_w+.3"/>
                                          </p:val>
                                        </p:tav>
                                        <p:tav tm="50000">
                                          <p:val>
                                            <p:strVal val="#ppt_w+.3"/>
                                          </p:val>
                                        </p:tav>
                                        <p:tav tm="100000">
                                          <p:val>
                                            <p:strVal val="#ppt_w"/>
                                          </p:val>
                                        </p:tav>
                                      </p:tavLst>
                                    </p:anim>
                                    <p:anim calcmode="lin" valueType="num">
                                      <p:cBhvr>
                                        <p:cTn id="141" dur="500" fill="hold"/>
                                        <p:tgtEl>
                                          <p:spTgt spid="81997"/>
                                        </p:tgtEl>
                                        <p:attrNameLst>
                                          <p:attrName>ppt_x</p:attrName>
                                        </p:attrNameLst>
                                      </p:cBhvr>
                                      <p:tavLst>
                                        <p:tav tm="0">
                                          <p:val>
                                            <p:strVal val="#ppt_x-.3"/>
                                          </p:val>
                                        </p:tav>
                                        <p:tav tm="50000">
                                          <p:val>
                                            <p:strVal val="#ppt_x"/>
                                          </p:val>
                                        </p:tav>
                                        <p:tav tm="100000">
                                          <p:val>
                                            <p:strVal val="#ppt_x"/>
                                          </p:val>
                                        </p:tav>
                                      </p:tavLst>
                                    </p:anim>
                                    <p:anim calcmode="lin" valueType="num">
                                      <p:cBhvr>
                                        <p:cTn id="142" dur="500" fill="hold"/>
                                        <p:tgtEl>
                                          <p:spTgt spid="81997"/>
                                        </p:tgtEl>
                                        <p:attrNameLst>
                                          <p:attrName>ppt_y</p:attrName>
                                        </p:attrNameLst>
                                      </p:cBhvr>
                                      <p:tavLst>
                                        <p:tav tm="0">
                                          <p:val>
                                            <p:strVal val="#ppt_y"/>
                                          </p:val>
                                        </p:tav>
                                        <p:tav tm="100000">
                                          <p:val>
                                            <p:strVal val="#ppt_y"/>
                                          </p:val>
                                        </p:tav>
                                      </p:tavLst>
                                    </p:anim>
                                  </p:childTnLst>
                                </p:cTn>
                              </p:par>
                              <p:par>
                                <p:cTn id="143" presetID="39" presetClass="entr" presetSubtype="0" accel="100000" fill="hold" grpId="0" nodeType="withEffect">
                                  <p:stCondLst>
                                    <p:cond delay="0"/>
                                  </p:stCondLst>
                                  <p:childTnLst>
                                    <p:set>
                                      <p:cBhvr>
                                        <p:cTn id="144" dur="1" fill="hold">
                                          <p:stCondLst>
                                            <p:cond delay="0"/>
                                          </p:stCondLst>
                                        </p:cTn>
                                        <p:tgtEl>
                                          <p:spTgt spid="81998"/>
                                        </p:tgtEl>
                                        <p:attrNameLst>
                                          <p:attrName>style.visibility</p:attrName>
                                        </p:attrNameLst>
                                      </p:cBhvr>
                                      <p:to>
                                        <p:strVal val="visible"/>
                                      </p:to>
                                    </p:set>
                                    <p:anim calcmode="lin" valueType="num">
                                      <p:cBhvr>
                                        <p:cTn id="145" dur="500" fill="hold"/>
                                        <p:tgtEl>
                                          <p:spTgt spid="81998"/>
                                        </p:tgtEl>
                                        <p:attrNameLst>
                                          <p:attrName>ppt_h</p:attrName>
                                        </p:attrNameLst>
                                      </p:cBhvr>
                                      <p:tavLst>
                                        <p:tav tm="0">
                                          <p:val>
                                            <p:strVal val="#ppt_h/20"/>
                                          </p:val>
                                        </p:tav>
                                        <p:tav tm="50000">
                                          <p:val>
                                            <p:strVal val="#ppt_h/20"/>
                                          </p:val>
                                        </p:tav>
                                        <p:tav tm="100000">
                                          <p:val>
                                            <p:strVal val="#ppt_h"/>
                                          </p:val>
                                        </p:tav>
                                      </p:tavLst>
                                    </p:anim>
                                    <p:anim calcmode="lin" valueType="num">
                                      <p:cBhvr>
                                        <p:cTn id="146" dur="500" fill="hold"/>
                                        <p:tgtEl>
                                          <p:spTgt spid="81998"/>
                                        </p:tgtEl>
                                        <p:attrNameLst>
                                          <p:attrName>ppt_w</p:attrName>
                                        </p:attrNameLst>
                                      </p:cBhvr>
                                      <p:tavLst>
                                        <p:tav tm="0">
                                          <p:val>
                                            <p:strVal val="#ppt_w+.3"/>
                                          </p:val>
                                        </p:tav>
                                        <p:tav tm="50000">
                                          <p:val>
                                            <p:strVal val="#ppt_w+.3"/>
                                          </p:val>
                                        </p:tav>
                                        <p:tav tm="100000">
                                          <p:val>
                                            <p:strVal val="#ppt_w"/>
                                          </p:val>
                                        </p:tav>
                                      </p:tavLst>
                                    </p:anim>
                                    <p:anim calcmode="lin" valueType="num">
                                      <p:cBhvr>
                                        <p:cTn id="147" dur="500" fill="hold"/>
                                        <p:tgtEl>
                                          <p:spTgt spid="81998"/>
                                        </p:tgtEl>
                                        <p:attrNameLst>
                                          <p:attrName>ppt_x</p:attrName>
                                        </p:attrNameLst>
                                      </p:cBhvr>
                                      <p:tavLst>
                                        <p:tav tm="0">
                                          <p:val>
                                            <p:strVal val="#ppt_x-.3"/>
                                          </p:val>
                                        </p:tav>
                                        <p:tav tm="50000">
                                          <p:val>
                                            <p:strVal val="#ppt_x"/>
                                          </p:val>
                                        </p:tav>
                                        <p:tav tm="100000">
                                          <p:val>
                                            <p:strVal val="#ppt_x"/>
                                          </p:val>
                                        </p:tav>
                                      </p:tavLst>
                                    </p:anim>
                                    <p:anim calcmode="lin" valueType="num">
                                      <p:cBhvr>
                                        <p:cTn id="148" dur="500" fill="hold"/>
                                        <p:tgtEl>
                                          <p:spTgt spid="81998"/>
                                        </p:tgtEl>
                                        <p:attrNameLst>
                                          <p:attrName>ppt_y</p:attrName>
                                        </p:attrNameLst>
                                      </p:cBhvr>
                                      <p:tavLst>
                                        <p:tav tm="0">
                                          <p:val>
                                            <p:strVal val="#ppt_y"/>
                                          </p:val>
                                        </p:tav>
                                        <p:tav tm="100000">
                                          <p:val>
                                            <p:strVal val="#ppt_y"/>
                                          </p:val>
                                        </p:tav>
                                      </p:tavLst>
                                    </p:anim>
                                  </p:childTnLst>
                                </p:cTn>
                              </p:par>
                              <p:par>
                                <p:cTn id="149" presetID="39" presetClass="entr" presetSubtype="0" accel="100000" fill="hold" grpId="0" nodeType="withEffect">
                                  <p:stCondLst>
                                    <p:cond delay="0"/>
                                  </p:stCondLst>
                                  <p:childTnLst>
                                    <p:set>
                                      <p:cBhvr>
                                        <p:cTn id="150" dur="1" fill="hold">
                                          <p:stCondLst>
                                            <p:cond delay="0"/>
                                          </p:stCondLst>
                                        </p:cTn>
                                        <p:tgtEl>
                                          <p:spTgt spid="81999"/>
                                        </p:tgtEl>
                                        <p:attrNameLst>
                                          <p:attrName>style.visibility</p:attrName>
                                        </p:attrNameLst>
                                      </p:cBhvr>
                                      <p:to>
                                        <p:strVal val="visible"/>
                                      </p:to>
                                    </p:set>
                                    <p:anim calcmode="lin" valueType="num">
                                      <p:cBhvr>
                                        <p:cTn id="151" dur="500" fill="hold"/>
                                        <p:tgtEl>
                                          <p:spTgt spid="81999"/>
                                        </p:tgtEl>
                                        <p:attrNameLst>
                                          <p:attrName>ppt_h</p:attrName>
                                        </p:attrNameLst>
                                      </p:cBhvr>
                                      <p:tavLst>
                                        <p:tav tm="0">
                                          <p:val>
                                            <p:strVal val="#ppt_h/20"/>
                                          </p:val>
                                        </p:tav>
                                        <p:tav tm="50000">
                                          <p:val>
                                            <p:strVal val="#ppt_h/20"/>
                                          </p:val>
                                        </p:tav>
                                        <p:tav tm="100000">
                                          <p:val>
                                            <p:strVal val="#ppt_h"/>
                                          </p:val>
                                        </p:tav>
                                      </p:tavLst>
                                    </p:anim>
                                    <p:anim calcmode="lin" valueType="num">
                                      <p:cBhvr>
                                        <p:cTn id="152" dur="500" fill="hold"/>
                                        <p:tgtEl>
                                          <p:spTgt spid="81999"/>
                                        </p:tgtEl>
                                        <p:attrNameLst>
                                          <p:attrName>ppt_w</p:attrName>
                                        </p:attrNameLst>
                                      </p:cBhvr>
                                      <p:tavLst>
                                        <p:tav tm="0">
                                          <p:val>
                                            <p:strVal val="#ppt_w+.3"/>
                                          </p:val>
                                        </p:tav>
                                        <p:tav tm="50000">
                                          <p:val>
                                            <p:strVal val="#ppt_w+.3"/>
                                          </p:val>
                                        </p:tav>
                                        <p:tav tm="100000">
                                          <p:val>
                                            <p:strVal val="#ppt_w"/>
                                          </p:val>
                                        </p:tav>
                                      </p:tavLst>
                                    </p:anim>
                                    <p:anim calcmode="lin" valueType="num">
                                      <p:cBhvr>
                                        <p:cTn id="153" dur="500" fill="hold"/>
                                        <p:tgtEl>
                                          <p:spTgt spid="81999"/>
                                        </p:tgtEl>
                                        <p:attrNameLst>
                                          <p:attrName>ppt_x</p:attrName>
                                        </p:attrNameLst>
                                      </p:cBhvr>
                                      <p:tavLst>
                                        <p:tav tm="0">
                                          <p:val>
                                            <p:strVal val="#ppt_x-.3"/>
                                          </p:val>
                                        </p:tav>
                                        <p:tav tm="50000">
                                          <p:val>
                                            <p:strVal val="#ppt_x"/>
                                          </p:val>
                                        </p:tav>
                                        <p:tav tm="100000">
                                          <p:val>
                                            <p:strVal val="#ppt_x"/>
                                          </p:val>
                                        </p:tav>
                                      </p:tavLst>
                                    </p:anim>
                                    <p:anim calcmode="lin" valueType="num">
                                      <p:cBhvr>
                                        <p:cTn id="154" dur="500" fill="hold"/>
                                        <p:tgtEl>
                                          <p:spTgt spid="819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5" grpId="0"/>
      <p:bldP spid="81967" grpId="0"/>
      <p:bldP spid="81968" grpId="0"/>
      <p:bldP spid="81969" grpId="0"/>
      <p:bldP spid="81971" grpId="0"/>
      <p:bldP spid="81972" grpId="0"/>
      <p:bldP spid="81973" grpId="0"/>
      <p:bldP spid="81974" grpId="0"/>
      <p:bldP spid="81975" grpId="0"/>
      <p:bldP spid="81976" grpId="0"/>
      <p:bldP spid="81977" grpId="0"/>
      <p:bldP spid="81979" grpId="0"/>
      <p:bldP spid="81983" grpId="0"/>
      <p:bldP spid="81984" grpId="0"/>
      <p:bldP spid="81987" grpId="0"/>
      <p:bldP spid="81988" grpId="0"/>
      <p:bldP spid="81989" grpId="0"/>
      <p:bldP spid="81990" grpId="0"/>
      <p:bldP spid="81994" grpId="0"/>
      <p:bldP spid="81995" grpId="0"/>
      <p:bldP spid="81997" grpId="0"/>
      <p:bldP spid="81998" grpId="0"/>
      <p:bldP spid="819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a:xfrm>
            <a:off x="533400" y="381000"/>
            <a:ext cx="7924800" cy="1143000"/>
          </a:xfrm>
        </p:spPr>
        <p:txBody>
          <a:bodyPr>
            <a:normAutofit fontScale="90000"/>
          </a:bodyPr>
          <a:lstStyle/>
          <a:p>
            <a:pPr eaLnBrk="1" hangingPunct="1">
              <a:defRPr/>
            </a:pPr>
            <a:r>
              <a:rPr lang="ar-JO" sz="4000" dirty="0">
                <a:solidFill>
                  <a:schemeClr val="tx1"/>
                </a:solidFill>
                <a:latin typeface="Arial" panose="020B0604020202020204" pitchFamily="34" charset="0"/>
                <a:cs typeface="Arial" panose="020B0604020202020204" pitchFamily="34" charset="0"/>
              </a:rPr>
              <a:t>التكيف مع الجمهور في عظة بطرس              (أعمال 2: 14-39)</a:t>
            </a:r>
            <a:endParaRPr lang="en-US" sz="4000" dirty="0">
              <a:solidFill>
                <a:schemeClr val="tx1"/>
              </a:solidFill>
              <a:latin typeface="Arial" panose="020B0604020202020204" pitchFamily="34" charset="0"/>
              <a:cs typeface="Arial" panose="020B0604020202020204" pitchFamily="34" charset="0"/>
            </a:endParaRPr>
          </a:p>
        </p:txBody>
      </p:sp>
      <p:sp>
        <p:nvSpPr>
          <p:cNvPr id="132099" name="Rectangle 3"/>
          <p:cNvSpPr>
            <a:spLocks noGrp="1" noChangeArrowheads="1"/>
          </p:cNvSpPr>
          <p:nvPr>
            <p:ph idx="1"/>
          </p:nvPr>
        </p:nvSpPr>
        <p:spPr>
          <a:xfrm>
            <a:off x="0" y="1828800"/>
            <a:ext cx="9144000" cy="4800600"/>
          </a:xfrm>
        </p:spPr>
        <p:txBody>
          <a:bodyPr/>
          <a:lstStyle/>
          <a:p>
            <a:pPr marL="990600" lvl="1" indent="-533400" algn="r" rtl="1" eaLnBrk="1" hangingPunct="1">
              <a:buClr>
                <a:schemeClr val="tx1">
                  <a:lumMod val="75000"/>
                  <a:lumOff val="25000"/>
                </a:schemeClr>
              </a:buClr>
              <a:buSzPct val="150000"/>
              <a:buFont typeface="Wingdings" panose="05000000000000000000" pitchFamily="2" charset="2"/>
              <a:buChar char="§"/>
              <a:defRPr/>
            </a:pPr>
            <a:r>
              <a:rPr lang="ar-JO" sz="3000" dirty="0">
                <a:latin typeface="Arial" panose="020B0604020202020204" pitchFamily="34" charset="0"/>
                <a:cs typeface="Arial" panose="020B0604020202020204" pitchFamily="34" charset="0"/>
              </a:rPr>
              <a:t>يستخدم عنواناً وألقاباً مباشرة (14، 22، 29)</a:t>
            </a:r>
            <a:endParaRPr lang="en-US" sz="3000" dirty="0">
              <a:latin typeface="Arial" panose="020B0604020202020204" pitchFamily="34" charset="0"/>
              <a:cs typeface="Arial" panose="020B0604020202020204" pitchFamily="34" charset="0"/>
            </a:endParaRPr>
          </a:p>
          <a:p>
            <a:pPr marL="990600" lvl="1" indent="-533400" algn="r" rtl="1" eaLnBrk="1" hangingPunct="1">
              <a:buClrTx/>
              <a:buSzPct val="150000"/>
              <a:buFont typeface="Wingdings" panose="05000000000000000000" pitchFamily="2" charset="2"/>
              <a:buChar char="§"/>
              <a:defRPr/>
            </a:pPr>
            <a:r>
              <a:rPr lang="ar-JO" sz="3000" dirty="0">
                <a:latin typeface="Arial" panose="020B0604020202020204" pitchFamily="34" charset="0"/>
                <a:cs typeface="Arial" panose="020B0604020202020204" pitchFamily="34" charset="0"/>
              </a:rPr>
              <a:t>يبدأ من حالتهم (15)</a:t>
            </a:r>
            <a:endParaRPr lang="en-US" sz="3000" dirty="0">
              <a:latin typeface="Arial" panose="020B0604020202020204" pitchFamily="34" charset="0"/>
              <a:cs typeface="Arial" panose="020B0604020202020204" pitchFamily="34" charset="0"/>
            </a:endParaRPr>
          </a:p>
          <a:p>
            <a:pPr marL="990600" lvl="1" indent="-533400" algn="r" rtl="1" eaLnBrk="1" hangingPunct="1">
              <a:buClrTx/>
              <a:buSzPct val="150000"/>
              <a:buFont typeface="Wingdings" panose="05000000000000000000" pitchFamily="2" charset="2"/>
              <a:buChar char="§"/>
              <a:defRPr/>
            </a:pPr>
            <a:r>
              <a:rPr lang="ar-JO" sz="3000" dirty="0">
                <a:latin typeface="Arial" panose="020B0604020202020204" pitchFamily="34" charset="0"/>
                <a:cs typeface="Arial" panose="020B0604020202020204" pitchFamily="34" charset="0"/>
              </a:rPr>
              <a:t>يستخدم اختبارهم وافتراضاتهم المسبقة (14، 22، 29)</a:t>
            </a:r>
            <a:endParaRPr lang="en-US" sz="3000" dirty="0">
              <a:latin typeface="Arial" panose="020B0604020202020204" pitchFamily="34" charset="0"/>
              <a:cs typeface="Arial" panose="020B0604020202020204" pitchFamily="34" charset="0"/>
            </a:endParaRPr>
          </a:p>
          <a:p>
            <a:pPr marL="990600" lvl="1" indent="-533400" algn="r" rtl="1" eaLnBrk="1" hangingPunct="1">
              <a:buClrTx/>
              <a:buSzPct val="150000"/>
              <a:buFont typeface="Wingdings" panose="05000000000000000000" pitchFamily="2" charset="2"/>
              <a:buChar char="§"/>
              <a:defRPr/>
            </a:pPr>
            <a:r>
              <a:rPr lang="ar-JO" sz="3000" dirty="0">
                <a:latin typeface="Arial" panose="020B0604020202020204" pitchFamily="34" charset="0"/>
                <a:cs typeface="Arial" panose="020B0604020202020204" pitchFamily="34" charset="0"/>
              </a:rPr>
              <a:t>يجيب على اعتراضاتهم عن الصلب (22 وما يليها)</a:t>
            </a:r>
            <a:endParaRPr lang="en-US" sz="3000" dirty="0">
              <a:latin typeface="Arial" panose="020B0604020202020204" pitchFamily="34" charset="0"/>
              <a:cs typeface="Arial" panose="020B0604020202020204" pitchFamily="34" charset="0"/>
            </a:endParaRPr>
          </a:p>
          <a:p>
            <a:pPr marL="990600" lvl="1" indent="-533400" algn="r" rtl="1" eaLnBrk="1" hangingPunct="1">
              <a:buClrTx/>
              <a:buSzPct val="150000"/>
              <a:buFont typeface="Wingdings" panose="05000000000000000000" pitchFamily="2" charset="2"/>
              <a:buChar char="§"/>
              <a:defRPr/>
            </a:pPr>
            <a:r>
              <a:rPr lang="ar-JO" sz="3000" dirty="0">
                <a:latin typeface="Arial" panose="020B0604020202020204" pitchFamily="34" charset="0"/>
                <a:cs typeface="Arial" panose="020B0604020202020204" pitchFamily="34" charset="0"/>
              </a:rPr>
              <a:t>يستخدم دوافعهم مثل الخوف/الرجاء (36-39)</a:t>
            </a:r>
            <a:endParaRPr lang="en-US" sz="30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500" fill="hold"/>
                                        <p:tgtEl>
                                          <p:spTgt spid="13209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209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209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2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32099">
                                            <p:txEl>
                                              <p:pRg st="1" end="1"/>
                                            </p:txEl>
                                          </p:spTgt>
                                        </p:tgtEl>
                                        <p:attrNameLst>
                                          <p:attrName>style.visibility</p:attrName>
                                        </p:attrNameLst>
                                      </p:cBhvr>
                                      <p:to>
                                        <p:strVal val="visible"/>
                                      </p:to>
                                    </p:set>
                                    <p:anim calcmode="lin" valueType="num">
                                      <p:cBhvr>
                                        <p:cTn id="15" dur="500" fill="hold"/>
                                        <p:tgtEl>
                                          <p:spTgt spid="13209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3209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3209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32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32099">
                                            <p:txEl>
                                              <p:pRg st="2" end="2"/>
                                            </p:txEl>
                                          </p:spTgt>
                                        </p:tgtEl>
                                        <p:attrNameLst>
                                          <p:attrName>style.visibility</p:attrName>
                                        </p:attrNameLst>
                                      </p:cBhvr>
                                      <p:to>
                                        <p:strVal val="visible"/>
                                      </p:to>
                                    </p:set>
                                    <p:anim calcmode="lin" valueType="num">
                                      <p:cBhvr>
                                        <p:cTn id="23" dur="500" fill="hold"/>
                                        <p:tgtEl>
                                          <p:spTgt spid="13209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3209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3209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32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132099">
                                            <p:txEl>
                                              <p:pRg st="3" end="3"/>
                                            </p:txEl>
                                          </p:spTgt>
                                        </p:tgtEl>
                                        <p:attrNameLst>
                                          <p:attrName>style.visibility</p:attrName>
                                        </p:attrNameLst>
                                      </p:cBhvr>
                                      <p:to>
                                        <p:strVal val="visible"/>
                                      </p:to>
                                    </p:set>
                                    <p:anim calcmode="lin" valueType="num">
                                      <p:cBhvr>
                                        <p:cTn id="31" dur="500" fill="hold"/>
                                        <p:tgtEl>
                                          <p:spTgt spid="13209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3209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3209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32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132099">
                                            <p:txEl>
                                              <p:pRg st="4" end="4"/>
                                            </p:txEl>
                                          </p:spTgt>
                                        </p:tgtEl>
                                        <p:attrNameLst>
                                          <p:attrName>style.visibility</p:attrName>
                                        </p:attrNameLst>
                                      </p:cBhvr>
                                      <p:to>
                                        <p:strVal val="visible"/>
                                      </p:to>
                                    </p:set>
                                    <p:anim calcmode="lin" valueType="num">
                                      <p:cBhvr>
                                        <p:cTn id="39" dur="500" fill="hold"/>
                                        <p:tgtEl>
                                          <p:spTgt spid="13209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3209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3209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320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a:xfrm>
            <a:off x="304800" y="457200"/>
            <a:ext cx="8628765" cy="1143000"/>
          </a:xfrm>
        </p:spPr>
        <p:txBody>
          <a:bodyPr>
            <a:normAutofit fontScale="90000"/>
          </a:bodyPr>
          <a:lstStyle/>
          <a:p>
            <a:pPr eaLnBrk="1" hangingPunct="1">
              <a:defRPr/>
            </a:pPr>
            <a:r>
              <a:rPr lang="ar-JO" sz="3600" b="0" dirty="0">
                <a:solidFill>
                  <a:schemeClr val="tx1"/>
                </a:solidFill>
                <a:latin typeface="Arial" panose="020B0604020202020204" pitchFamily="34" charset="0"/>
                <a:cs typeface="Arial" panose="020B0604020202020204" pitchFamily="34" charset="0"/>
              </a:rPr>
              <a:t>هل يجب أن نفكر في الوعظ </a:t>
            </a:r>
            <a:br>
              <a:rPr lang="ar-JO" sz="3600" b="0" dirty="0">
                <a:solidFill>
                  <a:schemeClr val="tx1"/>
                </a:solidFill>
                <a:latin typeface="Arial" panose="020B0604020202020204" pitchFamily="34" charset="0"/>
                <a:cs typeface="Arial" panose="020B0604020202020204" pitchFamily="34" charset="0"/>
              </a:rPr>
            </a:br>
            <a:r>
              <a:rPr lang="ar-JO" sz="3600" b="0" dirty="0">
                <a:solidFill>
                  <a:schemeClr val="tx1"/>
                </a:solidFill>
                <a:latin typeface="Arial" panose="020B0604020202020204" pitchFamily="34" charset="0"/>
                <a:cs typeface="Arial" panose="020B0604020202020204" pitchFamily="34" charset="0"/>
              </a:rPr>
              <a:t>كشكل من أشكال الإقناع؟</a:t>
            </a:r>
            <a:endParaRPr lang="en-US" sz="5400" b="0" dirty="0">
              <a:solidFill>
                <a:schemeClr val="tx1"/>
              </a:solidFill>
              <a:latin typeface="Arial" panose="020B0604020202020204" pitchFamily="34" charset="0"/>
              <a:cs typeface="Arial" panose="020B0604020202020204" pitchFamily="34" charset="0"/>
            </a:endParaRPr>
          </a:p>
        </p:txBody>
      </p:sp>
      <p:sp>
        <p:nvSpPr>
          <p:cNvPr id="150531" name="Text Box 3"/>
          <p:cNvSpPr txBox="1">
            <a:spLocks noChangeArrowheads="1"/>
          </p:cNvSpPr>
          <p:nvPr/>
        </p:nvSpPr>
        <p:spPr bwMode="auto">
          <a:xfrm>
            <a:off x="152400" y="2590800"/>
            <a:ext cx="8839200" cy="830997"/>
          </a:xfrm>
          <a:prstGeom prst="rect">
            <a:avLst/>
          </a:prstGeom>
          <a:noFill/>
          <a:ln w="9525">
            <a:noFill/>
            <a:miter lim="800000"/>
            <a:headEnd/>
            <a:tailEnd/>
          </a:ln>
          <a:effectLst/>
        </p:spPr>
        <p:txBody>
          <a:bodyPr wrap="square">
            <a:spAutoFit/>
          </a:bodyPr>
          <a:lstStyle/>
          <a:p>
            <a:pPr>
              <a:spcBef>
                <a:spcPct val="50000"/>
              </a:spcBef>
              <a:defRPr/>
            </a:pPr>
            <a:r>
              <a:rPr lang="ar-JO" sz="4800" dirty="0">
                <a:latin typeface="Arial" panose="020B0604020202020204" pitchFamily="34" charset="0"/>
                <a:cs typeface="Arial" panose="020B0604020202020204" pitchFamily="34" charset="0"/>
              </a:rPr>
              <a:t>ضع مثال الوعاظ المتميزين في الإعتبار ...</a:t>
            </a:r>
            <a:endParaRPr lang="en-US" sz="48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0531"/>
                                        </p:tgtEl>
                                        <p:attrNameLst>
                                          <p:attrName>style.visibility</p:attrName>
                                        </p:attrNameLst>
                                      </p:cBhvr>
                                      <p:to>
                                        <p:strVal val="visible"/>
                                      </p:to>
                                    </p:set>
                                    <p:animEffect transition="in" filter="fade">
                                      <p:cBhvr>
                                        <p:cTn id="7" dur="1000"/>
                                        <p:tgtEl>
                                          <p:spTgt spid="150531"/>
                                        </p:tgtEl>
                                      </p:cBhvr>
                                    </p:animEffect>
                                    <p:anim calcmode="lin" valueType="num">
                                      <p:cBhvr>
                                        <p:cTn id="8" dur="1000" fill="hold"/>
                                        <p:tgtEl>
                                          <p:spTgt spid="150531"/>
                                        </p:tgtEl>
                                        <p:attrNameLst>
                                          <p:attrName>ppt_x</p:attrName>
                                        </p:attrNameLst>
                                      </p:cBhvr>
                                      <p:tavLst>
                                        <p:tav tm="0">
                                          <p:val>
                                            <p:strVal val="#ppt_x"/>
                                          </p:val>
                                        </p:tav>
                                        <p:tav tm="100000">
                                          <p:val>
                                            <p:strVal val="#ppt_x"/>
                                          </p:val>
                                        </p:tav>
                                      </p:tavLst>
                                    </p:anim>
                                    <p:anim calcmode="lin" valueType="num">
                                      <p:cBhvr>
                                        <p:cTn id="9" dur="900" decel="100000" fill="hold"/>
                                        <p:tgtEl>
                                          <p:spTgt spid="15053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05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 descr="MPj04030490000[1]"/>
          <p:cNvPicPr>
            <a:picLocks noChangeAspect="1" noChangeArrowheads="1"/>
          </p:cNvPicPr>
          <p:nvPr/>
        </p:nvPicPr>
        <p:blipFill>
          <a:blip r:embed="rId3">
            <a:lum bright="48000"/>
          </a:blip>
          <a:srcRect/>
          <a:stretch>
            <a:fillRect/>
          </a:stretch>
        </p:blipFill>
        <p:spPr bwMode="auto">
          <a:xfrm>
            <a:off x="0" y="0"/>
            <a:ext cx="9144000" cy="6858000"/>
          </a:xfrm>
          <a:prstGeom prst="rect">
            <a:avLst/>
          </a:prstGeom>
          <a:noFill/>
          <a:ln w="9525">
            <a:noFill/>
            <a:miter lim="800000"/>
            <a:headEnd/>
            <a:tailEnd/>
          </a:ln>
        </p:spPr>
      </p:pic>
      <p:sp>
        <p:nvSpPr>
          <p:cNvPr id="133122" name="Rectangle 2"/>
          <p:cNvSpPr>
            <a:spLocks noGrp="1" noRot="1" noChangeArrowheads="1"/>
          </p:cNvSpPr>
          <p:nvPr>
            <p:ph type="title"/>
          </p:nvPr>
        </p:nvSpPr>
        <p:spPr>
          <a:xfrm>
            <a:off x="609600" y="0"/>
            <a:ext cx="7924800" cy="1143000"/>
          </a:xfrm>
        </p:spPr>
        <p:txBody>
          <a:bodyPr>
            <a:normAutofit fontScale="90000"/>
          </a:bodyPr>
          <a:lstStyle/>
          <a:p>
            <a:pPr eaLnBrk="1" hangingPunct="1">
              <a:defRPr/>
            </a:pPr>
            <a:r>
              <a:rPr lang="ar-JO" sz="4000" b="1" dirty="0">
                <a:solidFill>
                  <a:schemeClr val="accent2">
                    <a:lumMod val="50000"/>
                  </a:schemeClr>
                </a:solidFill>
                <a:effectLst>
                  <a:glow rad="228600">
                    <a:schemeClr val="bg1">
                      <a:alpha val="82000"/>
                    </a:schemeClr>
                  </a:glow>
                </a:effectLst>
                <a:latin typeface="Arial" panose="020B0604020202020204" pitchFamily="34" charset="0"/>
                <a:cs typeface="Arial" panose="020B0604020202020204" pitchFamily="34" charset="0"/>
              </a:rPr>
              <a:t>أغسطينوس</a:t>
            </a:r>
            <a:br>
              <a:rPr lang="en-US" sz="3200" b="1" dirty="0">
                <a:solidFill>
                  <a:schemeClr val="accent2">
                    <a:lumMod val="50000"/>
                  </a:schemeClr>
                </a:solidFill>
                <a:effectLst>
                  <a:glow rad="228600">
                    <a:schemeClr val="bg1">
                      <a:alpha val="82000"/>
                    </a:schemeClr>
                  </a:glow>
                </a:effectLst>
                <a:latin typeface="Arial" panose="020B0604020202020204" pitchFamily="34" charset="0"/>
                <a:cs typeface="Arial" panose="020B0604020202020204" pitchFamily="34" charset="0"/>
              </a:rPr>
            </a:br>
            <a:r>
              <a:rPr lang="ar-JO" sz="3200" b="1" dirty="0">
                <a:solidFill>
                  <a:schemeClr val="accent2">
                    <a:lumMod val="50000"/>
                  </a:schemeClr>
                </a:solidFill>
                <a:effectLst>
                  <a:glow rad="228600">
                    <a:schemeClr val="bg1">
                      <a:alpha val="82000"/>
                    </a:schemeClr>
                  </a:glow>
                </a:effectLst>
                <a:latin typeface="Arial" panose="020B0604020202020204" pitchFamily="34" charset="0"/>
                <a:cs typeface="Arial" panose="020B0604020202020204" pitchFamily="34" charset="0"/>
              </a:rPr>
              <a:t>من كتاب عن العقيدة المسيحية، الكتاب الرابع</a:t>
            </a:r>
            <a:endParaRPr lang="en-US" sz="3200" b="1" i="1" dirty="0">
              <a:solidFill>
                <a:schemeClr val="accent2">
                  <a:lumMod val="50000"/>
                </a:schemeClr>
              </a:solidFill>
              <a:effectLst>
                <a:glow rad="228600">
                  <a:schemeClr val="bg1">
                    <a:alpha val="82000"/>
                  </a:schemeClr>
                </a:glow>
              </a:effectLst>
              <a:latin typeface="Arial" panose="020B0604020202020204" pitchFamily="34" charset="0"/>
              <a:cs typeface="Arial" panose="020B0604020202020204" pitchFamily="34" charset="0"/>
            </a:endParaRPr>
          </a:p>
        </p:txBody>
      </p:sp>
      <p:sp>
        <p:nvSpPr>
          <p:cNvPr id="133125" name="Text Box 5"/>
          <p:cNvSpPr txBox="1">
            <a:spLocks noChangeArrowheads="1"/>
          </p:cNvSpPr>
          <p:nvPr/>
        </p:nvSpPr>
        <p:spPr bwMode="auto">
          <a:xfrm>
            <a:off x="609600" y="1828086"/>
            <a:ext cx="8077200" cy="4801314"/>
          </a:xfrm>
          <a:prstGeom prst="rect">
            <a:avLst/>
          </a:prstGeom>
          <a:noFill/>
          <a:ln w="9525">
            <a:noFill/>
            <a:miter lim="800000"/>
            <a:headEnd/>
            <a:tailEnd/>
          </a:ln>
        </p:spPr>
        <p:txBody>
          <a:bodyPr wrap="square">
            <a:spAutoFit/>
          </a:bodyPr>
          <a:lstStyle/>
          <a:p>
            <a:pPr algn="r">
              <a:spcBef>
                <a:spcPct val="50000"/>
              </a:spcBef>
            </a:pPr>
            <a:r>
              <a:rPr lang="ar-JO" sz="3600" b="1" dirty="0">
                <a:solidFill>
                  <a:schemeClr val="accent2">
                    <a:lumMod val="50000"/>
                  </a:schemeClr>
                </a:solidFill>
                <a:effectLst>
                  <a:glow rad="228600">
                    <a:schemeClr val="bg1">
                      <a:alpha val="82000"/>
                    </a:schemeClr>
                  </a:glow>
                </a:effectLst>
                <a:latin typeface="Arial" panose="020B0604020202020204" pitchFamily="34" charset="0"/>
                <a:cs typeface="Arial" panose="020B0604020202020204" pitchFamily="34" charset="0"/>
              </a:rPr>
              <a:t>الآن وقد أصبح فن البلاغة متاحاً لفرض الحق أو الباطل، فمن يجرؤ على القول بأن الحق في شخص المدافعين عنه يجب أن يتخذ موقفه أعزلاً ضد الباطل؟</a:t>
            </a:r>
            <a:endParaRPr lang="en-US" sz="3600" b="1" dirty="0">
              <a:solidFill>
                <a:schemeClr val="accent2">
                  <a:lumMod val="50000"/>
                </a:schemeClr>
              </a:solidFill>
              <a:effectLst>
                <a:glow rad="228600">
                  <a:schemeClr val="bg1">
                    <a:alpha val="82000"/>
                  </a:schemeClr>
                </a:glow>
              </a:effectLst>
              <a:latin typeface="Arial" panose="020B0604020202020204" pitchFamily="34" charset="0"/>
              <a:cs typeface="Arial" panose="020B0604020202020204" pitchFamily="34" charset="0"/>
            </a:endParaRPr>
          </a:p>
          <a:p>
            <a:pPr algn="r">
              <a:spcBef>
                <a:spcPct val="50000"/>
              </a:spcBef>
            </a:pPr>
            <a:r>
              <a:rPr lang="ar-JO" sz="3600" b="1" dirty="0">
                <a:solidFill>
                  <a:schemeClr val="accent2">
                    <a:lumMod val="50000"/>
                  </a:schemeClr>
                </a:solidFill>
                <a:effectLst>
                  <a:glow rad="228600">
                    <a:schemeClr val="bg1">
                      <a:alpha val="82000"/>
                    </a:schemeClr>
                  </a:glow>
                </a:effectLst>
                <a:latin typeface="Arial" panose="020B0604020202020204" pitchFamily="34" charset="0"/>
                <a:cs typeface="Arial" panose="020B0604020202020204" pitchFamily="34" charset="0"/>
              </a:rPr>
              <a:t>على سبيل المثال: أن أولئك الذين يحاولون إقناع الناس بأن يهتموا بالباطل يقدمون موضوعهم بحيث يضعون سامعيهم في حالة ذهنية ممتعة ومنتبهة وقابلة للتعليم في حين أن المدافعين عن الحقيقة يجهلون هذا الفن؟</a:t>
            </a:r>
            <a:endParaRPr lang="en-US" sz="3600" b="1" dirty="0">
              <a:solidFill>
                <a:schemeClr val="accent2">
                  <a:lumMod val="50000"/>
                </a:schemeClr>
              </a:solidFill>
              <a:effectLst>
                <a:glow rad="228600">
                  <a:schemeClr val="bg1">
                    <a:alpha val="82000"/>
                  </a:schemeClr>
                </a:glow>
              </a:effectLst>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Pj04030490000[1]"/>
          <p:cNvPicPr>
            <a:picLocks noChangeAspect="1" noChangeArrowheads="1"/>
          </p:cNvPicPr>
          <p:nvPr/>
        </p:nvPicPr>
        <p:blipFill>
          <a:blip r:embed="rId2">
            <a:lum bright="48000"/>
          </a:blip>
          <a:srcRect/>
          <a:stretch>
            <a:fillRect/>
          </a:stretch>
        </p:blipFill>
        <p:spPr bwMode="auto">
          <a:xfrm>
            <a:off x="0" y="0"/>
            <a:ext cx="9144000" cy="6858000"/>
          </a:xfrm>
          <a:prstGeom prst="rect">
            <a:avLst/>
          </a:prstGeom>
          <a:noFill/>
          <a:ln w="9525">
            <a:noFill/>
            <a:miter lim="800000"/>
            <a:headEnd/>
            <a:tailEnd/>
          </a:ln>
        </p:spPr>
      </p:pic>
      <p:sp>
        <p:nvSpPr>
          <p:cNvPr id="159747" name="Rectangle 3"/>
          <p:cNvSpPr>
            <a:spLocks noGrp="1" noRot="1" noChangeArrowheads="1"/>
          </p:cNvSpPr>
          <p:nvPr>
            <p:ph type="title"/>
          </p:nvPr>
        </p:nvSpPr>
        <p:spPr>
          <a:xfrm>
            <a:off x="609600" y="0"/>
            <a:ext cx="7924800" cy="1143000"/>
          </a:xfrm>
        </p:spPr>
        <p:txBody>
          <a:bodyPr vert="horz" lIns="91440" tIns="45720" rIns="91440" bIns="45720" rtlCol="0" anchor="ctr">
            <a:normAutofit fontScale="90000"/>
          </a:bodyPr>
          <a:lstStyle/>
          <a:p>
            <a:r>
              <a:rPr lang="ar-JO" sz="4000" b="1" dirty="0">
                <a:solidFill>
                  <a:schemeClr val="accent2">
                    <a:lumMod val="50000"/>
                  </a:schemeClr>
                </a:solidFill>
                <a:effectLst>
                  <a:glow rad="228600">
                    <a:schemeClr val="bg1">
                      <a:alpha val="82000"/>
                    </a:schemeClr>
                  </a:glow>
                </a:effectLst>
                <a:latin typeface="Arial" panose="020B0604020202020204" pitchFamily="34" charset="0"/>
                <a:cs typeface="Arial" panose="020B0604020202020204" pitchFamily="34" charset="0"/>
              </a:rPr>
              <a:t>أغسطينوس</a:t>
            </a:r>
            <a:br>
              <a:rPr lang="ar-JO" sz="4000" b="1" dirty="0">
                <a:solidFill>
                  <a:schemeClr val="accent2">
                    <a:lumMod val="50000"/>
                  </a:schemeClr>
                </a:solidFill>
                <a:effectLst>
                  <a:glow rad="228600">
                    <a:schemeClr val="bg1">
                      <a:alpha val="82000"/>
                    </a:schemeClr>
                  </a:glow>
                </a:effectLst>
                <a:latin typeface="Arial" panose="020B0604020202020204" pitchFamily="34" charset="0"/>
                <a:cs typeface="Arial" panose="020B0604020202020204" pitchFamily="34" charset="0"/>
              </a:rPr>
            </a:br>
            <a:r>
              <a:rPr lang="ar-JO" sz="4000" b="1" dirty="0">
                <a:solidFill>
                  <a:schemeClr val="accent2">
                    <a:lumMod val="50000"/>
                  </a:schemeClr>
                </a:solidFill>
                <a:effectLst>
                  <a:glow rad="228600">
                    <a:schemeClr val="bg1">
                      <a:alpha val="82000"/>
                    </a:schemeClr>
                  </a:glow>
                </a:effectLst>
                <a:latin typeface="Arial" panose="020B0604020202020204" pitchFamily="34" charset="0"/>
                <a:cs typeface="Arial" panose="020B0604020202020204" pitchFamily="34" charset="0"/>
              </a:rPr>
              <a:t>من كتاب عن العقيدة المسيحية، الكتاب الرابع</a:t>
            </a:r>
            <a:endParaRPr lang="en-US" sz="4000" b="1" dirty="0">
              <a:solidFill>
                <a:schemeClr val="accent2">
                  <a:lumMod val="50000"/>
                </a:schemeClr>
              </a:solidFill>
              <a:effectLst>
                <a:glow rad="228600">
                  <a:schemeClr val="bg1">
                    <a:alpha val="82000"/>
                  </a:schemeClr>
                </a:glow>
              </a:effectLst>
              <a:latin typeface="Arial" panose="020B0604020202020204" pitchFamily="34" charset="0"/>
              <a:cs typeface="Arial" panose="020B0604020202020204" pitchFamily="34" charset="0"/>
            </a:endParaRPr>
          </a:p>
        </p:txBody>
      </p:sp>
      <p:sp>
        <p:nvSpPr>
          <p:cNvPr id="159748" name="Text Box 4"/>
          <p:cNvSpPr txBox="1">
            <a:spLocks noChangeArrowheads="1"/>
          </p:cNvSpPr>
          <p:nvPr/>
        </p:nvSpPr>
        <p:spPr bwMode="auto">
          <a:xfrm>
            <a:off x="762000" y="1295400"/>
            <a:ext cx="8001000" cy="3293209"/>
          </a:xfrm>
          <a:prstGeom prst="rect">
            <a:avLst/>
          </a:prstGeom>
          <a:noFill/>
          <a:ln w="9525">
            <a:noFill/>
            <a:miter lim="800000"/>
            <a:headEnd/>
            <a:tailEnd/>
          </a:ln>
        </p:spPr>
        <p:txBody>
          <a:bodyPr wrap="square">
            <a:spAutoFit/>
          </a:bodyPr>
          <a:lstStyle>
            <a:defPPr>
              <a:defRPr lang="en-US"/>
            </a:defPPr>
            <a:lvl1pPr algn="r">
              <a:spcBef>
                <a:spcPct val="50000"/>
              </a:spcBef>
              <a:defRPr sz="3600" b="1">
                <a:solidFill>
                  <a:schemeClr val="accent2">
                    <a:lumMod val="50000"/>
                  </a:schemeClr>
                </a:solidFill>
                <a:effectLst>
                  <a:glow rad="228600">
                    <a:schemeClr val="bg1">
                      <a:alpha val="82000"/>
                    </a:schemeClr>
                  </a:glow>
                </a:effectLst>
                <a:latin typeface="Arial" panose="020B0604020202020204" pitchFamily="34" charset="0"/>
                <a:cs typeface="Arial" panose="020B0604020202020204" pitchFamily="34" charset="0"/>
              </a:defRPr>
            </a:lvl1pPr>
          </a:lstStyle>
          <a:p>
            <a:r>
              <a:rPr lang="ar-JO" dirty="0"/>
              <a:t>أي أن الأولين يعلنون أكاذيبهم بفترة وجيزة وبشكل واضح ومعقول، في حين أن الآخِرين يجب أن يعلنوا الحقيقة بطريقة يكون من الصعب الإستماع إليها، ويصعب فهمها، بل ويصعب تصديقها؟</a:t>
            </a:r>
            <a:endParaRPr lang="en-US" dirty="0"/>
          </a:p>
          <a:p>
            <a:r>
              <a:rPr lang="ar-JO" dirty="0"/>
              <a:t>إن الأول في حين أنه يشبع أذهان سامعيه بالخطأ هو أبراج خطاب للرهبة ولإذابة وإحياء وإيقاظ الرجال، في حين أن الأخير سيكون بطيئاً ومجمداً وكئيباً؟</a:t>
            </a:r>
            <a:endParaRPr lang="en-US" dirty="0"/>
          </a:p>
          <a:p>
            <a:r>
              <a:rPr lang="ar-JO" dirty="0"/>
              <a:t>من هو الأحمق الذي يعتقد بهذه الحكمة؟</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9748"/>
                                        </p:tgtEl>
                                        <p:attrNameLst>
                                          <p:attrName>style.visibility</p:attrName>
                                        </p:attrNameLst>
                                      </p:cBhvr>
                                      <p:to>
                                        <p:strVal val="visible"/>
                                      </p:to>
                                    </p:set>
                                    <p:animEffect transition="in" filter="fade">
                                      <p:cBhvr>
                                        <p:cTn id="7" dur="1000"/>
                                        <p:tgtEl>
                                          <p:spTgt spid="159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idx="1"/>
          </p:nvPr>
        </p:nvSpPr>
        <p:spPr>
          <a:xfrm>
            <a:off x="152400" y="2133601"/>
            <a:ext cx="8458200" cy="3429000"/>
          </a:xfrm>
          <a:ln>
            <a:solidFill>
              <a:srgbClr val="C00000"/>
            </a:solidFill>
          </a:ln>
        </p:spPr>
        <p:txBody>
          <a:bodyPr>
            <a:normAutofit/>
          </a:bodyPr>
          <a:lstStyle/>
          <a:p>
            <a:pPr algn="ctr" eaLnBrk="1" hangingPunct="1">
              <a:buFont typeface="Wingdings" pitchFamily="2" charset="2"/>
              <a:buNone/>
              <a:defRPr/>
            </a:pPr>
            <a:r>
              <a:rPr lang="en-US" sz="6000" b="1" dirty="0">
                <a:latin typeface="Arial" panose="020B0604020202020204" pitchFamily="34" charset="0"/>
                <a:cs typeface="Arial" panose="020B0604020202020204" pitchFamily="34" charset="0"/>
              </a:rPr>
              <a:t>	</a:t>
            </a:r>
            <a:r>
              <a:rPr lang="ar-JO" sz="4800" dirty="0">
                <a:latin typeface="Arial" panose="020B0604020202020204" pitchFamily="34" charset="0"/>
                <a:cs typeface="Arial" panose="020B0604020202020204" pitchFamily="34" charset="0"/>
              </a:rPr>
              <a:t>يجب أن نقدم حق الله الملائم لكل إنسان حتى تكيف نعمة الله الإنسان معه.</a:t>
            </a:r>
            <a:r>
              <a:rPr lang="en-US" sz="3600" dirty="0">
                <a:latin typeface="Arial" panose="020B0604020202020204" pitchFamily="34" charset="0"/>
                <a:cs typeface="Arial" panose="020B0604020202020204" pitchFamily="34" charset="0"/>
              </a:rPr>
              <a:t>  	</a:t>
            </a:r>
          </a:p>
          <a:p>
            <a:pPr algn="r" eaLnBrk="1" hangingPunct="1">
              <a:buFont typeface="Wingdings" pitchFamily="2" charset="2"/>
              <a:buNone/>
              <a:defRPr/>
            </a:pPr>
            <a:r>
              <a:rPr lang="ar-JO" sz="3600" dirty="0">
                <a:latin typeface="Arial" panose="020B0604020202020204" pitchFamily="34" charset="0"/>
                <a:cs typeface="Arial" panose="020B0604020202020204" pitchFamily="34" charset="0"/>
              </a:rPr>
              <a:t>سبرجن، محاضرات إلى طلابي</a:t>
            </a:r>
            <a:endParaRPr lang="en-US" sz="3600"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Grp="1" noChangeArrowheads="1"/>
          </p:cNvSpPr>
          <p:nvPr>
            <p:ph idx="1"/>
          </p:nvPr>
        </p:nvSpPr>
        <p:spPr bwMode="auto">
          <a:xfrm>
            <a:off x="762000" y="2210812"/>
            <a:ext cx="7772400" cy="3046988"/>
          </a:xfrm>
          <a:prstGeom prst="rect">
            <a:avLst/>
          </a:prstGeom>
          <a:noFill/>
          <a:ln w="9525">
            <a:solidFill>
              <a:srgbClr val="C00000"/>
            </a:solidFill>
            <a:miter lim="800000"/>
            <a:headEnd/>
            <a:tailEnd/>
          </a:ln>
        </p:spPr>
        <p:txBody>
          <a:bodyPr wrap="square">
            <a:spAutoFit/>
          </a:bodyPr>
          <a:lstStyle/>
          <a:p>
            <a:pPr marL="114300" indent="0" algn="ctr">
              <a:spcBef>
                <a:spcPct val="50000"/>
              </a:spcBef>
              <a:buNone/>
            </a:pPr>
            <a:r>
              <a:rPr lang="ar-JO" sz="4800" b="1" dirty="0">
                <a:solidFill>
                  <a:schemeClr val="accent6">
                    <a:lumMod val="50000"/>
                  </a:schemeClr>
                </a:solidFill>
                <a:latin typeface="Arial" panose="020B0604020202020204" pitchFamily="34" charset="0"/>
                <a:cs typeface="Arial" panose="020B0604020202020204" pitchFamily="34" charset="0"/>
              </a:rPr>
              <a:t>يجب أن تجذب السمكة إلى السنارة            وإن لم يأتوا عليك أن تلوم الصياد           وليس السمكة</a:t>
            </a:r>
            <a:endParaRPr lang="en-US" sz="4800" b="1" dirty="0">
              <a:solidFill>
                <a:schemeClr val="accent6">
                  <a:lumMod val="50000"/>
                </a:schemeClr>
              </a:solidFill>
              <a:latin typeface="Arial" panose="020B0604020202020204" pitchFamily="34" charset="0"/>
              <a:cs typeface="Arial" panose="020B0604020202020204" pitchFamily="34" charset="0"/>
            </a:endParaRPr>
          </a:p>
          <a:p>
            <a:pPr algn="r" rtl="1">
              <a:spcBef>
                <a:spcPct val="50000"/>
              </a:spcBef>
            </a:pPr>
            <a:r>
              <a:rPr lang="ar-JO" sz="3200" b="1" dirty="0">
                <a:solidFill>
                  <a:schemeClr val="accent6">
                    <a:lumMod val="50000"/>
                  </a:schemeClr>
                </a:solidFill>
                <a:latin typeface="Arial" panose="020B0604020202020204" pitchFamily="34" charset="0"/>
                <a:cs typeface="Arial" panose="020B0604020202020204" pitchFamily="34" charset="0"/>
              </a:rPr>
              <a:t>سبرجن، محاضرات غلى طلابي</a:t>
            </a:r>
            <a:endParaRPr lang="en-US" sz="32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444203"/>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idx="1"/>
          </p:nvPr>
        </p:nvSpPr>
        <p:spPr>
          <a:xfrm>
            <a:off x="457200" y="1981200"/>
            <a:ext cx="8229600" cy="4419600"/>
          </a:xfrm>
          <a:ln>
            <a:solidFill>
              <a:srgbClr val="C00000"/>
            </a:solidFill>
          </a:ln>
        </p:spPr>
        <p:txBody>
          <a:bodyPr>
            <a:normAutofit/>
          </a:bodyPr>
          <a:lstStyle/>
          <a:p>
            <a:pPr algn="r" eaLnBrk="1" hangingPunct="1">
              <a:lnSpc>
                <a:spcPct val="90000"/>
              </a:lnSpc>
              <a:buFont typeface="Wingdings" pitchFamily="2" charset="2"/>
              <a:buNone/>
              <a:defRPr/>
            </a:pPr>
            <a:r>
              <a:rPr lang="ar-JO" sz="3200" b="1" dirty="0">
                <a:latin typeface="Arial" panose="020B0604020202020204" pitchFamily="34" charset="0"/>
                <a:cs typeface="Arial" panose="020B0604020202020204" pitchFamily="34" charset="0"/>
              </a:rPr>
              <a:t>لقد لاحظت أنه عندما أذهب للصيد، لا تقفز الأسماك تلقائياً إلى قاربي أو ترمي بنفسها على الشاطئ من أجلي. ثقافتهم (تحت الماء) تختلف كثيراً عن ثقافتي (الهواء). يتطلب الأمر جهداً متعمداً من جهتي للإتصال بالأسماك. بطريقة ما، يجب أن أعرف كيفية وضع الطُعم أمام أنوفهم في ثقافتهم.</a:t>
            </a:r>
          </a:p>
          <a:p>
            <a:pPr eaLnBrk="1" hangingPunct="1">
              <a:lnSpc>
                <a:spcPct val="90000"/>
              </a:lnSpc>
              <a:buFont typeface="Wingdings" pitchFamily="2" charset="2"/>
              <a:buNone/>
              <a:defRPr/>
            </a:pPr>
            <a:endParaRPr lang="en-US" sz="4000" b="1" dirty="0">
              <a:latin typeface="Arial" panose="020B0604020202020204" pitchFamily="34" charset="0"/>
              <a:cs typeface="Arial" panose="020B0604020202020204" pitchFamily="34" charset="0"/>
            </a:endParaRPr>
          </a:p>
          <a:p>
            <a:pPr algn="r" eaLnBrk="1" hangingPunct="1">
              <a:lnSpc>
                <a:spcPct val="90000"/>
              </a:lnSpc>
              <a:buFont typeface="Wingdings" pitchFamily="2" charset="2"/>
              <a:buNone/>
              <a:defRPr/>
            </a:pPr>
            <a:r>
              <a:rPr lang="ar-JO" sz="2800" b="1" dirty="0">
                <a:latin typeface="Arial" panose="020B0604020202020204" pitchFamily="34" charset="0"/>
                <a:cs typeface="Arial" panose="020B0604020202020204" pitchFamily="34" charset="0"/>
              </a:rPr>
              <a:t>ريك وارين، الكنيسة المنطلقة نحو الهدف (غراند رابيدز: زوندرفان، 1995)، 196</a:t>
            </a:r>
            <a:endParaRPr lang="en-US" sz="2800" b="1"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JO" dirty="0">
                <a:latin typeface="Arial" panose="020B0604020202020204" pitchFamily="34" charset="0"/>
                <a:cs typeface="Arial" panose="020B0604020202020204" pitchFamily="34" charset="0"/>
              </a:rPr>
              <a:t>الوعظ وكنيسة الإختراق</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a:buNone/>
            </a:pPr>
            <a:r>
              <a:rPr lang="ar-JO" dirty="0">
                <a:latin typeface="Arial" panose="020B0604020202020204" pitchFamily="34" charset="0"/>
                <a:cs typeface="Arial" panose="020B0604020202020204" pitchFamily="34" charset="0"/>
              </a:rPr>
              <a:t>ثوم رينر، العميد المؤسس لمدرسة بيللي غراهام للإرساليات، الكرازة ونمو الكنيسة (كلية سوثرن):</a:t>
            </a:r>
            <a:endParaRPr lang="en-US" dirty="0">
              <a:latin typeface="Arial" panose="020B0604020202020204" pitchFamily="34" charset="0"/>
              <a:cs typeface="Arial" panose="020B0604020202020204" pitchFamily="34" charset="0"/>
            </a:endParaRPr>
          </a:p>
          <a:p>
            <a:pPr>
              <a:buNone/>
            </a:pPr>
            <a:endParaRPr lang="en-US" dirty="0">
              <a:latin typeface="Arial" panose="020B0604020202020204" pitchFamily="34" charset="0"/>
              <a:cs typeface="Arial" panose="020B0604020202020204" pitchFamily="34" charset="0"/>
            </a:endParaRPr>
          </a:p>
          <a:p>
            <a:pPr algn="r">
              <a:buNone/>
            </a:pPr>
            <a:r>
              <a:rPr lang="en-US"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من الصعب المبالغة في تقدير مدى أهمية مركزية الوعظ في هذه الكنائس الإختراقية. إنها قوية جدًا لدرجة أنها تحدق في وجهك مباشرة.</a:t>
            </a:r>
          </a:p>
          <a:p>
            <a:pPr algn="r">
              <a:buNone/>
            </a:pPr>
            <a:endParaRPr lang="en-US" dirty="0">
              <a:latin typeface="Arial" panose="020B0604020202020204" pitchFamily="34" charset="0"/>
              <a:cs typeface="Arial" panose="020B0604020202020204" pitchFamily="34" charset="0"/>
            </a:endParaRPr>
          </a:p>
          <a:p>
            <a:pPr algn="r">
              <a:buNone/>
            </a:pPr>
            <a:r>
              <a:rPr lang="ar-JO" sz="2000" dirty="0">
                <a:latin typeface="Arial" panose="020B0604020202020204" pitchFamily="34" charset="0"/>
                <a:cs typeface="Arial" panose="020B0604020202020204" pitchFamily="34" charset="0"/>
              </a:rPr>
              <a:t>مقابلة مع ثوم رينر، الوعظ</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08809"/>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6128" y="1752600"/>
            <a:ext cx="8260672" cy="4373563"/>
          </a:xfrm>
          <a:ln>
            <a:solidFill>
              <a:srgbClr val="C00000"/>
            </a:solidFill>
          </a:ln>
        </p:spPr>
        <p:txBody>
          <a:bodyPr>
            <a:normAutofit/>
          </a:bodyPr>
          <a:lstStyle/>
          <a:p>
            <a:pPr marL="0" indent="0" algn="r">
              <a:buNone/>
            </a:pPr>
            <a:r>
              <a:rPr lang="ar-JO" sz="4400" b="1" dirty="0">
                <a:latin typeface="Arial" panose="020B0604020202020204" pitchFamily="34" charset="0"/>
                <a:cs typeface="Arial" panose="020B0604020202020204" pitchFamily="34" charset="0"/>
              </a:rPr>
              <a:t>الوعظ هو نوع من الكلام الموجه إلى </a:t>
            </a:r>
            <a:r>
              <a:rPr lang="ar-JO" sz="4400" b="1" dirty="0">
                <a:solidFill>
                  <a:srgbClr val="000099"/>
                </a:solidFill>
                <a:latin typeface="Arial" panose="020B0604020202020204" pitchFamily="34" charset="0"/>
                <a:cs typeface="Arial" panose="020B0604020202020204" pitchFamily="34" charset="0"/>
              </a:rPr>
              <a:t>العقل</a:t>
            </a:r>
            <a:r>
              <a:rPr lang="ar-JO" sz="4400" b="1" dirty="0">
                <a:latin typeface="Arial" panose="020B0604020202020204" pitchFamily="34" charset="0"/>
                <a:cs typeface="Arial" panose="020B0604020202020204" pitchFamily="34" charset="0"/>
              </a:rPr>
              <a:t> و</a:t>
            </a:r>
            <a:r>
              <a:rPr lang="ar-JO" sz="4400" b="1" dirty="0">
                <a:solidFill>
                  <a:srgbClr val="000099"/>
                </a:solidFill>
                <a:latin typeface="Arial" panose="020B0604020202020204" pitchFamily="34" charset="0"/>
                <a:cs typeface="Arial" panose="020B0604020202020204" pitchFamily="34" charset="0"/>
              </a:rPr>
              <a:t>القلب</a:t>
            </a:r>
            <a:r>
              <a:rPr lang="ar-JO" sz="4400" b="1" dirty="0">
                <a:latin typeface="Arial" panose="020B0604020202020204" pitchFamily="34" charset="0"/>
                <a:cs typeface="Arial" panose="020B0604020202020204" pitchFamily="34" charset="0"/>
              </a:rPr>
              <a:t> معاً، والسعي بلا خجل إلى تغيير طريقة تفكير الناس و</a:t>
            </a:r>
            <a:r>
              <a:rPr lang="ar-JO" sz="4400" b="1" dirty="0">
                <a:solidFill>
                  <a:srgbClr val="000099"/>
                </a:solidFill>
                <a:latin typeface="Arial" panose="020B0604020202020204" pitchFamily="34" charset="0"/>
                <a:cs typeface="Arial" panose="020B0604020202020204" pitchFamily="34" charset="0"/>
              </a:rPr>
              <a:t>حياتهم</a:t>
            </a:r>
            <a:r>
              <a:rPr lang="ar-JO" sz="4400" b="1" dirty="0">
                <a:latin typeface="Arial" panose="020B0604020202020204" pitchFamily="34" charset="0"/>
                <a:cs typeface="Arial" panose="020B0604020202020204" pitchFamily="34" charset="0"/>
              </a:rPr>
              <a:t>. لذلك فهي دائمًا محاولة للإقناع.</a:t>
            </a:r>
            <a:endParaRPr lang="en-US" sz="4400" b="1" dirty="0">
              <a:latin typeface="Arial" panose="020B0604020202020204" pitchFamily="34" charset="0"/>
              <a:cs typeface="Arial" panose="020B0604020202020204" pitchFamily="34" charset="0"/>
            </a:endParaRPr>
          </a:p>
          <a:p>
            <a:pPr marL="0" indent="0" algn="r">
              <a:buNone/>
            </a:pPr>
            <a:r>
              <a:rPr lang="ar-JO" sz="3200" dirty="0">
                <a:latin typeface="Arial" panose="020B0604020202020204" pitchFamily="34" charset="0"/>
                <a:cs typeface="Arial" panose="020B0604020202020204" pitchFamily="34" charset="0"/>
              </a:rPr>
              <a:t>جي آي باكر، مقتبس من الوعظ بقلب القس، الوعظ بالكلمة (ويتون: كروسواي، 2007)، 137.</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407070"/>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p:txBody>
          <a:bodyPr/>
          <a:lstStyle/>
          <a:p>
            <a:pPr eaLnBrk="1" hangingPunct="1">
              <a:defRPr/>
            </a:pPr>
            <a:r>
              <a:rPr lang="ar-JO" dirty="0">
                <a:latin typeface="Arial" panose="020B0604020202020204" pitchFamily="34" charset="0"/>
                <a:cs typeface="Arial" panose="020B0604020202020204" pitchFamily="34" charset="0"/>
              </a:rPr>
              <a:t>دراسة الحالة (إذا سمح الوقت)</a:t>
            </a:r>
            <a:endParaRPr lang="en-US" dirty="0">
              <a:latin typeface="Arial" panose="020B0604020202020204" pitchFamily="34" charset="0"/>
              <a:cs typeface="Arial" panose="020B0604020202020204" pitchFamily="34" charset="0"/>
            </a:endParaRPr>
          </a:p>
        </p:txBody>
      </p:sp>
      <p:sp>
        <p:nvSpPr>
          <p:cNvPr id="162819" name="Rectangle 3"/>
          <p:cNvSpPr>
            <a:spLocks noGrp="1" noChangeArrowheads="1"/>
          </p:cNvSpPr>
          <p:nvPr>
            <p:ph idx="1"/>
          </p:nvPr>
        </p:nvSpPr>
        <p:spPr/>
        <p:txBody>
          <a:bodyPr>
            <a:normAutofit/>
          </a:bodyPr>
          <a:lstStyle/>
          <a:p>
            <a:pPr algn="r" rtl="1">
              <a:defRPr/>
            </a:pPr>
            <a:r>
              <a:rPr lang="ar-JO" sz="4000" b="1" dirty="0">
                <a:latin typeface="Arial" panose="020B0604020202020204" pitchFamily="34" charset="0"/>
                <a:cs typeface="Arial" panose="020B0604020202020204" pitchFamily="34" charset="0"/>
              </a:rPr>
              <a:t>الموجهون، سبورجون، وقس الشباب تود.</a:t>
            </a:r>
            <a:endParaRPr lang="en-US" sz="4000" b="1" dirty="0">
              <a:latin typeface="Arial" panose="020B0604020202020204" pitchFamily="34" charset="0"/>
              <a:cs typeface="Arial" panose="020B0604020202020204" pitchFamily="34" charset="0"/>
            </a:endParaRPr>
          </a:p>
          <a:p>
            <a:pPr lvl="1" algn="r" rtl="1" eaLnBrk="1" hangingPunct="1">
              <a:defRPr/>
            </a:pPr>
            <a:r>
              <a:rPr lang="ar-JO" sz="3600" b="1" dirty="0">
                <a:latin typeface="Arial" panose="020B0604020202020204" pitchFamily="34" charset="0"/>
                <a:cs typeface="Arial" panose="020B0604020202020204" pitchFamily="34" charset="0"/>
              </a:rPr>
              <a:t>ما الذي يريد تود أن ينجزه؟</a:t>
            </a:r>
            <a:endParaRPr lang="en-US" sz="3600" b="1" dirty="0">
              <a:latin typeface="Arial" panose="020B0604020202020204" pitchFamily="34" charset="0"/>
              <a:cs typeface="Arial" panose="020B0604020202020204" pitchFamily="34" charset="0"/>
            </a:endParaRPr>
          </a:p>
          <a:p>
            <a:pPr lvl="1" algn="r" rtl="1" eaLnBrk="1" hangingPunct="1">
              <a:defRPr/>
            </a:pPr>
            <a:r>
              <a:rPr lang="ar-JO" sz="3600" b="1" dirty="0">
                <a:latin typeface="Arial" panose="020B0604020202020204" pitchFamily="34" charset="0"/>
                <a:cs typeface="Arial" panose="020B0604020202020204" pitchFamily="34" charset="0"/>
              </a:rPr>
              <a:t>ما الأخطاء التي ارتكبها بخصوص التكيف مع الجمهور؟</a:t>
            </a:r>
            <a:endParaRPr lang="en-US" sz="3600" b="1" dirty="0">
              <a:latin typeface="Arial" panose="020B0604020202020204" pitchFamily="34" charset="0"/>
              <a:cs typeface="Arial" panose="020B0604020202020204" pitchFamily="34" charset="0"/>
            </a:endParaRPr>
          </a:p>
          <a:p>
            <a:pPr lvl="1" algn="r" rtl="1" eaLnBrk="1" hangingPunct="1">
              <a:defRPr/>
            </a:pPr>
            <a:r>
              <a:rPr lang="ar-JO" sz="3600" b="1" dirty="0">
                <a:latin typeface="Arial" panose="020B0604020202020204" pitchFamily="34" charset="0"/>
                <a:cs typeface="Arial" panose="020B0604020202020204" pitchFamily="34" charset="0"/>
              </a:rPr>
              <a:t>كيف يستطيع أن يكون أكثر فعالية </a:t>
            </a:r>
            <a:endParaRPr lang="en-US" sz="36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62819">
                                            <p:txEl>
                                              <p:pRg st="1" end="1"/>
                                            </p:txEl>
                                          </p:spTgt>
                                        </p:tgtEl>
                                        <p:attrNameLst>
                                          <p:attrName>style.visibility</p:attrName>
                                        </p:attrNameLst>
                                      </p:cBhvr>
                                      <p:to>
                                        <p:strVal val="visible"/>
                                      </p:to>
                                    </p:set>
                                    <p:anim calcmode="lin" valueType="num">
                                      <p:cBhvr>
                                        <p:cTn id="7" dur="500" fill="hold"/>
                                        <p:tgtEl>
                                          <p:spTgt spid="16281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6281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6281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62819">
                                            <p:txEl>
                                              <p:pRg st="1" end="1"/>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162819">
                                            <p:txEl>
                                              <p:pRg st="2" end="2"/>
                                            </p:txEl>
                                          </p:spTgt>
                                        </p:tgtEl>
                                        <p:attrNameLst>
                                          <p:attrName>style.visibility</p:attrName>
                                        </p:attrNameLst>
                                      </p:cBhvr>
                                      <p:to>
                                        <p:strVal val="visible"/>
                                      </p:to>
                                    </p:set>
                                    <p:anim calcmode="lin" valueType="num">
                                      <p:cBhvr>
                                        <p:cTn id="13" dur="500" fill="hold"/>
                                        <p:tgtEl>
                                          <p:spTgt spid="16281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6281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6281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62819">
                                            <p:txEl>
                                              <p:pRg st="2" end="2"/>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162819">
                                            <p:txEl>
                                              <p:pRg st="3" end="3"/>
                                            </p:txEl>
                                          </p:spTgt>
                                        </p:tgtEl>
                                        <p:attrNameLst>
                                          <p:attrName>style.visibility</p:attrName>
                                        </p:attrNameLst>
                                      </p:cBhvr>
                                      <p:to>
                                        <p:strVal val="visible"/>
                                      </p:to>
                                    </p:set>
                                    <p:anim calcmode="lin" valueType="num">
                                      <p:cBhvr>
                                        <p:cTn id="19" dur="500" fill="hold"/>
                                        <p:tgtEl>
                                          <p:spTgt spid="16281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6281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6281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628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zondervan.com/images/contributor/medium/ortbergj.jpg"/>
          <p:cNvPicPr>
            <a:picLocks noChangeAspect="1" noChangeArrowheads="1"/>
          </p:cNvPicPr>
          <p:nvPr/>
        </p:nvPicPr>
        <p:blipFill>
          <a:blip r:embed="rId2" cstate="print"/>
          <a:srcRect/>
          <a:stretch>
            <a:fillRect/>
          </a:stretch>
        </p:blipFill>
        <p:spPr bwMode="auto">
          <a:xfrm>
            <a:off x="6019800" y="304800"/>
            <a:ext cx="2895600" cy="3400425"/>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Title 1"/>
          <p:cNvSpPr>
            <a:spLocks noGrp="1"/>
          </p:cNvSpPr>
          <p:nvPr>
            <p:ph type="title"/>
          </p:nvPr>
        </p:nvSpPr>
        <p:spPr>
          <a:xfrm>
            <a:off x="304800" y="228600"/>
            <a:ext cx="6096000" cy="1401762"/>
          </a:xfrm>
        </p:spPr>
        <p:txBody>
          <a:bodyPr>
            <a:normAutofit fontScale="90000"/>
          </a:bodyPr>
          <a:lstStyle/>
          <a:p>
            <a:r>
              <a:rPr lang="ar-JO" sz="2800" b="1" dirty="0">
                <a:solidFill>
                  <a:schemeClr val="tx1"/>
                </a:solidFill>
                <a:latin typeface="Arial" panose="020B0604020202020204" pitchFamily="34" charset="0"/>
                <a:cs typeface="Arial" panose="020B0604020202020204" pitchFamily="34" charset="0"/>
              </a:rPr>
              <a:t>دراسة حالة:</a:t>
            </a:r>
            <a:br>
              <a:rPr lang="en-US" sz="2800" b="1" dirty="0">
                <a:solidFill>
                  <a:schemeClr val="tx1"/>
                </a:solidFill>
                <a:latin typeface="Arial" panose="020B0604020202020204" pitchFamily="34" charset="0"/>
                <a:cs typeface="Arial" panose="020B0604020202020204" pitchFamily="34" charset="0"/>
              </a:rPr>
            </a:br>
            <a:r>
              <a:rPr lang="ar-JO" sz="2800" b="1" dirty="0">
                <a:solidFill>
                  <a:schemeClr val="tx1"/>
                </a:solidFill>
                <a:latin typeface="Arial" panose="020B0604020202020204" pitchFamily="34" charset="0"/>
                <a:cs typeface="Arial" panose="020B0604020202020204" pitchFamily="34" charset="0"/>
              </a:rPr>
              <a:t>جون أورتبيرغ،</a:t>
            </a:r>
            <a:br>
              <a:rPr lang="en-US" sz="2800" b="1" dirty="0">
                <a:solidFill>
                  <a:schemeClr val="tx1"/>
                </a:solidFill>
                <a:latin typeface="Arial" panose="020B0604020202020204" pitchFamily="34" charset="0"/>
                <a:cs typeface="Arial" panose="020B0604020202020204" pitchFamily="34" charset="0"/>
              </a:rPr>
            </a:br>
            <a:r>
              <a:rPr lang="ar-JO" sz="2800" b="1" dirty="0">
                <a:solidFill>
                  <a:schemeClr val="tx1"/>
                </a:solidFill>
                <a:latin typeface="Arial" panose="020B0604020202020204" pitchFamily="34" charset="0"/>
                <a:cs typeface="Arial" panose="020B0604020202020204" pitchFamily="34" charset="0"/>
              </a:rPr>
              <a:t>القرار الأكثر أهمية</a:t>
            </a:r>
            <a:br>
              <a:rPr lang="en-US" sz="2800" b="1" dirty="0">
                <a:solidFill>
                  <a:schemeClr val="tx1"/>
                </a:solidFill>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hlinkClick r:id="rId3"/>
              </a:rPr>
              <a:t>http://mppc.org/sermons/most-important-decision</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752600"/>
            <a:ext cx="6248400" cy="1981200"/>
          </a:xfrm>
        </p:spPr>
        <p:txBody>
          <a:bodyPr>
            <a:normAutofit/>
          </a:bodyPr>
          <a:lstStyle/>
          <a:p>
            <a:pPr algn="r" rtl="1"/>
            <a:r>
              <a:rPr lang="ar-JO" sz="3200" b="1" dirty="0">
                <a:latin typeface="Arial" panose="020B0604020202020204" pitchFamily="34" charset="0"/>
                <a:cs typeface="Arial" panose="020B0604020202020204" pitchFamily="34" charset="0"/>
              </a:rPr>
              <a:t>الحالة البلاغية: من هم الجمهور؟ ما هو السياق؟</a:t>
            </a:r>
            <a:endParaRPr lang="en-US" sz="3200" b="1" dirty="0">
              <a:latin typeface="Arial" panose="020B0604020202020204" pitchFamily="34" charset="0"/>
              <a:cs typeface="Arial" panose="020B0604020202020204" pitchFamily="34" charset="0"/>
            </a:endParaRPr>
          </a:p>
          <a:p>
            <a:pPr algn="r" rtl="1"/>
            <a:r>
              <a:rPr lang="ar-JO" sz="3200" b="1" dirty="0">
                <a:latin typeface="Arial" panose="020B0604020202020204" pitchFamily="34" charset="0"/>
                <a:cs typeface="Arial" panose="020B0604020202020204" pitchFamily="34" charset="0"/>
              </a:rPr>
              <a:t>الروح: كيف بنى المصداقية مع مستمعيه؟</a:t>
            </a:r>
            <a:endParaRPr lang="en-US" sz="3200"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52400" y="3962400"/>
            <a:ext cx="8915400" cy="3006691"/>
          </a:xfrm>
          <a:prstGeom prst="rect">
            <a:avLst/>
          </a:prstGeom>
        </p:spPr>
        <p:txBody>
          <a:bodyPr vert="horz" lIns="91440" tIns="45720" rIns="91440" bIns="45720"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algn="r" rtl="1"/>
            <a:r>
              <a:rPr lang="ar-JO" sz="3200" b="1" dirty="0">
                <a:latin typeface="Arial" panose="020B0604020202020204" pitchFamily="34" charset="0"/>
                <a:cs typeface="Arial" panose="020B0604020202020204" pitchFamily="34" charset="0"/>
              </a:rPr>
              <a:t>الإنفعال: هل يجسد أورتبيرج الحالة المزاجية من خلال تقديمه؟ كيف يستخدم النموذج على المستويين الجزئي والكلي؟ كيف تساهم الفكاهة في الإقناع؟ كيف يحذر/يهدد؟</a:t>
            </a:r>
          </a:p>
          <a:p>
            <a:pPr marL="114300" indent="0">
              <a:buNone/>
            </a:pPr>
            <a:endParaRPr lang="en-US" sz="3200" b="1" dirty="0">
              <a:latin typeface="Arial" panose="020B0604020202020204" pitchFamily="34" charset="0"/>
              <a:cs typeface="Arial" panose="020B0604020202020204" pitchFamily="34" charset="0"/>
            </a:endParaRPr>
          </a:p>
          <a:p>
            <a:pPr algn="r" rtl="1"/>
            <a:r>
              <a:rPr lang="ar-JO" sz="3200" b="1" dirty="0">
                <a:latin typeface="Arial" panose="020B0604020202020204" pitchFamily="34" charset="0"/>
                <a:cs typeface="Arial" panose="020B0604020202020204" pitchFamily="34" charset="0"/>
              </a:rPr>
              <a:t>اللوجوس: ما هو الإعتراض الذي يعترف به أورتبرغ في البداية؟ كيف يتعامل معه؟ ما هي معتقدات الجمهور (الأرضية المشتركة) التي يستخدمها؟</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47301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16934" y="76202"/>
            <a:ext cx="9144000" cy="685800"/>
          </a:xfrm>
        </p:spPr>
        <p:txBody>
          <a:bodyPr/>
          <a:lstStyle/>
          <a:p>
            <a:pPr eaLnBrk="1" hangingPunct="1">
              <a:defRPr/>
            </a:pPr>
            <a:r>
              <a:rPr lang="en-US" sz="4800" b="1" dirty="0">
                <a:solidFill>
                  <a:srgbClr val="FFFFFF"/>
                </a:solidFill>
                <a:latin typeface="Arial" panose="020B0604020202020204" pitchFamily="34" charset="0"/>
                <a:ea typeface="ＭＳ Ｐゴシック" charset="0"/>
                <a:cs typeface="Arial" panose="020B0604020202020204" pitchFamily="34" charset="0"/>
              </a:rPr>
              <a:t>BibleStudyDownloads.org</a:t>
            </a:r>
            <a:endParaRPr lang="en-US" sz="18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863601"/>
            <a:ext cx="3606800" cy="3278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استخدم رمز الإستجابة السريعة (</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QR Code</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للحصول على الرابط الإلكتروني الخاص بالمصادر</a:t>
            </a:r>
            <a:endPar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4341544"/>
            <a:ext cx="3425631" cy="2096430"/>
          </a:xfrm>
          <a:prstGeom prst="rect">
            <a:avLst/>
          </a:prstGeom>
        </p:spPr>
      </p:pic>
      <p:pic>
        <p:nvPicPr>
          <p:cNvPr id="5" name="Picture 4">
            <a:extLst>
              <a:ext uri="{FF2B5EF4-FFF2-40B4-BE49-F238E27FC236}">
                <a16:creationId xmlns:a16="http://schemas.microsoft.com/office/drawing/2014/main" id="{98B62EE6-866D-4143-9082-63CB2850C425}"/>
              </a:ext>
            </a:extLst>
          </p:cNvPr>
          <p:cNvPicPr>
            <a:picLocks noChangeAspect="1"/>
          </p:cNvPicPr>
          <p:nvPr/>
        </p:nvPicPr>
        <p:blipFill>
          <a:blip r:embed="rId4"/>
          <a:stretch>
            <a:fillRect/>
          </a:stretch>
        </p:blipFill>
        <p:spPr>
          <a:xfrm>
            <a:off x="3735659" y="1080945"/>
            <a:ext cx="5357029" cy="5357029"/>
          </a:xfrm>
          <a:prstGeom prst="rect">
            <a:avLst/>
          </a:prstGeom>
        </p:spPr>
      </p:pic>
    </p:spTree>
    <p:extLst>
      <p:ext uri="{BB962C8B-B14F-4D97-AF65-F5344CB8AC3E}">
        <p14:creationId xmlns:p14="http://schemas.microsoft.com/office/powerpoint/2010/main" val="269999343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533400" y="381000"/>
            <a:ext cx="7924800" cy="1143000"/>
          </a:xfrm>
        </p:spPr>
        <p:txBody>
          <a:bodyPr>
            <a:noAutofit/>
          </a:bodyPr>
          <a:lstStyle/>
          <a:p>
            <a:pPr eaLnBrk="1" hangingPunct="1">
              <a:defRPr/>
            </a:pPr>
            <a:r>
              <a:rPr lang="ar-JO" sz="4400" dirty="0">
                <a:solidFill>
                  <a:schemeClr val="tx1"/>
                </a:solidFill>
                <a:latin typeface="Arial" panose="020B0604020202020204" pitchFamily="34" charset="0"/>
                <a:cs typeface="Arial" panose="020B0604020202020204" pitchFamily="34" charset="0"/>
              </a:rPr>
              <a:t>ماذا سيفعل هذا الصف لك؟</a:t>
            </a:r>
            <a:endParaRPr lang="en-US" sz="4400" dirty="0">
              <a:solidFill>
                <a:schemeClr val="tx1"/>
              </a:solidFill>
              <a:latin typeface="Arial" panose="020B0604020202020204" pitchFamily="34" charset="0"/>
              <a:cs typeface="Arial" panose="020B0604020202020204" pitchFamily="34" charset="0"/>
            </a:endParaRPr>
          </a:p>
        </p:txBody>
      </p:sp>
      <p:sp>
        <p:nvSpPr>
          <p:cNvPr id="82947" name="Rectangle 3"/>
          <p:cNvSpPr>
            <a:spLocks noGrp="1" noChangeArrowheads="1"/>
          </p:cNvSpPr>
          <p:nvPr>
            <p:ph idx="1"/>
          </p:nvPr>
        </p:nvSpPr>
        <p:spPr>
          <a:xfrm>
            <a:off x="533400" y="2332038"/>
            <a:ext cx="7924800" cy="3535362"/>
          </a:xfrm>
        </p:spPr>
        <p:txBody>
          <a:bodyPr/>
          <a:lstStyle/>
          <a:p>
            <a:pPr marL="609600" indent="-609600" algn="r" rtl="1">
              <a:buClr>
                <a:srgbClr val="FF0000"/>
              </a:buClr>
              <a:buFont typeface="Wingdings" pitchFamily="2" charset="2"/>
              <a:buChar char="Ø"/>
              <a:defRPr/>
            </a:pPr>
            <a:r>
              <a:rPr lang="ar-JO" sz="2800" b="1" dirty="0">
                <a:latin typeface="Arial" panose="020B0604020202020204" pitchFamily="34" charset="0"/>
                <a:cs typeface="Arial" panose="020B0604020202020204" pitchFamily="34" charset="0"/>
              </a:rPr>
              <a:t>يزيد المهارة في الوعظ</a:t>
            </a:r>
          </a:p>
          <a:p>
            <a:pPr marL="609600" indent="-609600" algn="r" rtl="1">
              <a:buClr>
                <a:srgbClr val="FF0000"/>
              </a:buClr>
              <a:buFont typeface="Wingdings" pitchFamily="2" charset="2"/>
              <a:buChar char="Ø"/>
              <a:defRPr/>
            </a:pPr>
            <a:r>
              <a:rPr lang="ar-JO" sz="2800" b="1" dirty="0">
                <a:latin typeface="Arial" panose="020B0604020202020204" pitchFamily="34" charset="0"/>
                <a:cs typeface="Arial" panose="020B0604020202020204" pitchFamily="34" charset="0"/>
              </a:rPr>
              <a:t>يزيد المهارة في القيادة/التواصل</a:t>
            </a:r>
          </a:p>
          <a:p>
            <a:pPr marL="609600" indent="-609600" algn="r" rtl="1" eaLnBrk="1" hangingPunct="1">
              <a:buClr>
                <a:srgbClr val="FF0000"/>
              </a:buClr>
              <a:buSzTx/>
              <a:buFont typeface="Wingdings" pitchFamily="2" charset="2"/>
              <a:buChar char="Ø"/>
              <a:defRPr/>
            </a:pPr>
            <a:r>
              <a:rPr lang="ar-JO" sz="2800" b="1" dirty="0">
                <a:latin typeface="Arial" panose="020B0604020202020204" pitchFamily="34" charset="0"/>
                <a:cs typeface="Arial" panose="020B0604020202020204" pitchFamily="34" charset="0"/>
              </a:rPr>
              <a:t>يزيد القدرة على تمييز اقتناع الآخرين</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43337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p:cTn id="7" dur="1000" fill="hold"/>
                                        <p:tgtEl>
                                          <p:spTgt spid="8294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829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29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2947">
                                            <p:txEl>
                                              <p:pRg st="1" end="1"/>
                                            </p:txEl>
                                          </p:spTgt>
                                        </p:tgtEl>
                                        <p:attrNameLst>
                                          <p:attrName>style.visibility</p:attrName>
                                        </p:attrNameLst>
                                      </p:cBhvr>
                                      <p:to>
                                        <p:strVal val="visible"/>
                                      </p:to>
                                    </p:set>
                                    <p:anim calcmode="lin" valueType="num">
                                      <p:cBhvr>
                                        <p:cTn id="14" dur="1000" fill="hold"/>
                                        <p:tgtEl>
                                          <p:spTgt spid="82947">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829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829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82947">
                                            <p:txEl>
                                              <p:pRg st="2" end="2"/>
                                            </p:txEl>
                                          </p:spTgt>
                                        </p:tgtEl>
                                        <p:attrNameLst>
                                          <p:attrName>style.visibility</p:attrName>
                                        </p:attrNameLst>
                                      </p:cBhvr>
                                      <p:to>
                                        <p:strVal val="visible"/>
                                      </p:to>
                                    </p:set>
                                    <p:anim calcmode="lin" valueType="num">
                                      <p:cBhvr>
                                        <p:cTn id="21" dur="1000" fill="hold"/>
                                        <p:tgtEl>
                                          <p:spTgt spid="82947">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8294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a:xfrm>
            <a:off x="533400" y="152400"/>
            <a:ext cx="8001000" cy="990600"/>
          </a:xfrm>
        </p:spPr>
        <p:txBody>
          <a:bodyPr/>
          <a:lstStyle/>
          <a:p>
            <a:pPr eaLnBrk="1" hangingPunct="1">
              <a:defRPr/>
            </a:pPr>
            <a:r>
              <a:rPr lang="ar-JO" sz="4000" b="1" dirty="0">
                <a:solidFill>
                  <a:schemeClr val="tx1"/>
                </a:solidFill>
                <a:latin typeface="Arial" panose="020B0604020202020204" pitchFamily="34" charset="0"/>
                <a:cs typeface="Arial" panose="020B0604020202020204" pitchFamily="34" charset="0"/>
              </a:rPr>
              <a:t>نظرة عامة</a:t>
            </a:r>
            <a:endParaRPr lang="en-US" sz="4000" b="1" dirty="0">
              <a:solidFill>
                <a:schemeClr val="tx1"/>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04180789"/>
              </p:ext>
            </p:extLst>
          </p:nvPr>
        </p:nvGraphicFramePr>
        <p:xfrm>
          <a:off x="381000" y="990600"/>
          <a:ext cx="8382001" cy="5105400"/>
        </p:xfrm>
        <a:graphic>
          <a:graphicData uri="http://schemas.openxmlformats.org/drawingml/2006/table">
            <a:tbl>
              <a:tblPr/>
              <a:tblGrid>
                <a:gridCol w="16764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581401">
                  <a:extLst>
                    <a:ext uri="{9D8B030D-6E8A-4147-A177-3AD203B41FA5}">
                      <a16:colId xmlns:a16="http://schemas.microsoft.com/office/drawing/2014/main" val="20002"/>
                    </a:ext>
                  </a:extLst>
                </a:gridCol>
              </a:tblGrid>
              <a:tr h="614031">
                <a:tc>
                  <a:txBody>
                    <a:bodyPr/>
                    <a:lstStyle/>
                    <a:p>
                      <a:pPr algn="ctr"/>
                      <a:r>
                        <a:rPr lang="ar-JO" sz="2400" b="1" dirty="0">
                          <a:solidFill>
                            <a:schemeClr val="bg1"/>
                          </a:solidFill>
                          <a:effectLst/>
                          <a:latin typeface="Arial" panose="020B0604020202020204" pitchFamily="34" charset="0"/>
                          <a:cs typeface="Arial" panose="020B0604020202020204" pitchFamily="34" charset="0"/>
                        </a:rPr>
                        <a:t>الوحدة</a:t>
                      </a:r>
                      <a:endParaRPr lang="en-US" sz="2400" b="1" dirty="0">
                        <a:solidFill>
                          <a:schemeClr val="bg1"/>
                        </a:solidFill>
                        <a:effectLst/>
                        <a:latin typeface="Arial" panose="020B0604020202020204" pitchFamily="34" charset="0"/>
                        <a:cs typeface="Arial" panose="020B0604020202020204" pitchFamily="34" charset="0"/>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000000"/>
                    </a:solidFill>
                  </a:tcPr>
                </a:tc>
                <a:tc>
                  <a:txBody>
                    <a:bodyPr/>
                    <a:lstStyle/>
                    <a:p>
                      <a:pPr algn="ctr"/>
                      <a:r>
                        <a:rPr lang="ar-JO" sz="2400" b="1" dirty="0">
                          <a:solidFill>
                            <a:schemeClr val="bg1"/>
                          </a:solidFill>
                          <a:effectLst/>
                          <a:latin typeface="Arial" panose="020B0604020202020204" pitchFamily="34" charset="0"/>
                          <a:cs typeface="Arial" panose="020B0604020202020204" pitchFamily="34" charset="0"/>
                        </a:rPr>
                        <a:t>التركيز</a:t>
                      </a:r>
                      <a:endParaRPr lang="en-US" sz="2400" b="1" dirty="0">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r>
                        <a:rPr lang="ar-JO" sz="2400" b="1" dirty="0">
                          <a:solidFill>
                            <a:schemeClr val="bg1"/>
                          </a:solidFill>
                          <a:effectLst/>
                          <a:latin typeface="Arial" panose="020B0604020202020204" pitchFamily="34" charset="0"/>
                          <a:cs typeface="Arial" panose="020B0604020202020204" pitchFamily="34" charset="0"/>
                        </a:rPr>
                        <a:t>الواجب</a:t>
                      </a:r>
                      <a:endParaRPr lang="en-US" sz="2400" b="1" dirty="0">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738040">
                <a:tc>
                  <a:txBody>
                    <a:bodyPr/>
                    <a:lstStyle/>
                    <a:p>
                      <a:pPr algn="ctr"/>
                      <a:r>
                        <a:rPr lang="ar-JO" sz="2000" b="1" dirty="0">
                          <a:solidFill>
                            <a:schemeClr val="tx1"/>
                          </a:solidFill>
                          <a:effectLst/>
                          <a:latin typeface="Arial" panose="020B0604020202020204" pitchFamily="34" charset="0"/>
                          <a:cs typeface="Arial" panose="020B0604020202020204" pitchFamily="34" charset="0"/>
                        </a:rPr>
                        <a:t>الروح</a:t>
                      </a:r>
                      <a:endParaRPr lang="en-US" sz="2000" b="1"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JO" sz="2000" b="1" dirty="0">
                          <a:solidFill>
                            <a:schemeClr val="tx1"/>
                          </a:solidFill>
                          <a:effectLst/>
                          <a:latin typeface="Arial" panose="020B0604020202020204" pitchFamily="34" charset="0"/>
                          <a:cs typeface="Arial" panose="020B0604020202020204" pitchFamily="34" charset="0"/>
                        </a:rPr>
                        <a:t>سمعة المتكلم</a:t>
                      </a:r>
                      <a:endParaRPr lang="en-US" sz="2000" b="1"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JO" sz="2000" b="1" dirty="0">
                          <a:solidFill>
                            <a:schemeClr val="tx1"/>
                          </a:solidFill>
                          <a:effectLst/>
                          <a:latin typeface="Arial" panose="020B0604020202020204" pitchFamily="34" charset="0"/>
                          <a:cs typeface="Arial" panose="020B0604020202020204" pitchFamily="34" charset="0"/>
                        </a:rPr>
                        <a:t>الورقة الأولى: التقييم الذاتي</a:t>
                      </a:r>
                      <a:endParaRPr lang="en-US" sz="2000" b="1"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10227">
                <a:tc>
                  <a:txBody>
                    <a:bodyPr/>
                    <a:lstStyle/>
                    <a:p>
                      <a:pPr algn="ctr"/>
                      <a:r>
                        <a:rPr lang="ar-JO" sz="2000" b="1" dirty="0">
                          <a:solidFill>
                            <a:schemeClr val="tx1"/>
                          </a:solidFill>
                          <a:effectLst/>
                          <a:latin typeface="Arial" panose="020B0604020202020204" pitchFamily="34" charset="0"/>
                          <a:cs typeface="Arial" panose="020B0604020202020204" pitchFamily="34" charset="0"/>
                        </a:rPr>
                        <a:t>الإنفعال</a:t>
                      </a:r>
                      <a:endParaRPr lang="en-US" sz="2000" b="1"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JO" sz="2000" b="1" dirty="0">
                          <a:solidFill>
                            <a:schemeClr val="tx1"/>
                          </a:solidFill>
                          <a:effectLst/>
                          <a:latin typeface="Arial" panose="020B0604020202020204" pitchFamily="34" charset="0"/>
                          <a:cs typeface="Arial" panose="020B0604020202020204" pitchFamily="34" charset="0"/>
                        </a:rPr>
                        <a:t>العواطف، القيم</a:t>
                      </a:r>
                      <a:endParaRPr lang="en-US" sz="2000" b="1"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JO" sz="2000" b="1" baseline="0" dirty="0">
                          <a:solidFill>
                            <a:schemeClr val="tx1"/>
                          </a:solidFill>
                          <a:effectLst/>
                          <a:latin typeface="Arial" panose="020B0604020202020204" pitchFamily="34" charset="0"/>
                          <a:cs typeface="Arial" panose="020B0604020202020204" pitchFamily="34" charset="0"/>
                        </a:rPr>
                        <a:t>العظة الأولى: الكرازة </a:t>
                      </a:r>
                    </a:p>
                    <a:p>
                      <a:pPr algn="ctr"/>
                      <a:r>
                        <a:rPr lang="ar-JO" sz="2000" b="1" baseline="0" dirty="0">
                          <a:solidFill>
                            <a:schemeClr val="tx1"/>
                          </a:solidFill>
                          <a:effectLst/>
                          <a:latin typeface="Arial" panose="020B0604020202020204" pitchFamily="34" charset="0"/>
                          <a:cs typeface="Arial" panose="020B0604020202020204" pitchFamily="34" charset="0"/>
                        </a:rPr>
                        <a:t>(الهدف: تغيير التصرف)</a:t>
                      </a:r>
                      <a:endParaRPr lang="en-US" sz="2000" b="1"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58928">
                <a:tc>
                  <a:txBody>
                    <a:bodyPr/>
                    <a:lstStyle/>
                    <a:p>
                      <a:pPr algn="ctr"/>
                      <a:r>
                        <a:rPr lang="ar-JO" sz="2000" b="1" dirty="0">
                          <a:solidFill>
                            <a:schemeClr val="tx1"/>
                          </a:solidFill>
                          <a:effectLst/>
                          <a:latin typeface="Arial" panose="020B0604020202020204" pitchFamily="34" charset="0"/>
                          <a:cs typeface="Arial" panose="020B0604020202020204" pitchFamily="34" charset="0"/>
                        </a:rPr>
                        <a:t>اللوجوس</a:t>
                      </a:r>
                      <a:endParaRPr lang="en-US" sz="2000" b="1"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JO" sz="2000" b="1" dirty="0">
                          <a:solidFill>
                            <a:schemeClr val="tx1"/>
                          </a:solidFill>
                          <a:effectLst/>
                          <a:latin typeface="Arial" panose="020B0604020202020204" pitchFamily="34" charset="0"/>
                          <a:cs typeface="Arial" panose="020B0604020202020204" pitchFamily="34" charset="0"/>
                        </a:rPr>
                        <a:t>المنطق، التعاون</a:t>
                      </a:r>
                    </a:p>
                    <a:p>
                      <a:pPr marL="0" marR="0" indent="0" algn="ctr" defTabSz="914400" rtl="0" eaLnBrk="1" fontAlgn="auto" latinLnBrk="0" hangingPunct="1">
                        <a:lnSpc>
                          <a:spcPct val="100000"/>
                        </a:lnSpc>
                        <a:spcBef>
                          <a:spcPts val="0"/>
                        </a:spcBef>
                        <a:spcAft>
                          <a:spcPts val="0"/>
                        </a:spcAft>
                        <a:buClrTx/>
                        <a:buSzTx/>
                        <a:buFontTx/>
                        <a:buNone/>
                        <a:tabLst/>
                        <a:defRPr/>
                      </a:pPr>
                      <a:r>
                        <a:rPr lang="ar-JO" sz="2000" b="1" dirty="0">
                          <a:solidFill>
                            <a:schemeClr val="tx1"/>
                          </a:solidFill>
                          <a:effectLst/>
                          <a:latin typeface="Arial" panose="020B0604020202020204" pitchFamily="34" charset="0"/>
                          <a:cs typeface="Arial" panose="020B0604020202020204" pitchFamily="34" charset="0"/>
                        </a:rPr>
                        <a:t>التفكير الخاطئ</a:t>
                      </a:r>
                      <a:endParaRPr lang="en-US" sz="2000" b="1"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JO" sz="2000" b="1" baseline="0" dirty="0">
                          <a:solidFill>
                            <a:schemeClr val="tx1"/>
                          </a:solidFill>
                          <a:effectLst/>
                          <a:latin typeface="Arial" panose="020B0604020202020204" pitchFamily="34" charset="0"/>
                          <a:cs typeface="Arial" panose="020B0604020202020204" pitchFamily="34" charset="0"/>
                        </a:rPr>
                        <a:t>العظة الثاني: الإقناع</a:t>
                      </a:r>
                    </a:p>
                    <a:p>
                      <a:pPr algn="ctr"/>
                      <a:r>
                        <a:rPr lang="ar-JO" sz="2000" b="1" baseline="0" dirty="0">
                          <a:solidFill>
                            <a:schemeClr val="tx1"/>
                          </a:solidFill>
                          <a:effectLst/>
                          <a:latin typeface="Arial" panose="020B0604020202020204" pitchFamily="34" charset="0"/>
                          <a:cs typeface="Arial" panose="020B0604020202020204" pitchFamily="34" charset="0"/>
                        </a:rPr>
                        <a:t>(الهدف: تغيير الفكر)</a:t>
                      </a:r>
                      <a:endParaRPr lang="en-US" sz="2000" b="1" baseline="0" dirty="0">
                        <a:solidFill>
                          <a:schemeClr val="tx1"/>
                        </a:solidFill>
                        <a:effectLst/>
                        <a:latin typeface="Arial" panose="020B0604020202020204" pitchFamily="34" charset="0"/>
                        <a:cs typeface="Arial" panose="020B0604020202020204" pitchFamily="34" charset="0"/>
                      </a:endParaRPr>
                    </a:p>
                    <a:p>
                      <a:pPr algn="ctr"/>
                      <a:r>
                        <a:rPr lang="ar-JO" sz="2000" b="1" baseline="0" dirty="0">
                          <a:solidFill>
                            <a:schemeClr val="tx1"/>
                          </a:solidFill>
                          <a:effectLst/>
                          <a:latin typeface="Arial" panose="020B0604020202020204" pitchFamily="34" charset="0"/>
                          <a:cs typeface="Arial" panose="020B0604020202020204" pitchFamily="34" charset="0"/>
                        </a:rPr>
                        <a:t>أو</a:t>
                      </a:r>
                      <a:endParaRPr lang="en-US" sz="2000" b="1" baseline="0" dirty="0">
                        <a:solidFill>
                          <a:schemeClr val="tx1"/>
                        </a:solidFill>
                        <a:effectLst/>
                        <a:latin typeface="Arial" panose="020B0604020202020204" pitchFamily="34" charset="0"/>
                        <a:cs typeface="Arial" panose="020B0604020202020204" pitchFamily="34" charset="0"/>
                      </a:endParaRPr>
                    </a:p>
                    <a:p>
                      <a:pPr algn="ctr"/>
                      <a:r>
                        <a:rPr lang="ar-JO" sz="2000" b="1" baseline="0" dirty="0">
                          <a:solidFill>
                            <a:schemeClr val="tx1"/>
                          </a:solidFill>
                          <a:effectLst/>
                          <a:latin typeface="Arial" panose="020B0604020202020204" pitchFamily="34" charset="0"/>
                          <a:cs typeface="Arial" panose="020B0604020202020204" pitchFamily="34" charset="0"/>
                        </a:rPr>
                        <a:t>الورقة الثانية (النقد البلاغي للعظة)</a:t>
                      </a:r>
                      <a:endParaRPr lang="en-US" sz="2000" b="1" dirty="0">
                        <a:solidFill>
                          <a:schemeClr val="tx1"/>
                        </a:solidFill>
                        <a:effectLst/>
                        <a:latin typeface="Arial" panose="020B0604020202020204" pitchFamily="34" charset="0"/>
                        <a:cs typeface="Arial" panose="020B0604020202020204" pitchFamily="34" charset="0"/>
                      </a:endParaRPr>
                    </a:p>
                    <a:p>
                      <a:pPr algn="ctr"/>
                      <a:endParaRPr lang="en-US" sz="2000" b="1"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18062">
                <a:tc>
                  <a:txBody>
                    <a:bodyPr/>
                    <a:lstStyle/>
                    <a:p>
                      <a:pPr algn="ctr"/>
                      <a:r>
                        <a:rPr lang="ar-JO" sz="2000" b="1" dirty="0">
                          <a:solidFill>
                            <a:schemeClr val="tx1"/>
                          </a:solidFill>
                          <a:effectLst/>
                          <a:latin typeface="Arial" panose="020B0604020202020204" pitchFamily="34" charset="0"/>
                          <a:cs typeface="Arial" panose="020B0604020202020204" pitchFamily="34" charset="0"/>
                        </a:rPr>
                        <a:t>القيادة</a:t>
                      </a:r>
                      <a:endParaRPr lang="en-US" sz="2000" b="1"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JO" sz="2000" b="1" baseline="0" dirty="0">
                          <a:solidFill>
                            <a:schemeClr val="tx1"/>
                          </a:solidFill>
                          <a:effectLst/>
                          <a:latin typeface="Arial" panose="020B0604020202020204" pitchFamily="34" charset="0"/>
                          <a:cs typeface="Arial" panose="020B0604020202020204" pitchFamily="34" charset="0"/>
                        </a:rPr>
                        <a:t>القيادة، إطلاق الرؤية</a:t>
                      </a:r>
                      <a:endParaRPr lang="en-US" sz="2000" b="1"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1"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09600">
                <a:tc>
                  <a:txBody>
                    <a:bodyPr/>
                    <a:lstStyle/>
                    <a:p>
                      <a:pPr algn="ctr"/>
                      <a:r>
                        <a:rPr lang="ar-JO" sz="2000" b="1" dirty="0">
                          <a:solidFill>
                            <a:schemeClr val="tx1"/>
                          </a:solidFill>
                          <a:effectLst/>
                          <a:latin typeface="Arial" panose="020B0604020202020204" pitchFamily="34" charset="0"/>
                          <a:cs typeface="Arial" panose="020B0604020202020204" pitchFamily="34" charset="0"/>
                        </a:rPr>
                        <a:t>الأخلاق</a:t>
                      </a:r>
                      <a:endParaRPr lang="en-US" sz="2000" b="1"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lang="ar-JO" sz="2000" b="1" dirty="0">
                          <a:solidFill>
                            <a:schemeClr val="tx1"/>
                          </a:solidFill>
                          <a:effectLst/>
                          <a:latin typeface="Arial" panose="020B0604020202020204" pitchFamily="34" charset="0"/>
                          <a:cs typeface="Arial" panose="020B0604020202020204" pitchFamily="34" charset="0"/>
                        </a:rPr>
                        <a:t>الأخلاق</a:t>
                      </a:r>
                      <a:endParaRPr lang="en-US" sz="2000" b="1"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JO" sz="2000" b="1" dirty="0">
                          <a:solidFill>
                            <a:schemeClr val="tx1"/>
                          </a:solidFill>
                          <a:effectLst/>
                          <a:latin typeface="Arial" panose="020B0604020202020204" pitchFamily="34" charset="0"/>
                          <a:cs typeface="Arial" panose="020B0604020202020204" pitchFamily="34" charset="0"/>
                        </a:rPr>
                        <a:t>ورقة الماجستير في اللاهوت</a:t>
                      </a:r>
                      <a:endParaRPr lang="en-US" sz="2000" b="1"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305800" cy="699868"/>
          </a:xfrm>
        </p:spPr>
        <p:txBody>
          <a:bodyPr>
            <a:normAutofit fontScale="90000"/>
          </a:bodyPr>
          <a:lstStyle/>
          <a:p>
            <a:pPr algn="ctr"/>
            <a:r>
              <a:rPr lang="ar-JO" dirty="0">
                <a:latin typeface="Arial" panose="020B0604020202020204" pitchFamily="34" charset="0"/>
                <a:cs typeface="Arial" panose="020B0604020202020204" pitchFamily="34" charset="0"/>
              </a:rPr>
              <a:t>2 كورنثوس 5: 10-11</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57200" y="1981200"/>
            <a:ext cx="8305800" cy="2743200"/>
          </a:xfrm>
        </p:spPr>
        <p:txBody>
          <a:bodyPr>
            <a:normAutofit/>
          </a:bodyPr>
          <a:lstStyle/>
          <a:p>
            <a:pPr algn="ctr"/>
            <a:r>
              <a:rPr lang="ar-JO" sz="3200" dirty="0">
                <a:solidFill>
                  <a:schemeClr val="accent1">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لأنه لابد أننا جميعاً نظهر أمام كرسي المسيح لينال كل واحد </a:t>
            </a:r>
          </a:p>
          <a:p>
            <a:pPr algn="ctr"/>
            <a:r>
              <a:rPr lang="ar-JO" sz="3200" dirty="0">
                <a:solidFill>
                  <a:schemeClr val="accent1">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ما كان بالجسد بحسب ما صنع خيراً كان أم شراً.</a:t>
            </a:r>
          </a:p>
          <a:p>
            <a:pPr algn="ctr"/>
            <a:r>
              <a:rPr lang="ar-JO" sz="3200" dirty="0">
                <a:solidFill>
                  <a:schemeClr val="accent1">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فإذ نحن عالمون مخافة الرب نقنع الناس. </a:t>
            </a:r>
            <a:endParaRPr lang="en-US" sz="3200" dirty="0">
              <a:solidFill>
                <a:schemeClr val="accent1">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798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rrowheads="1"/>
          </p:cNvSpPr>
          <p:nvPr>
            <p:ph type="title"/>
          </p:nvPr>
        </p:nvSpPr>
        <p:spPr/>
        <p:txBody>
          <a:bodyPr/>
          <a:lstStyle/>
          <a:p>
            <a:pPr eaLnBrk="1" hangingPunct="1">
              <a:defRPr/>
            </a:pPr>
            <a:r>
              <a:rPr lang="ar-JO" dirty="0">
                <a:solidFill>
                  <a:schemeClr val="tx1"/>
                </a:solidFill>
                <a:latin typeface="Arial" panose="020B0604020202020204" pitchFamily="34" charset="0"/>
                <a:cs typeface="Arial" panose="020B0604020202020204" pitchFamily="34" charset="0"/>
              </a:rPr>
              <a:t>تعريف الإقناع</a:t>
            </a:r>
            <a:endParaRPr lang="en-US" dirty="0">
              <a:solidFill>
                <a:schemeClr val="tx1"/>
              </a:solidFill>
              <a:latin typeface="Arial" panose="020B0604020202020204" pitchFamily="34" charset="0"/>
              <a:cs typeface="Arial" panose="020B0604020202020204" pitchFamily="34" charset="0"/>
            </a:endParaRPr>
          </a:p>
        </p:txBody>
      </p:sp>
      <p:sp>
        <p:nvSpPr>
          <p:cNvPr id="154627" name="Rectangle 3"/>
          <p:cNvSpPr>
            <a:spLocks noGrp="1" noChangeArrowheads="1"/>
          </p:cNvSpPr>
          <p:nvPr>
            <p:ph idx="1"/>
          </p:nvPr>
        </p:nvSpPr>
        <p:spPr>
          <a:xfrm>
            <a:off x="685800" y="1600200"/>
            <a:ext cx="7772400" cy="4525963"/>
          </a:xfrm>
        </p:spPr>
        <p:txBody>
          <a:bodyPr>
            <a:normAutofit/>
          </a:bodyPr>
          <a:lstStyle/>
          <a:p>
            <a:pPr algn="r" rtl="1" eaLnBrk="1" hangingPunct="1">
              <a:defRPr/>
            </a:pPr>
            <a:r>
              <a:rPr lang="ar-JO" sz="2800" dirty="0">
                <a:solidFill>
                  <a:schemeClr val="tx1"/>
                </a:solidFill>
                <a:latin typeface="Arial" panose="020B0604020202020204" pitchFamily="34" charset="0"/>
                <a:cs typeface="Arial" panose="020B0604020202020204" pitchFamily="34" charset="0"/>
              </a:rPr>
              <a:t>مجموعات من 3-4 أشخاص</a:t>
            </a:r>
            <a:endParaRPr lang="en-US" sz="2800" dirty="0">
              <a:solidFill>
                <a:schemeClr val="tx1"/>
              </a:solidFill>
              <a:latin typeface="Arial" panose="020B0604020202020204" pitchFamily="34" charset="0"/>
              <a:cs typeface="Arial" panose="020B0604020202020204" pitchFamily="34" charset="0"/>
            </a:endParaRPr>
          </a:p>
          <a:p>
            <a:pPr algn="r" rtl="1" eaLnBrk="1" hangingPunct="1">
              <a:defRPr/>
            </a:pPr>
            <a:r>
              <a:rPr lang="ar-JO" sz="2800" dirty="0">
                <a:solidFill>
                  <a:schemeClr val="tx1"/>
                </a:solidFill>
                <a:latin typeface="Arial" panose="020B0604020202020204" pitchFamily="34" charset="0"/>
                <a:cs typeface="Arial" panose="020B0604020202020204" pitchFamily="34" charset="0"/>
              </a:rPr>
              <a:t>القائد/السكرتير =  الشخص الذي وعظ أكثر مؤخراً</a:t>
            </a:r>
            <a:endParaRPr lang="en-US" sz="2800" dirty="0">
              <a:solidFill>
                <a:schemeClr val="tx1"/>
              </a:solidFill>
              <a:latin typeface="Arial" panose="020B0604020202020204" pitchFamily="34" charset="0"/>
              <a:cs typeface="Arial" panose="020B0604020202020204" pitchFamily="34" charset="0"/>
            </a:endParaRPr>
          </a:p>
          <a:p>
            <a:pPr algn="r" rtl="1" eaLnBrk="1" hangingPunct="1">
              <a:defRPr/>
            </a:pPr>
            <a:r>
              <a:rPr lang="ar-JO" sz="2800" dirty="0">
                <a:solidFill>
                  <a:schemeClr val="tx1"/>
                </a:solidFill>
                <a:latin typeface="Arial" panose="020B0604020202020204" pitchFamily="34" charset="0"/>
                <a:cs typeface="Arial" panose="020B0604020202020204" pitchFamily="34" charset="0"/>
              </a:rPr>
              <a:t>5 دقائق</a:t>
            </a:r>
            <a:endParaRPr lang="en-US" sz="2800" dirty="0">
              <a:solidFill>
                <a:schemeClr val="tx1"/>
              </a:solidFill>
              <a:latin typeface="Arial" panose="020B0604020202020204" pitchFamily="34" charset="0"/>
              <a:cs typeface="Arial" panose="020B0604020202020204" pitchFamily="34" charset="0"/>
            </a:endParaRPr>
          </a:p>
          <a:p>
            <a:pPr algn="r" rtl="1" eaLnBrk="1" hangingPunct="1">
              <a:defRPr/>
            </a:pPr>
            <a:r>
              <a:rPr lang="ar-JO" sz="2800" dirty="0">
                <a:solidFill>
                  <a:schemeClr val="tx1"/>
                </a:solidFill>
                <a:latin typeface="Arial" panose="020B0604020202020204" pitchFamily="34" charset="0"/>
                <a:cs typeface="Arial" panose="020B0604020202020204" pitchFamily="34" charset="0"/>
              </a:rPr>
              <a:t>يأتي القائد غلى لوحة المفاتيح ليطبع تعريف مجموعتكم</a:t>
            </a:r>
            <a:endParaRPr lang="en-US" sz="28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p:txBody>
          <a:bodyPr/>
          <a:lstStyle/>
          <a:p>
            <a:pPr eaLnBrk="1" hangingPunct="1">
              <a:defRPr/>
            </a:pPr>
            <a:r>
              <a:rPr lang="ar-JO" dirty="0">
                <a:latin typeface="Arial" panose="020B0604020202020204" pitchFamily="34" charset="0"/>
                <a:cs typeface="Arial" panose="020B0604020202020204" pitchFamily="34" charset="0"/>
              </a:rPr>
              <a:t>تعريفات الصف</a:t>
            </a:r>
            <a:endParaRPr lang="en-US" dirty="0">
              <a:latin typeface="Arial" panose="020B0604020202020204" pitchFamily="34" charset="0"/>
              <a:cs typeface="Arial" panose="020B0604020202020204" pitchFamily="34" charset="0"/>
            </a:endParaRPr>
          </a:p>
        </p:txBody>
      </p:sp>
      <p:sp>
        <p:nvSpPr>
          <p:cNvPr id="168963" name="Rectangle 3"/>
          <p:cNvSpPr>
            <a:spLocks noGrp="1" noChangeArrowheads="1"/>
          </p:cNvSpPr>
          <p:nvPr>
            <p:ph idx="1"/>
          </p:nvPr>
        </p:nvSpPr>
        <p:spPr/>
        <p:txBody>
          <a:bodyPr>
            <a:normAutofit/>
          </a:bodyPr>
          <a:lstStyle/>
          <a:p>
            <a:pPr algn="r" rtl="1" eaLnBrk="1" hangingPunct="1">
              <a:defRPr/>
            </a:pPr>
            <a:r>
              <a:rPr lang="ar-JO" sz="2800" dirty="0">
                <a:latin typeface="Arial" panose="020B0604020202020204" pitchFamily="34" charset="0"/>
                <a:cs typeface="Arial" panose="020B0604020202020204" pitchFamily="34" charset="0"/>
              </a:rPr>
              <a:t>المجموعة الأولى:</a:t>
            </a:r>
            <a:endParaRPr lang="en-US" sz="2800" dirty="0">
              <a:latin typeface="Arial" panose="020B0604020202020204" pitchFamily="34" charset="0"/>
              <a:cs typeface="Arial" panose="020B0604020202020204" pitchFamily="34" charset="0"/>
            </a:endParaRPr>
          </a:p>
          <a:p>
            <a:pPr algn="r" rtl="1" eaLnBrk="1" hangingPunct="1">
              <a:defRPr/>
            </a:pPr>
            <a:r>
              <a:rPr lang="ar-JO" sz="2800" dirty="0">
                <a:latin typeface="Arial" panose="020B0604020202020204" pitchFamily="34" charset="0"/>
                <a:cs typeface="Arial" panose="020B0604020202020204" pitchFamily="34" charset="0"/>
              </a:rPr>
              <a:t>المجموعة الثانية:</a:t>
            </a:r>
            <a:endParaRPr lang="en-US" sz="2800"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a:xfrm>
            <a:off x="533400" y="304800"/>
            <a:ext cx="7924800" cy="1143000"/>
          </a:xfrm>
        </p:spPr>
        <p:txBody>
          <a:bodyPr>
            <a:noAutofit/>
          </a:bodyPr>
          <a:lstStyle/>
          <a:p>
            <a:pPr eaLnBrk="1" hangingPunct="1">
              <a:defRPr/>
            </a:pPr>
            <a:r>
              <a:rPr lang="ar-JO" sz="4400" b="1" dirty="0">
                <a:solidFill>
                  <a:schemeClr val="tx1"/>
                </a:solidFill>
                <a:latin typeface="Arial" panose="020B0604020202020204" pitchFamily="34" charset="0"/>
                <a:cs typeface="Arial" panose="020B0604020202020204" pitchFamily="34" charset="0"/>
              </a:rPr>
              <a:t>تعريف الإقناع</a:t>
            </a:r>
            <a:endParaRPr lang="en-US" sz="4400" b="1" dirty="0">
              <a:solidFill>
                <a:schemeClr val="tx1"/>
              </a:solidFill>
              <a:latin typeface="Arial" panose="020B0604020202020204" pitchFamily="34" charset="0"/>
              <a:cs typeface="Arial" panose="020B0604020202020204" pitchFamily="34" charset="0"/>
            </a:endParaRPr>
          </a:p>
        </p:txBody>
      </p:sp>
      <p:sp>
        <p:nvSpPr>
          <p:cNvPr id="104451" name="Rectangle 3"/>
          <p:cNvSpPr>
            <a:spLocks noGrp="1" noChangeArrowheads="1"/>
          </p:cNvSpPr>
          <p:nvPr>
            <p:ph idx="1"/>
          </p:nvPr>
        </p:nvSpPr>
        <p:spPr>
          <a:xfrm>
            <a:off x="152400" y="1676400"/>
            <a:ext cx="8839200" cy="4953000"/>
          </a:xfrm>
        </p:spPr>
        <p:txBody>
          <a:bodyPr>
            <a:noAutofit/>
          </a:bodyPr>
          <a:lstStyle/>
          <a:p>
            <a:pPr marL="990600" lvl="1" indent="-533400" algn="r" rtl="1" eaLnBrk="1" hangingPunct="1">
              <a:buClr>
                <a:srgbClr val="FF0000"/>
              </a:buClr>
              <a:buSzTx/>
              <a:buFont typeface="Wingdings" pitchFamily="2" charset="2"/>
              <a:buChar char="Ø"/>
              <a:defRPr/>
            </a:pPr>
            <a:r>
              <a:rPr lang="ar-JO" sz="2800" b="1" dirty="0">
                <a:latin typeface="Arial" panose="020B0604020202020204" pitchFamily="34" charset="0"/>
                <a:cs typeface="Arial" panose="020B0604020202020204" pitchFamily="34" charset="0"/>
              </a:rPr>
              <a:t>الإقناع هو عملية معقدة، مستمرة، تفاعلية بحيث أن المرسل والمستقبل مرتبطين من خلال الرموز، سواء كانت لفظية أو غير لفظية بحيث يحاول المقنِع أن يؤثر على المقتنع لتبني تغيير في فكر أو سلوك لأن المقتنع قد توسعت تصوراته أو تغيرت (أودونيل وكابل، 9) </a:t>
            </a:r>
            <a:endParaRPr lang="en-US" sz="2800" b="1" dirty="0">
              <a:latin typeface="Arial" panose="020B0604020202020204" pitchFamily="34" charset="0"/>
              <a:cs typeface="Arial" panose="020B0604020202020204" pitchFamily="34" charset="0"/>
            </a:endParaRPr>
          </a:p>
          <a:p>
            <a:pPr marL="990600" lvl="1" indent="-533400" algn="r" rtl="1" eaLnBrk="1" hangingPunct="1">
              <a:buClr>
                <a:srgbClr val="FF0000"/>
              </a:buClr>
              <a:buSzTx/>
              <a:buFont typeface="Wingdings" pitchFamily="2" charset="2"/>
              <a:buChar char="Ø"/>
              <a:defRPr/>
            </a:pPr>
            <a:r>
              <a:rPr lang="ar-JO" sz="2800" b="1" dirty="0">
                <a:latin typeface="Arial" panose="020B0604020202020204" pitchFamily="34" charset="0"/>
                <a:cs typeface="Arial" panose="020B0604020202020204" pitchFamily="34" charset="0"/>
              </a:rPr>
              <a:t>استخدام الرموز اللفظية وغير اللفظية لخلق معنى في حالة من التأثير المتبادل، بحيث أن الأهداف الأصلية للمشاركين تسعى لتؤثر على التغييرات في المعتقدات، الأفكار، القيم والسلوكيات الخاصة بالمشاركين الآخرين. الإقناع هو نوع من </a:t>
            </a:r>
            <a:r>
              <a:rPr lang="ar-JO" sz="2800" b="1" dirty="0">
                <a:solidFill>
                  <a:srgbClr val="000099"/>
                </a:solidFill>
                <a:latin typeface="Arial" panose="020B0604020202020204" pitchFamily="34" charset="0"/>
                <a:cs typeface="Arial" panose="020B0604020202020204" pitchFamily="34" charset="0"/>
              </a:rPr>
              <a:t>التواصل</a:t>
            </a:r>
            <a:r>
              <a:rPr lang="ar-JO" sz="2800" b="1" dirty="0">
                <a:latin typeface="Arial" panose="020B0604020202020204" pitchFamily="34" charset="0"/>
                <a:cs typeface="Arial" panose="020B0604020202020204" pitchFamily="34" charset="0"/>
              </a:rPr>
              <a:t> بحيث أن أحد المشاركين لديه الرغبة لتغيير الشخص الآخر (لولوف، 5)</a:t>
            </a:r>
            <a:endParaRPr lang="en-US" sz="28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p:cTn id="7" dur="1000" fill="hold"/>
                                        <p:tgtEl>
                                          <p:spTgt spid="10445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044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4451">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 calcmode="lin" valueType="num">
                                      <p:cBhvr>
                                        <p:cTn id="12" dur="1000" fill="hold"/>
                                        <p:tgtEl>
                                          <p:spTgt spid="104451">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104451">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044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8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ddres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19F41511826D644A6D8753A3A584289" ma:contentTypeVersion="4" ma:contentTypeDescription="Create a new document." ma:contentTypeScope="" ma:versionID="2f4b478003c1d2ec0a3c6e5744901d69">
  <xsd:schema xmlns:xsd="http://www.w3.org/2001/XMLSchema" xmlns:xs="http://www.w3.org/2001/XMLSchema" xmlns:p="http://schemas.microsoft.com/office/2006/metadata/properties" xmlns:ns1="http://schemas.microsoft.com/sharepoint/v3" xmlns:ns3="70e58c30-3d67-42d5-941a-8749cdc8c880" targetNamespace="http://schemas.microsoft.com/office/2006/metadata/properties" ma:root="true" ma:fieldsID="00216bdd6e395df4107e63df4aee2270" ns1:_="" ns3:_="">
    <xsd:import namespace="http://schemas.microsoft.com/sharepoint/v3"/>
    <xsd:import namespace="70e58c30-3d67-42d5-941a-8749cdc8c880"/>
    <xsd:element name="properties">
      <xsd:complexType>
        <xsd:sequence>
          <xsd:element name="documentManagement">
            <xsd:complexType>
              <xsd:all>
                <xsd:element ref="ns3:SharedWithUsers" minOccurs="0"/>
                <xsd:element ref="ns1:IMAddres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description=""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e58c30-3d67-42d5-941a-8749cdc8c88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37802A-096B-4959-A23B-2058454A7E9B}">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A300A06F-171A-457C-907A-1BE57E3AF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0e58c30-3d67-42d5-941a-8749cdc8c8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AC73E8-937B-48A7-8BC2-9CF9383801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2376</TotalTime>
  <Words>1782</Words>
  <Application>Microsoft Macintosh PowerPoint</Application>
  <PresentationFormat>On-screen Show (4:3)</PresentationFormat>
  <Paragraphs>214</Paragraphs>
  <Slides>34</Slides>
  <Notes>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34</vt:i4>
      </vt:variant>
    </vt:vector>
  </HeadingPairs>
  <TitlesOfParts>
    <vt:vector size="48" baseType="lpstr">
      <vt:lpstr>ＭＳ Ｐゴシック</vt:lpstr>
      <vt:lpstr>Arial</vt:lpstr>
      <vt:lpstr>Book Antiqua</vt:lpstr>
      <vt:lpstr>Calibri</vt:lpstr>
      <vt:lpstr>Century Gothic</vt:lpstr>
      <vt:lpstr>Franklin Gothic Book</vt:lpstr>
      <vt:lpstr>Times New Roman</vt:lpstr>
      <vt:lpstr>Wingdings</vt:lpstr>
      <vt:lpstr>Wingdings 2</vt:lpstr>
      <vt:lpstr>Default Design</vt:lpstr>
      <vt:lpstr>Apothecary</vt:lpstr>
      <vt:lpstr>Technic</vt:lpstr>
      <vt:lpstr>8_Orbit</vt:lpstr>
      <vt:lpstr>1_Orbit</vt:lpstr>
      <vt:lpstr>أهلا وسهلاً في الوعظ، الإقناع والقيادة</vt:lpstr>
      <vt:lpstr>ماذا سيفعل هذا الصف لك؟</vt:lpstr>
      <vt:lpstr>الوعظ وكنيسة الإختراق</vt:lpstr>
      <vt:lpstr>ماذا سيفعل هذا الصف لك؟</vt:lpstr>
      <vt:lpstr>نظرة عامة</vt:lpstr>
      <vt:lpstr>2 كورنثوس 5: 10-11</vt:lpstr>
      <vt:lpstr>تعريف الإقناع</vt:lpstr>
      <vt:lpstr>تعريفات الصف</vt:lpstr>
      <vt:lpstr>تعريف الإقناع</vt:lpstr>
      <vt:lpstr>تعريف الإقناع</vt:lpstr>
      <vt:lpstr>صفات مشتركة في تعريفات الإقناع</vt:lpstr>
      <vt:lpstr>القسرية……….. الإقناع</vt:lpstr>
      <vt:lpstr>PowerPoint Presentation</vt:lpstr>
      <vt:lpstr>صفات مشتركة في تعريفات الإقناع</vt:lpstr>
      <vt:lpstr>الإقناع</vt:lpstr>
      <vt:lpstr>هل يجب أن نفكر في الوعظ  كشكل من أشكال الإقناع؟</vt:lpstr>
      <vt:lpstr>PowerPoint Presentation</vt:lpstr>
      <vt:lpstr>الكتاب المقدس والإقناع</vt:lpstr>
      <vt:lpstr>الكتاب المقدس والإقناع</vt:lpstr>
      <vt:lpstr>هل يجب أن نفكر في الوعظ  كشكل من أشكال الإقناع؟</vt:lpstr>
      <vt:lpstr>Πείθω (الإقناع) ملاحظة: راجع الدراسة الشاملة للكلمات لهذا المصطلح في الوعظ المقنع في الشارع</vt:lpstr>
      <vt:lpstr>التكيف مع الجمهور في عظات بولس</vt:lpstr>
      <vt:lpstr>التكيف مع الجمهور في عظة بطرس              (أعمال 2: 14-39)</vt:lpstr>
      <vt:lpstr>هل يجب أن نفكر في الوعظ  كشكل من أشكال الإقناع؟</vt:lpstr>
      <vt:lpstr>أغسطينوس من كتاب عن العقيدة المسيحية، الكتاب الرابع</vt:lpstr>
      <vt:lpstr>أغسطينوس من كتاب عن العقيدة المسيحية، الكتاب الرابع</vt:lpstr>
      <vt:lpstr>PowerPoint Presentation</vt:lpstr>
      <vt:lpstr>PowerPoint Presentation</vt:lpstr>
      <vt:lpstr>PowerPoint Presentation</vt:lpstr>
      <vt:lpstr>PowerPoint Presentation</vt:lpstr>
      <vt:lpstr>دراسة الحالة (إذا سمح الوقت)</vt:lpstr>
      <vt:lpstr>دراسة حالة: جون أورتبيرغ، القرار الأكثر أهمية http://mppc.org/sermons/most-important-decision</vt:lpstr>
      <vt:lpstr>BibleStudyDownloads.org</vt:lpstr>
      <vt:lpstr>الرابط للعرض التقديميِّ "فن الوعظ" متاحٌ على الموقع الإلكترونيّ: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Rick Griffith</cp:lastModifiedBy>
  <cp:revision>107</cp:revision>
  <dcterms:created xsi:type="dcterms:W3CDTF">2006-10-17T07:00:26Z</dcterms:created>
  <dcterms:modified xsi:type="dcterms:W3CDTF">2024-02-05T12:56:38Z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0x010100419F41511826D644A6D8753A3A584289</vt:lpwstr>
  </property>
</Properties>
</file>