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 id="2147483700" r:id="rId4"/>
    <p:sldMasterId id="2147483712" r:id="rId5"/>
    <p:sldMasterId id="2147483725" r:id="rId6"/>
    <p:sldMasterId id="2147483738" r:id="rId7"/>
    <p:sldMasterId id="2147483750" r:id="rId8"/>
    <p:sldMasterId id="2147483762" r:id="rId9"/>
    <p:sldMasterId id="2147483774" r:id="rId10"/>
  </p:sldMasterIdLst>
  <p:notesMasterIdLst>
    <p:notesMasterId r:id="rId65"/>
  </p:notesMasterIdLst>
  <p:sldIdLst>
    <p:sldId id="256" r:id="rId11"/>
    <p:sldId id="258" r:id="rId12"/>
    <p:sldId id="257" r:id="rId13"/>
    <p:sldId id="265" r:id="rId14"/>
    <p:sldId id="260" r:id="rId15"/>
    <p:sldId id="261" r:id="rId16"/>
    <p:sldId id="262" r:id="rId17"/>
    <p:sldId id="263" r:id="rId18"/>
    <p:sldId id="264" r:id="rId19"/>
    <p:sldId id="268" r:id="rId20"/>
    <p:sldId id="267" r:id="rId21"/>
    <p:sldId id="266" r:id="rId22"/>
    <p:sldId id="270" r:id="rId23"/>
    <p:sldId id="271" r:id="rId24"/>
    <p:sldId id="272" r:id="rId25"/>
    <p:sldId id="269" r:id="rId26"/>
    <p:sldId id="273" r:id="rId27"/>
    <p:sldId id="275" r:id="rId28"/>
    <p:sldId id="274"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307" r:id="rId43"/>
    <p:sldId id="289" r:id="rId44"/>
    <p:sldId id="290" r:id="rId45"/>
    <p:sldId id="293" r:id="rId46"/>
    <p:sldId id="294" r:id="rId47"/>
    <p:sldId id="291" r:id="rId48"/>
    <p:sldId id="292" r:id="rId49"/>
    <p:sldId id="295" r:id="rId50"/>
    <p:sldId id="299" r:id="rId51"/>
    <p:sldId id="300" r:id="rId52"/>
    <p:sldId id="5464" r:id="rId53"/>
    <p:sldId id="296" r:id="rId54"/>
    <p:sldId id="297" r:id="rId55"/>
    <p:sldId id="5465" r:id="rId56"/>
    <p:sldId id="302" r:id="rId57"/>
    <p:sldId id="303" r:id="rId58"/>
    <p:sldId id="5466" r:id="rId59"/>
    <p:sldId id="306" r:id="rId60"/>
    <p:sldId id="304" r:id="rId61"/>
    <p:sldId id="308" r:id="rId62"/>
    <p:sldId id="5463" r:id="rId63"/>
    <p:sldId id="4032"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41" autoAdjust="0"/>
    <p:restoredTop sz="68512" autoAdjust="0"/>
  </p:normalViewPr>
  <p:slideViewPr>
    <p:cSldViewPr>
      <p:cViewPr>
        <p:scale>
          <a:sx n="60" d="100"/>
          <a:sy n="60" d="100"/>
        </p:scale>
        <p:origin x="176" y="992"/>
      </p:cViewPr>
      <p:guideLst>
        <p:guide orient="horz" pos="2160"/>
        <p:guide pos="2880"/>
      </p:guideLst>
    </p:cSldViewPr>
  </p:slideViewPr>
  <p:notesTextViewPr>
    <p:cViewPr>
      <p:scale>
        <a:sx n="1" d="1"/>
        <a:sy n="1" d="1"/>
      </p:scale>
      <p:origin x="0" y="0"/>
    </p:cViewPr>
  </p:notesTextViewPr>
  <p:sorterViewPr>
    <p:cViewPr>
      <p:scale>
        <a:sx n="60" d="100"/>
        <a:sy n="60" d="100"/>
      </p:scale>
      <p:origin x="0" y="184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00D2A2-860C-8C4B-BE8A-76554442D0DA}" type="datetimeFigureOut">
              <a:rPr lang="en-US" smtClean="0"/>
              <a:t>2/5/24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A21766-E7D5-CB48-A41F-FBFE90D72B04}" type="slidenum">
              <a:rPr lang="en-US" smtClean="0"/>
              <a:t>‹#›</a:t>
            </a:fld>
            <a:endParaRPr lang="en-US"/>
          </a:p>
        </p:txBody>
      </p:sp>
    </p:spTree>
    <p:extLst>
      <p:ext uri="{BB962C8B-B14F-4D97-AF65-F5344CB8AC3E}">
        <p14:creationId xmlns:p14="http://schemas.microsoft.com/office/powerpoint/2010/main" val="2201021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Although email and other electronic communication has taken over the world, we still write letters, so we still have a good idea of what an epistle is. Similar to a letter.</a:t>
            </a:r>
            <a:endParaRPr lang="en-SG" sz="1200" kern="1200" dirty="0">
              <a:solidFill>
                <a:schemeClr val="tx1"/>
              </a:solidFill>
              <a:effectLst/>
              <a:latin typeface="+mn-lt"/>
              <a:ea typeface="+mn-ea"/>
              <a:cs typeface="+mn-cs"/>
            </a:endParaRPr>
          </a:p>
          <a:p>
            <a:r>
              <a:rPr lang="en-US" dirty="0"/>
              <a:t>_____</a:t>
            </a:r>
          </a:p>
          <a:p>
            <a:endParaRPr lang="en-US" dirty="0"/>
          </a:p>
        </p:txBody>
      </p:sp>
      <p:sp>
        <p:nvSpPr>
          <p:cNvPr id="4" name="Slide Number Placeholder 3"/>
          <p:cNvSpPr>
            <a:spLocks noGrp="1"/>
          </p:cNvSpPr>
          <p:nvPr>
            <p:ph type="sldNum" sz="quarter" idx="10"/>
          </p:nvPr>
        </p:nvSpPr>
        <p:spPr/>
        <p:txBody>
          <a:bodyPr/>
          <a:lstStyle/>
          <a:p>
            <a:fld id="{EFA21766-E7D5-CB48-A41F-FBFE90D72B04}" type="slidenum">
              <a:rPr lang="en-US" smtClean="0"/>
              <a:t>5</a:t>
            </a:fld>
            <a:endParaRPr lang="en-US"/>
          </a:p>
        </p:txBody>
      </p:sp>
    </p:spTree>
    <p:extLst>
      <p:ext uri="{BB962C8B-B14F-4D97-AF65-F5344CB8AC3E}">
        <p14:creationId xmlns:p14="http://schemas.microsoft.com/office/powerpoint/2010/main" val="1753853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Produced orally/communally, and received aurally/communally. To produce an epistle (long, intended for public, formal) they used wax tablets and discussed as a team (Silas—1 Peter 5:12; Timothy—Philippians.). Eventually hired a scribe (took special skills such as writing legibly on rough papyrus, making ink, gluing sheets of papyrus).</a:t>
            </a:r>
            <a:endParaRPr lang="en-SG" sz="105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A21766-E7D5-CB48-A41F-FBFE90D72B04}" type="slidenum">
              <a:rPr lang="en-US" smtClean="0"/>
              <a:t>24</a:t>
            </a:fld>
            <a:endParaRPr lang="en-US"/>
          </a:p>
        </p:txBody>
      </p:sp>
    </p:spTree>
    <p:extLst>
      <p:ext uri="{BB962C8B-B14F-4D97-AF65-F5344CB8AC3E}">
        <p14:creationId xmlns:p14="http://schemas.microsoft.com/office/powerpoint/2010/main" val="1676000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Vigor. Directness. Does not show doctrine, as narrative, states it and applies it. We hear one side of conversation. Presence in absence. Ethos.</a:t>
            </a:r>
            <a:endParaRPr lang="en-SG" sz="1050" kern="1200" dirty="0">
              <a:solidFill>
                <a:schemeClr val="tx1"/>
              </a:solidFill>
              <a:effectLst/>
              <a:latin typeface="+mn-lt"/>
              <a:ea typeface="+mn-ea"/>
              <a:cs typeface="+mn-cs"/>
            </a:endParaRPr>
          </a:p>
          <a:p>
            <a:endParaRPr lang="en-US" dirty="0"/>
          </a:p>
          <a:p>
            <a:r>
              <a:rPr lang="en-US" dirty="0"/>
              <a:t>e.g., “Listen to me.  I am talking</a:t>
            </a:r>
            <a:r>
              <a:rPr lang="en-US" baseline="0" dirty="0"/>
              <a:t> to you!”</a:t>
            </a:r>
            <a:endParaRPr lang="en-US" dirty="0"/>
          </a:p>
        </p:txBody>
      </p:sp>
      <p:sp>
        <p:nvSpPr>
          <p:cNvPr id="4" name="Slide Number Placeholder 3"/>
          <p:cNvSpPr>
            <a:spLocks noGrp="1"/>
          </p:cNvSpPr>
          <p:nvPr>
            <p:ph type="sldNum" sz="quarter" idx="10"/>
          </p:nvPr>
        </p:nvSpPr>
        <p:spPr/>
        <p:txBody>
          <a:bodyPr/>
          <a:lstStyle/>
          <a:p>
            <a:fld id="{EFA21766-E7D5-CB48-A41F-FBFE90D72B04}" type="slidenum">
              <a:rPr lang="en-US" smtClean="0"/>
              <a:t>26</a:t>
            </a:fld>
            <a:endParaRPr lang="en-US"/>
          </a:p>
        </p:txBody>
      </p:sp>
    </p:spTree>
    <p:extLst>
      <p:ext uri="{BB962C8B-B14F-4D97-AF65-F5344CB8AC3E}">
        <p14:creationId xmlns:p14="http://schemas.microsoft.com/office/powerpoint/2010/main" val="38284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again: very congenial to “normal” homiletics. We tend to preach with linear logic, use a variety of support materials (quotations, stories, examples, cross-references, analogies, etc.), direct person-to-person. But here are some genre-sensitive suggestions that you may want to consider:</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Logos.</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Ground the imperative in the indicative. [root and fruit]</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[Keller example]</a:t>
            </a:r>
            <a:endParaRPr lang="en-SG" sz="105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A21766-E7D5-CB48-A41F-FBFE90D72B04}" type="slidenum">
              <a:rPr lang="en-US" smtClean="0"/>
              <a:t>27</a:t>
            </a:fld>
            <a:endParaRPr lang="en-US"/>
          </a:p>
        </p:txBody>
      </p:sp>
    </p:spTree>
    <p:extLst>
      <p:ext uri="{BB962C8B-B14F-4D97-AF65-F5344CB8AC3E}">
        <p14:creationId xmlns:p14="http://schemas.microsoft.com/office/powerpoint/2010/main" val="1977826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Remind.</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Re-member. Repeat, recount, remind, rehearse, recall, restate, review what they know. God loves you, we are a family, judgment is coming, you are a new creation. Moses, prophets, epistles.</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Pathos.</a:t>
            </a:r>
            <a:endParaRPr lang="en-SG" sz="105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Epistles move with linear logic, topics, argumentation, but they are not sterile laboratory beakers containing only ideas. They pulse with pathos. Pay attention to and respond to mood. 1 Peter exults with glorious hope; don’t turn that into guilt (You don’t have that hope, do you?). James says “Look me in the eye, weep and howl you rich people, your gold and silver will eat your flesh like fire” ; don’t turn that into a lecture on supply and demand. 1 John calls his children to his side and has a fatherly, grandfatherly talk with them (love one another, I have not greater joy than to hear that you love each other); call your people to your side and urge them, counsel them, encourage them.</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Support material.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e.g. chapel sermon, “Minister like a mother.”</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e.g. candle with James 4: you are a mist.</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Delivery. Embody. Stretch yourself. Proxemics. Smile!</a:t>
            </a:r>
            <a:endParaRPr lang="en-SG" sz="105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A21766-E7D5-CB48-A41F-FBFE90D72B04}" type="slidenum">
              <a:rPr lang="en-US" smtClean="0"/>
              <a:t>31</a:t>
            </a:fld>
            <a:endParaRPr lang="en-US"/>
          </a:p>
        </p:txBody>
      </p:sp>
    </p:spTree>
    <p:extLst>
      <p:ext uri="{BB962C8B-B14F-4D97-AF65-F5344CB8AC3E}">
        <p14:creationId xmlns:p14="http://schemas.microsoft.com/office/powerpoint/2010/main" val="1868742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 sad face: “Welcome to our service.  We pray you will see the hope that we have in our Lord Jesus today.”</a:t>
            </a:r>
          </a:p>
        </p:txBody>
      </p:sp>
      <p:sp>
        <p:nvSpPr>
          <p:cNvPr id="4" name="Slide Number Placeholder 3"/>
          <p:cNvSpPr>
            <a:spLocks noGrp="1"/>
          </p:cNvSpPr>
          <p:nvPr>
            <p:ph type="sldNum" sz="quarter" idx="10"/>
          </p:nvPr>
        </p:nvSpPr>
        <p:spPr/>
        <p:txBody>
          <a:bodyPr/>
          <a:lstStyle/>
          <a:p>
            <a:fld id="{EFA21766-E7D5-CB48-A41F-FBFE90D72B04}" type="slidenum">
              <a:rPr lang="en-US" smtClean="0"/>
              <a:t>32</a:t>
            </a:fld>
            <a:endParaRPr lang="en-US"/>
          </a:p>
        </p:txBody>
      </p:sp>
    </p:spTree>
    <p:extLst>
      <p:ext uri="{BB962C8B-B14F-4D97-AF65-F5344CB8AC3E}">
        <p14:creationId xmlns:p14="http://schemas.microsoft.com/office/powerpoint/2010/main" val="2037264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Ethos. When preaching epistles we remember that we stand with our message. Direct speech, task theology. A living soul addressing living souls. Presence in presence! Fred Craddock and others may claim that we should preach as one without authority, but that is not modeled in the genre of epistle.</a:t>
            </a:r>
            <a:endParaRPr lang="en-SG" sz="105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A21766-E7D5-CB48-A41F-FBFE90D72B04}" type="slidenum">
              <a:rPr lang="en-US" smtClean="0"/>
              <a:t>35</a:t>
            </a:fld>
            <a:endParaRPr lang="en-US"/>
          </a:p>
        </p:txBody>
      </p:sp>
    </p:spTree>
    <p:extLst>
      <p:ext uri="{BB962C8B-B14F-4D97-AF65-F5344CB8AC3E}">
        <p14:creationId xmlns:p14="http://schemas.microsoft.com/office/powerpoint/2010/main" val="4132631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You should give blood.  It will definitely help someone.</a:t>
            </a:r>
          </a:p>
          <a:p>
            <a:pPr marL="228600" indent="-228600">
              <a:buAutoNum type="arabicPlain" startAt="2"/>
            </a:pPr>
            <a:r>
              <a:rPr lang="en-US" baseline="0" dirty="0"/>
              <a:t>You should give blood. The National Blood Bank has a need right now for those in hospital.</a:t>
            </a:r>
          </a:p>
          <a:p>
            <a:pPr marL="228600" indent="-228600">
              <a:buAutoNum type="arabicPlain" startAt="2"/>
            </a:pPr>
            <a:r>
              <a:rPr lang="en-US" baseline="0" dirty="0"/>
              <a:t>You should give blood. I did last week and, though there was a little pain and time investment, I felt great to help meet the current need.</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are you working out this task theology in your own life? Offer yourself as an example and as a fellow learner/disciple. Don’t have to be perfect but you have to be striving. Am I living the life I am recommending to others? Be an example of speech, life, love, faith, and purity.</a:t>
            </a:r>
            <a:endParaRPr lang="en-SG"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A21766-E7D5-CB48-A41F-FBFE90D72B04}" type="slidenum">
              <a:rPr lang="en-US" smtClean="0"/>
              <a:t>39</a:t>
            </a:fld>
            <a:endParaRPr lang="en-US"/>
          </a:p>
        </p:txBody>
      </p:sp>
    </p:spTree>
    <p:extLst>
      <p:ext uri="{BB962C8B-B14F-4D97-AF65-F5344CB8AC3E}">
        <p14:creationId xmlns:p14="http://schemas.microsoft.com/office/powerpoint/2010/main" val="4022612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Here’s a student who is invited to the prom. She wants to go. It’s the highlight of her senior year. She likes the fellow who asked her, but before she decides, she considers this command: “Avoid sexual immorality.” She asks herself, “Will saying yes to the prom help me say yes to that command?”</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Here’s a man traveling on business. He’s alone in his motel room. As he opens the doors of the armoire he sees a sign above the TV, “The title of the movie you rent will not appear on your statement.” He decides to not turn the TV on because he is a disciple, and disciples obey this word: avoid (flee, dodge, run from) sexual immorality.</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Here’s a pastor who has a strict policy: he doesn’t counsel women alone in his office. When women come to him, he refers them to his co-worker, a woman, or he sets up a meeting when his wife can be present. Some of the deacons question the policy. They imply that he’s shirking his duty, so to help them understand why he has the policy, he turns to 1 Thessalonians 4. He explains, “I’m just trying to, ‘Avoid sexual immorality.’”</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Visual Comm. Epistles are loaded with metaphors. I advocate low tech visuals.</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e.g. Candle for James 4, objects for “sealed with the Holy Spirit,” apron for 1 Peter 5:5-6.</a:t>
            </a:r>
            <a:endParaRPr lang="en-SG" sz="105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A21766-E7D5-CB48-A41F-FBFE90D72B04}" type="slidenum">
              <a:rPr lang="en-US" smtClean="0"/>
              <a:t>48</a:t>
            </a:fld>
            <a:endParaRPr lang="en-US"/>
          </a:p>
        </p:txBody>
      </p:sp>
    </p:spTree>
    <p:extLst>
      <p:ext uri="{BB962C8B-B14F-4D97-AF65-F5344CB8AC3E}">
        <p14:creationId xmlns:p14="http://schemas.microsoft.com/office/powerpoint/2010/main" val="608842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lgn="r" rtl="1" eaLnBrk="1" hangingPunct="1"/>
            <a:r>
              <a:rPr lang="ar-JO" dirty="0">
                <a:latin typeface="Arial" charset="0"/>
                <a:ea typeface="ＭＳ Ｐゴシック" charset="0"/>
                <a:cs typeface="ＭＳ Ｐゴシック" charset="0"/>
              </a:rPr>
              <a:t>الرابط للصفحة الإلكترونيَّة الخاصَّة بالمصادر على الموقع: </a:t>
            </a:r>
            <a:r>
              <a:rPr lang="en-US" sz="1200" b="1" dirty="0">
                <a:solidFill>
                  <a:srgbClr val="FFFFFF"/>
                </a:solidFill>
                <a:latin typeface="Arial" charset="0"/>
                <a:ea typeface="ＭＳ Ｐゴシック" charset="0"/>
              </a:rPr>
              <a:t>BibleStudyDownloads.org</a:t>
            </a:r>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Links to the Resource page at BSD</a:t>
            </a:r>
            <a:endParaRPr lang="en-US" dirty="0"/>
          </a:p>
          <a:p>
            <a:r>
              <a:rPr lang="en-US" dirty="0"/>
              <a:t>______________</a:t>
            </a:r>
          </a:p>
          <a:p>
            <a:r>
              <a:rPr lang="en-US" dirty="0"/>
              <a:t>Common-09</a:t>
            </a:r>
          </a:p>
        </p:txBody>
      </p:sp>
    </p:spTree>
    <p:extLst>
      <p:ext uri="{BB962C8B-B14F-4D97-AF65-F5344CB8AC3E}">
        <p14:creationId xmlns:p14="http://schemas.microsoft.com/office/powerpoint/2010/main" val="503302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PR Preaching (</a:t>
            </a:r>
            <a:r>
              <a:rPr lang="en-US" b="1" dirty="0">
                <a:latin typeface="Arial" charset="0"/>
                <a:ea typeface="ＭＳ Ｐゴシック" charset="0"/>
                <a:cs typeface="ＭＳ Ｐゴシック" charset="0"/>
              </a:rPr>
              <a:t>Homiletics</a:t>
            </a:r>
            <a:r>
              <a:rPr lang="en-US" dirty="0">
                <a:latin typeface="Arial" charset="0"/>
                <a:ea typeface="ＭＳ Ｐゴシック" charset="0"/>
                <a:cs typeface="ＭＳ Ｐゴシック" charset="0"/>
              </a:rPr>
              <a:t>) </a:t>
            </a:r>
            <a:r>
              <a:rPr lang="en-US" baseline="0" dirty="0">
                <a:latin typeface="Arial" charset="0"/>
                <a:ea typeface="ＭＳ Ｐゴシック" charset="0"/>
                <a:cs typeface="ＭＳ Ｐゴシック" charset="0"/>
              </a:rPr>
              <a:t>Arabic</a:t>
            </a:r>
          </a:p>
          <a:p>
            <a:r>
              <a:rPr lang="en-US" dirty="0"/>
              <a:t>_____________</a:t>
            </a:r>
          </a:p>
          <a:p>
            <a:r>
              <a:rPr lang="en-US" dirty="0"/>
              <a:t>Common-</a:t>
            </a:r>
            <a:r>
              <a:rPr lang="en-US" dirty="0">
                <a:latin typeface="Arial" charset="0"/>
                <a:ea typeface="ＭＳ Ｐゴシック" charset="0"/>
              </a:rPr>
              <a:t>3</a:t>
            </a:r>
            <a:r>
              <a:rPr lang="en-US" baseline="0" dirty="0">
                <a:latin typeface="Arial" charset="0"/>
                <a:ea typeface="ＭＳ Ｐゴシック" charset="0"/>
              </a:rPr>
              <a:t>6</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996574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NT church planters and overseers, Paul in particular, used epistle as their primary way of continuing their ministries with young churches. They utilized and adapted the technology of the day just as:</a:t>
            </a:r>
            <a:endParaRPr lang="en-SG"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Martin Luther with new technology of the printing press (pamphlet).</a:t>
            </a:r>
            <a:endParaRPr lang="en-SG"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American evangelical with radio.</a:t>
            </a:r>
            <a:endParaRPr lang="en-SG"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Today = podcast (</a:t>
            </a:r>
            <a:r>
              <a:rPr lang="en-US" sz="1200" kern="1200" dirty="0" err="1">
                <a:solidFill>
                  <a:schemeClr val="tx1"/>
                </a:solidFill>
                <a:effectLst/>
                <a:latin typeface="+mn-lt"/>
                <a:ea typeface="+mn-ea"/>
                <a:cs typeface="+mn-cs"/>
              </a:rPr>
              <a:t>Adrin</a:t>
            </a:r>
            <a:r>
              <a:rPr lang="en-US" sz="1200" kern="1200" dirty="0">
                <a:solidFill>
                  <a:schemeClr val="tx1"/>
                </a:solidFill>
                <a:effectLst/>
                <a:latin typeface="+mn-lt"/>
                <a:ea typeface="+mn-ea"/>
                <a:cs typeface="+mn-cs"/>
              </a:rPr>
              <a:t> Munoz).</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Technology: Under Augustus, official Roman enabled with their own system of horses, inns, and vehicles. Still, took 54 days Roman to Caesarea. No system for non-governmental. Just sent letters with parties as able to do so, or sent your own envoy. Timothy, Silas.</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Excellent technology for continuing apostolic ministry because they convey presence-in-absence. Reduced space and time so that Paul continued to “speak” to Corinth, Thessalonica, Philippi, etc. Amos Wilder, Early </a:t>
            </a:r>
            <a:r>
              <a:rPr lang="en-US" sz="1200" kern="1200" dirty="0" err="1">
                <a:solidFill>
                  <a:schemeClr val="tx1"/>
                </a:solidFill>
                <a:effectLst/>
                <a:latin typeface="+mn-lt"/>
                <a:ea typeface="+mn-ea"/>
                <a:cs typeface="+mn-cs"/>
              </a:rPr>
              <a:t>Xn</a:t>
            </a:r>
            <a:r>
              <a:rPr lang="en-US" sz="1200" kern="1200" dirty="0">
                <a:solidFill>
                  <a:schemeClr val="tx1"/>
                </a:solidFill>
                <a:effectLst/>
                <a:latin typeface="+mn-lt"/>
                <a:ea typeface="+mn-ea"/>
                <a:cs typeface="+mn-cs"/>
              </a:rPr>
              <a:t> Rhetoric, says that the early </a:t>
            </a:r>
            <a:r>
              <a:rPr lang="en-US" sz="1200" kern="1200" dirty="0" err="1">
                <a:solidFill>
                  <a:schemeClr val="tx1"/>
                </a:solidFill>
                <a:effectLst/>
                <a:latin typeface="+mn-lt"/>
                <a:ea typeface="+mn-ea"/>
                <a:cs typeface="+mn-cs"/>
              </a:rPr>
              <a:t>Xns</a:t>
            </a:r>
            <a:r>
              <a:rPr lang="en-US" sz="1200" kern="1200" dirty="0">
                <a:solidFill>
                  <a:schemeClr val="tx1"/>
                </a:solidFill>
                <a:effectLst/>
                <a:latin typeface="+mn-lt"/>
                <a:ea typeface="+mn-ea"/>
                <a:cs typeface="+mn-cs"/>
              </a:rPr>
              <a:t> developed and utilized forms that matched their theology. Central theology = incarnation, so found forms of communication that heightened sense of presence.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Yet it wasn’t “real” presence. Separated in space and time. Read by the envoy. So, nice blend of presence but with a bit of distance too. Blending of oral </a:t>
            </a:r>
            <a:r>
              <a:rPr lang="en-US" sz="1200" kern="1200" dirty="0" err="1">
                <a:solidFill>
                  <a:schemeClr val="tx1"/>
                </a:solidFill>
                <a:effectLst/>
                <a:latin typeface="+mn-lt"/>
                <a:ea typeface="+mn-ea"/>
                <a:cs typeface="+mn-cs"/>
              </a:rPr>
              <a:t>comm</a:t>
            </a:r>
            <a:r>
              <a:rPr lang="en-US" sz="1200" kern="1200" dirty="0">
                <a:solidFill>
                  <a:schemeClr val="tx1"/>
                </a:solidFill>
                <a:effectLst/>
                <a:latin typeface="+mn-lt"/>
                <a:ea typeface="+mn-ea"/>
                <a:cs typeface="+mn-cs"/>
              </a:rPr>
              <a:t> with written. As oral it was direct, dialogic, personal; as written it was permanent.</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Trans: so, let’s look at the genre called Epistle and then look at how to preach in a genre sensitive way. Subdivide Literary/Rhetorical Features into Content and Form. </a:t>
            </a:r>
            <a:r>
              <a:rPr lang="en-US" sz="1200" kern="1200" dirty="0">
                <a:solidFill>
                  <a:schemeClr val="tx1"/>
                </a:solidFill>
                <a:effectLst/>
                <a:latin typeface="+mn-lt"/>
                <a:ea typeface="+mn-ea"/>
                <a:cs typeface="+mn-cs"/>
              </a:rPr>
              <a:t>Summary slide:</a:t>
            </a:r>
            <a:endParaRPr lang="en-SG" sz="1200" kern="1200" dirty="0">
              <a:solidFill>
                <a:schemeClr val="tx1"/>
              </a:solidFill>
              <a:effectLst/>
              <a:latin typeface="+mn-lt"/>
              <a:ea typeface="+mn-ea"/>
              <a:cs typeface="+mn-cs"/>
            </a:endParaRPr>
          </a:p>
          <a:p>
            <a:endParaRPr lang="en-SG"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A21766-E7D5-CB48-A41F-FBFE90D72B04}" type="slidenum">
              <a:rPr lang="en-US" smtClean="0"/>
              <a:t>6</a:t>
            </a:fld>
            <a:endParaRPr lang="en-US"/>
          </a:p>
        </p:txBody>
      </p:sp>
    </p:spTree>
    <p:extLst>
      <p:ext uri="{BB962C8B-B14F-4D97-AF65-F5344CB8AC3E}">
        <p14:creationId xmlns:p14="http://schemas.microsoft.com/office/powerpoint/2010/main" val="3307232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CONTENT: Task Theology</a:t>
            </a:r>
            <a:endParaRPr lang="en-SG" sz="105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Task Theology.</a:t>
            </a:r>
            <a:endParaRPr lang="en-SG" sz="105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Task = occasional. One side of telephone call. </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Examples from 1 Corinthians (now concerning . . . )</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Justification: 15x in Romans, 8x in Galatians, 2x all others. Battled salvation by earning with law keeping. James battled opposite, “easy-</a:t>
            </a:r>
            <a:r>
              <a:rPr lang="en-US" sz="1200" kern="1200" dirty="0" err="1">
                <a:solidFill>
                  <a:schemeClr val="tx1"/>
                </a:solidFill>
                <a:effectLst/>
                <a:latin typeface="+mn-lt"/>
                <a:ea typeface="+mn-ea"/>
                <a:cs typeface="+mn-cs"/>
              </a:rPr>
              <a:t>believism</a:t>
            </a:r>
            <a:r>
              <a:rPr lang="en-US" sz="1200" kern="1200" dirty="0">
                <a:solidFill>
                  <a:schemeClr val="tx1"/>
                </a:solidFill>
                <a:effectLst/>
                <a:latin typeface="+mn-lt"/>
                <a:ea typeface="+mn-ea"/>
                <a:cs typeface="+mn-cs"/>
              </a:rPr>
              <a:t>.”</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Creates challenges hermeneutically and pastorally. E.g. food offered to idols, ordination of women.</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Theology = profound view of God, Christ, Church, future, sin, salvation, revelation, etc. etc.</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Joined = Should women wear hair loose while praying? Answer is in theology (headship of husband, Christ, God). Should believer take another believer to court? Answer (</a:t>
            </a:r>
            <a:r>
              <a:rPr lang="en-US" sz="1200" kern="1200" dirty="0" err="1">
                <a:solidFill>
                  <a:schemeClr val="tx1"/>
                </a:solidFill>
                <a:effectLst/>
                <a:latin typeface="+mn-lt"/>
                <a:ea typeface="+mn-ea"/>
                <a:cs typeface="+mn-cs"/>
              </a:rPr>
              <a:t>eschaton</a:t>
            </a:r>
            <a:r>
              <a:rPr lang="en-US" sz="1200" kern="1200" dirty="0">
                <a:solidFill>
                  <a:schemeClr val="tx1"/>
                </a:solidFill>
                <a:effectLst/>
                <a:latin typeface="+mn-lt"/>
                <a:ea typeface="+mn-ea"/>
                <a:cs typeface="+mn-cs"/>
              </a:rPr>
              <a:t> when saints will judge the world).</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Ground the imperative in the indicative.</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Give generously! Because God gave generously. (2 Cor. 8:8-9)</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Do nothing from rivalry, but in humility count others more significant than yourselves! Because Jesus made himself nothing (Phil. 2:1-8).</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Love each other! Because God loves us (1 John 3:11).</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Obey the government! Because God delegated his authority to human institutions (Romans 13:1-7).</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**discussion: how might you argue this command theologically/That is, what indicative exists that leads to the imperative?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Because x . . .  avoid sexual immorality. </a:t>
            </a:r>
            <a:endParaRPr lang="en-SG" sz="105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Avoid sexual immorality! Because  is the avenger. (1 Thess. 4:6, 8).</a:t>
            </a:r>
            <a:endParaRPr lang="en-SG"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Because x . . . do not lie.</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Do not lie. Why? Members of one another. (Eph. 4:25).</a:t>
            </a:r>
            <a:endParaRPr lang="en-SG" sz="105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A21766-E7D5-CB48-A41F-FBFE90D72B04}" type="slidenum">
              <a:rPr lang="en-US" smtClean="0"/>
              <a:t>7</a:t>
            </a:fld>
            <a:endParaRPr lang="en-US"/>
          </a:p>
        </p:txBody>
      </p:sp>
    </p:spTree>
    <p:extLst>
      <p:ext uri="{BB962C8B-B14F-4D97-AF65-F5344CB8AC3E}">
        <p14:creationId xmlns:p14="http://schemas.microsoft.com/office/powerpoint/2010/main" val="4248009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**discussion: how might you argue this command theologically/That is, what indicative exists that leads to the imperative?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Because x . . .  avoid sexual immorality. </a:t>
            </a:r>
            <a:endParaRPr lang="en-SG" sz="105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Avoid sexual immorality! Because God is the avenger (1 Thess. 4:6, 8).</a:t>
            </a:r>
            <a:endParaRPr lang="en-SG"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Because x . . . do not lie.</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Do not lie. Why? We are members of one another (Eph. 4:25).</a:t>
            </a:r>
            <a:endParaRPr lang="en-SG" sz="1050"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Pragmatic argumentation also.</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2 Cor. 8:10.</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Romans 13:3.</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**Discussion: same issues above.</a:t>
            </a:r>
            <a:endParaRPr lang="en-SG" sz="105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A21766-E7D5-CB48-A41F-FBFE90D72B04}" type="slidenum">
              <a:rPr lang="en-US" smtClean="0"/>
              <a:t>8</a:t>
            </a:fld>
            <a:endParaRPr lang="en-US"/>
          </a:p>
        </p:txBody>
      </p:sp>
    </p:spTree>
    <p:extLst>
      <p:ext uri="{BB962C8B-B14F-4D97-AF65-F5344CB8AC3E}">
        <p14:creationId xmlns:p14="http://schemas.microsoft.com/office/powerpoint/2010/main" val="1591089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Transcendence (arguing from first principles). Form a </a:t>
            </a:r>
            <a:r>
              <a:rPr lang="en-US" sz="1200" kern="1200" dirty="0" err="1">
                <a:solidFill>
                  <a:schemeClr val="tx1"/>
                </a:solidFill>
                <a:effectLst/>
                <a:latin typeface="+mn-lt"/>
                <a:ea typeface="+mn-ea"/>
                <a:cs typeface="+mn-cs"/>
              </a:rPr>
              <a:t>Xn</a:t>
            </a:r>
            <a:r>
              <a:rPr lang="en-US" sz="1200" kern="1200" dirty="0">
                <a:solidFill>
                  <a:schemeClr val="tx1"/>
                </a:solidFill>
                <a:effectLst/>
                <a:latin typeface="+mn-lt"/>
                <a:ea typeface="+mn-ea"/>
                <a:cs typeface="+mn-cs"/>
              </a:rPr>
              <a:t> mind! God is great, therefore, do not worship idols; Jesus is coming again, so don’t grieve like the world; you are secure in Christ, sealed with the Holy Spirit, so do not fear the devil; God loves you, there is no need to prove your worth.</a:t>
            </a:r>
            <a:endParaRPr lang="en-SG"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Memory. The Lord’s </a:t>
            </a:r>
            <a:r>
              <a:rPr lang="en-US" sz="1200" kern="1200" dirty="0" err="1">
                <a:solidFill>
                  <a:schemeClr val="tx1"/>
                </a:solidFill>
                <a:effectLst/>
                <a:latin typeface="+mn-lt"/>
                <a:ea typeface="+mn-ea"/>
                <a:cs typeface="+mn-cs"/>
              </a:rPr>
              <a:t>Remembrancers</a:t>
            </a:r>
            <a:r>
              <a:rPr lang="en-US" sz="1200" kern="1200" dirty="0">
                <a:solidFill>
                  <a:schemeClr val="tx1"/>
                </a:solidFill>
                <a:effectLst/>
                <a:latin typeface="+mn-lt"/>
                <a:ea typeface="+mn-ea"/>
                <a:cs typeface="+mn-cs"/>
              </a:rPr>
              <a:t>. [James Thompson, 174]</a:t>
            </a:r>
            <a:endParaRPr lang="en-SG"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A21766-E7D5-CB48-A41F-FBFE90D72B04}" type="slidenum">
              <a:rPr lang="en-US" smtClean="0"/>
              <a:t>9</a:t>
            </a:fld>
            <a:endParaRPr lang="en-US"/>
          </a:p>
        </p:txBody>
      </p:sp>
    </p:spTree>
    <p:extLst>
      <p:ext uri="{BB962C8B-B14F-4D97-AF65-F5344CB8AC3E}">
        <p14:creationId xmlns:p14="http://schemas.microsoft.com/office/powerpoint/2010/main" val="4150075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Involuntary attention. Never know what is coming next. Lively. Like speech, conversation.</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[Edersheim: The synagogue homily “</a:t>
            </a:r>
            <a:r>
              <a:rPr lang="en-US" sz="1200" i="1" kern="1200" dirty="0">
                <a:solidFill>
                  <a:schemeClr val="tx1"/>
                </a:solidFill>
                <a:effectLst/>
                <a:latin typeface="+mn-lt"/>
                <a:ea typeface="+mn-ea"/>
                <a:cs typeface="+mn-cs"/>
              </a:rPr>
              <a:t>must be attractive</a:t>
            </a:r>
            <a:r>
              <a:rPr lang="en-US" sz="1200" kern="1200" dirty="0">
                <a:solidFill>
                  <a:schemeClr val="tx1"/>
                </a:solidFill>
                <a:effectLst/>
                <a:latin typeface="+mn-lt"/>
                <a:ea typeface="+mn-ea"/>
                <a:cs typeface="+mn-cs"/>
              </a:rPr>
              <a:t>.” “Parables, stories, allegories, witticisms, strange and foreign words, absurd legends, in short anything that might startle an audience” was commonly used. </a:t>
            </a:r>
            <a:r>
              <a:rPr lang="en-US" sz="1200" i="1" kern="1200" dirty="0">
                <a:solidFill>
                  <a:schemeClr val="tx1"/>
                </a:solidFill>
                <a:effectLst/>
                <a:latin typeface="+mn-lt"/>
                <a:ea typeface="+mn-ea"/>
                <a:cs typeface="+mn-cs"/>
              </a:rPr>
              <a:t>The Life and Times of Jesus the Messiah</a:t>
            </a:r>
            <a:r>
              <a:rPr lang="en-US" sz="1200" kern="1200" dirty="0">
                <a:solidFill>
                  <a:schemeClr val="tx1"/>
                </a:solidFill>
                <a:effectLst/>
                <a:latin typeface="+mn-lt"/>
                <a:ea typeface="+mn-ea"/>
                <a:cs typeface="+mn-cs"/>
              </a:rPr>
              <a:t>, vol. 1 (McLean VA, MacDonald, 1883), 448.]</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Trans: Two of these smaller forms in particular . . .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Metaphor</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Warfare (1 Cor. 14:8; If the trumpet gives an uncertain call.” Eph. 6:10-17).</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Athletics (1 Cor. 9:24; do you not know that not all runners win? I do not box as one beating the air.).</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Law courts (2 Cor. 5:10; we must all appear before the judgment seat of Christ.).</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Farming (1 Cor. 3:9; You are God’s field. James 5:7; see how patient the farmer is . . . wait for the Lord’s return.).</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Note: Most of our terms for soteriology are metaphors: slavery to redemption, guilt to justification, strangers to adoption, lost to found, dead and now alive.</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Rhetorical effects:</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Attention.</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Collaboration. Any time I describe A in terms of B, it calls upon you to decode, translate, figure out what I mean. Engaging as it prompts the listener to participate mentally.</a:t>
            </a:r>
            <a:endParaRPr lang="en-SG" sz="105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A21766-E7D5-CB48-A41F-FBFE90D72B04}" type="slidenum">
              <a:rPr lang="en-US" smtClean="0"/>
              <a:t>13</a:t>
            </a:fld>
            <a:endParaRPr lang="en-US"/>
          </a:p>
        </p:txBody>
      </p:sp>
    </p:spTree>
    <p:extLst>
      <p:ext uri="{BB962C8B-B14F-4D97-AF65-F5344CB8AC3E}">
        <p14:creationId xmlns:p14="http://schemas.microsoft.com/office/powerpoint/2010/main" val="3962020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0"/>
              </a:spcAft>
              <a:buFont typeface="Symbol"/>
              <a:buChar char=""/>
            </a:pPr>
            <a:r>
              <a:rPr lang="en-US" sz="1200" b="1" dirty="0">
                <a:effectLst/>
                <a:highlight>
                  <a:srgbClr val="FFFF00"/>
                </a:highlight>
                <a:latin typeface="Times New Roman"/>
                <a:ea typeface="Calibri"/>
                <a:cs typeface="Times New Roman"/>
              </a:rPr>
              <a:t>Metaphor</a:t>
            </a:r>
            <a:endParaRPr lang="en-SG" sz="1050" dirty="0">
              <a:effectLst/>
              <a:latin typeface="Times New Roman"/>
              <a:ea typeface="Calibri"/>
              <a:cs typeface="Times New Roman"/>
            </a:endParaRPr>
          </a:p>
          <a:p>
            <a:pPr marL="742950" lvl="1" indent="-285750">
              <a:spcAft>
                <a:spcPts val="0"/>
              </a:spcAft>
              <a:buFont typeface="Courier New"/>
              <a:buChar char="o"/>
            </a:pPr>
            <a:r>
              <a:rPr lang="en-US" sz="1200" dirty="0">
                <a:effectLst/>
                <a:latin typeface="Times New Roman"/>
                <a:ea typeface="Calibri"/>
                <a:cs typeface="Times New Roman"/>
              </a:rPr>
              <a:t>Warfare (1 Cor. 14:8; If the trumpet gives an uncertain call.” Eph. 6:10-17).</a:t>
            </a:r>
            <a:endParaRPr lang="en-SG" sz="1050" dirty="0">
              <a:effectLst/>
              <a:latin typeface="Times New Roman"/>
              <a:ea typeface="Calibri"/>
              <a:cs typeface="Times New Roman"/>
            </a:endParaRPr>
          </a:p>
          <a:p>
            <a:pPr marL="742950" lvl="1" indent="-285750">
              <a:spcAft>
                <a:spcPts val="0"/>
              </a:spcAft>
              <a:buFont typeface="Courier New"/>
              <a:buChar char="o"/>
            </a:pPr>
            <a:r>
              <a:rPr lang="en-US" sz="1200" dirty="0">
                <a:effectLst/>
                <a:latin typeface="Times New Roman"/>
                <a:ea typeface="Calibri"/>
                <a:cs typeface="Times New Roman"/>
              </a:rPr>
              <a:t>Athletics (1 Cor. 9:24; do you not know that not all runners win? I do not box as one beating the air.).</a:t>
            </a:r>
            <a:endParaRPr lang="en-SG" sz="1050" dirty="0">
              <a:effectLst/>
              <a:latin typeface="Times New Roman"/>
              <a:ea typeface="Calibri"/>
              <a:cs typeface="Times New Roman"/>
            </a:endParaRPr>
          </a:p>
          <a:p>
            <a:pPr marL="742950" lvl="1" indent="-285750">
              <a:spcAft>
                <a:spcPts val="0"/>
              </a:spcAft>
              <a:buFont typeface="Courier New"/>
              <a:buChar char="o"/>
            </a:pPr>
            <a:r>
              <a:rPr lang="en-US" sz="1200" dirty="0">
                <a:effectLst/>
                <a:latin typeface="Times New Roman"/>
                <a:ea typeface="Calibri"/>
                <a:cs typeface="Times New Roman"/>
              </a:rPr>
              <a:t>Law courts (2 Cor. 5:10; we must all appear before the judgment seat of Christ.).</a:t>
            </a:r>
            <a:endParaRPr lang="en-SG" sz="1050" dirty="0">
              <a:effectLst/>
              <a:latin typeface="Times New Roman"/>
              <a:ea typeface="Calibri"/>
              <a:cs typeface="Times New Roman"/>
            </a:endParaRPr>
          </a:p>
          <a:p>
            <a:pPr marL="742950" lvl="1" indent="-285750">
              <a:spcAft>
                <a:spcPts val="0"/>
              </a:spcAft>
              <a:buFont typeface="Courier New"/>
              <a:buChar char="o"/>
            </a:pPr>
            <a:r>
              <a:rPr lang="en-US" sz="1200" dirty="0">
                <a:effectLst/>
                <a:latin typeface="Times New Roman"/>
                <a:ea typeface="Calibri"/>
                <a:cs typeface="Times New Roman"/>
              </a:rPr>
              <a:t>Farming (1 Cor. 3:9—You are God’s field. James 5:7—see how patient the farmer is . . . wait for the Lord’s return.).</a:t>
            </a:r>
            <a:endParaRPr lang="en-SG" sz="1050" dirty="0">
              <a:effectLst/>
              <a:latin typeface="Times New Roman"/>
              <a:ea typeface="Calibri"/>
              <a:cs typeface="Times New Roman"/>
            </a:endParaRPr>
          </a:p>
          <a:p>
            <a:pPr marL="742950" lvl="1" indent="-285750">
              <a:spcAft>
                <a:spcPts val="0"/>
              </a:spcAft>
              <a:buFont typeface="Courier New"/>
              <a:buChar char="o"/>
            </a:pPr>
            <a:r>
              <a:rPr lang="en-US" sz="1200" dirty="0">
                <a:effectLst/>
                <a:latin typeface="Times New Roman"/>
                <a:ea typeface="Calibri"/>
                <a:cs typeface="Times New Roman"/>
              </a:rPr>
              <a:t>Note: Most of our terms for soteriology are metaphors: slavery to redemption, guilt to justification, strangers to adoption, lost to found, dead and now alive.</a:t>
            </a:r>
            <a:endParaRPr lang="en-SG" sz="1050" dirty="0">
              <a:effectLst/>
              <a:latin typeface="Times New Roman"/>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EFA21766-E7D5-CB48-A41F-FBFE90D72B04}" type="slidenum">
              <a:rPr lang="en-US" smtClean="0"/>
              <a:t>21</a:t>
            </a:fld>
            <a:endParaRPr lang="en-US"/>
          </a:p>
        </p:txBody>
      </p:sp>
    </p:spTree>
    <p:extLst>
      <p:ext uri="{BB962C8B-B14F-4D97-AF65-F5344CB8AC3E}">
        <p14:creationId xmlns:p14="http://schemas.microsoft.com/office/powerpoint/2010/main" val="1493448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Citing/alluding.</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Ancient authors did not have same standards we have for quotation. Depended on memory and did not “check references” because use of scrolls was unwieldy. Also intellectual property was considered communal, not private. Thus when NT authors quote others those quotations range from exact reproduction (like us) to paraphrase to echoes of original words. E.g. James rarely quotes verbatim but his epistle is permeated with words of Jesus, Sermon on the Mt. in particular.</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Most citation is from OT, LXX.</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Table</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Rhetorical functions:</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Collaboration.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e.g. 1 John, “That which was from the beginning, which we have seen . . .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e.g. James 2:20, “Faith without works is dead.” Alludes to Abraham (v. 21), but does not expound. Readers might reason: “Abraham? Justified by works? Hmmm. Let me think about that. I think I see. When Abraham offered his son Isaac, God said “Now I know that you fear God . . . . I will surely bless you . . .  because you have obeyed me” (Gen. 22:12, 17-18). Yes! I see! If Abraham had merely mouthed the right words, he would not have received God’s blessing. Real faith cannot be divorced from action. Yes, James, you are right! Faith without works is useless! Abraham would not have been justified if he had not acted.”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SG"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Allusion draws us in, engages our minds, and prompts us to participate in our own persuasion.</a:t>
            </a:r>
            <a:endParaRPr lang="en-SG" sz="105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A21766-E7D5-CB48-A41F-FBFE90D72B04}" type="slidenum">
              <a:rPr lang="en-US" smtClean="0"/>
              <a:t>22</a:t>
            </a:fld>
            <a:endParaRPr lang="en-US"/>
          </a:p>
        </p:txBody>
      </p:sp>
    </p:spTree>
    <p:extLst>
      <p:ext uri="{BB962C8B-B14F-4D97-AF65-F5344CB8AC3E}">
        <p14:creationId xmlns:p14="http://schemas.microsoft.com/office/powerpoint/2010/main" val="96210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Richards’s table.</a:t>
            </a:r>
            <a:endParaRPr lang="en-SG"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A21766-E7D5-CB48-A41F-FBFE90D72B04}" type="slidenum">
              <a:rPr lang="en-US" smtClean="0"/>
              <a:t>23</a:t>
            </a:fld>
            <a:endParaRPr lang="en-US"/>
          </a:p>
        </p:txBody>
      </p:sp>
    </p:spTree>
    <p:extLst>
      <p:ext uri="{BB962C8B-B14F-4D97-AF65-F5344CB8AC3E}">
        <p14:creationId xmlns:p14="http://schemas.microsoft.com/office/powerpoint/2010/main" val="2570773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C1D6138-8793-4961-AE19-0777CFDAB257}" type="datetimeFigureOut">
              <a:rPr lang="en-US" smtClean="0"/>
              <a:t>2/5/24</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5D8AD807-4313-4C55-988B-7DDB6913EF89}"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1D6138-8793-4961-AE19-0777CFDAB257}" type="datetimeFigureOut">
              <a:rPr lang="en-US" smtClean="0"/>
              <a:t>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AD807-4313-4C55-988B-7DDB6913EF89}" type="slidenum">
              <a:rPr lang="en-US" smtClean="0"/>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224D864-976D-774E-98EE-7DB0266BBF71}" type="slidenum">
              <a:rPr lang="en-US"/>
              <a:pPr>
                <a:defRPr/>
              </a:pPr>
              <a:t>‹#›</a:t>
            </a:fld>
            <a:endParaRPr lang="en-US"/>
          </a:p>
        </p:txBody>
      </p:sp>
    </p:spTree>
    <p:extLst>
      <p:ext uri="{BB962C8B-B14F-4D97-AF65-F5344CB8AC3E}">
        <p14:creationId xmlns:p14="http://schemas.microsoft.com/office/powerpoint/2010/main" val="3906021588"/>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6DD4F99-E504-5345-8B2F-68BD126DAC31}" type="slidenum">
              <a:rPr lang="en-US"/>
              <a:pPr>
                <a:defRPr/>
              </a:pPr>
              <a:t>‹#›</a:t>
            </a:fld>
            <a:endParaRPr lang="en-US"/>
          </a:p>
        </p:txBody>
      </p:sp>
    </p:spTree>
    <p:extLst>
      <p:ext uri="{BB962C8B-B14F-4D97-AF65-F5344CB8AC3E}">
        <p14:creationId xmlns:p14="http://schemas.microsoft.com/office/powerpoint/2010/main" val="2147791463"/>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CAC01CF-AA2E-244D-8141-3E05F23BB28F}" type="slidenum">
              <a:rPr lang="en-US"/>
              <a:pPr>
                <a:defRPr/>
              </a:pPr>
              <a:t>‹#›</a:t>
            </a:fld>
            <a:endParaRPr lang="en-US"/>
          </a:p>
        </p:txBody>
      </p:sp>
    </p:spTree>
    <p:extLst>
      <p:ext uri="{BB962C8B-B14F-4D97-AF65-F5344CB8AC3E}">
        <p14:creationId xmlns:p14="http://schemas.microsoft.com/office/powerpoint/2010/main" val="498355329"/>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42566844-59E8-904A-B813-5006D8A8E284}" type="slidenum">
              <a:rPr lang="en-US"/>
              <a:pPr>
                <a:defRPr/>
              </a:pPr>
              <a:t>‹#›</a:t>
            </a:fld>
            <a:endParaRPr lang="en-US"/>
          </a:p>
        </p:txBody>
      </p:sp>
    </p:spTree>
    <p:extLst>
      <p:ext uri="{BB962C8B-B14F-4D97-AF65-F5344CB8AC3E}">
        <p14:creationId xmlns:p14="http://schemas.microsoft.com/office/powerpoint/2010/main" val="2104411522"/>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361494943"/>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821644338"/>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928040431"/>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069311178"/>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30289776"/>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0760956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1D6138-8793-4961-AE19-0777CFDAB257}" type="datetimeFigureOut">
              <a:rPr lang="en-US" smtClean="0"/>
              <a:t>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AD807-4313-4C55-988B-7DDB6913EF89}" type="slidenum">
              <a:rPr lang="en-US" smtClean="0"/>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093770414"/>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461252149"/>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439253765"/>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727827606"/>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304698322"/>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165423995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4F1684-0EE5-47FE-B60F-6615B19A5D80}" type="datetimeFigureOut">
              <a:rPr lang="en-US" smtClean="0">
                <a:solidFill>
                  <a:prstClr val="black">
                    <a:tint val="75000"/>
                  </a:prstClr>
                </a:solidFill>
              </a:rPr>
              <a:pPr/>
              <a:t>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7111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1684-0EE5-47FE-B60F-6615B19A5D80}" type="datetimeFigureOut">
              <a:rPr lang="en-US" smtClean="0">
                <a:solidFill>
                  <a:prstClr val="black">
                    <a:tint val="75000"/>
                  </a:prstClr>
                </a:solidFill>
              </a:rPr>
              <a:pPr/>
              <a:t>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667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4F1684-0EE5-47FE-B60F-6615B19A5D80}" type="datetimeFigureOut">
              <a:rPr lang="en-US" smtClean="0">
                <a:solidFill>
                  <a:prstClr val="black">
                    <a:tint val="75000"/>
                  </a:prstClr>
                </a:solidFill>
              </a:rPr>
              <a:pPr/>
              <a:t>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493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4F1684-0EE5-47FE-B60F-6615B19A5D80}" type="datetimeFigureOut">
              <a:rPr lang="en-US" smtClean="0">
                <a:solidFill>
                  <a:prstClr val="black">
                    <a:tint val="75000"/>
                  </a:prstClr>
                </a:solidFill>
              </a:rPr>
              <a:pPr/>
              <a:t>2/5/24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031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4F1684-0EE5-47FE-B60F-6615B19A5D80}" type="datetimeFigureOut">
              <a:rPr lang="en-US" smtClean="0">
                <a:solidFill>
                  <a:prstClr val="black">
                    <a:tint val="75000"/>
                  </a:prstClr>
                </a:solidFill>
              </a:rPr>
              <a:pPr/>
              <a:t>2/5/24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500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4F1684-0EE5-47FE-B60F-6615B19A5D80}" type="datetimeFigureOut">
              <a:rPr lang="en-US" smtClean="0">
                <a:solidFill>
                  <a:prstClr val="black">
                    <a:tint val="75000"/>
                  </a:prstClr>
                </a:solidFill>
              </a:rPr>
              <a:pPr/>
              <a:t>2/5/24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455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4F1684-0EE5-47FE-B60F-6615B19A5D80}" type="datetimeFigureOut">
              <a:rPr lang="en-US" smtClean="0">
                <a:solidFill>
                  <a:prstClr val="black">
                    <a:tint val="75000"/>
                  </a:prstClr>
                </a:solidFill>
              </a:rPr>
              <a:pPr/>
              <a:t>2/5/24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325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4F1684-0EE5-47FE-B60F-6615B19A5D80}" type="datetimeFigureOut">
              <a:rPr lang="en-US" smtClean="0">
                <a:solidFill>
                  <a:prstClr val="black">
                    <a:tint val="75000"/>
                  </a:prstClr>
                </a:solidFill>
              </a:rPr>
              <a:pPr/>
              <a:t>2/5/24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0404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1D6138-8793-4961-AE19-0777CFDAB257}" type="datetimeFigureOut">
              <a:rPr lang="en-US" smtClean="0"/>
              <a:t>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AD807-4313-4C55-988B-7DDB6913EF8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4F1684-0EE5-47FE-B60F-6615B19A5D80}" type="datetimeFigureOut">
              <a:rPr lang="en-US" smtClean="0">
                <a:solidFill>
                  <a:prstClr val="black">
                    <a:tint val="75000"/>
                  </a:prstClr>
                </a:solidFill>
              </a:rPr>
              <a:pPr/>
              <a:t>2/5/24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1437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1684-0EE5-47FE-B60F-6615B19A5D80}" type="datetimeFigureOut">
              <a:rPr lang="en-US" smtClean="0">
                <a:solidFill>
                  <a:prstClr val="black">
                    <a:tint val="75000"/>
                  </a:prstClr>
                </a:solidFill>
              </a:rPr>
              <a:pPr/>
              <a:t>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214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1684-0EE5-47FE-B60F-6615B19A5D80}" type="datetimeFigureOut">
              <a:rPr lang="en-US" smtClean="0">
                <a:solidFill>
                  <a:prstClr val="black">
                    <a:tint val="75000"/>
                  </a:prstClr>
                </a:solidFill>
              </a:rPr>
              <a:pPr/>
              <a:t>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908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5E2261AB-14D9-4DC2-B86E-C9019E7274E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45480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C242055E-701C-4727-9D6B-3F56AF3C03B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850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4F1684-0EE5-47FE-B60F-6615B19A5D80}" type="datetimeFigureOut">
              <a:rPr lang="en-US" smtClean="0">
                <a:solidFill>
                  <a:prstClr val="black">
                    <a:tint val="75000"/>
                  </a:prstClr>
                </a:solidFill>
              </a:rPr>
              <a:pPr/>
              <a:t>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4857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1684-0EE5-47FE-B60F-6615B19A5D80}" type="datetimeFigureOut">
              <a:rPr lang="en-US" smtClean="0">
                <a:solidFill>
                  <a:prstClr val="black">
                    <a:tint val="75000"/>
                  </a:prstClr>
                </a:solidFill>
              </a:rPr>
              <a:pPr/>
              <a:t>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316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4F1684-0EE5-47FE-B60F-6615B19A5D80}" type="datetimeFigureOut">
              <a:rPr lang="en-US" smtClean="0">
                <a:solidFill>
                  <a:prstClr val="black">
                    <a:tint val="75000"/>
                  </a:prstClr>
                </a:solidFill>
              </a:rPr>
              <a:pPr/>
              <a:t>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0476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4F1684-0EE5-47FE-B60F-6615B19A5D80}" type="datetimeFigureOut">
              <a:rPr lang="en-US" smtClean="0">
                <a:solidFill>
                  <a:prstClr val="black">
                    <a:tint val="75000"/>
                  </a:prstClr>
                </a:solidFill>
              </a:rPr>
              <a:pPr/>
              <a:t>2/5/24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03369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4F1684-0EE5-47FE-B60F-6615B19A5D80}" type="datetimeFigureOut">
              <a:rPr lang="en-US" smtClean="0">
                <a:solidFill>
                  <a:prstClr val="black">
                    <a:tint val="75000"/>
                  </a:prstClr>
                </a:solidFill>
              </a:rPr>
              <a:pPr/>
              <a:t>2/5/24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56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C1D6138-8793-4961-AE19-0777CFDAB257}" type="datetimeFigureOut">
              <a:rPr lang="en-US" smtClean="0"/>
              <a:t>2/5/24</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AD807-4313-4C55-988B-7DDB6913EF89}"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4F1684-0EE5-47FE-B60F-6615B19A5D80}" type="datetimeFigureOut">
              <a:rPr lang="en-US" smtClean="0">
                <a:solidFill>
                  <a:prstClr val="black">
                    <a:tint val="75000"/>
                  </a:prstClr>
                </a:solidFill>
              </a:rPr>
              <a:pPr/>
              <a:t>2/5/24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0611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4F1684-0EE5-47FE-B60F-6615B19A5D80}" type="datetimeFigureOut">
              <a:rPr lang="en-US" smtClean="0">
                <a:solidFill>
                  <a:prstClr val="black">
                    <a:tint val="75000"/>
                  </a:prstClr>
                </a:solidFill>
              </a:rPr>
              <a:pPr/>
              <a:t>2/5/24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83800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4F1684-0EE5-47FE-B60F-6615B19A5D80}" type="datetimeFigureOut">
              <a:rPr lang="en-US" smtClean="0">
                <a:solidFill>
                  <a:prstClr val="black">
                    <a:tint val="75000"/>
                  </a:prstClr>
                </a:solidFill>
              </a:rPr>
              <a:pPr/>
              <a:t>2/5/24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72271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4F1684-0EE5-47FE-B60F-6615B19A5D80}" type="datetimeFigureOut">
              <a:rPr lang="en-US" smtClean="0">
                <a:solidFill>
                  <a:prstClr val="black">
                    <a:tint val="75000"/>
                  </a:prstClr>
                </a:solidFill>
              </a:rPr>
              <a:pPr/>
              <a:t>2/5/24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19353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1684-0EE5-47FE-B60F-6615B19A5D80}" type="datetimeFigureOut">
              <a:rPr lang="en-US" smtClean="0">
                <a:solidFill>
                  <a:prstClr val="black">
                    <a:tint val="75000"/>
                  </a:prstClr>
                </a:solidFill>
              </a:rPr>
              <a:pPr/>
              <a:t>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16660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1684-0EE5-47FE-B60F-6615B19A5D80}" type="datetimeFigureOut">
              <a:rPr lang="en-US" smtClean="0">
                <a:solidFill>
                  <a:prstClr val="black">
                    <a:tint val="75000"/>
                  </a:prstClr>
                </a:solidFill>
              </a:rPr>
              <a:pPr/>
              <a:t>2/5/24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6843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5E2261AB-14D9-4DC2-B86E-C9019E7274E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385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C242055E-701C-4727-9D6B-3F56AF3C03B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02103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eaLnBrk="0" fontAlgn="base" hangingPunct="0">
              <a:spcBef>
                <a:spcPct val="0"/>
              </a:spcBef>
              <a:spcAft>
                <a:spcPct val="0"/>
              </a:spcAft>
              <a:defRPr/>
            </a:pPr>
            <a:endParaRPr lang="en-US">
              <a:solidFill>
                <a:srgbClr val="FFFFFF"/>
              </a:solidFill>
              <a:latin typeface="Arial" charset="0"/>
            </a:endParaRPr>
          </a:p>
        </p:txBody>
      </p:sp>
      <p:sp>
        <p:nvSpPr>
          <p:cNvPr id="24064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24064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177B4F1B-18DF-424E-BCF0-E21843C79810}"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33166333"/>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112F00-E911-4F06-913F-BE058CFD5BA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8673143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1D6138-8793-4961-AE19-0777CFDAB257}" type="datetimeFigureOut">
              <a:rPr lang="en-US" smtClean="0"/>
              <a:t>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AD807-4313-4C55-988B-7DDB6913EF89}"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978F48-FDCB-4A0B-B00F-27B48157B45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38131513"/>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B3262B-406B-4E75-8966-DE2BE3A5560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79896255"/>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DCD0605-F95E-4B52-8920-063CFA7D34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98443915"/>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AB5A71F-B21C-4ADF-8810-E7E7233E8D7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11770296"/>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74C8811-DC1C-4C78-AC8B-7F2C9BE6D3C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56625708"/>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A6DF50-4AD7-4E42-8B6F-6C4138EA774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10848702"/>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BC6BE1-A604-4BF5-A70B-AAD77840EFE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37319881"/>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DA15E2-C212-415F-A6A7-85D0C728C5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16153885"/>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943B6B-0D26-4D3B-96E1-49DDF737504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73970780"/>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986EF2-99DE-4FEF-B3D3-CDCBEA5777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104437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1D6138-8793-4961-AE19-0777CFDAB257}" type="datetimeFigureOut">
              <a:rPr lang="en-US" smtClean="0"/>
              <a:t>2/5/24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8AD807-4313-4C55-988B-7DDB6913EF89}"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666FAE-534C-426B-8BDA-4AA8607425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1464734"/>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AFA7D4-8E15-414E-BAAA-8338152750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1781189"/>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EB3468F-8AB3-4001-B787-566A5E37A4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4783130"/>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5C6E580-F8D8-4C64-884F-33234C50EE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5783681"/>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7EE5F11-20D3-4AFA-8352-AF51F60B99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9562889"/>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2D586E6-1EBE-4809-8379-1DDF800A54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0256568"/>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E07BDD-83A9-4B4C-9F64-DC4899941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13556"/>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CAEE02-4396-4D57-B9C5-D41B8304A0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0624359"/>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176506-EC04-4766-B5BA-AA1C669A88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8039794"/>
      </p:ext>
    </p:extLst>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6BE402-71F2-4FE4-BAF7-02DF1B8BBB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3122839"/>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1D6138-8793-4961-AE19-0777CFDAB257}" type="datetimeFigureOut">
              <a:rPr lang="en-US" smtClean="0"/>
              <a:t>2/5/24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8AD807-4313-4C55-988B-7DDB6913EF89}"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56653A-9B8A-4C7F-96C4-F112C24E9B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5033436"/>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986EF2-99DE-4FEF-B3D3-CDCBEA5777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6546487"/>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666FAE-534C-426B-8BDA-4AA8607425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9540568"/>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AFA7D4-8E15-414E-BAAA-8338152750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4316143"/>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EB3468F-8AB3-4001-B787-566A5E37A4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6307430"/>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5C6E580-F8D8-4C64-884F-33234C50EE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5870031"/>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7EE5F11-20D3-4AFA-8352-AF51F60B99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5173007"/>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2D586E6-1EBE-4809-8379-1DDF800A54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8706922"/>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E07BDD-83A9-4B4C-9F64-DC4899941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6445311"/>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CAEE02-4396-4D57-B9C5-D41B8304A0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927606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C1D6138-8793-4961-AE19-0777CFDAB257}" type="datetimeFigureOut">
              <a:rPr lang="en-US" smtClean="0"/>
              <a:t>2/5/24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8AD807-4313-4C55-988B-7DDB6913EF89}"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176506-EC04-4766-B5BA-AA1C669A88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2479563"/>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6BE402-71F2-4FE4-BAF7-02DF1B8BBB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1915904"/>
      </p:ext>
    </p:extLst>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56653A-9B8A-4C7F-96C4-F112C24E9B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6265247"/>
      </p:ext>
    </p:extLst>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12B85A8-B5F1-468D-BD3C-79653D1607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5505795"/>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F93386B-7CB5-4AC9-9E3B-C11F4D8B7E6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3417144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C3C4A2-1190-4880-A4E8-3552ABAD50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68598772"/>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5FB5B1-6E34-4C3A-A35C-0337A433033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55102469"/>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37D3D88-4288-41A2-B138-5A932B68A5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83562836"/>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73A3E2A-5585-47C9-8F84-DFE9AEA6EE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47099030"/>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0E4DE3C-2387-46A8-A938-37125CFCC0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4220212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1D6138-8793-4961-AE19-0777CFDAB257}" type="datetimeFigureOut">
              <a:rPr lang="en-US" smtClean="0"/>
              <a:t>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AD807-4313-4C55-988B-7DDB6913EF89}"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746D881-7389-451E-ACD7-5CDEBA9EC5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84393763"/>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5A89714-2580-4040-A497-163EA37FD84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1362552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A11F6D-F8B2-449A-9EAE-3A7EBC8EC9E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40275681"/>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EE3D32-4134-41F5-AFE9-E2C5D194152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28393617"/>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814303411"/>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196320329"/>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196139243"/>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534391367"/>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481250137"/>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14435717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5C1D6138-8793-4961-AE19-0777CFDAB257}" type="datetimeFigureOut">
              <a:rPr lang="en-US" smtClean="0"/>
              <a:t>2/5/24</a:t>
            </a:fld>
            <a:endParaRPr lang="en-US"/>
          </a:p>
        </p:txBody>
      </p:sp>
      <p:sp>
        <p:nvSpPr>
          <p:cNvPr id="7" name="Slide Number Placeholder 6"/>
          <p:cNvSpPr>
            <a:spLocks noGrp="1"/>
          </p:cNvSpPr>
          <p:nvPr>
            <p:ph type="sldNum" sz="quarter" idx="12"/>
          </p:nvPr>
        </p:nvSpPr>
        <p:spPr/>
        <p:txBody>
          <a:bodyPr/>
          <a:lstStyle/>
          <a:p>
            <a:fld id="{5D8AD807-4313-4C55-988B-7DDB6913EF89}"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714184981"/>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763344570"/>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469384763"/>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941416735"/>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51AB926-81C8-CF48-8440-286DE1647362}" type="slidenum">
              <a:rPr lang="en-US"/>
              <a:pPr>
                <a:defRPr/>
              </a:pPr>
              <a:t>‹#›</a:t>
            </a:fld>
            <a:endParaRPr lang="en-US"/>
          </a:p>
        </p:txBody>
      </p:sp>
    </p:spTree>
    <p:extLst>
      <p:ext uri="{BB962C8B-B14F-4D97-AF65-F5344CB8AC3E}">
        <p14:creationId xmlns:p14="http://schemas.microsoft.com/office/powerpoint/2010/main" val="1632781089"/>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5D84A01-67DF-3D42-92E2-625EB8D0F9EE}" type="slidenum">
              <a:rPr lang="en-US"/>
              <a:pPr>
                <a:defRPr/>
              </a:pPr>
              <a:t>‹#›</a:t>
            </a:fld>
            <a:endParaRPr lang="en-US"/>
          </a:p>
        </p:txBody>
      </p:sp>
    </p:spTree>
    <p:extLst>
      <p:ext uri="{BB962C8B-B14F-4D97-AF65-F5344CB8AC3E}">
        <p14:creationId xmlns:p14="http://schemas.microsoft.com/office/powerpoint/2010/main" val="113849380"/>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C655FF6-AFB2-EF49-BDB1-36C351439821}" type="slidenum">
              <a:rPr lang="en-US"/>
              <a:pPr>
                <a:defRPr/>
              </a:pPr>
              <a:t>‹#›</a:t>
            </a:fld>
            <a:endParaRPr lang="en-US"/>
          </a:p>
        </p:txBody>
      </p:sp>
    </p:spTree>
    <p:extLst>
      <p:ext uri="{BB962C8B-B14F-4D97-AF65-F5344CB8AC3E}">
        <p14:creationId xmlns:p14="http://schemas.microsoft.com/office/powerpoint/2010/main" val="192055994"/>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62B26E0-A544-D040-A8D5-7EAD45919542}" type="slidenum">
              <a:rPr lang="en-US"/>
              <a:pPr>
                <a:defRPr/>
              </a:pPr>
              <a:t>‹#›</a:t>
            </a:fld>
            <a:endParaRPr lang="en-US"/>
          </a:p>
        </p:txBody>
      </p:sp>
    </p:spTree>
    <p:extLst>
      <p:ext uri="{BB962C8B-B14F-4D97-AF65-F5344CB8AC3E}">
        <p14:creationId xmlns:p14="http://schemas.microsoft.com/office/powerpoint/2010/main" val="3186347679"/>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318AEAD-4197-B146-9E49-7279BF0749FF}" type="slidenum">
              <a:rPr lang="en-US"/>
              <a:pPr>
                <a:defRPr/>
              </a:pPr>
              <a:t>‹#›</a:t>
            </a:fld>
            <a:endParaRPr lang="en-US"/>
          </a:p>
        </p:txBody>
      </p:sp>
    </p:spTree>
    <p:extLst>
      <p:ext uri="{BB962C8B-B14F-4D97-AF65-F5344CB8AC3E}">
        <p14:creationId xmlns:p14="http://schemas.microsoft.com/office/powerpoint/2010/main" val="3932152034"/>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46A9B96-4652-6540-A992-56161E1CA7E3}" type="slidenum">
              <a:rPr lang="en-US"/>
              <a:pPr>
                <a:defRPr/>
              </a:pPr>
              <a:t>‹#›</a:t>
            </a:fld>
            <a:endParaRPr lang="en-US"/>
          </a:p>
        </p:txBody>
      </p:sp>
    </p:spTree>
    <p:extLst>
      <p:ext uri="{BB962C8B-B14F-4D97-AF65-F5344CB8AC3E}">
        <p14:creationId xmlns:p14="http://schemas.microsoft.com/office/powerpoint/2010/main" val="387901156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2.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theme" Target="../theme/theme8.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5C1D6138-8793-4961-AE19-0777CFDAB257}" type="datetimeFigureOut">
              <a:rPr lang="en-US" smtClean="0"/>
              <a:t>2/5/24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5D8AD807-4313-4C55-988B-7DDB6913EF89}"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388303795"/>
      </p:ext>
    </p:extLst>
  </p:cSld>
  <p:clrMap bg1="dk2" tx1="lt1" bg2="dk1"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4F1684-0EE5-47FE-B60F-6615B19A5D80}" type="datetimeFigureOut">
              <a:rPr lang="en-US" smtClean="0">
                <a:solidFill>
                  <a:prstClr val="black">
                    <a:tint val="75000"/>
                  </a:prstClr>
                </a:solidFill>
              </a:rPr>
              <a:pPr/>
              <a:t>2/5/24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3064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4F1684-0EE5-47FE-B60F-6615B19A5D80}" type="datetimeFigureOut">
              <a:rPr lang="en-US" smtClean="0">
                <a:solidFill>
                  <a:prstClr val="black">
                    <a:tint val="75000"/>
                  </a:prstClr>
                </a:solidFill>
              </a:rPr>
              <a:pPr/>
              <a:t>2/5/24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F2EC8-7830-4608-B092-CB8F830F77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58569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961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96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latin typeface="Arial" charset="0"/>
            </a:endParaRPr>
          </a:p>
        </p:txBody>
      </p:sp>
      <p:sp>
        <p:nvSpPr>
          <p:cNvPr id="2396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latin typeface="Arial" charset="0"/>
            </a:endParaRPr>
          </a:p>
        </p:txBody>
      </p:sp>
      <p:sp>
        <p:nvSpPr>
          <p:cNvPr id="2396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fontAlgn="base">
              <a:spcBef>
                <a:spcPct val="0"/>
              </a:spcBef>
              <a:spcAft>
                <a:spcPct val="0"/>
              </a:spcAft>
              <a:defRPr/>
            </a:pPr>
            <a:fld id="{A8588B4D-C333-48C5-B2A1-98EDDDFA709B}" type="slidenum">
              <a:rPr lang="en-US">
                <a:solidFill>
                  <a:srgbClr val="FFFFFF"/>
                </a:solidFill>
                <a:latin typeface="Arial" charset="0"/>
              </a:rPr>
              <a:pPr fontAlgn="base">
                <a:spcBef>
                  <a:spcPct val="0"/>
                </a:spcBef>
                <a:spcAft>
                  <a:spcPct val="0"/>
                </a:spcAft>
                <a:defRPr/>
              </a:pPr>
              <a:t>‹#›</a:t>
            </a:fld>
            <a:endParaRPr lang="en-US">
              <a:solidFill>
                <a:srgbClr val="FFFFFF"/>
              </a:solidFill>
              <a:latin typeface="Arial" charset="0"/>
            </a:endParaRPr>
          </a:p>
        </p:txBody>
      </p:sp>
    </p:spTree>
    <p:extLst>
      <p:ext uri="{BB962C8B-B14F-4D97-AF65-F5344CB8AC3E}">
        <p14:creationId xmlns:p14="http://schemas.microsoft.com/office/powerpoint/2010/main" val="73212386"/>
      </p:ext>
    </p:extLst>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00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endParaRPr>
          </a:p>
        </p:txBody>
      </p:sp>
      <p:sp>
        <p:nvSpPr>
          <p:cNvPr id="1300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endParaRPr>
          </a:p>
        </p:txBody>
      </p:sp>
      <p:sp>
        <p:nvSpPr>
          <p:cNvPr id="1300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CC72B26F-54A0-4A8C-80F0-F8337C865D02}"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29627484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00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endParaRPr>
          </a:p>
        </p:txBody>
      </p:sp>
      <p:sp>
        <p:nvSpPr>
          <p:cNvPr id="1300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endParaRPr>
          </a:p>
        </p:txBody>
      </p:sp>
      <p:sp>
        <p:nvSpPr>
          <p:cNvPr id="1300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CC72B26F-54A0-4A8C-80F0-F8337C865D02}"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29373929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b="1">
              <a:solidFill>
                <a:prstClr val="black">
                  <a:tint val="75000"/>
                </a:prstClr>
              </a:solidFill>
              <a:latin typeface="Garamond"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b="1">
              <a:solidFill>
                <a:prstClr val="black">
                  <a:tint val="75000"/>
                </a:prstClr>
              </a:solidFill>
              <a:latin typeface="Garamond"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E8943B0C-0DF5-4BB6-87FB-106143A67529}" type="slidenum">
              <a:rPr lang="en-US" b="1">
                <a:solidFill>
                  <a:prstClr val="black">
                    <a:tint val="75000"/>
                  </a:prstClr>
                </a:solidFill>
                <a:latin typeface="Garamond" pitchFamily="18" charset="0"/>
              </a:rPr>
              <a:pPr eaLnBrk="0" fontAlgn="base" hangingPunct="0">
                <a:spcBef>
                  <a:spcPct val="0"/>
                </a:spcBef>
                <a:spcAft>
                  <a:spcPct val="0"/>
                </a:spcAft>
                <a:defRPr/>
              </a:pPr>
              <a:t>‹#›</a:t>
            </a:fld>
            <a:endParaRPr lang="en-US" b="1">
              <a:solidFill>
                <a:prstClr val="black">
                  <a:tint val="75000"/>
                </a:prstClr>
              </a:solidFill>
              <a:latin typeface="Garamond" pitchFamily="18" charset="0"/>
            </a:endParaRPr>
          </a:p>
        </p:txBody>
      </p:sp>
    </p:spTree>
    <p:extLst>
      <p:ext uri="{BB962C8B-B14F-4D97-AF65-F5344CB8AC3E}">
        <p14:creationId xmlns:p14="http://schemas.microsoft.com/office/powerpoint/2010/main" val="39905107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769935463"/>
      </p:ext>
    </p:extLst>
  </p:cSld>
  <p:clrMap bg1="dk2" tx1="lt1" bg2="dk1"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70050"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770060"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latin typeface="Times New Roman" charset="0"/>
              </a:endParaRPr>
            </a:p>
          </p:txBody>
        </p:sp>
        <p:sp>
          <p:nvSpPr>
            <p:cNvPr id="770061"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latin typeface="Times New Roman" charset="0"/>
              </a:endParaRPr>
            </a:p>
          </p:txBody>
        </p:sp>
        <p:sp>
          <p:nvSpPr>
            <p:cNvPr id="770062"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D4AADC89-8EB6-D149-A863-B826C482501A}" type="slidenum">
              <a:rPr lang="en-US"/>
              <a:pPr>
                <a:defRPr/>
              </a:pPr>
              <a:t>‹#›</a:t>
            </a:fld>
            <a:endParaRPr lang="en-US"/>
          </a:p>
        </p:txBody>
      </p:sp>
    </p:spTree>
    <p:extLst>
      <p:ext uri="{BB962C8B-B14F-4D97-AF65-F5344CB8AC3E}">
        <p14:creationId xmlns:p14="http://schemas.microsoft.com/office/powerpoint/2010/main" val="2593426649"/>
      </p:ext>
    </p:extLst>
  </p:cSld>
  <p:clrMap bg1="dk2" tx1="lt1" bg2="dk1"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4.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04.xml"/><Relationship Id="rId4" Type="http://schemas.openxmlformats.org/officeDocument/2006/relationships/image" Target="../media/image8.emf"/></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1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4705" y="3227033"/>
            <a:ext cx="6629400" cy="1040167"/>
          </a:xfrm>
        </p:spPr>
        <p:txBody>
          <a:bodyPr anchor="ctr"/>
          <a:lstStyle/>
          <a:p>
            <a:r>
              <a:rPr lang="ar-JO" b="1" dirty="0">
                <a:latin typeface="Arial" panose="020B0604020202020204" pitchFamily="34" charset="0"/>
                <a:cs typeface="Arial" panose="020B0604020202020204" pitchFamily="34" charset="0"/>
              </a:rPr>
              <a:t>الوعظ التفسيري الحساس للنوع </a:t>
            </a:r>
            <a:br>
              <a:rPr lang="ar-JO" b="1" dirty="0">
                <a:latin typeface="Arial" panose="020B0604020202020204" pitchFamily="34" charset="0"/>
                <a:cs typeface="Arial" panose="020B0604020202020204" pitchFamily="34" charset="0"/>
              </a:rPr>
            </a:br>
            <a:r>
              <a:rPr lang="ar-JO" b="1" dirty="0">
                <a:latin typeface="Arial" panose="020B0604020202020204" pitchFamily="34" charset="0"/>
                <a:cs typeface="Arial" panose="020B0604020202020204" pitchFamily="34" charset="0"/>
              </a:rPr>
              <a:t>من الرسائل</a:t>
            </a:r>
            <a:endParaRPr lang="en-US"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77B148D-9704-674A-9A17-B4D184100965}"/>
              </a:ext>
            </a:extLst>
          </p:cNvPr>
          <p:cNvSpPr>
            <a:spLocks noChangeArrowheads="1"/>
          </p:cNvSpPr>
          <p:nvPr/>
        </p:nvSpPr>
        <p:spPr bwMode="auto">
          <a:xfrm>
            <a:off x="-22282" y="5562601"/>
            <a:ext cx="9252520" cy="129539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300" rtl="1" fontAlgn="base">
              <a:spcBef>
                <a:spcPct val="20000"/>
              </a:spcBef>
              <a:spcAft>
                <a:spcPct val="0"/>
              </a:spcAft>
              <a:buClr>
                <a:srgbClr val="FFCC00"/>
              </a:buClr>
              <a:buSzPct val="70000"/>
              <a:defRPr/>
            </a:pP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ندوة في كلية سنغافورة للكتاب المقدس مع د. جيفري آرثرز في تموز 2014</a:t>
            </a:r>
            <a:endPar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p>
            <a:pPr algn="ctr" defTabSz="914300" rtl="1" fontAlgn="base">
              <a:spcBef>
                <a:spcPct val="20000"/>
              </a:spcBef>
              <a:spcAft>
                <a:spcPct val="0"/>
              </a:spcAft>
              <a:buClr>
                <a:srgbClr val="FFCC00"/>
              </a:buClr>
              <a:buSzPct val="70000"/>
              <a:defRPr/>
            </a:pP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أستاذ الوعظ في كلية  غوردون-كونويل اللاهوتية</a:t>
            </a:r>
            <a:b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تم تحميلها من قبل د. ريك جريفيث</a:t>
            </a:r>
            <a: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 •  </a:t>
            </a: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مؤسسة الدراسات اللاهوتية الأردنية</a:t>
            </a:r>
            <a:b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كل الملفات بلغات عدة للتنزيل المجاني على </a:t>
            </a:r>
            <a: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 BibleStudyDownloads.org</a:t>
            </a:r>
          </a:p>
        </p:txBody>
      </p:sp>
    </p:spTree>
    <p:extLst>
      <p:ext uri="{BB962C8B-B14F-4D97-AF65-F5344CB8AC3E}">
        <p14:creationId xmlns:p14="http://schemas.microsoft.com/office/powerpoint/2010/main" val="3511338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latin typeface="Arial" panose="020B0604020202020204" pitchFamily="34" charset="0"/>
                <a:cs typeface="Arial" panose="020B0604020202020204" pitchFamily="34" charset="0"/>
              </a:rPr>
              <a:t>الوعظ كتذكير</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114300" indent="0" algn="ctr">
              <a:buNone/>
            </a:pPr>
            <a:r>
              <a:rPr lang="ar-JO" dirty="0">
                <a:latin typeface="Arial" panose="020B0604020202020204" pitchFamily="34" charset="0"/>
                <a:cs typeface="Arial" panose="020B0604020202020204" pitchFamily="34" charset="0"/>
              </a:rPr>
              <a:t>جيمس ثومبسون، أستاذ العهد الجديد:</a:t>
            </a:r>
            <a:endParaRPr lang="en-US" dirty="0">
              <a:latin typeface="Arial" panose="020B0604020202020204" pitchFamily="34" charset="0"/>
              <a:cs typeface="Arial" panose="020B0604020202020204" pitchFamily="34" charset="0"/>
            </a:endParaRPr>
          </a:p>
          <a:p>
            <a:pPr marL="114300" indent="0" algn="r">
              <a:buNone/>
            </a:pPr>
            <a:r>
              <a:rPr lang="ar-JO" sz="2800" dirty="0">
                <a:latin typeface="Arial" panose="020B0604020202020204" pitchFamily="34" charset="0"/>
                <a:cs typeface="Arial" panose="020B0604020202020204" pitchFamily="34" charset="0"/>
              </a:rPr>
              <a:t>يذكرنا وعظ بولس أنه في الوعظ لهؤلاء الذين سمعوا قبلاً لسنا مجبرين أن نقول شيئاً جديداً في كل أسبوع. في الحديث لجماعة واحدة من المؤمنين فنحن نتكلم إلى مجموعة متنوعة من المستمعين. البعض – خاصة في مجتمع ما بعد المسيحية – لم يسمعوا الرسالة المسيحية جيداً. سوف ينسى الآخرون. . . إذا لم يتم تحديث ذكرياتهم.</a:t>
            </a:r>
            <a:endParaRPr lang="en-US" sz="2800" dirty="0">
              <a:latin typeface="Arial" panose="020B0604020202020204" pitchFamily="34" charset="0"/>
              <a:cs typeface="Arial" panose="020B0604020202020204" pitchFamily="34" charset="0"/>
            </a:endParaRPr>
          </a:p>
          <a:p>
            <a:pPr marL="114300" indent="0" algn="r">
              <a:buNone/>
            </a:pPr>
            <a:r>
              <a:rPr lang="ar-JO" dirty="0">
                <a:latin typeface="Arial" panose="020B0604020202020204" pitchFamily="34" charset="0"/>
                <a:cs typeface="Arial" panose="020B0604020202020204" pitchFamily="34" charset="0"/>
              </a:rPr>
              <a:t>الوعظ كبولس، 174</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7909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b="1" dirty="0">
                <a:latin typeface="Arial" panose="020B0604020202020204" pitchFamily="34" charset="0"/>
                <a:cs typeface="Arial" panose="020B0604020202020204" pitchFamily="34" charset="0"/>
              </a:rPr>
              <a:t>الصفات الأدبية / البلاغية</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r" rtl="1"/>
            <a:r>
              <a:rPr lang="ar-JO" sz="3200" dirty="0">
                <a:latin typeface="Arial" panose="020B0604020202020204" pitchFamily="34" charset="0"/>
                <a:cs typeface="Arial" panose="020B0604020202020204" pitchFamily="34" charset="0"/>
              </a:rPr>
              <a:t>المحتوى: لاهوت المهمة</a:t>
            </a:r>
          </a:p>
          <a:p>
            <a:pPr algn="r" rtl="1"/>
            <a:r>
              <a:rPr lang="ar-JO" sz="3200" dirty="0">
                <a:latin typeface="Arial" panose="020B0604020202020204" pitchFamily="34" charset="0"/>
                <a:cs typeface="Arial" panose="020B0604020202020204" pitchFamily="34" charset="0"/>
              </a:rPr>
              <a:t>الحجة:</a:t>
            </a:r>
          </a:p>
          <a:p>
            <a:pPr lvl="1" algn="r" rtl="1"/>
            <a:r>
              <a:rPr lang="ar-JO" sz="3200" dirty="0">
                <a:latin typeface="Arial" panose="020B0604020202020204" pitchFamily="34" charset="0"/>
                <a:cs typeface="Arial" panose="020B0604020202020204" pitchFamily="34" charset="0"/>
              </a:rPr>
              <a:t>وضع أساس الأمر في الدلالة</a:t>
            </a:r>
            <a:endParaRPr lang="en-US" sz="3200" dirty="0">
              <a:latin typeface="Arial" panose="020B0604020202020204" pitchFamily="34" charset="0"/>
              <a:cs typeface="Arial" panose="020B0604020202020204" pitchFamily="34" charset="0"/>
            </a:endParaRPr>
          </a:p>
          <a:p>
            <a:pPr lvl="1" algn="r" rtl="1"/>
            <a:r>
              <a:rPr lang="ar-JO" sz="3200" dirty="0">
                <a:latin typeface="Arial" panose="020B0604020202020204" pitchFamily="34" charset="0"/>
                <a:cs typeface="Arial" panose="020B0604020202020204" pitchFamily="34" charset="0"/>
              </a:rPr>
              <a:t>الفوائد العملية</a:t>
            </a:r>
            <a:endParaRPr lang="en-US" sz="3000" dirty="0">
              <a:latin typeface="Arial" panose="020B0604020202020204" pitchFamily="34" charset="0"/>
              <a:cs typeface="Arial" panose="020B0604020202020204" pitchFamily="34" charset="0"/>
            </a:endParaRPr>
          </a:p>
          <a:p>
            <a:pPr lvl="2" algn="r" rtl="1"/>
            <a:r>
              <a:rPr lang="ar-JO" sz="3000" dirty="0">
                <a:latin typeface="Arial" panose="020B0604020202020204" pitchFamily="34" charset="0"/>
                <a:cs typeface="Arial" panose="020B0604020202020204" pitchFamily="34" charset="0"/>
              </a:rPr>
              <a:t>أنظر 2 كو 8: 10 (هذا يفيدكم ... )</a:t>
            </a:r>
            <a:endParaRPr lang="en-US" sz="3000" dirty="0">
              <a:latin typeface="Arial" panose="020B0604020202020204" pitchFamily="34" charset="0"/>
              <a:cs typeface="Arial" panose="020B0604020202020204" pitchFamily="34" charset="0"/>
            </a:endParaRPr>
          </a:p>
          <a:p>
            <a:pPr lvl="2" algn="r" rtl="1"/>
            <a:r>
              <a:rPr lang="ar-JO" sz="3000" dirty="0">
                <a:latin typeface="Arial" panose="020B0604020202020204" pitchFamily="34" charset="0"/>
                <a:cs typeface="Arial" panose="020B0604020202020204" pitchFamily="34" charset="0"/>
              </a:rPr>
              <a:t>أنظر رو 13: 3 ( أتريد أن لا تخاف السلطان؟ افعل الخير)</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784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latin typeface="Arial" panose="020B0604020202020204" pitchFamily="34" charset="0"/>
                <a:cs typeface="Arial" panose="020B0604020202020204" pitchFamily="34" charset="0"/>
              </a:rPr>
              <a:t>المناقشة</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r" rtl="1"/>
            <a:r>
              <a:rPr lang="ar-JO" sz="3200" dirty="0">
                <a:latin typeface="Arial" panose="020B0604020202020204" pitchFamily="34" charset="0"/>
                <a:cs typeface="Arial" panose="020B0604020202020204" pitchFamily="34" charset="0"/>
              </a:rPr>
              <a:t>إذا كنت ستجادل/تقنع مثل الرسائل، مع فوائد عملية، فكيف يمكنك صياغة نفس الحجج؟</a:t>
            </a:r>
            <a:r>
              <a:rPr lang="en-US" sz="3200" dirty="0">
                <a:latin typeface="Arial" panose="020B0604020202020204" pitchFamily="34" charset="0"/>
                <a:cs typeface="Arial" panose="020B0604020202020204" pitchFamily="34" charset="0"/>
              </a:rPr>
              <a:t> </a:t>
            </a:r>
          </a:p>
          <a:p>
            <a:pPr marL="114300" indent="0">
              <a:buNone/>
            </a:pP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تجنب النجاسة الجنسية لأن ...</a:t>
            </a:r>
          </a:p>
          <a:p>
            <a:pPr algn="r" rtl="1"/>
            <a:r>
              <a:rPr lang="ar-JO" sz="3200" dirty="0">
                <a:latin typeface="Arial" panose="020B0604020202020204" pitchFamily="34" charset="0"/>
                <a:cs typeface="Arial" panose="020B0604020202020204" pitchFamily="34" charset="0"/>
              </a:rPr>
              <a:t>لا تكذب لأن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9577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JO" b="1" dirty="0">
                <a:latin typeface="Arial" panose="020B0604020202020204" pitchFamily="34" charset="0"/>
                <a:cs typeface="Arial" panose="020B0604020202020204" pitchFamily="34" charset="0"/>
              </a:rPr>
              <a:t>الوظائف البلاغية للجدال </a:t>
            </a:r>
            <a:br>
              <a:rPr lang="ar-JO" b="1" dirty="0">
                <a:latin typeface="Arial" panose="020B0604020202020204" pitchFamily="34" charset="0"/>
                <a:cs typeface="Arial" panose="020B0604020202020204" pitchFamily="34" charset="0"/>
              </a:rPr>
            </a:br>
            <a:r>
              <a:rPr lang="ar-JO" b="1" dirty="0">
                <a:latin typeface="Arial" panose="020B0604020202020204" pitchFamily="34" charset="0"/>
                <a:cs typeface="Arial" panose="020B0604020202020204" pitchFamily="34" charset="0"/>
              </a:rPr>
              <a:t>بشكل عملي</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r" rtl="1"/>
            <a:r>
              <a:rPr lang="ar-JO" sz="3200" dirty="0">
                <a:latin typeface="Arial" panose="020B0604020202020204" pitchFamily="34" charset="0"/>
                <a:cs typeface="Arial" panose="020B0604020202020204" pitchFamily="34" charset="0"/>
              </a:rPr>
              <a:t>الإهتمام غير الطوعي</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فرصة أفضل بشكل كبير لتغيير الرأي والسلوك</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478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ar-JO" altLang="en-US" dirty="0">
                <a:latin typeface="Arial" panose="020B0604020202020204" pitchFamily="34" charset="0"/>
                <a:cs typeface="Arial" panose="020B0604020202020204" pitchFamily="34" charset="0"/>
              </a:rPr>
              <a:t>قانون كوهين</a:t>
            </a:r>
            <a:endParaRPr lang="en-US" altLang="en-US" dirty="0">
              <a:latin typeface="Arial" panose="020B0604020202020204" pitchFamily="34" charset="0"/>
              <a:cs typeface="Arial" panose="020B0604020202020204" pitchFamily="34" charset="0"/>
            </a:endParaRPr>
          </a:p>
        </p:txBody>
      </p:sp>
      <p:sp>
        <p:nvSpPr>
          <p:cNvPr id="27651" name="Rectangle 3"/>
          <p:cNvSpPr>
            <a:spLocks noGrp="1" noChangeArrowheads="1"/>
          </p:cNvSpPr>
          <p:nvPr>
            <p:ph type="body" idx="1"/>
          </p:nvPr>
        </p:nvSpPr>
        <p:spPr/>
        <p:txBody>
          <a:bodyPr>
            <a:normAutofit/>
          </a:bodyPr>
          <a:lstStyle/>
          <a:p>
            <a:pPr marL="114300" indent="0" algn="ctr">
              <a:buNone/>
            </a:pPr>
            <a:r>
              <a:rPr lang="ar-JO" altLang="en-US" sz="3200" dirty="0">
                <a:latin typeface="Arial" panose="020B0604020202020204" pitchFamily="34" charset="0"/>
                <a:cs typeface="Arial" panose="020B0604020202020204" pitchFamily="34" charset="0"/>
              </a:rPr>
              <a:t>المعلومات المقدَّمة في تجاوب لحاجة ملموسة تصنع تأثيراً أعظم ويتم الإحتفاظ به بشكل أطول من المعلومات المقدَّمة ومن ثم يتم تطبيقها    </a:t>
            </a:r>
            <a:endParaRPr lang="en-US" alt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3550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r>
              <a:rPr lang="ar-JO" altLang="en-US" dirty="0">
                <a:latin typeface="Arial" panose="020B0604020202020204" pitchFamily="34" charset="0"/>
                <a:cs typeface="Arial" panose="020B0604020202020204" pitchFamily="34" charset="0"/>
              </a:rPr>
              <a:t>الجدال من منطلق الحاجات العملية</a:t>
            </a:r>
            <a:endParaRPr lang="en-US" altLang="en-US" dirty="0">
              <a:latin typeface="Arial" panose="020B0604020202020204" pitchFamily="34" charset="0"/>
              <a:cs typeface="Arial" panose="020B0604020202020204" pitchFamily="34" charset="0"/>
            </a:endParaRPr>
          </a:p>
        </p:txBody>
      </p:sp>
      <p:sp>
        <p:nvSpPr>
          <p:cNvPr id="33795" name="Rectangle 3"/>
          <p:cNvSpPr>
            <a:spLocks noGrp="1" noChangeArrowheads="1"/>
          </p:cNvSpPr>
          <p:nvPr>
            <p:ph type="body" idx="1"/>
          </p:nvPr>
        </p:nvSpPr>
        <p:spPr>
          <a:xfrm>
            <a:off x="457200" y="1752600"/>
            <a:ext cx="8229600" cy="4495800"/>
          </a:xfrm>
        </p:spPr>
        <p:txBody>
          <a:bodyPr>
            <a:noAutofit/>
          </a:bodyPr>
          <a:lstStyle/>
          <a:p>
            <a:pPr marL="114300" indent="0" algn="r">
              <a:lnSpc>
                <a:spcPct val="90000"/>
              </a:lnSpc>
              <a:buNone/>
            </a:pPr>
            <a:r>
              <a:rPr lang="ar-JO" altLang="en-US" sz="3200" dirty="0">
                <a:latin typeface="Arial" panose="020B0604020202020204" pitchFamily="34" charset="0"/>
                <a:cs typeface="Arial" panose="020B0604020202020204" pitchFamily="34" charset="0"/>
              </a:rPr>
              <a:t>هوارد هندريكس: لا يفتقر المعلمون أبداً إلى المتعلمين المتحمسين عندما يتحدثون عن الحاجات. كلما زاد ألم الناس زاد دافعهم للتعلم. فمع انهيار زواجهما سيضطر الزوجان إلى سماع سلسلة عظات عن السلام العائلي لكنهما لن يهتما كثيراً بسلسلة عن التوفيق بين سيادة الله وحرية الإنسان.</a:t>
            </a:r>
            <a:endParaRPr lang="en-US" alt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878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2000"/>
                                        <p:tgtEl>
                                          <p:spTgt spid="337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b="1" dirty="0">
                <a:latin typeface="Arial" panose="020B0604020202020204" pitchFamily="34" charset="0"/>
                <a:cs typeface="Arial" panose="020B0604020202020204" pitchFamily="34" charset="0"/>
              </a:rPr>
              <a:t>الصفات الأدبية / البلاغية</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r" rtl="1"/>
            <a:r>
              <a:rPr lang="ar-JO" sz="3200" dirty="0">
                <a:latin typeface="Arial" panose="020B0604020202020204" pitchFamily="34" charset="0"/>
                <a:cs typeface="Arial" panose="020B0604020202020204" pitchFamily="34" charset="0"/>
              </a:rPr>
              <a:t>المحتوى: لاهوت المهمة</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الحجة</a:t>
            </a:r>
            <a:endParaRPr lang="en-US" sz="3200" dirty="0">
              <a:latin typeface="Arial" panose="020B0604020202020204" pitchFamily="34" charset="0"/>
              <a:cs typeface="Arial" panose="020B0604020202020204" pitchFamily="34" charset="0"/>
            </a:endParaRPr>
          </a:p>
          <a:p>
            <a:pPr lvl="1" algn="r" rtl="1"/>
            <a:r>
              <a:rPr lang="ar-JO" sz="3200" dirty="0">
                <a:latin typeface="Arial" panose="020B0604020202020204" pitchFamily="34" charset="0"/>
                <a:cs typeface="Arial" panose="020B0604020202020204" pitchFamily="34" charset="0"/>
              </a:rPr>
              <a:t>وضع أساس الأمر في الدلالة</a:t>
            </a:r>
            <a:endParaRPr lang="en-US" sz="3200" dirty="0">
              <a:latin typeface="Arial" panose="020B0604020202020204" pitchFamily="34" charset="0"/>
              <a:cs typeface="Arial" panose="020B0604020202020204" pitchFamily="34" charset="0"/>
            </a:endParaRPr>
          </a:p>
          <a:p>
            <a:pPr lvl="1" algn="r" rtl="1"/>
            <a:r>
              <a:rPr lang="ar-JO" sz="3200" dirty="0">
                <a:latin typeface="Arial" panose="020B0604020202020204" pitchFamily="34" charset="0"/>
                <a:cs typeface="Arial" panose="020B0604020202020204" pitchFamily="34" charset="0"/>
              </a:rPr>
              <a:t>الفوائد العملية</a:t>
            </a:r>
            <a:endParaRPr lang="en-US" sz="3200" dirty="0">
              <a:latin typeface="Arial" panose="020B0604020202020204" pitchFamily="34" charset="0"/>
              <a:cs typeface="Arial" panose="020B0604020202020204" pitchFamily="34" charset="0"/>
            </a:endParaRPr>
          </a:p>
          <a:p>
            <a:pPr lvl="1" algn="r" rtl="1"/>
            <a:r>
              <a:rPr lang="ar-JO" sz="3200" dirty="0">
                <a:latin typeface="Arial" panose="020B0604020202020204" pitchFamily="34" charset="0"/>
                <a:cs typeface="Arial" panose="020B0604020202020204" pitchFamily="34" charset="0"/>
              </a:rPr>
              <a:t>المنطق الخطي</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225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b="1" dirty="0">
                <a:latin typeface="Arial" panose="020B0604020202020204" pitchFamily="34" charset="0"/>
                <a:cs typeface="Arial" panose="020B0604020202020204" pitchFamily="34" charset="0"/>
              </a:rPr>
              <a:t>الصفات الأدبية / البلاغية</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r" rtl="1"/>
            <a:r>
              <a:rPr lang="ar-JO" sz="3200" dirty="0">
                <a:latin typeface="Arial" panose="020B0604020202020204" pitchFamily="34" charset="0"/>
                <a:cs typeface="Arial" panose="020B0604020202020204" pitchFamily="34" charset="0"/>
              </a:rPr>
              <a:t>المحتوى: لاهوت المهمة</a:t>
            </a:r>
          </a:p>
          <a:p>
            <a:pPr algn="r" rtl="1"/>
            <a:r>
              <a:rPr lang="ar-JO" sz="3200" dirty="0">
                <a:latin typeface="Arial" panose="020B0604020202020204" pitchFamily="34" charset="0"/>
                <a:cs typeface="Arial" panose="020B0604020202020204" pitchFamily="34" charset="0"/>
              </a:rPr>
              <a:t>الحجة</a:t>
            </a:r>
          </a:p>
          <a:p>
            <a:pPr algn="r" rtl="1"/>
            <a:r>
              <a:rPr lang="ar-JO" sz="3200" dirty="0">
                <a:latin typeface="Arial" panose="020B0604020202020204" pitchFamily="34" charset="0"/>
                <a:cs typeface="Arial" panose="020B0604020202020204" pitchFamily="34" charset="0"/>
              </a:rPr>
              <a:t>الشكل. النوع الأدبي للرسائل مرن</a:t>
            </a:r>
            <a:endParaRPr lang="en-US" sz="3200" dirty="0">
              <a:latin typeface="Arial" panose="020B0604020202020204" pitchFamily="34" charset="0"/>
              <a:cs typeface="Arial" panose="020B0604020202020204" pitchFamily="34" charset="0"/>
            </a:endParaRPr>
          </a:p>
          <a:p>
            <a:pPr lvl="1" algn="r" rtl="1"/>
            <a:r>
              <a:rPr lang="ar-JO" sz="2800" dirty="0">
                <a:latin typeface="Arial" panose="020B0604020202020204" pitchFamily="34" charset="0"/>
                <a:cs typeface="Arial" panose="020B0604020202020204" pitchFamily="34" charset="0"/>
              </a:rPr>
              <a:t>تتخللها أشكال صغيرة</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250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latin typeface="Arial" panose="020B0604020202020204" pitchFamily="34" charset="0"/>
                <a:cs typeface="Arial" panose="020B0604020202020204" pitchFamily="34" charset="0"/>
              </a:rPr>
              <a:t>أشكال صغيرة في الرسائل</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r" rtl="1"/>
            <a:r>
              <a:rPr lang="ar-JO" sz="3200" dirty="0">
                <a:latin typeface="Arial" panose="020B0604020202020204" pitchFamily="34" charset="0"/>
                <a:cs typeface="Arial" panose="020B0604020202020204" pitchFamily="34" charset="0"/>
              </a:rPr>
              <a:t>الأمثال (1 كو 15: 33)</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المراسيم/الترانيم (1 تي 3: 16، في 2: 6-11)</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القوائم (رو 1: 29-31، غل 5: 22-23)</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الأسئلة البلاغية (يع يوجد 13 سؤال في الإصحاحات 2-5، رو 8: 31-35)</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الفاصلة العليا (1 كو 15: 55) </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التمجيد (رو 11: 33-36)</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4983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b="1" dirty="0">
                <a:latin typeface="Arial" panose="020B0604020202020204" pitchFamily="34" charset="0"/>
                <a:cs typeface="Arial" panose="020B0604020202020204" pitchFamily="34" charset="0"/>
              </a:rPr>
              <a:t>الصفات الأدبية / البلاغية</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r" rtl="1"/>
            <a:r>
              <a:rPr lang="ar-JO" sz="3200" dirty="0">
                <a:latin typeface="Arial" panose="020B0604020202020204" pitchFamily="34" charset="0"/>
                <a:cs typeface="Arial" panose="020B0604020202020204" pitchFamily="34" charset="0"/>
              </a:rPr>
              <a:t>المحتوى: لاهوت المهمة</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الحجة</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الشكل: النوع الأدبي للرسائل مرن</a:t>
            </a:r>
            <a:endParaRPr lang="en-US" sz="3200" dirty="0">
              <a:latin typeface="Arial" panose="020B0604020202020204" pitchFamily="34" charset="0"/>
              <a:cs typeface="Arial" panose="020B0604020202020204" pitchFamily="34" charset="0"/>
            </a:endParaRPr>
          </a:p>
          <a:p>
            <a:pPr lvl="1" algn="r" rtl="1"/>
            <a:r>
              <a:rPr lang="ar-JO" sz="2800" dirty="0">
                <a:latin typeface="Arial" panose="020B0604020202020204" pitchFamily="34" charset="0"/>
                <a:cs typeface="Arial" panose="020B0604020202020204" pitchFamily="34" charset="0"/>
              </a:rPr>
              <a:t>يتخللها أشكال صغيرة</a:t>
            </a:r>
            <a:endParaRPr lang="en-US" sz="2800" dirty="0">
              <a:latin typeface="Arial" panose="020B0604020202020204" pitchFamily="34" charset="0"/>
              <a:cs typeface="Arial" panose="020B0604020202020204" pitchFamily="34" charset="0"/>
            </a:endParaRPr>
          </a:p>
          <a:p>
            <a:pPr marL="411480" lvl="1" indent="0" algn="r">
              <a:buNone/>
            </a:pPr>
            <a:r>
              <a:rPr lang="en-US" sz="2800" dirty="0">
                <a:latin typeface="Arial" panose="020B0604020202020204" pitchFamily="34" charset="0"/>
                <a:cs typeface="Arial" panose="020B0604020202020204" pitchFamily="34" charset="0"/>
              </a:rPr>
              <a:t>  </a:t>
            </a:r>
            <a:r>
              <a:rPr lang="ar-JO" sz="2800" dirty="0">
                <a:latin typeface="Arial" panose="020B0604020202020204" pitchFamily="34" charset="0"/>
                <a:cs typeface="Arial" panose="020B0604020202020204" pitchFamily="34" charset="0"/>
              </a:rPr>
              <a:t>      أحد التأثيرات البلاغية لهذا هو </a:t>
            </a:r>
            <a:r>
              <a:rPr lang="ar-JO" sz="2800" b="1" dirty="0">
                <a:latin typeface="Arial" panose="020B0604020202020204" pitchFamily="34" charset="0"/>
                <a:cs typeface="Arial" panose="020B0604020202020204" pitchFamily="34" charset="0"/>
              </a:rPr>
              <a:t>الإهتمام</a:t>
            </a:r>
            <a:endParaRPr lang="en-US" sz="2800" b="1" dirty="0">
              <a:latin typeface="Arial" panose="020B0604020202020204" pitchFamily="34" charset="0"/>
              <a:cs typeface="Arial" panose="020B0604020202020204" pitchFamily="34" charset="0"/>
            </a:endParaRPr>
          </a:p>
          <a:p>
            <a:pPr marL="411480" lvl="1"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441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solidFill>
                  <a:schemeClr val="tx2">
                    <a:lumMod val="75000"/>
                  </a:schemeClr>
                </a:solidFill>
                <a:latin typeface="Arial" panose="020B0604020202020204" pitchFamily="34" charset="0"/>
                <a:cs typeface="Arial" panose="020B0604020202020204" pitchFamily="34" charset="0"/>
              </a:rPr>
              <a:t>1 تيموثاوس 4: 16</a:t>
            </a:r>
            <a:endParaRPr lang="en-US" dirty="0">
              <a:solidFill>
                <a:schemeClr val="tx2">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762000" y="1828800"/>
            <a:ext cx="7772400" cy="4191000"/>
          </a:xfrm>
        </p:spPr>
        <p:txBody>
          <a:bodyPr/>
          <a:lstStyle/>
          <a:p>
            <a:pPr marL="36576" indent="0" algn="ctr">
              <a:buNone/>
            </a:pPr>
            <a:r>
              <a:rPr lang="ar-JO" sz="4000" dirty="0">
                <a:latin typeface="Arial" panose="020B0604020202020204" pitchFamily="34" charset="0"/>
                <a:cs typeface="Arial" panose="020B0604020202020204" pitchFamily="34" charset="0"/>
              </a:rPr>
              <a:t>لاحظ نفسك والتعليم وداوم على ذلك، لأنك إذا فعلت هذا تخلص نفسك والذين يسمعونك أيضاً.</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6752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JO" dirty="0">
                <a:latin typeface="Arial" panose="020B0604020202020204" pitchFamily="34" charset="0"/>
                <a:cs typeface="Arial" panose="020B0604020202020204" pitchFamily="34" charset="0"/>
              </a:rPr>
              <a:t>قوة جذب الإنتباه </a:t>
            </a:r>
            <a:br>
              <a:rPr lang="ar-JO"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للأشكال الصغيرة</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114300" indent="0" algn="r">
              <a:buNone/>
            </a:pPr>
            <a:r>
              <a:rPr lang="ar-JO" sz="2800" dirty="0">
                <a:latin typeface="Arial" panose="020B0604020202020204" pitchFamily="34" charset="0"/>
                <a:cs typeface="Arial" panose="020B0604020202020204" pitchFamily="34" charset="0"/>
              </a:rPr>
              <a:t>يقول ألفريد إدرشيم أنه في القرن الأول كان نوع الوعظ في المجمع يجب أن يكون جذاباً: الأمثال والقصص والرموز والنكات والكلمات الغريبة والأجنبية والأساطير السخيفة، وباختصار أي شيء قد يخيف الجمهور كان شائع الإستعمال.</a:t>
            </a:r>
          </a:p>
          <a:p>
            <a:pPr marL="114300" indent="0" algn="r">
              <a:buNone/>
            </a:pPr>
            <a:endParaRPr lang="en-US" sz="2800" dirty="0">
              <a:latin typeface="Arial" panose="020B0604020202020204" pitchFamily="34" charset="0"/>
              <a:cs typeface="Arial" panose="020B0604020202020204" pitchFamily="34" charset="0"/>
            </a:endParaRPr>
          </a:p>
          <a:p>
            <a:pPr marL="114300" indent="0" algn="r">
              <a:buNone/>
            </a:pPr>
            <a:r>
              <a:rPr lang="ar-JO" dirty="0">
                <a:latin typeface="Arial" panose="020B0604020202020204" pitchFamily="34" charset="0"/>
                <a:cs typeface="Arial" panose="020B0604020202020204" pitchFamily="34" charset="0"/>
              </a:rPr>
              <a:t>حياة وأزمنة يسوع المسيح</a:t>
            </a:r>
          </a:p>
          <a:p>
            <a:pPr marL="114300" indent="0" algn="r">
              <a:buNone/>
            </a:pPr>
            <a:r>
              <a:rPr lang="ar-JO" dirty="0">
                <a:latin typeface="Arial" panose="020B0604020202020204" pitchFamily="34" charset="0"/>
                <a:cs typeface="Arial" panose="020B0604020202020204" pitchFamily="34" charset="0"/>
              </a:rPr>
              <a:t>(مكلين: مكدونالدـ 1883)، 1: 448</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9863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b="1" dirty="0">
                <a:latin typeface="Arial" panose="020B0604020202020204" pitchFamily="34" charset="0"/>
                <a:cs typeface="Arial" panose="020B0604020202020204" pitchFamily="34" charset="0"/>
              </a:rPr>
              <a:t>الصفات الأدبية / البلاغية</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r" rtl="1"/>
            <a:r>
              <a:rPr lang="ar-JO" sz="3200" dirty="0">
                <a:latin typeface="Arial" panose="020B0604020202020204" pitchFamily="34" charset="0"/>
                <a:cs typeface="Arial" panose="020B0604020202020204" pitchFamily="34" charset="0"/>
              </a:rPr>
              <a:t>المحتوى: لاهوت المهمة</a:t>
            </a:r>
          </a:p>
          <a:p>
            <a:pPr algn="r" rtl="1"/>
            <a:r>
              <a:rPr lang="ar-JO" sz="3200" dirty="0">
                <a:latin typeface="Arial" panose="020B0604020202020204" pitchFamily="34" charset="0"/>
                <a:cs typeface="Arial" panose="020B0604020202020204" pitchFamily="34" charset="0"/>
              </a:rPr>
              <a:t>الحجة</a:t>
            </a:r>
          </a:p>
          <a:p>
            <a:pPr algn="r" rtl="1"/>
            <a:r>
              <a:rPr lang="ar-JO" sz="3200" dirty="0">
                <a:latin typeface="Arial" panose="020B0604020202020204" pitchFamily="34" charset="0"/>
                <a:cs typeface="Arial" panose="020B0604020202020204" pitchFamily="34" charset="0"/>
              </a:rPr>
              <a:t>الشكل: النوع الأدبي للرسائل مرن</a:t>
            </a:r>
            <a:endParaRPr lang="en-US" sz="3200" dirty="0">
              <a:latin typeface="Arial" panose="020B0604020202020204" pitchFamily="34" charset="0"/>
              <a:cs typeface="Arial" panose="020B0604020202020204" pitchFamily="34" charset="0"/>
            </a:endParaRPr>
          </a:p>
          <a:p>
            <a:pPr lvl="1" algn="r" rtl="1"/>
            <a:r>
              <a:rPr lang="ar-JO" sz="2800" dirty="0">
                <a:latin typeface="Arial" panose="020B0604020202020204" pitchFamily="34" charset="0"/>
                <a:cs typeface="Arial" panose="020B0604020202020204" pitchFamily="34" charset="0"/>
              </a:rPr>
              <a:t>يتخللها أشكال صغيرة</a:t>
            </a:r>
          </a:p>
          <a:p>
            <a:pPr lvl="1" algn="r" rtl="1"/>
            <a:r>
              <a:rPr lang="ar-JO" sz="2800" dirty="0">
                <a:latin typeface="Arial" panose="020B0604020202020204" pitchFamily="34" charset="0"/>
                <a:cs typeface="Arial" panose="020B0604020202020204" pitchFamily="34" charset="0"/>
              </a:rPr>
              <a:t>يتخللها التشبيهات</a:t>
            </a:r>
            <a:endParaRPr lang="en-US" sz="2800" dirty="0">
              <a:latin typeface="Arial" panose="020B0604020202020204" pitchFamily="34" charset="0"/>
              <a:cs typeface="Arial" panose="020B0604020202020204" pitchFamily="34" charset="0"/>
            </a:endParaRPr>
          </a:p>
          <a:p>
            <a:pPr marL="411480" lvl="1" indent="0" algn="r" rtl="1">
              <a:buNone/>
            </a:pPr>
            <a:r>
              <a:rPr lang="ar-JO" sz="2800" dirty="0">
                <a:latin typeface="Arial" panose="020B0604020202020204" pitchFamily="34" charset="0"/>
                <a:cs typeface="Arial" panose="020B0604020202020204" pitchFamily="34" charset="0"/>
              </a:rPr>
              <a:t>تأثيران بلاغيان للتشبيهات هما </a:t>
            </a:r>
            <a:r>
              <a:rPr lang="ar-JO" sz="2800" b="1" dirty="0">
                <a:latin typeface="Arial" panose="020B0604020202020204" pitchFamily="34" charset="0"/>
                <a:cs typeface="Arial" panose="020B0604020202020204" pitchFamily="34" charset="0"/>
              </a:rPr>
              <a:t>الإنتباه</a:t>
            </a:r>
            <a:r>
              <a:rPr lang="ar-JO" sz="2800" dirty="0">
                <a:latin typeface="Arial" panose="020B0604020202020204" pitchFamily="34" charset="0"/>
                <a:cs typeface="Arial" panose="020B0604020202020204" pitchFamily="34" charset="0"/>
              </a:rPr>
              <a:t> (ثانية) و</a:t>
            </a:r>
            <a:r>
              <a:rPr lang="ar-JO" sz="2800" b="1" dirty="0">
                <a:latin typeface="Arial" panose="020B0604020202020204" pitchFamily="34" charset="0"/>
                <a:cs typeface="Arial" panose="020B0604020202020204" pitchFamily="34" charset="0"/>
              </a:rPr>
              <a:t>التعاون</a:t>
            </a:r>
            <a:r>
              <a:rPr lang="ar-JO"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a:t>
            </a:r>
          </a:p>
          <a:p>
            <a:pPr lvl="1"/>
            <a:endParaRPr lang="en-US" sz="2800" dirty="0">
              <a:latin typeface="Arial" panose="020B0604020202020204" pitchFamily="34" charset="0"/>
              <a:cs typeface="Arial" panose="020B0604020202020204" pitchFamily="34" charset="0"/>
            </a:endParaRPr>
          </a:p>
          <a:p>
            <a:pPr marL="411480" lvl="1"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189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b="1" dirty="0">
                <a:latin typeface="Arial" panose="020B0604020202020204" pitchFamily="34" charset="0"/>
                <a:cs typeface="Arial" panose="020B0604020202020204" pitchFamily="34" charset="0"/>
              </a:rPr>
              <a:t>الصفات الأدبية / البلاغية</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r" rtl="1"/>
            <a:r>
              <a:rPr lang="ar-JO" sz="3200" dirty="0">
                <a:latin typeface="Arial" panose="020B0604020202020204" pitchFamily="34" charset="0"/>
                <a:cs typeface="Arial" panose="020B0604020202020204" pitchFamily="34" charset="0"/>
              </a:rPr>
              <a:t>المحتوى: لاهوت المهمة</a:t>
            </a:r>
          </a:p>
          <a:p>
            <a:pPr algn="r" rtl="1"/>
            <a:r>
              <a:rPr lang="ar-JO" sz="3200" dirty="0">
                <a:latin typeface="Arial" panose="020B0604020202020204" pitchFamily="34" charset="0"/>
                <a:cs typeface="Arial" panose="020B0604020202020204" pitchFamily="34" charset="0"/>
              </a:rPr>
              <a:t>الحجة</a:t>
            </a:r>
          </a:p>
          <a:p>
            <a:pPr algn="r" rtl="1"/>
            <a:r>
              <a:rPr lang="ar-JO" sz="3200" dirty="0">
                <a:latin typeface="Arial" panose="020B0604020202020204" pitchFamily="34" charset="0"/>
                <a:cs typeface="Arial" panose="020B0604020202020204" pitchFamily="34" charset="0"/>
              </a:rPr>
              <a:t>الشكل: النوع الأدبي للرسائل مرن</a:t>
            </a:r>
          </a:p>
          <a:p>
            <a:pPr lvl="1" algn="r" rtl="1"/>
            <a:r>
              <a:rPr lang="ar-JO" sz="2800" dirty="0">
                <a:latin typeface="Arial" panose="020B0604020202020204" pitchFamily="34" charset="0"/>
                <a:cs typeface="Arial" panose="020B0604020202020204" pitchFamily="34" charset="0"/>
              </a:rPr>
              <a:t>يتخللها أشكال صغيرة</a:t>
            </a:r>
          </a:p>
          <a:p>
            <a:pPr lvl="1" algn="r" rtl="1"/>
            <a:r>
              <a:rPr lang="ar-JO" sz="2800" dirty="0">
                <a:latin typeface="Arial" panose="020B0604020202020204" pitchFamily="34" charset="0"/>
                <a:cs typeface="Arial" panose="020B0604020202020204" pitchFamily="34" charset="0"/>
              </a:rPr>
              <a:t>يتخللها التشبيهات</a:t>
            </a:r>
          </a:p>
          <a:p>
            <a:pPr lvl="1" algn="r" rtl="1"/>
            <a:r>
              <a:rPr lang="ar-JO" sz="2800" dirty="0">
                <a:latin typeface="Arial" panose="020B0604020202020204" pitchFamily="34" charset="0"/>
                <a:cs typeface="Arial" panose="020B0604020202020204" pitchFamily="34" charset="0"/>
              </a:rPr>
              <a:t>الإقتباس/الإشارة</a:t>
            </a:r>
            <a:endParaRPr lang="en-US" sz="2800" dirty="0">
              <a:latin typeface="Arial" panose="020B0604020202020204" pitchFamily="34" charset="0"/>
              <a:cs typeface="Arial" panose="020B0604020202020204" pitchFamily="34" charset="0"/>
            </a:endParaRPr>
          </a:p>
          <a:p>
            <a:pPr marL="411480" lvl="1" indent="0" algn="r">
              <a:buNone/>
            </a:pPr>
            <a:r>
              <a:rPr lang="ar-JO" sz="2800" dirty="0">
                <a:latin typeface="Arial" panose="020B0604020202020204" pitchFamily="34" charset="0"/>
                <a:cs typeface="Arial" panose="020B0604020202020204" pitchFamily="34" charset="0"/>
              </a:rPr>
              <a:t>تأثير بلاغي لهذا (ثانية) هو </a:t>
            </a:r>
            <a:r>
              <a:rPr lang="ar-JO" sz="2800" b="1" dirty="0">
                <a:latin typeface="Arial" panose="020B0604020202020204" pitchFamily="34" charset="0"/>
                <a:cs typeface="Arial" panose="020B0604020202020204" pitchFamily="34" charset="0"/>
              </a:rPr>
              <a:t>التعاون</a:t>
            </a:r>
            <a:r>
              <a:rPr lang="ar-JO" sz="2800" dirty="0">
                <a:latin typeface="Arial" panose="020B0604020202020204" pitchFamily="34" charset="0"/>
                <a:cs typeface="Arial" panose="020B0604020202020204" pitchFamily="34" charset="0"/>
              </a:rPr>
              <a:t>    </a:t>
            </a:r>
          </a:p>
          <a:p>
            <a:pPr marL="411480" lvl="1" indent="0" algn="r">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853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wipe(down)">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228600"/>
            <a:ext cx="8260672" cy="990601"/>
          </a:xfrm>
        </p:spPr>
        <p:txBody>
          <a:bodyPr>
            <a:normAutofit/>
          </a:bodyPr>
          <a:lstStyle/>
          <a:p>
            <a:r>
              <a:rPr lang="ar-JO" dirty="0">
                <a:latin typeface="Arial" panose="020B0604020202020204" pitchFamily="34" charset="0"/>
                <a:cs typeface="Arial" panose="020B0604020202020204" pitchFamily="34" charset="0"/>
              </a:rPr>
              <a:t>المواد المشكَّلة مسبقاً في رسائل بولس</a:t>
            </a:r>
            <a:endParaRPr lang="en-US"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9571542"/>
              </p:ext>
            </p:extLst>
          </p:nvPr>
        </p:nvGraphicFramePr>
        <p:xfrm>
          <a:off x="457200" y="1439349"/>
          <a:ext cx="8229600" cy="5278117"/>
        </p:xfrm>
        <a:graphic>
          <a:graphicData uri="http://schemas.openxmlformats.org/drawingml/2006/table">
            <a:tbl>
              <a:tblPr firstRow="1" bandRow="1">
                <a:tableStyleId>{8A107856-5554-42FB-B03E-39F5DBC370BA}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06009">
                <a:tc>
                  <a:txBody>
                    <a:bodyPr/>
                    <a:lstStyle/>
                    <a:p>
                      <a:pPr algn="ctr"/>
                      <a:r>
                        <a:rPr lang="ar-JO" sz="2000" b="0" dirty="0">
                          <a:latin typeface="Arial" panose="020B0604020202020204" pitchFamily="34" charset="0"/>
                          <a:cs typeface="Arial" panose="020B0604020202020204" pitchFamily="34" charset="0"/>
                        </a:rPr>
                        <a:t>رومية</a:t>
                      </a:r>
                      <a:endParaRPr lang="en-US" sz="2000" b="0" dirty="0">
                        <a:latin typeface="Arial" panose="020B0604020202020204" pitchFamily="34" charset="0"/>
                        <a:cs typeface="Arial" panose="020B0604020202020204" pitchFamily="34" charset="0"/>
                      </a:endParaRPr>
                    </a:p>
                  </a:txBody>
                  <a:tcPr/>
                </a:tc>
                <a:tc>
                  <a:txBody>
                    <a:bodyPr/>
                    <a:lstStyle/>
                    <a:p>
                      <a:pPr algn="ctr"/>
                      <a:r>
                        <a:rPr lang="ar-JO" sz="2000" b="0" dirty="0">
                          <a:latin typeface="Arial" panose="020B0604020202020204" pitchFamily="34" charset="0"/>
                          <a:cs typeface="Arial" panose="020B0604020202020204" pitchFamily="34" charset="0"/>
                        </a:rPr>
                        <a:t>27%</a:t>
                      </a:r>
                      <a:endParaRPr lang="en-US" sz="20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406009">
                <a:tc>
                  <a:txBody>
                    <a:bodyPr/>
                    <a:lstStyle/>
                    <a:p>
                      <a:pPr algn="ctr"/>
                      <a:r>
                        <a:rPr lang="ar-JO" sz="2000" dirty="0">
                          <a:latin typeface="Arial" panose="020B0604020202020204" pitchFamily="34" charset="0"/>
                          <a:cs typeface="Arial" panose="020B0604020202020204" pitchFamily="34" charset="0"/>
                        </a:rPr>
                        <a:t>1 كورنثوس</a:t>
                      </a:r>
                      <a:endParaRPr lang="en-US" sz="2000" dirty="0">
                        <a:latin typeface="Arial" panose="020B0604020202020204" pitchFamily="34" charset="0"/>
                        <a:cs typeface="Arial" panose="020B0604020202020204" pitchFamily="34" charset="0"/>
                      </a:endParaRPr>
                    </a:p>
                  </a:txBody>
                  <a:tcPr/>
                </a:tc>
                <a:tc>
                  <a:txBody>
                    <a:bodyPr/>
                    <a:lstStyle/>
                    <a:p>
                      <a:pPr algn="ctr"/>
                      <a:r>
                        <a:rPr lang="ar-JO" sz="2000" dirty="0">
                          <a:latin typeface="Arial" panose="020B0604020202020204" pitchFamily="34" charset="0"/>
                          <a:cs typeface="Arial" panose="020B0604020202020204" pitchFamily="34" charset="0"/>
                        </a:rPr>
                        <a:t>17%</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406009">
                <a:tc>
                  <a:txBody>
                    <a:bodyPr/>
                    <a:lstStyle/>
                    <a:p>
                      <a:pPr algn="ctr"/>
                      <a:r>
                        <a:rPr lang="ar-JO" sz="2000" dirty="0">
                          <a:latin typeface="Arial" panose="020B0604020202020204" pitchFamily="34" charset="0"/>
                          <a:cs typeface="Arial" panose="020B0604020202020204" pitchFamily="34" charset="0"/>
                        </a:rPr>
                        <a:t>2 كورنثوس</a:t>
                      </a:r>
                      <a:endParaRPr lang="en-US" sz="2000" dirty="0">
                        <a:latin typeface="Arial" panose="020B0604020202020204" pitchFamily="34" charset="0"/>
                        <a:cs typeface="Arial" panose="020B0604020202020204" pitchFamily="34" charset="0"/>
                      </a:endParaRPr>
                    </a:p>
                  </a:txBody>
                  <a:tcPr/>
                </a:tc>
                <a:tc>
                  <a:txBody>
                    <a:bodyPr/>
                    <a:lstStyle/>
                    <a:p>
                      <a:pPr algn="ctr"/>
                      <a:r>
                        <a:rPr lang="ar-JO" sz="2000" dirty="0">
                          <a:latin typeface="Arial" panose="020B0604020202020204" pitchFamily="34" charset="0"/>
                          <a:cs typeface="Arial" panose="020B0604020202020204" pitchFamily="34" charset="0"/>
                        </a:rPr>
                        <a:t>11%</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406009">
                <a:tc>
                  <a:txBody>
                    <a:bodyPr/>
                    <a:lstStyle/>
                    <a:p>
                      <a:pPr algn="ctr"/>
                      <a:r>
                        <a:rPr lang="ar-JO" sz="2000" dirty="0">
                          <a:latin typeface="Arial" panose="020B0604020202020204" pitchFamily="34" charset="0"/>
                          <a:cs typeface="Arial" panose="020B0604020202020204" pitchFamily="34" charset="0"/>
                        </a:rPr>
                        <a:t>غلاطية</a:t>
                      </a:r>
                      <a:endParaRPr lang="en-US" sz="2000" dirty="0">
                        <a:latin typeface="Arial" panose="020B0604020202020204" pitchFamily="34" charset="0"/>
                        <a:cs typeface="Arial" panose="020B0604020202020204" pitchFamily="34" charset="0"/>
                      </a:endParaRPr>
                    </a:p>
                  </a:txBody>
                  <a:tcPr/>
                </a:tc>
                <a:tc>
                  <a:txBody>
                    <a:bodyPr/>
                    <a:lstStyle/>
                    <a:p>
                      <a:pPr algn="ctr"/>
                      <a:r>
                        <a:rPr lang="ar-JO" sz="2000" dirty="0">
                          <a:latin typeface="Arial" panose="020B0604020202020204" pitchFamily="34" charset="0"/>
                          <a:cs typeface="Arial" panose="020B0604020202020204" pitchFamily="34" charset="0"/>
                        </a:rPr>
                        <a:t>32%</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406009">
                <a:tc>
                  <a:txBody>
                    <a:bodyPr/>
                    <a:lstStyle/>
                    <a:p>
                      <a:pPr algn="ctr"/>
                      <a:r>
                        <a:rPr lang="ar-JO" sz="2000" dirty="0">
                          <a:latin typeface="Arial" panose="020B0604020202020204" pitchFamily="34" charset="0"/>
                          <a:cs typeface="Arial" panose="020B0604020202020204" pitchFamily="34" charset="0"/>
                        </a:rPr>
                        <a:t>أفسس</a:t>
                      </a:r>
                      <a:endParaRPr lang="en-US" sz="2000" dirty="0">
                        <a:latin typeface="Arial" panose="020B0604020202020204" pitchFamily="34" charset="0"/>
                        <a:cs typeface="Arial" panose="020B0604020202020204" pitchFamily="34" charset="0"/>
                      </a:endParaRPr>
                    </a:p>
                  </a:txBody>
                  <a:tcPr/>
                </a:tc>
                <a:tc>
                  <a:txBody>
                    <a:bodyPr/>
                    <a:lstStyle/>
                    <a:p>
                      <a:pPr algn="ctr"/>
                      <a:r>
                        <a:rPr lang="ar-JO" sz="2000" dirty="0">
                          <a:latin typeface="Arial" panose="020B0604020202020204" pitchFamily="34" charset="0"/>
                          <a:cs typeface="Arial" panose="020B0604020202020204" pitchFamily="34" charset="0"/>
                        </a:rPr>
                        <a:t>54%</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406009">
                <a:tc>
                  <a:txBody>
                    <a:bodyPr/>
                    <a:lstStyle/>
                    <a:p>
                      <a:pPr algn="ctr"/>
                      <a:r>
                        <a:rPr lang="ar-JO" sz="2000" dirty="0">
                          <a:latin typeface="Arial" panose="020B0604020202020204" pitchFamily="34" charset="0"/>
                          <a:cs typeface="Arial" panose="020B0604020202020204" pitchFamily="34" charset="0"/>
                        </a:rPr>
                        <a:t>فيلبي</a:t>
                      </a:r>
                      <a:endParaRPr lang="en-US" sz="2000" dirty="0">
                        <a:latin typeface="Arial" panose="020B0604020202020204" pitchFamily="34" charset="0"/>
                        <a:cs typeface="Arial" panose="020B0604020202020204" pitchFamily="34" charset="0"/>
                      </a:endParaRPr>
                    </a:p>
                  </a:txBody>
                  <a:tcPr/>
                </a:tc>
                <a:tc>
                  <a:txBody>
                    <a:bodyPr/>
                    <a:lstStyle/>
                    <a:p>
                      <a:pPr algn="ctr"/>
                      <a:r>
                        <a:rPr lang="ar-JO" sz="2000" dirty="0">
                          <a:latin typeface="Arial" panose="020B0604020202020204" pitchFamily="34" charset="0"/>
                          <a:cs typeface="Arial" panose="020B0604020202020204" pitchFamily="34" charset="0"/>
                        </a:rPr>
                        <a:t>7%</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406009">
                <a:tc>
                  <a:txBody>
                    <a:bodyPr/>
                    <a:lstStyle/>
                    <a:p>
                      <a:pPr algn="ctr"/>
                      <a:r>
                        <a:rPr lang="ar-JO" sz="2000" dirty="0">
                          <a:latin typeface="Arial" panose="020B0604020202020204" pitchFamily="34" charset="0"/>
                          <a:cs typeface="Arial" panose="020B0604020202020204" pitchFamily="34" charset="0"/>
                        </a:rPr>
                        <a:t>كولوسي</a:t>
                      </a:r>
                      <a:endParaRPr lang="en-US" sz="2000" dirty="0">
                        <a:latin typeface="Arial" panose="020B0604020202020204" pitchFamily="34" charset="0"/>
                        <a:cs typeface="Arial" panose="020B0604020202020204" pitchFamily="34" charset="0"/>
                      </a:endParaRPr>
                    </a:p>
                  </a:txBody>
                  <a:tcPr/>
                </a:tc>
                <a:tc>
                  <a:txBody>
                    <a:bodyPr/>
                    <a:lstStyle/>
                    <a:p>
                      <a:pPr algn="ctr"/>
                      <a:r>
                        <a:rPr lang="ar-JO" sz="2000" dirty="0">
                          <a:latin typeface="Arial" panose="020B0604020202020204" pitchFamily="34" charset="0"/>
                          <a:cs typeface="Arial" panose="020B0604020202020204" pitchFamily="34" charset="0"/>
                        </a:rPr>
                        <a:t>42%</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406009">
                <a:tc>
                  <a:txBody>
                    <a:bodyPr/>
                    <a:lstStyle/>
                    <a:p>
                      <a:pPr algn="ctr"/>
                      <a:r>
                        <a:rPr lang="ar-JO" sz="2000" dirty="0">
                          <a:latin typeface="Arial" panose="020B0604020202020204" pitchFamily="34" charset="0"/>
                          <a:cs typeface="Arial" panose="020B0604020202020204" pitchFamily="34" charset="0"/>
                        </a:rPr>
                        <a:t>1 تسالونيكي</a:t>
                      </a:r>
                      <a:endParaRPr lang="en-US" sz="2000" dirty="0">
                        <a:latin typeface="Arial" panose="020B0604020202020204" pitchFamily="34" charset="0"/>
                        <a:cs typeface="Arial" panose="020B0604020202020204" pitchFamily="34" charset="0"/>
                      </a:endParaRPr>
                    </a:p>
                  </a:txBody>
                  <a:tcPr/>
                </a:tc>
                <a:tc>
                  <a:txBody>
                    <a:bodyPr/>
                    <a:lstStyle/>
                    <a:p>
                      <a:pPr algn="ctr"/>
                      <a:r>
                        <a:rPr lang="ar-JO" sz="2000" dirty="0">
                          <a:latin typeface="Arial" panose="020B0604020202020204" pitchFamily="34" charset="0"/>
                          <a:cs typeface="Arial" panose="020B0604020202020204" pitchFamily="34" charset="0"/>
                        </a:rPr>
                        <a:t>37%</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r h="406009">
                <a:tc>
                  <a:txBody>
                    <a:bodyPr/>
                    <a:lstStyle/>
                    <a:p>
                      <a:pPr algn="ctr"/>
                      <a:r>
                        <a:rPr lang="ar-JO" sz="2000" dirty="0">
                          <a:latin typeface="Arial" panose="020B0604020202020204" pitchFamily="34" charset="0"/>
                          <a:cs typeface="Arial" panose="020B0604020202020204" pitchFamily="34" charset="0"/>
                        </a:rPr>
                        <a:t>2 تسالونيكي</a:t>
                      </a:r>
                      <a:endParaRPr lang="en-US" sz="2000" dirty="0">
                        <a:latin typeface="Arial" panose="020B0604020202020204" pitchFamily="34" charset="0"/>
                        <a:cs typeface="Arial" panose="020B0604020202020204" pitchFamily="34" charset="0"/>
                      </a:endParaRPr>
                    </a:p>
                  </a:txBody>
                  <a:tcPr/>
                </a:tc>
                <a:tc>
                  <a:txBody>
                    <a:bodyPr/>
                    <a:lstStyle/>
                    <a:p>
                      <a:pPr algn="ctr"/>
                      <a:r>
                        <a:rPr lang="ar-JO" sz="2000" dirty="0">
                          <a:latin typeface="Arial" panose="020B0604020202020204" pitchFamily="34" charset="0"/>
                          <a:cs typeface="Arial" panose="020B0604020202020204" pitchFamily="34" charset="0"/>
                        </a:rPr>
                        <a:t>24%</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8"/>
                  </a:ext>
                </a:extLst>
              </a:tr>
              <a:tr h="406009">
                <a:tc>
                  <a:txBody>
                    <a:bodyPr/>
                    <a:lstStyle/>
                    <a:p>
                      <a:pPr algn="ctr"/>
                      <a:r>
                        <a:rPr lang="ar-JO" sz="2000" dirty="0">
                          <a:latin typeface="Arial" panose="020B0604020202020204" pitchFamily="34" charset="0"/>
                          <a:cs typeface="Arial" panose="020B0604020202020204" pitchFamily="34" charset="0"/>
                        </a:rPr>
                        <a:t>1 تيموثاوس</a:t>
                      </a:r>
                      <a:endParaRPr lang="en-US" sz="2000" dirty="0">
                        <a:latin typeface="Arial" panose="020B0604020202020204" pitchFamily="34" charset="0"/>
                        <a:cs typeface="Arial" panose="020B0604020202020204" pitchFamily="34" charset="0"/>
                      </a:endParaRPr>
                    </a:p>
                  </a:txBody>
                  <a:tcPr/>
                </a:tc>
                <a:tc>
                  <a:txBody>
                    <a:bodyPr/>
                    <a:lstStyle/>
                    <a:p>
                      <a:pPr algn="ctr"/>
                      <a:r>
                        <a:rPr lang="ar-JO" sz="2000" dirty="0">
                          <a:latin typeface="Arial" panose="020B0604020202020204" pitchFamily="34" charset="0"/>
                          <a:cs typeface="Arial" panose="020B0604020202020204" pitchFamily="34" charset="0"/>
                        </a:rPr>
                        <a:t>43%</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9"/>
                  </a:ext>
                </a:extLst>
              </a:tr>
              <a:tr h="406009">
                <a:tc>
                  <a:txBody>
                    <a:bodyPr/>
                    <a:lstStyle/>
                    <a:p>
                      <a:pPr algn="ctr"/>
                      <a:r>
                        <a:rPr lang="ar-JO" sz="2000" dirty="0">
                          <a:latin typeface="Arial" panose="020B0604020202020204" pitchFamily="34" charset="0"/>
                          <a:cs typeface="Arial" panose="020B0604020202020204" pitchFamily="34" charset="0"/>
                        </a:rPr>
                        <a:t>2 تيموثاوس</a:t>
                      </a:r>
                      <a:endParaRPr lang="en-US" sz="2000" dirty="0">
                        <a:latin typeface="Arial" panose="020B0604020202020204" pitchFamily="34" charset="0"/>
                        <a:cs typeface="Arial" panose="020B0604020202020204" pitchFamily="34" charset="0"/>
                      </a:endParaRPr>
                    </a:p>
                  </a:txBody>
                  <a:tcPr/>
                </a:tc>
                <a:tc>
                  <a:txBody>
                    <a:bodyPr/>
                    <a:lstStyle/>
                    <a:p>
                      <a:pPr algn="ctr"/>
                      <a:r>
                        <a:rPr lang="ar-JO" sz="2000" dirty="0">
                          <a:latin typeface="Arial" panose="020B0604020202020204" pitchFamily="34" charset="0"/>
                          <a:cs typeface="Arial" panose="020B0604020202020204" pitchFamily="34" charset="0"/>
                        </a:rPr>
                        <a:t>16%</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10"/>
                  </a:ext>
                </a:extLst>
              </a:tr>
              <a:tr h="406009">
                <a:tc>
                  <a:txBody>
                    <a:bodyPr/>
                    <a:lstStyle/>
                    <a:p>
                      <a:pPr algn="ctr"/>
                      <a:r>
                        <a:rPr lang="ar-JO" sz="2000" dirty="0">
                          <a:latin typeface="Arial" panose="020B0604020202020204" pitchFamily="34" charset="0"/>
                          <a:cs typeface="Arial" panose="020B0604020202020204" pitchFamily="34" charset="0"/>
                        </a:rPr>
                        <a:t>تيطس</a:t>
                      </a:r>
                      <a:endParaRPr lang="en-US" sz="2000" dirty="0">
                        <a:latin typeface="Arial" panose="020B0604020202020204" pitchFamily="34" charset="0"/>
                        <a:cs typeface="Arial" panose="020B0604020202020204" pitchFamily="34" charset="0"/>
                      </a:endParaRPr>
                    </a:p>
                  </a:txBody>
                  <a:tcPr/>
                </a:tc>
                <a:tc>
                  <a:txBody>
                    <a:bodyPr/>
                    <a:lstStyle/>
                    <a:p>
                      <a:pPr algn="ctr"/>
                      <a:r>
                        <a:rPr lang="ar-JO" sz="2000" dirty="0">
                          <a:latin typeface="Arial" panose="020B0604020202020204" pitchFamily="34" charset="0"/>
                          <a:cs typeface="Arial" panose="020B0604020202020204" pitchFamily="34" charset="0"/>
                        </a:rPr>
                        <a:t>46%</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11"/>
                  </a:ext>
                </a:extLst>
              </a:tr>
              <a:tr h="406009">
                <a:tc>
                  <a:txBody>
                    <a:bodyPr/>
                    <a:lstStyle/>
                    <a:p>
                      <a:pPr algn="ctr"/>
                      <a:r>
                        <a:rPr lang="ar-JO" sz="2000" dirty="0">
                          <a:latin typeface="Arial" panose="020B0604020202020204" pitchFamily="34" charset="0"/>
                          <a:cs typeface="Arial" panose="020B0604020202020204" pitchFamily="34" charset="0"/>
                        </a:rPr>
                        <a:t>فليمون</a:t>
                      </a:r>
                      <a:endParaRPr lang="en-US" sz="2000" dirty="0">
                        <a:latin typeface="Arial" panose="020B0604020202020204" pitchFamily="34" charset="0"/>
                        <a:cs typeface="Arial" panose="020B0604020202020204" pitchFamily="34" charset="0"/>
                      </a:endParaRPr>
                    </a:p>
                  </a:txBody>
                  <a:tcPr/>
                </a:tc>
                <a:tc>
                  <a:txBody>
                    <a:bodyPr/>
                    <a:lstStyle/>
                    <a:p>
                      <a:pPr algn="ctr"/>
                      <a:r>
                        <a:rPr lang="ar-JO" sz="2000" dirty="0">
                          <a:latin typeface="Arial" panose="020B0604020202020204" pitchFamily="34" charset="0"/>
                          <a:cs typeface="Arial" panose="020B0604020202020204" pitchFamily="34" charset="0"/>
                        </a:rPr>
                        <a:t>0%</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78886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b="1" dirty="0">
                <a:latin typeface="Arial" panose="020B0604020202020204" pitchFamily="34" charset="0"/>
                <a:cs typeface="Arial" panose="020B0604020202020204" pitchFamily="34" charset="0"/>
              </a:rPr>
              <a:t>الصفات الأدبية / البلاغية</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r" rtl="1"/>
            <a:r>
              <a:rPr lang="ar-JO" sz="3200" dirty="0">
                <a:latin typeface="Arial" panose="020B0604020202020204" pitchFamily="34" charset="0"/>
                <a:cs typeface="Arial" panose="020B0604020202020204" pitchFamily="34" charset="0"/>
              </a:rPr>
              <a:t>المحتوى: لاهوت المهمة</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الحجة</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الشكل: النوع الأدبي للرسائل مرن</a:t>
            </a:r>
            <a:endParaRPr lang="en-US" sz="3200" dirty="0">
              <a:latin typeface="Arial" panose="020B0604020202020204" pitchFamily="34" charset="0"/>
              <a:cs typeface="Arial" panose="020B0604020202020204" pitchFamily="34" charset="0"/>
            </a:endParaRPr>
          </a:p>
          <a:p>
            <a:pPr lvl="1" algn="r" rtl="1"/>
            <a:r>
              <a:rPr lang="ar-JO" sz="2800" dirty="0">
                <a:latin typeface="Arial" panose="020B0604020202020204" pitchFamily="34" charset="0"/>
                <a:cs typeface="Arial" panose="020B0604020202020204" pitchFamily="34" charset="0"/>
              </a:rPr>
              <a:t>يتخللها أشكال صغيرة</a:t>
            </a:r>
          </a:p>
          <a:p>
            <a:pPr lvl="1" algn="r" rtl="1"/>
            <a:r>
              <a:rPr lang="ar-JO" sz="2800" dirty="0">
                <a:latin typeface="Arial" panose="020B0604020202020204" pitchFamily="34" charset="0"/>
                <a:cs typeface="Arial" panose="020B0604020202020204" pitchFamily="34" charset="0"/>
              </a:rPr>
              <a:t>يتخللها التشبيهات</a:t>
            </a:r>
          </a:p>
          <a:p>
            <a:pPr lvl="1" algn="r" rtl="1"/>
            <a:r>
              <a:rPr lang="ar-JO" sz="2800" dirty="0">
                <a:latin typeface="Arial" panose="020B0604020202020204" pitchFamily="34" charset="0"/>
                <a:cs typeface="Arial" panose="020B0604020202020204" pitchFamily="34" charset="0"/>
              </a:rPr>
              <a:t>الإقتباس/الإشارة</a:t>
            </a:r>
          </a:p>
          <a:p>
            <a:pPr lvl="1" algn="r" rtl="1"/>
            <a:r>
              <a:rPr lang="ar-JO" sz="2800" dirty="0">
                <a:latin typeface="Arial" panose="020B0604020202020204" pitchFamily="34" charset="0"/>
                <a:cs typeface="Arial" panose="020B0604020202020204" pitchFamily="34" charset="0"/>
              </a:rPr>
              <a:t>الشفوي/السمعي</a:t>
            </a:r>
            <a:endParaRPr lang="en-US" sz="2800" dirty="0">
              <a:latin typeface="Arial" panose="020B0604020202020204" pitchFamily="34" charset="0"/>
              <a:cs typeface="Arial" panose="020B0604020202020204" pitchFamily="34" charset="0"/>
            </a:endParaRPr>
          </a:p>
          <a:p>
            <a:pPr marL="411480" lvl="1"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89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down)">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latin typeface="Arial" panose="020B0604020202020204" pitchFamily="34" charset="0"/>
                <a:cs typeface="Arial" panose="020B0604020202020204" pitchFamily="34" charset="0"/>
              </a:rPr>
              <a:t>تكاليف عمل رسالة</a:t>
            </a:r>
            <a:endParaRPr lang="en-US"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4785007"/>
              </p:ext>
            </p:extLst>
          </p:nvPr>
        </p:nvGraphicFramePr>
        <p:xfrm>
          <a:off x="457200" y="1752600"/>
          <a:ext cx="8229600" cy="3108960"/>
        </p:xfrm>
        <a:graphic>
          <a:graphicData uri="http://schemas.openxmlformats.org/drawingml/2006/table">
            <a:tbl>
              <a:tblPr firstRow="1" bandRow="1">
                <a:tableStyleId>{21E4AEA4-8DFA-4A89-87EB-49C32662AFE0}</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r>
                        <a:rPr lang="ar-JO" sz="2400" dirty="0">
                          <a:latin typeface="Arial" panose="020B0604020202020204" pitchFamily="34" charset="0"/>
                          <a:cs typeface="Arial" panose="020B0604020202020204" pitchFamily="34" charset="0"/>
                        </a:rPr>
                        <a:t>الرسالة</a:t>
                      </a:r>
                      <a:endParaRPr lang="en-US" sz="2400" dirty="0">
                        <a:latin typeface="Arial" panose="020B0604020202020204" pitchFamily="34" charset="0"/>
                        <a:cs typeface="Arial" panose="020B0604020202020204" pitchFamily="34" charset="0"/>
                      </a:endParaRPr>
                    </a:p>
                  </a:txBody>
                  <a:tcPr/>
                </a:tc>
                <a:tc>
                  <a:txBody>
                    <a:bodyPr/>
                    <a:lstStyle/>
                    <a:p>
                      <a:pPr algn="ctr"/>
                      <a:r>
                        <a:rPr lang="ar-JO" sz="2400" dirty="0">
                          <a:latin typeface="Arial" panose="020B0604020202020204" pitchFamily="34" charset="0"/>
                          <a:cs typeface="Arial" panose="020B0604020202020204" pitchFamily="34" charset="0"/>
                        </a:rPr>
                        <a:t>عدد الساعات لصنع النسخة النهائية</a:t>
                      </a:r>
                      <a:endParaRPr lang="en-US" sz="2400" dirty="0">
                        <a:latin typeface="Arial" panose="020B0604020202020204" pitchFamily="34" charset="0"/>
                        <a:cs typeface="Arial" panose="020B0604020202020204" pitchFamily="34" charset="0"/>
                      </a:endParaRPr>
                    </a:p>
                  </a:txBody>
                  <a:tcPr/>
                </a:tc>
                <a:tc>
                  <a:txBody>
                    <a:bodyPr/>
                    <a:lstStyle/>
                    <a:p>
                      <a:pPr algn="ctr"/>
                      <a:r>
                        <a:rPr lang="ar-JO" sz="2400" dirty="0">
                          <a:latin typeface="Arial" panose="020B0604020202020204" pitchFamily="34" charset="0"/>
                          <a:cs typeface="Arial" panose="020B0604020202020204" pitchFamily="34" charset="0"/>
                        </a:rPr>
                        <a:t>التكلفة بالدولار الأمريكي (2004)</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pPr algn="ctr"/>
                      <a:r>
                        <a:rPr lang="ar-JO" sz="2400" dirty="0">
                          <a:latin typeface="Arial" panose="020B0604020202020204" pitchFamily="34" charset="0"/>
                          <a:cs typeface="Arial" panose="020B0604020202020204" pitchFamily="34" charset="0"/>
                        </a:rPr>
                        <a:t>رومية</a:t>
                      </a:r>
                      <a:endParaRPr lang="en-US" sz="2400" dirty="0">
                        <a:latin typeface="Arial" panose="020B0604020202020204" pitchFamily="34" charset="0"/>
                        <a:cs typeface="Arial" panose="020B0604020202020204" pitchFamily="34" charset="0"/>
                      </a:endParaRPr>
                    </a:p>
                  </a:txBody>
                  <a:tcPr/>
                </a:tc>
                <a:tc>
                  <a:txBody>
                    <a:bodyPr/>
                    <a:lstStyle/>
                    <a:p>
                      <a:pPr algn="ctr"/>
                      <a:r>
                        <a:rPr lang="ar-JO" sz="2400" dirty="0">
                          <a:latin typeface="Arial" panose="020B0604020202020204" pitchFamily="34" charset="0"/>
                          <a:cs typeface="Arial" panose="020B0604020202020204" pitchFamily="34" charset="0"/>
                        </a:rPr>
                        <a:t>5ر11</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a:latin typeface="Arial" panose="020B0604020202020204" pitchFamily="34" charset="0"/>
                          <a:cs typeface="Arial" panose="020B0604020202020204" pitchFamily="34" charset="0"/>
                        </a:rPr>
                        <a:t>$</a:t>
                      </a:r>
                      <a:r>
                        <a:rPr lang="ar-JO" sz="2400" dirty="0">
                          <a:latin typeface="Arial" panose="020B0604020202020204" pitchFamily="34" charset="0"/>
                          <a:cs typeface="Arial" panose="020B0604020202020204" pitchFamily="34" charset="0"/>
                        </a:rPr>
                        <a:t>2275</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pPr algn="ctr"/>
                      <a:r>
                        <a:rPr lang="ar-JO" sz="2400" dirty="0">
                          <a:latin typeface="Arial" panose="020B0604020202020204" pitchFamily="34" charset="0"/>
                          <a:cs typeface="Arial" panose="020B0604020202020204" pitchFamily="34" charset="0"/>
                        </a:rPr>
                        <a:t>1 كورنثوس</a:t>
                      </a:r>
                      <a:endParaRPr lang="en-US" sz="2400" dirty="0">
                        <a:latin typeface="Arial" panose="020B0604020202020204" pitchFamily="34" charset="0"/>
                        <a:cs typeface="Arial" panose="020B0604020202020204" pitchFamily="34" charset="0"/>
                      </a:endParaRPr>
                    </a:p>
                  </a:txBody>
                  <a:tcPr/>
                </a:tc>
                <a:tc>
                  <a:txBody>
                    <a:bodyPr/>
                    <a:lstStyle/>
                    <a:p>
                      <a:pPr algn="ctr"/>
                      <a:r>
                        <a:rPr lang="ar-JO" sz="2400" dirty="0">
                          <a:latin typeface="Arial" panose="020B0604020202020204" pitchFamily="34" charset="0"/>
                          <a:cs typeface="Arial" panose="020B0604020202020204" pitchFamily="34" charset="0"/>
                        </a:rPr>
                        <a:t>7ر10</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a:latin typeface="Arial" panose="020B0604020202020204" pitchFamily="34" charset="0"/>
                          <a:cs typeface="Arial" panose="020B0604020202020204" pitchFamily="34" charset="0"/>
                        </a:rPr>
                        <a:t>$</a:t>
                      </a:r>
                      <a:r>
                        <a:rPr lang="ar-JO" sz="2400" dirty="0">
                          <a:latin typeface="Arial" panose="020B0604020202020204" pitchFamily="34" charset="0"/>
                          <a:cs typeface="Arial" panose="020B0604020202020204" pitchFamily="34" charset="0"/>
                        </a:rPr>
                        <a:t>2108</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pPr algn="ctr"/>
                      <a:r>
                        <a:rPr lang="ar-JO" sz="2400" dirty="0">
                          <a:latin typeface="Arial" panose="020B0604020202020204" pitchFamily="34" charset="0"/>
                          <a:cs typeface="Arial" panose="020B0604020202020204" pitchFamily="34" charset="0"/>
                        </a:rPr>
                        <a:t>غلاطية</a:t>
                      </a:r>
                      <a:endParaRPr lang="en-US" sz="2400" dirty="0">
                        <a:latin typeface="Arial" panose="020B0604020202020204" pitchFamily="34" charset="0"/>
                        <a:cs typeface="Arial" panose="020B0604020202020204" pitchFamily="34" charset="0"/>
                      </a:endParaRPr>
                    </a:p>
                  </a:txBody>
                  <a:tcPr/>
                </a:tc>
                <a:tc>
                  <a:txBody>
                    <a:bodyPr/>
                    <a:lstStyle/>
                    <a:p>
                      <a:pPr algn="ctr"/>
                      <a:r>
                        <a:rPr lang="ar-JO" sz="2400" dirty="0">
                          <a:latin typeface="Arial" panose="020B0604020202020204" pitchFamily="34" charset="0"/>
                          <a:cs typeface="Arial" panose="020B0604020202020204" pitchFamily="34" charset="0"/>
                        </a:rPr>
                        <a:t>6ر3</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a:latin typeface="Arial" panose="020B0604020202020204" pitchFamily="34" charset="0"/>
                          <a:cs typeface="Arial" panose="020B0604020202020204" pitchFamily="34" charset="0"/>
                        </a:rPr>
                        <a:t>$</a:t>
                      </a:r>
                      <a:r>
                        <a:rPr lang="ar-JO" sz="2400" dirty="0">
                          <a:latin typeface="Arial" panose="020B0604020202020204" pitchFamily="34" charset="0"/>
                          <a:cs typeface="Arial" panose="020B0604020202020204" pitchFamily="34" charset="0"/>
                        </a:rPr>
                        <a:t>722</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pPr algn="ctr"/>
                      <a:r>
                        <a:rPr lang="ar-JO" sz="2400" dirty="0">
                          <a:latin typeface="Arial" panose="020B0604020202020204" pitchFamily="34" charset="0"/>
                          <a:cs typeface="Arial" panose="020B0604020202020204" pitchFamily="34" charset="0"/>
                        </a:rPr>
                        <a:t>1 تسالونيكي</a:t>
                      </a:r>
                      <a:endParaRPr lang="en-US" sz="2400" dirty="0">
                        <a:latin typeface="Arial" panose="020B0604020202020204" pitchFamily="34" charset="0"/>
                        <a:cs typeface="Arial" panose="020B0604020202020204" pitchFamily="34" charset="0"/>
                      </a:endParaRPr>
                    </a:p>
                  </a:txBody>
                  <a:tcPr/>
                </a:tc>
                <a:tc>
                  <a:txBody>
                    <a:bodyPr/>
                    <a:lstStyle/>
                    <a:p>
                      <a:pPr algn="ctr"/>
                      <a:r>
                        <a:rPr lang="ar-JO" sz="2400" dirty="0">
                          <a:latin typeface="Arial" panose="020B0604020202020204" pitchFamily="34" charset="0"/>
                          <a:cs typeface="Arial" panose="020B0604020202020204" pitchFamily="34" charset="0"/>
                        </a:rPr>
                        <a:t>4ر2</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a:latin typeface="Arial" panose="020B0604020202020204" pitchFamily="34" charset="0"/>
                          <a:cs typeface="Arial" panose="020B0604020202020204" pitchFamily="34" charset="0"/>
                        </a:rPr>
                        <a:t>$</a:t>
                      </a:r>
                      <a:r>
                        <a:rPr lang="ar-JO" sz="2400" dirty="0">
                          <a:latin typeface="Arial" panose="020B0604020202020204" pitchFamily="34" charset="0"/>
                          <a:cs typeface="Arial" panose="020B0604020202020204" pitchFamily="34" charset="0"/>
                        </a:rPr>
                        <a:t>484</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370840">
                <a:tc>
                  <a:txBody>
                    <a:bodyPr/>
                    <a:lstStyle/>
                    <a:p>
                      <a:pPr algn="ctr"/>
                      <a:r>
                        <a:rPr lang="ar-JO" sz="2400" dirty="0">
                          <a:latin typeface="Arial" panose="020B0604020202020204" pitchFamily="34" charset="0"/>
                          <a:cs typeface="Arial" panose="020B0604020202020204" pitchFamily="34" charset="0"/>
                        </a:rPr>
                        <a:t>1 تيموثاوس</a:t>
                      </a:r>
                      <a:endParaRPr lang="en-US" sz="2400" dirty="0">
                        <a:latin typeface="Arial" panose="020B0604020202020204" pitchFamily="34" charset="0"/>
                        <a:cs typeface="Arial" panose="020B0604020202020204" pitchFamily="34" charset="0"/>
                      </a:endParaRPr>
                    </a:p>
                  </a:txBody>
                  <a:tcPr/>
                </a:tc>
                <a:tc>
                  <a:txBody>
                    <a:bodyPr/>
                    <a:lstStyle/>
                    <a:p>
                      <a:pPr algn="ctr"/>
                      <a:r>
                        <a:rPr lang="ar-JO" sz="2400" dirty="0">
                          <a:latin typeface="Arial" panose="020B0604020202020204" pitchFamily="34" charset="0"/>
                          <a:cs typeface="Arial" panose="020B0604020202020204" pitchFamily="34" charset="0"/>
                        </a:rPr>
                        <a:t>8ر2</a:t>
                      </a:r>
                      <a:endParaRPr lang="en-US" sz="2400" dirty="0">
                        <a:latin typeface="Arial" panose="020B0604020202020204" pitchFamily="34" charset="0"/>
                        <a:cs typeface="Arial" panose="020B0604020202020204" pitchFamily="34" charset="0"/>
                      </a:endParaRPr>
                    </a:p>
                  </a:txBody>
                  <a:tcPr/>
                </a:tc>
                <a:tc>
                  <a:txBody>
                    <a:bodyPr/>
                    <a:lstStyle/>
                    <a:p>
                      <a:pPr algn="ctr"/>
                      <a:r>
                        <a:rPr lang="en-US" sz="2400" dirty="0">
                          <a:latin typeface="Arial" panose="020B0604020202020204" pitchFamily="34" charset="0"/>
                          <a:cs typeface="Arial" panose="020B0604020202020204" pitchFamily="34" charset="0"/>
                        </a:rPr>
                        <a:t>$</a:t>
                      </a:r>
                      <a:r>
                        <a:rPr lang="ar-JO" sz="2400" dirty="0">
                          <a:latin typeface="Arial" panose="020B0604020202020204" pitchFamily="34" charset="0"/>
                          <a:cs typeface="Arial" panose="020B0604020202020204" pitchFamily="34" charset="0"/>
                        </a:rPr>
                        <a:t>554</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982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b="1" dirty="0">
                <a:latin typeface="Arial" panose="020B0604020202020204" pitchFamily="34" charset="0"/>
                <a:cs typeface="Arial" panose="020B0604020202020204" pitchFamily="34" charset="0"/>
              </a:rPr>
              <a:t>الصفات الأدبية / البلاغية</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r" rtl="1"/>
            <a:r>
              <a:rPr lang="ar-JO" sz="3200" dirty="0">
                <a:latin typeface="Arial" panose="020B0604020202020204" pitchFamily="34" charset="0"/>
                <a:cs typeface="Arial" panose="020B0604020202020204" pitchFamily="34" charset="0"/>
              </a:rPr>
              <a:t>المحتوى: لاهوت المهمة</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الحجة</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النوع: النوع الأدبي للرسائل مرن</a:t>
            </a:r>
            <a:endParaRPr lang="en-US" sz="3200" dirty="0">
              <a:latin typeface="Arial" panose="020B0604020202020204" pitchFamily="34" charset="0"/>
              <a:cs typeface="Arial" panose="020B0604020202020204" pitchFamily="34" charset="0"/>
            </a:endParaRPr>
          </a:p>
          <a:p>
            <a:pPr lvl="1" algn="r" rtl="1"/>
            <a:r>
              <a:rPr lang="ar-JO" sz="2800" dirty="0">
                <a:latin typeface="Arial" panose="020B0604020202020204" pitchFamily="34" charset="0"/>
                <a:cs typeface="Arial" panose="020B0604020202020204" pitchFamily="34" charset="0"/>
              </a:rPr>
              <a:t>يتخللها أنواع صغيرة</a:t>
            </a:r>
          </a:p>
          <a:p>
            <a:pPr lvl="1" algn="r" rtl="1"/>
            <a:r>
              <a:rPr lang="ar-JO" sz="2800" dirty="0">
                <a:latin typeface="Arial" panose="020B0604020202020204" pitchFamily="34" charset="0"/>
                <a:cs typeface="Arial" panose="020B0604020202020204" pitchFamily="34" charset="0"/>
              </a:rPr>
              <a:t>يتخللها تشبيهات</a:t>
            </a:r>
          </a:p>
          <a:p>
            <a:pPr lvl="1" algn="r" rtl="1"/>
            <a:r>
              <a:rPr lang="ar-JO" sz="2800" dirty="0">
                <a:latin typeface="Arial" panose="020B0604020202020204" pitchFamily="34" charset="0"/>
                <a:cs typeface="Arial" panose="020B0604020202020204" pitchFamily="34" charset="0"/>
              </a:rPr>
              <a:t>الإقتباس/الإشارة</a:t>
            </a:r>
          </a:p>
          <a:p>
            <a:pPr lvl="1" algn="r" rtl="1"/>
            <a:r>
              <a:rPr lang="ar-JO" sz="2800" dirty="0">
                <a:latin typeface="Arial" panose="020B0604020202020204" pitchFamily="34" charset="0"/>
                <a:cs typeface="Arial" panose="020B0604020202020204" pitchFamily="34" charset="0"/>
              </a:rPr>
              <a:t>شفوي/سمعي</a:t>
            </a:r>
            <a:endParaRPr lang="en-US" sz="2800" dirty="0">
              <a:latin typeface="Arial" panose="020B0604020202020204" pitchFamily="34" charset="0"/>
              <a:cs typeface="Arial" panose="020B0604020202020204" pitchFamily="34" charset="0"/>
            </a:endParaRPr>
          </a:p>
          <a:p>
            <a:pPr marL="411480" lvl="1" indent="0" algn="r" rtl="1">
              <a:buNone/>
            </a:pPr>
            <a:r>
              <a:rPr lang="ar-JO" sz="2800" dirty="0">
                <a:latin typeface="Arial" panose="020B0604020202020204" pitchFamily="34" charset="0"/>
                <a:cs typeface="Arial" panose="020B0604020202020204" pitchFamily="34" charset="0"/>
              </a:rPr>
              <a:t>تأثير بلاغي لهذه هو الحيوية</a:t>
            </a:r>
            <a:endParaRPr lang="en-US" sz="2800" dirty="0">
              <a:latin typeface="Arial" panose="020B0604020202020204" pitchFamily="34" charset="0"/>
              <a:cs typeface="Arial" panose="020B0604020202020204" pitchFamily="34" charset="0"/>
            </a:endParaRPr>
          </a:p>
          <a:p>
            <a:pPr marL="411480" lvl="1"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397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wipe(down)">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a:latin typeface="Arial" panose="020B0604020202020204" pitchFamily="34" charset="0"/>
                <a:cs typeface="Arial" panose="020B0604020202020204" pitchFamily="34" charset="0"/>
              </a:rPr>
              <a:t>كيف تعظ الرسائل؟</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114300" indent="0" algn="r">
              <a:buNone/>
            </a:pPr>
            <a:r>
              <a:rPr lang="ar-JO" sz="3200" b="1" dirty="0">
                <a:latin typeface="Arial" panose="020B0604020202020204" pitchFamily="34" charset="0"/>
                <a:cs typeface="Arial" panose="020B0604020202020204" pitchFamily="34" charset="0"/>
              </a:rPr>
              <a:t>اللوجوس</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أسس الضرورة الأخلاقية على الإشارة اللاهوتية.</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4364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C:\Users\jarthurs\AppData\Local\Microsoft\Windows\Temporary Internet Files\Content.IE5\4UYB3GTQ\MC900441870[1].wmf"/>
          <p:cNvPicPr>
            <a:picLocks noChangeAspect="1" noChangeArrowheads="1"/>
          </p:cNvPicPr>
          <p:nvPr/>
        </p:nvPicPr>
        <p:blipFill>
          <a:blip r:embed="rId2" cstate="print">
            <a:lum bright="-15000"/>
          </a:blip>
          <a:srcRect/>
          <a:stretch>
            <a:fillRect/>
          </a:stretch>
        </p:blipFill>
        <p:spPr bwMode="auto">
          <a:xfrm>
            <a:off x="2667000" y="990600"/>
            <a:ext cx="4267200" cy="4267200"/>
          </a:xfrm>
          <a:prstGeom prst="rect">
            <a:avLst/>
          </a:prstGeom>
          <a:noFill/>
        </p:spPr>
      </p:pic>
      <p:sp>
        <p:nvSpPr>
          <p:cNvPr id="5" name="Title 1"/>
          <p:cNvSpPr>
            <a:spLocks noGrp="1"/>
          </p:cNvSpPr>
          <p:nvPr>
            <p:ph type="title"/>
          </p:nvPr>
        </p:nvSpPr>
        <p:spPr>
          <a:xfrm>
            <a:off x="457200" y="274638"/>
            <a:ext cx="8229600" cy="944562"/>
          </a:xfrm>
        </p:spPr>
        <p:txBody>
          <a:bodyPr>
            <a:normAutofit/>
          </a:bodyPr>
          <a:lstStyle/>
          <a:p>
            <a:r>
              <a:rPr lang="ar-JO" dirty="0">
                <a:latin typeface="Arial" panose="020B0604020202020204" pitchFamily="34" charset="0"/>
                <a:cs typeface="Arial" panose="020B0604020202020204" pitchFamily="34" charset="0"/>
              </a:rPr>
              <a:t>الأمر: توقع الله</a:t>
            </a:r>
            <a:endParaRPr lang="en-US" dirty="0">
              <a:latin typeface="Arial" panose="020B0604020202020204" pitchFamily="34" charset="0"/>
              <a:cs typeface="Arial" panose="020B0604020202020204" pitchFamily="34" charset="0"/>
            </a:endParaRPr>
          </a:p>
        </p:txBody>
      </p:sp>
      <p:sp>
        <p:nvSpPr>
          <p:cNvPr id="6" name="Subtitle 2"/>
          <p:cNvSpPr txBox="1">
            <a:spLocks/>
          </p:cNvSpPr>
          <p:nvPr/>
        </p:nvSpPr>
        <p:spPr>
          <a:xfrm>
            <a:off x="914400" y="5257800"/>
            <a:ext cx="7696200" cy="1219200"/>
          </a:xfrm>
          <a:prstGeom prst="rect">
            <a:avLst/>
          </a:prstGeom>
        </p:spPr>
        <p:txBody>
          <a:bodyPr vert="horz" lIns="91440" tIns="45720" rIns="91440" bIns="45720" rtlCol="0">
            <a:noAutofit/>
          </a:bodyPr>
          <a:lstStyle/>
          <a:p>
            <a:pPr marL="342900" indent="-342900" algn="ctr">
              <a:spcBef>
                <a:spcPct val="20000"/>
              </a:spcBef>
              <a:defRPr/>
            </a:pPr>
            <a:r>
              <a:rPr lang="ar-JO" sz="4400" dirty="0">
                <a:solidFill>
                  <a:prstClr val="black"/>
                </a:solidFill>
                <a:latin typeface="Arial" panose="020B0604020202020204" pitchFamily="34" charset="0"/>
                <a:cs typeface="Arial" panose="020B0604020202020204" pitchFamily="34" charset="0"/>
              </a:rPr>
              <a:t>الدلالة: حافز الله</a:t>
            </a:r>
            <a:endParaRPr lang="en-US" sz="4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329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C:\Users\jarthurs\AppData\Local\Microsoft\Windows\Temporary Internet Files\Content.IE5\4UYB3GTQ\MC900441870[1].wmf"/>
          <p:cNvPicPr>
            <a:picLocks noChangeAspect="1" noChangeArrowheads="1"/>
          </p:cNvPicPr>
          <p:nvPr/>
        </p:nvPicPr>
        <p:blipFill>
          <a:blip r:embed="rId2" cstate="print">
            <a:lum bright="-15000"/>
          </a:blip>
          <a:srcRect/>
          <a:stretch>
            <a:fillRect/>
          </a:stretch>
        </p:blipFill>
        <p:spPr bwMode="auto">
          <a:xfrm>
            <a:off x="2667000" y="1066800"/>
            <a:ext cx="4267200" cy="4267200"/>
          </a:xfrm>
          <a:prstGeom prst="rect">
            <a:avLst/>
          </a:prstGeom>
          <a:noFill/>
        </p:spPr>
      </p:pic>
      <p:sp>
        <p:nvSpPr>
          <p:cNvPr id="5" name="Title 1"/>
          <p:cNvSpPr>
            <a:spLocks noGrp="1"/>
          </p:cNvSpPr>
          <p:nvPr>
            <p:ph type="title"/>
          </p:nvPr>
        </p:nvSpPr>
        <p:spPr>
          <a:xfrm>
            <a:off x="2286000" y="228600"/>
            <a:ext cx="5105400" cy="944562"/>
          </a:xfrm>
        </p:spPr>
        <p:txBody>
          <a:bodyPr/>
          <a:lstStyle/>
          <a:p>
            <a:r>
              <a:rPr lang="ar-JO" dirty="0">
                <a:latin typeface="Arial" panose="020B0604020202020204" pitchFamily="34" charset="0"/>
                <a:cs typeface="Arial" panose="020B0604020202020204" pitchFamily="34" charset="0"/>
              </a:rPr>
              <a:t>كن كريماً</a:t>
            </a:r>
            <a:endParaRPr lang="en-US" dirty="0">
              <a:latin typeface="Arial" panose="020B0604020202020204" pitchFamily="34" charset="0"/>
              <a:cs typeface="Arial" panose="020B0604020202020204" pitchFamily="34" charset="0"/>
            </a:endParaRPr>
          </a:p>
        </p:txBody>
      </p:sp>
      <p:sp>
        <p:nvSpPr>
          <p:cNvPr id="6" name="Subtitle 2"/>
          <p:cNvSpPr txBox="1">
            <a:spLocks/>
          </p:cNvSpPr>
          <p:nvPr/>
        </p:nvSpPr>
        <p:spPr>
          <a:xfrm>
            <a:off x="1600200" y="5486400"/>
            <a:ext cx="6400800" cy="1143000"/>
          </a:xfrm>
          <a:prstGeom prst="rect">
            <a:avLst/>
          </a:prstGeom>
        </p:spPr>
        <p:txBody>
          <a:bodyPr vert="horz" lIns="91440" tIns="45720" rIns="91440" bIns="45720" rtlCol="0">
            <a:normAutofit fontScale="85000" lnSpcReduction="20000"/>
          </a:bodyPr>
          <a:lstStyle/>
          <a:p>
            <a:pPr marL="342900" indent="-342900" algn="ctr">
              <a:spcBef>
                <a:spcPct val="20000"/>
              </a:spcBef>
              <a:defRPr/>
            </a:pPr>
            <a:r>
              <a:rPr lang="ar-JO" sz="4400" dirty="0">
                <a:solidFill>
                  <a:prstClr val="black"/>
                </a:solidFill>
                <a:latin typeface="Arial" panose="020B0604020202020204" pitchFamily="34" charset="0"/>
                <a:cs typeface="Arial" panose="020B0604020202020204" pitchFamily="34" charset="0"/>
              </a:rPr>
              <a:t>أنا كريم</a:t>
            </a:r>
            <a:endParaRPr lang="en-US" sz="4400" dirty="0">
              <a:solidFill>
                <a:prstClr val="black"/>
              </a:solidFill>
              <a:latin typeface="Arial" panose="020B0604020202020204" pitchFamily="34" charset="0"/>
              <a:cs typeface="Arial" panose="020B0604020202020204" pitchFamily="34" charset="0"/>
            </a:endParaRPr>
          </a:p>
          <a:p>
            <a:pPr marL="342900" indent="-342900" algn="ctr">
              <a:spcBef>
                <a:spcPct val="20000"/>
              </a:spcBef>
              <a:defRPr/>
            </a:pPr>
            <a:r>
              <a:rPr lang="ar-JO" sz="4400" dirty="0">
                <a:solidFill>
                  <a:prstClr val="black"/>
                </a:solidFill>
                <a:latin typeface="Arial" panose="020B0604020202020204" pitchFamily="34" charset="0"/>
                <a:cs typeface="Arial" panose="020B0604020202020204" pitchFamily="34" charset="0"/>
              </a:rPr>
              <a:t>2 كورنثوس 8: 9 </a:t>
            </a:r>
            <a:endParaRPr lang="en-US" sz="4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585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810828"/>
          </a:xfrm>
        </p:spPr>
        <p:txBody>
          <a:bodyPr/>
          <a:lstStyle/>
          <a:p>
            <a:r>
              <a:rPr lang="ar-JO" dirty="0">
                <a:latin typeface="Arial" panose="020B0604020202020204" pitchFamily="34" charset="0"/>
                <a:cs typeface="Arial" panose="020B0604020202020204" pitchFamily="34" charset="0"/>
              </a:rPr>
              <a:t>مراجعة</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5257800"/>
          </a:xfrm>
        </p:spPr>
        <p:txBody>
          <a:bodyPr>
            <a:noAutofit/>
          </a:bodyPr>
          <a:lstStyle/>
          <a:p>
            <a:pPr algn="r" rtl="1"/>
            <a:r>
              <a:rPr lang="ar-JO" sz="2800" dirty="0">
                <a:latin typeface="Arial" panose="020B0604020202020204" pitchFamily="34" charset="0"/>
                <a:cs typeface="Arial" panose="020B0604020202020204" pitchFamily="34" charset="0"/>
              </a:rPr>
              <a:t>أوحى الله بكل من المحتوى والنوع الأدبي للنصوص الكتابية</a:t>
            </a:r>
          </a:p>
          <a:p>
            <a:pPr algn="r" rtl="1"/>
            <a:r>
              <a:rPr lang="ar-JO" sz="2800" dirty="0">
                <a:latin typeface="Arial" panose="020B0604020202020204" pitchFamily="34" charset="0"/>
                <a:cs typeface="Arial" panose="020B0604020202020204" pitchFamily="34" charset="0"/>
              </a:rPr>
              <a:t>كل نوع أدبي لديه شكله الأدبي الخاص، وكل شكل ينتج مجموعة من التأثيرات البلاغية</a:t>
            </a:r>
          </a:p>
          <a:p>
            <a:pPr lvl="1" algn="r" rtl="1"/>
            <a:r>
              <a:rPr lang="ar-JO" sz="2800" dirty="0">
                <a:latin typeface="Arial" panose="020B0604020202020204" pitchFamily="34" charset="0"/>
                <a:cs typeface="Arial" panose="020B0604020202020204" pitchFamily="34" charset="0"/>
              </a:rPr>
              <a:t>مثلاً الأمثال قصيرة ولهذا فهي تنزل في الذاكرة وتحث القارئ على التأمل </a:t>
            </a:r>
          </a:p>
          <a:p>
            <a:pPr algn="r" rtl="1"/>
            <a:r>
              <a:rPr lang="ar-JO" sz="2800" dirty="0">
                <a:latin typeface="Arial" panose="020B0604020202020204" pitchFamily="34" charset="0"/>
                <a:cs typeface="Arial" panose="020B0604020202020204" pitchFamily="34" charset="0"/>
              </a:rPr>
              <a:t>يفسر الوعظ التفسيري كل من المحتوى وشكل النص ولهذا ...</a:t>
            </a:r>
          </a:p>
          <a:p>
            <a:pPr algn="r" rtl="1"/>
            <a:r>
              <a:rPr lang="ar-JO" sz="2800" dirty="0">
                <a:latin typeface="Arial" panose="020B0604020202020204" pitchFamily="34" charset="0"/>
                <a:cs typeface="Arial" panose="020B0604020202020204" pitchFamily="34" charset="0"/>
              </a:rPr>
              <a:t>تقول العظة ما يقوله الله في النص ويفعل ما يفعله الله من خلال النص</a:t>
            </a:r>
          </a:p>
        </p:txBody>
      </p:sp>
    </p:spTree>
    <p:extLst>
      <p:ext uri="{BB962C8B-B14F-4D97-AF65-F5344CB8AC3E}">
        <p14:creationId xmlns:p14="http://schemas.microsoft.com/office/powerpoint/2010/main" val="385561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normAutofit/>
          </a:bodyPr>
          <a:lstStyle/>
          <a:p>
            <a:r>
              <a:rPr lang="ar-JO" sz="4000" dirty="0">
                <a:latin typeface="Arial" panose="020B0604020202020204" pitchFamily="34" charset="0"/>
                <a:cs typeface="Arial" panose="020B0604020202020204" pitchFamily="34" charset="0"/>
              </a:rPr>
              <a:t>مثال من تيم كيلر</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990600"/>
            <a:ext cx="8915400" cy="5638800"/>
          </a:xfrm>
        </p:spPr>
        <p:txBody>
          <a:bodyPr>
            <a:normAutofit/>
          </a:bodyPr>
          <a:lstStyle/>
          <a:p>
            <a:pPr marL="0" indent="0" algn="r">
              <a:buNone/>
            </a:pPr>
            <a:r>
              <a:rPr lang="ar-JO" sz="3300" dirty="0">
                <a:latin typeface="Arial" panose="020B0604020202020204" pitchFamily="34" charset="0"/>
                <a:cs typeface="Arial" panose="020B0604020202020204" pitchFamily="34" charset="0"/>
              </a:rPr>
              <a:t>        </a:t>
            </a:r>
            <a:r>
              <a:rPr lang="ar-JO" sz="3000" dirty="0">
                <a:latin typeface="Arial" panose="020B0604020202020204" pitchFamily="34" charset="0"/>
                <a:cs typeface="Arial" panose="020B0604020202020204" pitchFamily="34" charset="0"/>
              </a:rPr>
              <a:t>  إذا وعظت عن الكذب قبل عشر سنوات قد أقول: لا تكذب بل قل الحق لأن يسوع هو الحق وإن كذبت سيسامحك يسوع ويتوقف هذا النداء عند تغيير السلوك الخارجي.</a:t>
            </a:r>
            <a:r>
              <a:rPr lang="en-US" sz="3000" dirty="0">
                <a:latin typeface="Arial" panose="020B0604020202020204" pitchFamily="34" charset="0"/>
                <a:cs typeface="Arial" panose="020B0604020202020204" pitchFamily="34" charset="0"/>
              </a:rPr>
              <a:t> </a:t>
            </a:r>
          </a:p>
          <a:p>
            <a:pPr marL="0" indent="0" algn="r">
              <a:buNone/>
            </a:pPr>
            <a:r>
              <a:rPr lang="en-US" sz="3000" dirty="0">
                <a:latin typeface="Arial" panose="020B0604020202020204" pitchFamily="34" charset="0"/>
                <a:cs typeface="Arial" panose="020B0604020202020204" pitchFamily="34" charset="0"/>
              </a:rPr>
              <a:t>	</a:t>
            </a:r>
            <a:r>
              <a:rPr lang="ar-JO" sz="3000" dirty="0">
                <a:latin typeface="Arial" panose="020B0604020202020204" pitchFamily="34" charset="0"/>
                <a:cs typeface="Arial" panose="020B0604020202020204" pitchFamily="34" charset="0"/>
              </a:rPr>
              <a:t>          قد أعظ اليوم قائلاً: دعني أخبرك لماذا لن تكون إنساناً صادقاً، أنا أكذ ب في معظم الأوقات لأتجنب انتقاد الآخرين، إن حاولت أن أتوقف عن الكذب فلن ينفع ذلك لأن احتياجي لتأييد الآخرين يغمر دوافعي الصالحة. أنا أسمح للآخرين بدلاً من يسوع بتحديد الحق.</a:t>
            </a:r>
            <a:r>
              <a:rPr lang="en-US" sz="3000" dirty="0">
                <a:latin typeface="Arial" panose="020B0604020202020204" pitchFamily="34" charset="0"/>
                <a:cs typeface="Arial" panose="020B0604020202020204" pitchFamily="34" charset="0"/>
              </a:rPr>
              <a:t> </a:t>
            </a:r>
          </a:p>
          <a:p>
            <a:pPr marL="0" indent="0" algn="r">
              <a:buNone/>
            </a:pPr>
            <a:r>
              <a:rPr lang="en-US" sz="3000" dirty="0">
                <a:latin typeface="Arial" panose="020B0604020202020204" pitchFamily="34" charset="0"/>
                <a:cs typeface="Arial" panose="020B0604020202020204" pitchFamily="34" charset="0"/>
              </a:rPr>
              <a:t>	</a:t>
            </a:r>
            <a:r>
              <a:rPr lang="ar-JO" sz="3000" dirty="0">
                <a:latin typeface="Arial" panose="020B0604020202020204" pitchFamily="34" charset="0"/>
                <a:cs typeface="Arial" panose="020B0604020202020204" pitchFamily="34" charset="0"/>
              </a:rPr>
              <a:t>          إن أردت التوقف عن الكذب عليك أن تجد السبب الذي يحفز خطيتك – مثل ميلي في تأييد الآخرين – وأن أستبدل ذلك بالضمان الذي يمكنك أن تجده في المسيح</a:t>
            </a:r>
            <a:endParaRPr lang="en-US" sz="3000" dirty="0">
              <a:latin typeface="Arial" panose="020B0604020202020204" pitchFamily="34" charset="0"/>
              <a:cs typeface="Arial" panose="020B0604020202020204" pitchFamily="34" charset="0"/>
            </a:endParaRPr>
          </a:p>
          <a:p>
            <a:pPr marL="0" indent="0" algn="r">
              <a:buNone/>
            </a:pPr>
            <a:r>
              <a:rPr lang="ar-JO" sz="2800" dirty="0">
                <a:latin typeface="Arial" panose="020B0604020202020204" pitchFamily="34" charset="0"/>
                <a:cs typeface="Arial" panose="020B0604020202020204" pitchFamily="34" charset="0"/>
              </a:rPr>
              <a:t>التبشير في ظل التعددية، الفن والحرف، 216.</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0664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a:latin typeface="Arial" panose="020B0604020202020204" pitchFamily="34" charset="0"/>
                <a:cs typeface="Arial" panose="020B0604020202020204" pitchFamily="34" charset="0"/>
              </a:rPr>
              <a:t>كيف تعظ الرسائل؟</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1752600"/>
            <a:ext cx="8610600" cy="4876800"/>
          </a:xfrm>
        </p:spPr>
        <p:txBody>
          <a:bodyPr>
            <a:normAutofit/>
          </a:bodyPr>
          <a:lstStyle/>
          <a:p>
            <a:pPr marL="114300" indent="0" algn="r">
              <a:buNone/>
            </a:pPr>
            <a:r>
              <a:rPr lang="ar-JO" sz="3200" b="1" dirty="0">
                <a:latin typeface="Arial" panose="020B0604020202020204" pitchFamily="34" charset="0"/>
                <a:cs typeface="Arial" panose="020B0604020202020204" pitchFamily="34" charset="0"/>
              </a:rPr>
              <a:t>اللوجوس:</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أسس الضرورة الأخلاقية على الإشارة اللاهوتية.</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تذكير. كن من متذكري الرب</a:t>
            </a:r>
            <a:endParaRPr lang="en-US" sz="3200" dirty="0">
              <a:latin typeface="Arial" panose="020B0604020202020204" pitchFamily="34" charset="0"/>
              <a:cs typeface="Arial" panose="020B0604020202020204" pitchFamily="34" charset="0"/>
            </a:endParaRPr>
          </a:p>
          <a:p>
            <a:pPr marL="114300" indent="0" algn="r">
              <a:buNone/>
            </a:pPr>
            <a:r>
              <a:rPr lang="ar-JO" sz="3200" b="1" dirty="0">
                <a:latin typeface="Arial" panose="020B0604020202020204" pitchFamily="34" charset="0"/>
                <a:cs typeface="Arial" panose="020B0604020202020204" pitchFamily="34" charset="0"/>
              </a:rPr>
              <a:t>الإنفعال:</a:t>
            </a:r>
            <a:endParaRPr lang="en-US" sz="3200" b="1"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استخدم المواد الداعمة التي تعيد خلق مزاج المقطع</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استخدم التسليم الذي يجسد مزاج وحضور المقطع</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795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990600" y="457200"/>
            <a:ext cx="7537450" cy="1065213"/>
          </a:xfrm>
        </p:spPr>
        <p:txBody>
          <a:bodyPr>
            <a:normAutofit/>
          </a:bodyPr>
          <a:lstStyle/>
          <a:p>
            <a:pPr eaLnBrk="1" hangingPunct="1">
              <a:defRPr/>
            </a:pPr>
            <a:r>
              <a:rPr lang="ar-JO" dirty="0">
                <a:latin typeface="Arial" panose="020B0604020202020204" pitchFamily="34" charset="0"/>
                <a:cs typeface="Arial" panose="020B0604020202020204" pitchFamily="34" charset="0"/>
              </a:rPr>
              <a:t>يقدر علماء الإتصال:</a:t>
            </a:r>
            <a:endParaRPr lang="en-US" dirty="0">
              <a:latin typeface="Arial" panose="020B0604020202020204" pitchFamily="34" charset="0"/>
              <a:cs typeface="Arial" panose="020B0604020202020204" pitchFamily="34" charset="0"/>
            </a:endParaRPr>
          </a:p>
        </p:txBody>
      </p:sp>
      <p:sp>
        <p:nvSpPr>
          <p:cNvPr id="114691" name="Rectangle 3"/>
          <p:cNvSpPr>
            <a:spLocks noGrp="1" noChangeArrowheads="1"/>
          </p:cNvSpPr>
          <p:nvPr>
            <p:ph type="body" idx="1"/>
          </p:nvPr>
        </p:nvSpPr>
        <p:spPr/>
        <p:txBody>
          <a:bodyPr>
            <a:normAutofit/>
          </a:bodyPr>
          <a:lstStyle/>
          <a:p>
            <a:pPr algn="r" rtl="1"/>
            <a:r>
              <a:rPr lang="ar-JO" altLang="en-US" sz="3200" dirty="0">
                <a:latin typeface="Arial" panose="020B0604020202020204" pitchFamily="34" charset="0"/>
                <a:cs typeface="Arial" panose="020B0604020202020204" pitchFamily="34" charset="0"/>
              </a:rPr>
              <a:t>65% من المعاني الإجتماعية يتم نقلها بشكل غير لفظي.</a:t>
            </a:r>
          </a:p>
          <a:p>
            <a:pPr algn="r" rtl="1"/>
            <a:r>
              <a:rPr lang="ar-JO" altLang="en-US" sz="3200" dirty="0">
                <a:latin typeface="Arial" panose="020B0604020202020204" pitchFamily="34" charset="0"/>
                <a:cs typeface="Arial" panose="020B0604020202020204" pitchFamily="34" charset="0"/>
              </a:rPr>
              <a:t>93% من المعاني العاطفية يتم نقلها بشكل غير لفظي</a:t>
            </a:r>
            <a:endParaRPr lang="en-US" alt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9395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Effect transition="in" filter="checkerboard(across)">
                                      <p:cBhvr>
                                        <p:cTn id="7" dur="500"/>
                                        <p:tgtEl>
                                          <p:spTgt spid="114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4691">
                                            <p:txEl>
                                              <p:pRg st="1" end="1"/>
                                            </p:txEl>
                                          </p:spTgt>
                                        </p:tgtEl>
                                        <p:attrNameLst>
                                          <p:attrName>style.visibility</p:attrName>
                                        </p:attrNameLst>
                                      </p:cBhvr>
                                      <p:to>
                                        <p:strVal val="visible"/>
                                      </p:to>
                                    </p:set>
                                    <p:animEffect transition="in" filter="checkerboard(across)">
                                      <p:cBhvr>
                                        <p:cTn id="12" dur="500"/>
                                        <p:tgtEl>
                                          <p:spTgt spid="1146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latin typeface="Arial" panose="020B0604020202020204" pitchFamily="34" charset="0"/>
                <a:cs typeface="Arial" panose="020B0604020202020204" pitchFamily="34" charset="0"/>
              </a:rPr>
              <a:t>الحق من خلال الشخصية</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600200"/>
            <a:ext cx="8153400" cy="4800600"/>
          </a:xfrm>
        </p:spPr>
        <p:txBody>
          <a:bodyPr>
            <a:normAutofit/>
          </a:bodyPr>
          <a:lstStyle/>
          <a:p>
            <a:pPr marL="114300" indent="0" algn="r">
              <a:buNone/>
            </a:pPr>
            <a:r>
              <a:rPr lang="ar-JO" sz="3200" dirty="0">
                <a:latin typeface="Arial" panose="020B0604020202020204" pitchFamily="34" charset="0"/>
                <a:cs typeface="Arial" panose="020B0604020202020204" pitchFamily="34" charset="0"/>
              </a:rPr>
              <a:t>أغسطينوس: يتكون فن الوعظ من اكتشاف الحقيقة في الكتاب المقدس ومن ثم تعليمها بعمق. الكلمة اللاتينية تعني يسكب، يسبب التدفق. تتدفق الحقيقة من خلال الرسل البشريين.</a:t>
            </a:r>
            <a:endParaRPr lang="en-US" sz="3200" dirty="0">
              <a:latin typeface="Arial" panose="020B0604020202020204" pitchFamily="34" charset="0"/>
              <a:cs typeface="Arial" panose="020B0604020202020204" pitchFamily="34" charset="0"/>
            </a:endParaRPr>
          </a:p>
          <a:p>
            <a:pPr marL="114300" indent="0">
              <a:buNone/>
            </a:pPr>
            <a:endParaRPr lang="en-US" altLang="en-US" sz="3200" dirty="0">
              <a:latin typeface="Arial" panose="020B0604020202020204" pitchFamily="34" charset="0"/>
              <a:cs typeface="Arial" panose="020B0604020202020204" pitchFamily="34" charset="0"/>
            </a:endParaRPr>
          </a:p>
          <a:p>
            <a:pPr marL="114300" indent="0" algn="r">
              <a:buNone/>
            </a:pPr>
            <a:r>
              <a:rPr lang="ar-JO" altLang="en-US" sz="3200" dirty="0">
                <a:latin typeface="Arial" panose="020B0604020202020204" pitchFamily="34" charset="0"/>
                <a:cs typeface="Arial" panose="020B0604020202020204" pitchFamily="34" charset="0"/>
              </a:rPr>
              <a:t>يسعى الكاتب لتحويل الدم إلى حبر، بينما يسعى الواعظ إلى تحويل الحبر إلى دم</a:t>
            </a:r>
            <a:endParaRPr lang="en-US" altLang="en-US" sz="3200" dirty="0">
              <a:latin typeface="Arial" panose="020B0604020202020204" pitchFamily="34" charset="0"/>
              <a:cs typeface="Arial" panose="020B0604020202020204" pitchFamily="34" charset="0"/>
            </a:endParaRPr>
          </a:p>
          <a:p>
            <a:pPr algn="r">
              <a:buFont typeface="Wingdings" pitchFamily="2" charset="2"/>
              <a:buNone/>
            </a:pPr>
            <a:r>
              <a:rPr lang="ar-JO" altLang="en-US" sz="2600" dirty="0">
                <a:latin typeface="Arial" panose="020B0604020202020204" pitchFamily="34" charset="0"/>
                <a:cs typeface="Arial" panose="020B0604020202020204" pitchFamily="34" charset="0"/>
              </a:rPr>
              <a:t>تشارلز بارتو</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272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latin typeface="Arial" panose="020B0604020202020204" pitchFamily="34" charset="0"/>
                <a:cs typeface="Arial" panose="020B0604020202020204" pitchFamily="34" charset="0"/>
              </a:rPr>
              <a:t>كيف تثير العاطفة في الآخرين؟</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gn="ctr">
              <a:buNone/>
            </a:pPr>
            <a:r>
              <a:rPr lang="ar-JO" altLang="en-US" sz="3200" dirty="0">
                <a:latin typeface="Arial" panose="020B0604020202020204" pitchFamily="34" charset="0"/>
                <a:cs typeface="Arial" panose="020B0604020202020204" pitchFamily="34" charset="0"/>
              </a:rPr>
              <a:t>الطريقة الفعالة الوحيدة هي أن تحرك نفسك . . . . من الواضح أن هناك عدوى بين العواطف.</a:t>
            </a:r>
          </a:p>
          <a:p>
            <a:pPr>
              <a:buNone/>
            </a:pPr>
            <a:endParaRPr lang="en-US" altLang="en-US" b="1" dirty="0">
              <a:latin typeface="Arial" panose="020B0604020202020204" pitchFamily="34" charset="0"/>
              <a:cs typeface="Arial" panose="020B0604020202020204" pitchFamily="34" charset="0"/>
            </a:endParaRPr>
          </a:p>
          <a:p>
            <a:pPr algn="r">
              <a:buNone/>
            </a:pPr>
            <a:r>
              <a:rPr lang="ar-JO" altLang="en-US" dirty="0">
                <a:latin typeface="Arial" panose="020B0604020202020204" pitchFamily="34" charset="0"/>
                <a:cs typeface="Arial" panose="020B0604020202020204" pitchFamily="34" charset="0"/>
              </a:rPr>
              <a:t>هوغ بليز (الراعي والبليغ المسيحي) من محاضرات عن البلاغة ورسائل بيل </a:t>
            </a:r>
            <a:endParaRPr lang="en-US" altLang="en-US" dirty="0">
              <a:latin typeface="Arial" panose="020B0604020202020204" pitchFamily="34" charset="0"/>
              <a:cs typeface="Arial" panose="020B0604020202020204" pitchFamily="34" charset="0"/>
            </a:endParaRPr>
          </a:p>
          <a:p>
            <a:pPr marL="11430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9038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latin typeface="Arial" panose="020B0604020202020204" pitchFamily="34" charset="0"/>
                <a:cs typeface="Arial" panose="020B0604020202020204" pitchFamily="34" charset="0"/>
              </a:rPr>
              <a:t>كيف تعظ الرسائل؟</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1752600"/>
            <a:ext cx="8458200" cy="4876800"/>
          </a:xfrm>
        </p:spPr>
        <p:txBody>
          <a:bodyPr>
            <a:normAutofit/>
          </a:bodyPr>
          <a:lstStyle/>
          <a:p>
            <a:pPr marL="114300" indent="0" algn="r">
              <a:buNone/>
            </a:pPr>
            <a:r>
              <a:rPr lang="ar-JO" sz="3200" b="1" dirty="0">
                <a:latin typeface="Arial" panose="020B0604020202020204" pitchFamily="34" charset="0"/>
                <a:cs typeface="Arial" panose="020B0604020202020204" pitchFamily="34" charset="0"/>
              </a:rPr>
              <a:t>اللوجوس:</a:t>
            </a:r>
            <a:endParaRPr lang="en-US" sz="3200" dirty="0">
              <a:latin typeface="Arial" panose="020B0604020202020204" pitchFamily="34" charset="0"/>
              <a:cs typeface="Arial" panose="020B0604020202020204" pitchFamily="34" charset="0"/>
            </a:endParaRPr>
          </a:p>
          <a:p>
            <a:pPr marL="114300" indent="0" algn="r">
              <a:buNone/>
            </a:pPr>
            <a:r>
              <a:rPr lang="ar-JO" sz="3200" b="1" dirty="0">
                <a:latin typeface="Arial" panose="020B0604020202020204" pitchFamily="34" charset="0"/>
                <a:cs typeface="Arial" panose="020B0604020202020204" pitchFamily="34" charset="0"/>
              </a:rPr>
              <a:t>الإنفعال:</a:t>
            </a:r>
            <a:endParaRPr lang="en-US" sz="3200" b="1" dirty="0">
              <a:latin typeface="Arial" panose="020B0604020202020204" pitchFamily="34" charset="0"/>
              <a:cs typeface="Arial" panose="020B0604020202020204" pitchFamily="34" charset="0"/>
            </a:endParaRPr>
          </a:p>
          <a:p>
            <a:pPr marL="114300" indent="0" algn="r">
              <a:buNone/>
            </a:pPr>
            <a:r>
              <a:rPr lang="ar-JO" sz="3200" b="1" dirty="0">
                <a:latin typeface="Arial" panose="020B0604020202020204" pitchFamily="34" charset="0"/>
                <a:cs typeface="Arial" panose="020B0604020202020204" pitchFamily="34" charset="0"/>
              </a:rPr>
              <a:t>الروح:</a:t>
            </a:r>
            <a:endParaRPr lang="en-US" sz="3200" b="1" dirty="0">
              <a:latin typeface="Arial" panose="020B0604020202020204" pitchFamily="34" charset="0"/>
              <a:cs typeface="Arial" panose="020B0604020202020204" pitchFamily="34" charset="0"/>
            </a:endParaRPr>
          </a:p>
          <a:p>
            <a:pPr lvl="1" algn="r" rtl="1"/>
            <a:r>
              <a:rPr lang="ar-JO" sz="2800" dirty="0">
                <a:latin typeface="Arial" panose="020B0604020202020204" pitchFamily="34" charset="0"/>
                <a:cs typeface="Arial" panose="020B0604020202020204" pitchFamily="34" charset="0"/>
              </a:rPr>
              <a:t>الاستخدام الحكيم للإفصاح عن الذات.</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36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5" descr="http://mwave.irq.hu/kepek/filmek/2136/t_2136denis_lavant_walking_under_the_rain,_swiss,_harold_vasselin.jpg"/>
          <p:cNvPicPr>
            <a:picLocks noChangeAspect="1" noChangeArrowheads="1"/>
          </p:cNvPicPr>
          <p:nvPr/>
        </p:nvPicPr>
        <p:blipFill>
          <a:blip r:embed="rId2"/>
          <a:srcRect/>
          <a:stretch>
            <a:fillRect/>
          </a:stretch>
        </p:blipFill>
        <p:spPr bwMode="auto">
          <a:xfrm>
            <a:off x="0" y="457200"/>
            <a:ext cx="9144000" cy="5943600"/>
          </a:xfrm>
          <a:prstGeom prst="rect">
            <a:avLst/>
          </a:prstGeom>
          <a:noFill/>
          <a:ln w="9525">
            <a:noFill/>
            <a:miter lim="800000"/>
            <a:headEnd/>
            <a:tailEnd/>
          </a:ln>
        </p:spPr>
      </p:pic>
      <p:sp>
        <p:nvSpPr>
          <p:cNvPr id="233474" name="Rectangle 2"/>
          <p:cNvSpPr>
            <a:spLocks noGrp="1" noChangeArrowheads="1"/>
          </p:cNvSpPr>
          <p:nvPr>
            <p:ph idx="1"/>
          </p:nvPr>
        </p:nvSpPr>
        <p:spPr>
          <a:xfrm>
            <a:off x="609600" y="2209800"/>
            <a:ext cx="7848600" cy="3581400"/>
          </a:xfrm>
          <a:solidFill>
            <a:schemeClr val="tx2">
              <a:lumMod val="65000"/>
              <a:lumOff val="35000"/>
              <a:alpha val="51000"/>
            </a:schemeClr>
          </a:solidFill>
        </p:spPr>
        <p:txBody>
          <a:bodyPr/>
          <a:lstStyle/>
          <a:p>
            <a:pPr algn="r" eaLnBrk="1" hangingPunct="1">
              <a:lnSpc>
                <a:spcPct val="90000"/>
              </a:lnSpc>
              <a:buFont typeface="Wingdings" pitchFamily="2" charset="2"/>
              <a:buNone/>
              <a:defRPr/>
            </a:pPr>
            <a:r>
              <a:rPr lang="en-US" b="1" dirty="0">
                <a:latin typeface="Arial" panose="020B0604020202020204" pitchFamily="34" charset="0"/>
                <a:cs typeface="Arial" panose="020B0604020202020204" pitchFamily="34" charset="0"/>
              </a:rPr>
              <a:t>	</a:t>
            </a:r>
            <a:r>
              <a:rPr lang="ar-JO"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يقول البليغ اليوناني إيسقراط : من لا يعرف أن الكلمات تحمل قناعة أكبر عندما يتحدث بها رجال ذوو سمعة جيدة مما عندما يتحدث بها رجال يعيشون تحت سحابة وأن الحجة التي تقوم بها حياة الإنسان هي أثقل من تلك التي تكون مؤثثة بالكلمات؟</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eaLnBrk="1" hangingPunct="1">
              <a:lnSpc>
                <a:spcPct val="90000"/>
              </a:lnSpc>
              <a:buFont typeface="Wingdings" pitchFamily="2" charset="2"/>
              <a:buNone/>
              <a:defRPr/>
            </a:pP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r" eaLnBrk="1" hangingPunct="1">
              <a:lnSpc>
                <a:spcPct val="90000"/>
              </a:lnSpc>
              <a:buFont typeface="Wingdings" pitchFamily="2" charset="2"/>
              <a:buNone/>
              <a:defRPr/>
            </a:pPr>
            <a: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ar-JO"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التضاد، عبر. جورج نورلين (لندن: ويليام هاينمان، 1929)، 2:239.</a:t>
            </a:r>
            <a:endParaRPr lang="en-US" sz="2000"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7639272"/>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http://adrianwarnock.com/uploaded_images/Augustine-729949.bmp"/>
          <p:cNvPicPr>
            <a:picLocks noChangeAspect="1" noChangeArrowheads="1"/>
          </p:cNvPicPr>
          <p:nvPr/>
        </p:nvPicPr>
        <p:blipFill>
          <a:blip r:embed="rId2" cstate="print"/>
          <a:srcRect/>
          <a:stretch>
            <a:fillRect/>
          </a:stretch>
        </p:blipFill>
        <p:spPr bwMode="auto">
          <a:xfrm>
            <a:off x="381000" y="990600"/>
            <a:ext cx="3733800" cy="4953508"/>
          </a:xfrm>
          <a:prstGeom prst="rect">
            <a:avLst/>
          </a:prstGeom>
          <a:noFill/>
        </p:spPr>
      </p:pic>
      <p:sp>
        <p:nvSpPr>
          <p:cNvPr id="3" name="Rectangle 3"/>
          <p:cNvSpPr txBox="1">
            <a:spLocks noChangeArrowheads="1"/>
          </p:cNvSpPr>
          <p:nvPr/>
        </p:nvSpPr>
        <p:spPr bwMode="auto">
          <a:xfrm>
            <a:off x="4038600" y="990600"/>
            <a:ext cx="4876800" cy="5257800"/>
          </a:xfrm>
          <a:prstGeom prst="rect">
            <a:avLst/>
          </a:prstGeom>
          <a:noFill/>
          <a:ln w="9525">
            <a:noFill/>
            <a:miter lim="800000"/>
            <a:headEnd/>
            <a:tailEnd/>
          </a:ln>
          <a:effectLst/>
        </p:spPr>
        <p:txBody>
          <a:bodyPr/>
          <a:lstStyle/>
          <a:p>
            <a:pPr marL="342900" indent="-342900" algn="ctr" fontAlgn="base">
              <a:spcBef>
                <a:spcPct val="20000"/>
              </a:spcBef>
              <a:spcAft>
                <a:spcPct val="0"/>
              </a:spcAft>
              <a:buClr>
                <a:srgbClr val="0000FF"/>
              </a:buClr>
              <a:defRPr/>
            </a:pPr>
            <a:r>
              <a:rPr lang="en-US" sz="3200" b="1" kern="0" dirty="0">
                <a:solidFill>
                  <a:schemeClr val="bg1"/>
                </a:solidFill>
                <a:effectLst>
                  <a:outerShdw blurRad="38100" dist="38100" dir="2700000" algn="tl">
                    <a:srgbClr val="000000"/>
                  </a:outerShdw>
                </a:effectLst>
              </a:rPr>
              <a:t>	</a:t>
            </a:r>
            <a:r>
              <a:rPr lang="ar-JO" sz="3200" b="1" kern="0" dirty="0">
                <a:solidFill>
                  <a:schemeClr val="bg1"/>
                </a:solidFill>
                <a:effectLst>
                  <a:outerShdw blurRad="38100" dist="38100" dir="2700000" algn="tl">
                    <a:srgbClr val="000000"/>
                  </a:outerShdw>
                </a:effectLst>
              </a:rPr>
              <a:t>إن حياة المتحدث </a:t>
            </a:r>
          </a:p>
          <a:p>
            <a:pPr marL="342900" indent="-342900" algn="ctr" fontAlgn="base">
              <a:spcBef>
                <a:spcPct val="20000"/>
              </a:spcBef>
              <a:spcAft>
                <a:spcPct val="0"/>
              </a:spcAft>
              <a:buClr>
                <a:srgbClr val="0000FF"/>
              </a:buClr>
              <a:defRPr/>
            </a:pPr>
            <a:r>
              <a:rPr lang="ar-JO" sz="3200" b="1" kern="0" dirty="0">
                <a:solidFill>
                  <a:schemeClr val="bg1"/>
                </a:solidFill>
                <a:effectLst>
                  <a:outerShdw blurRad="38100" dist="38100" dir="2700000" algn="tl">
                    <a:srgbClr val="000000"/>
                  </a:outerShdw>
                </a:effectLst>
              </a:rPr>
              <a:t>لها وزن أكبر </a:t>
            </a:r>
          </a:p>
          <a:p>
            <a:pPr marL="342900" indent="-342900" algn="ctr" fontAlgn="base">
              <a:spcBef>
                <a:spcPct val="20000"/>
              </a:spcBef>
              <a:spcAft>
                <a:spcPct val="0"/>
              </a:spcAft>
              <a:buClr>
                <a:srgbClr val="0000FF"/>
              </a:buClr>
              <a:defRPr/>
            </a:pPr>
            <a:r>
              <a:rPr lang="ar-JO" sz="3200" b="1" kern="0" dirty="0">
                <a:solidFill>
                  <a:schemeClr val="bg1"/>
                </a:solidFill>
                <a:effectLst>
                  <a:outerShdw blurRad="38100" dist="38100" dir="2700000" algn="tl">
                    <a:srgbClr val="000000"/>
                  </a:outerShdw>
                </a:effectLst>
              </a:rPr>
              <a:t>في تحديد ما إذا كان </a:t>
            </a:r>
          </a:p>
          <a:p>
            <a:pPr marL="342900" indent="-342900" algn="ctr" fontAlgn="base">
              <a:spcBef>
                <a:spcPct val="20000"/>
              </a:spcBef>
              <a:spcAft>
                <a:spcPct val="0"/>
              </a:spcAft>
              <a:buClr>
                <a:srgbClr val="0000FF"/>
              </a:buClr>
              <a:defRPr/>
            </a:pPr>
            <a:r>
              <a:rPr lang="ar-JO" sz="3200" b="1" kern="0" dirty="0">
                <a:solidFill>
                  <a:schemeClr val="bg1"/>
                </a:solidFill>
                <a:effectLst>
                  <a:outerShdw blurRad="38100" dist="38100" dir="2700000" algn="tl">
                    <a:srgbClr val="000000"/>
                  </a:outerShdw>
                </a:effectLst>
              </a:rPr>
              <a:t>يُسمع بطاعة أم لا </a:t>
            </a:r>
          </a:p>
          <a:p>
            <a:pPr marL="342900" indent="-342900" algn="ctr" fontAlgn="base">
              <a:spcBef>
                <a:spcPct val="20000"/>
              </a:spcBef>
              <a:spcAft>
                <a:spcPct val="0"/>
              </a:spcAft>
              <a:buClr>
                <a:srgbClr val="0000FF"/>
              </a:buClr>
              <a:defRPr/>
            </a:pPr>
            <a:r>
              <a:rPr lang="ar-JO" sz="3200" b="1" kern="0" dirty="0">
                <a:solidFill>
                  <a:schemeClr val="bg1"/>
                </a:solidFill>
                <a:effectLst>
                  <a:outerShdw blurRad="38100" dist="38100" dir="2700000" algn="tl">
                    <a:srgbClr val="000000"/>
                  </a:outerShdw>
                </a:effectLst>
              </a:rPr>
              <a:t>من عظمة البلاغة.</a:t>
            </a:r>
          </a:p>
          <a:p>
            <a:pPr marL="342900" indent="-342900" algn="ctr" fontAlgn="base">
              <a:spcBef>
                <a:spcPct val="20000"/>
              </a:spcBef>
              <a:spcAft>
                <a:spcPct val="0"/>
              </a:spcAft>
              <a:buClr>
                <a:srgbClr val="0000FF"/>
              </a:buClr>
              <a:defRPr/>
            </a:pPr>
            <a:endParaRPr lang="en-US" sz="3600" b="1" kern="0" dirty="0">
              <a:solidFill>
                <a:schemeClr val="bg1"/>
              </a:solidFill>
              <a:effectLst>
                <a:outerShdw blurRad="38100" dist="38100" dir="2700000" algn="tl">
                  <a:srgbClr val="000000"/>
                </a:outerShdw>
              </a:effectLst>
            </a:endParaRPr>
          </a:p>
          <a:p>
            <a:pPr marL="342900" indent="-342900" algn="ctr" fontAlgn="base">
              <a:spcBef>
                <a:spcPct val="20000"/>
              </a:spcBef>
              <a:spcAft>
                <a:spcPct val="0"/>
              </a:spcAft>
              <a:buClr>
                <a:srgbClr val="0000FF"/>
              </a:buClr>
              <a:defRPr/>
            </a:pPr>
            <a:r>
              <a:rPr lang="en-US" sz="2400" b="1" kern="0" dirty="0">
                <a:solidFill>
                  <a:schemeClr val="bg1"/>
                </a:solidFill>
                <a:effectLst>
                  <a:outerShdw blurRad="38100" dist="38100" dir="2700000" algn="tl">
                    <a:srgbClr val="000000"/>
                  </a:outerShdw>
                </a:effectLst>
              </a:rPr>
              <a:t>		 </a:t>
            </a:r>
            <a:r>
              <a:rPr lang="ar-JO" sz="2400" b="1" kern="0" dirty="0">
                <a:solidFill>
                  <a:schemeClr val="bg1"/>
                </a:solidFill>
                <a:effectLst>
                  <a:outerShdw blurRad="38100" dist="38100" dir="2700000" algn="tl">
                    <a:srgbClr val="000000"/>
                  </a:outerShdw>
                </a:effectLst>
              </a:rPr>
              <a:t>        أغسطينوس، عن العقيدة المسيحية،عبر روبرتسون، 164</a:t>
            </a:r>
            <a:endParaRPr lang="en-US" sz="2400" b="1" kern="0"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427436982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descr="MPj04038540000[1]"/>
          <p:cNvPicPr>
            <a:picLocks noChangeAspect="1" noChangeArrowheads="1"/>
          </p:cNvPicPr>
          <p:nvPr/>
        </p:nvPicPr>
        <p:blipFill>
          <a:blip r:embed="rId2">
            <a:lum bright="-6000"/>
          </a:blip>
          <a:srcRect/>
          <a:stretch>
            <a:fillRect/>
          </a:stretch>
        </p:blipFill>
        <p:spPr bwMode="auto">
          <a:xfrm>
            <a:off x="0" y="0"/>
            <a:ext cx="9144000" cy="6858000"/>
          </a:xfrm>
          <a:prstGeom prst="rect">
            <a:avLst/>
          </a:prstGeom>
          <a:noFill/>
          <a:ln w="9525">
            <a:noFill/>
            <a:miter lim="800000"/>
            <a:headEnd/>
            <a:tailEnd/>
          </a:ln>
        </p:spPr>
      </p:pic>
      <p:sp>
        <p:nvSpPr>
          <p:cNvPr id="241666" name="Rectangle 2"/>
          <p:cNvSpPr>
            <a:spLocks noGrp="1" noChangeArrowheads="1"/>
          </p:cNvSpPr>
          <p:nvPr>
            <p:ph type="body" idx="1"/>
          </p:nvPr>
        </p:nvSpPr>
        <p:spPr>
          <a:xfrm>
            <a:off x="3810000" y="2438400"/>
            <a:ext cx="5181600" cy="3657600"/>
          </a:xfrm>
          <a:solidFill>
            <a:srgbClr val="006666">
              <a:alpha val="50196"/>
            </a:srgbClr>
          </a:solidFill>
        </p:spPr>
        <p:txBody>
          <a:bodyPr/>
          <a:lstStyle/>
          <a:p>
            <a:pPr algn="ctr" eaLnBrk="1" hangingPunct="1">
              <a:lnSpc>
                <a:spcPct val="90000"/>
              </a:lnSpc>
              <a:buFontTx/>
              <a:buNone/>
              <a:defRPr/>
            </a:pPr>
            <a:r>
              <a:rPr lang="en-US" sz="4000" b="1" dirty="0">
                <a:latin typeface="Arial" panose="020B0604020202020204" pitchFamily="34" charset="0"/>
                <a:cs typeface="Arial" panose="020B0604020202020204" pitchFamily="34" charset="0"/>
              </a:rPr>
              <a:t>	</a:t>
            </a:r>
            <a:r>
              <a:rPr lang="ar-JO" sz="4800" b="1" dirty="0">
                <a:latin typeface="Arial" panose="020B0604020202020204" pitchFamily="34" charset="0"/>
                <a:cs typeface="Arial" panose="020B0604020202020204" pitchFamily="34" charset="0"/>
              </a:rPr>
              <a:t>لا يمكن للخزان </a:t>
            </a:r>
          </a:p>
          <a:p>
            <a:pPr algn="ctr" eaLnBrk="1" hangingPunct="1">
              <a:lnSpc>
                <a:spcPct val="90000"/>
              </a:lnSpc>
              <a:buFontTx/>
              <a:buNone/>
              <a:defRPr/>
            </a:pPr>
            <a:r>
              <a:rPr lang="ar-JO" sz="4800" b="1" dirty="0">
                <a:latin typeface="Arial" panose="020B0604020202020204" pitchFamily="34" charset="0"/>
                <a:cs typeface="Arial" panose="020B0604020202020204" pitchFamily="34" charset="0"/>
              </a:rPr>
              <a:t>أن يوزع </a:t>
            </a:r>
          </a:p>
          <a:p>
            <a:pPr algn="ctr" eaLnBrk="1" hangingPunct="1">
              <a:lnSpc>
                <a:spcPct val="90000"/>
              </a:lnSpc>
              <a:buFontTx/>
              <a:buNone/>
              <a:defRPr/>
            </a:pPr>
            <a:r>
              <a:rPr lang="ar-JO" sz="4800" b="1" dirty="0">
                <a:latin typeface="Arial" panose="020B0604020202020204" pitchFamily="34" charset="0"/>
                <a:cs typeface="Arial" panose="020B0604020202020204" pitchFamily="34" charset="0"/>
              </a:rPr>
              <a:t>إلا ما تلقاه.</a:t>
            </a:r>
          </a:p>
          <a:p>
            <a:pPr eaLnBrk="1" hangingPunct="1">
              <a:lnSpc>
                <a:spcPct val="90000"/>
              </a:lnSpc>
              <a:buFontTx/>
              <a:buNone/>
              <a:defRPr/>
            </a:pPr>
            <a:r>
              <a:rPr lang="en-US" sz="2000" b="1" dirty="0">
                <a:latin typeface="Arial" panose="020B0604020202020204" pitchFamily="34" charset="0"/>
                <a:cs typeface="Arial" panose="020B0604020202020204" pitchFamily="34" charset="0"/>
              </a:rPr>
              <a:t>		</a:t>
            </a:r>
          </a:p>
          <a:p>
            <a:pPr algn="r" eaLnBrk="1" hangingPunct="1">
              <a:lnSpc>
                <a:spcPct val="90000"/>
              </a:lnSpc>
              <a:buFontTx/>
              <a:buNone/>
              <a:defRPr/>
            </a:pPr>
            <a:r>
              <a:rPr lang="en-US" sz="1800" b="1" dirty="0">
                <a:latin typeface="Arial" panose="020B0604020202020204" pitchFamily="34" charset="0"/>
                <a:cs typeface="Arial" panose="020B0604020202020204" pitchFamily="34" charset="0"/>
              </a:rPr>
              <a:t>	</a:t>
            </a:r>
            <a:r>
              <a:rPr lang="ar-JO" sz="1800" b="1" dirty="0">
                <a:latin typeface="Arial" panose="020B0604020202020204" pitchFamily="34" charset="0"/>
                <a:cs typeface="Arial" panose="020B0604020202020204" pitchFamily="34" charset="0"/>
              </a:rPr>
              <a:t>دبليو تي هوغ، دليل اللاهوت العظي والرعوي (بحيرة وينونا: دار النشر الميثودية الحرة، 1946)</a:t>
            </a:r>
            <a:endParaRPr lang="en-US" sz="18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2352391"/>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ChangeArrowheads="1"/>
          </p:cNvSpPr>
          <p:nvPr/>
        </p:nvSpPr>
        <p:spPr bwMode="auto">
          <a:xfrm>
            <a:off x="2133600" y="381000"/>
            <a:ext cx="6553200" cy="3124200"/>
          </a:xfrm>
          <a:prstGeom prst="rect">
            <a:avLst/>
          </a:prstGeom>
          <a:solidFill>
            <a:schemeClr val="bg1"/>
          </a:solidFill>
          <a:ln w="12700">
            <a:solidFill>
              <a:schemeClr val="tx1"/>
            </a:solidFill>
            <a:miter lim="800000"/>
            <a:headEnd/>
            <a:tailEnd/>
          </a:ln>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p:sp>
        <p:nvSpPr>
          <p:cNvPr id="13315" name="Text Box 7"/>
          <p:cNvSpPr txBox="1">
            <a:spLocks noChangeArrowheads="1"/>
          </p:cNvSpPr>
          <p:nvPr/>
        </p:nvSpPr>
        <p:spPr bwMode="auto">
          <a:xfrm>
            <a:off x="228600" y="381000"/>
            <a:ext cx="1905000" cy="369332"/>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ar-JO" b="1" dirty="0">
                <a:solidFill>
                  <a:srgbClr val="000000"/>
                </a:solidFill>
                <a:latin typeface="Arial" panose="020B0604020202020204" pitchFamily="34" charset="0"/>
                <a:cs typeface="Arial" panose="020B0604020202020204" pitchFamily="34" charset="0"/>
              </a:rPr>
              <a:t>أكثر إقناعاً</a:t>
            </a:r>
          </a:p>
        </p:txBody>
      </p:sp>
      <p:sp>
        <p:nvSpPr>
          <p:cNvPr id="13316" name="Text Box 8"/>
          <p:cNvSpPr txBox="1">
            <a:spLocks noChangeArrowheads="1"/>
          </p:cNvSpPr>
          <p:nvPr/>
        </p:nvSpPr>
        <p:spPr bwMode="auto">
          <a:xfrm>
            <a:off x="152400" y="3124200"/>
            <a:ext cx="2133600" cy="366713"/>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ar-JO" b="1" dirty="0">
                <a:solidFill>
                  <a:srgbClr val="000000"/>
                </a:solidFill>
                <a:latin typeface="Arial" panose="020B0604020202020204" pitchFamily="34" charset="0"/>
                <a:cs typeface="Arial" panose="020B0604020202020204" pitchFamily="34" charset="0"/>
              </a:rPr>
              <a:t>أقل إقناعاً</a:t>
            </a:r>
            <a:endParaRPr lang="en-US" b="1" dirty="0">
              <a:solidFill>
                <a:srgbClr val="000000"/>
              </a:solidFill>
              <a:latin typeface="Arial" panose="020B0604020202020204" pitchFamily="34" charset="0"/>
              <a:cs typeface="Arial" panose="020B0604020202020204" pitchFamily="34" charset="0"/>
            </a:endParaRPr>
          </a:p>
        </p:txBody>
      </p:sp>
      <p:sp>
        <p:nvSpPr>
          <p:cNvPr id="104457" name="Rectangle 9"/>
          <p:cNvSpPr>
            <a:spLocks noChangeArrowheads="1"/>
          </p:cNvSpPr>
          <p:nvPr/>
        </p:nvSpPr>
        <p:spPr bwMode="auto">
          <a:xfrm>
            <a:off x="2743200" y="2438400"/>
            <a:ext cx="1143000" cy="1066800"/>
          </a:xfrm>
          <a:prstGeom prst="rect">
            <a:avLst/>
          </a:prstGeom>
          <a:solidFill>
            <a:srgbClr val="C00000"/>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a:solidFill>
                <a:srgbClr val="C00000"/>
              </a:solidFill>
              <a:latin typeface="Arial" panose="020B0604020202020204" pitchFamily="34" charset="0"/>
              <a:cs typeface="Arial" panose="020B0604020202020204" pitchFamily="34" charset="0"/>
            </a:endParaRPr>
          </a:p>
        </p:txBody>
      </p:sp>
      <p:sp>
        <p:nvSpPr>
          <p:cNvPr id="104458" name="Rectangle 10"/>
          <p:cNvSpPr>
            <a:spLocks noChangeArrowheads="1"/>
          </p:cNvSpPr>
          <p:nvPr/>
        </p:nvSpPr>
        <p:spPr bwMode="auto">
          <a:xfrm>
            <a:off x="4914900" y="1828800"/>
            <a:ext cx="1143000" cy="1676400"/>
          </a:xfrm>
          <a:prstGeom prst="rect">
            <a:avLst/>
          </a:prstGeom>
          <a:solidFill>
            <a:schemeClr val="accent2">
              <a:lumMod val="60000"/>
              <a:lumOff val="40000"/>
            </a:schemeClr>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p:sp>
        <p:nvSpPr>
          <p:cNvPr id="104462" name="Rectangle 14"/>
          <p:cNvSpPr>
            <a:spLocks noChangeArrowheads="1"/>
          </p:cNvSpPr>
          <p:nvPr/>
        </p:nvSpPr>
        <p:spPr bwMode="auto">
          <a:xfrm>
            <a:off x="7040880" y="609600"/>
            <a:ext cx="1143000" cy="2895600"/>
          </a:xfrm>
          <a:prstGeom prst="rect">
            <a:avLst/>
          </a:prstGeom>
          <a:solidFill>
            <a:srgbClr val="006666"/>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p:sp>
        <p:nvSpPr>
          <p:cNvPr id="104463" name="Text Box 15"/>
          <p:cNvSpPr txBox="1">
            <a:spLocks noChangeArrowheads="1"/>
          </p:cNvSpPr>
          <p:nvPr/>
        </p:nvSpPr>
        <p:spPr bwMode="auto">
          <a:xfrm>
            <a:off x="5257800" y="3657600"/>
            <a:ext cx="533400" cy="366713"/>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ar-JO" dirty="0">
                <a:solidFill>
                  <a:srgbClr val="000000"/>
                </a:solidFill>
                <a:latin typeface="Arial" panose="020B0604020202020204" pitchFamily="34" charset="0"/>
                <a:cs typeface="Arial" panose="020B0604020202020204" pitchFamily="34" charset="0"/>
              </a:rPr>
              <a:t>2</a:t>
            </a:r>
            <a:endParaRPr lang="en-US" dirty="0">
              <a:solidFill>
                <a:srgbClr val="000000"/>
              </a:solidFill>
              <a:latin typeface="Arial" panose="020B0604020202020204" pitchFamily="34" charset="0"/>
              <a:cs typeface="Arial" panose="020B0604020202020204" pitchFamily="34" charset="0"/>
            </a:endParaRPr>
          </a:p>
        </p:txBody>
      </p:sp>
      <p:sp>
        <p:nvSpPr>
          <p:cNvPr id="104464" name="Text Box 16"/>
          <p:cNvSpPr txBox="1">
            <a:spLocks noChangeArrowheads="1"/>
          </p:cNvSpPr>
          <p:nvPr/>
        </p:nvSpPr>
        <p:spPr bwMode="auto">
          <a:xfrm>
            <a:off x="3124200" y="3657600"/>
            <a:ext cx="533400" cy="366713"/>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ar-JO" dirty="0">
                <a:solidFill>
                  <a:srgbClr val="000000"/>
                </a:solidFill>
                <a:latin typeface="Arial" panose="020B0604020202020204" pitchFamily="34" charset="0"/>
                <a:cs typeface="Arial" panose="020B0604020202020204" pitchFamily="34" charset="0"/>
              </a:rPr>
              <a:t>1</a:t>
            </a:r>
            <a:endParaRPr lang="en-US" dirty="0">
              <a:solidFill>
                <a:srgbClr val="000000"/>
              </a:solidFill>
              <a:latin typeface="Arial" panose="020B0604020202020204" pitchFamily="34" charset="0"/>
              <a:cs typeface="Arial" panose="020B0604020202020204" pitchFamily="34" charset="0"/>
            </a:endParaRPr>
          </a:p>
        </p:txBody>
      </p:sp>
      <p:sp>
        <p:nvSpPr>
          <p:cNvPr id="104466" name="Text Box 18"/>
          <p:cNvSpPr txBox="1">
            <a:spLocks noChangeArrowheads="1"/>
          </p:cNvSpPr>
          <p:nvPr/>
        </p:nvSpPr>
        <p:spPr bwMode="auto">
          <a:xfrm>
            <a:off x="7543800" y="3657600"/>
            <a:ext cx="533400" cy="366713"/>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ar-JO" dirty="0">
                <a:solidFill>
                  <a:srgbClr val="000000"/>
                </a:solidFill>
                <a:latin typeface="Arial" panose="020B0604020202020204" pitchFamily="34" charset="0"/>
                <a:cs typeface="Arial" panose="020B0604020202020204" pitchFamily="34" charset="0"/>
              </a:rPr>
              <a:t>3</a:t>
            </a:r>
            <a:endParaRPr lang="en-US" dirty="0">
              <a:solidFill>
                <a:srgbClr val="000000"/>
              </a:solidFill>
              <a:latin typeface="Arial" panose="020B0604020202020204" pitchFamily="34" charset="0"/>
              <a:cs typeface="Arial" panose="020B0604020202020204" pitchFamily="34" charset="0"/>
            </a:endParaRPr>
          </a:p>
        </p:txBody>
      </p:sp>
      <p:sp>
        <p:nvSpPr>
          <p:cNvPr id="104468" name="Text Box 20"/>
          <p:cNvSpPr txBox="1">
            <a:spLocks noChangeArrowheads="1"/>
          </p:cNvSpPr>
          <p:nvPr/>
        </p:nvSpPr>
        <p:spPr bwMode="auto">
          <a:xfrm>
            <a:off x="304800" y="4129598"/>
            <a:ext cx="8382000" cy="461665"/>
          </a:xfrm>
          <a:prstGeom prst="rect">
            <a:avLst/>
          </a:prstGeom>
          <a:noFill/>
          <a:ln w="9525">
            <a:noFill/>
            <a:miter lim="800000"/>
            <a:headEnd/>
            <a:tailEnd/>
          </a:ln>
        </p:spPr>
        <p:txBody>
          <a:bodyPr wrap="square">
            <a:spAutoFit/>
          </a:bodyPr>
          <a:lstStyle/>
          <a:p>
            <a:pPr algn="r" eaLnBrk="0" fontAlgn="base" hangingPunct="0">
              <a:spcBef>
                <a:spcPct val="50000"/>
              </a:spcBef>
              <a:spcAft>
                <a:spcPct val="0"/>
              </a:spcAft>
            </a:pPr>
            <a:r>
              <a:rPr lang="ar-JO" sz="2400" b="1" dirty="0">
                <a:solidFill>
                  <a:srgbClr val="C00000"/>
                </a:solidFill>
                <a:latin typeface="Arial" panose="020B0604020202020204" pitchFamily="34" charset="0"/>
                <a:cs typeface="Arial" panose="020B0604020202020204" pitchFamily="34" charset="0"/>
              </a:rPr>
              <a:t>الطريقة الأولى: </a:t>
            </a:r>
            <a:r>
              <a:rPr lang="ar-JO" sz="2400" dirty="0">
                <a:latin typeface="Arial" panose="020B0604020202020204" pitchFamily="34" charset="0"/>
                <a:cs typeface="Arial" panose="020B0604020202020204" pitchFamily="34" charset="0"/>
              </a:rPr>
              <a:t>التأكيد + الدليل.</a:t>
            </a:r>
            <a:endParaRPr lang="en-US" sz="2400" dirty="0">
              <a:latin typeface="Arial" panose="020B0604020202020204" pitchFamily="34" charset="0"/>
              <a:cs typeface="Arial" panose="020B0604020202020204" pitchFamily="34" charset="0"/>
            </a:endParaRPr>
          </a:p>
        </p:txBody>
      </p:sp>
      <p:sp>
        <p:nvSpPr>
          <p:cNvPr id="104469" name="Text Box 21"/>
          <p:cNvSpPr txBox="1">
            <a:spLocks noChangeArrowheads="1"/>
          </p:cNvSpPr>
          <p:nvPr/>
        </p:nvSpPr>
        <p:spPr bwMode="auto">
          <a:xfrm>
            <a:off x="304800" y="4719935"/>
            <a:ext cx="8382000" cy="461665"/>
          </a:xfrm>
          <a:prstGeom prst="rect">
            <a:avLst/>
          </a:prstGeom>
          <a:noFill/>
          <a:ln w="9525">
            <a:noFill/>
            <a:miter lim="800000"/>
            <a:headEnd/>
            <a:tailEnd/>
          </a:ln>
        </p:spPr>
        <p:txBody>
          <a:bodyPr wrap="square">
            <a:spAutoFit/>
          </a:bodyPr>
          <a:lstStyle/>
          <a:p>
            <a:pPr algn="r" eaLnBrk="0" fontAlgn="base" hangingPunct="0">
              <a:spcBef>
                <a:spcPct val="50000"/>
              </a:spcBef>
              <a:spcAft>
                <a:spcPct val="0"/>
              </a:spcAft>
            </a:pPr>
            <a:r>
              <a:rPr lang="ar-JO" sz="2400" b="1" dirty="0">
                <a:solidFill>
                  <a:srgbClr val="0070C0"/>
                </a:solidFill>
                <a:latin typeface="Arial" panose="020B0604020202020204" pitchFamily="34" charset="0"/>
                <a:cs typeface="Arial" panose="020B0604020202020204" pitchFamily="34" charset="0"/>
              </a:rPr>
              <a:t>الطريقة الثانية: </a:t>
            </a:r>
            <a:r>
              <a:rPr lang="ar-JO" sz="2400" dirty="0">
                <a:solidFill>
                  <a:srgbClr val="000000"/>
                </a:solidFill>
                <a:latin typeface="Arial" panose="020B0604020202020204" pitchFamily="34" charset="0"/>
                <a:cs typeface="Arial" panose="020B0604020202020204" pitchFamily="34" charset="0"/>
              </a:rPr>
              <a:t>التأكيد + الدليل + مصدر الدليل</a:t>
            </a:r>
            <a:endParaRPr lang="en-US" sz="2400" dirty="0">
              <a:solidFill>
                <a:srgbClr val="000000"/>
              </a:solidFill>
              <a:latin typeface="Arial" panose="020B0604020202020204" pitchFamily="34" charset="0"/>
              <a:cs typeface="Arial" panose="020B0604020202020204" pitchFamily="34" charset="0"/>
            </a:endParaRPr>
          </a:p>
        </p:txBody>
      </p:sp>
      <p:sp>
        <p:nvSpPr>
          <p:cNvPr id="104471" name="Text Box 23"/>
          <p:cNvSpPr txBox="1">
            <a:spLocks noChangeArrowheads="1"/>
          </p:cNvSpPr>
          <p:nvPr/>
        </p:nvSpPr>
        <p:spPr bwMode="auto">
          <a:xfrm>
            <a:off x="267392" y="5334000"/>
            <a:ext cx="8419407" cy="461665"/>
          </a:xfrm>
          <a:prstGeom prst="rect">
            <a:avLst/>
          </a:prstGeom>
          <a:noFill/>
          <a:ln w="9525">
            <a:noFill/>
            <a:miter lim="800000"/>
            <a:headEnd/>
            <a:tailEnd/>
          </a:ln>
        </p:spPr>
        <p:txBody>
          <a:bodyPr wrap="square">
            <a:spAutoFit/>
          </a:bodyPr>
          <a:lstStyle/>
          <a:p>
            <a:pPr algn="r" eaLnBrk="0" fontAlgn="base" hangingPunct="0">
              <a:spcBef>
                <a:spcPct val="50000"/>
              </a:spcBef>
              <a:spcAft>
                <a:spcPct val="0"/>
              </a:spcAft>
            </a:pPr>
            <a:r>
              <a:rPr lang="ar-JO" sz="2400" b="1" dirty="0">
                <a:solidFill>
                  <a:srgbClr val="006666"/>
                </a:solidFill>
                <a:latin typeface="Arial" panose="020B0604020202020204" pitchFamily="34" charset="0"/>
                <a:cs typeface="Arial" panose="020B0604020202020204" pitchFamily="34" charset="0"/>
              </a:rPr>
              <a:t>الطريقة الثالثة: </a:t>
            </a:r>
            <a:r>
              <a:rPr lang="ar-JO" sz="2400" dirty="0">
                <a:latin typeface="Arial" panose="020B0604020202020204" pitchFamily="34" charset="0"/>
                <a:cs typeface="Arial" panose="020B0604020202020204" pitchFamily="34" charset="0"/>
              </a:rPr>
              <a:t>التأكيد + الخبرة المباشرة.</a:t>
            </a:r>
            <a:endParaRPr lang="en-US" sz="2400" dirty="0">
              <a:latin typeface="Arial" panose="020B0604020202020204" pitchFamily="34" charset="0"/>
              <a:cs typeface="Arial" panose="020B0604020202020204" pitchFamily="34" charset="0"/>
            </a:endParaRPr>
          </a:p>
        </p:txBody>
      </p:sp>
      <p:sp>
        <p:nvSpPr>
          <p:cNvPr id="13330" name="Text Box 25"/>
          <p:cNvSpPr txBox="1">
            <a:spLocks noChangeArrowheads="1"/>
          </p:cNvSpPr>
          <p:nvPr/>
        </p:nvSpPr>
        <p:spPr bwMode="auto">
          <a:xfrm>
            <a:off x="304800" y="5892225"/>
            <a:ext cx="8534400" cy="584775"/>
          </a:xfrm>
          <a:prstGeom prst="rect">
            <a:avLst/>
          </a:prstGeom>
          <a:noFill/>
          <a:ln w="9525">
            <a:noFill/>
            <a:miter lim="800000"/>
            <a:headEnd/>
            <a:tailEnd/>
          </a:ln>
        </p:spPr>
        <p:txBody>
          <a:bodyPr>
            <a:spAutoFit/>
          </a:bodyPr>
          <a:lstStyle/>
          <a:p>
            <a:pPr algn="r" eaLnBrk="0" fontAlgn="base" hangingPunct="0">
              <a:spcBef>
                <a:spcPct val="0"/>
              </a:spcBef>
              <a:spcAft>
                <a:spcPct val="0"/>
              </a:spcAft>
            </a:pPr>
            <a:r>
              <a:rPr lang="ar-JO" sz="1600" dirty="0">
                <a:solidFill>
                  <a:srgbClr val="000000"/>
                </a:solidFill>
                <a:latin typeface="Arial" panose="020B0604020202020204" pitchFamily="34" charset="0"/>
                <a:cs typeface="Arial" panose="020B0604020202020204" pitchFamily="34" charset="0"/>
              </a:rPr>
              <a:t>المصدر: هاملتون، باركر، سميث، التواصل من أجل النتائج</a:t>
            </a:r>
          </a:p>
          <a:p>
            <a:pPr algn="r" eaLnBrk="0" fontAlgn="base" hangingPunct="0">
              <a:spcBef>
                <a:spcPct val="0"/>
              </a:spcBef>
              <a:spcAft>
                <a:spcPct val="0"/>
              </a:spcAft>
            </a:pPr>
            <a:r>
              <a:rPr lang="ar-JO" sz="1600" dirty="0">
                <a:solidFill>
                  <a:srgbClr val="000000"/>
                </a:solidFill>
                <a:latin typeface="Arial" panose="020B0604020202020204" pitchFamily="34" charset="0"/>
                <a:cs typeface="Arial" panose="020B0604020202020204" pitchFamily="34" charset="0"/>
              </a:rPr>
              <a:t>(بلمونت، كاليفورنيا: شركة وادزورث للنشر، 1982).</a:t>
            </a:r>
            <a:endParaRPr lang="en-US" sz="1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38573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04457"/>
                                        </p:tgtEl>
                                        <p:attrNameLst>
                                          <p:attrName>style.visibility</p:attrName>
                                        </p:attrNameLst>
                                      </p:cBhvr>
                                      <p:to>
                                        <p:strVal val="visible"/>
                                      </p:to>
                                    </p:set>
                                    <p:anim calcmode="lin" valueType="num">
                                      <p:cBhvr>
                                        <p:cTn id="7" dur="500" fill="hold"/>
                                        <p:tgtEl>
                                          <p:spTgt spid="10445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445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445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4457"/>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104464"/>
                                        </p:tgtEl>
                                        <p:attrNameLst>
                                          <p:attrName>style.visibility</p:attrName>
                                        </p:attrNameLst>
                                      </p:cBhvr>
                                      <p:to>
                                        <p:strVal val="visible"/>
                                      </p:to>
                                    </p:set>
                                    <p:anim calcmode="lin" valueType="num">
                                      <p:cBhvr>
                                        <p:cTn id="13" dur="500" fill="hold"/>
                                        <p:tgtEl>
                                          <p:spTgt spid="104464"/>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04464"/>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04464"/>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04464"/>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0"/>
                                  </p:stCondLst>
                                  <p:childTnLst>
                                    <p:set>
                                      <p:cBhvr>
                                        <p:cTn id="18" dur="1" fill="hold">
                                          <p:stCondLst>
                                            <p:cond delay="0"/>
                                          </p:stCondLst>
                                        </p:cTn>
                                        <p:tgtEl>
                                          <p:spTgt spid="104458"/>
                                        </p:tgtEl>
                                        <p:attrNameLst>
                                          <p:attrName>style.visibility</p:attrName>
                                        </p:attrNameLst>
                                      </p:cBhvr>
                                      <p:to>
                                        <p:strVal val="visible"/>
                                      </p:to>
                                    </p:set>
                                    <p:anim calcmode="lin" valueType="num">
                                      <p:cBhvr>
                                        <p:cTn id="19" dur="500" fill="hold"/>
                                        <p:tgtEl>
                                          <p:spTgt spid="104458"/>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04458"/>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04458"/>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04458"/>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104463"/>
                                        </p:tgtEl>
                                        <p:attrNameLst>
                                          <p:attrName>style.visibility</p:attrName>
                                        </p:attrNameLst>
                                      </p:cBhvr>
                                      <p:to>
                                        <p:strVal val="visible"/>
                                      </p:to>
                                    </p:set>
                                    <p:anim calcmode="lin" valueType="num">
                                      <p:cBhvr>
                                        <p:cTn id="25" dur="500" fill="hold"/>
                                        <p:tgtEl>
                                          <p:spTgt spid="104463"/>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104463"/>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104463"/>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104463"/>
                                        </p:tgtEl>
                                        <p:attrNameLst>
                                          <p:attrName>ppt_y</p:attrName>
                                        </p:attrNameLst>
                                      </p:cBhvr>
                                      <p:tavLst>
                                        <p:tav tm="0">
                                          <p:val>
                                            <p:strVal val="#ppt_y"/>
                                          </p:val>
                                        </p:tav>
                                        <p:tav tm="100000">
                                          <p:val>
                                            <p:strVal val="#ppt_y"/>
                                          </p:val>
                                        </p:tav>
                                      </p:tavLst>
                                    </p:anim>
                                  </p:childTnLst>
                                </p:cTn>
                              </p:par>
                              <p:par>
                                <p:cTn id="29" presetID="39" presetClass="entr" presetSubtype="0" accel="100000" fill="hold" grpId="0" nodeType="withEffect">
                                  <p:stCondLst>
                                    <p:cond delay="0"/>
                                  </p:stCondLst>
                                  <p:childTnLst>
                                    <p:set>
                                      <p:cBhvr>
                                        <p:cTn id="30" dur="1" fill="hold">
                                          <p:stCondLst>
                                            <p:cond delay="0"/>
                                          </p:stCondLst>
                                        </p:cTn>
                                        <p:tgtEl>
                                          <p:spTgt spid="104462"/>
                                        </p:tgtEl>
                                        <p:attrNameLst>
                                          <p:attrName>style.visibility</p:attrName>
                                        </p:attrNameLst>
                                      </p:cBhvr>
                                      <p:to>
                                        <p:strVal val="visible"/>
                                      </p:to>
                                    </p:set>
                                    <p:anim calcmode="lin" valueType="num">
                                      <p:cBhvr>
                                        <p:cTn id="31" dur="500" fill="hold"/>
                                        <p:tgtEl>
                                          <p:spTgt spid="104462"/>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04462"/>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04462"/>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04462"/>
                                        </p:tgtEl>
                                        <p:attrNameLst>
                                          <p:attrName>ppt_y</p:attrName>
                                        </p:attrNameLst>
                                      </p:cBhvr>
                                      <p:tavLst>
                                        <p:tav tm="0">
                                          <p:val>
                                            <p:strVal val="#ppt_y"/>
                                          </p:val>
                                        </p:tav>
                                        <p:tav tm="100000">
                                          <p:val>
                                            <p:strVal val="#ppt_y"/>
                                          </p:val>
                                        </p:tav>
                                      </p:tavLst>
                                    </p:anim>
                                  </p:childTnLst>
                                </p:cTn>
                              </p:par>
                              <p:par>
                                <p:cTn id="35" presetID="39" presetClass="entr" presetSubtype="0" accel="100000" fill="hold" grpId="0" nodeType="withEffect">
                                  <p:stCondLst>
                                    <p:cond delay="0"/>
                                  </p:stCondLst>
                                  <p:childTnLst>
                                    <p:set>
                                      <p:cBhvr>
                                        <p:cTn id="36" dur="1" fill="hold">
                                          <p:stCondLst>
                                            <p:cond delay="0"/>
                                          </p:stCondLst>
                                        </p:cTn>
                                        <p:tgtEl>
                                          <p:spTgt spid="104466"/>
                                        </p:tgtEl>
                                        <p:attrNameLst>
                                          <p:attrName>style.visibility</p:attrName>
                                        </p:attrNameLst>
                                      </p:cBhvr>
                                      <p:to>
                                        <p:strVal val="visible"/>
                                      </p:to>
                                    </p:set>
                                    <p:anim calcmode="lin" valueType="num">
                                      <p:cBhvr>
                                        <p:cTn id="37" dur="500" fill="hold"/>
                                        <p:tgtEl>
                                          <p:spTgt spid="104466"/>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104466"/>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104466"/>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104466"/>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04468">
                                            <p:txEl>
                                              <p:pRg st="0" end="0"/>
                                            </p:txEl>
                                          </p:spTgt>
                                        </p:tgtEl>
                                        <p:attrNameLst>
                                          <p:attrName>style.visibility</p:attrName>
                                        </p:attrNameLst>
                                      </p:cBhvr>
                                      <p:to>
                                        <p:strVal val="visible"/>
                                      </p:to>
                                    </p:set>
                                    <p:animEffect transition="in" filter="wipe(down)">
                                      <p:cBhvr>
                                        <p:cTn id="45" dur="500"/>
                                        <p:tgtEl>
                                          <p:spTgt spid="104468">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04469">
                                            <p:txEl>
                                              <p:pRg st="0" end="0"/>
                                            </p:txEl>
                                          </p:spTgt>
                                        </p:tgtEl>
                                        <p:attrNameLst>
                                          <p:attrName>style.visibility</p:attrName>
                                        </p:attrNameLst>
                                      </p:cBhvr>
                                      <p:to>
                                        <p:strVal val="visible"/>
                                      </p:to>
                                    </p:set>
                                    <p:animEffect transition="in" filter="wipe(down)">
                                      <p:cBhvr>
                                        <p:cTn id="50" dur="500"/>
                                        <p:tgtEl>
                                          <p:spTgt spid="104469">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04471">
                                            <p:txEl>
                                              <p:pRg st="0" end="0"/>
                                            </p:txEl>
                                          </p:spTgt>
                                        </p:tgtEl>
                                        <p:attrNameLst>
                                          <p:attrName>style.visibility</p:attrName>
                                        </p:attrNameLst>
                                      </p:cBhvr>
                                      <p:to>
                                        <p:strVal val="visible"/>
                                      </p:to>
                                    </p:set>
                                    <p:animEffect transition="in" filter="wipe(down)">
                                      <p:cBhvr>
                                        <p:cTn id="55" dur="500"/>
                                        <p:tgtEl>
                                          <p:spTgt spid="1044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7" grpId="0" animBg="1"/>
      <p:bldP spid="104458" grpId="0" animBg="1"/>
      <p:bldP spid="104462" grpId="0" animBg="1"/>
      <p:bldP spid="104463" grpId="0"/>
      <p:bldP spid="104464" grpId="0"/>
      <p:bldP spid="10446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latin typeface="Arial" panose="020B0604020202020204" pitchFamily="34" charset="0"/>
                <a:cs typeface="Arial" panose="020B0604020202020204" pitchFamily="34" charset="0"/>
              </a:rPr>
              <a:t>نظرة عامة</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752600"/>
            <a:ext cx="8458200" cy="4373563"/>
          </a:xfrm>
        </p:spPr>
        <p:txBody>
          <a:bodyPr>
            <a:normAutofit/>
          </a:bodyPr>
          <a:lstStyle/>
          <a:p>
            <a:pPr algn="r" rtl="1"/>
            <a:r>
              <a:rPr lang="ar-JO" sz="3200" dirty="0">
                <a:latin typeface="Arial" panose="020B0604020202020204" pitchFamily="34" charset="0"/>
                <a:cs typeface="Arial" panose="020B0604020202020204" pitchFamily="34" charset="0"/>
              </a:rPr>
              <a:t>الصفات الأدبية / البلاغية للرسائل</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كيف نعيد خلق هذه الديناميكيات في وعظنا</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لكن أولاً بعض الأفكار التقديمية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199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latin typeface="Arial" panose="020B0604020202020204" pitchFamily="34" charset="0"/>
                <a:cs typeface="Arial" panose="020B0604020202020204" pitchFamily="34" charset="0"/>
              </a:rPr>
              <a:t>كيف تعظ الرسائل؟</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1752600"/>
            <a:ext cx="8610600" cy="4876800"/>
          </a:xfrm>
        </p:spPr>
        <p:txBody>
          <a:bodyPr>
            <a:normAutofit/>
          </a:bodyPr>
          <a:lstStyle/>
          <a:p>
            <a:pPr marL="114300" indent="0" algn="r" rtl="1">
              <a:buNone/>
            </a:pPr>
            <a:r>
              <a:rPr lang="ar-JO" sz="3200" b="1" dirty="0">
                <a:latin typeface="Arial" panose="020B0604020202020204" pitchFamily="34" charset="0"/>
                <a:cs typeface="Arial" panose="020B0604020202020204" pitchFamily="34" charset="0"/>
              </a:rPr>
              <a:t>اللوجوس:</a:t>
            </a:r>
          </a:p>
          <a:p>
            <a:pPr marL="114300" indent="0" algn="r" rtl="1">
              <a:buNone/>
            </a:pPr>
            <a:r>
              <a:rPr lang="ar-JO" sz="3200" b="1" dirty="0">
                <a:latin typeface="Arial" panose="020B0604020202020204" pitchFamily="34" charset="0"/>
                <a:cs typeface="Arial" panose="020B0604020202020204" pitchFamily="34" charset="0"/>
              </a:rPr>
              <a:t>الإنفعال:</a:t>
            </a:r>
          </a:p>
          <a:p>
            <a:pPr marL="114300" indent="0" algn="r" rtl="1">
              <a:buNone/>
            </a:pPr>
            <a:r>
              <a:rPr lang="ar-JO" sz="3200" b="1" dirty="0">
                <a:latin typeface="Arial" panose="020B0604020202020204" pitchFamily="34" charset="0"/>
                <a:cs typeface="Arial" panose="020B0604020202020204" pitchFamily="34" charset="0"/>
              </a:rPr>
              <a:t>الروح:</a:t>
            </a:r>
          </a:p>
          <a:p>
            <a:pPr marL="114300" indent="0" algn="r" rtl="1">
              <a:buNone/>
            </a:pPr>
            <a:r>
              <a:rPr lang="ar-JO" sz="3200" b="1" dirty="0">
                <a:latin typeface="Arial" panose="020B0604020202020204" pitchFamily="34" charset="0"/>
                <a:cs typeface="Arial" panose="020B0604020202020204" pitchFamily="34" charset="0"/>
              </a:rPr>
              <a:t>الشكل:</a:t>
            </a:r>
            <a:endParaRPr lang="en-US" sz="3200" b="1"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الحجة المنطقية</a:t>
            </a:r>
            <a:endParaRPr lang="en-US" sz="3200" dirty="0">
              <a:latin typeface="Arial" panose="020B0604020202020204" pitchFamily="34" charset="0"/>
              <a:cs typeface="Arial" panose="020B0604020202020204" pitchFamily="34" charset="0"/>
            </a:endParaRPr>
          </a:p>
          <a:p>
            <a:pPr marL="114300" indent="0" algn="r" rtl="1">
              <a:buNone/>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789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latin typeface="Arial" panose="020B0604020202020204" pitchFamily="34" charset="0"/>
                <a:cs typeface="Arial" panose="020B0604020202020204" pitchFamily="34" charset="0"/>
              </a:rPr>
              <a:t>الحجة المنطقية</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114300" indent="0" algn="r">
              <a:buNone/>
            </a:pPr>
            <a:r>
              <a:rPr lang="ar-JO" sz="3200" dirty="0">
                <a:latin typeface="Arial" panose="020B0604020202020204" pitchFamily="34" charset="0"/>
                <a:cs typeface="Arial" panose="020B0604020202020204" pitchFamily="34" charset="0"/>
              </a:rPr>
              <a:t>إذا كان شكل العظة يؤثر على الإيمان، فإن وعظ بولس هو تذكير بأهمية الخطاب المباشر والخطاب الجدلي في تكوين الوعي المسيحي.</a:t>
            </a:r>
          </a:p>
          <a:p>
            <a:pPr marL="114300" indent="0" algn="r">
              <a:buNone/>
            </a:pPr>
            <a:endParaRPr lang="en-US" sz="3200" dirty="0">
              <a:latin typeface="Arial" panose="020B0604020202020204" pitchFamily="34" charset="0"/>
              <a:cs typeface="Arial" panose="020B0604020202020204" pitchFamily="34" charset="0"/>
            </a:endParaRPr>
          </a:p>
          <a:p>
            <a:pPr marL="114300" indent="0" algn="r">
              <a:buNone/>
            </a:pPr>
            <a:r>
              <a:rPr lang="ar-JO" dirty="0">
                <a:latin typeface="Arial" panose="020B0604020202020204" pitchFamily="34" charset="0"/>
                <a:cs typeface="Arial" panose="020B0604020202020204" pitchFamily="34" charset="0"/>
              </a:rPr>
              <a:t>جيمس ثومبسون، الوعظ كبولس</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54631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963228"/>
          </a:xfrm>
        </p:spPr>
        <p:txBody>
          <a:bodyPr>
            <a:normAutofit fontScale="90000"/>
          </a:bodyPr>
          <a:lstStyle/>
          <a:p>
            <a:r>
              <a:rPr lang="ar-JO" dirty="0">
                <a:latin typeface="Arial" panose="020B0604020202020204" pitchFamily="34" charset="0"/>
                <a:cs typeface="Arial" panose="020B0604020202020204" pitchFamily="34" charset="0"/>
              </a:rPr>
              <a:t>الشكل المنطقي</a:t>
            </a:r>
            <a:br>
              <a:rPr lang="en-US" dirty="0">
                <a:latin typeface="Arial" panose="020B0604020202020204" pitchFamily="34" charset="0"/>
                <a:cs typeface="Arial" panose="020B0604020202020204" pitchFamily="34" charset="0"/>
              </a:rPr>
            </a:br>
            <a:r>
              <a:rPr lang="ar-JO" dirty="0">
                <a:latin typeface="Arial" panose="020B0604020202020204" pitchFamily="34" charset="0"/>
                <a:cs typeface="Arial" panose="020B0604020202020204" pitchFamily="34" charset="0"/>
              </a:rPr>
              <a:t>عظة من 1 تس 4: 1-8</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1600200"/>
            <a:ext cx="8915400" cy="5257800"/>
          </a:xfrm>
        </p:spPr>
        <p:txBody>
          <a:bodyPr>
            <a:normAutofit/>
          </a:bodyPr>
          <a:lstStyle/>
          <a:p>
            <a:pPr marL="114300" indent="0" algn="r">
              <a:buNone/>
            </a:pPr>
            <a:r>
              <a:rPr lang="ar-JO" sz="2800" b="1" dirty="0">
                <a:latin typeface="Arial" panose="020B0604020202020204" pitchFamily="34" charset="0"/>
                <a:cs typeface="Arial" panose="020B0604020202020204" pitchFamily="34" charset="0"/>
              </a:rPr>
              <a:t>1. لماذا يجب أن نتجنب النجاسة الجنسية؟</a:t>
            </a:r>
            <a:endParaRPr lang="en-US" sz="2400" dirty="0">
              <a:latin typeface="Arial" panose="020B0604020202020204" pitchFamily="34" charset="0"/>
              <a:cs typeface="Arial" panose="020B0604020202020204" pitchFamily="34" charset="0"/>
            </a:endParaRPr>
          </a:p>
          <a:p>
            <a:pPr marL="411480" lvl="1" indent="0" algn="r">
              <a:buNone/>
            </a:pPr>
            <a:r>
              <a:rPr lang="ar-JO" sz="2400" dirty="0">
                <a:solidFill>
                  <a:srgbClr val="FF0000"/>
                </a:solidFill>
                <a:latin typeface="Arial" panose="020B0604020202020204" pitchFamily="34" charset="0"/>
                <a:cs typeface="Arial" panose="020B0604020202020204" pitchFamily="34" charset="0"/>
              </a:rPr>
              <a:t>     </a:t>
            </a:r>
            <a:r>
              <a:rPr lang="ar-JO" sz="2400" b="1" dirty="0">
                <a:solidFill>
                  <a:srgbClr val="FF0000"/>
                </a:solidFill>
                <a:latin typeface="Arial" panose="020B0604020202020204" pitchFamily="34" charset="0"/>
                <a:cs typeface="Arial" panose="020B0604020202020204" pitchFamily="34" charset="0"/>
              </a:rPr>
              <a:t>أ. </a:t>
            </a:r>
            <a:r>
              <a:rPr lang="ar-JO" sz="2400" b="1" dirty="0">
                <a:latin typeface="Arial" panose="020B0604020202020204" pitchFamily="34" charset="0"/>
                <a:cs typeface="Arial" panose="020B0604020202020204" pitchFamily="34" charset="0"/>
              </a:rPr>
              <a:t>السبب الأول: </a:t>
            </a:r>
            <a:r>
              <a:rPr lang="ar-JO" sz="2400" dirty="0">
                <a:latin typeface="Arial" panose="020B0604020202020204" pitchFamily="34" charset="0"/>
                <a:cs typeface="Arial" panose="020B0604020202020204" pitchFamily="34" charset="0"/>
              </a:rPr>
              <a:t>الرب منتقم (6ب)</a:t>
            </a:r>
            <a:endParaRPr lang="en-US" sz="2400" dirty="0">
              <a:latin typeface="Arial" panose="020B0604020202020204" pitchFamily="34" charset="0"/>
              <a:cs typeface="Arial" panose="020B0604020202020204" pitchFamily="34" charset="0"/>
            </a:endParaRPr>
          </a:p>
          <a:p>
            <a:pPr marL="411480" lvl="1" indent="0" algn="r">
              <a:buNone/>
            </a:pPr>
            <a:r>
              <a:rPr lang="ar-JO" sz="2400" b="1" dirty="0">
                <a:solidFill>
                  <a:srgbClr val="FF0000"/>
                </a:solidFill>
                <a:latin typeface="Arial" panose="020B0604020202020204" pitchFamily="34" charset="0"/>
                <a:cs typeface="Arial" panose="020B0604020202020204" pitchFamily="34" charset="0"/>
              </a:rPr>
              <a:t>     ب. </a:t>
            </a:r>
            <a:r>
              <a:rPr lang="ar-JO" sz="2400" b="1" dirty="0">
                <a:latin typeface="Arial" panose="020B0604020202020204" pitchFamily="34" charset="0"/>
                <a:cs typeface="Arial" panose="020B0604020202020204" pitchFamily="34" charset="0"/>
              </a:rPr>
              <a:t>السبب الثاني: </a:t>
            </a:r>
            <a:r>
              <a:rPr lang="ar-JO" sz="2400" dirty="0">
                <a:latin typeface="Arial" panose="020B0604020202020204" pitchFamily="34" charset="0"/>
                <a:cs typeface="Arial" panose="020B0604020202020204" pitchFamily="34" charset="0"/>
              </a:rPr>
              <a:t>نحن مدعوون للقداسة لا للنجاسة (7)</a:t>
            </a:r>
            <a:endParaRPr lang="en-US" sz="2400" dirty="0">
              <a:latin typeface="Arial" panose="020B0604020202020204" pitchFamily="34" charset="0"/>
              <a:cs typeface="Arial" panose="020B0604020202020204" pitchFamily="34" charset="0"/>
            </a:endParaRPr>
          </a:p>
          <a:p>
            <a:pPr marL="411480" lvl="1" indent="0" algn="r">
              <a:buNone/>
            </a:pPr>
            <a:r>
              <a:rPr lang="ar-JO" sz="2400" b="1" dirty="0">
                <a:solidFill>
                  <a:srgbClr val="FF0000"/>
                </a:solidFill>
                <a:latin typeface="Arial" panose="020B0604020202020204" pitchFamily="34" charset="0"/>
                <a:cs typeface="Arial" panose="020B0604020202020204" pitchFamily="34" charset="0"/>
              </a:rPr>
              <a:t>     ت.</a:t>
            </a:r>
            <a:r>
              <a:rPr lang="ar-JO" sz="2400" b="1" dirty="0">
                <a:latin typeface="Arial" panose="020B0604020202020204" pitchFamily="34" charset="0"/>
                <a:cs typeface="Arial" panose="020B0604020202020204" pitchFamily="34" charset="0"/>
              </a:rPr>
              <a:t> السبب الثالث: </a:t>
            </a:r>
            <a:r>
              <a:rPr lang="ar-JO" sz="2400" dirty="0">
                <a:latin typeface="Arial" panose="020B0604020202020204" pitchFamily="34" charset="0"/>
                <a:cs typeface="Arial" panose="020B0604020202020204" pitchFamily="34" charset="0"/>
              </a:rPr>
              <a:t>رفض هذا التعليم هو رفض الله (8أ)</a:t>
            </a:r>
            <a:endParaRPr lang="en-US" sz="2400" dirty="0">
              <a:latin typeface="Arial" panose="020B0604020202020204" pitchFamily="34" charset="0"/>
              <a:cs typeface="Arial" panose="020B0604020202020204" pitchFamily="34" charset="0"/>
            </a:endParaRPr>
          </a:p>
          <a:p>
            <a:pPr marL="411480" lvl="1" indent="0" algn="r">
              <a:buNone/>
            </a:pPr>
            <a:r>
              <a:rPr lang="ar-JO" sz="2400" b="1" dirty="0">
                <a:solidFill>
                  <a:srgbClr val="FF0000"/>
                </a:solidFill>
                <a:latin typeface="Arial" panose="020B0604020202020204" pitchFamily="34" charset="0"/>
                <a:cs typeface="Arial" panose="020B0604020202020204" pitchFamily="34" charset="0"/>
              </a:rPr>
              <a:t>     ث.</a:t>
            </a:r>
            <a:r>
              <a:rPr lang="ar-JO" sz="2400" dirty="0">
                <a:latin typeface="Arial" panose="020B0604020202020204" pitchFamily="34" charset="0"/>
                <a:cs typeface="Arial" panose="020B0604020202020204" pitchFamily="34" charset="0"/>
              </a:rPr>
              <a:t> </a:t>
            </a:r>
            <a:r>
              <a:rPr lang="ar-JO" sz="2400" b="1" dirty="0">
                <a:latin typeface="Arial" panose="020B0604020202020204" pitchFamily="34" charset="0"/>
                <a:cs typeface="Arial" panose="020B0604020202020204" pitchFamily="34" charset="0"/>
              </a:rPr>
              <a:t>السبب الرابع: </a:t>
            </a:r>
            <a:r>
              <a:rPr lang="ar-JO" sz="2400" dirty="0">
                <a:latin typeface="Arial" panose="020B0604020202020204" pitchFamily="34" charset="0"/>
                <a:cs typeface="Arial" panose="020B0604020202020204" pitchFamily="34" charset="0"/>
              </a:rPr>
              <a:t>يعطينا روحه القدوس (8ب)</a:t>
            </a:r>
            <a:endParaRPr lang="en-US" sz="2400" dirty="0">
              <a:latin typeface="Arial" panose="020B0604020202020204" pitchFamily="34" charset="0"/>
              <a:cs typeface="Arial" panose="020B0604020202020204" pitchFamily="34" charset="0"/>
            </a:endParaRPr>
          </a:p>
          <a:p>
            <a:pPr marL="114300" lvl="0" indent="0" algn="r">
              <a:buNone/>
            </a:pPr>
            <a:r>
              <a:rPr lang="ar-JO" sz="2800" b="1" dirty="0">
                <a:latin typeface="Arial" panose="020B0604020202020204" pitchFamily="34" charset="0"/>
                <a:cs typeface="Arial" panose="020B0604020202020204" pitchFamily="34" charset="0"/>
              </a:rPr>
              <a:t>2. كيف نتجنب النجاسة الجنسية؟</a:t>
            </a:r>
            <a:endParaRPr lang="en-US" sz="2800" b="1" dirty="0">
              <a:latin typeface="Arial" panose="020B0604020202020204" pitchFamily="34" charset="0"/>
              <a:cs typeface="Arial" panose="020B0604020202020204" pitchFamily="34" charset="0"/>
            </a:endParaRPr>
          </a:p>
          <a:p>
            <a:pPr marL="411480" lvl="1" indent="0" algn="r">
              <a:buNone/>
            </a:pPr>
            <a:r>
              <a:rPr lang="ar-JO" sz="2400" b="1" dirty="0">
                <a:solidFill>
                  <a:srgbClr val="FF0000"/>
                </a:solidFill>
                <a:latin typeface="Arial" panose="020B0604020202020204" pitchFamily="34" charset="0"/>
                <a:cs typeface="Arial" panose="020B0604020202020204" pitchFamily="34" charset="0"/>
              </a:rPr>
              <a:t>     أ. </a:t>
            </a:r>
            <a:r>
              <a:rPr lang="ar-JO" sz="2400" b="1" dirty="0">
                <a:latin typeface="Arial" panose="020B0604020202020204" pitchFamily="34" charset="0"/>
                <a:cs typeface="Arial" panose="020B0604020202020204" pitchFamily="34" charset="0"/>
              </a:rPr>
              <a:t>الإرشاد الأول: </a:t>
            </a:r>
            <a:r>
              <a:rPr lang="ar-JO" sz="2400" dirty="0">
                <a:latin typeface="Arial" panose="020B0604020202020204" pitchFamily="34" charset="0"/>
                <a:cs typeface="Arial" panose="020B0604020202020204" pitchFamily="34" charset="0"/>
              </a:rPr>
              <a:t>تعلم السيطرة على جسدك بقداسة وكرامة (4)</a:t>
            </a:r>
            <a:endParaRPr lang="en-US" sz="2400" dirty="0">
              <a:latin typeface="Arial" panose="020B0604020202020204" pitchFamily="34" charset="0"/>
              <a:cs typeface="Arial" panose="020B0604020202020204" pitchFamily="34" charset="0"/>
            </a:endParaRPr>
          </a:p>
          <a:p>
            <a:pPr marL="411480" lvl="1" indent="0" algn="r">
              <a:buNone/>
            </a:pPr>
            <a:r>
              <a:rPr lang="ar-JO" sz="2400" b="1" dirty="0">
                <a:solidFill>
                  <a:srgbClr val="FF0000"/>
                </a:solidFill>
                <a:latin typeface="Arial" panose="020B0604020202020204" pitchFamily="34" charset="0"/>
                <a:cs typeface="Arial" panose="020B0604020202020204" pitchFamily="34" charset="0"/>
              </a:rPr>
              <a:t>     ب.</a:t>
            </a:r>
            <a:r>
              <a:rPr lang="ar-JO" sz="2400" b="1" dirty="0">
                <a:latin typeface="Arial" panose="020B0604020202020204" pitchFamily="34" charset="0"/>
                <a:cs typeface="Arial" panose="020B0604020202020204" pitchFamily="34" charset="0"/>
              </a:rPr>
              <a:t> الإرشاد الثاني: </a:t>
            </a:r>
            <a:r>
              <a:rPr lang="ar-JO" sz="2400" dirty="0">
                <a:latin typeface="Arial" panose="020B0604020202020204" pitchFamily="34" charset="0"/>
                <a:cs typeface="Arial" panose="020B0604020202020204" pitchFamily="34" charset="0"/>
              </a:rPr>
              <a:t>ليس مثل الوثنيين (5) </a:t>
            </a:r>
            <a:endParaRPr lang="en-US" sz="2400" dirty="0">
              <a:latin typeface="Arial" panose="020B0604020202020204" pitchFamily="34" charset="0"/>
              <a:cs typeface="Arial" panose="020B0604020202020204" pitchFamily="34" charset="0"/>
            </a:endParaRPr>
          </a:p>
          <a:p>
            <a:pPr marL="411480" lvl="1" indent="0" algn="r">
              <a:buNone/>
            </a:pPr>
            <a:r>
              <a:rPr lang="ar-JO" sz="2400" dirty="0">
                <a:solidFill>
                  <a:srgbClr val="FF0000"/>
                </a:solidFill>
                <a:latin typeface="Arial" panose="020B0604020202020204" pitchFamily="34" charset="0"/>
                <a:cs typeface="Arial" panose="020B0604020202020204" pitchFamily="34" charset="0"/>
              </a:rPr>
              <a:t>     </a:t>
            </a:r>
            <a:r>
              <a:rPr lang="ar-JO" sz="2400" b="1" dirty="0">
                <a:solidFill>
                  <a:srgbClr val="FF0000"/>
                </a:solidFill>
                <a:latin typeface="Arial" panose="020B0604020202020204" pitchFamily="34" charset="0"/>
                <a:cs typeface="Arial" panose="020B0604020202020204" pitchFamily="34" charset="0"/>
              </a:rPr>
              <a:t>ت. </a:t>
            </a:r>
            <a:r>
              <a:rPr lang="ar-JO" sz="2400" b="1" dirty="0">
                <a:latin typeface="Arial" panose="020B0604020202020204" pitchFamily="34" charset="0"/>
                <a:cs typeface="Arial" panose="020B0604020202020204" pitchFamily="34" charset="0"/>
              </a:rPr>
              <a:t>الإرشاد الثالث: </a:t>
            </a:r>
            <a:r>
              <a:rPr lang="ar-JO" sz="2400" dirty="0">
                <a:latin typeface="Arial" panose="020B0604020202020204" pitchFamily="34" charset="0"/>
                <a:cs typeface="Arial" panose="020B0604020202020204" pitchFamily="34" charset="0"/>
              </a:rPr>
              <a:t>لا تستغل أخوك/أختك (6أ)</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043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ipe(down)">
                                      <p:cBhvr>
                                        <p:cTn id="21" dur="500"/>
                                        <p:tgtEl>
                                          <p:spTgt spid="3">
                                            <p:txEl>
                                              <p:pRg st="6" end="6"/>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wipe(down)">
                                      <p:cBhvr>
                                        <p:cTn id="24" dur="500"/>
                                        <p:tgtEl>
                                          <p:spTgt spid="3">
                                            <p:txEl>
                                              <p:pRg st="7" end="7"/>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latin typeface="Arial" panose="020B0604020202020204" pitchFamily="34" charset="0"/>
                <a:cs typeface="Arial" panose="020B0604020202020204" pitchFamily="34" charset="0"/>
              </a:rPr>
              <a:t>كيف تعظ الرسائل؟</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1752600"/>
            <a:ext cx="8610600" cy="4876800"/>
          </a:xfrm>
        </p:spPr>
        <p:txBody>
          <a:bodyPr>
            <a:normAutofit/>
          </a:bodyPr>
          <a:lstStyle/>
          <a:p>
            <a:pPr marL="114300" indent="0" algn="r" rtl="1">
              <a:buNone/>
            </a:pPr>
            <a:r>
              <a:rPr lang="ar-JO" sz="3200" b="1" dirty="0">
                <a:latin typeface="Arial" panose="020B0604020202020204" pitchFamily="34" charset="0"/>
                <a:cs typeface="Arial" panose="020B0604020202020204" pitchFamily="34" charset="0"/>
              </a:rPr>
              <a:t>اللوجوس:</a:t>
            </a:r>
          </a:p>
          <a:p>
            <a:pPr marL="114300" indent="0" algn="r" rtl="1">
              <a:buNone/>
            </a:pPr>
            <a:r>
              <a:rPr lang="ar-JO" sz="3200" b="1" dirty="0">
                <a:latin typeface="Arial" panose="020B0604020202020204" pitchFamily="34" charset="0"/>
                <a:cs typeface="Arial" panose="020B0604020202020204" pitchFamily="34" charset="0"/>
              </a:rPr>
              <a:t>الإنفعال:</a:t>
            </a:r>
          </a:p>
          <a:p>
            <a:pPr marL="114300" indent="0" algn="r" rtl="1">
              <a:buNone/>
            </a:pPr>
            <a:r>
              <a:rPr lang="ar-JO" sz="3200" b="1" dirty="0">
                <a:latin typeface="Arial" panose="020B0604020202020204" pitchFamily="34" charset="0"/>
                <a:cs typeface="Arial" panose="020B0604020202020204" pitchFamily="34" charset="0"/>
              </a:rPr>
              <a:t>الروح:</a:t>
            </a:r>
          </a:p>
          <a:p>
            <a:pPr marL="114300" indent="0" algn="r" rtl="1">
              <a:buNone/>
            </a:pPr>
            <a:r>
              <a:rPr lang="ar-JO" sz="3200" b="1" dirty="0">
                <a:latin typeface="Arial" panose="020B0604020202020204" pitchFamily="34" charset="0"/>
                <a:cs typeface="Arial" panose="020B0604020202020204" pitchFamily="34" charset="0"/>
              </a:rPr>
              <a:t>الشكل:</a:t>
            </a:r>
            <a:endParaRPr lang="en-US" sz="3200" b="1"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الحجة المنطقية</a:t>
            </a:r>
          </a:p>
          <a:p>
            <a:pPr algn="r" rtl="1"/>
            <a:r>
              <a:rPr lang="ar-JO" sz="3200" dirty="0">
                <a:latin typeface="Arial" panose="020B0604020202020204" pitchFamily="34" charset="0"/>
                <a:cs typeface="Arial" panose="020B0604020202020204" pitchFamily="34" charset="0"/>
              </a:rPr>
              <a:t>الحوار</a:t>
            </a:r>
            <a:endParaRPr lang="en-US" sz="3200" dirty="0">
              <a:latin typeface="Arial" panose="020B0604020202020204" pitchFamily="34" charset="0"/>
              <a:cs typeface="Arial" panose="020B0604020202020204" pitchFamily="34" charset="0"/>
            </a:endParaRPr>
          </a:p>
          <a:p>
            <a:pPr marL="114300" indent="0" algn="r" rtl="1">
              <a:buNone/>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580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latin typeface="Arial" panose="020B0604020202020204" pitchFamily="34" charset="0"/>
                <a:cs typeface="Arial" panose="020B0604020202020204" pitchFamily="34" charset="0"/>
              </a:rPr>
              <a:t>لماذا الحوار؟</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r" rtl="1"/>
            <a:r>
              <a:rPr lang="ar-JO" sz="3200" dirty="0">
                <a:latin typeface="Arial" panose="020B0604020202020204" pitchFamily="34" charset="0"/>
                <a:cs typeface="Arial" panose="020B0604020202020204" pitchFamily="34" charset="0"/>
              </a:rPr>
              <a:t>شكل الرسائل</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استخدام الرب للحوار</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استخدام بولس الرسول للحوار </a:t>
            </a:r>
          </a:p>
          <a:p>
            <a:pPr marL="114300" indent="0" algn="r">
              <a:buNone/>
            </a:pPr>
            <a:r>
              <a:rPr lang="en-US" sz="3200" dirty="0">
                <a:latin typeface="Arial" panose="020B0604020202020204" pitchFamily="34" charset="0"/>
                <a:cs typeface="Arial" panose="020B0604020202020204" pitchFamily="34" charset="0"/>
              </a:rPr>
              <a:t>(</a:t>
            </a:r>
            <a:r>
              <a:rPr lang="el-GR" sz="3200" i="1" dirty="0">
                <a:latin typeface="Arial" panose="020B0604020202020204" pitchFamily="34" charset="0"/>
                <a:cs typeface="Arial" panose="020B0604020202020204" pitchFamily="34" charset="0"/>
              </a:rPr>
              <a:t>διαλέγομαι</a:t>
            </a:r>
            <a:r>
              <a:rPr lang="en-US" sz="3200" dirty="0">
                <a:latin typeface="Arial" panose="020B0604020202020204" pitchFamily="34" charset="0"/>
                <a:cs typeface="Arial" panose="020B0604020202020204" pitchFamily="34" charset="0"/>
              </a:rPr>
              <a:t>)</a:t>
            </a:r>
            <a:r>
              <a:rPr lang="ar-JO"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3932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latin typeface="Arial" panose="020B0604020202020204" pitchFamily="34" charset="0"/>
                <a:cs typeface="Arial" panose="020B0604020202020204" pitchFamily="34" charset="0"/>
              </a:rPr>
              <a:t>كيف نستخدم الحوار؟</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algn="r" rtl="1"/>
            <a:r>
              <a:rPr lang="ar-JO" sz="3200" dirty="0">
                <a:latin typeface="Arial" panose="020B0604020202020204" pitchFamily="34" charset="0"/>
                <a:cs typeface="Arial" panose="020B0604020202020204" pitchFamily="34" charset="0"/>
              </a:rPr>
              <a:t>سؤال وجواب</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أسئلة بلاغية</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مقابلة</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هيكل حواري</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تغذية أمامية</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تقديم حواري</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الأشكال الإبداعية مثل الإملاء على السكرتير أو المناظرة.</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658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latin typeface="Arial" panose="020B0604020202020204" pitchFamily="34" charset="0"/>
                <a:cs typeface="Arial" panose="020B0604020202020204" pitchFamily="34" charset="0"/>
              </a:rPr>
              <a:t>كيف تعظ الرسائل؟</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1752600"/>
            <a:ext cx="8610600" cy="4876800"/>
          </a:xfrm>
        </p:spPr>
        <p:txBody>
          <a:bodyPr>
            <a:normAutofit/>
          </a:bodyPr>
          <a:lstStyle/>
          <a:p>
            <a:pPr marL="114300" indent="0" algn="r" rtl="1">
              <a:buNone/>
            </a:pPr>
            <a:r>
              <a:rPr lang="ar-JO" sz="3200" b="1" dirty="0">
                <a:latin typeface="Arial" panose="020B0604020202020204" pitchFamily="34" charset="0"/>
                <a:cs typeface="Arial" panose="020B0604020202020204" pitchFamily="34" charset="0"/>
              </a:rPr>
              <a:t>اللوجوس:</a:t>
            </a:r>
          </a:p>
          <a:p>
            <a:pPr marL="114300" indent="0" algn="r" rtl="1">
              <a:buNone/>
            </a:pPr>
            <a:r>
              <a:rPr lang="ar-JO" sz="3200" b="1" dirty="0">
                <a:latin typeface="Arial" panose="020B0604020202020204" pitchFamily="34" charset="0"/>
                <a:cs typeface="Arial" panose="020B0604020202020204" pitchFamily="34" charset="0"/>
              </a:rPr>
              <a:t>الإنفعال:</a:t>
            </a:r>
          </a:p>
          <a:p>
            <a:pPr marL="114300" indent="0" algn="r" rtl="1">
              <a:buNone/>
            </a:pPr>
            <a:r>
              <a:rPr lang="ar-JO" sz="3200" b="1" dirty="0">
                <a:latin typeface="Arial" panose="020B0604020202020204" pitchFamily="34" charset="0"/>
                <a:cs typeface="Arial" panose="020B0604020202020204" pitchFamily="34" charset="0"/>
              </a:rPr>
              <a:t>الروح:</a:t>
            </a:r>
          </a:p>
          <a:p>
            <a:pPr marL="114300" indent="0" algn="r" rtl="1">
              <a:buNone/>
            </a:pPr>
            <a:r>
              <a:rPr lang="ar-JO" sz="3200" b="1" dirty="0">
                <a:latin typeface="Arial" panose="020B0604020202020204" pitchFamily="34" charset="0"/>
                <a:cs typeface="Arial" panose="020B0604020202020204" pitchFamily="34" charset="0"/>
              </a:rPr>
              <a:t>الشكل:</a:t>
            </a:r>
            <a:endParaRPr lang="en-US" sz="3200" b="1"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الحجة المنطقية</a:t>
            </a:r>
          </a:p>
          <a:p>
            <a:pPr algn="r" rtl="1"/>
            <a:r>
              <a:rPr lang="ar-JO" sz="3200" dirty="0">
                <a:latin typeface="Arial" panose="020B0604020202020204" pitchFamily="34" charset="0"/>
                <a:cs typeface="Arial" panose="020B0604020202020204" pitchFamily="34" charset="0"/>
              </a:rPr>
              <a:t>الحوار</a:t>
            </a:r>
          </a:p>
          <a:p>
            <a:pPr algn="r" rtl="1"/>
            <a:r>
              <a:rPr lang="ar-JO" sz="3200" dirty="0">
                <a:latin typeface="Arial" panose="020B0604020202020204" pitchFamily="34" charset="0"/>
                <a:cs typeface="Arial" panose="020B0604020202020204" pitchFamily="34" charset="0"/>
              </a:rPr>
              <a:t>أمثلة</a:t>
            </a:r>
            <a:endParaRPr lang="en-US" sz="3200" dirty="0">
              <a:latin typeface="Arial" panose="020B0604020202020204" pitchFamily="34" charset="0"/>
              <a:cs typeface="Arial" panose="020B0604020202020204" pitchFamily="34" charset="0"/>
            </a:endParaRPr>
          </a:p>
          <a:p>
            <a:pPr marL="114300" indent="0" algn="r" rtl="1">
              <a:buNone/>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940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down)">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1143000"/>
          </a:xfrm>
        </p:spPr>
        <p:txBody>
          <a:bodyPr/>
          <a:lstStyle/>
          <a:p>
            <a:r>
              <a:rPr lang="ar-JO" sz="3200" dirty="0">
                <a:latin typeface="Arial" panose="020B0604020202020204" pitchFamily="34" charset="0"/>
                <a:cs typeface="Arial" panose="020B0604020202020204" pitchFamily="34" charset="0"/>
              </a:rPr>
              <a:t>الأمثلة هي قصص صغيرة: حالات موجزة وملموسة</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828800"/>
            <a:ext cx="8153400" cy="4297363"/>
          </a:xfrm>
        </p:spPr>
        <p:txBody>
          <a:bodyPr>
            <a:noAutofit/>
          </a:bodyPr>
          <a:lstStyle/>
          <a:p>
            <a:pPr marL="36512" indent="0" algn="r">
              <a:buNone/>
            </a:pPr>
            <a:r>
              <a:rPr lang="ar-JO" sz="2800" dirty="0">
                <a:latin typeface="Arial" panose="020B0604020202020204" pitchFamily="34" charset="0"/>
                <a:cs typeface="Arial" panose="020B0604020202020204" pitchFamily="34" charset="0"/>
              </a:rPr>
              <a:t>البعض منكم في التجارب حالياً لكن بالنسبة للآخرين فإن وقت الإمتحان لا يزال في المستقبل</a:t>
            </a:r>
            <a:endParaRPr lang="en-US" sz="2800" dirty="0">
              <a:latin typeface="Arial" panose="020B0604020202020204" pitchFamily="34" charset="0"/>
              <a:cs typeface="Arial" panose="020B0604020202020204" pitchFamily="34" charset="0"/>
            </a:endParaRPr>
          </a:p>
          <a:p>
            <a:pPr marL="379412" indent="-342900" algn="r" rtl="1"/>
            <a:r>
              <a:rPr lang="ar-JO" sz="2800" dirty="0">
                <a:latin typeface="Arial" panose="020B0604020202020204" pitchFamily="34" charset="0"/>
                <a:cs typeface="Arial" panose="020B0604020202020204" pitchFamily="34" charset="0"/>
              </a:rPr>
              <a:t>قد يأتي وقتكم عندما يرن الهاتف في الثالثة صباحاً</a:t>
            </a:r>
            <a:endParaRPr lang="en-US" sz="2800" dirty="0">
              <a:latin typeface="Arial" panose="020B0604020202020204" pitchFamily="34" charset="0"/>
              <a:cs typeface="Arial" panose="020B0604020202020204" pitchFamily="34" charset="0"/>
            </a:endParaRPr>
          </a:p>
          <a:p>
            <a:pPr algn="r" rtl="1"/>
            <a:r>
              <a:rPr lang="ar-JO" sz="2800" dirty="0">
                <a:latin typeface="Arial" panose="020B0604020202020204" pitchFamily="34" charset="0"/>
                <a:cs typeface="Arial" panose="020B0604020202020204" pitchFamily="34" charset="0"/>
              </a:rPr>
              <a:t>قد يأتي وقتكم عندما يسير الطبيب تجاهكم بوجه بائس يحمل صور الأشعة الخاصة بكم</a:t>
            </a:r>
            <a:endParaRPr lang="en-US" sz="2800" dirty="0">
              <a:latin typeface="Arial" panose="020B0604020202020204" pitchFamily="34" charset="0"/>
              <a:cs typeface="Arial" panose="020B0604020202020204" pitchFamily="34" charset="0"/>
            </a:endParaRPr>
          </a:p>
          <a:p>
            <a:pPr algn="r" rtl="1"/>
            <a:r>
              <a:rPr lang="ar-JO" sz="2800" dirty="0">
                <a:latin typeface="Arial" panose="020B0604020202020204" pitchFamily="34" charset="0"/>
                <a:cs typeface="Arial" panose="020B0604020202020204" pitchFamily="34" charset="0"/>
              </a:rPr>
              <a:t>قد يأتي وقتكم عندما تجد ملاحظة مع القهوة تقول سأغادر</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226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1143000"/>
          </a:xfrm>
        </p:spPr>
        <p:txBody>
          <a:bodyPr/>
          <a:lstStyle/>
          <a:p>
            <a:pPr algn="ctr"/>
            <a:r>
              <a:rPr lang="ar-JO" sz="3200" dirty="0">
                <a:latin typeface="Arial" panose="020B0604020202020204" pitchFamily="34" charset="0"/>
                <a:cs typeface="Arial" panose="020B0604020202020204" pitchFamily="34" charset="0"/>
              </a:rPr>
              <a:t>الأمثلة هي قصص صغيرة: حالات موجزة وملموسة</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828800"/>
            <a:ext cx="8153400" cy="4297363"/>
          </a:xfrm>
        </p:spPr>
        <p:txBody>
          <a:bodyPr>
            <a:noAutofit/>
          </a:bodyPr>
          <a:lstStyle/>
          <a:p>
            <a:pPr marL="36512" indent="0" algn="r">
              <a:buNone/>
            </a:pPr>
            <a:r>
              <a:rPr lang="ar-JO" sz="2800" dirty="0">
                <a:latin typeface="Arial" panose="020B0604020202020204" pitchFamily="34" charset="0"/>
                <a:cs typeface="Arial" panose="020B0604020202020204" pitchFamily="34" charset="0"/>
              </a:rPr>
              <a:t>من عظة عن 1 تس 4: 1-8، تجنب النجاسة الجنسية</a:t>
            </a:r>
            <a:endParaRPr lang="en-US" sz="2800" dirty="0">
              <a:latin typeface="Arial" panose="020B0604020202020204" pitchFamily="34" charset="0"/>
              <a:cs typeface="Arial" panose="020B0604020202020204" pitchFamily="34" charset="0"/>
            </a:endParaRPr>
          </a:p>
          <a:p>
            <a:pPr marL="493712" indent="-457200" algn="r" rtl="1"/>
            <a:r>
              <a:rPr lang="ar-JO" sz="2800" dirty="0">
                <a:latin typeface="Arial" panose="020B0604020202020204" pitchFamily="34" charset="0"/>
                <a:cs typeface="Arial" panose="020B0604020202020204" pitchFamily="34" charset="0"/>
              </a:rPr>
              <a:t>طالب مدرسة عليا يفكر في الذهاب إلى حفلة موسيقية </a:t>
            </a:r>
            <a:endParaRPr lang="en-US" sz="2800" dirty="0">
              <a:latin typeface="Arial" panose="020B0604020202020204" pitchFamily="34" charset="0"/>
              <a:cs typeface="Arial" panose="020B0604020202020204" pitchFamily="34" charset="0"/>
            </a:endParaRPr>
          </a:p>
          <a:p>
            <a:pPr marL="493712" indent="-457200" algn="r" rtl="1"/>
            <a:r>
              <a:rPr lang="ar-JO" sz="2800" dirty="0">
                <a:latin typeface="Arial" panose="020B0604020202020204" pitchFamily="34" charset="0"/>
                <a:cs typeface="Arial" panose="020B0604020202020204" pitchFamily="34" charset="0"/>
              </a:rPr>
              <a:t>رجل أعمال يسافر</a:t>
            </a:r>
            <a:endParaRPr lang="en-US" sz="2800" dirty="0">
              <a:latin typeface="Arial" panose="020B0604020202020204" pitchFamily="34" charset="0"/>
              <a:cs typeface="Arial" panose="020B0604020202020204" pitchFamily="34" charset="0"/>
            </a:endParaRPr>
          </a:p>
          <a:p>
            <a:pPr marL="493712" indent="-457200" algn="r" rtl="1"/>
            <a:r>
              <a:rPr lang="ar-JO" sz="2800" dirty="0">
                <a:latin typeface="Arial" panose="020B0604020202020204" pitchFamily="34" charset="0"/>
                <a:cs typeface="Arial" panose="020B0604020202020204" pitchFamily="34" charset="0"/>
              </a:rPr>
              <a:t>راعي يرشد ضد الجنس</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286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latin typeface="Arial" panose="020B0604020202020204" pitchFamily="34" charset="0"/>
                <a:cs typeface="Arial" panose="020B0604020202020204" pitchFamily="34" charset="0"/>
              </a:rPr>
              <a:t>كيف تعظ الرسائل؟</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1752600"/>
            <a:ext cx="8610600" cy="4876800"/>
          </a:xfrm>
        </p:spPr>
        <p:txBody>
          <a:bodyPr>
            <a:normAutofit/>
          </a:bodyPr>
          <a:lstStyle/>
          <a:p>
            <a:pPr marL="114300" indent="0" algn="r" rtl="1">
              <a:buNone/>
            </a:pPr>
            <a:r>
              <a:rPr lang="ar-JO" sz="3200" b="1" dirty="0">
                <a:latin typeface="Arial" panose="020B0604020202020204" pitchFamily="34" charset="0"/>
                <a:cs typeface="Arial" panose="020B0604020202020204" pitchFamily="34" charset="0"/>
              </a:rPr>
              <a:t>اللوجوس:</a:t>
            </a:r>
          </a:p>
          <a:p>
            <a:pPr marL="114300" indent="0" algn="r" rtl="1">
              <a:buNone/>
            </a:pPr>
            <a:r>
              <a:rPr lang="ar-JO" sz="3200" b="1" dirty="0">
                <a:latin typeface="Arial" panose="020B0604020202020204" pitchFamily="34" charset="0"/>
                <a:cs typeface="Arial" panose="020B0604020202020204" pitchFamily="34" charset="0"/>
              </a:rPr>
              <a:t>الإنفعال:</a:t>
            </a:r>
          </a:p>
          <a:p>
            <a:pPr marL="114300" indent="0" algn="r" rtl="1">
              <a:buNone/>
            </a:pPr>
            <a:r>
              <a:rPr lang="ar-JO" sz="3200" b="1" dirty="0">
                <a:latin typeface="Arial" panose="020B0604020202020204" pitchFamily="34" charset="0"/>
                <a:cs typeface="Arial" panose="020B0604020202020204" pitchFamily="34" charset="0"/>
              </a:rPr>
              <a:t>الروح:</a:t>
            </a:r>
          </a:p>
          <a:p>
            <a:pPr marL="114300" indent="0" algn="r" rtl="1">
              <a:buNone/>
            </a:pPr>
            <a:r>
              <a:rPr lang="ar-JO" sz="3200" b="1" dirty="0">
                <a:latin typeface="Arial" panose="020B0604020202020204" pitchFamily="34" charset="0"/>
                <a:cs typeface="Arial" panose="020B0604020202020204" pitchFamily="34" charset="0"/>
              </a:rPr>
              <a:t>الشكل:</a:t>
            </a:r>
            <a:endParaRPr lang="en-US" sz="3200" b="1"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الحجة المنطقية</a:t>
            </a:r>
          </a:p>
          <a:p>
            <a:pPr algn="r" rtl="1"/>
            <a:r>
              <a:rPr lang="ar-JO" sz="3200" dirty="0">
                <a:latin typeface="Arial" panose="020B0604020202020204" pitchFamily="34" charset="0"/>
                <a:cs typeface="Arial" panose="020B0604020202020204" pitchFamily="34" charset="0"/>
              </a:rPr>
              <a:t>الحوار</a:t>
            </a:r>
          </a:p>
          <a:p>
            <a:pPr algn="r" rtl="1"/>
            <a:r>
              <a:rPr lang="ar-JO" sz="3200" dirty="0">
                <a:latin typeface="Arial" panose="020B0604020202020204" pitchFamily="34" charset="0"/>
                <a:cs typeface="Arial" panose="020B0604020202020204" pitchFamily="34" charset="0"/>
              </a:rPr>
              <a:t>أمثلة</a:t>
            </a:r>
          </a:p>
          <a:p>
            <a:pPr algn="r" rtl="1"/>
            <a:r>
              <a:rPr lang="ar-JO" sz="3200" dirty="0">
                <a:latin typeface="Arial" panose="020B0604020202020204" pitchFamily="34" charset="0"/>
                <a:cs typeface="Arial" panose="020B0604020202020204" pitchFamily="34" charset="0"/>
              </a:rPr>
              <a:t>التواصل المرئي</a:t>
            </a:r>
            <a:endParaRPr lang="en-US" sz="3200" dirty="0">
              <a:latin typeface="Arial" panose="020B0604020202020204" pitchFamily="34" charset="0"/>
              <a:cs typeface="Arial" panose="020B0604020202020204" pitchFamily="34" charset="0"/>
            </a:endParaRPr>
          </a:p>
          <a:p>
            <a:pPr marL="114300" indent="0" algn="r" rtl="1">
              <a:buNone/>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1297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a:latin typeface="Arial" panose="020B0604020202020204" pitchFamily="34" charset="0"/>
                <a:cs typeface="Arial" panose="020B0604020202020204" pitchFamily="34" charset="0"/>
              </a:rPr>
              <a:t>خطاب أم رسالة؟</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752600"/>
            <a:ext cx="8382000" cy="4373563"/>
          </a:xfrm>
        </p:spPr>
        <p:txBody>
          <a:bodyPr>
            <a:normAutofit/>
          </a:bodyPr>
          <a:lstStyle/>
          <a:p>
            <a:pPr marL="114300" indent="0" algn="ctr">
              <a:buNone/>
            </a:pPr>
            <a:r>
              <a:rPr lang="ar-JO" sz="3200" u="sng" dirty="0">
                <a:latin typeface="Arial" panose="020B0604020202020204" pitchFamily="34" charset="0"/>
                <a:cs typeface="Arial" panose="020B0604020202020204" pitchFamily="34" charset="0"/>
              </a:rPr>
              <a:t>خطاب</a:t>
            </a:r>
            <a:r>
              <a:rPr lang="en-US" sz="3200" dirty="0">
                <a:latin typeface="Arial" panose="020B0604020202020204" pitchFamily="34" charset="0"/>
                <a:cs typeface="Arial" panose="020B0604020202020204" pitchFamily="34" charset="0"/>
              </a:rPr>
              <a:t>   ………………………………………</a:t>
            </a:r>
            <a:r>
              <a:rPr lang="ar-JO" sz="3200" u="sng" dirty="0">
                <a:latin typeface="Arial" panose="020B0604020202020204" pitchFamily="34" charset="0"/>
                <a:cs typeface="Arial" panose="020B0604020202020204" pitchFamily="34" charset="0"/>
              </a:rPr>
              <a:t>رسالة</a:t>
            </a:r>
            <a:endParaRPr lang="en-US" sz="3200" u="sng" dirty="0">
              <a:latin typeface="Arial" panose="020B0604020202020204" pitchFamily="34" charset="0"/>
              <a:cs typeface="Arial" panose="020B0604020202020204" pitchFamily="34" charset="0"/>
            </a:endParaRPr>
          </a:p>
          <a:p>
            <a:pPr marL="114300" indent="0" algn="ctr">
              <a:buNone/>
            </a:pPr>
            <a:r>
              <a:rPr lang="ar-JO" sz="2800" dirty="0">
                <a:latin typeface="Arial" panose="020B0604020202020204" pitchFamily="34" charset="0"/>
                <a:cs typeface="Arial" panose="020B0604020202020204" pitchFamily="34" charset="0"/>
              </a:rPr>
              <a:t>غير رسمي</a:t>
            </a:r>
            <a:r>
              <a:rPr lang="en-US" sz="2800" dirty="0">
                <a:latin typeface="Arial" panose="020B0604020202020204" pitchFamily="34" charset="0"/>
                <a:cs typeface="Arial" panose="020B0604020202020204" pitchFamily="34" charset="0"/>
              </a:rPr>
              <a:t>	  </a:t>
            </a:r>
            <a:r>
              <a:rPr lang="ar-JO"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a:t>
            </a:r>
            <a:r>
              <a:rPr lang="ar-JO" sz="2800" dirty="0">
                <a:latin typeface="Arial" panose="020B0604020202020204" pitchFamily="34" charset="0"/>
                <a:cs typeface="Arial" panose="020B0604020202020204" pitchFamily="34" charset="0"/>
              </a:rPr>
              <a:t>رسمية</a:t>
            </a:r>
            <a:endParaRPr lang="en-US" sz="2800" dirty="0">
              <a:latin typeface="Arial" panose="020B0604020202020204" pitchFamily="34" charset="0"/>
              <a:cs typeface="Arial" panose="020B0604020202020204" pitchFamily="34" charset="0"/>
            </a:endParaRPr>
          </a:p>
          <a:p>
            <a:pPr marL="114300" indent="0" algn="ctr">
              <a:buNone/>
            </a:pPr>
            <a:r>
              <a:rPr lang="ar-JO" sz="2800" dirty="0">
                <a:latin typeface="Arial" panose="020B0604020202020204" pitchFamily="34" charset="0"/>
                <a:cs typeface="Arial" panose="020B0604020202020204" pitchFamily="34" charset="0"/>
              </a:rPr>
              <a:t>مكتوبة بسرعة</a:t>
            </a:r>
            <a:r>
              <a:rPr lang="en-US" sz="2800" dirty="0">
                <a:latin typeface="Arial" panose="020B0604020202020204" pitchFamily="34" charset="0"/>
                <a:cs typeface="Arial" panose="020B0604020202020204" pitchFamily="34" charset="0"/>
              </a:rPr>
              <a:t>		 </a:t>
            </a:r>
            <a:r>
              <a:rPr lang="ar-JO"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a:t>
            </a:r>
            <a:r>
              <a:rPr lang="ar-JO" sz="2800" dirty="0">
                <a:latin typeface="Arial" panose="020B0604020202020204" pitchFamily="34" charset="0"/>
                <a:cs typeface="Arial" panose="020B0604020202020204" pitchFamily="34" charset="0"/>
              </a:rPr>
              <a:t>مكتوبة بعناية</a:t>
            </a:r>
            <a:endParaRPr lang="en-US" sz="2800" dirty="0">
              <a:latin typeface="Arial" panose="020B0604020202020204" pitchFamily="34" charset="0"/>
              <a:cs typeface="Arial" panose="020B0604020202020204" pitchFamily="34" charset="0"/>
            </a:endParaRPr>
          </a:p>
          <a:p>
            <a:pPr marL="114300" indent="0" algn="ctr">
              <a:buNone/>
            </a:pPr>
            <a:r>
              <a:rPr lang="ar-JO" sz="2800" dirty="0">
                <a:latin typeface="Arial" panose="020B0604020202020204" pitchFamily="34" charset="0"/>
                <a:cs typeface="Arial" panose="020B0604020202020204" pitchFamily="34" charset="0"/>
              </a:rPr>
              <a:t>شخصية</a:t>
            </a:r>
            <a:r>
              <a:rPr lang="en-US" sz="2800" dirty="0">
                <a:latin typeface="Arial" panose="020B0604020202020204" pitchFamily="34" charset="0"/>
                <a:cs typeface="Arial" panose="020B0604020202020204" pitchFamily="34" charset="0"/>
              </a:rPr>
              <a:t>	    </a:t>
            </a:r>
            <a:r>
              <a:rPr lang="ar-JO"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a:t>
            </a:r>
            <a:r>
              <a:rPr lang="ar-JO" sz="2800" dirty="0">
                <a:latin typeface="Arial" panose="020B0604020202020204" pitchFamily="34" charset="0"/>
                <a:cs typeface="Arial" panose="020B0604020202020204" pitchFamily="34" charset="0"/>
              </a:rPr>
              <a:t>عامة</a:t>
            </a:r>
            <a:endParaRPr lang="en-US" sz="2800" dirty="0">
              <a:latin typeface="Arial" panose="020B0604020202020204" pitchFamily="34" charset="0"/>
              <a:cs typeface="Arial" panose="020B0604020202020204" pitchFamily="34" charset="0"/>
            </a:endParaRPr>
          </a:p>
          <a:p>
            <a:pPr marL="114300" indent="0" algn="ctr">
              <a:buNone/>
            </a:pPr>
            <a:r>
              <a:rPr lang="ar-JO" sz="2800" dirty="0">
                <a:latin typeface="Arial" panose="020B0604020202020204" pitchFamily="34" charset="0"/>
                <a:cs typeface="Arial" panose="020B0604020202020204" pitchFamily="34" charset="0"/>
              </a:rPr>
              <a:t>قصيرة</a:t>
            </a:r>
            <a:r>
              <a:rPr lang="en-US" sz="2800" dirty="0">
                <a:latin typeface="Arial" panose="020B0604020202020204" pitchFamily="34" charset="0"/>
                <a:cs typeface="Arial" panose="020B0604020202020204" pitchFamily="34" charset="0"/>
              </a:rPr>
              <a:t>		   </a:t>
            </a:r>
            <a:r>
              <a:rPr lang="ar-JO"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a:t>
            </a:r>
            <a:r>
              <a:rPr lang="ar-JO" sz="2800" dirty="0">
                <a:latin typeface="Arial" panose="020B0604020202020204" pitchFamily="34" charset="0"/>
                <a:cs typeface="Arial" panose="020B0604020202020204" pitchFamily="34" charset="0"/>
              </a:rPr>
              <a:t>طويلة</a:t>
            </a:r>
            <a:endParaRPr lang="en-US" sz="2800" dirty="0">
              <a:latin typeface="Arial" panose="020B0604020202020204" pitchFamily="34" charset="0"/>
              <a:cs typeface="Arial" panose="020B0604020202020204" pitchFamily="34" charset="0"/>
            </a:endParaRPr>
          </a:p>
          <a:p>
            <a:pPr marL="114300" indent="0" algn="ctr">
              <a:buNone/>
            </a:pPr>
            <a:r>
              <a:rPr lang="ar-JO" sz="2800" dirty="0">
                <a:latin typeface="Arial" panose="020B0604020202020204" pitchFamily="34" charset="0"/>
                <a:cs typeface="Arial" panose="020B0604020202020204" pitchFamily="34" charset="0"/>
              </a:rPr>
              <a:t>فليمون، 2 و3 يوحنا</a:t>
            </a:r>
            <a:r>
              <a:rPr lang="en-US" sz="2800" dirty="0">
                <a:latin typeface="Arial" panose="020B0604020202020204" pitchFamily="34" charset="0"/>
                <a:cs typeface="Arial" panose="020B0604020202020204" pitchFamily="34" charset="0"/>
              </a:rPr>
              <a:t>	</a:t>
            </a:r>
            <a:r>
              <a:rPr lang="ar-JO"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a:t>
            </a:r>
            <a:r>
              <a:rPr lang="ar-JO" sz="2800" dirty="0">
                <a:latin typeface="Arial" panose="020B0604020202020204" pitchFamily="34" charset="0"/>
                <a:cs typeface="Arial" panose="020B0604020202020204" pitchFamily="34" charset="0"/>
              </a:rPr>
              <a:t>رومية ... الخ</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068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932458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b="1" dirty="0">
                <a:solidFill>
                  <a:schemeClr val="tx2">
                    <a:lumMod val="75000"/>
                  </a:schemeClr>
                </a:solidFill>
                <a:latin typeface="Arial" panose="020B0604020202020204" pitchFamily="34" charset="0"/>
                <a:cs typeface="Arial" panose="020B0604020202020204" pitchFamily="34" charset="0"/>
              </a:rPr>
              <a:t>1 تيموثاوس 4: 16</a:t>
            </a:r>
            <a:endParaRPr lang="en-US" b="1" dirty="0">
              <a:solidFill>
                <a:schemeClr val="tx2">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762000" y="1828800"/>
            <a:ext cx="7772400" cy="4191000"/>
          </a:xfrm>
        </p:spPr>
        <p:txBody>
          <a:bodyPr>
            <a:normAutofit/>
          </a:bodyPr>
          <a:lstStyle/>
          <a:p>
            <a:pPr marL="36576" indent="0" algn="ctr">
              <a:buNone/>
            </a:pPr>
            <a:r>
              <a:rPr lang="ar-JO" sz="4800" b="1" dirty="0">
                <a:latin typeface="Arial" panose="020B0604020202020204" pitchFamily="34" charset="0"/>
                <a:cs typeface="Arial" panose="020B0604020202020204" pitchFamily="34" charset="0"/>
              </a:rPr>
              <a:t>لاحظ نفسك والتعليم وداوم على ذلك، لأنك إذا فعلت هذا تخلص نفسك والذين يسمعونك أيضاً.</a:t>
            </a:r>
          </a:p>
        </p:txBody>
      </p:sp>
    </p:spTree>
    <p:extLst>
      <p:ext uri="{BB962C8B-B14F-4D97-AF65-F5344CB8AC3E}">
        <p14:creationId xmlns:p14="http://schemas.microsoft.com/office/powerpoint/2010/main" val="35626213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319677558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16934" y="76202"/>
            <a:ext cx="9144000" cy="685800"/>
          </a:xfrm>
        </p:spPr>
        <p:txBody>
          <a:bodyPr/>
          <a:lstStyle/>
          <a:p>
            <a:pPr eaLnBrk="1" hangingPunct="1">
              <a:defRPr/>
            </a:pPr>
            <a:r>
              <a:rPr lang="en-US" sz="4800" b="1" dirty="0">
                <a:solidFill>
                  <a:srgbClr val="FFFFFF"/>
                </a:solidFill>
                <a:latin typeface="Arial" panose="020B0604020202020204" pitchFamily="34" charset="0"/>
                <a:ea typeface="ＭＳ Ｐゴシック" charset="0"/>
                <a:cs typeface="Arial" panose="020B0604020202020204" pitchFamily="34" charset="0"/>
              </a:rPr>
              <a:t>BibleStudyDownloads.org</a:t>
            </a:r>
            <a:endParaRPr lang="en-US" sz="18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863601"/>
            <a:ext cx="3606800" cy="3278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kumimoji="0" lang="ar-JO"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استخدم رمز الإستجابة السريعة (</a:t>
            </a:r>
            <a:r>
              <a:rPr kumimoji="0" lang="en-US"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QR Code</a:t>
            </a:r>
            <a:r>
              <a:rPr kumimoji="0" lang="ar-JO"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r>
              <a:rPr kumimoji="0" lang="en-US"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للحصول على الرابط الإلكتروني الخاص بالمصادر</a:t>
            </a:r>
            <a:endParaRPr kumimoji="0" lang="en-US" sz="3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0" y="4341544"/>
            <a:ext cx="3425631" cy="2096430"/>
          </a:xfrm>
          <a:prstGeom prst="rect">
            <a:avLst/>
          </a:prstGeom>
        </p:spPr>
      </p:pic>
      <p:pic>
        <p:nvPicPr>
          <p:cNvPr id="5" name="Picture 4">
            <a:extLst>
              <a:ext uri="{FF2B5EF4-FFF2-40B4-BE49-F238E27FC236}">
                <a16:creationId xmlns:a16="http://schemas.microsoft.com/office/drawing/2014/main" id="{98B62EE6-866D-4143-9082-63CB2850C425}"/>
              </a:ext>
            </a:extLst>
          </p:cNvPr>
          <p:cNvPicPr>
            <a:picLocks noChangeAspect="1"/>
          </p:cNvPicPr>
          <p:nvPr/>
        </p:nvPicPr>
        <p:blipFill>
          <a:blip r:embed="rId4"/>
          <a:stretch>
            <a:fillRect/>
          </a:stretch>
        </p:blipFill>
        <p:spPr>
          <a:xfrm>
            <a:off x="3735659" y="1080945"/>
            <a:ext cx="5357029" cy="5357029"/>
          </a:xfrm>
          <a:prstGeom prst="rect">
            <a:avLst/>
          </a:prstGeom>
        </p:spPr>
      </p:pic>
    </p:spTree>
    <p:extLst>
      <p:ext uri="{BB962C8B-B14F-4D97-AF65-F5344CB8AC3E}">
        <p14:creationId xmlns:p14="http://schemas.microsoft.com/office/powerpoint/2010/main" val="269999343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021288"/>
            <a:ext cx="9144000" cy="757808"/>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الرابط للعرض التقديميِّ "فن الوعظ" متاحٌ على الموقع الإلكترونيّ:</a:t>
            </a:r>
            <a:br>
              <a:rPr lang="ar-JO" sz="2400" b="1" dirty="0">
                <a:solidFill>
                  <a:srgbClr val="FFFFFF"/>
                </a:solidFill>
                <a:latin typeface="Arial" panose="020B0604020202020204" pitchFamily="34" charset="0"/>
                <a:ea typeface="ＭＳ Ｐゴシック" charset="0"/>
                <a:cs typeface="Arial" panose="020B0604020202020204" pitchFamily="34" charset="0"/>
              </a:rPr>
            </a:br>
            <a:r>
              <a:rPr lang="ar-JO"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328592"/>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528" y="2132856"/>
            <a:ext cx="6153212" cy="3483594"/>
          </a:xfrm>
          <a:prstGeom prst="rect">
            <a:avLst/>
          </a:prstGeom>
        </p:spPr>
      </p:pic>
    </p:spTree>
    <p:extLst>
      <p:ext uri="{BB962C8B-B14F-4D97-AF65-F5344CB8AC3E}">
        <p14:creationId xmlns:p14="http://schemas.microsoft.com/office/powerpoint/2010/main" val="3779141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b="1" dirty="0">
                <a:latin typeface="Arial" panose="020B0604020202020204" pitchFamily="34" charset="0"/>
                <a:cs typeface="Arial" panose="020B0604020202020204" pitchFamily="34" charset="0"/>
              </a:rPr>
              <a:t>الصفات الأدبية / البلاغية:</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14400" y="1752600"/>
            <a:ext cx="7772400" cy="4373563"/>
          </a:xfrm>
        </p:spPr>
        <p:txBody>
          <a:bodyPr>
            <a:normAutofit/>
          </a:bodyPr>
          <a:lstStyle/>
          <a:p>
            <a:pPr marL="114300" indent="0" algn="r">
              <a:buNone/>
            </a:pPr>
            <a:r>
              <a:rPr lang="ar-JO" sz="3200" dirty="0">
                <a:latin typeface="Arial" panose="020B0604020202020204" pitchFamily="34" charset="0"/>
                <a:cs typeface="Arial" panose="020B0604020202020204" pitchFamily="34" charset="0"/>
              </a:rPr>
              <a:t>كانت الرسائل تقنية تواصل ممتازة للرسل للإستمرار في خدمتهم حتى بعد مغادرة المنطقة. كانوا يوصلون الحاضر بالغائب. كانت الرسائل هي أقرب شكل مكتوب في التواصل وجهاً لوجه</a:t>
            </a:r>
          </a:p>
          <a:p>
            <a:pPr marL="114300" indent="0" algn="r">
              <a:buNone/>
            </a:pPr>
            <a:r>
              <a:rPr lang="ar-JO" sz="3200" dirty="0">
                <a:latin typeface="Arial" panose="020B0604020202020204" pitchFamily="34" charset="0"/>
                <a:cs typeface="Arial" panose="020B0604020202020204" pitchFamily="34" charset="0"/>
              </a:rPr>
              <a:t>كانت الرسائل وسيلة اتصال ممتازة للرسل لمواصلة خدمتهم حتى بعد مغادرة المنطقة. إنهم ينقلون "الحضور في الغياب". الرسائل هي أقرب شكل مكتوب لدينا للتواصل وجهًا لوجه.</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6297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b="1" dirty="0">
                <a:latin typeface="Arial" panose="020B0604020202020204" pitchFamily="34" charset="0"/>
                <a:cs typeface="Arial" panose="020B0604020202020204" pitchFamily="34" charset="0"/>
              </a:rPr>
              <a:t>الصفات الأدبية / البلاغية</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r" rtl="1"/>
            <a:r>
              <a:rPr lang="ar-JO" sz="3200" dirty="0">
                <a:latin typeface="Arial" panose="020B0604020202020204" pitchFamily="34" charset="0"/>
                <a:cs typeface="Arial" panose="020B0604020202020204" pitchFamily="34" charset="0"/>
              </a:rPr>
              <a:t>المحتوى: لاهوت المهمة</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الحجة: أساس الأمر في الدلالة</a:t>
            </a:r>
            <a:endParaRPr lang="en-US" sz="2800" dirty="0">
              <a:latin typeface="Arial" panose="020B0604020202020204" pitchFamily="34" charset="0"/>
              <a:cs typeface="Arial" panose="020B0604020202020204" pitchFamily="34" charset="0"/>
            </a:endParaRPr>
          </a:p>
          <a:p>
            <a:pPr lvl="1" algn="r" rtl="1"/>
            <a:r>
              <a:rPr lang="ar-JO" sz="2800" dirty="0">
                <a:latin typeface="Arial" panose="020B0604020202020204" pitchFamily="34" charset="0"/>
                <a:cs typeface="Arial" panose="020B0604020202020204" pitchFamily="34" charset="0"/>
              </a:rPr>
              <a:t>أعطِ بسخاء؟ لماذا؟ (2 كو 8: 8-9)</a:t>
            </a:r>
            <a:endParaRPr lang="en-US" sz="2800" dirty="0">
              <a:latin typeface="Arial" panose="020B0604020202020204" pitchFamily="34" charset="0"/>
              <a:cs typeface="Arial" panose="020B0604020202020204" pitchFamily="34" charset="0"/>
            </a:endParaRPr>
          </a:p>
          <a:p>
            <a:pPr lvl="1" algn="r" rtl="1"/>
            <a:r>
              <a:rPr lang="ar-JO" sz="2800" dirty="0">
                <a:latin typeface="Arial" panose="020B0604020202020204" pitchFamily="34" charset="0"/>
                <a:cs typeface="Arial" panose="020B0604020202020204" pitchFamily="34" charset="0"/>
              </a:rPr>
              <a:t>حاسبين بعضكم البعض أفضل من أنفسكم باتضاع! لما1ا؟ (في 2: 1-8)</a:t>
            </a:r>
            <a:endParaRPr lang="en-US" sz="2800" dirty="0">
              <a:latin typeface="Arial" panose="020B0604020202020204" pitchFamily="34" charset="0"/>
              <a:cs typeface="Arial" panose="020B0604020202020204" pitchFamily="34" charset="0"/>
            </a:endParaRPr>
          </a:p>
          <a:p>
            <a:pPr lvl="1" algn="r" rtl="1"/>
            <a:r>
              <a:rPr lang="ar-JO" sz="2800" dirty="0">
                <a:latin typeface="Arial" panose="020B0604020202020204" pitchFamily="34" charset="0"/>
                <a:cs typeface="Arial" panose="020B0604020202020204" pitchFamily="34" charset="0"/>
              </a:rPr>
              <a:t>أحبوا بعضكم بعضاً! لماذا؟ (1 يو 3: 11)</a:t>
            </a:r>
            <a:endParaRPr lang="en-US" sz="2800" dirty="0">
              <a:latin typeface="Arial" panose="020B0604020202020204" pitchFamily="34" charset="0"/>
              <a:cs typeface="Arial" panose="020B0604020202020204" pitchFamily="34" charset="0"/>
            </a:endParaRPr>
          </a:p>
          <a:p>
            <a:pPr lvl="1" algn="r" rtl="1"/>
            <a:r>
              <a:rPr lang="ar-JO" sz="2800" dirty="0">
                <a:latin typeface="Arial" panose="020B0604020202020204" pitchFamily="34" charset="0"/>
                <a:cs typeface="Arial" panose="020B0604020202020204" pitchFamily="34" charset="0"/>
              </a:rPr>
              <a:t>اخضعوا للسلطات! لماذا؟ (رو 13: 1-7)</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48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latin typeface="Arial" panose="020B0604020202020204" pitchFamily="34" charset="0"/>
                <a:cs typeface="Arial" panose="020B0604020202020204" pitchFamily="34" charset="0"/>
              </a:rPr>
              <a:t>مناقشة</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r" rtl="1"/>
            <a:r>
              <a:rPr lang="ar-JO" sz="3200" dirty="0">
                <a:latin typeface="Arial" panose="020B0604020202020204" pitchFamily="34" charset="0"/>
                <a:cs typeface="Arial" panose="020B0604020202020204" pitchFamily="34" charset="0"/>
              </a:rPr>
              <a:t>إذا كنت ستجادل/تقنع مثل الرسائل، فكيف يمكنك أن ترتكز على هذه الأوامر؟</a:t>
            </a:r>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تجنب النجاسة الجنسية، لأن ...</a:t>
            </a:r>
            <a:r>
              <a:rPr lang="en-US" sz="3200"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a:p>
            <a:pPr lvl="1" algn="r" rtl="1"/>
            <a:r>
              <a:rPr lang="ar-JO" sz="2800" dirty="0">
                <a:latin typeface="Arial" panose="020B0604020202020204" pitchFamily="34" charset="0"/>
                <a:cs typeface="Arial" panose="020B0604020202020204" pitchFamily="34" charset="0"/>
              </a:rPr>
              <a:t>أنظر 1 تس 4: 6، 8</a:t>
            </a:r>
            <a:endParaRPr lang="en-US" sz="28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لا تكذب، لأن ...</a:t>
            </a:r>
            <a:endParaRPr lang="en-US" sz="2800" dirty="0">
              <a:latin typeface="Arial" panose="020B0604020202020204" pitchFamily="34" charset="0"/>
              <a:cs typeface="Arial" panose="020B0604020202020204" pitchFamily="34" charset="0"/>
            </a:endParaRPr>
          </a:p>
          <a:p>
            <a:pPr lvl="1" algn="r" rtl="1"/>
            <a:r>
              <a:rPr lang="ar-JO" sz="2800" dirty="0">
                <a:latin typeface="Arial" panose="020B0604020202020204" pitchFamily="34" charset="0"/>
                <a:cs typeface="Arial" panose="020B0604020202020204" pitchFamily="34" charset="0"/>
              </a:rPr>
              <a:t>أنظر أف 4: 25</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177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JO" b="1" dirty="0">
                <a:latin typeface="Arial" panose="020B0604020202020204" pitchFamily="34" charset="0"/>
                <a:cs typeface="Arial" panose="020B0604020202020204" pitchFamily="34" charset="0"/>
              </a:rPr>
              <a:t>الوظائف البلاغية للجدال </a:t>
            </a:r>
            <a:br>
              <a:rPr lang="ar-JO" b="1" dirty="0">
                <a:latin typeface="Arial" panose="020B0604020202020204" pitchFamily="34" charset="0"/>
                <a:cs typeface="Arial" panose="020B0604020202020204" pitchFamily="34" charset="0"/>
              </a:rPr>
            </a:br>
            <a:r>
              <a:rPr lang="ar-JO" b="1" dirty="0">
                <a:latin typeface="Arial" panose="020B0604020202020204" pitchFamily="34" charset="0"/>
                <a:cs typeface="Arial" panose="020B0604020202020204" pitchFamily="34" charset="0"/>
              </a:rPr>
              <a:t>من الدلالة إلى الأمر</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r" rtl="1"/>
            <a:r>
              <a:rPr lang="ar-JO" sz="3200" dirty="0">
                <a:latin typeface="Arial" panose="020B0604020202020204" pitchFamily="34" charset="0"/>
                <a:cs typeface="Arial" panose="020B0604020202020204" pitchFamily="34" charset="0"/>
              </a:rPr>
              <a:t>التفوق</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الذاكرة</a:t>
            </a:r>
            <a:endParaRPr lang="en-US" sz="3200" dirty="0">
              <a:latin typeface="Arial" panose="020B0604020202020204" pitchFamily="34" charset="0"/>
              <a:cs typeface="Arial" panose="020B0604020202020204" pitchFamily="34" charset="0"/>
            </a:endParaRPr>
          </a:p>
          <a:p>
            <a:pPr lvl="1" algn="r" rtl="1"/>
            <a:r>
              <a:rPr lang="ar-JO" sz="2800" dirty="0">
                <a:latin typeface="Arial" panose="020B0604020202020204" pitchFamily="34" charset="0"/>
                <a:cs typeface="Arial" panose="020B0604020202020204" pitchFamily="34" charset="0"/>
              </a:rPr>
              <a:t>نحن متذكري الرب</a:t>
            </a:r>
            <a:endParaRPr lang="en-US" sz="28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176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Apothecary</Template>
  <TotalTime>744</TotalTime>
  <Words>4391</Words>
  <Application>Microsoft Macintosh PowerPoint</Application>
  <PresentationFormat>On-screen Show (4:3)</PresentationFormat>
  <Paragraphs>468</Paragraphs>
  <Slides>54</Slides>
  <Notes>19</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54</vt:i4>
      </vt:variant>
    </vt:vector>
  </HeadingPairs>
  <TitlesOfParts>
    <vt:vector size="75" baseType="lpstr">
      <vt:lpstr>ＭＳ Ｐゴシック</vt:lpstr>
      <vt:lpstr>Arial</vt:lpstr>
      <vt:lpstr>Book Antiqua</vt:lpstr>
      <vt:lpstr>Calibri</vt:lpstr>
      <vt:lpstr>Century Gothic</vt:lpstr>
      <vt:lpstr>Courier New</vt:lpstr>
      <vt:lpstr>Garamond</vt:lpstr>
      <vt:lpstr>Symbol</vt:lpstr>
      <vt:lpstr>Tahoma</vt:lpstr>
      <vt:lpstr>Times New Roman</vt:lpstr>
      <vt:lpstr>Wingdings</vt:lpstr>
      <vt:lpstr>Apothecary</vt:lpstr>
      <vt:lpstr>Office Theme</vt:lpstr>
      <vt:lpstr>1_Office Theme</vt:lpstr>
      <vt:lpstr>Ocean</vt:lpstr>
      <vt:lpstr>Default Design</vt:lpstr>
      <vt:lpstr>1_Default Design</vt:lpstr>
      <vt:lpstr>2_Office Theme</vt:lpstr>
      <vt:lpstr>Orbit</vt:lpstr>
      <vt:lpstr>8_Orbit</vt:lpstr>
      <vt:lpstr>1_Orbit</vt:lpstr>
      <vt:lpstr>الوعظ التفسيري الحساس للنوع  من الرسائل</vt:lpstr>
      <vt:lpstr>1 تيموثاوس 4: 16</vt:lpstr>
      <vt:lpstr>مراجعة</vt:lpstr>
      <vt:lpstr>نظرة عامة</vt:lpstr>
      <vt:lpstr>خطاب أم رسالة؟</vt:lpstr>
      <vt:lpstr>الصفات الأدبية / البلاغية:</vt:lpstr>
      <vt:lpstr>الصفات الأدبية / البلاغية</vt:lpstr>
      <vt:lpstr>مناقشة</vt:lpstr>
      <vt:lpstr>الوظائف البلاغية للجدال  من الدلالة إلى الأمر</vt:lpstr>
      <vt:lpstr>الوعظ كتذكير</vt:lpstr>
      <vt:lpstr>الصفات الأدبية / البلاغية</vt:lpstr>
      <vt:lpstr>المناقشة</vt:lpstr>
      <vt:lpstr>الوظائف البلاغية للجدال  بشكل عملي</vt:lpstr>
      <vt:lpstr>قانون كوهين</vt:lpstr>
      <vt:lpstr>الجدال من منطلق الحاجات العملية</vt:lpstr>
      <vt:lpstr>الصفات الأدبية / البلاغية</vt:lpstr>
      <vt:lpstr>الصفات الأدبية / البلاغية</vt:lpstr>
      <vt:lpstr>أشكال صغيرة في الرسائل</vt:lpstr>
      <vt:lpstr>الصفات الأدبية / البلاغية</vt:lpstr>
      <vt:lpstr>قوة جذب الإنتباه  للأشكال الصغيرة</vt:lpstr>
      <vt:lpstr>الصفات الأدبية / البلاغية</vt:lpstr>
      <vt:lpstr>الصفات الأدبية / البلاغية</vt:lpstr>
      <vt:lpstr>المواد المشكَّلة مسبقاً في رسائل بولس</vt:lpstr>
      <vt:lpstr>الصفات الأدبية / البلاغية</vt:lpstr>
      <vt:lpstr>تكاليف عمل رسالة</vt:lpstr>
      <vt:lpstr>الصفات الأدبية / البلاغية</vt:lpstr>
      <vt:lpstr>كيف تعظ الرسائل؟</vt:lpstr>
      <vt:lpstr>الأمر: توقع الله</vt:lpstr>
      <vt:lpstr>كن كريماً</vt:lpstr>
      <vt:lpstr>مثال من تيم كيلر</vt:lpstr>
      <vt:lpstr>كيف تعظ الرسائل؟</vt:lpstr>
      <vt:lpstr>يقدر علماء الإتصال:</vt:lpstr>
      <vt:lpstr>الحق من خلال الشخصية</vt:lpstr>
      <vt:lpstr>كيف تثير العاطفة في الآخرين؟</vt:lpstr>
      <vt:lpstr>كيف تعظ الرسائل؟</vt:lpstr>
      <vt:lpstr>PowerPoint Presentation</vt:lpstr>
      <vt:lpstr>PowerPoint Presentation</vt:lpstr>
      <vt:lpstr>PowerPoint Presentation</vt:lpstr>
      <vt:lpstr>PowerPoint Presentation</vt:lpstr>
      <vt:lpstr>كيف تعظ الرسائل؟</vt:lpstr>
      <vt:lpstr>الحجة المنطقية</vt:lpstr>
      <vt:lpstr>الشكل المنطقي عظة من 1 تس 4: 1-8</vt:lpstr>
      <vt:lpstr>كيف تعظ الرسائل؟</vt:lpstr>
      <vt:lpstr>لماذا الحوار؟</vt:lpstr>
      <vt:lpstr>كيف نستخدم الحوار؟</vt:lpstr>
      <vt:lpstr>كيف تعظ الرسائل؟</vt:lpstr>
      <vt:lpstr>الأمثلة هي قصص صغيرة: حالات موجزة وملموسة</vt:lpstr>
      <vt:lpstr>الأمثلة هي قصص صغيرة: حالات موجزة وملموسة</vt:lpstr>
      <vt:lpstr>كيف تعظ الرسائل؟</vt:lpstr>
      <vt:lpstr>PowerPoint Presentation</vt:lpstr>
      <vt:lpstr>1 تيموثاوس 4: 16</vt:lpstr>
      <vt:lpstr>Black</vt:lpstr>
      <vt:lpstr>BibleStudyDownloads.org</vt:lpstr>
      <vt:lpstr>الرابط للعرض التقديميِّ "فن الوعظ" متاحٌ على الموقع الإلكترونيّ: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Genre-sensitive expository preaching of epistles</dc:title>
  <dc:creator>Dr. Jeffrey Arthurs</dc:creator>
  <cp:lastModifiedBy>Rick Griffith</cp:lastModifiedBy>
  <cp:revision>69</cp:revision>
  <dcterms:created xsi:type="dcterms:W3CDTF">2014-07-14T21:30:48Z</dcterms:created>
  <dcterms:modified xsi:type="dcterms:W3CDTF">2024-02-05T07:50:54Z</dcterms:modified>
</cp:coreProperties>
</file>