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2" r:id="rId3"/>
    <p:sldMasterId id="2147483684" r:id="rId4"/>
    <p:sldMasterId id="2147483696" r:id="rId5"/>
    <p:sldMasterId id="2147483709" r:id="rId6"/>
    <p:sldMasterId id="2147483721" r:id="rId7"/>
    <p:sldMasterId id="2147483733" r:id="rId8"/>
  </p:sldMasterIdLst>
  <p:notesMasterIdLst>
    <p:notesMasterId r:id="rId48"/>
  </p:notesMasterIdLst>
  <p:sldIdLst>
    <p:sldId id="302" r:id="rId9"/>
    <p:sldId id="315" r:id="rId10"/>
    <p:sldId id="316" r:id="rId11"/>
    <p:sldId id="317" r:id="rId12"/>
    <p:sldId id="311" r:id="rId13"/>
    <p:sldId id="314" r:id="rId14"/>
    <p:sldId id="258" r:id="rId15"/>
    <p:sldId id="278" r:id="rId16"/>
    <p:sldId id="285" r:id="rId17"/>
    <p:sldId id="279" r:id="rId18"/>
    <p:sldId id="304" r:id="rId19"/>
    <p:sldId id="263" r:id="rId20"/>
    <p:sldId id="305" r:id="rId21"/>
    <p:sldId id="281" r:id="rId22"/>
    <p:sldId id="306" r:id="rId23"/>
    <p:sldId id="308" r:id="rId24"/>
    <p:sldId id="269" r:id="rId25"/>
    <p:sldId id="310" r:id="rId26"/>
    <p:sldId id="271"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5464" r:id="rId40"/>
    <p:sldId id="273" r:id="rId41"/>
    <p:sldId id="5465" r:id="rId42"/>
    <p:sldId id="303" r:id="rId43"/>
    <p:sldId id="5466" r:id="rId44"/>
    <p:sldId id="267" r:id="rId45"/>
    <p:sldId id="5463" r:id="rId46"/>
    <p:sldId id="4032"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66"/>
    <a:srgbClr val="003300"/>
    <a:srgbClr val="FFFF00"/>
    <a:srgbClr val="FFFF66"/>
    <a:srgbClr val="FF0000"/>
    <a:srgbClr val="00CCFF"/>
    <a:srgbClr val="006600"/>
    <a:srgbClr val="CC99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6" autoAdjust="0"/>
    <p:restoredTop sz="94249" autoAdjust="0"/>
  </p:normalViewPr>
  <p:slideViewPr>
    <p:cSldViewPr>
      <p:cViewPr>
        <p:scale>
          <a:sx n="153" d="100"/>
          <a:sy n="153" d="100"/>
        </p:scale>
        <p:origin x="512" y="264"/>
      </p:cViewPr>
      <p:guideLst>
        <p:guide orient="horz" pos="2160"/>
        <p:guide pos="2880"/>
      </p:guideLst>
    </p:cSldViewPr>
  </p:slideViewPr>
  <p:outlineViewPr>
    <p:cViewPr>
      <p:scale>
        <a:sx n="33" d="100"/>
        <a:sy n="33" d="100"/>
      </p:scale>
      <p:origin x="0" y="19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302EB-A6CD-544E-882D-D150BD461B95}" type="datetimeFigureOut">
              <a:rPr lang="en-US" smtClean="0"/>
              <a:t>2/2/24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81A7D-B256-D14A-928D-001DCDDD7D7A}" type="slidenum">
              <a:rPr lang="en-US" smtClean="0"/>
              <a:t>‹#›</a:t>
            </a:fld>
            <a:endParaRPr lang="en-US"/>
          </a:p>
        </p:txBody>
      </p:sp>
    </p:spTree>
    <p:extLst>
      <p:ext uri="{BB962C8B-B14F-4D97-AF65-F5344CB8AC3E}">
        <p14:creationId xmlns:p14="http://schemas.microsoft.com/office/powerpoint/2010/main" val="29699334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heart of Jesus’ teaching. He spoke 50 to 70 parables, depending how you define the term, so that approximately 43% of his words in Matthew, 16% of his words in Mark, and 52% of his words in Luke are parables. The word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occurs fifty times in the New Testament. All but two of those occurrences appear in Matthew, Mark, and Luke. (The other two are Hebrews 9:9 and 11:19.)</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seems that Jesus virtually invented this genre. Researchers have discovered only three rabbinic parables before the time of Christ, although they became fairly common in the centuries after our Lord’s earthly ministry. Furthermore, the Hebrew Bible contains only a few, with Nathan’s story in 2 Samuel 12 as the best parallel to Jesus’ stories.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want to expound the Savior’s heart, you’ve got to preach the parables.</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5</a:t>
            </a:fld>
            <a:endParaRPr lang="en-US"/>
          </a:p>
        </p:txBody>
      </p:sp>
    </p:spTree>
    <p:extLst>
      <p:ext uri="{BB962C8B-B14F-4D97-AF65-F5344CB8AC3E}">
        <p14:creationId xmlns:p14="http://schemas.microsoft.com/office/powerpoint/2010/main" val="3532560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term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means literally to “throw alongside,” and that’s what parables do. They make comparisons. They align one thing next to another to clarify the second thing. They portray scenes from everyday life—working in the field, sowing, fishing, traveling—which morph into spiritual lessons.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is closely linked to the Hebrew term </a:t>
            </a:r>
            <a:r>
              <a:rPr lang="en-US" sz="1200" i="1" kern="1200" dirty="0" err="1">
                <a:solidFill>
                  <a:schemeClr val="tx1"/>
                </a:solidFill>
                <a:effectLst/>
                <a:latin typeface="+mn-lt"/>
                <a:ea typeface="+mn-ea"/>
                <a:cs typeface="+mn-cs"/>
              </a:rPr>
              <a:t>mashal</a:t>
            </a:r>
            <a:r>
              <a:rPr lang="en-US" sz="1200" kern="1200" dirty="0">
                <a:solidFill>
                  <a:schemeClr val="tx1"/>
                </a:solidFill>
                <a:effectLst/>
                <a:latin typeface="+mn-lt"/>
                <a:ea typeface="+mn-ea"/>
                <a:cs typeface="+mn-cs"/>
              </a:rPr>
              <a:t> (“to be like”), which is the characteristic term for “proverb,” but Old Testament </a:t>
            </a:r>
            <a:r>
              <a:rPr lang="en-US" sz="1200" i="1" kern="1200" dirty="0" err="1">
                <a:solidFill>
                  <a:schemeClr val="tx1"/>
                </a:solidFill>
                <a:effectLst/>
                <a:latin typeface="+mn-lt"/>
                <a:ea typeface="+mn-ea"/>
                <a:cs typeface="+mn-cs"/>
              </a:rPr>
              <a:t>mashalim</a:t>
            </a:r>
            <a:r>
              <a:rPr lang="en-US" sz="1200" kern="1200" dirty="0">
                <a:solidFill>
                  <a:schemeClr val="tx1"/>
                </a:solidFill>
                <a:effectLst/>
                <a:latin typeface="+mn-lt"/>
                <a:ea typeface="+mn-ea"/>
                <a:cs typeface="+mn-cs"/>
              </a:rPr>
              <a:t> and New Testament </a:t>
            </a:r>
            <a:r>
              <a:rPr lang="en-US" sz="1200" i="1" kern="1200" dirty="0" err="1">
                <a:solidFill>
                  <a:schemeClr val="tx1"/>
                </a:solidFill>
                <a:effectLst/>
                <a:latin typeface="+mn-lt"/>
                <a:ea typeface="+mn-ea"/>
                <a:cs typeface="+mn-cs"/>
              </a:rPr>
              <a:t>parabolai</a:t>
            </a:r>
            <a:r>
              <a:rPr lang="en-US" sz="1200" kern="1200" dirty="0">
                <a:solidFill>
                  <a:schemeClr val="tx1"/>
                </a:solidFill>
                <a:effectLst/>
                <a:latin typeface="+mn-lt"/>
                <a:ea typeface="+mn-ea"/>
                <a:cs typeface="+mn-cs"/>
              </a:rPr>
              <a:t> are broad categories which do not have exact parallels in English literature. They include riddles, allegories, and sayings.</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7</a:t>
            </a:fld>
            <a:endParaRPr lang="en-US"/>
          </a:p>
        </p:txBody>
      </p:sp>
    </p:spTree>
    <p:extLst>
      <p:ext uri="{BB962C8B-B14F-4D97-AF65-F5344CB8AC3E}">
        <p14:creationId xmlns:p14="http://schemas.microsoft.com/office/powerpoint/2010/main" val="51078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term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suggests, parables are analogies. In the LXX,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is used of an </a:t>
            </a:r>
            <a:r>
              <a:rPr lang="en-US" sz="1200" i="1" kern="1200" dirty="0">
                <a:solidFill>
                  <a:schemeClr val="tx1"/>
                </a:solidFill>
                <a:effectLst/>
                <a:latin typeface="+mn-lt"/>
                <a:ea typeface="+mn-ea"/>
                <a:cs typeface="+mn-cs"/>
              </a:rPr>
              <a:t>event </a:t>
            </a:r>
            <a:r>
              <a:rPr lang="en-US" sz="1200" kern="1200" dirty="0">
                <a:solidFill>
                  <a:schemeClr val="tx1"/>
                </a:solidFill>
                <a:effectLst/>
                <a:latin typeface="+mn-lt"/>
                <a:ea typeface="+mn-ea"/>
                <a:cs typeface="+mn-cs"/>
              </a:rPr>
              <a:t>which has become emblematic (1 Sam. 10:12, “Is Saul also among the prophets?”) just as we might say that such-and-such a failure was the leader’s  “Waterloo.” In the LXX the term also describes </a:t>
            </a:r>
            <a:r>
              <a:rPr lang="en-US" sz="1200" i="1" kern="1200" dirty="0">
                <a:solidFill>
                  <a:schemeClr val="tx1"/>
                </a:solidFill>
                <a:effectLst/>
                <a:latin typeface="+mn-lt"/>
                <a:ea typeface="+mn-ea"/>
                <a:cs typeface="+mn-cs"/>
              </a:rPr>
              <a:t>persons</a:t>
            </a:r>
            <a:r>
              <a:rPr lang="en-US" sz="1200" kern="1200" dirty="0">
                <a:solidFill>
                  <a:schemeClr val="tx1"/>
                </a:solidFill>
                <a:effectLst/>
                <a:latin typeface="+mn-lt"/>
                <a:ea typeface="+mn-ea"/>
                <a:cs typeface="+mn-cs"/>
              </a:rPr>
              <a:t> who have become emblematic (Jer. 24:9, “I will make them a horror to all the kingdoms of the earth, to be a reproach, a byword, a taunt and a curse”; Job 17:6, “He has made me a byword among the people”). We do the same when we say he is a “Quisling” or “Casanova.” The term is also attached to an </a:t>
            </a:r>
            <a:r>
              <a:rPr lang="en-US" sz="1200" i="1" kern="1200" dirty="0">
                <a:solidFill>
                  <a:schemeClr val="tx1"/>
                </a:solidFill>
                <a:effectLst/>
                <a:latin typeface="+mn-lt"/>
                <a:ea typeface="+mn-ea"/>
                <a:cs typeface="+mn-cs"/>
              </a:rPr>
              <a:t>allegorical story</a:t>
            </a:r>
            <a:r>
              <a:rPr lang="en-US" sz="1200" kern="1200" dirty="0">
                <a:solidFill>
                  <a:schemeClr val="tx1"/>
                </a:solidFill>
                <a:effectLst/>
                <a:latin typeface="+mn-lt"/>
                <a:ea typeface="+mn-ea"/>
                <a:cs typeface="+mn-cs"/>
              </a:rPr>
              <a:t> (Ezek. 7:1-10). In all of these cases,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is a figure of speech that compares one thing to another.</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 parables can be located on a sliding scale between simple simile (“the kingdom of heaven is like . . .”) and intentional allegory (the four soils stand for the heart conditions of four hearers). That sliding scale has baffled scholars because we have no parallel literary form. Long speaks of “code, vessel, object of art.”</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Code: unifies insiders and confirms what we already know/believe.</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Vessel: teaches and enlightens.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[overhead: parables as similes]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 of art: collaboration and imagination.</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9</a:t>
            </a:fld>
            <a:endParaRPr lang="en-US"/>
          </a:p>
        </p:txBody>
      </p:sp>
    </p:spTree>
    <p:extLst>
      <p:ext uri="{BB962C8B-B14F-4D97-AF65-F5344CB8AC3E}">
        <p14:creationId xmlns:p14="http://schemas.microsoft.com/office/powerpoint/2010/main" val="31349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code of p</a:t>
            </a:r>
            <a:r>
              <a:rPr lang="en-US" dirty="0"/>
              <a:t>arables is like an inside</a:t>
            </a:r>
            <a:r>
              <a:rPr lang="en-US" baseline="0" dirty="0"/>
              <a:t> joke where only the initiated “get it.”</a:t>
            </a:r>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11</a:t>
            </a:fld>
            <a:endParaRPr lang="en-US"/>
          </a:p>
        </p:txBody>
      </p:sp>
    </p:spTree>
    <p:extLst>
      <p:ext uri="{BB962C8B-B14F-4D97-AF65-F5344CB8AC3E}">
        <p14:creationId xmlns:p14="http://schemas.microsoft.com/office/powerpoint/2010/main" val="276376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Jesus’ parables stroll through everyday life in the ancient Near East depicting characters and actions seen in every town and village. We meet homemakers, widows, virgins, servants, tenants, fathers, and sons. We see them light lamps, sow seed, invest money, and invite to weddings. The stories are realistic. As I’ll discuss in a minute, the stories often exaggerate (mustard plants don’t </a:t>
            </a:r>
            <a:r>
              <a:rPr lang="en-US" sz="1200" i="1" kern="1200" dirty="0">
                <a:solidFill>
                  <a:schemeClr val="tx1"/>
                </a:solidFill>
                <a:effectLst/>
                <a:latin typeface="+mn-lt"/>
                <a:ea typeface="+mn-ea"/>
                <a:cs typeface="+mn-cs"/>
              </a:rPr>
              <a:t>really</a:t>
            </a:r>
            <a:r>
              <a:rPr lang="en-US" sz="1200" kern="1200" dirty="0">
                <a:solidFill>
                  <a:schemeClr val="tx1"/>
                </a:solidFill>
                <a:effectLst/>
                <a:latin typeface="+mn-lt"/>
                <a:ea typeface="+mn-ea"/>
                <a:cs typeface="+mn-cs"/>
              </a:rPr>
              <a:t> grow as large as trees), but there are no talking animals, dragons, or haunted forests. Parables are not fairy tales.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cultural study necessary. E.g. Luke 15, Good Shepherd. How much do sheep weigh? How much did average man weigh? Western notion of value of individual, but Kenneth Bailey says that Mid-East notion is pride in one’s accomplishments.</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12</a:t>
            </a:fld>
            <a:endParaRPr lang="en-US"/>
          </a:p>
        </p:txBody>
      </p:sp>
    </p:spTree>
    <p:extLst>
      <p:ext uri="{BB962C8B-B14F-4D97-AF65-F5344CB8AC3E}">
        <p14:creationId xmlns:p14="http://schemas.microsoft.com/office/powerpoint/2010/main" val="269090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Exegesis:</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Be careful of too much imagination, the dangers of allegory.</a:t>
            </a:r>
            <a:endParaRPr lang="en-SG"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[Augustine]</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Exegete cultural context.</a:t>
            </a:r>
            <a:r>
              <a:rPr lang="en-US" sz="1200" kern="1200" dirty="0">
                <a:solidFill>
                  <a:schemeClr val="tx1"/>
                </a:solidFill>
                <a:effectLst/>
                <a:latin typeface="+mn-lt"/>
                <a:ea typeface="+mn-ea"/>
                <a:cs typeface="+mn-cs"/>
              </a:rPr>
              <a:t> E.g. Luke 15, woman who lost coin—dark houses, flag stone floors.</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Exegete literary context. </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Lead-in statements (e.g. Luke 18:1; 18: 9; 19:11).</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End stress (e.g. Luke 18:7-8, 18:14; 19:26-27)</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Placement in gospel provide clues to meaning (e.g. what follows the parable of the Good Samaritan?)</a:t>
            </a:r>
            <a:endParaRPr lang="en-SG" sz="11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Homiletics: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Translate.</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the original hearers must have been shocked to hear Jesus make a </a:t>
            </a:r>
            <a:r>
              <a:rPr lang="en-US" sz="1200" i="1" kern="1200" dirty="0">
                <a:solidFill>
                  <a:schemeClr val="tx1"/>
                </a:solidFill>
                <a:effectLst/>
                <a:latin typeface="+mn-lt"/>
                <a:ea typeface="+mn-ea"/>
                <a:cs typeface="+mn-cs"/>
              </a:rPr>
              <a:t>tax collector</a:t>
            </a:r>
            <a:r>
              <a:rPr lang="en-US" sz="1200" kern="1200" dirty="0">
                <a:solidFill>
                  <a:schemeClr val="tx1"/>
                </a:solidFill>
                <a:effectLst/>
                <a:latin typeface="+mn-lt"/>
                <a:ea typeface="+mn-ea"/>
                <a:cs typeface="+mn-cs"/>
              </a:rPr>
              <a:t> the exemplar in one of his stories with the Pharisee as the foil. Tax collectors were traitors! Modern audiences need to feel the shock. Perhaps we could translate with a story of how the Dutch treated collaborators after WWII.</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probably need to translate the story of the Prodigal Son, too. Jesus’ listeners would have expected the father to take offense when his son left. To help our listeners respond to the story in the same way, perhaps we could show the scene from “Fiddler on the Roof” when </a:t>
            </a:r>
            <a:r>
              <a:rPr lang="en-US" sz="1200" kern="1200" dirty="0" err="1">
                <a:solidFill>
                  <a:schemeClr val="tx1"/>
                </a:solidFill>
                <a:effectLst/>
                <a:latin typeface="+mn-lt"/>
                <a:ea typeface="+mn-ea"/>
                <a:cs typeface="+mn-cs"/>
              </a:rPr>
              <a:t>Tevye</a:t>
            </a:r>
            <a:r>
              <a:rPr lang="en-US" sz="1200" kern="1200" dirty="0">
                <a:solidFill>
                  <a:schemeClr val="tx1"/>
                </a:solidFill>
                <a:effectLst/>
                <a:latin typeface="+mn-lt"/>
                <a:ea typeface="+mn-ea"/>
                <a:cs typeface="+mn-cs"/>
              </a:rPr>
              <a:t> pronounces his daughter “dead” for marrying a Gentile.</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Don’t be afraid to make a point</a:t>
            </a:r>
            <a:r>
              <a:rPr lang="en-US" sz="1200" b="1" kern="1200" baseline="0" dirty="0">
                <a:solidFill>
                  <a:schemeClr val="tx1"/>
                </a:solidFill>
                <a:effectLst/>
                <a:latin typeface="+mn-lt"/>
                <a:ea typeface="+mn-ea"/>
                <a:cs typeface="+mn-cs"/>
              </a:rPr>
              <a:t> </a:t>
            </a:r>
          </a:p>
          <a:p>
            <a:pPr lvl="0"/>
            <a:endParaRPr lang="en-US" sz="1200" b="1" kern="1200" baseline="0" dirty="0">
              <a:solidFill>
                <a:schemeClr val="tx1"/>
              </a:solidFill>
              <a:effectLst/>
              <a:latin typeface="+mn-lt"/>
              <a:ea typeface="+mn-ea"/>
              <a:cs typeface="+mn-cs"/>
            </a:endParaRPr>
          </a:p>
          <a:p>
            <a:pPr lvl="0"/>
            <a:r>
              <a:rPr lang="en-US" sz="1200" b="1" kern="1200" baseline="0" dirty="0" err="1">
                <a:solidFill>
                  <a:schemeClr val="tx1"/>
                </a:solidFill>
                <a:effectLst/>
                <a:latin typeface="+mn-lt"/>
                <a:ea typeface="+mn-ea"/>
                <a:cs typeface="+mn-cs"/>
              </a:rPr>
              <a:t>e.g</a:t>
            </a:r>
            <a:r>
              <a:rPr lang="en-US" sz="1200" b="1" kern="1200" baseline="0" dirty="0">
                <a:solidFill>
                  <a:schemeClr val="tx1"/>
                </a:solidFill>
                <a:effectLst/>
                <a:latin typeface="+mn-lt"/>
                <a:ea typeface="+mn-ea"/>
                <a:cs typeface="+mn-cs"/>
              </a:rPr>
              <a:t>, Pray!  Don’t give up!</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explicitly . . .]</a:t>
            </a:r>
            <a:r>
              <a:rPr lang="en-US" sz="1200" kern="1200" baseline="0" dirty="0">
                <a:solidFill>
                  <a:schemeClr val="tx1"/>
                </a:solidFill>
                <a:effectLst/>
                <a:latin typeface="+mn-lt"/>
                <a:ea typeface="+mn-ea"/>
                <a:cs typeface="+mn-cs"/>
              </a:rPr>
              <a:t>  Many postmodern authors today </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[Sexy Carrot]</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18</a:t>
            </a:fld>
            <a:endParaRPr lang="en-US"/>
          </a:p>
        </p:txBody>
      </p:sp>
    </p:spTree>
    <p:extLst>
      <p:ext uri="{BB962C8B-B14F-4D97-AF65-F5344CB8AC3E}">
        <p14:creationId xmlns:p14="http://schemas.microsoft.com/office/powerpoint/2010/main" val="398600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Exegesis:</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Be careful of too much imagination, the dangers of allegory.</a:t>
            </a:r>
            <a:endParaRPr lang="en-SG"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[Augustine]</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Exegete cultural context.</a:t>
            </a:r>
            <a:r>
              <a:rPr lang="en-US" sz="1200" kern="1200" dirty="0">
                <a:solidFill>
                  <a:schemeClr val="tx1"/>
                </a:solidFill>
                <a:effectLst/>
                <a:latin typeface="+mn-lt"/>
                <a:ea typeface="+mn-ea"/>
                <a:cs typeface="+mn-cs"/>
              </a:rPr>
              <a:t> E.g. Luke 15, woman who lost coin—dark houses, flag stone floors.</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Exegete literary context. </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Lead-in statements (e.g. Luke 18:1; 18: 9; 19:11).</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End stress (e.g. Luke 18:7-8, 18:14; 19:26-27)</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Placement in gospel provide clues to meaning (e.g. what follows the parable of the Good Samaritan?)</a:t>
            </a:r>
            <a:endParaRPr lang="en-SG" sz="11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Homiletics: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Translate.</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the original hearers must have been shocked to hear Jesus make a </a:t>
            </a:r>
            <a:r>
              <a:rPr lang="en-US" sz="1200" i="1" kern="1200" dirty="0">
                <a:solidFill>
                  <a:schemeClr val="tx1"/>
                </a:solidFill>
                <a:effectLst/>
                <a:latin typeface="+mn-lt"/>
                <a:ea typeface="+mn-ea"/>
                <a:cs typeface="+mn-cs"/>
              </a:rPr>
              <a:t>tax collector</a:t>
            </a:r>
            <a:r>
              <a:rPr lang="en-US" sz="1200" kern="1200" dirty="0">
                <a:solidFill>
                  <a:schemeClr val="tx1"/>
                </a:solidFill>
                <a:effectLst/>
                <a:latin typeface="+mn-lt"/>
                <a:ea typeface="+mn-ea"/>
                <a:cs typeface="+mn-cs"/>
              </a:rPr>
              <a:t> the exemplar in one of his stories with the Pharisee as the foil. Tax collectors were traitors! Modern audiences need to feel the shock. Perhaps we could translate with a story of how the Dutch treated collaborators after WWII.</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probably need to translate the story of the Prodigal Son, too. Jesus’ listeners would have expected the father to take offense when his son left. To help our listeners respond to the story in the same way, perhaps we could show the scene from “Fiddler on the Roof” when </a:t>
            </a:r>
            <a:r>
              <a:rPr lang="en-US" sz="1200" kern="1200" dirty="0" err="1">
                <a:solidFill>
                  <a:schemeClr val="tx1"/>
                </a:solidFill>
                <a:effectLst/>
                <a:latin typeface="+mn-lt"/>
                <a:ea typeface="+mn-ea"/>
                <a:cs typeface="+mn-cs"/>
              </a:rPr>
              <a:t>Tevye</a:t>
            </a:r>
            <a:r>
              <a:rPr lang="en-US" sz="1200" kern="1200" dirty="0">
                <a:solidFill>
                  <a:schemeClr val="tx1"/>
                </a:solidFill>
                <a:effectLst/>
                <a:latin typeface="+mn-lt"/>
                <a:ea typeface="+mn-ea"/>
                <a:cs typeface="+mn-cs"/>
              </a:rPr>
              <a:t> pronounces his daughter “dead” for marrying a Gentile.</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Don’t be afraid to make a point</a:t>
            </a:r>
            <a:r>
              <a:rPr lang="en-US" sz="1200" b="1" kern="1200" baseline="0" dirty="0">
                <a:solidFill>
                  <a:schemeClr val="tx1"/>
                </a:solidFill>
                <a:effectLst/>
                <a:latin typeface="+mn-lt"/>
                <a:ea typeface="+mn-ea"/>
                <a:cs typeface="+mn-cs"/>
              </a:rPr>
              <a:t> </a:t>
            </a:r>
          </a:p>
          <a:p>
            <a:pPr lvl="0"/>
            <a:endParaRPr lang="en-US" sz="1200" b="1" kern="1200" baseline="0" dirty="0">
              <a:solidFill>
                <a:schemeClr val="tx1"/>
              </a:solidFill>
              <a:effectLst/>
              <a:latin typeface="+mn-lt"/>
              <a:ea typeface="+mn-ea"/>
              <a:cs typeface="+mn-cs"/>
            </a:endParaRPr>
          </a:p>
          <a:p>
            <a:pPr lvl="0"/>
            <a:r>
              <a:rPr lang="en-US" sz="1200" b="1" kern="1200" baseline="0" dirty="0" err="1">
                <a:solidFill>
                  <a:schemeClr val="tx1"/>
                </a:solidFill>
                <a:effectLst/>
                <a:latin typeface="+mn-lt"/>
                <a:ea typeface="+mn-ea"/>
                <a:cs typeface="+mn-cs"/>
              </a:rPr>
              <a:t>e.g</a:t>
            </a:r>
            <a:r>
              <a:rPr lang="en-US" sz="1200" b="1" kern="1200" baseline="0" dirty="0">
                <a:solidFill>
                  <a:schemeClr val="tx1"/>
                </a:solidFill>
                <a:effectLst/>
                <a:latin typeface="+mn-lt"/>
                <a:ea typeface="+mn-ea"/>
                <a:cs typeface="+mn-cs"/>
              </a:rPr>
              <a:t>, Pray!  Don’t give up!</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explicitly . . .]</a:t>
            </a:r>
            <a:r>
              <a:rPr lang="en-US" sz="1200" kern="1200" baseline="0" dirty="0">
                <a:solidFill>
                  <a:schemeClr val="tx1"/>
                </a:solidFill>
                <a:effectLst/>
                <a:latin typeface="+mn-lt"/>
                <a:ea typeface="+mn-ea"/>
                <a:cs typeface="+mn-cs"/>
              </a:rPr>
              <a:t>  Many postmodern authors today </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[Sexy Carrot]</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B81A7D-B256-D14A-928D-001DCDDD7D7A}" type="slidenum">
              <a:rPr kumimoji="0" lang="en-US" sz="1200" b="0" i="0" u="none" strike="noStrike" kern="1200" cap="none" spc="0" normalizeH="0" baseline="0" noProof="0" smtClean="0">
                <a:ln>
                  <a:noFill/>
                </a:ln>
                <a:solidFill>
                  <a:prstClr val="black"/>
                </a:solidFill>
                <a:effectLst/>
                <a:uLnTx/>
                <a:uFillTx/>
                <a:latin typeface="Georgia"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Georgia" pitchFamily="18" charset="0"/>
              <a:ea typeface="+mn-ea"/>
              <a:cs typeface="+mn-cs"/>
            </a:endParaRPr>
          </a:p>
        </p:txBody>
      </p:sp>
    </p:spTree>
    <p:extLst>
      <p:ext uri="{BB962C8B-B14F-4D97-AF65-F5344CB8AC3E}">
        <p14:creationId xmlns:p14="http://schemas.microsoft.com/office/powerpoint/2010/main" val="2833796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Exegesis:</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Be careful of too much imagination, the dangers of allegory.</a:t>
            </a:r>
            <a:endParaRPr lang="en-SG"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[Augustine]</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Exegete cultural context.</a:t>
            </a:r>
            <a:r>
              <a:rPr lang="en-US" sz="1200" kern="1200" dirty="0">
                <a:solidFill>
                  <a:schemeClr val="tx1"/>
                </a:solidFill>
                <a:effectLst/>
                <a:latin typeface="+mn-lt"/>
                <a:ea typeface="+mn-ea"/>
                <a:cs typeface="+mn-cs"/>
              </a:rPr>
              <a:t> E.g. Luke 15, woman who lost coin—dark houses, flag stone floors.</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Exegete literary context. </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Lead-in statements (e.g. Luke 18:1; 18: 9; 19:11).</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End stress (e.g. Luke 18:7-8, 18:14; 19:26-27)</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Placement in gospel provide clues to meaning (e.g. what follows the parable of the Good Samaritan?)</a:t>
            </a:r>
            <a:endParaRPr lang="en-SG" sz="11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Homiletics: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Translate.</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the original hearers must have been shocked to hear Jesus make a </a:t>
            </a:r>
            <a:r>
              <a:rPr lang="en-US" sz="1200" i="1" kern="1200" dirty="0">
                <a:solidFill>
                  <a:schemeClr val="tx1"/>
                </a:solidFill>
                <a:effectLst/>
                <a:latin typeface="+mn-lt"/>
                <a:ea typeface="+mn-ea"/>
                <a:cs typeface="+mn-cs"/>
              </a:rPr>
              <a:t>tax collector</a:t>
            </a:r>
            <a:r>
              <a:rPr lang="en-US" sz="1200" kern="1200" dirty="0">
                <a:solidFill>
                  <a:schemeClr val="tx1"/>
                </a:solidFill>
                <a:effectLst/>
                <a:latin typeface="+mn-lt"/>
                <a:ea typeface="+mn-ea"/>
                <a:cs typeface="+mn-cs"/>
              </a:rPr>
              <a:t> the exemplar in one of his stories with the Pharisee as the foil. Tax collectors were traitors! Modern audiences need to feel the shock. Perhaps we could translate with a story of how the Dutch treated collaborators after WWII.</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probably need to translate the story of the Prodigal Son, too. Jesus’ listeners would have expected the father to take offense when his son left. To help our listeners respond to the story in the same way, perhaps we could show the scene from “Fiddler on the Roof” when </a:t>
            </a:r>
            <a:r>
              <a:rPr lang="en-US" sz="1200" kern="1200" dirty="0" err="1">
                <a:solidFill>
                  <a:schemeClr val="tx1"/>
                </a:solidFill>
                <a:effectLst/>
                <a:latin typeface="+mn-lt"/>
                <a:ea typeface="+mn-ea"/>
                <a:cs typeface="+mn-cs"/>
              </a:rPr>
              <a:t>Tevye</a:t>
            </a:r>
            <a:r>
              <a:rPr lang="en-US" sz="1200" kern="1200" dirty="0">
                <a:solidFill>
                  <a:schemeClr val="tx1"/>
                </a:solidFill>
                <a:effectLst/>
                <a:latin typeface="+mn-lt"/>
                <a:ea typeface="+mn-ea"/>
                <a:cs typeface="+mn-cs"/>
              </a:rPr>
              <a:t> pronounces his daughter “dead” for marrying a Gentile.</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Don’t be afraid to make a point</a:t>
            </a:r>
            <a:r>
              <a:rPr lang="en-US" sz="1200" b="1" kern="1200" baseline="0" dirty="0">
                <a:solidFill>
                  <a:schemeClr val="tx1"/>
                </a:solidFill>
                <a:effectLst/>
                <a:latin typeface="+mn-lt"/>
                <a:ea typeface="+mn-ea"/>
                <a:cs typeface="+mn-cs"/>
              </a:rPr>
              <a:t> </a:t>
            </a:r>
          </a:p>
          <a:p>
            <a:pPr lvl="0"/>
            <a:endParaRPr lang="en-US" sz="1200" b="1" kern="1200" baseline="0" dirty="0">
              <a:solidFill>
                <a:schemeClr val="tx1"/>
              </a:solidFill>
              <a:effectLst/>
              <a:latin typeface="+mn-lt"/>
              <a:ea typeface="+mn-ea"/>
              <a:cs typeface="+mn-cs"/>
            </a:endParaRPr>
          </a:p>
          <a:p>
            <a:pPr lvl="0"/>
            <a:r>
              <a:rPr lang="en-US" sz="1200" b="1" kern="1200" baseline="0" dirty="0" err="1">
                <a:solidFill>
                  <a:schemeClr val="tx1"/>
                </a:solidFill>
                <a:effectLst/>
                <a:latin typeface="+mn-lt"/>
                <a:ea typeface="+mn-ea"/>
                <a:cs typeface="+mn-cs"/>
              </a:rPr>
              <a:t>e.g</a:t>
            </a:r>
            <a:r>
              <a:rPr lang="en-US" sz="1200" b="1" kern="1200" baseline="0" dirty="0">
                <a:solidFill>
                  <a:schemeClr val="tx1"/>
                </a:solidFill>
                <a:effectLst/>
                <a:latin typeface="+mn-lt"/>
                <a:ea typeface="+mn-ea"/>
                <a:cs typeface="+mn-cs"/>
              </a:rPr>
              <a:t>, Pray!  Don’t give up!</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explicitly . . .]</a:t>
            </a:r>
            <a:r>
              <a:rPr lang="en-US" sz="1200" kern="1200" baseline="0" dirty="0">
                <a:solidFill>
                  <a:schemeClr val="tx1"/>
                </a:solidFill>
                <a:effectLst/>
                <a:latin typeface="+mn-lt"/>
                <a:ea typeface="+mn-ea"/>
                <a:cs typeface="+mn-cs"/>
              </a:rPr>
              <a:t>  Many postmodern authors today </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[Sexy Carrot]</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B81A7D-B256-D14A-928D-001DCDDD7D7A}" type="slidenum">
              <a:rPr kumimoji="0" lang="en-US" sz="1200" b="0" i="0" u="none" strike="noStrike" kern="1200" cap="none" spc="0" normalizeH="0" baseline="0" noProof="0" smtClean="0">
                <a:ln>
                  <a:noFill/>
                </a:ln>
                <a:solidFill>
                  <a:prstClr val="black"/>
                </a:solidFill>
                <a:effectLst/>
                <a:uLnTx/>
                <a:uFillTx/>
                <a:latin typeface="Georgia"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Georgia" pitchFamily="18" charset="0"/>
              <a:ea typeface="+mn-ea"/>
              <a:cs typeface="+mn-cs"/>
            </a:endParaRPr>
          </a:p>
        </p:txBody>
      </p:sp>
    </p:spTree>
    <p:extLst>
      <p:ext uri="{BB962C8B-B14F-4D97-AF65-F5344CB8AC3E}">
        <p14:creationId xmlns:p14="http://schemas.microsoft.com/office/powerpoint/2010/main" val="180333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D801E6-97C7-4339-8135-7516E59A2F60}"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55ACCB-4CEE-40AC-81AB-2375547E22C4}"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F7DA3F-B8B7-4A19-8F3B-03780746D04E}" type="slidenum">
              <a:rPr lang="en-US"/>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498475" y="1311275"/>
            <a:ext cx="10429875" cy="5908675"/>
            <a:chOff x="-313" y="824"/>
            <a:chExt cx="6570" cy="3722"/>
          </a:xfrm>
        </p:grpSpPr>
        <p:sp>
          <p:nvSpPr>
            <p:cNvPr id="2867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7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7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7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7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8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8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8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latin typeface="Arial" charset="0"/>
              </a:endParaRPr>
            </a:p>
          </p:txBody>
        </p:sp>
        <p:sp>
          <p:nvSpPr>
            <p:cNvPr id="2869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latin typeface="Arial" charset="0"/>
              </a:endParaRPr>
            </a:p>
          </p:txBody>
        </p:sp>
        <p:sp>
          <p:nvSpPr>
            <p:cNvPr id="2869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n-US">
                <a:latin typeface="Arial" charset="0"/>
              </a:endParaRPr>
            </a:p>
          </p:txBody>
        </p:sp>
        <p:sp>
          <p:nvSpPr>
            <p:cNvPr id="2869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9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70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70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70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70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70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70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70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70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0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0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1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2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872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872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2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2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3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3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3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3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4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4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4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4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4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4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5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5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5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5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5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5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6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6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6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6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6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6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77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77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77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78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8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8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8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8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8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8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8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8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8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9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9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9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9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9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9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9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9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9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9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80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0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0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81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1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1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81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1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1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81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1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1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1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2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2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2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2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4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4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84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84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2886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86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86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86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6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2888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2888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88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88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8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grpSp>
      <p:sp>
        <p:nvSpPr>
          <p:cNvPr id="2889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2889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8892" name="Rectangle 220"/>
          <p:cNvSpPr>
            <a:spLocks noGrp="1" noChangeArrowheads="1"/>
          </p:cNvSpPr>
          <p:nvPr>
            <p:ph type="dt" sz="quarter" idx="2"/>
          </p:nvPr>
        </p:nvSpPr>
        <p:spPr/>
        <p:txBody>
          <a:bodyPr/>
          <a:lstStyle>
            <a:lvl1pPr>
              <a:defRPr/>
            </a:lvl1pPr>
          </a:lstStyle>
          <a:p>
            <a:endParaRPr lang="en-US"/>
          </a:p>
        </p:txBody>
      </p:sp>
      <p:sp>
        <p:nvSpPr>
          <p:cNvPr id="28893" name="Rectangle 221"/>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8894" name="Rectangle 222"/>
          <p:cNvSpPr>
            <a:spLocks noGrp="1" noChangeArrowheads="1"/>
          </p:cNvSpPr>
          <p:nvPr>
            <p:ph type="sldNum" sz="quarter" idx="4"/>
          </p:nvPr>
        </p:nvSpPr>
        <p:spPr/>
        <p:txBody>
          <a:bodyPr/>
          <a:lstStyle>
            <a:lvl1pPr>
              <a:defRPr/>
            </a:lvl1pPr>
          </a:lstStyle>
          <a:p>
            <a:fld id="{0521C72B-5803-4F46-A703-42A36BF4C46A}" type="slidenum">
              <a:rPr lang="en-US"/>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F5FDC95-6237-4790-A070-679130A0744D}"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30878F1-7B13-4670-A5B2-DEE9F069501F}"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466896F-0166-455B-A10B-A58AD792A486}"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E9B0A63-20E2-4C4B-B7E4-A706205E3F1B}" type="slidenum">
              <a:rPr lang="en-US"/>
              <a:pPr/>
              <a:t>‹#›</a:t>
            </a:fld>
            <a:endParaRPr lang="en-US"/>
          </a:p>
        </p:txBody>
      </p:sp>
      <p:sp>
        <p:nvSpPr>
          <p:cNvPr id="8" name="Date Placeholder 7"/>
          <p:cNvSpPr>
            <a:spLocks noGrp="1"/>
          </p:cNvSpPr>
          <p:nvPr>
            <p:ph type="dt" sz="half" idx="11"/>
          </p:nvPr>
        </p:nvSpPr>
        <p:spPr/>
        <p:txBody>
          <a:bodyPr/>
          <a:lstStyle>
            <a:lvl1pPr>
              <a:defRPr/>
            </a:lvl1pPr>
          </a:lstStyle>
          <a:p>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00B4857B-B0AA-4194-9FD1-C1A637094387}" type="slidenum">
              <a:rPr lang="en-US"/>
              <a:pPr/>
              <a:t>‹#›</a:t>
            </a:fld>
            <a:endParaRPr lang="en-US"/>
          </a:p>
        </p:txBody>
      </p:sp>
      <p:sp>
        <p:nvSpPr>
          <p:cNvPr id="4" name="Date Placeholder 3"/>
          <p:cNvSpPr>
            <a:spLocks noGrp="1"/>
          </p:cNvSpPr>
          <p:nvPr>
            <p:ph type="dt" sz="half" idx="11"/>
          </p:nvPr>
        </p:nvSpPr>
        <p:spPr/>
        <p:txBody>
          <a:bodyPr/>
          <a:lstStyle>
            <a:lvl1pPr>
              <a:defRPr/>
            </a:lvl1pPr>
          </a:lstStyle>
          <a:p>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DC93BD0-8E9F-44CD-ACBB-6D6CBCC35865}" type="slidenum">
              <a:rPr lang="en-US"/>
              <a:pPr/>
              <a:t>‹#›</a:t>
            </a:fld>
            <a:endParaRPr lang="en-US"/>
          </a:p>
        </p:txBody>
      </p:sp>
      <p:sp>
        <p:nvSpPr>
          <p:cNvPr id="3" name="Date Placeholder 2"/>
          <p:cNvSpPr>
            <a:spLocks noGrp="1"/>
          </p:cNvSpPr>
          <p:nvPr>
            <p:ph type="dt" sz="half" idx="11"/>
          </p:nvPr>
        </p:nvSpPr>
        <p:spPr/>
        <p:txBody>
          <a:bodyPr/>
          <a:lstStyle>
            <a:lvl1pPr>
              <a:defRPr/>
            </a:lvl1pPr>
          </a:lstStyle>
          <a:p>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961AD4B-646E-4897-95E0-57405D72903D}"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774002-C8AF-479D-8BB3-83E5366527B8}" type="slidenum">
              <a:rPr lang="en-US"/>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98EF044-7A28-4775-95AC-A2FE9C2369E7}"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7DE3A46-C7EE-4838-AFD2-52B5C4747994}"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7BB205F-DBAF-4950-BDFF-24E51337CC23}"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1C72B-5803-4F46-A703-42A36BF4C46A}" type="slidenum">
              <a:rPr lang="en-US" smtClean="0"/>
              <a:pPr/>
              <a:t>‹#›</a:t>
            </a:fld>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FDC95-6237-4790-A070-679130A0744D}" type="slidenum">
              <a:rPr lang="en-US" smtClean="0"/>
              <a:pPr/>
              <a:t>‹#›</a:t>
            </a:fld>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878F1-7B13-4670-A5B2-DEE9F069501F}" type="slidenum">
              <a:rPr lang="en-US" smtClean="0"/>
              <a:pPr/>
              <a:t>‹#›</a:t>
            </a:fld>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896F-0166-455B-A10B-A58AD792A486}" type="slidenum">
              <a:rPr lang="en-US" smtClean="0"/>
              <a:pPr/>
              <a:t>‹#›</a:t>
            </a:fld>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B0A63-20E2-4C4B-B7E4-A706205E3F1B}" type="slidenum">
              <a:rPr lang="en-US" smtClean="0"/>
              <a:pPr/>
              <a:t>‹#›</a:t>
            </a:fld>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4857B-B0AA-4194-9FD1-C1A637094387}" type="slidenum">
              <a:rPr lang="en-US" smtClean="0"/>
              <a:pPr/>
              <a:t>‹#›</a:t>
            </a:fld>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93BD0-8E9F-44CD-ACBB-6D6CBCC35865}"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13AB50-37D9-49C6-A68C-AC3AB23EB9B9}" type="slidenum">
              <a:rPr lang="en-US"/>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1AD4B-646E-4897-95E0-57405D72903D}" type="slidenum">
              <a:rPr lang="en-US" smtClean="0"/>
              <a:pPr/>
              <a:t>‹#›</a:t>
            </a:fld>
            <a:endParaRPr 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EF044-7A28-4775-95AC-A2FE9C2369E7}" type="slidenum">
              <a:rPr lang="en-US" smtClean="0"/>
              <a:pPr/>
              <a:t>‹#›</a:t>
            </a:fld>
            <a:endParaRPr 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E3A46-C7EE-4838-AFD2-52B5C4747994}" type="slidenum">
              <a:rPr lang="en-US" smtClean="0"/>
              <a:pPr/>
              <a:t>‹#›</a:t>
            </a:fld>
            <a:endParaRPr lang="en-US"/>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B205F-DBAF-4950-BDFF-24E51337CC23}" type="slidenum">
              <a:rPr lang="en-US" smtClean="0"/>
              <a:pPr/>
              <a:t>‹#›</a:t>
            </a:fld>
            <a:endParaRPr 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1C72B-5803-4F46-A703-42A36BF4C46A}"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FDC95-6237-4790-A070-679130A0744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878F1-7B13-4670-A5B2-DEE9F069501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896F-0166-455B-A10B-A58AD792A486}"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B0A63-20E2-4C4B-B7E4-A706205E3F1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4857B-B0AA-4194-9FD1-C1A6370943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E3EB2F-867A-44F6-B0CC-03FF4D14F009}" type="slidenum">
              <a:rPr lang="en-US"/>
              <a:pPr/>
              <a:t>‹#›</a:t>
            </a:fld>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93BD0-8E9F-44CD-ACBB-6D6CBCC35865}"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1AD4B-646E-4897-95E0-57405D72903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98EF044-7A28-4775-95AC-A2FE9C2369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E3A46-C7EE-4838-AFD2-52B5C4747994}"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7BB205F-DBAF-4950-BDFF-24E51337CC23}"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CDBBB62-4BC3-4E3B-AB88-D13BEE51CFD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51567293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E78D56E0-A016-4A37-954A-26B6351E60D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01542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7E8F5D6A-3A96-45C8-A2B1-79665048D956}" type="slidenum">
              <a:rPr lang="en-US" smtClean="0"/>
              <a:pPr/>
              <a:t>‹#›</a:t>
            </a:fld>
            <a:endParaRPr lang="en-US"/>
          </a:p>
        </p:txBody>
      </p:sp>
    </p:spTree>
    <p:extLst>
      <p:ext uri="{BB962C8B-B14F-4D97-AF65-F5344CB8AC3E}">
        <p14:creationId xmlns:p14="http://schemas.microsoft.com/office/powerpoint/2010/main" val="302154036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9D9BD42-74D7-4FBA-9AE0-28617E24DA7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69953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0A57C9B-B081-4B51-BC99-8A593AA57ED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307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87BF958-618C-4622-9E70-56D5A517FBB1}" type="slidenum">
              <a:rPr lang="en-US"/>
              <a:pPr/>
              <a:t>‹#›</a:t>
            </a:fld>
            <a:endParaRPr lang="en-US"/>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0344A10E-659D-425F-82CA-2474B7C3082A}" type="slidenum">
              <a:rPr lang="en-US" smtClean="0"/>
              <a:pPr/>
              <a:t>‹#›</a:t>
            </a:fld>
            <a:endParaRPr lang="en-US"/>
          </a:p>
        </p:txBody>
      </p:sp>
    </p:spTree>
    <p:extLst>
      <p:ext uri="{BB962C8B-B14F-4D97-AF65-F5344CB8AC3E}">
        <p14:creationId xmlns:p14="http://schemas.microsoft.com/office/powerpoint/2010/main" val="1337537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F247AAE-D987-4F70-A17C-5BA0C6E7BB6D}" type="slidenum">
              <a:rPr lang="en-US" smtClean="0"/>
              <a:pPr/>
              <a:t>‹#›</a:t>
            </a:fld>
            <a:endParaRPr lang="en-US"/>
          </a:p>
        </p:txBody>
      </p:sp>
    </p:spTree>
    <p:extLst>
      <p:ext uri="{BB962C8B-B14F-4D97-AF65-F5344CB8AC3E}">
        <p14:creationId xmlns:p14="http://schemas.microsoft.com/office/powerpoint/2010/main" val="1186144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26089C1-68B6-4109-96ED-020DA110CCA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75111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DE4FBECC-14BD-4B3B-8D0F-F9DCE43FEF7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759753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802E1A1-B4B2-4F36-BE70-A70DF9BB507C}" type="slidenum">
              <a:rPr lang="en-US" smtClean="0"/>
              <a:pPr/>
              <a:t>‹#›</a:t>
            </a:fld>
            <a:endParaRPr lang="en-US"/>
          </a:p>
        </p:txBody>
      </p:sp>
    </p:spTree>
    <p:extLst>
      <p:ext uri="{BB962C8B-B14F-4D97-AF65-F5344CB8AC3E}">
        <p14:creationId xmlns:p14="http://schemas.microsoft.com/office/powerpoint/2010/main" val="852559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CFCCFFE-F999-4784-9200-48835C77D8C9}" type="slidenum">
              <a:rPr lang="en-US" smtClean="0"/>
              <a:pPr/>
              <a:t>‹#›</a:t>
            </a:fld>
            <a:endParaRPr lang="en-US"/>
          </a:p>
        </p:txBody>
      </p:sp>
    </p:spTree>
    <p:extLst>
      <p:ext uri="{BB962C8B-B14F-4D97-AF65-F5344CB8AC3E}">
        <p14:creationId xmlns:p14="http://schemas.microsoft.com/office/powerpoint/2010/main" val="290429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E5597D-08E8-4C87-BB35-859D982AA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72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5080307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5968402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2464398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68A235-64B0-48BC-946F-55B737F63030}" type="slidenum">
              <a:rPr lang="en-US"/>
              <a:pPr/>
              <a:t>‹#›</a:t>
            </a:fld>
            <a:endParaRPr lang="en-US"/>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2529925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850280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6369500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01230771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251578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52464951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1462798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70510277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282758488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17659555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DFF7A6A-016D-4153-A6CA-6D47A2BF2E4F}" type="slidenum">
              <a:rPr lang="en-US"/>
              <a:pPr/>
              <a:t>‹#›</a:t>
            </a:fld>
            <a:endParaRPr lang="en-US"/>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49431917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48440304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347395046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7822478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376794208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164746697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143146024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16721091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9840993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198549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1AC27A-9E5F-4B92-97DA-1512272E0DAC}" type="slidenum">
              <a:rPr lang="en-US"/>
              <a:pPr/>
              <a:t>‹#›</a:t>
            </a:fld>
            <a:endParaRPr lang="en-US"/>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5312009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7661388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0754396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2009435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76505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52259897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8883388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3982206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2488100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13C592-4A02-4F76-AF04-C9DAD77A8823}"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6EE0A57-6FA3-4B62-9547-5476F3E724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496888" y="1308100"/>
            <a:ext cx="10429876" cy="5908675"/>
            <a:chOff x="-313" y="824"/>
            <a:chExt cx="6570" cy="3722"/>
          </a:xfrm>
        </p:grpSpPr>
        <p:sp>
          <p:nvSpPr>
            <p:cNvPr id="2765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effectLst>
                  <a:outerShdw blurRad="38100" dist="38100" dir="2700000" algn="tl">
                    <a:srgbClr val="000000"/>
                  </a:outerShdw>
                </a:effectLst>
                <a:latin typeface="Arial" charset="0"/>
              </a:endParaRPr>
            </a:p>
          </p:txBody>
        </p:sp>
        <p:sp>
          <p:nvSpPr>
            <p:cNvPr id="2766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effectLst>
                  <a:outerShdw blurRad="38100" dist="38100" dir="2700000" algn="tl">
                    <a:srgbClr val="000000"/>
                  </a:outerShdw>
                </a:effectLst>
                <a:latin typeface="Arial" charset="0"/>
              </a:endParaRPr>
            </a:p>
          </p:txBody>
        </p:sp>
        <p:sp>
          <p:nvSpPr>
            <p:cNvPr id="2766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6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6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7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7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8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8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8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8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8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69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9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9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0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770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770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0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0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0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0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0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0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0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1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1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1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1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1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2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2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2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3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3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3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3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3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3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4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4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4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75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75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75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75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5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6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6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6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6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6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6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6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6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6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6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7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7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7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7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7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7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7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7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7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7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8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8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8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8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9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9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9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9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9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80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81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81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81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82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2783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4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4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84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84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84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4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4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4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4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4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5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5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2786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2786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6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86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86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6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grpSp>
      <p:sp>
        <p:nvSpPr>
          <p:cNvPr id="2786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8DC8C3C5-322B-46A3-B209-B4F9F43306FA}" type="slidenum">
              <a:rPr lang="en-US"/>
              <a:pPr/>
              <a:t>‹#›</a:t>
            </a:fld>
            <a:endParaRPr lang="en-US"/>
          </a:p>
        </p:txBody>
      </p:sp>
      <p:sp>
        <p:nvSpPr>
          <p:cNvPr id="2786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US"/>
          </a:p>
        </p:txBody>
      </p:sp>
      <p:sp>
        <p:nvSpPr>
          <p:cNvPr id="2786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US"/>
          </a:p>
        </p:txBody>
      </p:sp>
      <p:sp>
        <p:nvSpPr>
          <p:cNvPr id="2786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87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E0A57-6FA3-4B62-9547-5476F3E724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6EE0A57-6FA3-4B62-9547-5476F3E724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solidFill>
                <a:srgbClr val="696464"/>
              </a:solidFill>
              <a:latin typeface="Arial" charset="0"/>
              <a:ea typeface="ＭＳ Ｐゴシック" pitchFamily="1" charset="-128"/>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ctr"/>
            <a:endParaRPr lang="en-US">
              <a:solidFill>
                <a:srgbClr val="696464"/>
              </a:solidFill>
              <a:latin typeface="Arial" charset="0"/>
              <a:ea typeface="ＭＳ Ｐゴシック" pitchFamily="1" charset="-128"/>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AC086E0-4890-4445-8D9A-D23BCB62E175}" type="slidenum">
              <a:rPr lang="en-US" smtClean="0"/>
              <a:pPr/>
              <a:t>‹#›</a:t>
            </a:fld>
            <a:endParaRPr lang="en-US"/>
          </a:p>
        </p:txBody>
      </p:sp>
    </p:spTree>
    <p:extLst>
      <p:ext uri="{BB962C8B-B14F-4D97-AF65-F5344CB8AC3E}">
        <p14:creationId xmlns:p14="http://schemas.microsoft.com/office/powerpoint/2010/main" val="1360275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611441640"/>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2949537044"/>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441264862"/>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7.x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8.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6" name="Picture 16" descr="Puzzle"/>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Lst>
          </a:blip>
          <a:srcRect/>
          <a:stretch>
            <a:fillRect/>
          </a:stretch>
        </p:blipFill>
        <p:spPr bwMode="auto">
          <a:xfrm>
            <a:off x="-152400" y="-69850"/>
            <a:ext cx="9296400" cy="6927850"/>
          </a:xfrm>
          <a:prstGeom prst="rect">
            <a:avLst/>
          </a:prstGeom>
          <a:noFill/>
        </p:spPr>
      </p:pic>
      <p:sp>
        <p:nvSpPr>
          <p:cNvPr id="76814" name="Rectangle 14"/>
          <p:cNvSpPr>
            <a:spLocks noChangeArrowheads="1"/>
          </p:cNvSpPr>
          <p:nvPr/>
        </p:nvSpPr>
        <p:spPr bwMode="auto">
          <a:xfrm>
            <a:off x="6400800" y="1752600"/>
            <a:ext cx="2590800" cy="1920875"/>
          </a:xfrm>
          <a:prstGeom prst="rect">
            <a:avLst/>
          </a:prstGeom>
          <a:noFill/>
          <a:ln w="9525">
            <a:noFill/>
            <a:miter lim="800000"/>
            <a:headEnd/>
            <a:tailEnd/>
          </a:ln>
          <a:effectLst/>
        </p:spPr>
        <p:txBody>
          <a:bodyPr anchor="ctr"/>
          <a:lstStyle/>
          <a:p>
            <a:pPr algn="ctr" eaLnBrk="1" hangingPunct="1"/>
            <a:endParaRPr lang="en-US" sz="4800" b="1" dirty="0">
              <a:solidFill>
                <a:srgbClr val="000000"/>
              </a:solidFill>
              <a:latin typeface="Arial" panose="020B0604020202020204" pitchFamily="34" charset="0"/>
              <a:cs typeface="Arial" panose="020B0604020202020204" pitchFamily="34" charset="0"/>
            </a:endParaRPr>
          </a:p>
        </p:txBody>
      </p:sp>
      <p:sp>
        <p:nvSpPr>
          <p:cNvPr id="5" name="Rectangle 2"/>
          <p:cNvSpPr>
            <a:spLocks noGrp="1" noChangeArrowheads="1"/>
          </p:cNvSpPr>
          <p:nvPr>
            <p:ph type="ctrTitle"/>
          </p:nvPr>
        </p:nvSpPr>
        <p:spPr>
          <a:xfrm>
            <a:off x="876300" y="1487055"/>
            <a:ext cx="7239000" cy="1920875"/>
          </a:xfrm>
          <a:solidFill>
            <a:srgbClr val="000000">
              <a:alpha val="50196"/>
            </a:srgbClr>
          </a:solidFill>
        </p:spPr>
        <p:txBody>
          <a:bodyPr/>
          <a:lstStyle/>
          <a:p>
            <a:r>
              <a:rPr lang="ar-JO"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الوعظ التفسيري الحساس </a:t>
            </a:r>
            <a:br>
              <a:rPr lang="ar-JO"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لنوع أمثال يسوع </a:t>
            </a:r>
            <a:endParaRPr lang="en-US"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CD6AA8B-A28D-674E-93B0-8428D9BB4F69}"/>
              </a:ext>
            </a:extLst>
          </p:cNvPr>
          <p:cNvSpPr>
            <a:spLocks noChangeArrowheads="1"/>
          </p:cNvSpPr>
          <p:nvPr/>
        </p:nvSpPr>
        <p:spPr bwMode="auto">
          <a:xfrm>
            <a:off x="-152400" y="5562601"/>
            <a:ext cx="9382638"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ندوة في كلية سنغافورة للكتاب المقدس مع د. جيفري آرثرز في تموز 2014</a:t>
            </a:r>
          </a:p>
          <a:p>
            <a:pPr algn="ctr" defTabSz="914300">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أستاذ الوعظ في كلية غوردون-كونويل اللاهوتية</a:t>
            </a:r>
            <a:b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 •  كلية سنغافورة للكتاب المقدس</a:t>
            </a:r>
            <a:b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 الملفات بلغات عديدة للتنزيل المجاني على </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BibleStudyDownloads.org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65000"/>
            <a:lumOff val="35000"/>
          </a:schemeClr>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457200" y="1371600"/>
            <a:ext cx="5534025" cy="4876800"/>
            <a:chOff x="288" y="192"/>
            <a:chExt cx="3486" cy="3072"/>
          </a:xfrm>
        </p:grpSpPr>
        <p:sp>
          <p:nvSpPr>
            <p:cNvPr id="29699" name="AutoShape 3"/>
            <p:cNvSpPr>
              <a:spLocks noChangeArrowheads="1"/>
            </p:cNvSpPr>
            <p:nvPr/>
          </p:nvSpPr>
          <p:spPr bwMode="auto">
            <a:xfrm rot="5400000">
              <a:off x="495" y="-15"/>
              <a:ext cx="3072" cy="3486"/>
            </a:xfrm>
            <a:prstGeom prst="triangle">
              <a:avLst>
                <a:gd name="adj" fmla="val 50000"/>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endParaRPr lang="en-US"/>
            </a:p>
          </p:txBody>
        </p:sp>
        <p:sp>
          <p:nvSpPr>
            <p:cNvPr id="29700" name="Text Box 4"/>
            <p:cNvSpPr txBox="1">
              <a:spLocks noChangeArrowheads="1"/>
            </p:cNvSpPr>
            <p:nvPr/>
          </p:nvSpPr>
          <p:spPr bwMode="auto">
            <a:xfrm>
              <a:off x="557" y="1001"/>
              <a:ext cx="1315" cy="756"/>
            </a:xfrm>
            <a:prstGeom prst="rect">
              <a:avLst/>
            </a:prstGeom>
            <a:noFill/>
            <a:ln w="9525" algn="ctr">
              <a:noFill/>
              <a:miter lim="800000"/>
              <a:headEnd/>
              <a:tailEnd/>
            </a:ln>
            <a:effectLst/>
          </p:spPr>
          <p:txBody>
            <a:bodyPr>
              <a:spAutoFit/>
            </a:bodyPr>
            <a:lstStyle/>
            <a:p>
              <a:pPr algn="ctr">
                <a:spcBef>
                  <a:spcPct val="50000"/>
                </a:spcBef>
              </a:pPr>
              <a:r>
                <a:rPr lang="ar-JO" sz="2400" b="1" i="1" dirty="0">
                  <a:solidFill>
                    <a:srgbClr val="FFFFFF"/>
                  </a:solidFill>
                  <a:latin typeface="Arial" charset="0"/>
                </a:rPr>
                <a:t>حقل              خبرة          المرسل</a:t>
              </a:r>
            </a:p>
          </p:txBody>
        </p:sp>
        <p:sp>
          <p:nvSpPr>
            <p:cNvPr id="29701" name="Text Box 5"/>
            <p:cNvSpPr txBox="1">
              <a:spLocks noChangeArrowheads="1"/>
            </p:cNvSpPr>
            <p:nvPr/>
          </p:nvSpPr>
          <p:spPr bwMode="auto">
            <a:xfrm>
              <a:off x="1012" y="1999"/>
              <a:ext cx="1052" cy="523"/>
            </a:xfrm>
            <a:prstGeom prst="rect">
              <a:avLst/>
            </a:prstGeom>
            <a:noFill/>
            <a:ln w="9525" algn="ctr">
              <a:noFill/>
              <a:miter lim="800000"/>
              <a:headEnd/>
              <a:tailEnd/>
            </a:ln>
            <a:effectLst/>
          </p:spPr>
          <p:txBody>
            <a:bodyPr>
              <a:spAutoFit/>
            </a:bodyPr>
            <a:lstStyle/>
            <a:p>
              <a:pPr algn="ctr">
                <a:spcBef>
                  <a:spcPct val="50000"/>
                </a:spcBef>
              </a:pPr>
              <a:r>
                <a:rPr lang="ar-JO" sz="2400" b="1" i="1" dirty="0">
                  <a:solidFill>
                    <a:srgbClr val="FFFFFF"/>
                  </a:solidFill>
                  <a:latin typeface="Arial" charset="0"/>
                </a:rPr>
                <a:t>ملكوت       الله</a:t>
              </a:r>
              <a:endParaRPr lang="en-US" sz="2400" b="1" i="1" dirty="0">
                <a:solidFill>
                  <a:srgbClr val="FFFFFF"/>
                </a:solidFill>
                <a:latin typeface="Arial" charset="0"/>
              </a:endParaRPr>
            </a:p>
          </p:txBody>
        </p:sp>
      </p:grpSp>
      <p:grpSp>
        <p:nvGrpSpPr>
          <p:cNvPr id="29702" name="Group 6"/>
          <p:cNvGrpSpPr>
            <a:grpSpLocks/>
          </p:cNvGrpSpPr>
          <p:nvPr/>
        </p:nvGrpSpPr>
        <p:grpSpPr bwMode="auto">
          <a:xfrm>
            <a:off x="3381375" y="1371600"/>
            <a:ext cx="5534025" cy="4876800"/>
            <a:chOff x="2130" y="192"/>
            <a:chExt cx="3486" cy="3072"/>
          </a:xfrm>
        </p:grpSpPr>
        <p:sp>
          <p:nvSpPr>
            <p:cNvPr id="29703" name="AutoShape 7"/>
            <p:cNvSpPr>
              <a:spLocks noChangeArrowheads="1"/>
            </p:cNvSpPr>
            <p:nvPr/>
          </p:nvSpPr>
          <p:spPr bwMode="auto">
            <a:xfrm rot="16200000">
              <a:off x="2337" y="-15"/>
              <a:ext cx="3072" cy="3486"/>
            </a:xfrm>
            <a:prstGeom prst="triangle">
              <a:avLst>
                <a:gd name="adj" fmla="val 50000"/>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endParaRPr lang="en-US"/>
            </a:p>
          </p:txBody>
        </p:sp>
        <p:sp>
          <p:nvSpPr>
            <p:cNvPr id="29704" name="Text Box 8"/>
            <p:cNvSpPr txBox="1">
              <a:spLocks noChangeArrowheads="1"/>
            </p:cNvSpPr>
            <p:nvPr/>
          </p:nvSpPr>
          <p:spPr bwMode="auto">
            <a:xfrm>
              <a:off x="4071" y="1001"/>
              <a:ext cx="1315" cy="756"/>
            </a:xfrm>
            <a:prstGeom prst="rect">
              <a:avLst/>
            </a:prstGeom>
            <a:noFill/>
            <a:ln w="9525" algn="ctr">
              <a:noFill/>
              <a:miter lim="800000"/>
              <a:headEnd/>
              <a:tailEnd/>
            </a:ln>
            <a:effectLst/>
          </p:spPr>
          <p:txBody>
            <a:bodyPr>
              <a:spAutoFit/>
            </a:bodyPr>
            <a:lstStyle/>
            <a:p>
              <a:pPr algn="ctr">
                <a:spcBef>
                  <a:spcPct val="50000"/>
                </a:spcBef>
              </a:pPr>
              <a:r>
                <a:rPr lang="ar-JO" sz="2400" b="1" i="1" dirty="0">
                  <a:solidFill>
                    <a:srgbClr val="FFFFFF"/>
                  </a:solidFill>
                  <a:latin typeface="Arial" charset="0"/>
                </a:rPr>
                <a:t>حقل             خبرة         المستلم</a:t>
              </a:r>
              <a:endParaRPr lang="en-US" sz="2400" b="1" i="1" dirty="0">
                <a:solidFill>
                  <a:srgbClr val="FFFFFF"/>
                </a:solidFill>
                <a:latin typeface="Arial" charset="0"/>
              </a:endParaRPr>
            </a:p>
          </p:txBody>
        </p:sp>
        <p:sp>
          <p:nvSpPr>
            <p:cNvPr id="29705" name="Text Box 9"/>
            <p:cNvSpPr txBox="1">
              <a:spLocks noChangeArrowheads="1"/>
            </p:cNvSpPr>
            <p:nvPr/>
          </p:nvSpPr>
          <p:spPr bwMode="auto">
            <a:xfrm>
              <a:off x="3906" y="2061"/>
              <a:ext cx="1052" cy="291"/>
            </a:xfrm>
            <a:prstGeom prst="rect">
              <a:avLst/>
            </a:prstGeom>
            <a:noFill/>
            <a:ln w="9525" algn="ctr">
              <a:noFill/>
              <a:miter lim="800000"/>
              <a:headEnd/>
              <a:tailEnd/>
            </a:ln>
            <a:effectLst/>
          </p:spPr>
          <p:txBody>
            <a:bodyPr>
              <a:spAutoFit/>
            </a:bodyPr>
            <a:lstStyle/>
            <a:p>
              <a:pPr algn="ctr">
                <a:spcBef>
                  <a:spcPct val="50000"/>
                </a:spcBef>
              </a:pPr>
              <a:r>
                <a:rPr lang="ar-JO" sz="2400" b="1" i="1" dirty="0">
                  <a:solidFill>
                    <a:srgbClr val="FFFFFF"/>
                  </a:solidFill>
                  <a:latin typeface="Arial" charset="0"/>
                </a:rPr>
                <a:t>الخميرة</a:t>
              </a:r>
              <a:endParaRPr lang="en-US" sz="2400" b="1" i="1" dirty="0">
                <a:solidFill>
                  <a:srgbClr val="FFFFFF"/>
                </a:solidFill>
                <a:latin typeface="Arial" charset="0"/>
              </a:endParaRPr>
            </a:p>
          </p:txBody>
        </p:sp>
      </p:grpSp>
      <p:sp>
        <p:nvSpPr>
          <p:cNvPr id="29706" name="AutoShape 10"/>
          <p:cNvSpPr>
            <a:spLocks noChangeArrowheads="1"/>
          </p:cNvSpPr>
          <p:nvPr/>
        </p:nvSpPr>
        <p:spPr bwMode="auto">
          <a:xfrm>
            <a:off x="3381375" y="3236913"/>
            <a:ext cx="2609850" cy="1146175"/>
          </a:xfrm>
          <a:prstGeom prst="diamond">
            <a:avLst/>
          </a:prstGeom>
          <a:gradFill rotWithShape="1">
            <a:gsLst>
              <a:gs pos="0">
                <a:srgbClr val="FF0000"/>
              </a:gs>
              <a:gs pos="50000">
                <a:srgbClr val="FF0000">
                  <a:gamma/>
                  <a:shade val="46275"/>
                  <a:invGamma/>
                </a:srgbClr>
              </a:gs>
              <a:gs pos="100000">
                <a:srgbClr val="FF0000"/>
              </a:gs>
            </a:gsLst>
            <a:lin ang="5400000" scaled="1"/>
          </a:gradFill>
          <a:ln w="9525" algn="ctr">
            <a:solidFill>
              <a:schemeClr val="tx1"/>
            </a:solidFill>
            <a:miter lim="800000"/>
            <a:headEnd/>
            <a:tailEnd/>
          </a:ln>
          <a:effectLst/>
        </p:spPr>
        <p:txBody>
          <a:bodyPr wrap="none" anchor="ctr"/>
          <a:lstStyle/>
          <a:p>
            <a:endParaRPr lang="en-US"/>
          </a:p>
        </p:txBody>
      </p:sp>
      <p:sp>
        <p:nvSpPr>
          <p:cNvPr id="29708" name="Rectangle 12"/>
          <p:cNvSpPr>
            <a:spLocks noChangeArrowheads="1"/>
          </p:cNvSpPr>
          <p:nvPr/>
        </p:nvSpPr>
        <p:spPr bwMode="auto">
          <a:xfrm>
            <a:off x="533400" y="76200"/>
            <a:ext cx="8229600" cy="1066800"/>
          </a:xfrm>
          <a:prstGeom prst="rect">
            <a:avLst/>
          </a:prstGeom>
          <a:solidFill>
            <a:srgbClr val="000000"/>
          </a:solidFill>
          <a:ln w="9525">
            <a:noFill/>
            <a:miter lim="800000"/>
            <a:headEnd/>
            <a:tailEnd/>
          </a:ln>
          <a:effectLst/>
        </p:spPr>
        <p:txBody>
          <a:bodyPr anchor="ctr"/>
          <a:lstStyle/>
          <a:p>
            <a:pPr algn="ctr"/>
            <a:r>
              <a:rPr lang="ar-JO" sz="4000" b="1" dirty="0">
                <a:solidFill>
                  <a:srgbClr val="FFFFFF"/>
                </a:solidFill>
                <a:effectLst>
                  <a:outerShdw blurRad="38100" dist="38100" dir="2700000" algn="tl">
                    <a:srgbClr val="000000"/>
                  </a:outerShdw>
                </a:effectLst>
              </a:rPr>
              <a:t>الأمثال كتشبيه</a:t>
            </a:r>
            <a:br>
              <a:rPr lang="en-US" sz="4000" b="1" dirty="0">
                <a:solidFill>
                  <a:srgbClr val="FFFFFF"/>
                </a:solidFill>
                <a:effectLst>
                  <a:outerShdw blurRad="38100" dist="38100" dir="2700000" algn="tl">
                    <a:srgbClr val="000000"/>
                  </a:outerShdw>
                </a:effectLst>
              </a:rPr>
            </a:br>
            <a:r>
              <a:rPr lang="en-US" sz="2400" b="1" dirty="0">
                <a:solidFill>
                  <a:srgbClr val="FFFFFF"/>
                </a:solidFill>
                <a:effectLst>
                  <a:outerShdw blurRad="38100" dist="38100" dir="2700000" algn="tl">
                    <a:srgbClr val="000000"/>
                  </a:outerShdw>
                </a:effectLst>
              </a:rPr>
              <a:t>(</a:t>
            </a:r>
            <a:r>
              <a:rPr lang="ar-JO" sz="2400" b="1" dirty="0">
                <a:solidFill>
                  <a:srgbClr val="FFFFFF"/>
                </a:solidFill>
                <a:effectLst>
                  <a:outerShdw blurRad="38100" dist="38100" dir="2700000" algn="tl">
                    <a:srgbClr val="000000"/>
                  </a:outerShdw>
                </a:effectLst>
              </a:rPr>
              <a:t>يشبه ملكوت السماوات ...</a:t>
            </a:r>
            <a:r>
              <a:rPr lang="en-US" sz="2400" b="1" dirty="0">
                <a:solidFill>
                  <a:srgbClr val="FFFFFF"/>
                </a:solidFill>
                <a:effectLst>
                  <a:outerShdw blurRad="38100" dist="38100" dir="2700000" algn="tl">
                    <a:srgbClr val="000000"/>
                  </a:outerShdw>
                </a:effectLst>
              </a:rPr>
              <a:t>)</a:t>
            </a:r>
          </a:p>
        </p:txBody>
      </p:sp>
      <p:grpSp>
        <p:nvGrpSpPr>
          <p:cNvPr id="29723" name="Group 27"/>
          <p:cNvGrpSpPr>
            <a:grpSpLocks/>
          </p:cNvGrpSpPr>
          <p:nvPr/>
        </p:nvGrpSpPr>
        <p:grpSpPr bwMode="auto">
          <a:xfrm>
            <a:off x="2667000" y="1524000"/>
            <a:ext cx="3810000" cy="2286000"/>
            <a:chOff x="1680" y="768"/>
            <a:chExt cx="2400" cy="1440"/>
          </a:xfrm>
        </p:grpSpPr>
        <p:sp>
          <p:nvSpPr>
            <p:cNvPr id="29717" name="Text Box 21"/>
            <p:cNvSpPr txBox="1">
              <a:spLocks noChangeArrowheads="1"/>
            </p:cNvSpPr>
            <p:nvPr/>
          </p:nvSpPr>
          <p:spPr bwMode="auto">
            <a:xfrm>
              <a:off x="1680" y="768"/>
              <a:ext cx="2400" cy="252"/>
            </a:xfrm>
            <a:prstGeom prst="rect">
              <a:avLst/>
            </a:prstGeom>
            <a:noFill/>
            <a:ln w="9525">
              <a:noFill/>
              <a:miter lim="800000"/>
              <a:headEnd/>
              <a:tailEnd/>
            </a:ln>
            <a:effectLst/>
          </p:spPr>
          <p:txBody>
            <a:bodyPr>
              <a:spAutoFit/>
            </a:bodyPr>
            <a:lstStyle/>
            <a:p>
              <a:pPr algn="ctr">
                <a:spcBef>
                  <a:spcPct val="50000"/>
                </a:spcBef>
              </a:pPr>
              <a:r>
                <a:rPr lang="ar-JO" sz="2000" b="1" dirty="0">
                  <a:solidFill>
                    <a:schemeClr val="bg1"/>
                  </a:solidFill>
                </a:rPr>
                <a:t>يحدث التعليم/الإيضاح هنا</a:t>
              </a:r>
              <a:endParaRPr lang="en-US" sz="2000" b="1" dirty="0">
                <a:solidFill>
                  <a:schemeClr val="bg1"/>
                </a:solidFill>
              </a:endParaRPr>
            </a:p>
          </p:txBody>
        </p:sp>
        <p:sp>
          <p:nvSpPr>
            <p:cNvPr id="29720" name="Freeform 24"/>
            <p:cNvSpPr>
              <a:spLocks/>
            </p:cNvSpPr>
            <p:nvPr/>
          </p:nvSpPr>
          <p:spPr bwMode="auto">
            <a:xfrm>
              <a:off x="2248" y="1200"/>
              <a:ext cx="536" cy="1008"/>
            </a:xfrm>
            <a:custGeom>
              <a:avLst/>
              <a:gdLst/>
              <a:ahLst/>
              <a:cxnLst>
                <a:cxn ang="0">
                  <a:pos x="488" y="0"/>
                </a:cxn>
                <a:cxn ang="0">
                  <a:pos x="8" y="528"/>
                </a:cxn>
                <a:cxn ang="0">
                  <a:pos x="536" y="1008"/>
                </a:cxn>
              </a:cxnLst>
              <a:rect l="0" t="0" r="r" b="b"/>
              <a:pathLst>
                <a:path w="536" h="1008">
                  <a:moveTo>
                    <a:pt x="488" y="0"/>
                  </a:moveTo>
                  <a:cubicBezTo>
                    <a:pt x="244" y="180"/>
                    <a:pt x="0" y="360"/>
                    <a:pt x="8" y="528"/>
                  </a:cubicBezTo>
                  <a:cubicBezTo>
                    <a:pt x="16" y="696"/>
                    <a:pt x="276" y="852"/>
                    <a:pt x="536" y="1008"/>
                  </a:cubicBezTo>
                </a:path>
              </a:pathLst>
            </a:custGeom>
            <a:noFill/>
            <a:ln w="38100">
              <a:solidFill>
                <a:schemeClr val="bg1"/>
              </a:solidFill>
              <a:round/>
              <a:headEnd/>
              <a:tailEnd type="triangle" w="lg" len="lg"/>
            </a:ln>
            <a:effectLst/>
          </p:spPr>
          <p:txBody>
            <a:bodyPr/>
            <a:lstStyle/>
            <a:p>
              <a:endParaRPr lang="en-US" dirty="0">
                <a:solidFill>
                  <a:schemeClr val="bg1"/>
                </a:solidFill>
              </a:endParaRPr>
            </a:p>
          </p:txBody>
        </p:sp>
      </p:grpSp>
      <p:grpSp>
        <p:nvGrpSpPr>
          <p:cNvPr id="29724" name="Group 28"/>
          <p:cNvGrpSpPr>
            <a:grpSpLocks/>
          </p:cNvGrpSpPr>
          <p:nvPr/>
        </p:nvGrpSpPr>
        <p:grpSpPr bwMode="auto">
          <a:xfrm>
            <a:off x="2971800" y="3810002"/>
            <a:ext cx="3657600" cy="2308226"/>
            <a:chOff x="1872" y="2208"/>
            <a:chExt cx="2304" cy="1454"/>
          </a:xfrm>
        </p:grpSpPr>
        <p:sp>
          <p:nvSpPr>
            <p:cNvPr id="29721" name="Text Box 25"/>
            <p:cNvSpPr txBox="1">
              <a:spLocks noChangeArrowheads="1"/>
            </p:cNvSpPr>
            <p:nvPr/>
          </p:nvSpPr>
          <p:spPr bwMode="auto">
            <a:xfrm>
              <a:off x="1872" y="3216"/>
              <a:ext cx="2304" cy="446"/>
            </a:xfrm>
            <a:prstGeom prst="rect">
              <a:avLst/>
            </a:prstGeom>
            <a:noFill/>
            <a:ln w="9525">
              <a:noFill/>
              <a:miter lim="800000"/>
              <a:headEnd/>
              <a:tailEnd/>
            </a:ln>
            <a:effectLst/>
          </p:spPr>
          <p:txBody>
            <a:bodyPr>
              <a:spAutoFit/>
            </a:bodyPr>
            <a:lstStyle/>
            <a:p>
              <a:pPr algn="ctr">
                <a:spcBef>
                  <a:spcPct val="50000"/>
                </a:spcBef>
              </a:pPr>
              <a:r>
                <a:rPr lang="ar-JO" sz="2000" b="1" dirty="0">
                  <a:solidFill>
                    <a:schemeClr val="bg1"/>
                  </a:solidFill>
                </a:rPr>
                <a:t>ينتشر الملكوت بصمت                   وعلى نطاق واسع</a:t>
              </a:r>
            </a:p>
          </p:txBody>
        </p:sp>
        <p:sp>
          <p:nvSpPr>
            <p:cNvPr id="29722" name="Freeform 26"/>
            <p:cNvSpPr>
              <a:spLocks/>
            </p:cNvSpPr>
            <p:nvPr/>
          </p:nvSpPr>
          <p:spPr bwMode="auto">
            <a:xfrm>
              <a:off x="3120" y="2208"/>
              <a:ext cx="776" cy="960"/>
            </a:xfrm>
            <a:custGeom>
              <a:avLst/>
              <a:gdLst/>
              <a:ahLst/>
              <a:cxnLst>
                <a:cxn ang="0">
                  <a:pos x="48" y="960"/>
                </a:cxn>
                <a:cxn ang="0">
                  <a:pos x="768" y="288"/>
                </a:cxn>
                <a:cxn ang="0">
                  <a:pos x="0" y="0"/>
                </a:cxn>
              </a:cxnLst>
              <a:rect l="0" t="0" r="r" b="b"/>
              <a:pathLst>
                <a:path w="776" h="960">
                  <a:moveTo>
                    <a:pt x="48" y="960"/>
                  </a:moveTo>
                  <a:cubicBezTo>
                    <a:pt x="412" y="704"/>
                    <a:pt x="776" y="448"/>
                    <a:pt x="768" y="288"/>
                  </a:cubicBezTo>
                  <a:cubicBezTo>
                    <a:pt x="760" y="128"/>
                    <a:pt x="128" y="48"/>
                    <a:pt x="0" y="0"/>
                  </a:cubicBezTo>
                </a:path>
              </a:pathLst>
            </a:custGeom>
            <a:noFill/>
            <a:ln w="38100">
              <a:solidFill>
                <a:srgbClr val="FFFFFF"/>
              </a:solidFill>
              <a:round/>
              <a:headEnd/>
              <a:tailEnd type="triangle" w="lg" len="lg"/>
            </a:ln>
            <a:effectLst/>
          </p:spPr>
          <p:txBody>
            <a:bodyP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9702"/>
                                        </p:tgtEl>
                                        <p:attrNameLst>
                                          <p:attrName>style.visibility</p:attrName>
                                        </p:attrNameLst>
                                      </p:cBhvr>
                                      <p:to>
                                        <p:strVal val="visible"/>
                                      </p:to>
                                    </p:set>
                                    <p:anim calcmode="lin" valueType="num">
                                      <p:cBhvr additive="base">
                                        <p:cTn id="13" dur="500" fill="hold"/>
                                        <p:tgtEl>
                                          <p:spTgt spid="29702"/>
                                        </p:tgtEl>
                                        <p:attrNameLst>
                                          <p:attrName>ppt_x</p:attrName>
                                        </p:attrNameLst>
                                      </p:cBhvr>
                                      <p:tavLst>
                                        <p:tav tm="0">
                                          <p:val>
                                            <p:strVal val="1+#ppt_w/2"/>
                                          </p:val>
                                        </p:tav>
                                        <p:tav tm="100000">
                                          <p:val>
                                            <p:strVal val="#ppt_x"/>
                                          </p:val>
                                        </p:tav>
                                      </p:tavLst>
                                    </p:anim>
                                    <p:anim calcmode="lin" valueType="num">
                                      <p:cBhvr additive="base">
                                        <p:cTn id="14" dur="500" fill="hold"/>
                                        <p:tgtEl>
                                          <p:spTgt spid="29702"/>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animEffect transition="in" filter="fade">
                                      <p:cBhvr>
                                        <p:cTn id="17" dur="500"/>
                                        <p:tgtEl>
                                          <p:spTgt spid="29706"/>
                                        </p:tgtEl>
                                      </p:cBhvr>
                                    </p:animEffec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29723"/>
                                        </p:tgtEl>
                                        <p:attrNameLst>
                                          <p:attrName>style.visibility</p:attrName>
                                        </p:attrNameLst>
                                      </p:cBhvr>
                                      <p:to>
                                        <p:strVal val="visible"/>
                                      </p:to>
                                    </p:set>
                                    <p:anim calcmode="lin" valueType="num">
                                      <p:cBhvr>
                                        <p:cTn id="22" dur="500" fill="hold"/>
                                        <p:tgtEl>
                                          <p:spTgt spid="29723"/>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29723"/>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29723"/>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2972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29724"/>
                                        </p:tgtEl>
                                        <p:attrNameLst>
                                          <p:attrName>style.visibility</p:attrName>
                                        </p:attrNameLst>
                                      </p:cBhvr>
                                      <p:to>
                                        <p:strVal val="visible"/>
                                      </p:to>
                                    </p:set>
                                    <p:anim calcmode="lin" valueType="num">
                                      <p:cBhvr>
                                        <p:cTn id="30" dur="500" fill="hold"/>
                                        <p:tgtEl>
                                          <p:spTgt spid="29724"/>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29724"/>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29724"/>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29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1986" name="Picture 2" descr="http://www.salajka.com/johnny/TeamworkProject/teamwork-games.jpg"/>
          <p:cNvPicPr>
            <a:picLocks noChangeAspect="1" noChangeArrowheads="1"/>
          </p:cNvPicPr>
          <p:nvPr/>
        </p:nvPicPr>
        <p:blipFill>
          <a:blip r:embed="rId3" cstate="print"/>
          <a:srcRect/>
          <a:stretch>
            <a:fillRect/>
          </a:stretch>
        </p:blipFill>
        <p:spPr bwMode="auto">
          <a:xfrm>
            <a:off x="6172200" y="3276600"/>
            <a:ext cx="2667000" cy="2286000"/>
          </a:xfrm>
          <a:prstGeom prst="rect">
            <a:avLst/>
          </a:prstGeom>
          <a:noFill/>
        </p:spPr>
      </p:pic>
      <p:sp>
        <p:nvSpPr>
          <p:cNvPr id="129026" name="Rectangle 2"/>
          <p:cNvSpPr>
            <a:spLocks noGrp="1" noChangeArrowheads="1"/>
          </p:cNvSpPr>
          <p:nvPr>
            <p:ph type="title"/>
          </p:nvPr>
        </p:nvSpPr>
        <p:spPr>
          <a:xfrm>
            <a:off x="457200" y="152400"/>
            <a:ext cx="8229600" cy="944562"/>
          </a:xfrm>
          <a:solidFill>
            <a:srgbClr val="000000"/>
          </a:solidFill>
        </p:spPr>
        <p:txBody>
          <a:bodyPr/>
          <a:lstStyle/>
          <a:p>
            <a:r>
              <a:rPr lang="ar-JO" sz="4000" b="1" dirty="0">
                <a:solidFill>
                  <a:srgbClr val="FFFFFF"/>
                </a:solidFill>
                <a:effectLst/>
                <a:latin typeface="Arial" panose="020B0604020202020204" pitchFamily="34" charset="0"/>
                <a:cs typeface="Arial" panose="020B0604020202020204" pitchFamily="34" charset="0"/>
              </a:rPr>
              <a:t>بلاغة التشبيه</a:t>
            </a:r>
            <a:endParaRPr lang="en-US" sz="4000" b="1" dirty="0">
              <a:solidFill>
                <a:srgbClr val="FFFFFF"/>
              </a:solidFill>
              <a:effectLst/>
              <a:latin typeface="Arial" panose="020B0604020202020204" pitchFamily="34" charset="0"/>
              <a:cs typeface="Arial" panose="020B0604020202020204" pitchFamily="34" charset="0"/>
            </a:endParaRPr>
          </a:p>
        </p:txBody>
      </p:sp>
      <p:sp>
        <p:nvSpPr>
          <p:cNvPr id="129027" name="Rectangle 3"/>
          <p:cNvSpPr>
            <a:spLocks noGrp="1" noChangeArrowheads="1"/>
          </p:cNvSpPr>
          <p:nvPr>
            <p:ph idx="1"/>
          </p:nvPr>
        </p:nvSpPr>
        <p:spPr>
          <a:xfrm>
            <a:off x="152400" y="1602971"/>
            <a:ext cx="8382000" cy="4950229"/>
          </a:xfrm>
        </p:spPr>
        <p:txBody>
          <a:bodyPr>
            <a:normAutofit fontScale="77500" lnSpcReduction="20000"/>
          </a:bodyPr>
          <a:lstStyle/>
          <a:p>
            <a:pPr algn="r" rtl="1">
              <a:lnSpc>
                <a:spcPct val="90000"/>
              </a:lnSpc>
            </a:pPr>
            <a:r>
              <a:rPr lang="ar-JO" sz="3800" b="1" dirty="0">
                <a:solidFill>
                  <a:schemeClr val="bg2">
                    <a:lumMod val="25000"/>
                  </a:schemeClr>
                </a:solidFill>
                <a:latin typeface="Arial" panose="020B0604020202020204" pitchFamily="34" charset="0"/>
                <a:cs typeface="Arial" panose="020B0604020202020204" pitchFamily="34" charset="0"/>
              </a:rPr>
              <a:t>يتطلب التشبيه أن يتعاون الحضور لبناء معنى المتكلم</a:t>
            </a:r>
            <a:endParaRPr lang="en-US" sz="3800" b="1" dirty="0">
              <a:solidFill>
                <a:schemeClr val="bg2">
                  <a:lumMod val="25000"/>
                </a:schemeClr>
              </a:solidFill>
              <a:latin typeface="Arial" panose="020B0604020202020204" pitchFamily="34" charset="0"/>
              <a:cs typeface="Arial" panose="020B0604020202020204" pitchFamily="34" charset="0"/>
            </a:endParaRPr>
          </a:p>
          <a:p>
            <a:pPr algn="r" rtl="1">
              <a:lnSpc>
                <a:spcPct val="90000"/>
              </a:lnSpc>
            </a:pPr>
            <a:r>
              <a:rPr lang="ar-JO" sz="3800" b="1" dirty="0">
                <a:solidFill>
                  <a:schemeClr val="bg2">
                    <a:lumMod val="25000"/>
                  </a:schemeClr>
                </a:solidFill>
                <a:latin typeface="Arial" panose="020B0604020202020204" pitchFamily="34" charset="0"/>
                <a:cs typeface="Arial" panose="020B0604020202020204" pitchFamily="34" charset="0"/>
              </a:rPr>
              <a:t>باعتبار التشبيه شيفرة يجب فكها، تعمل الأمثال على توحيد المطلعين على الأمور.</a:t>
            </a:r>
          </a:p>
          <a:p>
            <a:pPr algn="r" rtl="1">
              <a:lnSpc>
                <a:spcPct val="90000"/>
              </a:lnSpc>
            </a:pPr>
            <a:r>
              <a:rPr lang="ar-JO" sz="3800" b="1" dirty="0">
                <a:solidFill>
                  <a:schemeClr val="bg2">
                    <a:lumMod val="25000"/>
                  </a:schemeClr>
                </a:solidFill>
                <a:latin typeface="Arial" panose="020B0604020202020204" pitchFamily="34" charset="0"/>
                <a:cs typeface="Arial" panose="020B0604020202020204" pitchFamily="34" charset="0"/>
              </a:rPr>
              <a:t>مثال: الثقب الأسود</a:t>
            </a:r>
            <a:endParaRPr lang="en-US" sz="3800" b="1" dirty="0">
              <a:solidFill>
                <a:schemeClr val="bg2">
                  <a:lumMod val="25000"/>
                </a:schemeClr>
              </a:solidFill>
              <a:latin typeface="Arial" panose="020B0604020202020204" pitchFamily="34" charset="0"/>
              <a:cs typeface="Arial" panose="020B0604020202020204" pitchFamily="34" charset="0"/>
            </a:endParaRPr>
          </a:p>
          <a:p>
            <a:pPr algn="r" rtl="1">
              <a:lnSpc>
                <a:spcPct val="90000"/>
              </a:lnSpc>
            </a:pPr>
            <a:r>
              <a:rPr lang="en-US" sz="2000" b="1" dirty="0">
                <a:solidFill>
                  <a:schemeClr val="bg2">
                    <a:lumMod val="25000"/>
                  </a:schemeClr>
                </a:solidFill>
                <a:latin typeface="Arial" panose="020B0604020202020204" pitchFamily="34" charset="0"/>
                <a:cs typeface="Arial" panose="020B0604020202020204" pitchFamily="34" charset="0"/>
              </a:rPr>
              <a:t>https://www.youtube.com/</a:t>
            </a:r>
            <a:r>
              <a:rPr lang="en-US" sz="2000" b="1" dirty="0" err="1">
                <a:solidFill>
                  <a:schemeClr val="bg2">
                    <a:lumMod val="25000"/>
                  </a:schemeClr>
                </a:solidFill>
                <a:latin typeface="Arial" panose="020B0604020202020204" pitchFamily="34" charset="0"/>
                <a:cs typeface="Arial" panose="020B0604020202020204" pitchFamily="34" charset="0"/>
              </a:rPr>
              <a:t>watch?v</a:t>
            </a:r>
            <a:r>
              <a:rPr lang="en-US" sz="2000" b="1" dirty="0">
                <a:solidFill>
                  <a:schemeClr val="bg2">
                    <a:lumMod val="25000"/>
                  </a:schemeClr>
                </a:solidFill>
                <a:latin typeface="Arial" panose="020B0604020202020204" pitchFamily="34" charset="0"/>
                <a:cs typeface="Arial" panose="020B0604020202020204" pitchFamily="34" charset="0"/>
              </a:rPr>
              <a:t>=P5_Msrdg3Hk</a:t>
            </a:r>
            <a:endParaRPr lang="en-US" sz="3800" b="1" dirty="0">
              <a:solidFill>
                <a:schemeClr val="bg2">
                  <a:lumMod val="25000"/>
                </a:schemeClr>
              </a:solidFill>
              <a:latin typeface="Arial" panose="020B0604020202020204" pitchFamily="34" charset="0"/>
              <a:cs typeface="Arial" panose="020B0604020202020204" pitchFamily="34" charset="0"/>
            </a:endParaRPr>
          </a:p>
          <a:p>
            <a:pPr marL="0" indent="0">
              <a:lnSpc>
                <a:spcPct val="90000"/>
              </a:lnSpc>
              <a:buNone/>
            </a:pPr>
            <a:endParaRPr lang="en-US" sz="3800" b="1" dirty="0">
              <a:solidFill>
                <a:schemeClr val="bg2">
                  <a:lumMod val="25000"/>
                </a:schemeClr>
              </a:solidFill>
              <a:latin typeface="Arial" panose="020B0604020202020204" pitchFamily="34" charset="0"/>
              <a:cs typeface="Arial" panose="020B0604020202020204" pitchFamily="34" charset="0"/>
            </a:endParaRPr>
          </a:p>
          <a:p>
            <a:pPr marL="0" indent="0">
              <a:lnSpc>
                <a:spcPct val="90000"/>
              </a:lnSpc>
              <a:buNone/>
            </a:pPr>
            <a:endParaRPr lang="en-US" sz="3800" b="1" dirty="0">
              <a:solidFill>
                <a:schemeClr val="bg2">
                  <a:lumMod val="25000"/>
                </a:schemeClr>
              </a:solidFill>
              <a:latin typeface="Arial" panose="020B0604020202020204" pitchFamily="34" charset="0"/>
              <a:cs typeface="Arial" panose="020B0604020202020204" pitchFamily="34" charset="0"/>
            </a:endParaRPr>
          </a:p>
          <a:p>
            <a:pPr marL="0" indent="0">
              <a:lnSpc>
                <a:spcPct val="90000"/>
              </a:lnSpc>
              <a:buNone/>
            </a:pPr>
            <a:endParaRPr lang="en-US" sz="3800" b="1" dirty="0">
              <a:solidFill>
                <a:schemeClr val="bg2">
                  <a:lumMod val="25000"/>
                </a:schemeClr>
              </a:solidFill>
              <a:latin typeface="Arial" panose="020B0604020202020204" pitchFamily="34" charset="0"/>
              <a:cs typeface="Arial" panose="020B0604020202020204" pitchFamily="34" charset="0"/>
            </a:endParaRPr>
          </a:p>
          <a:p>
            <a:pPr marL="0" indent="0">
              <a:lnSpc>
                <a:spcPct val="90000"/>
              </a:lnSpc>
              <a:buNone/>
            </a:pPr>
            <a:endParaRPr lang="en-US" sz="3800" b="1" dirty="0">
              <a:solidFill>
                <a:schemeClr val="bg2">
                  <a:lumMod val="25000"/>
                </a:schemeClr>
              </a:solidFill>
              <a:latin typeface="Arial" panose="020B0604020202020204" pitchFamily="34" charset="0"/>
              <a:cs typeface="Arial" panose="020B0604020202020204" pitchFamily="34" charset="0"/>
            </a:endParaRPr>
          </a:p>
          <a:p>
            <a:pPr marL="0" indent="0" algn="r">
              <a:lnSpc>
                <a:spcPct val="90000"/>
              </a:lnSpc>
              <a:buNone/>
            </a:pPr>
            <a:r>
              <a:rPr lang="ar-JO" sz="3800" b="1" dirty="0">
                <a:solidFill>
                  <a:schemeClr val="bg2">
                    <a:lumMod val="25000"/>
                  </a:schemeClr>
                </a:solidFill>
                <a:latin typeface="Arial" panose="020B0604020202020204" pitchFamily="34" charset="0"/>
                <a:cs typeface="Arial" panose="020B0604020202020204" pitchFamily="34" charset="0"/>
              </a:rPr>
              <a:t>                         مناقشة</a:t>
            </a:r>
          </a:p>
          <a:p>
            <a:pPr marL="0" indent="0" algn="r">
              <a:lnSpc>
                <a:spcPct val="90000"/>
              </a:lnSpc>
              <a:buNone/>
            </a:pPr>
            <a:r>
              <a:rPr lang="ar-JO" sz="3800" b="1" dirty="0">
                <a:solidFill>
                  <a:schemeClr val="bg2">
                    <a:lumMod val="25000"/>
                  </a:schemeClr>
                </a:solidFill>
                <a:latin typeface="Arial" panose="020B0604020202020204" pitchFamily="34" charset="0"/>
                <a:cs typeface="Arial" panose="020B0604020202020204" pitchFamily="34" charset="0"/>
              </a:rPr>
              <a:t>                         - ما الذي تم مقارنته بماذا؟</a:t>
            </a:r>
          </a:p>
          <a:p>
            <a:pPr marL="457200" lvl="1" indent="0" algn="ctr" rtl="1">
              <a:lnSpc>
                <a:spcPct val="90000"/>
              </a:lnSpc>
              <a:buNone/>
            </a:pPr>
            <a:r>
              <a:rPr lang="ar-JO" sz="3800" b="1" dirty="0">
                <a:solidFill>
                  <a:schemeClr val="bg2">
                    <a:lumMod val="25000"/>
                  </a:schemeClr>
                </a:solidFill>
                <a:latin typeface="Arial" panose="020B0604020202020204" pitchFamily="34" charset="0"/>
                <a:cs typeface="Arial" panose="020B0604020202020204" pitchFamily="34" charset="0"/>
              </a:rPr>
              <a:t>    - ما هي الفكرة الكبيرة في الفيلم؟</a:t>
            </a:r>
            <a:endParaRPr lang="en-US" sz="3800" b="1" dirty="0">
              <a:solidFill>
                <a:schemeClr val="bg2">
                  <a:lumMod val="25000"/>
                </a:schemeClr>
              </a:solidFill>
              <a:latin typeface="Arial" panose="020B0604020202020204" pitchFamily="34" charset="0"/>
              <a:cs typeface="Arial" panose="020B0604020202020204" pitchFamily="34" charset="0"/>
            </a:endParaRPr>
          </a:p>
          <a:p>
            <a:pPr lvl="1">
              <a:lnSpc>
                <a:spcPct val="90000"/>
              </a:lnSpc>
              <a:buFont typeface="Wingdings" pitchFamily="2" charset="2"/>
              <a:buNone/>
            </a:pPr>
            <a:endParaRPr lang="en-US" sz="24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1986"/>
                                        </p:tgtEl>
                                        <p:attrNameLst>
                                          <p:attrName>style.visibility</p:attrName>
                                        </p:attrNameLst>
                                      </p:cBhvr>
                                      <p:to>
                                        <p:strVal val="visible"/>
                                      </p:to>
                                    </p:set>
                                    <p:animEffect transition="in" filter="fade">
                                      <p:cBhvr>
                                        <p:cTn id="11" dur="2000"/>
                                        <p:tgtEl>
                                          <p:spTgt spid="4198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9027">
                                            <p:txEl>
                                              <p:pRg st="1" end="1"/>
                                            </p:txEl>
                                          </p:spTgt>
                                        </p:tgtEl>
                                        <p:attrNameLst>
                                          <p:attrName>style.visibility</p:attrName>
                                        </p:attrNameLst>
                                      </p:cBhvr>
                                      <p:to>
                                        <p:strVal val="visible"/>
                                      </p:to>
                                    </p:set>
                                    <p:anim calcmode="lin" valueType="num">
                                      <p:cBhvr additive="base">
                                        <p:cTn id="16" dur="500" fill="hold"/>
                                        <p:tgtEl>
                                          <p:spTgt spid="12902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9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9027">
                                            <p:txEl>
                                              <p:pRg st="2" end="2"/>
                                            </p:txEl>
                                          </p:spTgt>
                                        </p:tgtEl>
                                        <p:attrNameLst>
                                          <p:attrName>style.visibility</p:attrName>
                                        </p:attrNameLst>
                                      </p:cBhvr>
                                      <p:to>
                                        <p:strVal val="visible"/>
                                      </p:to>
                                    </p:set>
                                    <p:anim calcmode="lin" valueType="num">
                                      <p:cBhvr additive="base">
                                        <p:cTn id="22" dur="5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9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9027">
                                            <p:txEl>
                                              <p:pRg st="3" end="3"/>
                                            </p:txEl>
                                          </p:spTgt>
                                        </p:tgtEl>
                                        <p:attrNameLst>
                                          <p:attrName>style.visibility</p:attrName>
                                        </p:attrNameLst>
                                      </p:cBhvr>
                                      <p:to>
                                        <p:strVal val="visible"/>
                                      </p:to>
                                    </p:set>
                                    <p:anim calcmode="lin" valueType="num">
                                      <p:cBhvr additive="base">
                                        <p:cTn id="28" dur="5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90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9027">
                                            <p:txEl>
                                              <p:pRg st="8" end="8"/>
                                            </p:txEl>
                                          </p:spTgt>
                                        </p:tgtEl>
                                        <p:attrNameLst>
                                          <p:attrName>style.visibility</p:attrName>
                                        </p:attrNameLst>
                                      </p:cBhvr>
                                      <p:to>
                                        <p:strVal val="visible"/>
                                      </p:to>
                                    </p:set>
                                    <p:anim calcmode="lin" valueType="num">
                                      <p:cBhvr additive="base">
                                        <p:cTn id="34" dur="500" fill="hold"/>
                                        <p:tgtEl>
                                          <p:spTgt spid="129027">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90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9027">
                                            <p:txEl>
                                              <p:pRg st="9" end="9"/>
                                            </p:txEl>
                                          </p:spTgt>
                                        </p:tgtEl>
                                        <p:attrNameLst>
                                          <p:attrName>style.visibility</p:attrName>
                                        </p:attrNameLst>
                                      </p:cBhvr>
                                      <p:to>
                                        <p:strVal val="visible"/>
                                      </p:to>
                                    </p:set>
                                    <p:anim calcmode="lin" valueType="num">
                                      <p:cBhvr additive="base">
                                        <p:cTn id="40" dur="500" fill="hold"/>
                                        <p:tgtEl>
                                          <p:spTgt spid="129027">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902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9027">
                                            <p:txEl>
                                              <p:pRg st="10" end="10"/>
                                            </p:txEl>
                                          </p:spTgt>
                                        </p:tgtEl>
                                        <p:attrNameLst>
                                          <p:attrName>style.visibility</p:attrName>
                                        </p:attrNameLst>
                                      </p:cBhvr>
                                      <p:to>
                                        <p:strVal val="visible"/>
                                      </p:to>
                                    </p:set>
                                    <p:anim calcmode="lin" valueType="num">
                                      <p:cBhvr additive="base">
                                        <p:cTn id="46" dur="500" fill="hold"/>
                                        <p:tgtEl>
                                          <p:spTgt spid="129027">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90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MPj04097510000[1]"/>
          <p:cNvPicPr>
            <a:picLocks noChangeAspect="1" noChangeArrowheads="1"/>
          </p:cNvPicPr>
          <p:nvPr/>
        </p:nvPicPr>
        <p:blipFill>
          <a:blip r:embed="rId3" cstate="print">
            <a:lum bright="-30000" contrast="36000"/>
          </a:blip>
          <a:srcRect t="13266" r="5000" b="32652"/>
          <a:stretch>
            <a:fillRect/>
          </a:stretch>
        </p:blipFill>
        <p:spPr bwMode="auto">
          <a:xfrm>
            <a:off x="0" y="0"/>
            <a:ext cx="9144000" cy="6858000"/>
          </a:xfrm>
          <a:prstGeom prst="rect">
            <a:avLst/>
          </a:prstGeom>
          <a:noFill/>
          <a:ln w="9525">
            <a:noFill/>
            <a:miter lim="800000"/>
            <a:headEnd/>
            <a:tailEnd/>
          </a:ln>
        </p:spPr>
      </p:pic>
      <p:sp>
        <p:nvSpPr>
          <p:cNvPr id="9218" name="Rectangle 2"/>
          <p:cNvSpPr>
            <a:spLocks noGrp="1" noChangeArrowheads="1"/>
          </p:cNvSpPr>
          <p:nvPr>
            <p:ph type="title"/>
          </p:nvPr>
        </p:nvSpPr>
        <p:spPr/>
        <p:txBody>
          <a:bodyPr/>
          <a:lstStyle/>
          <a:p>
            <a:r>
              <a:rPr lang="ar-JO" sz="4000" b="1" dirty="0">
                <a:solidFill>
                  <a:srgbClr val="FFFF00"/>
                </a:solidFill>
                <a:latin typeface="Georgia" pitchFamily="18" charset="0"/>
              </a:rPr>
              <a:t>خصائص الأمثال الأدبية / البلاغية</a:t>
            </a:r>
            <a:endParaRPr lang="en-US" sz="4000" b="1" dirty="0">
              <a:solidFill>
                <a:srgbClr val="FFFF00"/>
              </a:solidFill>
              <a:latin typeface="Georgia" pitchFamily="18" charset="0"/>
            </a:endParaRPr>
          </a:p>
        </p:txBody>
      </p:sp>
      <p:sp>
        <p:nvSpPr>
          <p:cNvPr id="9219" name="Rectangle 3"/>
          <p:cNvSpPr>
            <a:spLocks noGrp="1" noChangeArrowheads="1"/>
          </p:cNvSpPr>
          <p:nvPr>
            <p:ph type="body" idx="1"/>
          </p:nvPr>
        </p:nvSpPr>
        <p:spPr>
          <a:xfrm>
            <a:off x="685800" y="1905000"/>
            <a:ext cx="6477000" cy="4572000"/>
          </a:xfrm>
        </p:spPr>
        <p:txBody>
          <a:bodyPr/>
          <a:lstStyle/>
          <a:p>
            <a:pPr algn="r" rtl="1"/>
            <a:r>
              <a:rPr lang="ar-JO" b="1" dirty="0">
                <a:solidFill>
                  <a:schemeClr val="bg2"/>
                </a:solidFill>
                <a:latin typeface="Georgia" pitchFamily="18" charset="0"/>
              </a:rPr>
              <a:t>التشبيه</a:t>
            </a:r>
            <a:endParaRPr lang="en-US" b="1" dirty="0">
              <a:solidFill>
                <a:schemeClr val="bg2"/>
              </a:solidFill>
              <a:latin typeface="Georgia" pitchFamily="18" charset="0"/>
            </a:endParaRPr>
          </a:p>
          <a:p>
            <a:pPr algn="r" rtl="1"/>
            <a:r>
              <a:rPr lang="ar-JO" b="1" dirty="0">
                <a:solidFill>
                  <a:schemeClr val="bg1"/>
                </a:solidFill>
                <a:latin typeface="Georgia" pitchFamily="18" charset="0"/>
              </a:rPr>
              <a:t>الواقعية</a:t>
            </a:r>
            <a:endParaRPr lang="en-US" b="1" dirty="0">
              <a:solidFill>
                <a:schemeClr val="bg1"/>
              </a:solidFill>
              <a:latin typeface="Georg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p:cTn id="7" dur="500" fill="hold"/>
                                        <p:tgtEl>
                                          <p:spTgt spid="9219">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9219">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9219">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9219">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0" y="1600200"/>
            <a:ext cx="8915400" cy="5257800"/>
          </a:xfrm>
        </p:spPr>
        <p:txBody>
          <a:bodyPr>
            <a:noAutofit/>
          </a:bodyPr>
          <a:lstStyle/>
          <a:p>
            <a:pPr lvl="1" algn="r" rtl="1">
              <a:buFont typeface="Arial" pitchFamily="34" charset="0"/>
              <a:buChar char="•"/>
            </a:pPr>
            <a:r>
              <a:rPr lang="ar-JO" b="1" u="sng" dirty="0">
                <a:solidFill>
                  <a:schemeClr val="bg2">
                    <a:lumMod val="25000"/>
                  </a:schemeClr>
                </a:solidFill>
                <a:latin typeface="Arial" panose="020B0604020202020204" pitchFamily="34" charset="0"/>
                <a:cs typeface="Arial" panose="020B0604020202020204" pitchFamily="34" charset="0"/>
              </a:rPr>
              <a:t>تحديد الهوية</a:t>
            </a:r>
            <a:r>
              <a:rPr lang="ar-JO" b="1" dirty="0">
                <a:solidFill>
                  <a:schemeClr val="bg2">
                    <a:lumMod val="25000"/>
                  </a:schemeClr>
                </a:solidFill>
                <a:latin typeface="Arial" panose="020B0604020202020204" pitchFamily="34" charset="0"/>
                <a:cs typeface="Arial" panose="020B0604020202020204" pitchFamily="34" charset="0"/>
              </a:rPr>
              <a:t>: يضع المستمعون أنفسهم في القصة وينشغلون بها.</a:t>
            </a:r>
            <a:endParaRPr lang="en-US" b="1" dirty="0">
              <a:solidFill>
                <a:schemeClr val="bg2">
                  <a:lumMod val="25000"/>
                </a:schemeClr>
              </a:solidFill>
              <a:latin typeface="Arial" panose="020B0604020202020204" pitchFamily="34" charset="0"/>
              <a:cs typeface="Arial" panose="020B0604020202020204" pitchFamily="34" charset="0"/>
            </a:endParaRPr>
          </a:p>
          <a:p>
            <a:pPr lvl="1">
              <a:buFont typeface="Arial" pitchFamily="34" charset="0"/>
              <a:buChar char="•"/>
            </a:pPr>
            <a:endParaRPr lang="en-US" b="1" dirty="0">
              <a:solidFill>
                <a:schemeClr val="bg2">
                  <a:lumMod val="25000"/>
                </a:schemeClr>
              </a:solidFill>
              <a:latin typeface="Arial" panose="020B0604020202020204" pitchFamily="34" charset="0"/>
              <a:cs typeface="Arial" panose="020B0604020202020204" pitchFamily="34" charset="0"/>
            </a:endParaRPr>
          </a:p>
          <a:p>
            <a:pPr lvl="1" algn="r" rtl="1">
              <a:buFont typeface="Arial" pitchFamily="34" charset="0"/>
              <a:buChar char="•"/>
            </a:pPr>
            <a:r>
              <a:rPr lang="ar-JO" b="1" u="sng" dirty="0">
                <a:solidFill>
                  <a:schemeClr val="bg2">
                    <a:lumMod val="25000"/>
                  </a:schemeClr>
                </a:solidFill>
                <a:latin typeface="Arial" panose="020B0604020202020204" pitchFamily="34" charset="0"/>
                <a:cs typeface="Arial" panose="020B0604020202020204" pitchFamily="34" charset="0"/>
              </a:rPr>
              <a:t>التخيل</a:t>
            </a:r>
            <a:r>
              <a:rPr lang="ar-JO" b="1" dirty="0">
                <a:solidFill>
                  <a:schemeClr val="bg2">
                    <a:lumMod val="25000"/>
                  </a:schemeClr>
                </a:solidFill>
                <a:latin typeface="Arial" panose="020B0604020202020204" pitchFamily="34" charset="0"/>
                <a:cs typeface="Arial" panose="020B0604020202020204" pitchFamily="34" charset="0"/>
              </a:rPr>
              <a:t>: يستخدم المستمعون الدماغ كله بما فيه التأثير</a:t>
            </a:r>
            <a:endParaRPr lang="en-US" b="1" dirty="0">
              <a:solidFill>
                <a:schemeClr val="bg2">
                  <a:lumMod val="25000"/>
                </a:schemeClr>
              </a:solidFill>
              <a:latin typeface="Arial" panose="020B0604020202020204" pitchFamily="34" charset="0"/>
              <a:cs typeface="Arial" panose="020B0604020202020204" pitchFamily="34" charset="0"/>
            </a:endParaRPr>
          </a:p>
          <a:p>
            <a:pPr lvl="1">
              <a:buFont typeface="Arial" pitchFamily="34" charset="0"/>
              <a:buChar char="•"/>
            </a:pPr>
            <a:endParaRPr lang="en-US" b="1" dirty="0">
              <a:solidFill>
                <a:schemeClr val="bg2">
                  <a:lumMod val="25000"/>
                </a:schemeClr>
              </a:solidFill>
              <a:latin typeface="Arial" panose="020B0604020202020204" pitchFamily="34" charset="0"/>
              <a:cs typeface="Arial" panose="020B0604020202020204" pitchFamily="34" charset="0"/>
            </a:endParaRPr>
          </a:p>
          <a:p>
            <a:pPr lvl="1" algn="r" rtl="1">
              <a:buFont typeface="Arial" pitchFamily="34" charset="0"/>
              <a:buChar char="•"/>
            </a:pPr>
            <a:r>
              <a:rPr lang="ar-JO" b="1" u="sng" dirty="0">
                <a:solidFill>
                  <a:schemeClr val="bg2">
                    <a:lumMod val="25000"/>
                  </a:schemeClr>
                </a:solidFill>
                <a:latin typeface="Arial" panose="020B0604020202020204" pitchFamily="34" charset="0"/>
                <a:cs typeface="Arial" panose="020B0604020202020204" pitchFamily="34" charset="0"/>
              </a:rPr>
              <a:t>التسلل</a:t>
            </a:r>
            <a:r>
              <a:rPr lang="ar-JO" b="1" dirty="0">
                <a:solidFill>
                  <a:schemeClr val="bg2">
                    <a:lumMod val="25000"/>
                  </a:schemeClr>
                </a:solidFill>
                <a:latin typeface="Arial" panose="020B0604020202020204" pitchFamily="34" charset="0"/>
                <a:cs typeface="Arial" panose="020B0604020202020204" pitchFamily="34" charset="0"/>
              </a:rPr>
              <a:t>: يتم نزع سلاح المستمعين </a:t>
            </a:r>
          </a:p>
          <a:p>
            <a:pPr marL="457200" lvl="1" indent="0" algn="r" rtl="1">
              <a:buNone/>
            </a:pPr>
            <a:r>
              <a:rPr lang="ar-JO" b="1" dirty="0">
                <a:solidFill>
                  <a:schemeClr val="bg2">
                    <a:lumMod val="25000"/>
                  </a:schemeClr>
                </a:solidFill>
                <a:latin typeface="Arial" panose="020B0604020202020204" pitchFamily="34" charset="0"/>
                <a:cs typeface="Arial" panose="020B0604020202020204" pitchFamily="34" charset="0"/>
              </a:rPr>
              <a:t>   ثم يجدون أنهم يقفون على لغم أرضي.</a:t>
            </a:r>
            <a:endParaRPr lang="en-US" b="1" dirty="0">
              <a:solidFill>
                <a:schemeClr val="bg2">
                  <a:lumMod val="25000"/>
                </a:schemeClr>
              </a:solidFill>
              <a:latin typeface="Arial" panose="020B0604020202020204" pitchFamily="34" charset="0"/>
              <a:cs typeface="Arial" panose="020B0604020202020204" pitchFamily="34" charset="0"/>
            </a:endParaRPr>
          </a:p>
          <a:p>
            <a:pPr lvl="1">
              <a:lnSpc>
                <a:spcPct val="90000"/>
              </a:lnSpc>
              <a:buFont typeface="Wingdings" pitchFamily="2" charset="2"/>
              <a:buNone/>
            </a:pPr>
            <a:endParaRPr lang="en-US" sz="3200" b="1" dirty="0">
              <a:solidFill>
                <a:schemeClr val="bg2">
                  <a:lumMod val="25000"/>
                </a:schemeClr>
              </a:solidFill>
              <a:latin typeface="Arial" panose="020B0604020202020204" pitchFamily="34" charset="0"/>
              <a:cs typeface="Arial" panose="020B0604020202020204" pitchFamily="34" charset="0"/>
            </a:endParaRPr>
          </a:p>
        </p:txBody>
      </p:sp>
      <p:pic>
        <p:nvPicPr>
          <p:cNvPr id="1026" name="Picture 2" descr="http://t3.gstatic.com/images?q=tbn:ANd9GcTBdnJfDLfglXGq3swVXfY6cwGFMdH9KE53HGib2IwI9EyPRh6p"/>
          <p:cNvPicPr>
            <a:picLocks noChangeAspect="1" noChangeArrowheads="1"/>
          </p:cNvPicPr>
          <p:nvPr/>
        </p:nvPicPr>
        <p:blipFill>
          <a:blip r:embed="rId2" cstate="print"/>
          <a:srcRect/>
          <a:stretch>
            <a:fillRect/>
          </a:stretch>
        </p:blipFill>
        <p:spPr bwMode="auto">
          <a:xfrm>
            <a:off x="0" y="3810000"/>
            <a:ext cx="2438400" cy="2895600"/>
          </a:xfrm>
          <a:prstGeom prst="rect">
            <a:avLst/>
          </a:prstGeom>
          <a:noFill/>
        </p:spPr>
      </p:pic>
      <p:sp>
        <p:nvSpPr>
          <p:cNvPr id="129026" name="Rectangle 2"/>
          <p:cNvSpPr>
            <a:spLocks noGrp="1" noChangeArrowheads="1"/>
          </p:cNvSpPr>
          <p:nvPr>
            <p:ph type="title"/>
          </p:nvPr>
        </p:nvSpPr>
        <p:spPr/>
        <p:txBody>
          <a:bodyPr>
            <a:normAutofit/>
          </a:bodyPr>
          <a:lstStyle/>
          <a:p>
            <a:r>
              <a:rPr lang="ar-JO" sz="4000" b="1" dirty="0">
                <a:solidFill>
                  <a:schemeClr val="bg2">
                    <a:lumMod val="25000"/>
                  </a:schemeClr>
                </a:solidFill>
                <a:latin typeface="Arial" panose="020B0604020202020204" pitchFamily="34" charset="0"/>
                <a:cs typeface="Arial" panose="020B0604020202020204" pitchFamily="34" charset="0"/>
              </a:rPr>
              <a:t>بلاغة الواقعية</a:t>
            </a:r>
            <a:endParaRPr lang="en-US" sz="4000" b="1" dirty="0">
              <a:solidFill>
                <a:schemeClr val="bg2">
                  <a:lumMod val="25000"/>
                </a:schemeClr>
              </a:solidFill>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7">
                                            <p:txEl>
                                              <p:pRg st="2" end="2"/>
                                            </p:txEl>
                                          </p:spTgt>
                                        </p:tgtEl>
                                        <p:attrNameLst>
                                          <p:attrName>style.visibility</p:attrName>
                                        </p:attrNameLst>
                                      </p:cBhvr>
                                      <p:to>
                                        <p:strVal val="visible"/>
                                      </p:to>
                                    </p:set>
                                    <p:anim calcmode="lin" valueType="num">
                                      <p:cBhvr additive="base">
                                        <p:cTn id="13" dur="5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027">
                                            <p:txEl>
                                              <p:pRg st="4" end="4"/>
                                            </p:txEl>
                                          </p:spTgt>
                                        </p:tgtEl>
                                        <p:attrNameLst>
                                          <p:attrName>style.visibility</p:attrName>
                                        </p:attrNameLst>
                                      </p:cBhvr>
                                      <p:to>
                                        <p:strVal val="visible"/>
                                      </p:to>
                                    </p:set>
                                    <p:anim calcmode="lin" valueType="num">
                                      <p:cBhvr additive="base">
                                        <p:cTn id="19" dur="5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02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9027">
                                            <p:txEl>
                                              <p:pRg st="5" end="5"/>
                                            </p:txEl>
                                          </p:spTgt>
                                        </p:tgtEl>
                                        <p:attrNameLst>
                                          <p:attrName>style.visibility</p:attrName>
                                        </p:attrNameLst>
                                      </p:cBhvr>
                                      <p:to>
                                        <p:strVal val="visible"/>
                                      </p:to>
                                    </p:set>
                                    <p:anim calcmode="lin" valueType="num">
                                      <p:cBhvr additive="base">
                                        <p:cTn id="23" dur="500" fill="hold"/>
                                        <p:tgtEl>
                                          <p:spTgt spid="12902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90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Pj04097510000[1]"/>
          <p:cNvPicPr>
            <a:picLocks noChangeAspect="1" noChangeArrowheads="1"/>
          </p:cNvPicPr>
          <p:nvPr/>
        </p:nvPicPr>
        <p:blipFill>
          <a:blip r:embed="rId2" cstate="print">
            <a:lum bright="-30000" contrast="36000"/>
          </a:blip>
          <a:srcRect t="13266" r="5000" b="32652"/>
          <a:stretch>
            <a:fillRect/>
          </a:stretch>
        </p:blipFill>
        <p:spPr bwMode="auto">
          <a:xfrm>
            <a:off x="0" y="0"/>
            <a:ext cx="9144000" cy="6858000"/>
          </a:xfrm>
          <a:prstGeom prst="rect">
            <a:avLst/>
          </a:prstGeom>
          <a:noFill/>
          <a:ln w="9525">
            <a:noFill/>
            <a:miter lim="800000"/>
            <a:headEnd/>
            <a:tailEnd/>
          </a:ln>
        </p:spPr>
      </p:pic>
      <p:sp>
        <p:nvSpPr>
          <p:cNvPr id="33795" name="Rectangle 3"/>
          <p:cNvSpPr>
            <a:spLocks noGrp="1" noChangeArrowheads="1"/>
          </p:cNvSpPr>
          <p:nvPr>
            <p:ph type="title"/>
          </p:nvPr>
        </p:nvSpPr>
        <p:spPr/>
        <p:txBody>
          <a:bodyPr/>
          <a:lstStyle/>
          <a:p>
            <a:r>
              <a:rPr lang="ar-JO" sz="4000" b="1" dirty="0">
                <a:solidFill>
                  <a:srgbClr val="FFFF00"/>
                </a:solidFill>
                <a:latin typeface="Georgia" pitchFamily="18" charset="0"/>
              </a:rPr>
              <a:t>خصائص الأمثال الأدبية / البلاغية</a:t>
            </a:r>
            <a:endParaRPr lang="en-US" sz="4000" b="1" dirty="0">
              <a:solidFill>
                <a:srgbClr val="FFFF00"/>
              </a:solidFill>
              <a:latin typeface="Georgia" pitchFamily="18" charset="0"/>
            </a:endParaRPr>
          </a:p>
        </p:txBody>
      </p:sp>
      <p:sp>
        <p:nvSpPr>
          <p:cNvPr id="33796" name="Rectangle 4"/>
          <p:cNvSpPr>
            <a:spLocks noGrp="1" noChangeArrowheads="1"/>
          </p:cNvSpPr>
          <p:nvPr>
            <p:ph type="body" idx="1"/>
          </p:nvPr>
        </p:nvSpPr>
        <p:spPr>
          <a:xfrm>
            <a:off x="533400" y="1828800"/>
            <a:ext cx="5867400" cy="5029200"/>
          </a:xfrm>
        </p:spPr>
        <p:txBody>
          <a:bodyPr/>
          <a:lstStyle/>
          <a:p>
            <a:pPr algn="r" rtl="1">
              <a:lnSpc>
                <a:spcPct val="80000"/>
              </a:lnSpc>
            </a:pPr>
            <a:r>
              <a:rPr lang="ar-JO" sz="2800" b="1" dirty="0">
                <a:solidFill>
                  <a:schemeClr val="bg2"/>
                </a:solidFill>
                <a:latin typeface="Georgia" pitchFamily="18" charset="0"/>
              </a:rPr>
              <a:t>التشبيه</a:t>
            </a:r>
            <a:endParaRPr lang="en-US" sz="2800" b="1" dirty="0">
              <a:solidFill>
                <a:schemeClr val="bg2"/>
              </a:solidFill>
              <a:latin typeface="Georgia" pitchFamily="18" charset="0"/>
            </a:endParaRPr>
          </a:p>
          <a:p>
            <a:pPr algn="r" rtl="1">
              <a:lnSpc>
                <a:spcPct val="80000"/>
              </a:lnSpc>
            </a:pPr>
            <a:r>
              <a:rPr lang="ar-JO" sz="2800" b="1" dirty="0">
                <a:solidFill>
                  <a:schemeClr val="bg2"/>
                </a:solidFill>
                <a:latin typeface="Georgia" pitchFamily="18" charset="0"/>
              </a:rPr>
              <a:t>الواقعية</a:t>
            </a:r>
            <a:endParaRPr lang="en-US" sz="2800" b="1" dirty="0">
              <a:solidFill>
                <a:schemeClr val="bg2"/>
              </a:solidFill>
              <a:latin typeface="Georgia" pitchFamily="18" charset="0"/>
            </a:endParaRPr>
          </a:p>
          <a:p>
            <a:pPr algn="r" rtl="1">
              <a:lnSpc>
                <a:spcPct val="80000"/>
              </a:lnSpc>
            </a:pPr>
            <a:r>
              <a:rPr lang="ar-JO" sz="2800" b="1" dirty="0">
                <a:solidFill>
                  <a:schemeClr val="bg1"/>
                </a:solidFill>
                <a:latin typeface="Georgia" pitchFamily="18" charset="0"/>
              </a:rPr>
              <a:t>القصص الشعبية</a:t>
            </a:r>
            <a:endParaRPr lang="en-US" sz="2800" b="1" dirty="0">
              <a:solidFill>
                <a:schemeClr val="bg1"/>
              </a:solidFill>
              <a:latin typeface="Georgia" pitchFamily="18" charset="0"/>
            </a:endParaRPr>
          </a:p>
          <a:p>
            <a:pPr lvl="1" algn="r" rtl="1">
              <a:lnSpc>
                <a:spcPct val="80000"/>
              </a:lnSpc>
            </a:pPr>
            <a:r>
              <a:rPr lang="ar-JO" sz="2400" b="1" dirty="0">
                <a:solidFill>
                  <a:schemeClr val="bg1"/>
                </a:solidFill>
                <a:latin typeface="Georgia" pitchFamily="18" charset="0"/>
              </a:rPr>
              <a:t>قصيرة</a:t>
            </a:r>
            <a:endParaRPr lang="en-US" sz="2400" b="1" dirty="0">
              <a:solidFill>
                <a:schemeClr val="bg1"/>
              </a:solidFill>
              <a:latin typeface="Georgia" pitchFamily="18" charset="0"/>
            </a:endParaRPr>
          </a:p>
          <a:p>
            <a:pPr lvl="1" algn="r" rtl="1">
              <a:lnSpc>
                <a:spcPct val="80000"/>
              </a:lnSpc>
            </a:pPr>
            <a:r>
              <a:rPr lang="ar-JO" sz="2400" b="1" dirty="0">
                <a:solidFill>
                  <a:schemeClr val="bg1"/>
                </a:solidFill>
                <a:latin typeface="Georgia" pitchFamily="18" charset="0"/>
              </a:rPr>
              <a:t>صيغ المؤامرات</a:t>
            </a:r>
            <a:endParaRPr lang="en-US" sz="2400" b="1" dirty="0">
              <a:solidFill>
                <a:schemeClr val="bg1"/>
              </a:solidFill>
              <a:latin typeface="Georgia" pitchFamily="18" charset="0"/>
            </a:endParaRPr>
          </a:p>
          <a:p>
            <a:pPr lvl="1" algn="r" rtl="1">
              <a:lnSpc>
                <a:spcPct val="80000"/>
              </a:lnSpc>
            </a:pPr>
            <a:r>
              <a:rPr lang="ar-JO" sz="2400" b="1" dirty="0">
                <a:solidFill>
                  <a:schemeClr val="bg1"/>
                </a:solidFill>
                <a:latin typeface="Georgia" pitchFamily="18" charset="0"/>
              </a:rPr>
              <a:t>الشخصيات المساهمة</a:t>
            </a:r>
            <a:endParaRPr lang="en-US" sz="2400" b="1" dirty="0">
              <a:solidFill>
                <a:schemeClr val="bg1"/>
              </a:solidFill>
              <a:latin typeface="Georgia" pitchFamily="18" charset="0"/>
            </a:endParaRPr>
          </a:p>
          <a:p>
            <a:pPr lvl="1" algn="r" rtl="1">
              <a:lnSpc>
                <a:spcPct val="80000"/>
              </a:lnSpc>
              <a:buFontTx/>
              <a:buNone/>
            </a:pPr>
            <a:endParaRPr lang="en-US" sz="2400" b="1" dirty="0">
              <a:solidFill>
                <a:schemeClr val="bg1"/>
              </a:solidFill>
              <a:latin typeface="Georgia" pitchFamily="18" charset="0"/>
            </a:endParaRPr>
          </a:p>
          <a:p>
            <a:pPr lvl="1" algn="r" rtl="1">
              <a:lnSpc>
                <a:spcPct val="80000"/>
              </a:lnSpc>
              <a:buFontTx/>
              <a:buNone/>
            </a:pPr>
            <a:endParaRPr lang="en-US" sz="2400" b="1" dirty="0">
              <a:solidFill>
                <a:schemeClr val="bg1"/>
              </a:solidFill>
              <a:latin typeface="Georg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3796">
                                            <p:txEl>
                                              <p:pRg st="2" end="2"/>
                                            </p:txEl>
                                          </p:spTgt>
                                        </p:tgtEl>
                                        <p:attrNameLst>
                                          <p:attrName>style.visibility</p:attrName>
                                        </p:attrNameLst>
                                      </p:cBhvr>
                                      <p:to>
                                        <p:strVal val="visible"/>
                                      </p:to>
                                    </p:set>
                                    <p:anim calcmode="lin" valueType="num">
                                      <p:cBhvr>
                                        <p:cTn id="7" dur="500" fill="hold"/>
                                        <p:tgtEl>
                                          <p:spTgt spid="33796">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33796">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33796">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33796">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3379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3796">
                                            <p:txEl>
                                              <p:pRg st="3" end="3"/>
                                            </p:txEl>
                                          </p:spTgt>
                                        </p:tgtEl>
                                        <p:attrNameLst>
                                          <p:attrName>style.visibility</p:attrName>
                                        </p:attrNameLst>
                                      </p:cBhvr>
                                      <p:to>
                                        <p:strVal val="visible"/>
                                      </p:to>
                                    </p:set>
                                    <p:anim calcmode="lin" valueType="num">
                                      <p:cBhvr>
                                        <p:cTn id="16" dur="500" fill="hold"/>
                                        <p:tgtEl>
                                          <p:spTgt spid="33796">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33796">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33796">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33796">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33796">
                                            <p:txEl>
                                              <p:pRg st="3" end="3"/>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33796">
                                            <p:txEl>
                                              <p:pRg st="4" end="4"/>
                                            </p:txEl>
                                          </p:spTgt>
                                        </p:tgtEl>
                                        <p:attrNameLst>
                                          <p:attrName>style.visibility</p:attrName>
                                        </p:attrNameLst>
                                      </p:cBhvr>
                                      <p:to>
                                        <p:strVal val="visible"/>
                                      </p:to>
                                    </p:set>
                                    <p:anim calcmode="lin" valueType="num">
                                      <p:cBhvr>
                                        <p:cTn id="23" dur="500" fill="hold"/>
                                        <p:tgtEl>
                                          <p:spTgt spid="33796">
                                            <p:txEl>
                                              <p:pRg st="4" end="4"/>
                                            </p:txEl>
                                          </p:spTgt>
                                        </p:tgtEl>
                                        <p:attrNameLst>
                                          <p:attrName>ppt_w</p:attrName>
                                        </p:attrNameLst>
                                      </p:cBhvr>
                                      <p:tavLst>
                                        <p:tav tm="0">
                                          <p:val>
                                            <p:strVal val="#ppt_w*0.05"/>
                                          </p:val>
                                        </p:tav>
                                        <p:tav tm="100000">
                                          <p:val>
                                            <p:strVal val="#ppt_w"/>
                                          </p:val>
                                        </p:tav>
                                      </p:tavLst>
                                    </p:anim>
                                    <p:anim calcmode="lin" valueType="num">
                                      <p:cBhvr>
                                        <p:cTn id="24" dur="500" fill="hold"/>
                                        <p:tgtEl>
                                          <p:spTgt spid="33796">
                                            <p:txEl>
                                              <p:pRg st="4" end="4"/>
                                            </p:txEl>
                                          </p:spTgt>
                                        </p:tgtEl>
                                        <p:attrNameLst>
                                          <p:attrName>ppt_h</p:attrName>
                                        </p:attrNameLst>
                                      </p:cBhvr>
                                      <p:tavLst>
                                        <p:tav tm="0">
                                          <p:val>
                                            <p:strVal val="#ppt_h"/>
                                          </p:val>
                                        </p:tav>
                                        <p:tav tm="100000">
                                          <p:val>
                                            <p:strVal val="#ppt_h"/>
                                          </p:val>
                                        </p:tav>
                                      </p:tavLst>
                                    </p:anim>
                                    <p:anim calcmode="lin" valueType="num">
                                      <p:cBhvr>
                                        <p:cTn id="25" dur="500" fill="hold"/>
                                        <p:tgtEl>
                                          <p:spTgt spid="33796">
                                            <p:txEl>
                                              <p:pRg st="4" end="4"/>
                                            </p:txEl>
                                          </p:spTgt>
                                        </p:tgtEl>
                                        <p:attrNameLst>
                                          <p:attrName>ppt_x</p:attrName>
                                        </p:attrNameLst>
                                      </p:cBhvr>
                                      <p:tavLst>
                                        <p:tav tm="0">
                                          <p:val>
                                            <p:strVal val="#ppt_x-.2"/>
                                          </p:val>
                                        </p:tav>
                                        <p:tav tm="100000">
                                          <p:val>
                                            <p:strVal val="#ppt_x"/>
                                          </p:val>
                                        </p:tav>
                                      </p:tavLst>
                                    </p:anim>
                                    <p:anim calcmode="lin" valueType="num">
                                      <p:cBhvr>
                                        <p:cTn id="26" dur="500" fill="hold"/>
                                        <p:tgtEl>
                                          <p:spTgt spid="33796">
                                            <p:txEl>
                                              <p:pRg st="4" end="4"/>
                                            </p:txEl>
                                          </p:spTgt>
                                        </p:tgtEl>
                                        <p:attrNameLst>
                                          <p:attrName>ppt_y</p:attrName>
                                        </p:attrNameLst>
                                      </p:cBhvr>
                                      <p:tavLst>
                                        <p:tav tm="0">
                                          <p:val>
                                            <p:strVal val="#ppt_y"/>
                                          </p:val>
                                        </p:tav>
                                        <p:tav tm="100000">
                                          <p:val>
                                            <p:strVal val="#ppt_y"/>
                                          </p:val>
                                        </p:tav>
                                      </p:tavLst>
                                    </p:anim>
                                    <p:animEffect transition="in" filter="fade">
                                      <p:cBhvr>
                                        <p:cTn id="27" dur="500"/>
                                        <p:tgtEl>
                                          <p:spTgt spid="33796">
                                            <p:txEl>
                                              <p:pRg st="4" end="4"/>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33796">
                                            <p:txEl>
                                              <p:pRg st="5" end="5"/>
                                            </p:txEl>
                                          </p:spTgt>
                                        </p:tgtEl>
                                        <p:attrNameLst>
                                          <p:attrName>style.visibility</p:attrName>
                                        </p:attrNameLst>
                                      </p:cBhvr>
                                      <p:to>
                                        <p:strVal val="visible"/>
                                      </p:to>
                                    </p:set>
                                    <p:anim calcmode="lin" valueType="num">
                                      <p:cBhvr>
                                        <p:cTn id="30" dur="500" fill="hold"/>
                                        <p:tgtEl>
                                          <p:spTgt spid="33796">
                                            <p:txEl>
                                              <p:pRg st="5" end="5"/>
                                            </p:txEl>
                                          </p:spTgt>
                                        </p:tgtEl>
                                        <p:attrNameLst>
                                          <p:attrName>ppt_w</p:attrName>
                                        </p:attrNameLst>
                                      </p:cBhvr>
                                      <p:tavLst>
                                        <p:tav tm="0">
                                          <p:val>
                                            <p:strVal val="#ppt_w*0.05"/>
                                          </p:val>
                                        </p:tav>
                                        <p:tav tm="100000">
                                          <p:val>
                                            <p:strVal val="#ppt_w"/>
                                          </p:val>
                                        </p:tav>
                                      </p:tavLst>
                                    </p:anim>
                                    <p:anim calcmode="lin" valueType="num">
                                      <p:cBhvr>
                                        <p:cTn id="31" dur="500" fill="hold"/>
                                        <p:tgtEl>
                                          <p:spTgt spid="33796">
                                            <p:txEl>
                                              <p:pRg st="5" end="5"/>
                                            </p:txEl>
                                          </p:spTgt>
                                        </p:tgtEl>
                                        <p:attrNameLst>
                                          <p:attrName>ppt_h</p:attrName>
                                        </p:attrNameLst>
                                      </p:cBhvr>
                                      <p:tavLst>
                                        <p:tav tm="0">
                                          <p:val>
                                            <p:strVal val="#ppt_h"/>
                                          </p:val>
                                        </p:tav>
                                        <p:tav tm="100000">
                                          <p:val>
                                            <p:strVal val="#ppt_h"/>
                                          </p:val>
                                        </p:tav>
                                      </p:tavLst>
                                    </p:anim>
                                    <p:anim calcmode="lin" valueType="num">
                                      <p:cBhvr>
                                        <p:cTn id="32" dur="500" fill="hold"/>
                                        <p:tgtEl>
                                          <p:spTgt spid="33796">
                                            <p:txEl>
                                              <p:pRg st="5" end="5"/>
                                            </p:txEl>
                                          </p:spTgt>
                                        </p:tgtEl>
                                        <p:attrNameLst>
                                          <p:attrName>ppt_x</p:attrName>
                                        </p:attrNameLst>
                                      </p:cBhvr>
                                      <p:tavLst>
                                        <p:tav tm="0">
                                          <p:val>
                                            <p:strVal val="#ppt_x-.2"/>
                                          </p:val>
                                        </p:tav>
                                        <p:tav tm="100000">
                                          <p:val>
                                            <p:strVal val="#ppt_x"/>
                                          </p:val>
                                        </p:tav>
                                      </p:tavLst>
                                    </p:anim>
                                    <p:anim calcmode="lin" valueType="num">
                                      <p:cBhvr>
                                        <p:cTn id="33" dur="500" fill="hold"/>
                                        <p:tgtEl>
                                          <p:spTgt spid="33796">
                                            <p:txEl>
                                              <p:pRg st="5" end="5"/>
                                            </p:txEl>
                                          </p:spTgt>
                                        </p:tgtEl>
                                        <p:attrNameLst>
                                          <p:attrName>ppt_y</p:attrName>
                                        </p:attrNameLst>
                                      </p:cBhvr>
                                      <p:tavLst>
                                        <p:tav tm="0">
                                          <p:val>
                                            <p:strVal val="#ppt_y"/>
                                          </p:val>
                                        </p:tav>
                                        <p:tav tm="100000">
                                          <p:val>
                                            <p:strVal val="#ppt_y"/>
                                          </p:val>
                                        </p:tav>
                                      </p:tavLst>
                                    </p:anim>
                                    <p:animEffect transition="in" filter="fade">
                                      <p:cBhvr>
                                        <p:cTn id="34" dur="500"/>
                                        <p:tgtEl>
                                          <p:spTgt spid="337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r>
              <a:rPr lang="ar-JO" sz="4000" b="1" dirty="0">
                <a:solidFill>
                  <a:schemeClr val="bg2">
                    <a:lumMod val="25000"/>
                  </a:schemeClr>
                </a:solidFill>
                <a:effectLst/>
                <a:latin typeface="Arial" panose="020B0604020202020204" pitchFamily="34" charset="0"/>
                <a:cs typeface="Arial" panose="020B0604020202020204" pitchFamily="34" charset="0"/>
              </a:rPr>
              <a:t>بلاغة القصص الشعبية القصيرة</a:t>
            </a:r>
            <a:endParaRPr lang="en-US" sz="4000" b="1" dirty="0">
              <a:solidFill>
                <a:schemeClr val="bg2">
                  <a:lumMod val="25000"/>
                </a:schemeClr>
              </a:solidFill>
              <a:effectLst/>
              <a:latin typeface="Arial" panose="020B0604020202020204" pitchFamily="34" charset="0"/>
              <a:cs typeface="Arial" panose="020B0604020202020204" pitchFamily="34" charset="0"/>
            </a:endParaRPr>
          </a:p>
        </p:txBody>
      </p:sp>
      <p:sp>
        <p:nvSpPr>
          <p:cNvPr id="129027" name="Rectangle 3"/>
          <p:cNvSpPr>
            <a:spLocks noGrp="1" noChangeArrowheads="1"/>
          </p:cNvSpPr>
          <p:nvPr>
            <p:ph idx="1"/>
          </p:nvPr>
        </p:nvSpPr>
        <p:spPr>
          <a:xfrm>
            <a:off x="76200" y="1600200"/>
            <a:ext cx="9067800" cy="2743200"/>
          </a:xfrm>
        </p:spPr>
        <p:txBody>
          <a:bodyPr>
            <a:normAutofit/>
          </a:bodyPr>
          <a:lstStyle/>
          <a:p>
            <a:pPr lvl="1" algn="r" rtl="1">
              <a:lnSpc>
                <a:spcPct val="80000"/>
              </a:lnSpc>
              <a:buFont typeface="Arial" pitchFamily="34" charset="0"/>
              <a:buChar char="•"/>
            </a:pPr>
            <a:r>
              <a:rPr lang="ar-JO" b="1" dirty="0">
                <a:solidFill>
                  <a:schemeClr val="bg2">
                    <a:lumMod val="25000"/>
                  </a:schemeClr>
                </a:solidFill>
                <a:latin typeface="Arial" panose="020B0604020202020204" pitchFamily="34" charset="0"/>
                <a:cs typeface="Arial" panose="020B0604020202020204" pitchFamily="34" charset="0"/>
              </a:rPr>
              <a:t>تنزع الأمثال (مرة ثانية) سلاح المقاومة</a:t>
            </a:r>
            <a:endParaRPr lang="en-US" b="1" dirty="0">
              <a:solidFill>
                <a:schemeClr val="bg2">
                  <a:lumMod val="25000"/>
                </a:schemeClr>
              </a:solidFill>
              <a:latin typeface="Arial" panose="020B0604020202020204" pitchFamily="34" charset="0"/>
              <a:cs typeface="Arial" panose="020B0604020202020204" pitchFamily="34" charset="0"/>
            </a:endParaRPr>
          </a:p>
          <a:p>
            <a:pPr lvl="1">
              <a:lnSpc>
                <a:spcPct val="80000"/>
              </a:lnSpc>
              <a:buFont typeface="Arial" pitchFamily="34" charset="0"/>
              <a:buChar char="•"/>
            </a:pPr>
            <a:endParaRPr lang="en-US" b="1" dirty="0">
              <a:solidFill>
                <a:schemeClr val="bg2">
                  <a:lumMod val="25000"/>
                </a:schemeClr>
              </a:solidFill>
              <a:latin typeface="Arial" panose="020B0604020202020204" pitchFamily="34" charset="0"/>
              <a:cs typeface="Arial" panose="020B0604020202020204" pitchFamily="34" charset="0"/>
            </a:endParaRPr>
          </a:p>
          <a:p>
            <a:pPr lvl="1" algn="r" rtl="1">
              <a:lnSpc>
                <a:spcPct val="80000"/>
              </a:lnSpc>
              <a:buFont typeface="Arial" pitchFamily="34" charset="0"/>
              <a:buChar char="•"/>
            </a:pPr>
            <a:r>
              <a:rPr lang="ar-JO" b="1" dirty="0">
                <a:solidFill>
                  <a:schemeClr val="bg2">
                    <a:lumMod val="25000"/>
                  </a:schemeClr>
                </a:solidFill>
                <a:latin typeface="Arial" panose="020B0604020202020204" pitchFamily="34" charset="0"/>
                <a:cs typeface="Arial" panose="020B0604020202020204" pitchFamily="34" charset="0"/>
              </a:rPr>
              <a:t>ترسخ الأمثال في الذاكرة</a:t>
            </a:r>
            <a:endParaRPr lang="en-US" b="1" dirty="0">
              <a:solidFill>
                <a:schemeClr val="bg2">
                  <a:lumMod val="25000"/>
                </a:schemeClr>
              </a:solidFill>
              <a:latin typeface="Arial" panose="020B0604020202020204" pitchFamily="34" charset="0"/>
              <a:cs typeface="Arial" panose="020B0604020202020204" pitchFamily="34" charset="0"/>
            </a:endParaRPr>
          </a:p>
          <a:p>
            <a:pPr lvl="1">
              <a:lnSpc>
                <a:spcPct val="80000"/>
              </a:lnSpc>
              <a:buFont typeface="Arial" pitchFamily="34" charset="0"/>
              <a:buChar char="•"/>
            </a:pPr>
            <a:endParaRPr lang="en-US" b="1" dirty="0">
              <a:solidFill>
                <a:schemeClr val="bg2">
                  <a:lumMod val="25000"/>
                </a:schemeClr>
              </a:solidFill>
              <a:latin typeface="Arial" panose="020B0604020202020204" pitchFamily="34" charset="0"/>
              <a:cs typeface="Arial" panose="020B0604020202020204" pitchFamily="34" charset="0"/>
            </a:endParaRPr>
          </a:p>
          <a:p>
            <a:pPr lvl="1" algn="r" rtl="1">
              <a:lnSpc>
                <a:spcPct val="80000"/>
              </a:lnSpc>
              <a:buFont typeface="Arial" pitchFamily="34" charset="0"/>
              <a:buChar char="•"/>
            </a:pPr>
            <a:r>
              <a:rPr lang="ar-JO" b="1" dirty="0">
                <a:solidFill>
                  <a:schemeClr val="bg2">
                    <a:lumMod val="25000"/>
                  </a:schemeClr>
                </a:solidFill>
                <a:latin typeface="Arial" panose="020B0604020202020204" pitchFamily="34" charset="0"/>
                <a:cs typeface="Arial" panose="020B0604020202020204" pitchFamily="34" charset="0"/>
              </a:rPr>
              <a:t>تستقطب الأمثال الإستجابات</a:t>
            </a:r>
            <a:endParaRPr lang="en-US" b="1" dirty="0">
              <a:solidFill>
                <a:schemeClr val="bg2">
                  <a:lumMod val="25000"/>
                </a:schemeClr>
              </a:solidFill>
              <a:latin typeface="Arial" panose="020B0604020202020204" pitchFamily="34" charset="0"/>
              <a:cs typeface="Arial" panose="020B0604020202020204" pitchFamily="34" charset="0"/>
            </a:endParaRPr>
          </a:p>
          <a:p>
            <a:pPr lvl="1">
              <a:lnSpc>
                <a:spcPct val="90000"/>
              </a:lnSpc>
              <a:buFont typeface="Wingdings" pitchFamily="2" charset="2"/>
              <a:buNone/>
            </a:pPr>
            <a:endParaRPr lang="en-US" b="1" dirty="0">
              <a:solidFill>
                <a:schemeClr val="bg2">
                  <a:lumMod val="25000"/>
                </a:schemeClr>
              </a:solidFill>
              <a:latin typeface="Arial" panose="020B0604020202020204" pitchFamily="34" charset="0"/>
              <a:cs typeface="Arial" panose="020B0604020202020204" pitchFamily="34" charset="0"/>
            </a:endParaRPr>
          </a:p>
        </p:txBody>
      </p:sp>
      <p:pic>
        <p:nvPicPr>
          <p:cNvPr id="5" name="Picture 2" descr="http://t3.gstatic.com/images?q=tbn:ANd9GcTBdnJfDLfglXGq3swVXfY6cwGFMdH9KE53HGib2IwI9EyPRh6p"/>
          <p:cNvPicPr>
            <a:picLocks noChangeAspect="1" noChangeArrowheads="1"/>
          </p:cNvPicPr>
          <p:nvPr/>
        </p:nvPicPr>
        <p:blipFill>
          <a:blip r:embed="rId2" cstate="print"/>
          <a:srcRect/>
          <a:stretch>
            <a:fillRect/>
          </a:stretch>
        </p:blipFill>
        <p:spPr bwMode="auto">
          <a:xfrm>
            <a:off x="5669280" y="3810000"/>
            <a:ext cx="3474720" cy="28956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7">
                                            <p:txEl>
                                              <p:pRg st="2" end="2"/>
                                            </p:txEl>
                                          </p:spTgt>
                                        </p:tgtEl>
                                        <p:attrNameLst>
                                          <p:attrName>style.visibility</p:attrName>
                                        </p:attrNameLst>
                                      </p:cBhvr>
                                      <p:to>
                                        <p:strVal val="visible"/>
                                      </p:to>
                                    </p:set>
                                    <p:anim calcmode="lin" valueType="num">
                                      <p:cBhvr additive="base">
                                        <p:cTn id="13" dur="5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027">
                                            <p:txEl>
                                              <p:pRg st="4" end="4"/>
                                            </p:txEl>
                                          </p:spTgt>
                                        </p:tgtEl>
                                        <p:attrNameLst>
                                          <p:attrName>style.visibility</p:attrName>
                                        </p:attrNameLst>
                                      </p:cBhvr>
                                      <p:to>
                                        <p:strVal val="visible"/>
                                      </p:to>
                                    </p:set>
                                    <p:anim calcmode="lin" valueType="num">
                                      <p:cBhvr additive="base">
                                        <p:cTn id="19" dur="5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0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normAutofit fontScale="90000"/>
          </a:bodyPr>
          <a:lstStyle/>
          <a:p>
            <a:pPr algn="ctr"/>
            <a:r>
              <a:rPr lang="ar-JO" sz="4000" b="1" dirty="0">
                <a:solidFill>
                  <a:srgbClr val="FFFF00"/>
                </a:solidFill>
                <a:latin typeface="Arial" panose="020B0604020202020204" pitchFamily="34" charset="0"/>
                <a:cs typeface="Arial" panose="020B0604020202020204" pitchFamily="34" charset="0"/>
              </a:rPr>
              <a:t>الوعظ التفسيري الحساس للنوع </a:t>
            </a:r>
            <a:br>
              <a:rPr lang="ar-JO" sz="4000" b="1" dirty="0">
                <a:solidFill>
                  <a:srgbClr val="FFFF00"/>
                </a:solidFill>
                <a:latin typeface="Arial" panose="020B0604020202020204" pitchFamily="34" charset="0"/>
                <a:cs typeface="Arial" panose="020B0604020202020204" pitchFamily="34" charset="0"/>
              </a:rPr>
            </a:br>
            <a:r>
              <a:rPr lang="ar-JO" sz="4000" b="1" dirty="0">
                <a:solidFill>
                  <a:srgbClr val="FFFF00"/>
                </a:solidFill>
                <a:latin typeface="Arial" panose="020B0604020202020204" pitchFamily="34" charset="0"/>
                <a:cs typeface="Arial" panose="020B0604020202020204" pitchFamily="34" charset="0"/>
              </a:rPr>
              <a:t>من الأمثال</a:t>
            </a:r>
            <a:endParaRPr lang="en-US" sz="4000" b="1" dirty="0">
              <a:solidFill>
                <a:srgbClr val="FFFF00"/>
              </a:solidFill>
              <a:latin typeface="Arial" panose="020B0604020202020204" pitchFamily="34" charset="0"/>
              <a:cs typeface="Arial" panose="020B0604020202020204" pitchFamily="34" charset="0"/>
            </a:endParaRPr>
          </a:p>
        </p:txBody>
      </p:sp>
      <p:sp>
        <p:nvSpPr>
          <p:cNvPr id="47108" name="Rectangle 4"/>
          <p:cNvSpPr>
            <a:spLocks noGrp="1" noChangeArrowheads="1"/>
          </p:cNvSpPr>
          <p:nvPr>
            <p:ph idx="1"/>
          </p:nvPr>
        </p:nvSpPr>
        <p:spPr>
          <a:xfrm>
            <a:off x="533400" y="1524000"/>
            <a:ext cx="8229600" cy="5334000"/>
          </a:xfrm>
        </p:spPr>
        <p:txBody>
          <a:bodyPr>
            <a:normAutofit/>
          </a:bodyPr>
          <a:lstStyle/>
          <a:p>
            <a:pPr algn="r" rtl="1"/>
            <a:r>
              <a:rPr lang="ar-JO" b="1" dirty="0">
                <a:solidFill>
                  <a:schemeClr val="bg2">
                    <a:lumMod val="10000"/>
                  </a:schemeClr>
                </a:solidFill>
                <a:latin typeface="Arial" panose="020B0604020202020204" pitchFamily="34" charset="0"/>
                <a:cs typeface="Arial" panose="020B0604020202020204" pitchFamily="34" charset="0"/>
              </a:rPr>
              <a:t>التفسير:</a:t>
            </a:r>
            <a:endParaRPr lang="en-US" b="1"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كن حذراً من الإفراط في التخيل – الإفراط في التفسير الإستعاري  </a:t>
            </a:r>
            <a:endParaRPr lang="en-US" dirty="0">
              <a:solidFill>
                <a:schemeClr val="bg2">
                  <a:lumMod val="1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 calcmode="lin" valueType="num">
                                      <p:cBhvr additive="base">
                                        <p:cTn id="7" dur="500" fill="hold"/>
                                        <p:tgtEl>
                                          <p:spTgt spid="471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8">
                                            <p:txEl>
                                              <p:pRg st="1" end="1"/>
                                            </p:txEl>
                                          </p:spTgt>
                                        </p:tgtEl>
                                        <p:attrNameLst>
                                          <p:attrName>style.visibility</p:attrName>
                                        </p:attrNameLst>
                                      </p:cBhvr>
                                      <p:to>
                                        <p:strVal val="visible"/>
                                      </p:to>
                                    </p:set>
                                    <p:anim calcmode="lin" valueType="num">
                                      <p:cBhvr additive="base">
                                        <p:cTn id="11" dur="500" fill="hold"/>
                                        <p:tgtEl>
                                          <p:spTgt spid="4710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76200"/>
            <a:ext cx="8915400" cy="1981200"/>
          </a:xfrm>
        </p:spPr>
        <p:txBody>
          <a:bodyPr>
            <a:normAutofit/>
          </a:bodyPr>
          <a:lstStyle/>
          <a:p>
            <a:r>
              <a:rPr lang="ar-JO" sz="3600" dirty="0">
                <a:solidFill>
                  <a:srgbClr val="FFFF00"/>
                </a:solidFill>
                <a:latin typeface="Arial" panose="020B0604020202020204" pitchFamily="34" charset="0"/>
                <a:cs typeface="Arial" panose="020B0604020202020204" pitchFamily="34" charset="0"/>
              </a:rPr>
              <a:t>تفسير أغسطينوس الرمزي</a:t>
            </a:r>
            <a:br>
              <a:rPr lang="ar-JO" sz="3600" dirty="0">
                <a:solidFill>
                  <a:srgbClr val="FFFF00"/>
                </a:solidFill>
                <a:latin typeface="Arial" panose="020B0604020202020204" pitchFamily="34" charset="0"/>
                <a:cs typeface="Arial" panose="020B0604020202020204" pitchFamily="34" charset="0"/>
              </a:rPr>
            </a:br>
            <a:r>
              <a:rPr lang="ar-JO" sz="3600" dirty="0">
                <a:solidFill>
                  <a:srgbClr val="FFFF00"/>
                </a:solidFill>
                <a:latin typeface="Arial" panose="020B0604020202020204" pitchFamily="34" charset="0"/>
                <a:cs typeface="Arial" panose="020B0604020202020204" pitchFamily="34" charset="0"/>
              </a:rPr>
              <a:t> لمثل السامري الصالح</a:t>
            </a:r>
            <a:endParaRPr lang="en-US" sz="3600" dirty="0">
              <a:solidFill>
                <a:srgbClr val="FFFF00"/>
              </a:solidFill>
              <a:latin typeface="Arial" panose="020B0604020202020204" pitchFamily="34" charset="0"/>
              <a:cs typeface="Arial" panose="020B0604020202020204" pitchFamily="34" charset="0"/>
            </a:endParaRPr>
          </a:p>
        </p:txBody>
      </p:sp>
      <p:sp>
        <p:nvSpPr>
          <p:cNvPr id="15363" name="Rectangle 3"/>
          <p:cNvSpPr>
            <a:spLocks noGrp="1" noChangeArrowheads="1"/>
          </p:cNvSpPr>
          <p:nvPr>
            <p:ph idx="1"/>
          </p:nvPr>
        </p:nvSpPr>
        <p:spPr>
          <a:xfrm>
            <a:off x="533400" y="1600200"/>
            <a:ext cx="8229600" cy="762000"/>
          </a:xfrm>
        </p:spPr>
        <p:txBody>
          <a:bodyPr/>
          <a:lstStyle/>
          <a:p>
            <a:pPr algn="r">
              <a:buFont typeface="Wingdings" pitchFamily="2" charset="2"/>
              <a:buNone/>
            </a:pPr>
            <a:r>
              <a:rPr lang="en-US" b="1" dirty="0">
                <a:solidFill>
                  <a:schemeClr val="bg1"/>
                </a:solidFill>
                <a:latin typeface="Arial" panose="020B0604020202020204" pitchFamily="34" charset="0"/>
                <a:cs typeface="Arial" panose="020B0604020202020204" pitchFamily="34" charset="0"/>
              </a:rPr>
              <a:t>	</a:t>
            </a:r>
            <a:r>
              <a:rPr lang="ar-JO" sz="2800" b="1" u="sng" dirty="0">
                <a:solidFill>
                  <a:schemeClr val="bg1"/>
                </a:solidFill>
                <a:latin typeface="Arial" panose="020B0604020202020204" pitchFamily="34" charset="0"/>
                <a:cs typeface="Arial" panose="020B0604020202020204" pitchFamily="34" charset="0"/>
              </a:rPr>
              <a:t>النص                                  التفسير</a:t>
            </a:r>
            <a:endParaRPr lang="en-US" b="1" u="sng" dirty="0">
              <a:solidFill>
                <a:schemeClr val="bg1"/>
              </a:solidFill>
              <a:latin typeface="Arial" panose="020B0604020202020204" pitchFamily="34" charset="0"/>
              <a:cs typeface="Arial" panose="020B0604020202020204" pitchFamily="34" charset="0"/>
            </a:endParaRPr>
          </a:p>
        </p:txBody>
      </p:sp>
      <p:sp>
        <p:nvSpPr>
          <p:cNvPr id="15365" name="Rectangle 5"/>
          <p:cNvSpPr>
            <a:spLocks noChangeArrowheads="1"/>
          </p:cNvSpPr>
          <p:nvPr/>
        </p:nvSpPr>
        <p:spPr bwMode="auto">
          <a:xfrm>
            <a:off x="381000" y="2209800"/>
            <a:ext cx="8610600" cy="4495800"/>
          </a:xfrm>
          <a:prstGeom prst="rect">
            <a:avLst/>
          </a:prstGeom>
          <a:noFill/>
          <a:ln w="9525">
            <a:noFill/>
            <a:miter lim="800000"/>
            <a:headEnd/>
            <a:tailEnd/>
          </a:ln>
          <a:effectLst/>
        </p:spPr>
        <p:txBody>
          <a:bodyPr/>
          <a:lstStyle/>
          <a:p>
            <a:pPr marL="342900" indent="-342900" algn="r" rtl="1">
              <a:spcBef>
                <a:spcPct val="20000"/>
              </a:spcBef>
              <a:buClr>
                <a:schemeClr val="hlink"/>
              </a:buClr>
              <a:buFont typeface="Wingdings" pitchFamily="2" charset="2"/>
              <a:buBlip>
                <a:blip r:embed="rId2"/>
              </a:buBlip>
            </a:pP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رجل ما</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آدم</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a:spcBef>
                <a:spcPct val="20000"/>
              </a:spcBef>
              <a:buClr>
                <a:schemeClr val="hlink"/>
              </a:buClr>
              <a:buFont typeface="Wingdings" pitchFamily="2" charset="2"/>
              <a:buBlip>
                <a:blip r:embed="rId2"/>
              </a:buBlip>
            </a:pP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اللصوص</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الشيطان والأرواح الشريرة</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a:spcBef>
                <a:spcPct val="20000"/>
              </a:spcBef>
              <a:buClr>
                <a:schemeClr val="hlink"/>
              </a:buClr>
              <a:buFont typeface="Wingdings" pitchFamily="2" charset="2"/>
              <a:buBlip>
                <a:blip r:embed="rId2"/>
              </a:buBlip>
            </a:pP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عرّوه</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أخذوا خلوده</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a:spcBef>
                <a:spcPct val="20000"/>
              </a:spcBef>
              <a:buClr>
                <a:schemeClr val="hlink"/>
              </a:buClr>
              <a:buFont typeface="Wingdings" pitchFamily="2" charset="2"/>
              <a:buBlip>
                <a:blip r:embed="rId2"/>
              </a:buBlip>
            </a:pP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ضربوه</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أوقعوه في الخطية</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a:spcBef>
                <a:spcPct val="20000"/>
              </a:spcBef>
              <a:buClr>
                <a:schemeClr val="hlink"/>
              </a:buClr>
              <a:buFont typeface="Wingdings" pitchFamily="2" charset="2"/>
              <a:buBlip>
                <a:blip r:embed="rId2"/>
              </a:buBlip>
            </a:pP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الكاهن واللاوي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خدمة العهد القديم التي لم تفعل شيئاً لآدم</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a:spcBef>
                <a:spcPct val="20000"/>
              </a:spcBef>
              <a:buClr>
                <a:schemeClr val="hlink"/>
              </a:buClr>
              <a:buFont typeface="Wingdings" pitchFamily="2" charset="2"/>
              <a:buBlip>
                <a:blip r:embed="rId2"/>
              </a:buBlip>
            </a:pP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السامري الصالح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المسيح</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a:spcBef>
                <a:spcPct val="20000"/>
              </a:spcBef>
              <a:buClr>
                <a:schemeClr val="hlink"/>
              </a:buClr>
              <a:buFont typeface="Wingdings" pitchFamily="2" charset="2"/>
              <a:buBlip>
                <a:blip r:embed="rId2"/>
              </a:buBlip>
            </a:pP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ضمد جراحة بخمر ويزيت</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كبح الخطية بالرجاء والحث على اعلمل بروح </a:t>
            </a:r>
          </a:p>
          <a:p>
            <a:pPr algn="r" rtl="1">
              <a:spcBef>
                <a:spcPct val="20000"/>
              </a:spcBef>
              <a:buClr>
                <a:schemeClr val="hlink"/>
              </a:buClr>
            </a:pP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متحمسة</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a:spcBef>
                <a:spcPct val="20000"/>
              </a:spcBef>
              <a:buClr>
                <a:schemeClr val="hlink"/>
              </a:buClr>
              <a:buFont typeface="Wingdings" pitchFamily="2" charset="2"/>
              <a:buBlip>
                <a:blip r:embed="rId2"/>
              </a:buBlip>
            </a:pP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الفندق                                                الكنيسة</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r" rtl="1">
              <a:spcBef>
                <a:spcPct val="20000"/>
              </a:spcBef>
              <a:buClr>
                <a:schemeClr val="hlink"/>
              </a:buClr>
              <a:buFont typeface="Wingdings" pitchFamily="2" charset="2"/>
              <a:buBlip>
                <a:blip r:embed="rId2"/>
              </a:buBlip>
            </a:pP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صاحب الفندق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الرسول بولس</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spcBef>
                <a:spcPct val="20000"/>
              </a:spcBef>
              <a:buClr>
                <a:schemeClr val="hlink"/>
              </a:buClr>
              <a:buFont typeface="Wingdings" pitchFamily="2" charset="2"/>
              <a:buNone/>
            </a:pPr>
            <a:endParaRPr lang="en-US" sz="2000"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342900" indent="-342900">
              <a:spcBef>
                <a:spcPct val="20000"/>
              </a:spcBef>
              <a:buClr>
                <a:schemeClr val="hlink"/>
              </a:buClr>
              <a:buFont typeface="Wingdings" pitchFamily="2" charset="2"/>
              <a:buBlip>
                <a:blip r:embed="rId2"/>
              </a:buBlip>
            </a:pPr>
            <a:endParaRPr lang="en-US" sz="2200"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fade">
                                      <p:cBhvr>
                                        <p:cTn id="12"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0" y="155448"/>
            <a:ext cx="9144000" cy="1252728"/>
          </a:xfrm>
        </p:spPr>
        <p:txBody>
          <a:bodyPr>
            <a:normAutofit/>
          </a:bodyPr>
          <a:lstStyle/>
          <a:p>
            <a:pPr algn="ctr"/>
            <a:r>
              <a:rPr lang="ar-JO" sz="4000" b="1" dirty="0">
                <a:solidFill>
                  <a:srgbClr val="FFFF00"/>
                </a:solidFill>
                <a:latin typeface="Arial" panose="020B0604020202020204" pitchFamily="34" charset="0"/>
                <a:cs typeface="Arial" panose="020B0604020202020204" pitchFamily="34" charset="0"/>
              </a:rPr>
              <a:t>كيف تعظ الأمثال بحساسية للنوع الأدبي؟</a:t>
            </a:r>
            <a:endParaRPr lang="en-US" sz="4000" b="1" dirty="0">
              <a:solidFill>
                <a:srgbClr val="FFFF00"/>
              </a:solidFill>
              <a:latin typeface="Arial" panose="020B0604020202020204" pitchFamily="34" charset="0"/>
              <a:cs typeface="Arial" panose="020B0604020202020204" pitchFamily="34" charset="0"/>
            </a:endParaRPr>
          </a:p>
        </p:txBody>
      </p:sp>
      <p:sp>
        <p:nvSpPr>
          <p:cNvPr id="47108" name="Rectangle 4"/>
          <p:cNvSpPr>
            <a:spLocks noGrp="1" noChangeArrowheads="1"/>
          </p:cNvSpPr>
          <p:nvPr>
            <p:ph idx="1"/>
          </p:nvPr>
        </p:nvSpPr>
        <p:spPr>
          <a:xfrm>
            <a:off x="533400" y="1524000"/>
            <a:ext cx="8305800" cy="5334000"/>
          </a:xfrm>
        </p:spPr>
        <p:txBody>
          <a:bodyPr>
            <a:normAutofit/>
          </a:bodyPr>
          <a:lstStyle/>
          <a:p>
            <a:pPr algn="r" rtl="1"/>
            <a:r>
              <a:rPr lang="ar-JO" b="1" dirty="0">
                <a:solidFill>
                  <a:schemeClr val="bg2">
                    <a:lumMod val="10000"/>
                  </a:schemeClr>
                </a:solidFill>
                <a:latin typeface="Arial" panose="020B0604020202020204" pitchFamily="34" charset="0"/>
                <a:cs typeface="Arial" panose="020B0604020202020204" pitchFamily="34" charset="0"/>
              </a:rPr>
              <a:t>التفسير:</a:t>
            </a:r>
            <a:endParaRPr lang="en-US" b="1"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كن حذراً من الإفراط في التخيل – الإفراط في التفسير الإستعاري </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ضع اعتباراً خاصاً للسياق الثقافي</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ضع اعتباراً خاصاً للسياق الأدبي (التأكيد النهائي، والعبارات الإفتتاحية، ووضع المثل في سياق قصة الإنجيل).</a:t>
            </a:r>
            <a:endParaRPr lang="en-US" dirty="0">
              <a:solidFill>
                <a:schemeClr val="bg2">
                  <a:lumMod val="10000"/>
                </a:schemeClr>
              </a:solidFill>
              <a:latin typeface="Arial" panose="020B0604020202020204" pitchFamily="34" charset="0"/>
              <a:cs typeface="Arial" panose="020B0604020202020204" pitchFamily="34" charset="0"/>
            </a:endParaRPr>
          </a:p>
          <a:p>
            <a:pPr algn="r" rtl="1"/>
            <a:r>
              <a:rPr lang="ar-JO" b="1" dirty="0">
                <a:solidFill>
                  <a:schemeClr val="bg2">
                    <a:lumMod val="10000"/>
                  </a:schemeClr>
                </a:solidFill>
                <a:latin typeface="Arial" panose="020B0604020202020204" pitchFamily="34" charset="0"/>
                <a:cs typeface="Arial" panose="020B0604020202020204" pitchFamily="34" charset="0"/>
              </a:rPr>
              <a:t>الوعظ:</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ترجم مع الثقافة الحديثة</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لا تخف من صنع نقطة</a:t>
            </a:r>
            <a:endParaRPr lang="en-US" dirty="0">
              <a:solidFill>
                <a:schemeClr val="bg2">
                  <a:lumMod val="1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xEl>
                                              <p:pRg st="1" end="1"/>
                                            </p:txEl>
                                          </p:spTgt>
                                        </p:tgtEl>
                                        <p:attrNameLst>
                                          <p:attrName>style.visibility</p:attrName>
                                        </p:attrNameLst>
                                      </p:cBhvr>
                                      <p:to>
                                        <p:strVal val="visible"/>
                                      </p:to>
                                    </p:set>
                                    <p:anim calcmode="lin" valueType="num">
                                      <p:cBhvr additive="base">
                                        <p:cTn id="7" dur="500" fill="hold"/>
                                        <p:tgtEl>
                                          <p:spTgt spid="471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8">
                                            <p:txEl>
                                              <p:pRg st="2" end="2"/>
                                            </p:txEl>
                                          </p:spTgt>
                                        </p:tgtEl>
                                        <p:attrNameLst>
                                          <p:attrName>style.visibility</p:attrName>
                                        </p:attrNameLst>
                                      </p:cBhvr>
                                      <p:to>
                                        <p:strVal val="visible"/>
                                      </p:to>
                                    </p:set>
                                    <p:anim calcmode="lin" valueType="num">
                                      <p:cBhvr additive="base">
                                        <p:cTn id="13" dur="500" fill="hold"/>
                                        <p:tgtEl>
                                          <p:spTgt spid="471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8">
                                            <p:txEl>
                                              <p:pRg st="3" end="3"/>
                                            </p:txEl>
                                          </p:spTgt>
                                        </p:tgtEl>
                                        <p:attrNameLst>
                                          <p:attrName>style.visibility</p:attrName>
                                        </p:attrNameLst>
                                      </p:cBhvr>
                                      <p:to>
                                        <p:strVal val="visible"/>
                                      </p:to>
                                    </p:set>
                                    <p:anim calcmode="lin" valueType="num">
                                      <p:cBhvr additive="base">
                                        <p:cTn id="19" dur="500" fill="hold"/>
                                        <p:tgtEl>
                                          <p:spTgt spid="4710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08">
                                            <p:txEl>
                                              <p:pRg st="4" end="4"/>
                                            </p:txEl>
                                          </p:spTgt>
                                        </p:tgtEl>
                                        <p:attrNameLst>
                                          <p:attrName>style.visibility</p:attrName>
                                        </p:attrNameLst>
                                      </p:cBhvr>
                                      <p:to>
                                        <p:strVal val="visible"/>
                                      </p:to>
                                    </p:set>
                                    <p:anim calcmode="lin" valueType="num">
                                      <p:cBhvr additive="base">
                                        <p:cTn id="25" dur="500" fill="hold"/>
                                        <p:tgtEl>
                                          <p:spTgt spid="4710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08">
                                            <p:txEl>
                                              <p:pRg st="5" end="5"/>
                                            </p:txEl>
                                          </p:spTgt>
                                        </p:tgtEl>
                                        <p:attrNameLst>
                                          <p:attrName>style.visibility</p:attrName>
                                        </p:attrNameLst>
                                      </p:cBhvr>
                                      <p:to>
                                        <p:strVal val="visible"/>
                                      </p:to>
                                    </p:set>
                                    <p:anim calcmode="lin" valueType="num">
                                      <p:cBhvr additive="base">
                                        <p:cTn id="31" dur="500" fill="hold"/>
                                        <p:tgtEl>
                                          <p:spTgt spid="4710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108">
                                            <p:txEl>
                                              <p:pRg st="6" end="6"/>
                                            </p:txEl>
                                          </p:spTgt>
                                        </p:tgtEl>
                                        <p:attrNameLst>
                                          <p:attrName>style.visibility</p:attrName>
                                        </p:attrNameLst>
                                      </p:cBhvr>
                                      <p:to>
                                        <p:strVal val="visible"/>
                                      </p:to>
                                    </p:set>
                                    <p:anim calcmode="lin" valueType="num">
                                      <p:cBhvr additive="base">
                                        <p:cTn id="37" dur="500" fill="hold"/>
                                        <p:tgtEl>
                                          <p:spTgt spid="4710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MPj03900830000[1]"/>
          <p:cNvPicPr>
            <a:picLocks noChangeAspect="1" noChangeArrowheads="1"/>
          </p:cNvPicPr>
          <p:nvPr/>
        </p:nvPicPr>
        <p:blipFill>
          <a:blip r:embed="rId2" cstate="print">
            <a:lum bright="-48000"/>
            <a:grayscl/>
          </a:blip>
          <a:srcRect t="12500" b="20833"/>
          <a:stretch>
            <a:fillRect/>
          </a:stretch>
        </p:blipFill>
        <p:spPr bwMode="auto">
          <a:xfrm>
            <a:off x="0" y="-47625"/>
            <a:ext cx="9144000" cy="6905625"/>
          </a:xfrm>
          <a:prstGeom prst="rect">
            <a:avLst/>
          </a:prstGeom>
          <a:noFill/>
        </p:spPr>
      </p:pic>
      <p:sp>
        <p:nvSpPr>
          <p:cNvPr id="17410" name="Rectangle 2"/>
          <p:cNvSpPr>
            <a:spLocks noGrp="1" noChangeArrowheads="1"/>
          </p:cNvSpPr>
          <p:nvPr>
            <p:ph type="title"/>
          </p:nvPr>
        </p:nvSpPr>
        <p:spPr>
          <a:xfrm>
            <a:off x="76200" y="274638"/>
            <a:ext cx="8915400" cy="1143000"/>
          </a:xfrm>
        </p:spPr>
        <p:txBody>
          <a:bodyPr>
            <a:normAutofit fontScale="90000"/>
          </a:bodyPr>
          <a:lstStyle/>
          <a:p>
            <a:pPr algn="ctr"/>
            <a:r>
              <a:rPr lang="ar-JO" sz="4000" b="1" dirty="0">
                <a:solidFill>
                  <a:srgbClr val="FFFF00"/>
                </a:solidFill>
                <a:latin typeface="Arial" panose="020B0604020202020204" pitchFamily="34" charset="0"/>
                <a:cs typeface="Arial" panose="020B0604020202020204" pitchFamily="34" charset="0"/>
              </a:rPr>
              <a:t>ما مدى صراحة هذه الأمثال الواردة في لوقا في شرح نقطتهم؟</a:t>
            </a:r>
            <a:endParaRPr lang="en-US" sz="4000" b="1" dirty="0">
              <a:solidFill>
                <a:srgbClr val="FFFF00"/>
              </a:solidFill>
              <a:latin typeface="Arial" panose="020B0604020202020204" pitchFamily="34" charset="0"/>
              <a:cs typeface="Arial" panose="020B0604020202020204" pitchFamily="34" charset="0"/>
            </a:endParaRPr>
          </a:p>
        </p:txBody>
      </p:sp>
      <p:sp>
        <p:nvSpPr>
          <p:cNvPr id="17411" name="Rectangle 3"/>
          <p:cNvSpPr>
            <a:spLocks noGrp="1" noChangeArrowheads="1"/>
          </p:cNvSpPr>
          <p:nvPr>
            <p:ph idx="1"/>
          </p:nvPr>
        </p:nvSpPr>
        <p:spPr/>
        <p:txBody>
          <a:bodyPr/>
          <a:lstStyle/>
          <a:p>
            <a:pPr algn="r" rtl="1"/>
            <a:r>
              <a:rPr lang="ar-JO" b="1" dirty="0">
                <a:solidFill>
                  <a:schemeClr val="bg1"/>
                </a:solidFill>
                <a:latin typeface="Arial" panose="020B0604020202020204" pitchFamily="34" charset="0"/>
                <a:cs typeface="Arial" panose="020B0604020202020204" pitchFamily="34" charset="0"/>
              </a:rPr>
              <a:t>البناؤون الحكماء والجهلاء (6: 46-49)</a:t>
            </a:r>
            <a:endParaRPr lang="en-US" b="1" dirty="0">
              <a:solidFill>
                <a:schemeClr val="bg1"/>
              </a:solidFill>
              <a:latin typeface="Arial" panose="020B0604020202020204" pitchFamily="34" charset="0"/>
              <a:cs typeface="Arial" panose="020B0604020202020204" pitchFamily="34" charset="0"/>
            </a:endParaRPr>
          </a:p>
          <a:p>
            <a:pPr algn="r" rtl="1"/>
            <a:r>
              <a:rPr lang="ar-JO" b="1" dirty="0">
                <a:solidFill>
                  <a:schemeClr val="bg1"/>
                </a:solidFill>
                <a:latin typeface="Arial" panose="020B0604020202020204" pitchFamily="34" charset="0"/>
                <a:cs typeface="Arial" panose="020B0604020202020204" pitchFamily="34" charset="0"/>
              </a:rPr>
              <a:t>صديق نصف الليل (11: 5-10)</a:t>
            </a:r>
          </a:p>
          <a:p>
            <a:pPr algn="r" rtl="1"/>
            <a:r>
              <a:rPr lang="ar-JO" b="1" dirty="0">
                <a:solidFill>
                  <a:schemeClr val="bg1"/>
                </a:solidFill>
                <a:latin typeface="Arial" panose="020B0604020202020204" pitchFamily="34" charset="0"/>
                <a:cs typeface="Arial" panose="020B0604020202020204" pitchFamily="34" charset="0"/>
              </a:rPr>
              <a:t>الشجرة العقيمة (13: 6-9)</a:t>
            </a:r>
            <a:endParaRPr lang="en-US" b="1" dirty="0">
              <a:solidFill>
                <a:schemeClr val="bg1"/>
              </a:solidFill>
              <a:latin typeface="Arial" panose="020B0604020202020204" pitchFamily="34" charset="0"/>
              <a:cs typeface="Arial" panose="020B0604020202020204" pitchFamily="34" charset="0"/>
            </a:endParaRPr>
          </a:p>
          <a:p>
            <a:pPr algn="r" rtl="1"/>
            <a:r>
              <a:rPr lang="ar-JO" b="1" dirty="0">
                <a:solidFill>
                  <a:schemeClr val="bg1"/>
                </a:solidFill>
                <a:latin typeface="Arial" panose="020B0604020202020204" pitchFamily="34" charset="0"/>
                <a:cs typeface="Arial" panose="020B0604020202020204" pitchFamily="34" charset="0"/>
              </a:rPr>
              <a:t>وكيل الظلم (16: 1-9)</a:t>
            </a:r>
            <a:endParaRPr lang="en-US" b="1" dirty="0">
              <a:solidFill>
                <a:schemeClr val="bg1"/>
              </a:solidFill>
              <a:latin typeface="Arial" panose="020B0604020202020204" pitchFamily="34" charset="0"/>
              <a:cs typeface="Arial" panose="020B0604020202020204" pitchFamily="34" charset="0"/>
            </a:endParaRPr>
          </a:p>
          <a:p>
            <a:pPr algn="r" rtl="1"/>
            <a:r>
              <a:rPr lang="ar-JO" b="1" dirty="0">
                <a:solidFill>
                  <a:schemeClr val="bg1"/>
                </a:solidFill>
                <a:latin typeface="Arial" panose="020B0604020202020204" pitchFamily="34" charset="0"/>
                <a:cs typeface="Arial" panose="020B0604020202020204" pitchFamily="34" charset="0"/>
              </a:rPr>
              <a:t>الأرملة المثابرة (18: 1-8)</a:t>
            </a:r>
            <a:endParaRPr lang="en-US" b="1" dirty="0">
              <a:solidFill>
                <a:schemeClr val="bg1"/>
              </a:solidFill>
              <a:latin typeface="Arial" panose="020B0604020202020204" pitchFamily="34" charset="0"/>
              <a:cs typeface="Arial" panose="020B0604020202020204" pitchFamily="34" charset="0"/>
            </a:endParaRPr>
          </a:p>
          <a:p>
            <a:pPr algn="r" rtl="1"/>
            <a:r>
              <a:rPr lang="ar-JO" b="1" dirty="0">
                <a:solidFill>
                  <a:schemeClr val="bg1"/>
                </a:solidFill>
                <a:latin typeface="Arial" panose="020B0604020202020204" pitchFamily="34" charset="0"/>
                <a:cs typeface="Arial" panose="020B0604020202020204" pitchFamily="34" charset="0"/>
              </a:rPr>
              <a:t>العشار والفريسي (18: 9-14)</a:t>
            </a:r>
            <a:endParaRPr lang="en-US" b="1" dirty="0">
              <a:solidFill>
                <a:schemeClr val="bg1"/>
              </a:solidFill>
              <a:latin typeface="Arial" panose="020B0604020202020204" pitchFamily="34" charset="0"/>
              <a:cs typeface="Arial" panose="020B0604020202020204" pitchFamily="34" charset="0"/>
            </a:endParaRPr>
          </a:p>
          <a:p>
            <a:pPr algn="r" rtl="1"/>
            <a:r>
              <a:rPr lang="ar-JO" b="1" dirty="0">
                <a:solidFill>
                  <a:schemeClr val="bg1"/>
                </a:solidFill>
                <a:latin typeface="Arial" panose="020B0604020202020204" pitchFamily="34" charset="0"/>
                <a:cs typeface="Arial" panose="020B0604020202020204" pitchFamily="34" charset="0"/>
              </a:rPr>
              <a:t>العشرة أمناء (19: 11-26)</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solidFill>
                  <a:schemeClr val="tx2">
                    <a:lumMod val="75000"/>
                  </a:schemeClr>
                </a:solidFill>
                <a:latin typeface="Arial" panose="020B0604020202020204" pitchFamily="34" charset="0"/>
                <a:cs typeface="Arial" panose="020B0604020202020204" pitchFamily="34" charset="0"/>
              </a:rPr>
              <a:t>1 تيموثاوس 4: 16</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762000" y="1447800"/>
            <a:ext cx="7772400" cy="4572000"/>
          </a:xfrm>
        </p:spPr>
        <p:txBody>
          <a:bodyPr/>
          <a:lstStyle/>
          <a:p>
            <a:pPr marL="36576" indent="0" algn="ctr">
              <a:buNone/>
            </a:pPr>
            <a:r>
              <a:rPr lang="ar-JO" sz="4000" dirty="0">
                <a:latin typeface="Arial" panose="020B0604020202020204" pitchFamily="34" charset="0"/>
                <a:cs typeface="Arial" panose="020B0604020202020204" pitchFamily="34" charset="0"/>
              </a:rPr>
              <a:t>لاحظ نفسك والتعليم وداوم على ذلك، لأنك إذا فعلت هذا تخلص نفسك والذين يسمعونك أيضاً.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5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s>
            <a:gs pos="100000">
              <a:srgbClr val="333333">
                <a:gamma/>
                <a:shade val="26667"/>
                <a:invGamma/>
              </a:srgbClr>
            </a:gs>
          </a:gsLst>
          <a:path path="rect">
            <a:fillToRect r="100000" b="100000"/>
          </a:path>
        </a:gra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447800" y="-594"/>
            <a:ext cx="6129338" cy="6831859"/>
          </a:xfrm>
          <a:prstGeom prst="rect">
            <a:avLst/>
          </a:prstGeom>
          <a:noFill/>
          <a:ln w="9525">
            <a:noFill/>
            <a:miter lim="800000"/>
            <a:headEnd/>
            <a:tailEnd/>
          </a:ln>
          <a:effectLst/>
        </p:spPr>
      </p:pic>
      <p:sp>
        <p:nvSpPr>
          <p:cNvPr id="2" name="TextBox 1"/>
          <p:cNvSpPr txBox="1"/>
          <p:nvPr/>
        </p:nvSpPr>
        <p:spPr>
          <a:xfrm rot="16200000">
            <a:off x="-2251502" y="2890392"/>
            <a:ext cx="6096000" cy="1077218"/>
          </a:xfrm>
          <a:prstGeom prst="rect">
            <a:avLst/>
          </a:prstGeom>
          <a:noFill/>
        </p:spPr>
        <p:txBody>
          <a:bodyPr wrap="square" rtlCol="0">
            <a:spAutoFit/>
          </a:bodyPr>
          <a:lstStyle/>
          <a:p>
            <a:pPr algn="ctr"/>
            <a:r>
              <a:rPr lang="ar-JO" sz="3200" dirty="0">
                <a:solidFill>
                  <a:schemeClr val="bg1"/>
                </a:solidFill>
                <a:latin typeface="Arial" panose="020B0604020202020204" pitchFamily="34" charset="0"/>
                <a:cs typeface="Arial" panose="020B0604020202020204" pitchFamily="34" charset="0"/>
              </a:rPr>
              <a:t>مثل الدون أرنب</a:t>
            </a:r>
          </a:p>
          <a:p>
            <a:pPr algn="ctr"/>
            <a:r>
              <a:rPr lang="ar-JO" sz="3200" dirty="0">
                <a:solidFill>
                  <a:schemeClr val="bg1"/>
                </a:solidFill>
                <a:latin typeface="Arial" panose="020B0604020202020204" pitchFamily="34" charset="0"/>
                <a:cs typeface="Arial" panose="020B0604020202020204" pitchFamily="34" charset="0"/>
              </a:rPr>
              <a:t>(دونالد ميلر، الأزرق مثل الجاز)</a:t>
            </a:r>
            <a:endParaRPr lang="en-US" sz="2400" i="1" dirty="0">
              <a:solidFill>
                <a:schemeClr val="bg1"/>
              </a:solidFill>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1524000" y="5181600"/>
            <a:ext cx="6019800" cy="954107"/>
          </a:xfrm>
          <a:solidFill>
            <a:schemeClr val="bg1"/>
          </a:solidFill>
        </p:spPr>
        <p:txBody>
          <a:bodyPr wrap="square" rtlCol="0">
            <a:spAutoFit/>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ذهب الدون أرنب إلى قهوة ستامبتون </a:t>
            </a:r>
            <a:br>
              <a:rPr lang="ar-JO" sz="2800" dirty="0">
                <a:solidFill>
                  <a:schemeClr val="tx1"/>
                </a:solidFill>
                <a:latin typeface="Arial" panose="020B0604020202020204" pitchFamily="34" charset="0"/>
                <a:ea typeface="+mn-ea"/>
                <a:cs typeface="Arial" panose="020B0604020202020204" pitchFamily="34" charset="0"/>
              </a:rPr>
            </a:br>
            <a:r>
              <a:rPr lang="ar-JO" sz="2800" dirty="0">
                <a:solidFill>
                  <a:schemeClr val="tx1"/>
                </a:solidFill>
                <a:latin typeface="Arial" panose="020B0604020202020204" pitchFamily="34" charset="0"/>
                <a:ea typeface="+mn-ea"/>
                <a:cs typeface="Arial" panose="020B0604020202020204" pitchFamily="34" charset="0"/>
              </a:rPr>
              <a:t>كل صباح</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752600" y="16719"/>
            <a:ext cx="5411788" cy="6841281"/>
          </a:xfrm>
          <a:prstGeom prst="rect">
            <a:avLst/>
          </a:prstGeom>
          <a:noFill/>
          <a:ln w="9525">
            <a:noFill/>
            <a:miter lim="800000"/>
            <a:headEnd/>
            <a:tailEnd/>
          </a:ln>
          <a:effectLst/>
        </p:spPr>
      </p:pic>
      <p:sp>
        <p:nvSpPr>
          <p:cNvPr id="2" name="Title 1"/>
          <p:cNvSpPr>
            <a:spLocks noGrp="1"/>
          </p:cNvSpPr>
          <p:nvPr>
            <p:ph type="title" idx="4294967295"/>
          </p:nvPr>
        </p:nvSpPr>
        <p:spPr>
          <a:xfrm>
            <a:off x="1752600" y="5199847"/>
            <a:ext cx="5334000" cy="954107"/>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في صباح يوم ما في ستامبتون</a:t>
            </a:r>
            <a:br>
              <a:rPr lang="ar-JO" sz="2800" dirty="0">
                <a:solidFill>
                  <a:schemeClr val="tx1"/>
                </a:solidFill>
                <a:latin typeface="Arial" panose="020B0604020202020204" pitchFamily="34" charset="0"/>
                <a:ea typeface="+mn-ea"/>
                <a:cs typeface="Arial" panose="020B0604020202020204" pitchFamily="34" charset="0"/>
              </a:rPr>
            </a:br>
            <a:r>
              <a:rPr lang="ar-JO" sz="2800" dirty="0">
                <a:solidFill>
                  <a:schemeClr val="tx1"/>
                </a:solidFill>
                <a:latin typeface="Arial" panose="020B0604020202020204" pitchFamily="34" charset="0"/>
                <a:ea typeface="+mn-ea"/>
                <a:cs typeface="Arial" panose="020B0604020202020204" pitchFamily="34" charset="0"/>
              </a:rPr>
              <a:t>رأى الدون أرنب جزرة جذابة</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981200" y="-12360"/>
            <a:ext cx="5408612" cy="6943464"/>
          </a:xfrm>
          <a:prstGeom prst="rect">
            <a:avLst/>
          </a:prstGeom>
          <a:noFill/>
          <a:ln w="9525">
            <a:noFill/>
            <a:miter lim="800000"/>
            <a:headEnd/>
            <a:tailEnd/>
          </a:ln>
          <a:effectLst/>
        </p:spPr>
      </p:pic>
      <p:sp>
        <p:nvSpPr>
          <p:cNvPr id="3" name="Title 2"/>
          <p:cNvSpPr>
            <a:spLocks noGrp="1"/>
          </p:cNvSpPr>
          <p:nvPr>
            <p:ph type="title" idx="4294967295"/>
          </p:nvPr>
        </p:nvSpPr>
        <p:spPr>
          <a:xfrm>
            <a:off x="1981200" y="5181600"/>
            <a:ext cx="5334000" cy="954107"/>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وقرر الدون أرنب أن يطارد </a:t>
            </a:r>
            <a:br>
              <a:rPr lang="ar-JO" sz="2800" dirty="0">
                <a:solidFill>
                  <a:schemeClr val="tx1"/>
                </a:solidFill>
                <a:latin typeface="Arial" panose="020B0604020202020204" pitchFamily="34" charset="0"/>
                <a:ea typeface="+mn-ea"/>
                <a:cs typeface="Arial" panose="020B0604020202020204" pitchFamily="34" charset="0"/>
              </a:rPr>
            </a:br>
            <a:r>
              <a:rPr lang="ar-JO" sz="2800" dirty="0">
                <a:solidFill>
                  <a:schemeClr val="tx1"/>
                </a:solidFill>
                <a:latin typeface="Arial" panose="020B0604020202020204" pitchFamily="34" charset="0"/>
                <a:ea typeface="+mn-ea"/>
                <a:cs typeface="Arial" panose="020B0604020202020204" pitchFamily="34" charset="0"/>
              </a:rPr>
              <a:t>الجزرة الجذابة</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1905000" y="-51791"/>
            <a:ext cx="5324475" cy="6909791"/>
            <a:chOff x="1905000" y="-51791"/>
            <a:chExt cx="5324475" cy="6909791"/>
          </a:xfrm>
        </p:grpSpPr>
        <p:pic>
          <p:nvPicPr>
            <p:cNvPr id="53250" name="Picture 2"/>
            <p:cNvPicPr>
              <a:picLocks noChangeAspect="1" noChangeArrowheads="1"/>
            </p:cNvPicPr>
            <p:nvPr/>
          </p:nvPicPr>
          <p:blipFill>
            <a:blip r:embed="rId2" cstate="print"/>
            <a:srcRect/>
            <a:stretch>
              <a:fillRect/>
            </a:stretch>
          </p:blipFill>
          <p:spPr bwMode="auto">
            <a:xfrm>
              <a:off x="1905000" y="-51791"/>
              <a:ext cx="5324475" cy="6909791"/>
            </a:xfrm>
            <a:prstGeom prst="rect">
              <a:avLst/>
            </a:prstGeom>
            <a:noFill/>
            <a:ln w="9525">
              <a:noFill/>
              <a:miter lim="800000"/>
              <a:headEnd/>
              <a:tailEnd/>
            </a:ln>
            <a:effectLst/>
          </p:spPr>
        </p:pic>
        <p:sp>
          <p:nvSpPr>
            <p:cNvPr id="4" name="Oval 3"/>
            <p:cNvSpPr/>
            <p:nvPr/>
          </p:nvSpPr>
          <p:spPr>
            <a:xfrm>
              <a:off x="2895600" y="2819400"/>
              <a:ext cx="838200" cy="8382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 name="Title 1"/>
          <p:cNvSpPr>
            <a:spLocks noGrp="1"/>
          </p:cNvSpPr>
          <p:nvPr>
            <p:ph type="title" idx="4294967295"/>
          </p:nvPr>
        </p:nvSpPr>
        <p:spPr>
          <a:xfrm>
            <a:off x="1981200" y="5221441"/>
            <a:ext cx="5181600" cy="954107"/>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لكن الجزرة الجذابة</a:t>
            </a:r>
            <a:br>
              <a:rPr lang="ar-JO" sz="2800" dirty="0">
                <a:solidFill>
                  <a:schemeClr val="tx1"/>
                </a:solidFill>
                <a:latin typeface="Arial" panose="020B0604020202020204" pitchFamily="34" charset="0"/>
                <a:ea typeface="+mn-ea"/>
                <a:cs typeface="Arial" panose="020B0604020202020204" pitchFamily="34" charset="0"/>
              </a:rPr>
            </a:br>
            <a:r>
              <a:rPr lang="ar-JO" sz="2800" dirty="0">
                <a:solidFill>
                  <a:schemeClr val="tx1"/>
                </a:solidFill>
                <a:latin typeface="Arial" panose="020B0604020202020204" pitchFamily="34" charset="0"/>
                <a:ea typeface="+mn-ea"/>
                <a:cs typeface="Arial" panose="020B0604020202020204" pitchFamily="34" charset="0"/>
              </a:rPr>
              <a:t>كانت سريعة جداً</a:t>
            </a:r>
            <a:endParaRPr lang="en-US" sz="2800" dirty="0">
              <a:solidFill>
                <a:schemeClr val="tx1"/>
              </a:solidFill>
              <a:latin typeface="Arial" panose="020B0604020202020204" pitchFamily="34" charset="0"/>
              <a:ea typeface="+mn-ea"/>
              <a:cs typeface="Arial" panose="020B0604020202020204" pitchFamily="34" charset="0"/>
            </a:endParaRPr>
          </a:p>
        </p:txBody>
      </p:sp>
      <p:sp>
        <p:nvSpPr>
          <p:cNvPr id="5" name="Title 1"/>
          <p:cNvSpPr txBox="1">
            <a:spLocks/>
          </p:cNvSpPr>
          <p:nvPr/>
        </p:nvSpPr>
        <p:spPr>
          <a:xfrm>
            <a:off x="2590800" y="2895600"/>
            <a:ext cx="1371600" cy="523220"/>
          </a:xfrm>
          <a:prstGeom prst="rect">
            <a:avLst/>
          </a:prstGeom>
          <a:noFill/>
        </p:spPr>
        <p:txBody>
          <a:bodyPr vert="horz" wrap="square" lIns="91440" rIns="45720" rtlCol="0" anchor="ctr">
            <a:sp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توقفي</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2133600" y="-46825"/>
            <a:ext cx="5143500" cy="6904825"/>
          </a:xfrm>
          <a:prstGeom prst="rect">
            <a:avLst/>
          </a:prstGeom>
          <a:noFill/>
          <a:ln w="9525">
            <a:noFill/>
            <a:miter lim="800000"/>
            <a:headEnd/>
            <a:tailEnd/>
          </a:ln>
          <a:effectLst/>
        </p:spPr>
      </p:pic>
      <p:sp>
        <p:nvSpPr>
          <p:cNvPr id="2" name="Title 1"/>
          <p:cNvSpPr>
            <a:spLocks noGrp="1"/>
          </p:cNvSpPr>
          <p:nvPr>
            <p:ph type="title" idx="4294967295"/>
          </p:nvPr>
        </p:nvSpPr>
        <p:spPr>
          <a:xfrm>
            <a:off x="2133600" y="5307450"/>
            <a:ext cx="5105400" cy="954107"/>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وطارد الدون أرنب الجزرة الجذابة في كل أنحاء ولاية أوريجون</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1981200" y="-40465"/>
            <a:ext cx="5314950" cy="6885765"/>
          </a:xfrm>
          <a:prstGeom prst="rect">
            <a:avLst/>
          </a:prstGeom>
          <a:noFill/>
          <a:ln w="9525">
            <a:noFill/>
            <a:miter lim="800000"/>
            <a:headEnd/>
            <a:tailEnd/>
          </a:ln>
          <a:effectLst/>
        </p:spPr>
      </p:pic>
      <p:sp>
        <p:nvSpPr>
          <p:cNvPr id="2" name="Title 1"/>
          <p:cNvSpPr>
            <a:spLocks noGrp="1"/>
          </p:cNvSpPr>
          <p:nvPr>
            <p:ph type="title" idx="4294967295"/>
          </p:nvPr>
        </p:nvSpPr>
        <p:spPr>
          <a:xfrm>
            <a:off x="2057400" y="4876800"/>
            <a:ext cx="5029200" cy="954107"/>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وفي كل أنحاء أمريكا كل الطريق حتى مدينة نيويورك</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905000" y="11316"/>
            <a:ext cx="5370513" cy="6922884"/>
          </a:xfrm>
          <a:prstGeom prst="rect">
            <a:avLst/>
          </a:prstGeom>
          <a:noFill/>
          <a:ln w="9525">
            <a:noFill/>
            <a:miter lim="800000"/>
            <a:headEnd/>
            <a:tailEnd/>
          </a:ln>
          <a:effectLst/>
        </p:spPr>
      </p:pic>
      <p:sp>
        <p:nvSpPr>
          <p:cNvPr id="2" name="Title 1"/>
          <p:cNvSpPr>
            <a:spLocks noGrp="1"/>
          </p:cNvSpPr>
          <p:nvPr>
            <p:ph type="title" idx="4294967295"/>
          </p:nvPr>
        </p:nvSpPr>
        <p:spPr>
          <a:xfrm>
            <a:off x="1981200" y="5320845"/>
            <a:ext cx="5181600" cy="954107"/>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وطارد الدون ارنب الجزرة الجذابة كل الطريق إلى القمر</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1981200" y="-98425"/>
            <a:ext cx="5334000" cy="6956425"/>
          </a:xfrm>
          <a:prstGeom prst="rect">
            <a:avLst/>
          </a:prstGeom>
          <a:noFill/>
          <a:ln w="9525">
            <a:noFill/>
            <a:miter lim="800000"/>
            <a:headEnd/>
            <a:tailEnd/>
          </a:ln>
          <a:effectLst/>
        </p:spPr>
      </p:pic>
      <p:sp>
        <p:nvSpPr>
          <p:cNvPr id="3" name="Title 2"/>
          <p:cNvSpPr>
            <a:spLocks noGrp="1"/>
          </p:cNvSpPr>
          <p:nvPr>
            <p:ph type="title" idx="4294967295"/>
          </p:nvPr>
        </p:nvSpPr>
        <p:spPr>
          <a:xfrm>
            <a:off x="1981200" y="5029200"/>
            <a:ext cx="5334000" cy="954107"/>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وكان الدون أرنب</a:t>
            </a:r>
            <a:br>
              <a:rPr lang="ar-JO" sz="2800" dirty="0">
                <a:solidFill>
                  <a:schemeClr val="tx1"/>
                </a:solidFill>
                <a:latin typeface="Arial" panose="020B0604020202020204" pitchFamily="34" charset="0"/>
                <a:ea typeface="+mn-ea"/>
                <a:cs typeface="Arial" panose="020B0604020202020204" pitchFamily="34" charset="0"/>
              </a:rPr>
            </a:br>
            <a:r>
              <a:rPr lang="ar-JO" sz="2800" dirty="0">
                <a:solidFill>
                  <a:schemeClr val="tx1"/>
                </a:solidFill>
                <a:latin typeface="Arial" panose="020B0604020202020204" pitchFamily="34" charset="0"/>
                <a:ea typeface="+mn-ea"/>
                <a:cs typeface="Arial" panose="020B0604020202020204" pitchFamily="34" charset="0"/>
              </a:rPr>
              <a:t> متعباً جداً جداً</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989137" y="14573"/>
            <a:ext cx="5402263" cy="6919627"/>
          </a:xfrm>
          <a:prstGeom prst="rect">
            <a:avLst/>
          </a:prstGeom>
          <a:noFill/>
          <a:ln w="9525">
            <a:noFill/>
            <a:miter lim="800000"/>
            <a:headEnd/>
            <a:tailEnd/>
          </a:ln>
          <a:effectLst/>
        </p:spPr>
      </p:pic>
      <p:sp>
        <p:nvSpPr>
          <p:cNvPr id="2" name="Title 1"/>
          <p:cNvSpPr>
            <a:spLocks noGrp="1"/>
          </p:cNvSpPr>
          <p:nvPr>
            <p:ph type="title" idx="4294967295"/>
          </p:nvPr>
        </p:nvSpPr>
        <p:spPr>
          <a:xfrm>
            <a:off x="1989137" y="5175022"/>
            <a:ext cx="5402263" cy="954107"/>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ولكن مع آخر قدر من القوة </a:t>
            </a:r>
            <a:br>
              <a:rPr lang="ar-JO" sz="2800" dirty="0">
                <a:solidFill>
                  <a:schemeClr val="tx1"/>
                </a:solidFill>
                <a:latin typeface="Arial" panose="020B0604020202020204" pitchFamily="34" charset="0"/>
                <a:ea typeface="+mn-ea"/>
                <a:cs typeface="Arial" panose="020B0604020202020204" pitchFamily="34" charset="0"/>
              </a:rPr>
            </a:br>
            <a:r>
              <a:rPr lang="ar-JO" sz="2800" dirty="0">
                <a:solidFill>
                  <a:schemeClr val="tx1"/>
                </a:solidFill>
                <a:latin typeface="Arial" panose="020B0604020202020204" pitchFamily="34" charset="0"/>
                <a:ea typeface="+mn-ea"/>
                <a:cs typeface="Arial" panose="020B0604020202020204" pitchFamily="34" charset="0"/>
              </a:rPr>
              <a:t>اندفع الدون أرنب نحو الجزرة الجذابة.</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828800" y="-22942"/>
            <a:ext cx="5410200" cy="6893642"/>
          </a:xfrm>
          <a:prstGeom prst="rect">
            <a:avLst/>
          </a:prstGeom>
          <a:noFill/>
          <a:ln w="9525">
            <a:noFill/>
            <a:miter lim="800000"/>
            <a:headEnd/>
            <a:tailEnd/>
          </a:ln>
          <a:effectLst/>
        </p:spPr>
      </p:pic>
      <p:sp>
        <p:nvSpPr>
          <p:cNvPr id="2" name="Title 1"/>
          <p:cNvSpPr>
            <a:spLocks noGrp="1"/>
          </p:cNvSpPr>
          <p:nvPr>
            <p:ph type="title" idx="4294967295"/>
          </p:nvPr>
        </p:nvSpPr>
        <p:spPr>
          <a:xfrm>
            <a:off x="1828800" y="5320843"/>
            <a:ext cx="5257800" cy="523220"/>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وأمسك الدون أرنب بالجزرة الجذابة</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ar-JO" dirty="0">
                <a:solidFill>
                  <a:schemeClr val="tx2">
                    <a:lumMod val="75000"/>
                  </a:schemeClr>
                </a:solidFill>
                <a:latin typeface="Arial" panose="020B0604020202020204" pitchFamily="34" charset="0"/>
                <a:cs typeface="Arial" panose="020B0604020202020204" pitchFamily="34" charset="0"/>
              </a:rPr>
              <a:t>مراجعة</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066800"/>
            <a:ext cx="8229600" cy="4953000"/>
          </a:xfrm>
        </p:spPr>
        <p:txBody>
          <a:bodyPr>
            <a:noAutofit/>
          </a:bodyPr>
          <a:lstStyle/>
          <a:p>
            <a:pPr algn="r" rtl="1"/>
            <a:r>
              <a:rPr lang="ar-JO" sz="3200" dirty="0">
                <a:latin typeface="Arial" panose="020B0604020202020204" pitchFamily="34" charset="0"/>
                <a:cs typeface="Arial" panose="020B0604020202020204" pitchFamily="34" charset="0"/>
              </a:rPr>
              <a:t>أوحى الله بكل من المحتوى والنوع الأدبي للنصوص الكتابية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كل نوع أدبي لديه شكله الأدبي الخاص، وكل شكل ينتج مجموعة من التأثيرات البلاغية</a:t>
            </a:r>
            <a:endParaRPr lang="en-US" sz="3200" dirty="0">
              <a:latin typeface="Arial" panose="020B0604020202020204" pitchFamily="34" charset="0"/>
              <a:cs typeface="Arial" panose="020B0604020202020204" pitchFamily="34" charset="0"/>
            </a:endParaRPr>
          </a:p>
          <a:p>
            <a:pPr lvl="1" algn="r" rtl="1"/>
            <a:r>
              <a:rPr lang="ar-JO" sz="3200" dirty="0">
                <a:latin typeface="Arial" panose="020B0604020202020204" pitchFamily="34" charset="0"/>
                <a:cs typeface="Arial" panose="020B0604020202020204" pitchFamily="34" charset="0"/>
              </a:rPr>
              <a:t>مثلاً الأمثال قصيرة ولهذا فهي تنزل في الذاكرة وتحث القارئ على التأمل </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يفسر الوعظ التفسيري كل من المحتوى وشكل النص ولهذا ...</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تقول العظة ما يقوله الله في النص ويفعل ما يفعله الله من خلال النص</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14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2057400" y="-11867"/>
            <a:ext cx="5181600" cy="6869867"/>
          </a:xfrm>
          <a:prstGeom prst="rect">
            <a:avLst/>
          </a:prstGeom>
          <a:noFill/>
          <a:ln w="9525">
            <a:noFill/>
            <a:miter lim="800000"/>
            <a:headEnd/>
            <a:tailEnd/>
          </a:ln>
          <a:effectLst/>
        </p:spPr>
      </p:pic>
      <p:sp>
        <p:nvSpPr>
          <p:cNvPr id="2" name="Title 1"/>
          <p:cNvSpPr>
            <a:spLocks noGrp="1"/>
          </p:cNvSpPr>
          <p:nvPr>
            <p:ph type="title" idx="4294967295"/>
          </p:nvPr>
        </p:nvSpPr>
        <p:spPr>
          <a:xfrm>
            <a:off x="2057400" y="4768958"/>
            <a:ext cx="5181600" cy="1815882"/>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والمغزى من القصة هو أنك إذا عملت بجد وحافظت على تركيزك ولم تستسلم أبداً، فسوف تحصل في النهاية على ما تريده في الحياة.</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981200" y="-152399"/>
            <a:ext cx="4923692" cy="6477000"/>
          </a:xfrm>
          <a:prstGeom prst="rect">
            <a:avLst/>
          </a:prstGeom>
          <a:noFill/>
          <a:ln w="9525">
            <a:noFill/>
            <a:miter lim="800000"/>
            <a:headEnd/>
            <a:tailEnd/>
          </a:ln>
          <a:effectLst/>
        </p:spPr>
      </p:pic>
      <p:sp>
        <p:nvSpPr>
          <p:cNvPr id="2" name="Title 1"/>
          <p:cNvSpPr>
            <a:spLocks noGrp="1"/>
          </p:cNvSpPr>
          <p:nvPr>
            <p:ph type="title" idx="4294967295"/>
          </p:nvPr>
        </p:nvSpPr>
        <p:spPr>
          <a:xfrm>
            <a:off x="381000" y="4406443"/>
            <a:ext cx="8229600" cy="2246769"/>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ar-JO" sz="2800" dirty="0">
                <a:solidFill>
                  <a:schemeClr val="tx1"/>
                </a:solidFill>
                <a:latin typeface="Arial" panose="020B0604020202020204" pitchFamily="34" charset="0"/>
                <a:ea typeface="+mn-ea"/>
                <a:cs typeface="Arial" panose="020B0604020202020204" pitchFamily="34" charset="0"/>
              </a:rPr>
              <a:t>لسوء الحظ بعد وقت قصير من رواية القصة اختنق الدون أرنب بالجزرة ومات. إذن المغزى الثاني من القصة هو:</a:t>
            </a:r>
            <a:br>
              <a:rPr lang="ar-JO" sz="2800" dirty="0">
                <a:solidFill>
                  <a:schemeClr val="tx1"/>
                </a:solidFill>
                <a:latin typeface="Arial" panose="020B0604020202020204" pitchFamily="34" charset="0"/>
                <a:ea typeface="+mn-ea"/>
                <a:cs typeface="Arial" panose="020B0604020202020204" pitchFamily="34" charset="0"/>
              </a:rPr>
            </a:br>
            <a:br>
              <a:rPr lang="ar-JO" sz="2800" dirty="0">
                <a:solidFill>
                  <a:schemeClr val="tx1"/>
                </a:solidFill>
                <a:latin typeface="Arial" panose="020B0604020202020204" pitchFamily="34" charset="0"/>
                <a:ea typeface="+mn-ea"/>
                <a:cs typeface="Arial" panose="020B0604020202020204" pitchFamily="34" charset="0"/>
              </a:rPr>
            </a:br>
            <a:r>
              <a:rPr lang="ar-JO" sz="2800" dirty="0">
                <a:solidFill>
                  <a:schemeClr val="tx1"/>
                </a:solidFill>
                <a:latin typeface="Arial" panose="020B0604020202020204" pitchFamily="34" charset="0"/>
                <a:ea typeface="+mn-ea"/>
                <a:cs typeface="Arial" panose="020B0604020202020204" pitchFamily="34" charset="0"/>
              </a:rPr>
              <a:t>في بعض الأحيان أكثر الأشياء التي نريدها في الحياة هي الأشياء التي ستقتلنا.</a:t>
            </a:r>
            <a:endParaRPr lang="en-US" sz="28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0" y="155448"/>
            <a:ext cx="9144000" cy="1252728"/>
          </a:xfrm>
        </p:spPr>
        <p:txBody>
          <a:bodyPr>
            <a:normAutofit/>
          </a:bodyPr>
          <a:lstStyle/>
          <a:p>
            <a:pPr algn="ctr"/>
            <a:r>
              <a:rPr lang="ar-JO" sz="4000" b="1" dirty="0">
                <a:solidFill>
                  <a:srgbClr val="FFFF00"/>
                </a:solidFill>
                <a:latin typeface="Arial" panose="020B0604020202020204" pitchFamily="34" charset="0"/>
                <a:cs typeface="Arial" panose="020B0604020202020204" pitchFamily="34" charset="0"/>
              </a:rPr>
              <a:t>كيف تعظ الأمثال بحساسية للنوع الأدبي؟</a:t>
            </a:r>
            <a:endParaRPr lang="en-US" sz="4000" b="1" dirty="0">
              <a:solidFill>
                <a:srgbClr val="FFFF00"/>
              </a:solidFill>
              <a:latin typeface="Arial" panose="020B0604020202020204" pitchFamily="34" charset="0"/>
              <a:cs typeface="Arial" panose="020B0604020202020204" pitchFamily="34" charset="0"/>
            </a:endParaRPr>
          </a:p>
        </p:txBody>
      </p:sp>
      <p:sp>
        <p:nvSpPr>
          <p:cNvPr id="47108" name="Rectangle 4"/>
          <p:cNvSpPr>
            <a:spLocks noGrp="1" noChangeArrowheads="1"/>
          </p:cNvSpPr>
          <p:nvPr>
            <p:ph idx="1"/>
          </p:nvPr>
        </p:nvSpPr>
        <p:spPr>
          <a:xfrm>
            <a:off x="533400" y="1524000"/>
            <a:ext cx="8305800" cy="5334000"/>
          </a:xfrm>
        </p:spPr>
        <p:txBody>
          <a:bodyPr>
            <a:normAutofit/>
          </a:bodyPr>
          <a:lstStyle/>
          <a:p>
            <a:pPr algn="r" rtl="1"/>
            <a:r>
              <a:rPr lang="ar-JO" b="1" dirty="0">
                <a:solidFill>
                  <a:schemeClr val="bg2">
                    <a:lumMod val="10000"/>
                  </a:schemeClr>
                </a:solidFill>
                <a:latin typeface="Arial" panose="020B0604020202020204" pitchFamily="34" charset="0"/>
                <a:cs typeface="Arial" panose="020B0604020202020204" pitchFamily="34" charset="0"/>
              </a:rPr>
              <a:t>التفسير:</a:t>
            </a:r>
            <a:endParaRPr lang="en-US" b="1"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كن حذراً من الإفراط في التخيل – الإفراط في التفسير الإستعاري </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ضع اعتباراً خاصاً للسياق الثقافي</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ضع اعتباراً خاصاً للسياق الأدبي </a:t>
            </a:r>
            <a:endParaRPr lang="en-US" dirty="0">
              <a:solidFill>
                <a:schemeClr val="bg2">
                  <a:lumMod val="10000"/>
                </a:schemeClr>
              </a:solidFill>
              <a:latin typeface="Arial" panose="020B0604020202020204" pitchFamily="34" charset="0"/>
              <a:cs typeface="Arial" panose="020B0604020202020204" pitchFamily="34" charset="0"/>
            </a:endParaRPr>
          </a:p>
          <a:p>
            <a:pPr algn="r" rtl="1"/>
            <a:r>
              <a:rPr lang="ar-JO" b="1" dirty="0">
                <a:solidFill>
                  <a:schemeClr val="bg2">
                    <a:lumMod val="10000"/>
                  </a:schemeClr>
                </a:solidFill>
                <a:latin typeface="Arial" panose="020B0604020202020204" pitchFamily="34" charset="0"/>
                <a:cs typeface="Arial" panose="020B0604020202020204" pitchFamily="34" charset="0"/>
              </a:rPr>
              <a:t>الوعظ:</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ترجم مع الثقافة الحديثة</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لا تخف من صنع نقطة</a:t>
            </a:r>
          </a:p>
          <a:p>
            <a:pPr lvl="1" algn="r" rtl="1"/>
            <a:r>
              <a:rPr lang="ar-JO" dirty="0">
                <a:solidFill>
                  <a:schemeClr val="bg2">
                    <a:lumMod val="10000"/>
                  </a:schemeClr>
                </a:solidFill>
                <a:latin typeface="Arial" panose="020B0604020202020204" pitchFamily="34" charset="0"/>
                <a:cs typeface="Arial" panose="020B0604020202020204" pitchFamily="34" charset="0"/>
              </a:rPr>
              <a:t>لا تخف من عدم توضيح نقطتك.</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385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xEl>
                                              <p:pRg st="1" end="1"/>
                                            </p:txEl>
                                          </p:spTgt>
                                        </p:tgtEl>
                                        <p:attrNameLst>
                                          <p:attrName>style.visibility</p:attrName>
                                        </p:attrNameLst>
                                      </p:cBhvr>
                                      <p:to>
                                        <p:strVal val="visible"/>
                                      </p:to>
                                    </p:set>
                                    <p:anim calcmode="lin" valueType="num">
                                      <p:cBhvr additive="base">
                                        <p:cTn id="7" dur="500" fill="hold"/>
                                        <p:tgtEl>
                                          <p:spTgt spid="471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8">
                                            <p:txEl>
                                              <p:pRg st="2" end="2"/>
                                            </p:txEl>
                                          </p:spTgt>
                                        </p:tgtEl>
                                        <p:attrNameLst>
                                          <p:attrName>style.visibility</p:attrName>
                                        </p:attrNameLst>
                                      </p:cBhvr>
                                      <p:to>
                                        <p:strVal val="visible"/>
                                      </p:to>
                                    </p:set>
                                    <p:anim calcmode="lin" valueType="num">
                                      <p:cBhvr additive="base">
                                        <p:cTn id="13" dur="500" fill="hold"/>
                                        <p:tgtEl>
                                          <p:spTgt spid="471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8">
                                            <p:txEl>
                                              <p:pRg st="3" end="3"/>
                                            </p:txEl>
                                          </p:spTgt>
                                        </p:tgtEl>
                                        <p:attrNameLst>
                                          <p:attrName>style.visibility</p:attrName>
                                        </p:attrNameLst>
                                      </p:cBhvr>
                                      <p:to>
                                        <p:strVal val="visible"/>
                                      </p:to>
                                    </p:set>
                                    <p:anim calcmode="lin" valueType="num">
                                      <p:cBhvr additive="base">
                                        <p:cTn id="19" dur="500" fill="hold"/>
                                        <p:tgtEl>
                                          <p:spTgt spid="4710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08">
                                            <p:txEl>
                                              <p:pRg st="4" end="4"/>
                                            </p:txEl>
                                          </p:spTgt>
                                        </p:tgtEl>
                                        <p:attrNameLst>
                                          <p:attrName>style.visibility</p:attrName>
                                        </p:attrNameLst>
                                      </p:cBhvr>
                                      <p:to>
                                        <p:strVal val="visible"/>
                                      </p:to>
                                    </p:set>
                                    <p:anim calcmode="lin" valueType="num">
                                      <p:cBhvr additive="base">
                                        <p:cTn id="25" dur="500" fill="hold"/>
                                        <p:tgtEl>
                                          <p:spTgt spid="4710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08">
                                            <p:txEl>
                                              <p:pRg st="5" end="5"/>
                                            </p:txEl>
                                          </p:spTgt>
                                        </p:tgtEl>
                                        <p:attrNameLst>
                                          <p:attrName>style.visibility</p:attrName>
                                        </p:attrNameLst>
                                      </p:cBhvr>
                                      <p:to>
                                        <p:strVal val="visible"/>
                                      </p:to>
                                    </p:set>
                                    <p:anim calcmode="lin" valueType="num">
                                      <p:cBhvr additive="base">
                                        <p:cTn id="31" dur="500" fill="hold"/>
                                        <p:tgtEl>
                                          <p:spTgt spid="4710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108">
                                            <p:txEl>
                                              <p:pRg st="6" end="6"/>
                                            </p:txEl>
                                          </p:spTgt>
                                        </p:tgtEl>
                                        <p:attrNameLst>
                                          <p:attrName>style.visibility</p:attrName>
                                        </p:attrNameLst>
                                      </p:cBhvr>
                                      <p:to>
                                        <p:strVal val="visible"/>
                                      </p:to>
                                    </p:set>
                                    <p:anim calcmode="lin" valueType="num">
                                      <p:cBhvr additive="base">
                                        <p:cTn id="37" dur="500" fill="hold"/>
                                        <p:tgtEl>
                                          <p:spTgt spid="4710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7108">
                                            <p:txEl>
                                              <p:pRg st="7" end="7"/>
                                            </p:txEl>
                                          </p:spTgt>
                                        </p:tgtEl>
                                        <p:attrNameLst>
                                          <p:attrName>style.visibility</p:attrName>
                                        </p:attrNameLst>
                                      </p:cBhvr>
                                      <p:to>
                                        <p:strVal val="visible"/>
                                      </p:to>
                                    </p:set>
                                    <p:anim calcmode="lin" valueType="num">
                                      <p:cBhvr additive="base">
                                        <p:cTn id="43" dur="500" fill="hold"/>
                                        <p:tgtEl>
                                          <p:spTgt spid="4710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MPj04090380000[1]"/>
          <p:cNvPicPr>
            <a:picLocks noChangeAspect="1" noChangeArrowheads="1"/>
          </p:cNvPicPr>
          <p:nvPr/>
        </p:nvPicPr>
        <p:blipFill>
          <a:blip r:embed="rId2" cstate="print"/>
          <a:srcRect t="28125" b="14844"/>
          <a:stretch>
            <a:fillRect/>
          </a:stretch>
        </p:blipFill>
        <p:spPr bwMode="auto">
          <a:xfrm>
            <a:off x="0" y="-95250"/>
            <a:ext cx="9448800" cy="6953250"/>
          </a:xfrm>
          <a:prstGeom prst="rect">
            <a:avLst/>
          </a:prstGeom>
          <a:noFill/>
        </p:spPr>
      </p:pic>
      <p:sp>
        <p:nvSpPr>
          <p:cNvPr id="19459" name="Rectangle 3"/>
          <p:cNvSpPr>
            <a:spLocks noGrp="1" noChangeArrowheads="1"/>
          </p:cNvSpPr>
          <p:nvPr>
            <p:ph idx="1"/>
          </p:nvPr>
        </p:nvSpPr>
        <p:spPr>
          <a:xfrm>
            <a:off x="838200" y="685800"/>
            <a:ext cx="8229600" cy="4525963"/>
          </a:xfrm>
        </p:spPr>
        <p:txBody>
          <a:bodyPr/>
          <a:lstStyle/>
          <a:p>
            <a:pPr algn="ctr">
              <a:buFontTx/>
              <a:buNone/>
            </a:pPr>
            <a:r>
              <a:rPr lang="ar-JO" b="1" dirty="0">
                <a:solidFill>
                  <a:srgbClr val="993300"/>
                </a:solidFill>
                <a:latin typeface="Arial" panose="020B0604020202020204" pitchFamily="34" charset="0"/>
                <a:cs typeface="Arial" panose="020B0604020202020204" pitchFamily="34" charset="0"/>
              </a:rPr>
              <a:t>عندما يتم الإجابة على كل شيء</a:t>
            </a:r>
          </a:p>
          <a:p>
            <a:pPr algn="ctr">
              <a:buFontTx/>
              <a:buNone/>
            </a:pPr>
            <a:r>
              <a:rPr lang="ar-JO" b="1" dirty="0">
                <a:solidFill>
                  <a:srgbClr val="993300"/>
                </a:solidFill>
                <a:latin typeface="Arial" panose="020B0604020202020204" pitchFamily="34" charset="0"/>
                <a:cs typeface="Arial" panose="020B0604020202020204" pitchFamily="34" charset="0"/>
              </a:rPr>
              <a:t>فهذا مزيف، الغموض هو الحقيقة</a:t>
            </a:r>
            <a:endParaRPr lang="en-US" b="1" dirty="0">
              <a:solidFill>
                <a:srgbClr val="993300"/>
              </a:solidFill>
              <a:latin typeface="Arial" panose="020B0604020202020204" pitchFamily="34" charset="0"/>
              <a:cs typeface="Arial" panose="020B0604020202020204" pitchFamily="34" charset="0"/>
            </a:endParaRPr>
          </a:p>
          <a:p>
            <a:pPr algn="r">
              <a:buFontTx/>
              <a:buNone/>
            </a:pPr>
            <a:r>
              <a:rPr lang="ar-JO" sz="2400" b="1" dirty="0">
                <a:solidFill>
                  <a:srgbClr val="993300"/>
                </a:solidFill>
                <a:latin typeface="Arial" panose="020B0604020202020204" pitchFamily="34" charset="0"/>
                <a:cs typeface="Arial" panose="020B0604020202020204" pitchFamily="34" charset="0"/>
              </a:rPr>
              <a:t>الممثل سين بين</a:t>
            </a:r>
            <a:endParaRPr lang="en-US" sz="2400" b="1" dirty="0">
              <a:solidFill>
                <a:srgbClr val="993300"/>
              </a:solidFill>
              <a:latin typeface="Arial" panose="020B0604020202020204" pitchFamily="34" charset="0"/>
              <a:cs typeface="Arial" panose="020B0604020202020204" pitchFamily="34" charset="0"/>
            </a:endParaRPr>
          </a:p>
          <a:p>
            <a:pPr algn="r">
              <a:buFontTx/>
              <a:buNone/>
            </a:pPr>
            <a:endParaRPr lang="en-US" sz="2400" dirty="0">
              <a:latin typeface="Arial" panose="020B0604020202020204" pitchFamily="34" charset="0"/>
              <a:cs typeface="Arial" panose="020B0604020202020204" pitchFamily="34" charset="0"/>
            </a:endParaRPr>
          </a:p>
          <a:p>
            <a:pPr>
              <a:buFontTx/>
              <a:buNone/>
            </a:pPr>
            <a:endParaRPr lang="en-US" sz="2400" dirty="0">
              <a:latin typeface="Arial" panose="020B0604020202020204" pitchFamily="34" charset="0"/>
              <a:cs typeface="Arial" panose="020B06040202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0" y="155448"/>
            <a:ext cx="9144000" cy="1252728"/>
          </a:xfrm>
        </p:spPr>
        <p:txBody>
          <a:bodyPr>
            <a:normAutofit/>
          </a:bodyPr>
          <a:lstStyle/>
          <a:p>
            <a:pPr algn="ctr"/>
            <a:r>
              <a:rPr lang="ar-JO" sz="4000" b="1" dirty="0">
                <a:solidFill>
                  <a:srgbClr val="FFFF00"/>
                </a:solidFill>
                <a:latin typeface="Arial" panose="020B0604020202020204" pitchFamily="34" charset="0"/>
                <a:cs typeface="Arial" panose="020B0604020202020204" pitchFamily="34" charset="0"/>
              </a:rPr>
              <a:t>كيف تعظ الأمثال بحساسية للنوع الأدبي؟</a:t>
            </a:r>
            <a:endParaRPr lang="en-US" sz="4000" b="1" dirty="0">
              <a:solidFill>
                <a:srgbClr val="FFFF00"/>
              </a:solidFill>
              <a:latin typeface="Arial" panose="020B0604020202020204" pitchFamily="34" charset="0"/>
              <a:cs typeface="Arial" panose="020B0604020202020204" pitchFamily="34" charset="0"/>
            </a:endParaRPr>
          </a:p>
        </p:txBody>
      </p:sp>
      <p:sp>
        <p:nvSpPr>
          <p:cNvPr id="47108" name="Rectangle 4"/>
          <p:cNvSpPr>
            <a:spLocks noGrp="1" noChangeArrowheads="1"/>
          </p:cNvSpPr>
          <p:nvPr>
            <p:ph idx="1"/>
          </p:nvPr>
        </p:nvSpPr>
        <p:spPr>
          <a:xfrm>
            <a:off x="533400" y="1524000"/>
            <a:ext cx="8305800" cy="5334000"/>
          </a:xfrm>
        </p:spPr>
        <p:txBody>
          <a:bodyPr>
            <a:normAutofit/>
          </a:bodyPr>
          <a:lstStyle/>
          <a:p>
            <a:pPr algn="r" rtl="1"/>
            <a:r>
              <a:rPr lang="ar-JO" b="1" dirty="0">
                <a:solidFill>
                  <a:schemeClr val="bg2">
                    <a:lumMod val="10000"/>
                  </a:schemeClr>
                </a:solidFill>
                <a:latin typeface="Arial" panose="020B0604020202020204" pitchFamily="34" charset="0"/>
                <a:cs typeface="Arial" panose="020B0604020202020204" pitchFamily="34" charset="0"/>
              </a:rPr>
              <a:t>التفسير:</a:t>
            </a:r>
            <a:endParaRPr lang="en-US" b="1"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كن حذراً من الإفراط في التخيل – الإفراط في التفسير الإستعاري </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ضع اعتباراً خاصاً للسياق الثقافي</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ضع اعتباراً خاصاً للسياق الأدبي </a:t>
            </a:r>
            <a:endParaRPr lang="en-US" dirty="0">
              <a:solidFill>
                <a:schemeClr val="bg2">
                  <a:lumMod val="10000"/>
                </a:schemeClr>
              </a:solidFill>
              <a:latin typeface="Arial" panose="020B0604020202020204" pitchFamily="34" charset="0"/>
              <a:cs typeface="Arial" panose="020B0604020202020204" pitchFamily="34" charset="0"/>
            </a:endParaRPr>
          </a:p>
          <a:p>
            <a:pPr algn="r" rtl="1"/>
            <a:r>
              <a:rPr lang="ar-JO" b="1" dirty="0">
                <a:solidFill>
                  <a:schemeClr val="bg2">
                    <a:lumMod val="10000"/>
                  </a:schemeClr>
                </a:solidFill>
                <a:latin typeface="Arial" panose="020B0604020202020204" pitchFamily="34" charset="0"/>
                <a:cs typeface="Arial" panose="020B0604020202020204" pitchFamily="34" charset="0"/>
              </a:rPr>
              <a:t>الوعظ:</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ترجم مع الثقافة الحديثة</a:t>
            </a:r>
            <a:endParaRPr lang="en-US" dirty="0">
              <a:solidFill>
                <a:schemeClr val="bg2">
                  <a:lumMod val="10000"/>
                </a:schemeClr>
              </a:solidFill>
              <a:latin typeface="Arial" panose="020B0604020202020204" pitchFamily="34" charset="0"/>
              <a:cs typeface="Arial" panose="020B0604020202020204" pitchFamily="34" charset="0"/>
            </a:endParaRPr>
          </a:p>
          <a:p>
            <a:pPr lvl="1" algn="r" rtl="1"/>
            <a:r>
              <a:rPr lang="ar-JO" dirty="0">
                <a:solidFill>
                  <a:schemeClr val="bg2">
                    <a:lumMod val="10000"/>
                  </a:schemeClr>
                </a:solidFill>
                <a:latin typeface="Arial" panose="020B0604020202020204" pitchFamily="34" charset="0"/>
                <a:cs typeface="Arial" panose="020B0604020202020204" pitchFamily="34" charset="0"/>
              </a:rPr>
              <a:t>لا تخف من صنع نقطة</a:t>
            </a:r>
          </a:p>
          <a:p>
            <a:pPr lvl="1" algn="r" rtl="1"/>
            <a:r>
              <a:rPr lang="ar-JO" dirty="0">
                <a:solidFill>
                  <a:schemeClr val="bg2">
                    <a:lumMod val="10000"/>
                  </a:schemeClr>
                </a:solidFill>
                <a:latin typeface="Arial" panose="020B0604020202020204" pitchFamily="34" charset="0"/>
                <a:cs typeface="Arial" panose="020B0604020202020204" pitchFamily="34" charset="0"/>
              </a:rPr>
              <a:t>لا تخف من عدم توضيح نقطتك.</a:t>
            </a:r>
          </a:p>
          <a:p>
            <a:pPr lvl="1" algn="r" rtl="1"/>
            <a:r>
              <a:rPr lang="ar-JO" dirty="0">
                <a:solidFill>
                  <a:schemeClr val="bg2">
                    <a:lumMod val="10000"/>
                  </a:schemeClr>
                </a:solidFill>
                <a:latin typeface="Arial" panose="020B0604020202020204" pitchFamily="34" charset="0"/>
                <a:cs typeface="Arial" panose="020B0604020202020204" pitchFamily="34" charset="0"/>
              </a:rPr>
              <a:t>أخبر القصص السردية سردياً</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166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xEl>
                                              <p:pRg st="1" end="1"/>
                                            </p:txEl>
                                          </p:spTgt>
                                        </p:tgtEl>
                                        <p:attrNameLst>
                                          <p:attrName>style.visibility</p:attrName>
                                        </p:attrNameLst>
                                      </p:cBhvr>
                                      <p:to>
                                        <p:strVal val="visible"/>
                                      </p:to>
                                    </p:set>
                                    <p:anim calcmode="lin" valueType="num">
                                      <p:cBhvr additive="base">
                                        <p:cTn id="7" dur="500" fill="hold"/>
                                        <p:tgtEl>
                                          <p:spTgt spid="471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8">
                                            <p:txEl>
                                              <p:pRg st="2" end="2"/>
                                            </p:txEl>
                                          </p:spTgt>
                                        </p:tgtEl>
                                        <p:attrNameLst>
                                          <p:attrName>style.visibility</p:attrName>
                                        </p:attrNameLst>
                                      </p:cBhvr>
                                      <p:to>
                                        <p:strVal val="visible"/>
                                      </p:to>
                                    </p:set>
                                    <p:anim calcmode="lin" valueType="num">
                                      <p:cBhvr additive="base">
                                        <p:cTn id="13" dur="500" fill="hold"/>
                                        <p:tgtEl>
                                          <p:spTgt spid="471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8">
                                            <p:txEl>
                                              <p:pRg st="3" end="3"/>
                                            </p:txEl>
                                          </p:spTgt>
                                        </p:tgtEl>
                                        <p:attrNameLst>
                                          <p:attrName>style.visibility</p:attrName>
                                        </p:attrNameLst>
                                      </p:cBhvr>
                                      <p:to>
                                        <p:strVal val="visible"/>
                                      </p:to>
                                    </p:set>
                                    <p:anim calcmode="lin" valueType="num">
                                      <p:cBhvr additive="base">
                                        <p:cTn id="19" dur="500" fill="hold"/>
                                        <p:tgtEl>
                                          <p:spTgt spid="4710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08">
                                            <p:txEl>
                                              <p:pRg st="4" end="4"/>
                                            </p:txEl>
                                          </p:spTgt>
                                        </p:tgtEl>
                                        <p:attrNameLst>
                                          <p:attrName>style.visibility</p:attrName>
                                        </p:attrNameLst>
                                      </p:cBhvr>
                                      <p:to>
                                        <p:strVal val="visible"/>
                                      </p:to>
                                    </p:set>
                                    <p:anim calcmode="lin" valueType="num">
                                      <p:cBhvr additive="base">
                                        <p:cTn id="25" dur="500" fill="hold"/>
                                        <p:tgtEl>
                                          <p:spTgt spid="4710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08">
                                            <p:txEl>
                                              <p:pRg st="5" end="5"/>
                                            </p:txEl>
                                          </p:spTgt>
                                        </p:tgtEl>
                                        <p:attrNameLst>
                                          <p:attrName>style.visibility</p:attrName>
                                        </p:attrNameLst>
                                      </p:cBhvr>
                                      <p:to>
                                        <p:strVal val="visible"/>
                                      </p:to>
                                    </p:set>
                                    <p:anim calcmode="lin" valueType="num">
                                      <p:cBhvr additive="base">
                                        <p:cTn id="31" dur="500" fill="hold"/>
                                        <p:tgtEl>
                                          <p:spTgt spid="4710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108">
                                            <p:txEl>
                                              <p:pRg st="6" end="6"/>
                                            </p:txEl>
                                          </p:spTgt>
                                        </p:tgtEl>
                                        <p:attrNameLst>
                                          <p:attrName>style.visibility</p:attrName>
                                        </p:attrNameLst>
                                      </p:cBhvr>
                                      <p:to>
                                        <p:strVal val="visible"/>
                                      </p:to>
                                    </p:set>
                                    <p:anim calcmode="lin" valueType="num">
                                      <p:cBhvr additive="base">
                                        <p:cTn id="37" dur="500" fill="hold"/>
                                        <p:tgtEl>
                                          <p:spTgt spid="4710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7108">
                                            <p:txEl>
                                              <p:pRg st="7" end="7"/>
                                            </p:txEl>
                                          </p:spTgt>
                                        </p:tgtEl>
                                        <p:attrNameLst>
                                          <p:attrName>style.visibility</p:attrName>
                                        </p:attrNameLst>
                                      </p:cBhvr>
                                      <p:to>
                                        <p:strVal val="visible"/>
                                      </p:to>
                                    </p:set>
                                    <p:anim calcmode="lin" valueType="num">
                                      <p:cBhvr additive="base">
                                        <p:cTn id="43" dur="500" fill="hold"/>
                                        <p:tgtEl>
                                          <p:spTgt spid="4710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7108">
                                            <p:txEl>
                                              <p:pRg st="8" end="8"/>
                                            </p:txEl>
                                          </p:spTgt>
                                        </p:tgtEl>
                                        <p:attrNameLst>
                                          <p:attrName>style.visibility</p:attrName>
                                        </p:attrNameLst>
                                      </p:cBhvr>
                                      <p:to>
                                        <p:strVal val="visible"/>
                                      </p:to>
                                    </p:set>
                                    <p:anim calcmode="lin" valueType="num">
                                      <p:cBhvr additive="base">
                                        <p:cTn id="49" dur="500" fill="hold"/>
                                        <p:tgtEl>
                                          <p:spTgt spid="4710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710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Times New Roman" pitchFamily="18" charset="0"/>
                <a:cs typeface="Times New Roman" pitchFamily="18" charset="0"/>
              </a:rPr>
              <a:t>عينات من الأمثال</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r" rtl="1"/>
            <a:r>
              <a:rPr lang="ar-JO" dirty="0">
                <a:latin typeface="Arial" panose="020B0604020202020204" pitchFamily="34" charset="0"/>
                <a:cs typeface="Arial" panose="020B0604020202020204" pitchFamily="34" charset="0"/>
              </a:rPr>
              <a:t>فيلم قصير: الثقب الأسود</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تولستوي: كم مساحة الأرض التي يحتاجها الإنسان؟</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بارتون: الدونات</a:t>
            </a:r>
          </a:p>
          <a:p>
            <a:pPr algn="r" rtl="1"/>
            <a:r>
              <a:rPr lang="ar-JO" dirty="0">
                <a:latin typeface="Arial" panose="020B0604020202020204" pitchFamily="34" charset="0"/>
                <a:cs typeface="Arial" panose="020B0604020202020204" pitchFamily="34" charset="0"/>
              </a:rPr>
              <a:t>بارتون: سفينة العبور</a:t>
            </a:r>
          </a:p>
          <a:p>
            <a:pPr algn="r" rtl="1"/>
            <a:r>
              <a:rPr lang="ar-JO" dirty="0">
                <a:latin typeface="Arial" panose="020B0604020202020204" pitchFamily="34" charset="0"/>
                <a:cs typeface="Arial" panose="020B0604020202020204" pitchFamily="34" charset="0"/>
              </a:rPr>
              <a:t>آرثرز: طباخ الدجاج</a:t>
            </a:r>
          </a:p>
          <a:p>
            <a:pPr algn="r" rtl="1"/>
            <a:r>
              <a:rPr lang="ar-JO" dirty="0">
                <a:latin typeface="Arial" panose="020B0604020202020204" pitchFamily="34" charset="0"/>
                <a:cs typeface="Arial" panose="020B0604020202020204" pitchFamily="34" charset="0"/>
              </a:rPr>
              <a:t>آرثرز: الوقوع في حفرة  </a:t>
            </a:r>
          </a:p>
          <a:p>
            <a:pPr algn="r" rtl="1"/>
            <a:r>
              <a:rPr lang="ar-JO" dirty="0">
                <a:latin typeface="Arial" panose="020B0604020202020204" pitchFamily="34" charset="0"/>
                <a:cs typeface="Arial" panose="020B0604020202020204" pitchFamily="34" charset="0"/>
              </a:rPr>
              <a:t>آرثرز: الراهبة والعصفور</a:t>
            </a:r>
          </a:p>
          <a:p>
            <a:pPr algn="r" rtl="1"/>
            <a:r>
              <a:rPr lang="ar-JO" dirty="0">
                <a:latin typeface="Arial" panose="020B0604020202020204" pitchFamily="34" charset="0"/>
                <a:cs typeface="Arial" panose="020B0604020202020204" pitchFamily="34" charset="0"/>
              </a:rPr>
              <a:t>فيلم قصير: الكلب</a:t>
            </a:r>
          </a:p>
          <a:p>
            <a:pPr algn="r" rtl="1"/>
            <a:r>
              <a:rPr lang="ar-JO" dirty="0">
                <a:latin typeface="Arial" panose="020B0604020202020204" pitchFamily="34" charset="0"/>
                <a:cs typeface="Arial" panose="020B0604020202020204" pitchFamily="34" charset="0"/>
              </a:rPr>
              <a:t>روبنسون: كنيسة المسيح في مطعم دجاجة الله</a:t>
            </a:r>
          </a:p>
          <a:p>
            <a:pPr algn="r" rtl="1"/>
            <a:endParaRPr lang="en-US" dirty="0">
              <a:latin typeface="Arial" panose="020B0604020202020204" pitchFamily="34" charset="0"/>
              <a:cs typeface="Arial" panose="020B0604020202020204" pitchFamily="34" charset="0"/>
            </a:endParaRPr>
          </a:p>
          <a:p>
            <a:pPr algn="r" rtl="1"/>
            <a:endParaRPr 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solidFill>
                  <a:schemeClr val="tx2">
                    <a:lumMod val="75000"/>
                  </a:schemeClr>
                </a:solidFill>
                <a:latin typeface="Arial" panose="020B0604020202020204" pitchFamily="34" charset="0"/>
                <a:cs typeface="Arial" panose="020B0604020202020204" pitchFamily="34" charset="0"/>
              </a:rPr>
              <a:t>1 تيموثاوس 4: 16</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762000" y="1447800"/>
            <a:ext cx="7772400" cy="4572000"/>
          </a:xfrm>
        </p:spPr>
        <p:txBody>
          <a:bodyPr/>
          <a:lstStyle/>
          <a:p>
            <a:pPr marL="36576" indent="0" algn="ctr">
              <a:buNone/>
            </a:pPr>
            <a:r>
              <a:rPr lang="ar-JO" sz="4000" dirty="0">
                <a:latin typeface="Arial" panose="020B0604020202020204" pitchFamily="34" charset="0"/>
                <a:cs typeface="Arial" panose="020B0604020202020204" pitchFamily="34" charset="0"/>
              </a:rPr>
              <a:t>لاحظ نفسك والتعليم وداوم على ذلك، لأنك إذا فعلت هذا تخلص نفسك والذين يسمعونك أيضاً.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342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6277272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6" name="Picture 16" descr="Puzzle"/>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Lst>
          </a:blip>
          <a:srcRect/>
          <a:stretch>
            <a:fillRect/>
          </a:stretch>
        </p:blipFill>
        <p:spPr bwMode="auto">
          <a:xfrm>
            <a:off x="-152400" y="-69850"/>
            <a:ext cx="9296400" cy="6927850"/>
          </a:xfrm>
          <a:prstGeom prst="rect">
            <a:avLst/>
          </a:prstGeom>
          <a:noFill/>
        </p:spPr>
      </p:pic>
      <p:sp>
        <p:nvSpPr>
          <p:cNvPr id="76814" name="Rectangle 14"/>
          <p:cNvSpPr>
            <a:spLocks noChangeArrowheads="1"/>
          </p:cNvSpPr>
          <p:nvPr/>
        </p:nvSpPr>
        <p:spPr bwMode="auto">
          <a:xfrm>
            <a:off x="6400800" y="1752600"/>
            <a:ext cx="2590800" cy="1920875"/>
          </a:xfrm>
          <a:prstGeom prst="rect">
            <a:avLst/>
          </a:prstGeom>
          <a:noFill/>
          <a:ln w="9525">
            <a:noFill/>
            <a:miter lim="800000"/>
            <a:headEnd/>
            <a:tailEnd/>
          </a:ln>
          <a:effectLst/>
        </p:spPr>
        <p:txBody>
          <a:bodyPr anchor="ctr"/>
          <a:lstStyle/>
          <a:p>
            <a:pPr algn="ctr" eaLnBrk="1" hangingPunct="1"/>
            <a:endParaRPr lang="en-US" sz="4800" b="1" dirty="0">
              <a:solidFill>
                <a:srgbClr val="000000"/>
              </a:solidFill>
            </a:endParaRPr>
          </a:p>
        </p:txBody>
      </p:sp>
      <p:sp>
        <p:nvSpPr>
          <p:cNvPr id="5" name="Rectangle 2"/>
          <p:cNvSpPr>
            <a:spLocks noGrp="1" noChangeArrowheads="1"/>
          </p:cNvSpPr>
          <p:nvPr>
            <p:ph type="ctrTitle"/>
          </p:nvPr>
        </p:nvSpPr>
        <p:spPr>
          <a:xfrm>
            <a:off x="876300" y="1487055"/>
            <a:ext cx="7239000" cy="1920875"/>
          </a:xfrm>
          <a:solidFill>
            <a:srgbClr val="000000">
              <a:alpha val="50196"/>
            </a:srgbClr>
          </a:solidFill>
        </p:spPr>
        <p:txBody>
          <a:bodyPr/>
          <a:lstStyle/>
          <a:p>
            <a:r>
              <a:rPr lang="ar-JO" dirty="0">
                <a:solidFill>
                  <a:srgbClr val="FFFFFF"/>
                </a:solidFill>
                <a:effectLst>
                  <a:outerShdw blurRad="38100" dist="38100" dir="2700000" algn="tl">
                    <a:srgbClr val="000000">
                      <a:alpha val="43137"/>
                    </a:srgbClr>
                  </a:outerShdw>
                </a:effectLst>
                <a:latin typeface="Georgia" pitchFamily="18" charset="0"/>
              </a:rPr>
              <a:t>الوعظ التفسيري الحساس </a:t>
            </a:r>
            <a:br>
              <a:rPr lang="ar-JO" dirty="0">
                <a:solidFill>
                  <a:srgbClr val="FFFFFF"/>
                </a:solidFill>
                <a:effectLst>
                  <a:outerShdw blurRad="38100" dist="38100" dir="2700000" algn="tl">
                    <a:srgbClr val="000000">
                      <a:alpha val="43137"/>
                    </a:srgbClr>
                  </a:outerShdw>
                </a:effectLst>
                <a:latin typeface="Georgia" pitchFamily="18" charset="0"/>
              </a:rPr>
            </a:br>
            <a:r>
              <a:rPr lang="ar-JO" dirty="0">
                <a:solidFill>
                  <a:srgbClr val="FFFFFF"/>
                </a:solidFill>
                <a:effectLst>
                  <a:outerShdw blurRad="38100" dist="38100" dir="2700000" algn="tl">
                    <a:srgbClr val="000000">
                      <a:alpha val="43137"/>
                    </a:srgbClr>
                  </a:outerShdw>
                </a:effectLst>
                <a:latin typeface="Georgia" pitchFamily="18" charset="0"/>
              </a:rPr>
              <a:t>لنوع أمثال يسوع </a:t>
            </a:r>
            <a:endParaRPr lang="en-US" dirty="0">
              <a:solidFill>
                <a:srgbClr val="FFFFFF"/>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6118467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p:cNvGraphicFramePr>
          <p:nvPr/>
        </p:nvGraphicFramePr>
        <p:xfrm>
          <a:off x="338212" y="2469059"/>
          <a:ext cx="2519288" cy="3335238"/>
        </p:xfrm>
        <a:graphic>
          <a:graphicData uri="http://schemas.openxmlformats.org/presentationml/2006/ole">
            <mc:AlternateContent xmlns:mc="http://schemas.openxmlformats.org/markup-compatibility/2006">
              <mc:Choice xmlns:v="urn:schemas-microsoft-com:vml" Requires="v">
                <p:oleObj name="Chart" r:id="rId3" imgW="5032394" imgH="6664316" progId="MSGraph.Chart.8">
                  <p:embed/>
                </p:oleObj>
              </mc:Choice>
              <mc:Fallback>
                <p:oleObj name="Chart" r:id="rId3" imgW="5032394" imgH="6664316"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12" y="2469059"/>
                        <a:ext cx="2519288" cy="3335238"/>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22533" name="Rectangle 5"/>
          <p:cNvSpPr>
            <a:spLocks/>
          </p:cNvSpPr>
          <p:nvPr/>
        </p:nvSpPr>
        <p:spPr bwMode="auto">
          <a:xfrm>
            <a:off x="76200" y="6018609"/>
            <a:ext cx="2971800" cy="357188"/>
          </a:xfrm>
          <a:prstGeom prst="rect">
            <a:avLst/>
          </a:prstGeom>
          <a:noFill/>
          <a:ln w="12700" cap="flat">
            <a:noFill/>
            <a:miter lim="800000"/>
            <a:headEnd type="none" w="med" len="med"/>
            <a:tailEnd type="none" w="med" len="med"/>
          </a:ln>
        </p:spPr>
        <p:txBody>
          <a:bodyPr lIns="0" tIns="0" rIns="0" bIns="0" anchor="ctr"/>
          <a:lstStyle/>
          <a:p>
            <a:pPr algn="ctr"/>
            <a:r>
              <a:rPr lang="ar-JO" sz="2400" b="1" dirty="0">
                <a:solidFill>
                  <a:srgbClr val="000000"/>
                </a:solidFill>
                <a:latin typeface="Arial" panose="020B0604020202020204" pitchFamily="34" charset="0"/>
                <a:ea typeface="Chalkboard" charset="0"/>
                <a:cs typeface="Arial" panose="020B0604020202020204" pitchFamily="34" charset="0"/>
              </a:rPr>
              <a:t>متى</a:t>
            </a:r>
            <a:endParaRPr lang="en-US" sz="2400" b="1" dirty="0">
              <a:solidFill>
                <a:srgbClr val="000000"/>
              </a:solidFill>
              <a:latin typeface="Arial" panose="020B0604020202020204" pitchFamily="34" charset="0"/>
              <a:ea typeface="Chalkboard" charset="0"/>
              <a:cs typeface="Arial" panose="020B0604020202020204" pitchFamily="34" charset="0"/>
            </a:endParaRPr>
          </a:p>
        </p:txBody>
      </p:sp>
      <p:graphicFrame>
        <p:nvGraphicFramePr>
          <p:cNvPr id="22534" name="Object 6"/>
          <p:cNvGraphicFramePr>
            <a:graphicFrameLocks/>
          </p:cNvGraphicFramePr>
          <p:nvPr/>
        </p:nvGraphicFramePr>
        <p:xfrm>
          <a:off x="3374307" y="2469059"/>
          <a:ext cx="2474639" cy="3502670"/>
        </p:xfrm>
        <a:graphic>
          <a:graphicData uri="http://schemas.openxmlformats.org/presentationml/2006/ole">
            <mc:AlternateContent xmlns:mc="http://schemas.openxmlformats.org/markup-compatibility/2006">
              <mc:Choice xmlns:v="urn:schemas-microsoft-com:vml" Requires="v">
                <p:oleObj name="Chart" r:id="rId5" imgW="4943662" imgH="6999648" progId="MSGraph.Chart.8">
                  <p:embed/>
                </p:oleObj>
              </mc:Choice>
              <mc:Fallback>
                <p:oleObj name="Chart" r:id="rId5" imgW="4943662" imgH="6999648" progId="MSGraph.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307" y="2469059"/>
                        <a:ext cx="2474639" cy="3502670"/>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22535" name="Rectangle 7"/>
          <p:cNvSpPr>
            <a:spLocks/>
          </p:cNvSpPr>
          <p:nvPr/>
        </p:nvSpPr>
        <p:spPr bwMode="auto">
          <a:xfrm>
            <a:off x="3067645" y="6018609"/>
            <a:ext cx="2971800" cy="357188"/>
          </a:xfrm>
          <a:prstGeom prst="rect">
            <a:avLst/>
          </a:prstGeom>
          <a:noFill/>
          <a:ln w="12700" cap="flat">
            <a:noFill/>
            <a:miter lim="800000"/>
            <a:headEnd type="none" w="med" len="med"/>
            <a:tailEnd type="none" w="med" len="med"/>
          </a:ln>
        </p:spPr>
        <p:txBody>
          <a:bodyPr lIns="0" tIns="0" rIns="0" bIns="0" anchor="ctr"/>
          <a:lstStyle/>
          <a:p>
            <a:pPr algn="ctr"/>
            <a:r>
              <a:rPr lang="ar-JO" sz="2400" b="1" dirty="0">
                <a:solidFill>
                  <a:srgbClr val="000000"/>
                </a:solidFill>
                <a:latin typeface="Arial" panose="020B0604020202020204" pitchFamily="34" charset="0"/>
                <a:ea typeface="Chalkboard" charset="0"/>
                <a:cs typeface="Arial" panose="020B0604020202020204" pitchFamily="34" charset="0"/>
              </a:rPr>
              <a:t>مرقس</a:t>
            </a:r>
            <a:endParaRPr lang="en-US" sz="2400" b="1" dirty="0">
              <a:solidFill>
                <a:srgbClr val="000000"/>
              </a:solidFill>
              <a:latin typeface="Arial" panose="020B0604020202020204" pitchFamily="34" charset="0"/>
              <a:ea typeface="Chalkboard" charset="0"/>
              <a:cs typeface="Arial" panose="020B0604020202020204" pitchFamily="34" charset="0"/>
            </a:endParaRPr>
          </a:p>
        </p:txBody>
      </p:sp>
      <p:graphicFrame>
        <p:nvGraphicFramePr>
          <p:cNvPr id="22536" name="Object 8"/>
          <p:cNvGraphicFramePr>
            <a:graphicFrameLocks/>
          </p:cNvGraphicFramePr>
          <p:nvPr/>
        </p:nvGraphicFramePr>
        <p:xfrm>
          <a:off x="6402586" y="2469059"/>
          <a:ext cx="2538264" cy="3338587"/>
        </p:xfrm>
        <a:graphic>
          <a:graphicData uri="http://schemas.openxmlformats.org/presentationml/2006/ole">
            <mc:AlternateContent xmlns:mc="http://schemas.openxmlformats.org/markup-compatibility/2006">
              <mc:Choice xmlns:v="urn:schemas-microsoft-com:vml" Requires="v">
                <p:oleObj name="Chart" r:id="rId7" imgW="5070423" imgH="6672304" progId="MSGraph.Chart.8">
                  <p:embed/>
                </p:oleObj>
              </mc:Choice>
              <mc:Fallback>
                <p:oleObj name="Chart" r:id="rId7" imgW="5070423" imgH="6672304" progId="MSGraph.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2586" y="2469059"/>
                        <a:ext cx="2538264" cy="3338587"/>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22537" name="Rectangle 9"/>
          <p:cNvSpPr>
            <a:spLocks/>
          </p:cNvSpPr>
          <p:nvPr/>
        </p:nvSpPr>
        <p:spPr bwMode="auto">
          <a:xfrm>
            <a:off x="6085880" y="6018609"/>
            <a:ext cx="2971800" cy="357188"/>
          </a:xfrm>
          <a:prstGeom prst="rect">
            <a:avLst/>
          </a:prstGeom>
          <a:noFill/>
          <a:ln w="12700" cap="flat">
            <a:noFill/>
            <a:miter lim="800000"/>
            <a:headEnd type="none" w="med" len="med"/>
            <a:tailEnd type="none" w="med" len="med"/>
          </a:ln>
        </p:spPr>
        <p:txBody>
          <a:bodyPr lIns="0" tIns="0" rIns="0" bIns="0" anchor="ctr"/>
          <a:lstStyle/>
          <a:p>
            <a:pPr algn="ctr"/>
            <a:r>
              <a:rPr lang="ar-JO" sz="2400" b="1" dirty="0">
                <a:solidFill>
                  <a:srgbClr val="000000"/>
                </a:solidFill>
                <a:latin typeface="Arial" panose="020B0604020202020204" pitchFamily="34" charset="0"/>
                <a:ea typeface="Chalkboard" charset="0"/>
                <a:cs typeface="Arial" panose="020B0604020202020204" pitchFamily="34" charset="0"/>
              </a:rPr>
              <a:t>لوقا</a:t>
            </a:r>
            <a:endParaRPr lang="en-US" sz="2400" b="1" dirty="0">
              <a:solidFill>
                <a:srgbClr val="000000"/>
              </a:solidFill>
              <a:latin typeface="Arial" panose="020B0604020202020204" pitchFamily="34" charset="0"/>
              <a:ea typeface="Chalkboard" charset="0"/>
              <a:cs typeface="Arial" panose="020B0604020202020204" pitchFamily="34" charset="0"/>
            </a:endParaRPr>
          </a:p>
        </p:txBody>
      </p:sp>
      <p:sp>
        <p:nvSpPr>
          <p:cNvPr id="11" name="Title 10"/>
          <p:cNvSpPr>
            <a:spLocks noGrp="1"/>
          </p:cNvSpPr>
          <p:nvPr>
            <p:ph type="title"/>
          </p:nvPr>
        </p:nvSpPr>
        <p:spPr>
          <a:xfrm>
            <a:off x="0" y="762000"/>
            <a:ext cx="9144000" cy="1143000"/>
          </a:xfrm>
        </p:spPr>
        <p:txBody>
          <a:bodyPr/>
          <a:lstStyle/>
          <a:p>
            <a:r>
              <a:rPr lang="ar-JO" b="1" dirty="0">
                <a:latin typeface="Arial" panose="020B0604020202020204" pitchFamily="34" charset="0"/>
                <a:cs typeface="Arial" panose="020B0604020202020204" pitchFamily="34" charset="0"/>
              </a:rPr>
              <a:t>قلب تعليم يسوع</a:t>
            </a:r>
            <a:endParaRPr lang="en-US" b="1" dirty="0">
              <a:latin typeface="Arial" panose="020B0604020202020204" pitchFamily="34" charset="0"/>
              <a:cs typeface="Arial" panose="020B0604020202020204" pitchFamily="34" charset="0"/>
            </a:endParaRPr>
          </a:p>
        </p:txBody>
      </p:sp>
      <p:sp>
        <p:nvSpPr>
          <p:cNvPr id="9" name="Title 10">
            <a:extLst>
              <a:ext uri="{FF2B5EF4-FFF2-40B4-BE49-F238E27FC236}">
                <a16:creationId xmlns:a16="http://schemas.microsoft.com/office/drawing/2014/main" id="{EEB07E6E-164E-9F41-A345-C27103181B84}"/>
              </a:ext>
            </a:extLst>
          </p:cNvPr>
          <p:cNvSpPr txBox="1">
            <a:spLocks/>
          </p:cNvSpPr>
          <p:nvPr/>
        </p:nvSpPr>
        <p:spPr bwMode="auto">
          <a:xfrm>
            <a:off x="1163732" y="258029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ar-JO" sz="2400" b="1" kern="0" dirty="0">
                <a:latin typeface="Arial" panose="020B0604020202020204" pitchFamily="34" charset="0"/>
                <a:cs typeface="Arial" panose="020B0604020202020204" pitchFamily="34" charset="0"/>
              </a:rPr>
              <a:t>الأمثال</a:t>
            </a:r>
            <a:endParaRPr lang="en-US" sz="2400" b="1" kern="0" dirty="0">
              <a:latin typeface="Arial" panose="020B0604020202020204" pitchFamily="34" charset="0"/>
              <a:cs typeface="Arial" panose="020B0604020202020204" pitchFamily="34" charset="0"/>
            </a:endParaRPr>
          </a:p>
        </p:txBody>
      </p:sp>
      <p:sp>
        <p:nvSpPr>
          <p:cNvPr id="10" name="Title 10">
            <a:extLst>
              <a:ext uri="{FF2B5EF4-FFF2-40B4-BE49-F238E27FC236}">
                <a16:creationId xmlns:a16="http://schemas.microsoft.com/office/drawing/2014/main" id="{6250AF89-3C40-3C42-90A3-B05E13B2EE07}"/>
              </a:ext>
            </a:extLst>
          </p:cNvPr>
          <p:cNvSpPr txBox="1">
            <a:spLocks/>
          </p:cNvSpPr>
          <p:nvPr/>
        </p:nvSpPr>
        <p:spPr bwMode="auto">
          <a:xfrm>
            <a:off x="1163732" y="290611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ar-JO" sz="2400" b="1" kern="0" dirty="0">
                <a:latin typeface="Arial" panose="020B0604020202020204" pitchFamily="34" charset="0"/>
                <a:cs typeface="Arial" panose="020B0604020202020204" pitchFamily="34" charset="0"/>
              </a:rPr>
              <a:t>الخطابات الأخرى</a:t>
            </a:r>
            <a:endParaRPr lang="en-US" sz="2400" b="1" kern="0" dirty="0">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996AA970-D6BF-6845-B3C4-D3C541DF5393}"/>
              </a:ext>
            </a:extLst>
          </p:cNvPr>
          <p:cNvSpPr txBox="1">
            <a:spLocks/>
          </p:cNvSpPr>
          <p:nvPr/>
        </p:nvSpPr>
        <p:spPr bwMode="auto">
          <a:xfrm>
            <a:off x="4222243" y="258029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ar-JO" sz="2400" b="1" kern="0" dirty="0">
                <a:latin typeface="Arial" panose="020B0604020202020204" pitchFamily="34" charset="0"/>
                <a:cs typeface="Arial" panose="020B0604020202020204" pitchFamily="34" charset="0"/>
              </a:rPr>
              <a:t>الأمثال</a:t>
            </a:r>
            <a:endParaRPr lang="en-US" sz="2400" b="1" kern="0" dirty="0">
              <a:latin typeface="Arial" panose="020B0604020202020204" pitchFamily="34" charset="0"/>
              <a:cs typeface="Arial" panose="020B0604020202020204" pitchFamily="34" charset="0"/>
            </a:endParaRPr>
          </a:p>
        </p:txBody>
      </p:sp>
      <p:sp>
        <p:nvSpPr>
          <p:cNvPr id="13" name="Title 10">
            <a:extLst>
              <a:ext uri="{FF2B5EF4-FFF2-40B4-BE49-F238E27FC236}">
                <a16:creationId xmlns:a16="http://schemas.microsoft.com/office/drawing/2014/main" id="{96705990-C720-7148-9C3B-5AF743D91251}"/>
              </a:ext>
            </a:extLst>
          </p:cNvPr>
          <p:cNvSpPr txBox="1">
            <a:spLocks/>
          </p:cNvSpPr>
          <p:nvPr/>
        </p:nvSpPr>
        <p:spPr bwMode="auto">
          <a:xfrm>
            <a:off x="4222243" y="289560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ar-JO" sz="2400" b="1" kern="0" dirty="0">
                <a:latin typeface="Arial" panose="020B0604020202020204" pitchFamily="34" charset="0"/>
                <a:cs typeface="Arial" panose="020B0604020202020204" pitchFamily="34" charset="0"/>
              </a:rPr>
              <a:t>الخطابات الأخرى</a:t>
            </a:r>
            <a:endParaRPr lang="en-US" sz="2400" b="1" kern="0" dirty="0">
              <a:latin typeface="Arial" panose="020B0604020202020204" pitchFamily="34" charset="0"/>
              <a:cs typeface="Arial" panose="020B0604020202020204" pitchFamily="34" charset="0"/>
            </a:endParaRPr>
          </a:p>
        </p:txBody>
      </p:sp>
      <p:sp>
        <p:nvSpPr>
          <p:cNvPr id="14" name="Title 10">
            <a:extLst>
              <a:ext uri="{FF2B5EF4-FFF2-40B4-BE49-F238E27FC236}">
                <a16:creationId xmlns:a16="http://schemas.microsoft.com/office/drawing/2014/main" id="{A424E9D2-6ED0-5940-8942-78A79195CDB2}"/>
              </a:ext>
            </a:extLst>
          </p:cNvPr>
          <p:cNvSpPr txBox="1">
            <a:spLocks/>
          </p:cNvSpPr>
          <p:nvPr/>
        </p:nvSpPr>
        <p:spPr bwMode="auto">
          <a:xfrm>
            <a:off x="6965443" y="258029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ar-JO" sz="2400" b="1" kern="0" dirty="0">
                <a:latin typeface="Arial" panose="020B0604020202020204" pitchFamily="34" charset="0"/>
                <a:cs typeface="Arial" panose="020B0604020202020204" pitchFamily="34" charset="0"/>
              </a:rPr>
              <a:t>الأمثال</a:t>
            </a:r>
            <a:endParaRPr lang="en-US" sz="2400" b="1" kern="0" dirty="0">
              <a:latin typeface="Arial" panose="020B0604020202020204" pitchFamily="34" charset="0"/>
              <a:cs typeface="Arial" panose="020B0604020202020204" pitchFamily="34" charset="0"/>
            </a:endParaRPr>
          </a:p>
        </p:txBody>
      </p:sp>
      <p:sp>
        <p:nvSpPr>
          <p:cNvPr id="15" name="Title 10">
            <a:extLst>
              <a:ext uri="{FF2B5EF4-FFF2-40B4-BE49-F238E27FC236}">
                <a16:creationId xmlns:a16="http://schemas.microsoft.com/office/drawing/2014/main" id="{9F5D8DBC-9A6F-994C-9A61-7F6E934DC069}"/>
              </a:ext>
            </a:extLst>
          </p:cNvPr>
          <p:cNvSpPr txBox="1">
            <a:spLocks/>
          </p:cNvSpPr>
          <p:nvPr/>
        </p:nvSpPr>
        <p:spPr bwMode="auto">
          <a:xfrm>
            <a:off x="6965443" y="289560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ar-SA" sz="2400" b="1" kern="0" dirty="0">
                <a:latin typeface="Arial" panose="020B0604020202020204" pitchFamily="34" charset="0"/>
                <a:cs typeface="Arial" panose="020B0604020202020204" pitchFamily="34" charset="0"/>
              </a:rPr>
              <a:t>خطاب آخر</a:t>
            </a:r>
            <a:endParaRPr lang="en-US" sz="24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29092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6" name="Picture 16" descr="Puzzle"/>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Lst>
          </a:blip>
          <a:srcRect/>
          <a:stretch>
            <a:fillRect/>
          </a:stretch>
        </p:blipFill>
        <p:spPr bwMode="auto">
          <a:xfrm>
            <a:off x="-152400" y="-69850"/>
            <a:ext cx="9296400" cy="6927850"/>
          </a:xfrm>
          <a:prstGeom prst="rect">
            <a:avLst/>
          </a:prstGeom>
          <a:noFill/>
        </p:spPr>
      </p:pic>
      <p:sp>
        <p:nvSpPr>
          <p:cNvPr id="76814" name="Rectangle 14"/>
          <p:cNvSpPr>
            <a:spLocks noChangeArrowheads="1"/>
          </p:cNvSpPr>
          <p:nvPr/>
        </p:nvSpPr>
        <p:spPr bwMode="auto">
          <a:xfrm>
            <a:off x="6400800" y="1752600"/>
            <a:ext cx="2590800" cy="1920875"/>
          </a:xfrm>
          <a:prstGeom prst="rect">
            <a:avLst/>
          </a:prstGeom>
          <a:noFill/>
          <a:ln w="9525">
            <a:noFill/>
            <a:miter lim="800000"/>
            <a:headEnd/>
            <a:tailEnd/>
          </a:ln>
          <a:effectLst/>
        </p:spPr>
        <p:txBody>
          <a:bodyPr anchor="ctr"/>
          <a:lstStyle/>
          <a:p>
            <a:pPr algn="ctr" eaLnBrk="1" hangingPunct="1"/>
            <a:endParaRPr lang="en-US" sz="4800" b="1" dirty="0">
              <a:solidFill>
                <a:srgbClr val="000000"/>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1219200" y="1143377"/>
            <a:ext cx="6934200" cy="1200329"/>
          </a:xfrm>
          <a:prstGeom prst="rect">
            <a:avLst/>
          </a:prstGeom>
          <a:solidFill>
            <a:srgbClr val="000000">
              <a:alpha val="50196"/>
            </a:srgbClr>
          </a:solidFill>
          <a:ln w="9525">
            <a:noFill/>
            <a:miter lim="800000"/>
            <a:headEnd/>
            <a:tailEnd/>
          </a:ln>
          <a:effectLst/>
        </p:spPr>
        <p:txBody>
          <a:bodyPr wrap="square">
            <a:spAutoFit/>
          </a:bodyPr>
          <a:lstStyle/>
          <a:p>
            <a:pPr algn="ctr">
              <a:lnSpc>
                <a:spcPct val="80000"/>
              </a:lnSpc>
              <a:spcBef>
                <a:spcPct val="20000"/>
              </a:spcBef>
            </a:pPr>
            <a:r>
              <a:rPr lang="ar-JO" sz="4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بهذه القصص والتشبيهات المسلية </a:t>
            </a:r>
          </a:p>
          <a:p>
            <a:pPr algn="ctr">
              <a:lnSpc>
                <a:spcPct val="80000"/>
              </a:lnSpc>
              <a:spcBef>
                <a:spcPct val="20000"/>
              </a:spcBef>
            </a:pPr>
            <a:r>
              <a:rPr lang="ar-JO" sz="4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افتتح الرب الملكوت.</a:t>
            </a:r>
            <a:endParaRPr lang="en-US" sz="4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1219200" y="3394075"/>
            <a:ext cx="6934200" cy="2062103"/>
          </a:xfrm>
          <a:prstGeom prst="rect">
            <a:avLst/>
          </a:prstGeom>
          <a:solidFill>
            <a:srgbClr val="000000">
              <a:alpha val="50196"/>
            </a:srgbClr>
          </a:solidFill>
        </p:spPr>
        <p:txBody>
          <a:bodyPr wrap="square" rtlCol="0">
            <a:spAutoFit/>
          </a:bodyPr>
          <a:lstStyle/>
          <a:p>
            <a:pPr algn="ctr"/>
            <a:r>
              <a:rPr lang="ar-JO" sz="32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نظرة عامة</a:t>
            </a:r>
            <a:endParaRPr lang="en-US" sz="32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ctr" rtl="1">
              <a:buFont typeface="Arial" panose="020B0604020202020204" pitchFamily="34" charset="0"/>
              <a:buChar char="•"/>
            </a:pPr>
            <a:r>
              <a:rPr lang="ar-JO" sz="32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تعريف المثل</a:t>
            </a:r>
            <a:endParaRPr lang="en-US" sz="32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ctr" rtl="1">
              <a:buFont typeface="Arial" panose="020B0604020202020204" pitchFamily="34" charset="0"/>
              <a:buChar char="•"/>
            </a:pPr>
            <a:r>
              <a:rPr lang="ar-JO" sz="32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الخصائص الأدبية / البلاغية للأمثال</a:t>
            </a:r>
            <a:endParaRPr lang="en-US" sz="32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ctr" rtl="1">
              <a:buFont typeface="Arial" panose="020B0604020202020204" pitchFamily="34" charset="0"/>
              <a:buChar char="•"/>
            </a:pPr>
            <a:r>
              <a:rPr lang="ar-JO" sz="32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وعظ الأمثال</a:t>
            </a:r>
            <a:endParaRPr lang="en-US" sz="32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259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Pj03900830000[1]"/>
          <p:cNvPicPr>
            <a:picLocks noChangeAspect="1" noChangeArrowheads="1"/>
          </p:cNvPicPr>
          <p:nvPr/>
        </p:nvPicPr>
        <p:blipFill>
          <a:blip r:embed="rId3" cstate="print">
            <a:lum bright="-48000"/>
            <a:grayscl/>
          </a:blip>
          <a:srcRect t="12500" b="20833"/>
          <a:stretch>
            <a:fillRect/>
          </a:stretch>
        </p:blipFill>
        <p:spPr bwMode="auto">
          <a:xfrm>
            <a:off x="0" y="-47625"/>
            <a:ext cx="9144000" cy="6905625"/>
          </a:xfrm>
          <a:prstGeom prst="rect">
            <a:avLst/>
          </a:prstGeom>
          <a:noFill/>
        </p:spPr>
      </p:pic>
      <p:sp>
        <p:nvSpPr>
          <p:cNvPr id="4098" name="Rectangle 2"/>
          <p:cNvSpPr>
            <a:spLocks noGrp="1" noChangeArrowheads="1"/>
          </p:cNvSpPr>
          <p:nvPr>
            <p:ph type="title"/>
          </p:nvPr>
        </p:nvSpPr>
        <p:spPr/>
        <p:txBody>
          <a:bodyPr/>
          <a:lstStyle/>
          <a:p>
            <a:r>
              <a:rPr lang="ar-JO" dirty="0">
                <a:solidFill>
                  <a:srgbClr val="FFFF00"/>
                </a:solidFill>
                <a:latin typeface="Arial" panose="020B0604020202020204" pitchFamily="34" charset="0"/>
                <a:cs typeface="Arial" panose="020B0604020202020204" pitchFamily="34" charset="0"/>
              </a:rPr>
              <a:t>ما هو المثل؟</a:t>
            </a:r>
            <a:endParaRPr lang="en-US" dirty="0">
              <a:solidFill>
                <a:srgbClr val="FFFF00"/>
              </a:solidFill>
              <a:latin typeface="Arial" panose="020B0604020202020204" pitchFamily="34" charset="0"/>
              <a:cs typeface="Arial" panose="020B0604020202020204" pitchFamily="34" charset="0"/>
            </a:endParaRPr>
          </a:p>
        </p:txBody>
      </p:sp>
      <p:sp>
        <p:nvSpPr>
          <p:cNvPr id="4099" name="Rectangle 3"/>
          <p:cNvSpPr>
            <a:spLocks noGrp="1" noChangeArrowheads="1"/>
          </p:cNvSpPr>
          <p:nvPr>
            <p:ph type="body" idx="1"/>
          </p:nvPr>
        </p:nvSpPr>
        <p:spPr/>
        <p:txBody>
          <a:bodyPr/>
          <a:lstStyle/>
          <a:p>
            <a:pPr algn="r" rtl="1">
              <a:lnSpc>
                <a:spcPct val="90000"/>
              </a:lnSpc>
            </a:pPr>
            <a:r>
              <a:rPr lang="ar-JO" b="1" dirty="0">
                <a:solidFill>
                  <a:schemeClr val="bg1"/>
                </a:solidFill>
                <a:latin typeface="Arial" panose="020B0604020202020204" pitchFamily="34" charset="0"/>
                <a:cs typeface="Arial" panose="020B0604020202020204" pitchFamily="34" charset="0"/>
              </a:rPr>
              <a:t>قصة أرضية بمعنى سماوي</a:t>
            </a:r>
            <a:endParaRPr lang="en-US" b="1" dirty="0">
              <a:solidFill>
                <a:schemeClr val="bg1"/>
              </a:solidFill>
              <a:latin typeface="Arial" panose="020B0604020202020204" pitchFamily="34" charset="0"/>
              <a:cs typeface="Arial" panose="020B0604020202020204" pitchFamily="34" charset="0"/>
            </a:endParaRPr>
          </a:p>
          <a:p>
            <a:pPr algn="r" rtl="1">
              <a:lnSpc>
                <a:spcPct val="90000"/>
              </a:lnSpc>
            </a:pPr>
            <a:r>
              <a:rPr lang="ar-JO" b="1" dirty="0">
                <a:solidFill>
                  <a:schemeClr val="bg1"/>
                </a:solidFill>
                <a:latin typeface="Arial" panose="020B0604020202020204" pitchFamily="34" charset="0"/>
                <a:cs typeface="Arial" panose="020B0604020202020204" pitchFamily="34" charset="0"/>
              </a:rPr>
              <a:t>س. هـ. دود: المثل في أبسط صورة هو استعارة أو تشبيه مشتبق من الطبيعة أو الحياة العامة، يأسر السامع بحيويته أو غرابته ويترك الفكر في شك كافي حول تطبيقه الدقيق لحثه على التفكير النشيط </a:t>
            </a:r>
            <a:endParaRPr lang="en-US" b="1" dirty="0">
              <a:solidFill>
                <a:schemeClr val="bg1"/>
              </a:solidFill>
              <a:latin typeface="Arial" panose="020B0604020202020204" pitchFamily="34" charset="0"/>
              <a:cs typeface="Arial" panose="020B0604020202020204" pitchFamily="34" charset="0"/>
            </a:endParaRPr>
          </a:p>
          <a:p>
            <a:pPr lvl="1">
              <a:lnSpc>
                <a:spcPct val="90000"/>
              </a:lnSpc>
              <a:buFontTx/>
              <a:buNone/>
            </a:pPr>
            <a:r>
              <a:rPr lang="en-US" sz="1400" dirty="0">
                <a:solidFill>
                  <a:schemeClr val="bg1"/>
                </a:solidFill>
                <a:latin typeface="Arial" panose="020B0604020202020204" pitchFamily="34" charset="0"/>
                <a:cs typeface="Arial" panose="020B0604020202020204" pitchFamily="34" charset="0"/>
              </a:rPr>
              <a:t>		</a:t>
            </a:r>
          </a:p>
          <a:p>
            <a:pPr lvl="1" algn="r">
              <a:lnSpc>
                <a:spcPct val="90000"/>
              </a:lnSpc>
              <a:buFontTx/>
              <a:buNone/>
            </a:pPr>
            <a:r>
              <a:rPr lang="ar-JO" sz="1400" dirty="0">
                <a:solidFill>
                  <a:schemeClr val="bg1"/>
                </a:solidFill>
                <a:latin typeface="Arial" panose="020B0604020202020204" pitchFamily="34" charset="0"/>
                <a:cs typeface="Arial" panose="020B0604020202020204" pitchFamily="34" charset="0"/>
              </a:rPr>
              <a:t>س. هـ. دود، أمثال الملكوت، طبعة منقحة (نيويورك: سكرايبنر، 1961)، 5</a:t>
            </a:r>
            <a:endParaRPr lang="en-US" sz="14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09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09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0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 calcmode="lin" valueType="num">
                                      <p:cBhvr>
                                        <p:cTn id="16" dur="500" fill="hold"/>
                                        <p:tgtEl>
                                          <p:spTgt spid="409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409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409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409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4099">
                                            <p:txEl>
                                              <p:pRg st="1" end="1"/>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 calcmode="lin" valueType="num">
                                      <p:cBhvr>
                                        <p:cTn id="23" dur="500" fill="hold"/>
                                        <p:tgtEl>
                                          <p:spTgt spid="4099">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4099">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4099">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4099">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4099">
                                            <p:txEl>
                                              <p:pRg st="2" end="2"/>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4099">
                                            <p:txEl>
                                              <p:pRg st="3" end="3"/>
                                            </p:txEl>
                                          </p:spTgt>
                                        </p:tgtEl>
                                        <p:attrNameLst>
                                          <p:attrName>style.visibility</p:attrName>
                                        </p:attrNameLst>
                                      </p:cBhvr>
                                      <p:to>
                                        <p:strVal val="visible"/>
                                      </p:to>
                                    </p:set>
                                    <p:anim calcmode="lin" valueType="num">
                                      <p:cBhvr>
                                        <p:cTn id="30" dur="500" fill="hold"/>
                                        <p:tgtEl>
                                          <p:spTgt spid="4099">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4099">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4099">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4099">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Pj03900830000[1]"/>
          <p:cNvPicPr>
            <a:picLocks noChangeAspect="1" noChangeArrowheads="1"/>
          </p:cNvPicPr>
          <p:nvPr/>
        </p:nvPicPr>
        <p:blipFill>
          <a:blip r:embed="rId2" cstate="print">
            <a:lum bright="-48000"/>
            <a:grayscl/>
          </a:blip>
          <a:srcRect t="12500" b="20833"/>
          <a:stretch>
            <a:fillRect/>
          </a:stretch>
        </p:blipFill>
        <p:spPr bwMode="auto">
          <a:xfrm>
            <a:off x="0" y="-47625"/>
            <a:ext cx="9144000" cy="6905625"/>
          </a:xfrm>
          <a:prstGeom prst="rect">
            <a:avLst/>
          </a:prstGeom>
          <a:noFill/>
        </p:spPr>
      </p:pic>
      <p:sp>
        <p:nvSpPr>
          <p:cNvPr id="25603" name="Rectangle 3"/>
          <p:cNvSpPr>
            <a:spLocks noGrp="1" noChangeArrowheads="1"/>
          </p:cNvSpPr>
          <p:nvPr>
            <p:ph type="title"/>
          </p:nvPr>
        </p:nvSpPr>
        <p:spPr/>
        <p:txBody>
          <a:bodyPr/>
          <a:lstStyle/>
          <a:p>
            <a:r>
              <a:rPr lang="ar-JO" dirty="0">
                <a:solidFill>
                  <a:srgbClr val="FFFF00"/>
                </a:solidFill>
                <a:latin typeface="Georgia" pitchFamily="18" charset="0"/>
              </a:rPr>
              <a:t>ما هو المثل؟</a:t>
            </a:r>
            <a:endParaRPr lang="en-US" dirty="0">
              <a:solidFill>
                <a:srgbClr val="FFFF00"/>
              </a:solidFill>
              <a:latin typeface="Georgia" pitchFamily="18" charset="0"/>
            </a:endParaRPr>
          </a:p>
        </p:txBody>
      </p:sp>
      <p:sp>
        <p:nvSpPr>
          <p:cNvPr id="25604" name="Rectangle 4"/>
          <p:cNvSpPr>
            <a:spLocks noGrp="1" noChangeArrowheads="1"/>
          </p:cNvSpPr>
          <p:nvPr>
            <p:ph type="body" idx="1"/>
          </p:nvPr>
        </p:nvSpPr>
        <p:spPr/>
        <p:txBody>
          <a:bodyPr/>
          <a:lstStyle/>
          <a:p>
            <a:pPr algn="r" rtl="1"/>
            <a:r>
              <a:rPr lang="ar-JO" sz="3600" b="1" dirty="0">
                <a:solidFill>
                  <a:schemeClr val="bg1"/>
                </a:solidFill>
              </a:rPr>
              <a:t>ليلاند رايكن : قصص واقعية بسيطة في البناء وتعليمية في الهدف، تنقل الحقيقة الدينية والتي غالباً ما يكون للتفاصيل فيها أهمية تتجاوز معناها السردي الحرفي".</a:t>
            </a:r>
            <a:endParaRPr lang="en-US" sz="3600" b="1" dirty="0">
              <a:solidFill>
                <a:schemeClr val="bg1"/>
              </a:solidFill>
            </a:endParaRPr>
          </a:p>
          <a:p>
            <a:pPr lvl="1">
              <a:buFontTx/>
              <a:buNone/>
            </a:pPr>
            <a:r>
              <a:rPr lang="en-US" sz="1400" dirty="0">
                <a:solidFill>
                  <a:schemeClr val="bg1"/>
                </a:solidFill>
              </a:rPr>
              <a:t>	</a:t>
            </a:r>
          </a:p>
          <a:p>
            <a:pPr lvl="1" algn="ctr">
              <a:buFontTx/>
              <a:buNone/>
            </a:pPr>
            <a:r>
              <a:rPr lang="ar-JO" sz="1400" dirty="0">
                <a:solidFill>
                  <a:schemeClr val="bg1"/>
                </a:solidFill>
              </a:rPr>
              <a:t>ليلاند رايكن، كيف تقرأ الكتاب المقدس كأدب (جراند رابيدز: زوندرفان، 1984)، 202.</a:t>
            </a:r>
            <a:endParaRPr lang="en-US" sz="1400"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p:cTn id="7" dur="500" fill="hold"/>
                                        <p:tgtEl>
                                          <p:spTgt spid="2560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560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560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560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5604">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25604">
                                            <p:txEl>
                                              <p:pRg st="1" end="1"/>
                                            </p:txEl>
                                          </p:spTgt>
                                        </p:tgtEl>
                                        <p:attrNameLst>
                                          <p:attrName>style.visibility</p:attrName>
                                        </p:attrNameLst>
                                      </p:cBhvr>
                                      <p:to>
                                        <p:strVal val="visible"/>
                                      </p:to>
                                    </p:set>
                                    <p:anim calcmode="lin" valueType="num">
                                      <p:cBhvr>
                                        <p:cTn id="14" dur="500" fill="hold"/>
                                        <p:tgtEl>
                                          <p:spTgt spid="25604">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25604">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25604">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25604">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256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Pj04097510000[1]"/>
          <p:cNvPicPr>
            <a:picLocks noChangeAspect="1" noChangeArrowheads="1"/>
          </p:cNvPicPr>
          <p:nvPr/>
        </p:nvPicPr>
        <p:blipFill>
          <a:blip r:embed="rId3" cstate="print">
            <a:lum bright="-30000" contrast="36000"/>
          </a:blip>
          <a:srcRect t="13266" r="5000" b="32652"/>
          <a:stretch>
            <a:fillRect/>
          </a:stretch>
        </p:blipFill>
        <p:spPr bwMode="auto">
          <a:xfrm>
            <a:off x="0" y="0"/>
            <a:ext cx="9144000" cy="6858000"/>
          </a:xfrm>
          <a:prstGeom prst="rect">
            <a:avLst/>
          </a:prstGeom>
          <a:noFill/>
          <a:ln w="9525">
            <a:noFill/>
            <a:miter lim="800000"/>
            <a:headEnd/>
            <a:tailEnd/>
          </a:ln>
        </p:spPr>
      </p:pic>
      <p:sp>
        <p:nvSpPr>
          <p:cNvPr id="41987" name="Rectangle 3"/>
          <p:cNvSpPr>
            <a:spLocks noGrp="1" noChangeArrowheads="1"/>
          </p:cNvSpPr>
          <p:nvPr>
            <p:ph type="title"/>
          </p:nvPr>
        </p:nvSpPr>
        <p:spPr/>
        <p:txBody>
          <a:bodyPr/>
          <a:lstStyle/>
          <a:p>
            <a:r>
              <a:rPr lang="ar-JO" sz="4000" b="1" dirty="0">
                <a:solidFill>
                  <a:srgbClr val="FFFF00"/>
                </a:solidFill>
                <a:latin typeface="Georgia" pitchFamily="18" charset="0"/>
              </a:rPr>
              <a:t>خصائص الأمثال الأدبية / البلاغية</a:t>
            </a:r>
            <a:endParaRPr lang="en-US" sz="4000" b="1" dirty="0">
              <a:solidFill>
                <a:srgbClr val="FFFF00"/>
              </a:solidFill>
              <a:latin typeface="Georgia" pitchFamily="18" charset="0"/>
            </a:endParaRPr>
          </a:p>
        </p:txBody>
      </p:sp>
      <p:sp>
        <p:nvSpPr>
          <p:cNvPr id="41988" name="Rectangle 4"/>
          <p:cNvSpPr>
            <a:spLocks noGrp="1" noChangeArrowheads="1"/>
          </p:cNvSpPr>
          <p:nvPr>
            <p:ph type="body" idx="1"/>
          </p:nvPr>
        </p:nvSpPr>
        <p:spPr>
          <a:xfrm>
            <a:off x="533400" y="1828800"/>
            <a:ext cx="6400800" cy="5029200"/>
          </a:xfrm>
        </p:spPr>
        <p:txBody>
          <a:bodyPr/>
          <a:lstStyle/>
          <a:p>
            <a:pPr algn="r" rtl="1"/>
            <a:r>
              <a:rPr lang="ar-JO" b="1" dirty="0">
                <a:latin typeface="Georgia" pitchFamily="18" charset="0"/>
              </a:rPr>
              <a:t>التشبيه</a:t>
            </a:r>
            <a:endParaRPr lang="en-US" b="1" dirty="0">
              <a:latin typeface="Georgia" pitchFamily="18" charset="0"/>
            </a:endParaRPr>
          </a:p>
          <a:p>
            <a:pPr lvl="1" algn="r" rtl="1"/>
            <a:r>
              <a:rPr lang="ar-JO" b="1" dirty="0">
                <a:latin typeface="Georgia" pitchFamily="18" charset="0"/>
              </a:rPr>
              <a:t>الأمثال هي رمي شيء بجانب شيء آخر أي أنه مقارنة شيئين مختلفين</a:t>
            </a:r>
            <a:endParaRPr lang="en-US" b="1" dirty="0">
              <a:solidFill>
                <a:schemeClr val="tx1">
                  <a:lumMod val="75000"/>
                </a:schemeClr>
              </a:solidFill>
              <a:latin typeface="Georgia" pitchFamily="18" charset="0"/>
            </a:endParaRPr>
          </a:p>
          <a:p>
            <a:pPr lvl="2" algn="r" rtl="1"/>
            <a:r>
              <a:rPr lang="ar-JO" b="1" dirty="0">
                <a:solidFill>
                  <a:schemeClr val="tx1">
                    <a:lumMod val="75000"/>
                  </a:schemeClr>
                </a:solidFill>
                <a:latin typeface="Georgia" pitchFamily="18" charset="0"/>
              </a:rPr>
              <a:t>البذار = كلمة الله</a:t>
            </a:r>
            <a:endParaRPr lang="en-US" b="1" dirty="0">
              <a:solidFill>
                <a:schemeClr val="tx1">
                  <a:lumMod val="75000"/>
                </a:schemeClr>
              </a:solidFill>
              <a:latin typeface="Georgia" pitchFamily="18" charset="0"/>
            </a:endParaRPr>
          </a:p>
          <a:p>
            <a:pPr lvl="2" algn="r" rtl="1"/>
            <a:r>
              <a:rPr lang="ar-JO" b="1" dirty="0">
                <a:solidFill>
                  <a:schemeClr val="tx1">
                    <a:lumMod val="75000"/>
                  </a:schemeClr>
                </a:solidFill>
                <a:latin typeface="Georgia" pitchFamily="18" charset="0"/>
              </a:rPr>
              <a:t>الباذر = يسوع / الواعظ</a:t>
            </a:r>
            <a:endParaRPr lang="en-US" b="1" dirty="0">
              <a:solidFill>
                <a:schemeClr val="tx1">
                  <a:lumMod val="75000"/>
                </a:schemeClr>
              </a:solidFill>
              <a:latin typeface="Georgia" pitchFamily="18" charset="0"/>
            </a:endParaRPr>
          </a:p>
          <a:p>
            <a:pPr lvl="2" algn="r" rtl="1"/>
            <a:r>
              <a:rPr lang="ar-JO" b="1" dirty="0">
                <a:solidFill>
                  <a:schemeClr val="tx1">
                    <a:lumMod val="75000"/>
                  </a:schemeClr>
                </a:solidFill>
                <a:latin typeface="Georgia" pitchFamily="18" charset="0"/>
              </a:rPr>
              <a:t>أنواع التربة = القلوب البشرية</a:t>
            </a:r>
            <a:endParaRPr lang="en-US" b="1" dirty="0">
              <a:solidFill>
                <a:schemeClr val="tx1">
                  <a:lumMod val="75000"/>
                </a:schemeClr>
              </a:solidFill>
              <a:latin typeface="Georgia" pitchFamily="18" charset="0"/>
            </a:endParaRPr>
          </a:p>
          <a:p>
            <a:pPr lvl="1" algn="r" rtl="1"/>
            <a:r>
              <a:rPr lang="ar-JO" b="1" dirty="0">
                <a:latin typeface="Georgia" pitchFamily="18" charset="0"/>
              </a:rPr>
              <a:t>لهذا تستخدم الأمثال لغة الشيفرة التي يجب فكها</a:t>
            </a:r>
            <a:endParaRPr lang="en-US" b="1" dirty="0">
              <a:latin typeface="Georg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 calcmode="lin" valueType="num">
                                      <p:cBhvr additive="base">
                                        <p:cTn id="13"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8">
                                            <p:txEl>
                                              <p:pRg st="2" end="2"/>
                                            </p:txEl>
                                          </p:spTgt>
                                        </p:tgtEl>
                                        <p:attrNameLst>
                                          <p:attrName>style.visibility</p:attrName>
                                        </p:attrNameLst>
                                      </p:cBhvr>
                                      <p:to>
                                        <p:strVal val="visible"/>
                                      </p:to>
                                    </p:set>
                                    <p:anim calcmode="lin" valueType="num">
                                      <p:cBhvr additive="base">
                                        <p:cTn id="19" dur="5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988">
                                            <p:txEl>
                                              <p:pRg st="3" end="3"/>
                                            </p:txEl>
                                          </p:spTgt>
                                        </p:tgtEl>
                                        <p:attrNameLst>
                                          <p:attrName>style.visibility</p:attrName>
                                        </p:attrNameLst>
                                      </p:cBhvr>
                                      <p:to>
                                        <p:strVal val="visible"/>
                                      </p:to>
                                    </p:set>
                                    <p:anim calcmode="lin" valueType="num">
                                      <p:cBhvr additive="base">
                                        <p:cTn id="23" dur="5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98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988">
                                            <p:txEl>
                                              <p:pRg st="4" end="4"/>
                                            </p:txEl>
                                          </p:spTgt>
                                        </p:tgtEl>
                                        <p:attrNameLst>
                                          <p:attrName>style.visibility</p:attrName>
                                        </p:attrNameLst>
                                      </p:cBhvr>
                                      <p:to>
                                        <p:strVal val="visible"/>
                                      </p:to>
                                    </p:set>
                                    <p:anim calcmode="lin" valueType="num">
                                      <p:cBhvr additive="base">
                                        <p:cTn id="27" dur="500" fill="hold"/>
                                        <p:tgtEl>
                                          <p:spTgt spid="4198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9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1988">
                                            <p:txEl>
                                              <p:pRg st="5" end="5"/>
                                            </p:txEl>
                                          </p:spTgt>
                                        </p:tgtEl>
                                        <p:attrNameLst>
                                          <p:attrName>style.visibility</p:attrName>
                                        </p:attrNameLst>
                                      </p:cBhvr>
                                      <p:to>
                                        <p:strVal val="visible"/>
                                      </p:to>
                                    </p:set>
                                    <p:anim calcmode="lin" valueType="num">
                                      <p:cBhvr additive="base">
                                        <p:cTn id="33" dur="500" fill="hold"/>
                                        <p:tgtEl>
                                          <p:spTgt spid="4198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1749</TotalTime>
  <Words>2675</Words>
  <Application>Microsoft Macintosh PowerPoint</Application>
  <PresentationFormat>On-screen Show (4:3)</PresentationFormat>
  <Paragraphs>293</Paragraphs>
  <Slides>39</Slides>
  <Notes>10</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39</vt:i4>
      </vt:variant>
    </vt:vector>
  </HeadingPairs>
  <TitlesOfParts>
    <vt:vector size="59" baseType="lpstr">
      <vt:lpstr>ＭＳ Ｐゴシック</vt:lpstr>
      <vt:lpstr>Arial</vt:lpstr>
      <vt:lpstr>Calibri</vt:lpstr>
      <vt:lpstr>Corbel</vt:lpstr>
      <vt:lpstr>Franklin Gothic Book</vt:lpstr>
      <vt:lpstr>Georgia</vt:lpstr>
      <vt:lpstr>Perpetua</vt:lpstr>
      <vt:lpstr>Times New Roman</vt:lpstr>
      <vt:lpstr>Wingdings</vt:lpstr>
      <vt:lpstr>Wingdings 2</vt:lpstr>
      <vt:lpstr>Wingdings 3</vt:lpstr>
      <vt:lpstr>Default Design</vt:lpstr>
      <vt:lpstr>Digital Dots</vt:lpstr>
      <vt:lpstr>Office Theme</vt:lpstr>
      <vt:lpstr>Module</vt:lpstr>
      <vt:lpstr>Equity</vt:lpstr>
      <vt:lpstr>Orbit</vt:lpstr>
      <vt:lpstr>8_Orbit</vt:lpstr>
      <vt:lpstr>1_Orbit</vt:lpstr>
      <vt:lpstr>Chart</vt:lpstr>
      <vt:lpstr>الوعظ التفسيري الحساس  لنوع أمثال يسوع </vt:lpstr>
      <vt:lpstr>1 تيموثاوس 4: 16</vt:lpstr>
      <vt:lpstr>مراجعة</vt:lpstr>
      <vt:lpstr>الوعظ التفسيري الحساس  لنوع أمثال يسوع </vt:lpstr>
      <vt:lpstr>قلب تعليم يسوع</vt:lpstr>
      <vt:lpstr>PowerPoint Presentation</vt:lpstr>
      <vt:lpstr>ما هو المثل؟</vt:lpstr>
      <vt:lpstr>ما هو المثل؟</vt:lpstr>
      <vt:lpstr>خصائص الأمثال الأدبية / البلاغية</vt:lpstr>
      <vt:lpstr>PowerPoint Presentation</vt:lpstr>
      <vt:lpstr>بلاغة التشبيه</vt:lpstr>
      <vt:lpstr>خصائص الأمثال الأدبية / البلاغية</vt:lpstr>
      <vt:lpstr>بلاغة الواقعية</vt:lpstr>
      <vt:lpstr>خصائص الأمثال الأدبية / البلاغية</vt:lpstr>
      <vt:lpstr>بلاغة القصص الشعبية القصيرة</vt:lpstr>
      <vt:lpstr>الوعظ التفسيري الحساس للنوع  من الأمثال</vt:lpstr>
      <vt:lpstr>تفسير أغسطينوس الرمزي  لمثل السامري الصالح</vt:lpstr>
      <vt:lpstr>كيف تعظ الأمثال بحساسية للنوع الأدبي؟</vt:lpstr>
      <vt:lpstr>ما مدى صراحة هذه الأمثال الواردة في لوقا في شرح نقطتهم؟</vt:lpstr>
      <vt:lpstr>ذهب الدون أرنب إلى قهوة ستامبتون  كل صباح</vt:lpstr>
      <vt:lpstr>في صباح يوم ما في ستامبتون رأى الدون أرنب جزرة جذابة</vt:lpstr>
      <vt:lpstr>وقرر الدون أرنب أن يطارد  الجزرة الجذابة</vt:lpstr>
      <vt:lpstr>لكن الجزرة الجذابة كانت سريعة جداً</vt:lpstr>
      <vt:lpstr>وطارد الدون أرنب الجزرة الجذابة في كل أنحاء ولاية أوريجون</vt:lpstr>
      <vt:lpstr>وفي كل أنحاء أمريكا كل الطريق حتى مدينة نيويورك</vt:lpstr>
      <vt:lpstr>وطارد الدون ارنب الجزرة الجذابة كل الطريق إلى القمر</vt:lpstr>
      <vt:lpstr>وكان الدون أرنب  متعباً جداً جداً</vt:lpstr>
      <vt:lpstr>ولكن مع آخر قدر من القوة  اندفع الدون أرنب نحو الجزرة الجذابة.</vt:lpstr>
      <vt:lpstr>وأمسك الدون أرنب بالجزرة الجذابة</vt:lpstr>
      <vt:lpstr>والمغزى من القصة هو أنك إذا عملت بجد وحافظت على تركيزك ولم تستسلم أبداً، فسوف تحصل في النهاية على ما تريده في الحياة.</vt:lpstr>
      <vt:lpstr>لسوء الحظ بعد وقت قصير من رواية القصة اختنق الدون أرنب بالجزرة ومات. إذن المغزى الثاني من القصة هو:  في بعض الأحيان أكثر الأشياء التي نريدها في الحياة هي الأشياء التي ستقتلنا.</vt:lpstr>
      <vt:lpstr>كيف تعظ الأمثال بحساسية للنوع الأدبي؟</vt:lpstr>
      <vt:lpstr>PowerPoint Presentation</vt:lpstr>
      <vt:lpstr>كيف تعظ الأمثال بحساسية للنوع الأدبي؟</vt:lpstr>
      <vt:lpstr>عينات من الأمثال</vt:lpstr>
      <vt:lpstr>1 تيموثاوس 4: 16</vt:lpstr>
      <vt:lpstr>Black</vt:lpstr>
      <vt:lpstr>BibleStudyDownloads.org</vt:lpstr>
      <vt:lpstr>الرابط للعرض التقديميِّ "فن الوعظ" متاحٌ على الموقع الإلكترونيّ:  BibleStudyDownloads.org</vt:lpstr>
    </vt:vector>
  </TitlesOfParts>
  <Company>Gordon-Conwell Theological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Parables</dc:title>
  <dc:creator>jarthurs</dc:creator>
  <cp:lastModifiedBy>Rick Griffith</cp:lastModifiedBy>
  <cp:revision>66</cp:revision>
  <dcterms:created xsi:type="dcterms:W3CDTF">2007-04-05T13:09:32Z</dcterms:created>
  <dcterms:modified xsi:type="dcterms:W3CDTF">2024-02-03T05:41:00Z</dcterms:modified>
</cp:coreProperties>
</file>