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0" r:id="rId2"/>
    <p:sldMasterId id="2147483722" r:id="rId3"/>
    <p:sldMasterId id="2147483734" r:id="rId4"/>
    <p:sldMasterId id="2147483746" r:id="rId5"/>
  </p:sldMasterIdLst>
  <p:notesMasterIdLst>
    <p:notesMasterId r:id="rId44"/>
  </p:notesMasterIdLst>
  <p:handoutMasterIdLst>
    <p:handoutMasterId r:id="rId45"/>
  </p:handoutMasterIdLst>
  <p:sldIdLst>
    <p:sldId id="256" r:id="rId6"/>
    <p:sldId id="377" r:id="rId7"/>
    <p:sldId id="257" r:id="rId8"/>
    <p:sldId id="332" r:id="rId9"/>
    <p:sldId id="333" r:id="rId10"/>
    <p:sldId id="263" r:id="rId11"/>
    <p:sldId id="336" r:id="rId12"/>
    <p:sldId id="370" r:id="rId13"/>
    <p:sldId id="260" r:id="rId14"/>
    <p:sldId id="268" r:id="rId15"/>
    <p:sldId id="369" r:id="rId16"/>
    <p:sldId id="366" r:id="rId17"/>
    <p:sldId id="307" r:id="rId18"/>
    <p:sldId id="269" r:id="rId19"/>
    <p:sldId id="270" r:id="rId20"/>
    <p:sldId id="344" r:id="rId21"/>
    <p:sldId id="371" r:id="rId22"/>
    <p:sldId id="372" r:id="rId23"/>
    <p:sldId id="373" r:id="rId24"/>
    <p:sldId id="345" r:id="rId25"/>
    <p:sldId id="346" r:id="rId26"/>
    <p:sldId id="302" r:id="rId27"/>
    <p:sldId id="364" r:id="rId28"/>
    <p:sldId id="365" r:id="rId29"/>
    <p:sldId id="359" r:id="rId30"/>
    <p:sldId id="361" r:id="rId31"/>
    <p:sldId id="362" r:id="rId32"/>
    <p:sldId id="367" r:id="rId33"/>
    <p:sldId id="363" r:id="rId34"/>
    <p:sldId id="360" r:id="rId35"/>
    <p:sldId id="296" r:id="rId36"/>
    <p:sldId id="348" r:id="rId37"/>
    <p:sldId id="374" r:id="rId38"/>
    <p:sldId id="375" r:id="rId39"/>
    <p:sldId id="5464" r:id="rId40"/>
    <p:sldId id="267" r:id="rId41"/>
    <p:sldId id="5463" r:id="rId42"/>
    <p:sldId id="4032"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eorgia"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E7"/>
    <a:srgbClr val="000000"/>
    <a:srgbClr val="BA0003"/>
    <a:srgbClr val="62139E"/>
    <a:srgbClr val="219797"/>
    <a:srgbClr val="E3CD74"/>
    <a:srgbClr val="EEB42D"/>
    <a:srgbClr val="EED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54" autoAdjust="0"/>
    <p:restoredTop sz="94249" autoAdjust="0"/>
  </p:normalViewPr>
  <p:slideViewPr>
    <p:cSldViewPr>
      <p:cViewPr>
        <p:scale>
          <a:sx n="75" d="100"/>
          <a:sy n="75" d="100"/>
        </p:scale>
        <p:origin x="232" y="19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495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495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495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B3309B6E-C303-4BB7-98B6-733ADA957F2C}" type="slidenum">
              <a:rPr lang="en-US"/>
              <a:pPr/>
              <a:t>‹#›</a:t>
            </a:fld>
            <a:endParaRPr lang="en-US"/>
          </a:p>
        </p:txBody>
      </p:sp>
    </p:spTree>
    <p:extLst>
      <p:ext uri="{BB962C8B-B14F-4D97-AF65-F5344CB8AC3E}">
        <p14:creationId xmlns:p14="http://schemas.microsoft.com/office/powerpoint/2010/main" val="2860087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43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43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43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B1317CF-7B96-4BCC-8BB9-2C4E1D56F16F}" type="slidenum">
              <a:rPr lang="en-US"/>
              <a:pPr/>
              <a:t>‹#›</a:t>
            </a:fld>
            <a:endParaRPr lang="en-US"/>
          </a:p>
        </p:txBody>
      </p:sp>
    </p:spTree>
    <p:extLst>
      <p:ext uri="{BB962C8B-B14F-4D97-AF65-F5344CB8AC3E}">
        <p14:creationId xmlns:p14="http://schemas.microsoft.com/office/powerpoint/2010/main" val="4147575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Georgia" pitchFamily="18" charset="0"/>
        <a:ea typeface="+mn-ea"/>
        <a:cs typeface="+mn-cs"/>
      </a:defRPr>
    </a:lvl1pPr>
    <a:lvl2pPr marL="457200" algn="l" rtl="0" fontAlgn="base">
      <a:spcBef>
        <a:spcPct val="30000"/>
      </a:spcBef>
      <a:spcAft>
        <a:spcPct val="0"/>
      </a:spcAft>
      <a:defRPr sz="1200" kern="1200">
        <a:solidFill>
          <a:schemeClr val="tx1"/>
        </a:solidFill>
        <a:latin typeface="Georgia" pitchFamily="18" charset="0"/>
        <a:ea typeface="+mn-ea"/>
        <a:cs typeface="+mn-cs"/>
      </a:defRPr>
    </a:lvl2pPr>
    <a:lvl3pPr marL="914400" algn="l" rtl="0" fontAlgn="base">
      <a:spcBef>
        <a:spcPct val="30000"/>
      </a:spcBef>
      <a:spcAft>
        <a:spcPct val="0"/>
      </a:spcAft>
      <a:defRPr sz="1200" kern="1200">
        <a:solidFill>
          <a:schemeClr val="tx1"/>
        </a:solidFill>
        <a:latin typeface="Georgia" pitchFamily="18" charset="0"/>
        <a:ea typeface="+mn-ea"/>
        <a:cs typeface="+mn-cs"/>
      </a:defRPr>
    </a:lvl3pPr>
    <a:lvl4pPr marL="1371600" algn="l" rtl="0" fontAlgn="base">
      <a:spcBef>
        <a:spcPct val="30000"/>
      </a:spcBef>
      <a:spcAft>
        <a:spcPct val="0"/>
      </a:spcAft>
      <a:defRPr sz="1200" kern="1200">
        <a:solidFill>
          <a:schemeClr val="tx1"/>
        </a:solidFill>
        <a:latin typeface="Georgia" pitchFamily="18" charset="0"/>
        <a:ea typeface="+mn-ea"/>
        <a:cs typeface="+mn-cs"/>
      </a:defRPr>
    </a:lvl4pPr>
    <a:lvl5pPr marL="1828800" algn="l" rtl="0" fontAlgn="base">
      <a:spcBef>
        <a:spcPct val="30000"/>
      </a:spcBef>
      <a:spcAft>
        <a:spcPct val="0"/>
      </a:spcAft>
      <a:defRPr sz="1200" kern="1200">
        <a:solidFill>
          <a:schemeClr val="tx1"/>
        </a:solidFill>
        <a:latin typeface="Georgi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FEAA7B-3FCB-43FB-A496-D458FAEDE271}" type="slidenum">
              <a:rPr lang="en-US"/>
              <a:pPr/>
              <a:t>33</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3E8A0C-4BB6-4098-98ED-CB29D93AA4BB}" type="slidenum">
              <a:rPr lang="en-US"/>
              <a:pPr/>
              <a:t>34</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eaLnBrk="1" hangingPunct="1"/>
            <a:r>
              <a:rPr lang="ar-JO" dirty="0">
                <a:latin typeface="Arial" charset="0"/>
                <a:ea typeface="ＭＳ Ｐゴシック" charset="0"/>
                <a:cs typeface="ＭＳ Ｐゴシック" charset="0"/>
              </a:rPr>
              <a:t>الرابط للصفحة الإلكترونيَّة الخاصَّة بالمصادر على الموقع: </a:t>
            </a:r>
            <a:r>
              <a:rPr lang="en-US" sz="1200" b="1" dirty="0">
                <a:solidFill>
                  <a:srgbClr val="FFFFFF"/>
                </a:solidFill>
                <a:latin typeface="Arial" charset="0"/>
                <a:ea typeface="ＭＳ Ｐゴシック" charset="0"/>
              </a:rPr>
              <a:t>BibleStudyDownloads.org</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Links to the Resource page at BSD</a:t>
            </a:r>
            <a:endParaRPr lang="en-US" dirty="0"/>
          </a:p>
          <a:p>
            <a:r>
              <a:rPr lang="en-US" dirty="0"/>
              <a:t>______________</a:t>
            </a:r>
          </a:p>
          <a:p>
            <a:r>
              <a:rPr lang="en-US" dirty="0"/>
              <a:t>Common-09</a:t>
            </a:r>
          </a:p>
        </p:txBody>
      </p:sp>
    </p:spTree>
    <p:extLst>
      <p:ext uri="{BB962C8B-B14F-4D97-AF65-F5344CB8AC3E}">
        <p14:creationId xmlns:p14="http://schemas.microsoft.com/office/powerpoint/2010/main" val="50330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848254B-A30C-41F2-A105-57F40F766FBF}"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F8AC8-73E5-4626-83EC-CF6F89CA85D5}"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86F61-5CDC-4C2F-AC46-881D01F7E89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8254B-A30C-41F2-A105-57F40F766FBF}"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A9667-AD44-4E69-98F9-08D5A7780B18}"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37973-3CEA-49A5-8FBB-C2CCD2DC940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64E3-570A-4FBA-99F4-BE9EE12777C3}"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7E69C-596A-4C7F-8F61-94152492C20E}"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1AD0A-A088-4B03-AB5E-940FE3013D8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4A0BA-5C25-4310-981D-65B85E86055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9B20B-7CA4-4B49-8AAE-9A0A508D2E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A9667-AD44-4E69-98F9-08D5A7780B18}"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C638D-D328-4910-AE38-B6B29E5F3F47}"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F8AC8-73E5-4626-83EC-CF6F89CA85D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86F61-5CDC-4C2F-AC46-881D01F7E89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6463729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7777267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5594288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5087265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5438371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49582830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9319961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37973-3CEA-49A5-8FBB-C2CCD2DC940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3868766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85064953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2998736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51AB926-81C8-CF48-8440-286DE1647362}" type="slidenum">
              <a:rPr lang="en-US"/>
              <a:pPr>
                <a:defRPr/>
              </a:pPr>
              <a:t>‹#›</a:t>
            </a:fld>
            <a:endParaRPr lang="en-US"/>
          </a:p>
        </p:txBody>
      </p:sp>
    </p:spTree>
    <p:extLst>
      <p:ext uri="{BB962C8B-B14F-4D97-AF65-F5344CB8AC3E}">
        <p14:creationId xmlns:p14="http://schemas.microsoft.com/office/powerpoint/2010/main" val="323297448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5D84A01-67DF-3D42-92E2-625EB8D0F9EE}" type="slidenum">
              <a:rPr lang="en-US"/>
              <a:pPr>
                <a:defRPr/>
              </a:pPr>
              <a:t>‹#›</a:t>
            </a:fld>
            <a:endParaRPr lang="en-US"/>
          </a:p>
        </p:txBody>
      </p:sp>
    </p:spTree>
    <p:extLst>
      <p:ext uri="{BB962C8B-B14F-4D97-AF65-F5344CB8AC3E}">
        <p14:creationId xmlns:p14="http://schemas.microsoft.com/office/powerpoint/2010/main" val="381184772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C655FF6-AFB2-EF49-BDB1-36C351439821}" type="slidenum">
              <a:rPr lang="en-US"/>
              <a:pPr>
                <a:defRPr/>
              </a:pPr>
              <a:t>‹#›</a:t>
            </a:fld>
            <a:endParaRPr lang="en-US"/>
          </a:p>
        </p:txBody>
      </p:sp>
    </p:spTree>
    <p:extLst>
      <p:ext uri="{BB962C8B-B14F-4D97-AF65-F5344CB8AC3E}">
        <p14:creationId xmlns:p14="http://schemas.microsoft.com/office/powerpoint/2010/main" val="55661776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62B26E0-A544-D040-A8D5-7EAD45919542}" type="slidenum">
              <a:rPr lang="en-US"/>
              <a:pPr>
                <a:defRPr/>
              </a:pPr>
              <a:t>‹#›</a:t>
            </a:fld>
            <a:endParaRPr lang="en-US"/>
          </a:p>
        </p:txBody>
      </p:sp>
    </p:spTree>
    <p:extLst>
      <p:ext uri="{BB962C8B-B14F-4D97-AF65-F5344CB8AC3E}">
        <p14:creationId xmlns:p14="http://schemas.microsoft.com/office/powerpoint/2010/main" val="106103709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318AEAD-4197-B146-9E49-7279BF0749FF}" type="slidenum">
              <a:rPr lang="en-US"/>
              <a:pPr>
                <a:defRPr/>
              </a:pPr>
              <a:t>‹#›</a:t>
            </a:fld>
            <a:endParaRPr lang="en-US"/>
          </a:p>
        </p:txBody>
      </p:sp>
    </p:spTree>
    <p:extLst>
      <p:ext uri="{BB962C8B-B14F-4D97-AF65-F5344CB8AC3E}">
        <p14:creationId xmlns:p14="http://schemas.microsoft.com/office/powerpoint/2010/main" val="376544059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46A9B96-4652-6540-A992-56161E1CA7E3}" type="slidenum">
              <a:rPr lang="en-US"/>
              <a:pPr>
                <a:defRPr/>
              </a:pPr>
              <a:t>‹#›</a:t>
            </a:fld>
            <a:endParaRPr lang="en-US"/>
          </a:p>
        </p:txBody>
      </p:sp>
    </p:spTree>
    <p:extLst>
      <p:ext uri="{BB962C8B-B14F-4D97-AF65-F5344CB8AC3E}">
        <p14:creationId xmlns:p14="http://schemas.microsoft.com/office/powerpoint/2010/main" val="403370009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224D864-976D-774E-98EE-7DB0266BBF71}" type="slidenum">
              <a:rPr lang="en-US"/>
              <a:pPr>
                <a:defRPr/>
              </a:pPr>
              <a:t>‹#›</a:t>
            </a:fld>
            <a:endParaRPr lang="en-US"/>
          </a:p>
        </p:txBody>
      </p:sp>
    </p:spTree>
    <p:extLst>
      <p:ext uri="{BB962C8B-B14F-4D97-AF65-F5344CB8AC3E}">
        <p14:creationId xmlns:p14="http://schemas.microsoft.com/office/powerpoint/2010/main" val="2417806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64E3-570A-4FBA-99F4-BE9EE12777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6DD4F99-E504-5345-8B2F-68BD126DAC31}" type="slidenum">
              <a:rPr lang="en-US"/>
              <a:pPr>
                <a:defRPr/>
              </a:pPr>
              <a:t>‹#›</a:t>
            </a:fld>
            <a:endParaRPr lang="en-US"/>
          </a:p>
        </p:txBody>
      </p:sp>
    </p:spTree>
    <p:extLst>
      <p:ext uri="{BB962C8B-B14F-4D97-AF65-F5344CB8AC3E}">
        <p14:creationId xmlns:p14="http://schemas.microsoft.com/office/powerpoint/2010/main" val="402871804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CAC01CF-AA2E-244D-8141-3E05F23BB28F}" type="slidenum">
              <a:rPr lang="en-US"/>
              <a:pPr>
                <a:defRPr/>
              </a:pPr>
              <a:t>‹#›</a:t>
            </a:fld>
            <a:endParaRPr lang="en-US"/>
          </a:p>
        </p:txBody>
      </p:sp>
    </p:spTree>
    <p:extLst>
      <p:ext uri="{BB962C8B-B14F-4D97-AF65-F5344CB8AC3E}">
        <p14:creationId xmlns:p14="http://schemas.microsoft.com/office/powerpoint/2010/main" val="167800738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2566844-59E8-904A-B813-5006D8A8E284}" type="slidenum">
              <a:rPr lang="en-US"/>
              <a:pPr>
                <a:defRPr/>
              </a:pPr>
              <a:t>‹#›</a:t>
            </a:fld>
            <a:endParaRPr lang="en-US"/>
          </a:p>
        </p:txBody>
      </p:sp>
    </p:spTree>
    <p:extLst>
      <p:ext uri="{BB962C8B-B14F-4D97-AF65-F5344CB8AC3E}">
        <p14:creationId xmlns:p14="http://schemas.microsoft.com/office/powerpoint/2010/main" val="362307446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33113492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89942480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73622241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62388942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92221237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28586647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9251105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7E69C-596A-4C7F-8F61-94152492C20E}"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54855914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5504862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74840694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25739983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60507063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1AD0A-A088-4B03-AB5E-940FE3013D8F}"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4A0BA-5C25-4310-981D-65B85E8605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59B20B-7CA4-4B49-8AAE-9A0A508D2E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C638D-D328-4910-AE38-B6B29E5F3F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8793E78-D503-4BA4-883B-5754E7CDAC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793E78-D503-4BA4-883B-5754E7CDAC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728456902"/>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00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7700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D4AADC89-8EB6-D149-A863-B826C482501A}" type="slidenum">
              <a:rPr lang="en-US"/>
              <a:pPr>
                <a:defRPr/>
              </a:pPr>
              <a:t>‹#›</a:t>
            </a:fld>
            <a:endParaRPr lang="en-US"/>
          </a:p>
        </p:txBody>
      </p:sp>
    </p:spTree>
    <p:extLst>
      <p:ext uri="{BB962C8B-B14F-4D97-AF65-F5344CB8AC3E}">
        <p14:creationId xmlns:p14="http://schemas.microsoft.com/office/powerpoint/2010/main" val="3034455186"/>
      </p:ext>
    </p:extLst>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401842932"/>
      </p:ext>
    </p:extLst>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9.emf"/></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685800" y="609601"/>
            <a:ext cx="7772400" cy="2514599"/>
          </a:xfrm>
        </p:spPr>
        <p:txBody>
          <a:bodyPr/>
          <a:lstStyle/>
          <a:p>
            <a:r>
              <a:rPr lang="ar-JO" dirty="0">
                <a:latin typeface="Arial" panose="020B0604020202020204" pitchFamily="34" charset="0"/>
                <a:cs typeface="Arial" panose="020B0604020202020204" pitchFamily="34" charset="0"/>
              </a:rPr>
              <a:t>الوعظ مع التنوع</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المحاضرة الثالثة</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وعظ المزامير</a:t>
            </a:r>
            <a:endParaRPr lang="en-US" sz="36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63015AE-3D10-7944-90C0-3EC0D701F248}"/>
              </a:ext>
            </a:extLst>
          </p:cNvPr>
          <p:cNvSpPr>
            <a:spLocks noChangeArrowheads="1"/>
          </p:cNvSpPr>
          <p:nvPr/>
        </p:nvSpPr>
        <p:spPr bwMode="auto">
          <a:xfrm>
            <a:off x="-22282" y="5562601"/>
            <a:ext cx="9252520" cy="12953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rtl="1" eaLnBrk="1" hangingPunct="1">
              <a:spcBef>
                <a:spcPct val="20000"/>
              </a:spcBef>
              <a:buClr>
                <a:srgbClr val="FFCC00"/>
              </a:buClr>
              <a:buSzPct val="70000"/>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ندوة في كلية سنغافورة للكتاب المقدس مع د. جيفري آرثرز في تموز 2014</a:t>
            </a:r>
            <a:endPar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algn="ctr" defTabSz="914300" rtl="1" eaLnBrk="1" hangingPunct="1">
              <a:spcBef>
                <a:spcPct val="20000"/>
              </a:spcBef>
              <a:buClr>
                <a:srgbClr val="FFCC00"/>
              </a:buClr>
              <a:buSzPct val="70000"/>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أستاذ الوعظ في كلية غوردون-كونويل اللاهوتية</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تم تحميلها من قبل د. ريك جريفيث</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a:t>
            </a: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كلية سنغافورة للكتاب المقدس</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كل الملفات بلغات عديدة للتنزيل المجاني على</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BibleStudyDownloads.org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457200" y="2286000"/>
            <a:ext cx="5181600" cy="3962400"/>
          </a:xfrm>
        </p:spPr>
        <p:txBody>
          <a:bodyPr>
            <a:normAutofit/>
          </a:bodyPr>
          <a:lstStyle/>
          <a:p>
            <a:pPr algn="ctr">
              <a:buFontTx/>
              <a:buNone/>
            </a:pPr>
            <a:r>
              <a:rPr lang="en-US" dirty="0">
                <a:latin typeface="Arial" panose="020B0604020202020204" pitchFamily="34" charset="0"/>
                <a:cs typeface="Arial" panose="020B0604020202020204" pitchFamily="34" charset="0"/>
              </a:rPr>
              <a:t>	</a:t>
            </a:r>
            <a:r>
              <a:rPr lang="ar-JO" sz="3500" dirty="0">
                <a:latin typeface="Arial" panose="020B0604020202020204" pitchFamily="34" charset="0"/>
                <a:cs typeface="Arial" panose="020B0604020202020204" pitchFamily="34" charset="0"/>
              </a:rPr>
              <a:t>الشعر هو أكثر أشكال الأدب تكثيفاً وتركيزاً، حيث يقول معظمه في أقل عدد من الكلمات. </a:t>
            </a:r>
            <a:r>
              <a:rPr lang="en-US" sz="3900" dirty="0">
                <a:latin typeface="Arial" panose="020B0604020202020204" pitchFamily="34" charset="0"/>
                <a:cs typeface="Arial" panose="020B0604020202020204" pitchFamily="34" charset="0"/>
              </a:rPr>
              <a:t>	</a:t>
            </a:r>
            <a:r>
              <a:rPr lang="ar-JO" sz="2600" dirty="0">
                <a:latin typeface="Arial" panose="020B0604020202020204" pitchFamily="34" charset="0"/>
                <a:cs typeface="Arial" panose="020B0604020202020204" pitchFamily="34" charset="0"/>
              </a:rPr>
              <a:t>        - لورنس بيرين،</a:t>
            </a:r>
          </a:p>
          <a:p>
            <a:pPr algn="r">
              <a:buFontTx/>
              <a:buNone/>
            </a:pPr>
            <a:r>
              <a:rPr lang="ar-JO" sz="2600" dirty="0">
                <a:latin typeface="Arial" panose="020B0604020202020204" pitchFamily="34" charset="0"/>
                <a:cs typeface="Arial" panose="020B0604020202020204" pitchFamily="34" charset="0"/>
              </a:rPr>
              <a:t>الصوت والإحساس: مقدمة في الشعر</a:t>
            </a:r>
            <a:r>
              <a:rPr lang="en-US" sz="2600" dirty="0">
                <a:latin typeface="Arial" panose="020B0604020202020204" pitchFamily="34" charset="0"/>
                <a:cs typeface="Arial" panose="020B0604020202020204" pitchFamily="34" charset="0"/>
              </a:rPr>
              <a:t> </a:t>
            </a:r>
          </a:p>
        </p:txBody>
      </p:sp>
      <p:sp>
        <p:nvSpPr>
          <p:cNvPr id="69634" name="Rectangle 2"/>
          <p:cNvSpPr>
            <a:spLocks noGrp="1" noChangeArrowheads="1"/>
          </p:cNvSpPr>
          <p:nvPr>
            <p:ph type="title"/>
          </p:nvPr>
        </p:nvSpPr>
        <p:spPr/>
        <p:txBody>
          <a:bodyPr/>
          <a:lstStyle/>
          <a:p>
            <a:endParaRPr lang="en-US">
              <a:latin typeface="Arial" panose="020B0604020202020204" pitchFamily="34" charset="0"/>
              <a:cs typeface="Arial" panose="020B0604020202020204" pitchFamily="34" charset="0"/>
            </a:endParaRPr>
          </a:p>
        </p:txBody>
      </p:sp>
      <p:pic>
        <p:nvPicPr>
          <p:cNvPr id="69637" name="Picture 5" descr="perr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0200"/>
            <a:ext cx="2546350"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p:cNvSpPr>
            <a:spLocks noGrp="1" noChangeArrowheads="1"/>
          </p:cNvSpPr>
          <p:nvPr>
            <p:ph idx="1"/>
          </p:nvPr>
        </p:nvSpPr>
        <p:spPr/>
        <p:txBody>
          <a:bodyPr>
            <a:normAutofit/>
          </a:bodyPr>
          <a:lstStyle/>
          <a:p>
            <a:pPr marL="585788" indent="-585788" algn="r" rtl="1"/>
            <a:r>
              <a:rPr lang="ar-JO" sz="3200" dirty="0"/>
              <a:t>قصيرة، مركزة ومضغوطة</a:t>
            </a:r>
            <a:endParaRPr lang="en-US" sz="3200" dirty="0"/>
          </a:p>
          <a:p>
            <a:pPr marL="585788" indent="-585788" algn="r" rtl="1"/>
            <a:r>
              <a:rPr lang="ar-JO" sz="3200" dirty="0"/>
              <a:t>تهيمن عليها الصور، اللغة الرمزية</a:t>
            </a:r>
            <a:endParaRPr lang="en-US" sz="3200" dirty="0"/>
          </a:p>
          <a:p>
            <a:pPr marL="585788" indent="-585788">
              <a:buNone/>
            </a:pPr>
            <a:endParaRPr lang="en-US" sz="3200" dirty="0"/>
          </a:p>
          <a:p>
            <a:pPr marL="585788" indent="-585788" algn="r">
              <a:buFontTx/>
              <a:buNone/>
            </a:pPr>
            <a:r>
              <a:rPr lang="ar-JO" sz="3200" dirty="0"/>
              <a:t>لاحظ الصور المركزة في مزمور 32</a:t>
            </a:r>
            <a:endParaRPr lang="en-US" sz="3200" dirty="0"/>
          </a:p>
        </p:txBody>
      </p:sp>
      <p:sp>
        <p:nvSpPr>
          <p:cNvPr id="237570" name="Rectangle 2"/>
          <p:cNvSpPr>
            <a:spLocks noGrp="1" noChangeArrowheads="1"/>
          </p:cNvSpPr>
          <p:nvPr>
            <p:ph type="title"/>
          </p:nvPr>
        </p:nvSpPr>
        <p:spPr>
          <a:xfrm>
            <a:off x="0" y="570156"/>
            <a:ext cx="9144000" cy="1054250"/>
          </a:xfrm>
        </p:spPr>
        <p:txBody>
          <a:bodyPr/>
          <a:lstStyle/>
          <a:p>
            <a:r>
              <a:rPr lang="ar-JO" dirty="0"/>
              <a:t>المزامير كشعر غنائي</a:t>
            </a:r>
            <a:endParaRPr lang="en-US" dirty="0">
              <a:solidFill>
                <a:srgbClr val="BA00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animEffect transition="in" filter="dissolve">
                                      <p:cBhvr>
                                        <p:cTn id="7" dur="500"/>
                                        <p:tgtEl>
                                          <p:spTgt spid="237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7571">
                                            <p:txEl>
                                              <p:pRg st="1" end="1"/>
                                            </p:txEl>
                                          </p:spTgt>
                                        </p:tgtEl>
                                        <p:attrNameLst>
                                          <p:attrName>style.visibility</p:attrName>
                                        </p:attrNameLst>
                                      </p:cBhvr>
                                      <p:to>
                                        <p:strVal val="visible"/>
                                      </p:to>
                                    </p:set>
                                    <p:animEffect transition="in" filter="dissolve">
                                      <p:cBhvr>
                                        <p:cTn id="12" dur="500"/>
                                        <p:tgtEl>
                                          <p:spTgt spid="237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7571">
                                            <p:txEl>
                                              <p:pRg st="3" end="3"/>
                                            </p:txEl>
                                          </p:spTgt>
                                        </p:tgtEl>
                                        <p:attrNameLst>
                                          <p:attrName>style.visibility</p:attrName>
                                        </p:attrNameLst>
                                      </p:cBhvr>
                                      <p:to>
                                        <p:strVal val="visible"/>
                                      </p:to>
                                    </p:set>
                                    <p:animEffect transition="in" filter="dissolve">
                                      <p:cBhvr>
                                        <p:cTn id="17" dur="500"/>
                                        <p:tgtEl>
                                          <p:spTgt spid="237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7" name="Rectangle 3"/>
          <p:cNvSpPr>
            <a:spLocks noGrp="1" noChangeArrowheads="1"/>
          </p:cNvSpPr>
          <p:nvPr>
            <p:ph idx="1"/>
          </p:nvPr>
        </p:nvSpPr>
        <p:spPr>
          <a:xfrm>
            <a:off x="699247" y="2248347"/>
            <a:ext cx="7987553" cy="3877815"/>
          </a:xfrm>
        </p:spPr>
        <p:txBody>
          <a:bodyPr>
            <a:normAutofit/>
          </a:bodyPr>
          <a:lstStyle/>
          <a:p>
            <a:pPr marL="536575" indent="-536575" algn="r" rtl="1"/>
            <a:r>
              <a:rPr lang="ar-JO" sz="3200" dirty="0"/>
              <a:t>قصيرة، مركزة ومضغوطة</a:t>
            </a:r>
          </a:p>
          <a:p>
            <a:pPr marL="536575" indent="-536575" algn="r" rtl="1"/>
            <a:r>
              <a:rPr lang="ar-JO" sz="3200" dirty="0"/>
              <a:t>تهيمن عليها الصور، اللغة الرمزية</a:t>
            </a:r>
            <a:endParaRPr lang="en-US" sz="3200" dirty="0"/>
          </a:p>
          <a:p>
            <a:pPr marL="536575" indent="-536575" algn="r" rtl="1"/>
            <a:r>
              <a:rPr lang="ar-JO" sz="3200" dirty="0"/>
              <a:t>تميل إلى أن تُغنّى</a:t>
            </a:r>
            <a:endParaRPr lang="en-US" sz="3200" dirty="0"/>
          </a:p>
          <a:p>
            <a:pPr marL="536575" indent="-536575" algn="r" rtl="1"/>
            <a:r>
              <a:rPr lang="ar-JO" sz="3200" dirty="0"/>
              <a:t>شخصية ـــ تعبر عن أفكار ومشاعر المتلكلم</a:t>
            </a:r>
            <a:endParaRPr lang="en-US" sz="3200" dirty="0"/>
          </a:p>
          <a:p>
            <a:pPr marL="536575" indent="-536575" algn="r" rtl="1"/>
            <a:r>
              <a:rPr lang="ar-JO" sz="3200" dirty="0"/>
              <a:t>تقدم تسلسل الأفكار أو سلسلة من المشاعر</a:t>
            </a:r>
            <a:endParaRPr lang="en-US" sz="3200" dirty="0"/>
          </a:p>
          <a:p>
            <a:pPr marL="536575" indent="-536575" algn="r" rtl="1"/>
            <a:r>
              <a:rPr lang="ar-JO" sz="3200" dirty="0"/>
              <a:t>يهيمن عليها نظام التوازي المعقد</a:t>
            </a:r>
            <a:endParaRPr lang="en-US" sz="3200" dirty="0"/>
          </a:p>
          <a:p>
            <a:pPr marL="536575" indent="-536575">
              <a:buFontTx/>
              <a:buNone/>
            </a:pPr>
            <a:endParaRPr lang="en-US" dirty="0"/>
          </a:p>
        </p:txBody>
      </p:sp>
      <p:sp>
        <p:nvSpPr>
          <p:cNvPr id="231426" name="Rectangle 2"/>
          <p:cNvSpPr>
            <a:spLocks noGrp="1" noChangeArrowheads="1"/>
          </p:cNvSpPr>
          <p:nvPr>
            <p:ph type="title"/>
          </p:nvPr>
        </p:nvSpPr>
        <p:spPr>
          <a:xfrm>
            <a:off x="0" y="570156"/>
            <a:ext cx="9144000" cy="1054250"/>
          </a:xfrm>
        </p:spPr>
        <p:txBody>
          <a:bodyPr/>
          <a:lstStyle/>
          <a:p>
            <a:r>
              <a:rPr lang="ar-JO" dirty="0"/>
              <a:t>المزامير كشعر غنائي</a:t>
            </a:r>
            <a:endParaRPr lang="en-US" dirty="0">
              <a:solidFill>
                <a:srgbClr val="BA00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427">
                                            <p:txEl>
                                              <p:pRg st="2" end="2"/>
                                            </p:txEl>
                                          </p:spTgt>
                                        </p:tgtEl>
                                        <p:attrNameLst>
                                          <p:attrName>style.visibility</p:attrName>
                                        </p:attrNameLst>
                                      </p:cBhvr>
                                      <p:to>
                                        <p:strVal val="visible"/>
                                      </p:to>
                                    </p:set>
                                    <p:animEffect transition="in" filter="fade">
                                      <p:cBhvr>
                                        <p:cTn id="7" dur="500"/>
                                        <p:tgtEl>
                                          <p:spTgt spid="23142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427">
                                            <p:txEl>
                                              <p:pRg st="3" end="3"/>
                                            </p:txEl>
                                          </p:spTgt>
                                        </p:tgtEl>
                                        <p:attrNameLst>
                                          <p:attrName>style.visibility</p:attrName>
                                        </p:attrNameLst>
                                      </p:cBhvr>
                                      <p:to>
                                        <p:strVal val="visible"/>
                                      </p:to>
                                    </p:set>
                                    <p:animEffect transition="in" filter="fade">
                                      <p:cBhvr>
                                        <p:cTn id="12" dur="500"/>
                                        <p:tgtEl>
                                          <p:spTgt spid="2314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427">
                                            <p:txEl>
                                              <p:pRg st="4" end="4"/>
                                            </p:txEl>
                                          </p:spTgt>
                                        </p:tgtEl>
                                        <p:attrNameLst>
                                          <p:attrName>style.visibility</p:attrName>
                                        </p:attrNameLst>
                                      </p:cBhvr>
                                      <p:to>
                                        <p:strVal val="visible"/>
                                      </p:to>
                                    </p:set>
                                    <p:animEffect transition="in" filter="fade">
                                      <p:cBhvr>
                                        <p:cTn id="17" dur="500"/>
                                        <p:tgtEl>
                                          <p:spTgt spid="2314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427">
                                            <p:txEl>
                                              <p:pRg st="5" end="5"/>
                                            </p:txEl>
                                          </p:spTgt>
                                        </p:tgtEl>
                                        <p:attrNameLst>
                                          <p:attrName>style.visibility</p:attrName>
                                        </p:attrNameLst>
                                      </p:cBhvr>
                                      <p:to>
                                        <p:strVal val="visible"/>
                                      </p:to>
                                    </p:set>
                                    <p:animEffect transition="in" filter="fade">
                                      <p:cBhvr>
                                        <p:cTn id="22" dur="500"/>
                                        <p:tgtEl>
                                          <p:spTgt spid="231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a:xfrm>
            <a:off x="457200" y="2438400"/>
            <a:ext cx="8153400" cy="3429000"/>
          </a:xfrm>
        </p:spPr>
        <p:txBody>
          <a:bodyPr>
            <a:normAutofit/>
          </a:bodyPr>
          <a:lstStyle/>
          <a:p>
            <a:pPr marL="585788" indent="-585788" algn="r" rtl="1"/>
            <a:r>
              <a:rPr lang="ar-JO" sz="3200" dirty="0"/>
              <a:t>يتطلب مشاركة أكبر من المستمع من مجرد بيان افتراضي، يجبر القارئ على التفكير والتأمل في العبارة </a:t>
            </a:r>
            <a:endParaRPr lang="en-US" sz="3200" dirty="0"/>
          </a:p>
          <a:p>
            <a:pPr marL="585788" indent="-585788" algn="r" rtl="1"/>
            <a:r>
              <a:rPr lang="ar-JO" sz="3200" dirty="0"/>
              <a:t>يبقى في الذاكرة</a:t>
            </a:r>
            <a:endParaRPr lang="en-US" sz="3200" dirty="0"/>
          </a:p>
          <a:p>
            <a:pPr marL="585788" indent="-585788" algn="r" rtl="1"/>
            <a:r>
              <a:rPr lang="ar-JO" sz="3200" dirty="0"/>
              <a:t>يعزز ويزيد من التأثير العاطفي</a:t>
            </a:r>
            <a:endParaRPr lang="en-US" sz="3200" dirty="0"/>
          </a:p>
          <a:p>
            <a:pPr marL="585788" indent="-585788" algn="r" rtl="1"/>
            <a:r>
              <a:rPr lang="ar-JO" sz="3200" dirty="0"/>
              <a:t>تكثيف التوازي</a:t>
            </a:r>
            <a:endParaRPr lang="en-US" sz="3200" dirty="0"/>
          </a:p>
        </p:txBody>
      </p:sp>
      <p:sp>
        <p:nvSpPr>
          <p:cNvPr id="115714" name="Rectangle 2"/>
          <p:cNvSpPr>
            <a:spLocks noGrp="1" noChangeArrowheads="1"/>
          </p:cNvSpPr>
          <p:nvPr>
            <p:ph type="title"/>
          </p:nvPr>
        </p:nvSpPr>
        <p:spPr>
          <a:xfrm>
            <a:off x="228600" y="90488"/>
            <a:ext cx="8610600" cy="1509712"/>
          </a:xfrm>
        </p:spPr>
        <p:txBody>
          <a:bodyPr/>
          <a:lstStyle/>
          <a:p>
            <a:r>
              <a:rPr lang="ar-JO" sz="4000" b="1" i="1" dirty="0"/>
              <a:t>ما هي التأثيرات البلاغية على الشعر الغنائي؟</a:t>
            </a:r>
            <a:endParaRPr lang="en-US" sz="1400" b="1" i="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fade">
                                      <p:cBhvr>
                                        <p:cTn id="7" dur="500"/>
                                        <p:tgtEl>
                                          <p:spTgt spid="115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fade">
                                      <p:cBhvr>
                                        <p:cTn id="12" dur="500"/>
                                        <p:tgtEl>
                                          <p:spTgt spid="115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Effect transition="in" filter="fade">
                                      <p:cBhvr>
                                        <p:cTn id="17" dur="500"/>
                                        <p:tgtEl>
                                          <p:spTgt spid="1157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715">
                                            <p:txEl>
                                              <p:pRg st="3" end="3"/>
                                            </p:txEl>
                                          </p:spTgt>
                                        </p:tgtEl>
                                        <p:attrNameLst>
                                          <p:attrName>style.visibility</p:attrName>
                                        </p:attrNameLst>
                                      </p:cBhvr>
                                      <p:to>
                                        <p:strVal val="visible"/>
                                      </p:to>
                                    </p:set>
                                    <p:animEffect transition="in" filter="fade">
                                      <p:cBhvr>
                                        <p:cTn id="22" dur="500"/>
                                        <p:tgtEl>
                                          <p:spTgt spid="1157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457200" y="2133600"/>
            <a:ext cx="8382000" cy="4343400"/>
          </a:xfrm>
        </p:spPr>
        <p:txBody>
          <a:bodyPr>
            <a:normAutofit/>
          </a:bodyPr>
          <a:lstStyle/>
          <a:p>
            <a:pPr marL="0" indent="0" algn="r">
              <a:buNone/>
            </a:pPr>
            <a:r>
              <a:rPr lang="ar-JO" sz="2800" b="1" dirty="0">
                <a:latin typeface="Arial" panose="020B0604020202020204" pitchFamily="34" charset="0"/>
                <a:cs typeface="Arial" panose="020B0604020202020204" pitchFamily="34" charset="0"/>
              </a:rPr>
              <a:t>1. تمهل. قدّر اللغة</a:t>
            </a:r>
            <a:endParaRPr lang="en-US" sz="2800" b="1" dirty="0">
              <a:latin typeface="Arial" panose="020B0604020202020204" pitchFamily="34" charset="0"/>
              <a:cs typeface="Arial" panose="020B0604020202020204" pitchFamily="34" charset="0"/>
            </a:endParaRPr>
          </a:p>
          <a:p>
            <a:pPr marL="609600" indent="-609600" algn="r">
              <a:buFontTx/>
              <a:buNone/>
            </a:pPr>
            <a:r>
              <a:rPr lang="en-US" sz="2800" dirty="0">
                <a:latin typeface="Arial" panose="020B0604020202020204" pitchFamily="34" charset="0"/>
                <a:cs typeface="Arial" panose="020B0604020202020204" pitchFamily="34" charset="0"/>
              </a:rPr>
              <a:t>	</a:t>
            </a:r>
            <a:r>
              <a:rPr lang="ar-JO" sz="2800" dirty="0">
                <a:latin typeface="Arial" panose="020B0604020202020204" pitchFamily="34" charset="0"/>
                <a:cs typeface="Arial" panose="020B0604020202020204" pitchFamily="34" charset="0"/>
              </a:rPr>
              <a:t>     يتطلب الشعر الغنائي دراسته بلغته الأصلية، فإن قراءة الشعر </a:t>
            </a:r>
          </a:p>
          <a:p>
            <a:pPr marL="609600" indent="-609600" algn="r">
              <a:buFontTx/>
              <a:buNone/>
            </a:pPr>
            <a:r>
              <a:rPr lang="ar-JO" sz="2800" dirty="0">
                <a:latin typeface="Arial" panose="020B0604020202020204" pitchFamily="34" charset="0"/>
                <a:cs typeface="Arial" panose="020B0604020202020204" pitchFamily="34" charset="0"/>
              </a:rPr>
              <a:t>     المترجم يشبه النظر إلى صورة غروب الشمس بالأبيض والأسود. قد </a:t>
            </a:r>
          </a:p>
          <a:p>
            <a:pPr marL="609600" indent="-609600" algn="r">
              <a:buFontTx/>
              <a:buNone/>
            </a:pPr>
            <a:r>
              <a:rPr lang="ar-JO" sz="2800" dirty="0">
                <a:latin typeface="Arial" panose="020B0604020202020204" pitchFamily="34" charset="0"/>
                <a:cs typeface="Arial" panose="020B0604020202020204" pitchFamily="34" charset="0"/>
              </a:rPr>
              <a:t>     يكون من الممكن التعرف على الأنماط العامة لتوصيل الشاعر، لكن </a:t>
            </a:r>
          </a:p>
          <a:p>
            <a:pPr marL="609600" indent="-609600" algn="r">
              <a:buFontTx/>
              <a:buNone/>
            </a:pPr>
            <a:r>
              <a:rPr lang="ar-JO" sz="2800" dirty="0">
                <a:latin typeface="Arial" panose="020B0604020202020204" pitchFamily="34" charset="0"/>
                <a:cs typeface="Arial" panose="020B0604020202020204" pitchFamily="34" charset="0"/>
              </a:rPr>
              <a:t>     الكثير من تألقها وقوتها الإستفزازية مفقود، فحتى الترجمة الجيدة </a:t>
            </a:r>
          </a:p>
          <a:p>
            <a:pPr marL="609600" indent="-609600" algn="r">
              <a:buFontTx/>
              <a:buNone/>
            </a:pPr>
            <a:r>
              <a:rPr lang="ar-JO" sz="2800" dirty="0">
                <a:latin typeface="Arial" panose="020B0604020202020204" pitchFamily="34" charset="0"/>
                <a:cs typeface="Arial" panose="020B0604020202020204" pitchFamily="34" charset="0"/>
              </a:rPr>
              <a:t>     تكون بديلاً سيئاً للنص الشعري الأصلي.</a:t>
            </a:r>
            <a:endParaRPr lang="en-US" sz="2800" dirty="0">
              <a:latin typeface="Arial" panose="020B0604020202020204" pitchFamily="34" charset="0"/>
              <a:cs typeface="Arial" panose="020B0604020202020204" pitchFamily="34" charset="0"/>
            </a:endParaRPr>
          </a:p>
          <a:p>
            <a:pPr marL="609600" indent="-609600">
              <a:buFontTx/>
              <a:buNone/>
            </a:pPr>
            <a:r>
              <a:rPr lang="en-US" sz="2000" dirty="0">
                <a:latin typeface="Arial" panose="020B0604020202020204" pitchFamily="34" charset="0"/>
                <a:cs typeface="Arial" panose="020B0604020202020204" pitchFamily="34" charset="0"/>
              </a:rPr>
              <a:t>	</a:t>
            </a:r>
          </a:p>
          <a:p>
            <a:pPr marL="0" indent="0" algn="r" rtl="1">
              <a:buNone/>
            </a:pPr>
            <a:r>
              <a:rPr lang="en-US" sz="2000" dirty="0">
                <a:latin typeface="Arial" panose="020B0604020202020204" pitchFamily="34" charset="0"/>
                <a:cs typeface="Arial" panose="020B0604020202020204" pitchFamily="34" charset="0"/>
              </a:rPr>
              <a:t>       </a:t>
            </a:r>
            <a:r>
              <a:rPr lang="ar-JO" sz="2000" dirty="0">
                <a:latin typeface="Arial" panose="020B0604020202020204" pitchFamily="34" charset="0"/>
                <a:cs typeface="Arial" panose="020B0604020202020204" pitchFamily="34" charset="0"/>
              </a:rPr>
              <a:t>دانيال ج. إستس، تفسير الشعر الغنائي الكتابي، بيبساك 152(1995)</a:t>
            </a:r>
            <a:endParaRPr lang="en-US" sz="2000" dirty="0">
              <a:latin typeface="Arial" panose="020B0604020202020204" pitchFamily="34" charset="0"/>
              <a:cs typeface="Arial" panose="020B0604020202020204" pitchFamily="34" charset="0"/>
            </a:endParaRPr>
          </a:p>
        </p:txBody>
      </p:sp>
      <p:sp>
        <p:nvSpPr>
          <p:cNvPr id="70658" name="Rectangle 2"/>
          <p:cNvSpPr>
            <a:spLocks noGrp="1" noChangeArrowheads="1"/>
          </p:cNvSpPr>
          <p:nvPr>
            <p:ph type="title"/>
          </p:nvPr>
        </p:nvSpPr>
        <p:spPr>
          <a:xfrm>
            <a:off x="688490" y="228600"/>
            <a:ext cx="7756263" cy="1066800"/>
          </a:xfrm>
        </p:spPr>
        <p:txBody>
          <a:bodyPr/>
          <a:lstStyle/>
          <a:p>
            <a:r>
              <a:rPr lang="ar-JO" sz="4400" dirty="0">
                <a:latin typeface="Arial" panose="020B0604020202020204" pitchFamily="34" charset="0"/>
                <a:cs typeface="Arial" panose="020B0604020202020204" pitchFamily="34" charset="0"/>
              </a:rPr>
              <a:t>كيف ندرس المزامير كشعر غنائي؟</a:t>
            </a:r>
            <a:endParaRPr lang="en-US" sz="4400"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dissolve">
                                      <p:cBhvr>
                                        <p:cTn id="7" dur="500"/>
                                        <p:tgtEl>
                                          <p:spTgt spid="70659">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0659">
                                            <p:txEl>
                                              <p:pRg st="2" end="2"/>
                                            </p:txEl>
                                          </p:spTgt>
                                        </p:tgtEl>
                                        <p:attrNameLst>
                                          <p:attrName>style.visibility</p:attrName>
                                        </p:attrNameLst>
                                      </p:cBhvr>
                                      <p:to>
                                        <p:strVal val="visible"/>
                                      </p:to>
                                    </p:set>
                                    <p:animEffect transition="in" filter="dissolve">
                                      <p:cBhvr>
                                        <p:cTn id="10" dur="500"/>
                                        <p:tgtEl>
                                          <p:spTgt spid="70659">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0659">
                                            <p:txEl>
                                              <p:pRg st="3" end="3"/>
                                            </p:txEl>
                                          </p:spTgt>
                                        </p:tgtEl>
                                        <p:attrNameLst>
                                          <p:attrName>style.visibility</p:attrName>
                                        </p:attrNameLst>
                                      </p:cBhvr>
                                      <p:to>
                                        <p:strVal val="visible"/>
                                      </p:to>
                                    </p:set>
                                    <p:animEffect transition="in" filter="dissolve">
                                      <p:cBhvr>
                                        <p:cTn id="13" dur="500"/>
                                        <p:tgtEl>
                                          <p:spTgt spid="70659">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70659">
                                            <p:txEl>
                                              <p:pRg st="4" end="4"/>
                                            </p:txEl>
                                          </p:spTgt>
                                        </p:tgtEl>
                                        <p:attrNameLst>
                                          <p:attrName>style.visibility</p:attrName>
                                        </p:attrNameLst>
                                      </p:cBhvr>
                                      <p:to>
                                        <p:strVal val="visible"/>
                                      </p:to>
                                    </p:set>
                                    <p:animEffect transition="in" filter="dissolve">
                                      <p:cBhvr>
                                        <p:cTn id="16" dur="500"/>
                                        <p:tgtEl>
                                          <p:spTgt spid="70659">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70659">
                                            <p:txEl>
                                              <p:pRg st="5" end="5"/>
                                            </p:txEl>
                                          </p:spTgt>
                                        </p:tgtEl>
                                        <p:attrNameLst>
                                          <p:attrName>style.visibility</p:attrName>
                                        </p:attrNameLst>
                                      </p:cBhvr>
                                      <p:to>
                                        <p:strVal val="visible"/>
                                      </p:to>
                                    </p:set>
                                    <p:animEffect transition="in" filter="dissolve">
                                      <p:cBhvr>
                                        <p:cTn id="19" dur="500"/>
                                        <p:tgtEl>
                                          <p:spTgt spid="70659">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70659">
                                            <p:txEl>
                                              <p:pRg st="6" end="6"/>
                                            </p:txEl>
                                          </p:spTgt>
                                        </p:tgtEl>
                                        <p:attrNameLst>
                                          <p:attrName>style.visibility</p:attrName>
                                        </p:attrNameLst>
                                      </p:cBhvr>
                                      <p:to>
                                        <p:strVal val="visible"/>
                                      </p:to>
                                    </p:set>
                                    <p:animEffect transition="in" filter="dissolve">
                                      <p:cBhvr>
                                        <p:cTn id="22" dur="500"/>
                                        <p:tgtEl>
                                          <p:spTgt spid="70659">
                                            <p:txEl>
                                              <p:pRg st="6" end="6"/>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70659">
                                            <p:txEl>
                                              <p:pRg st="7" end="7"/>
                                            </p:txEl>
                                          </p:spTgt>
                                        </p:tgtEl>
                                        <p:attrNameLst>
                                          <p:attrName>style.visibility</p:attrName>
                                        </p:attrNameLst>
                                      </p:cBhvr>
                                      <p:to>
                                        <p:strVal val="visible"/>
                                      </p:to>
                                    </p:set>
                                    <p:animEffect transition="in" filter="dissolve">
                                      <p:cBhvr>
                                        <p:cTn id="25" dur="500"/>
                                        <p:tgtEl>
                                          <p:spTgt spid="706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457200" y="2209800"/>
            <a:ext cx="8153400" cy="3962400"/>
          </a:xfrm>
        </p:spPr>
        <p:txBody>
          <a:bodyPr>
            <a:normAutofit/>
          </a:bodyPr>
          <a:lstStyle/>
          <a:p>
            <a:pPr marL="0" indent="0" algn="r">
              <a:lnSpc>
                <a:spcPct val="90000"/>
              </a:lnSpc>
              <a:buNone/>
            </a:pPr>
            <a:r>
              <a:rPr lang="ar-JO" sz="2800" b="1" dirty="0"/>
              <a:t>1. تمهل. قدّر اللغة</a:t>
            </a:r>
            <a:r>
              <a:rPr lang="en-US" sz="2800" b="1" dirty="0"/>
              <a:t> </a:t>
            </a:r>
          </a:p>
          <a:p>
            <a:pPr>
              <a:lnSpc>
                <a:spcPct val="90000"/>
              </a:lnSpc>
              <a:buFontTx/>
              <a:buNone/>
            </a:pPr>
            <a:endParaRPr lang="en-US" sz="2800" b="1" dirty="0"/>
          </a:p>
          <a:p>
            <a:pPr algn="r">
              <a:lnSpc>
                <a:spcPct val="90000"/>
              </a:lnSpc>
              <a:buFontTx/>
              <a:buNone/>
            </a:pPr>
            <a:r>
              <a:rPr lang="ar-JO" sz="2800" b="1" dirty="0"/>
              <a:t>2. ميّز الهيكل</a:t>
            </a:r>
            <a:endParaRPr lang="en-US" sz="2800" b="1" dirty="0"/>
          </a:p>
        </p:txBody>
      </p:sp>
      <p:sp>
        <p:nvSpPr>
          <p:cNvPr id="71682" name="Rectangle 2"/>
          <p:cNvSpPr>
            <a:spLocks noGrp="1" noChangeArrowheads="1"/>
          </p:cNvSpPr>
          <p:nvPr>
            <p:ph type="title"/>
          </p:nvPr>
        </p:nvSpPr>
        <p:spPr/>
        <p:txBody>
          <a:bodyPr/>
          <a:lstStyle/>
          <a:p>
            <a:r>
              <a:rPr lang="ar-JO" sz="4400" dirty="0"/>
              <a:t>كيف ندرس المزامير كشعر غنائي؟</a:t>
            </a:r>
            <a:endParaRPr lang="en-US" sz="4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animEffect transition="in" filter="fade">
                                      <p:cBhvr>
                                        <p:cTn id="7" dur="5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idx="1"/>
          </p:nvPr>
        </p:nvSpPr>
        <p:spPr>
          <a:xfrm>
            <a:off x="457200" y="2209800"/>
            <a:ext cx="8153400" cy="3962400"/>
          </a:xfrm>
        </p:spPr>
        <p:txBody>
          <a:bodyPr>
            <a:normAutofit/>
          </a:bodyPr>
          <a:lstStyle/>
          <a:p>
            <a:pPr algn="ctr">
              <a:lnSpc>
                <a:spcPct val="90000"/>
              </a:lnSpc>
              <a:buFontTx/>
              <a:buNone/>
            </a:pPr>
            <a:r>
              <a:rPr lang="ar-JO" sz="2800" b="1" dirty="0"/>
              <a:t>الهياكل الصغيرة:</a:t>
            </a:r>
            <a:endParaRPr lang="en-US" sz="2800" b="1" dirty="0"/>
          </a:p>
          <a:p>
            <a:pPr algn="ctr">
              <a:lnSpc>
                <a:spcPct val="90000"/>
              </a:lnSpc>
              <a:buFontTx/>
              <a:buNone/>
            </a:pPr>
            <a:endParaRPr lang="en-US" sz="2800" b="1" dirty="0"/>
          </a:p>
          <a:p>
            <a:pPr algn="ctr">
              <a:lnSpc>
                <a:spcPct val="90000"/>
              </a:lnSpc>
              <a:buFontTx/>
              <a:buNone/>
            </a:pPr>
            <a:r>
              <a:rPr lang="ar-JO" sz="2800" b="1" dirty="0"/>
              <a:t>التوازي المترادف</a:t>
            </a:r>
          </a:p>
          <a:p>
            <a:pPr algn="ctr">
              <a:lnSpc>
                <a:spcPct val="90000"/>
              </a:lnSpc>
              <a:buFontTx/>
              <a:buNone/>
            </a:pPr>
            <a:r>
              <a:rPr lang="ar-JO" sz="2800" b="1" dirty="0"/>
              <a:t>التوازي المضاد</a:t>
            </a:r>
          </a:p>
          <a:p>
            <a:pPr algn="ctr">
              <a:lnSpc>
                <a:spcPct val="90000"/>
              </a:lnSpc>
              <a:buFontTx/>
              <a:buNone/>
            </a:pPr>
            <a:r>
              <a:rPr lang="ar-JO" sz="2800" b="1" dirty="0"/>
              <a:t>التوازي الإصطناعي</a:t>
            </a:r>
          </a:p>
          <a:p>
            <a:pPr algn="ctr">
              <a:lnSpc>
                <a:spcPct val="90000"/>
              </a:lnSpc>
              <a:buFontTx/>
              <a:buNone/>
            </a:pPr>
            <a:r>
              <a:rPr lang="ar-JO" sz="2800" b="1" dirty="0"/>
              <a:t>التصالبية</a:t>
            </a:r>
          </a:p>
          <a:p>
            <a:pPr algn="ctr">
              <a:lnSpc>
                <a:spcPct val="90000"/>
              </a:lnSpc>
              <a:buFontTx/>
              <a:buNone/>
            </a:pPr>
            <a:r>
              <a:rPr lang="ar-JO" sz="2800" b="1" dirty="0"/>
              <a:t>الإستجابة المضادة</a:t>
            </a:r>
          </a:p>
          <a:p>
            <a:pPr algn="ctr">
              <a:lnSpc>
                <a:spcPct val="90000"/>
              </a:lnSpc>
              <a:buFontTx/>
              <a:buNone/>
            </a:pPr>
            <a:endParaRPr lang="en-US" sz="2800" dirty="0"/>
          </a:p>
        </p:txBody>
      </p:sp>
      <p:sp>
        <p:nvSpPr>
          <p:cNvPr id="169986" name="Rectangle 2"/>
          <p:cNvSpPr>
            <a:spLocks noGrp="1" noChangeArrowheads="1"/>
          </p:cNvSpPr>
          <p:nvPr>
            <p:ph type="title"/>
          </p:nvPr>
        </p:nvSpPr>
        <p:spPr>
          <a:xfrm>
            <a:off x="688490" y="381000"/>
            <a:ext cx="7756263" cy="1243406"/>
          </a:xfrm>
        </p:spPr>
        <p:txBody>
          <a:bodyPr/>
          <a:lstStyle/>
          <a:p>
            <a:r>
              <a:rPr lang="ar-JO" sz="4400" dirty="0"/>
              <a:t>كيف ندرس المزامير كشعر غنائي؟</a:t>
            </a:r>
            <a:endParaRPr lang="en-US" sz="4400" dirty="0"/>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8490" y="304800"/>
            <a:ext cx="7756263" cy="1319606"/>
          </a:xfrm>
        </p:spPr>
        <p:txBody>
          <a:bodyPr/>
          <a:lstStyle/>
          <a:p>
            <a:r>
              <a:rPr lang="ar-JO" sz="4800" dirty="0">
                <a:solidFill>
                  <a:schemeClr val="accent1"/>
                </a:solidFill>
                <a:latin typeface="Arial" panose="020B0604020202020204" pitchFamily="34" charset="0"/>
                <a:cs typeface="Arial" panose="020B0604020202020204" pitchFamily="34" charset="0"/>
              </a:rPr>
              <a:t>على سبيل المثال</a:t>
            </a:r>
            <a:br>
              <a:rPr lang="en-US" sz="4800" dirty="0">
                <a:solidFill>
                  <a:schemeClr val="accent1"/>
                </a:solidFill>
                <a:latin typeface="Arial" panose="020B0604020202020204" pitchFamily="34" charset="0"/>
                <a:cs typeface="Arial" panose="020B0604020202020204" pitchFamily="34" charset="0"/>
              </a:rPr>
            </a:br>
            <a:r>
              <a:rPr lang="ar-JO" sz="4800" dirty="0">
                <a:solidFill>
                  <a:schemeClr val="accent1"/>
                </a:solidFill>
                <a:latin typeface="Arial" panose="020B0604020202020204" pitchFamily="34" charset="0"/>
                <a:cs typeface="Arial" panose="020B0604020202020204" pitchFamily="34" charset="0"/>
              </a:rPr>
              <a:t>مقياس القينة</a:t>
            </a:r>
            <a:endParaRPr lang="en-US" sz="4800" dirty="0">
              <a:solidFill>
                <a:schemeClr val="accent1"/>
              </a:solidFill>
              <a:latin typeface="Arial" panose="020B0604020202020204" pitchFamily="34" charset="0"/>
              <a:cs typeface="Arial" panose="020B0604020202020204" pitchFamily="34" charset="0"/>
            </a:endParaRPr>
          </a:p>
        </p:txBody>
      </p:sp>
      <p:sp>
        <p:nvSpPr>
          <p:cNvPr id="40963" name="Rectangle 3"/>
          <p:cNvSpPr>
            <a:spLocks noGrp="1" noChangeArrowheads="1"/>
          </p:cNvSpPr>
          <p:nvPr>
            <p:ph type="body" idx="1"/>
          </p:nvPr>
        </p:nvSpPr>
        <p:spPr/>
        <p:txBody>
          <a:bodyPr>
            <a:normAutofit/>
          </a:bodyPr>
          <a:lstStyle/>
          <a:p>
            <a:pPr algn="r">
              <a:buClr>
                <a:schemeClr val="tx1"/>
              </a:buClr>
              <a:buFontTx/>
              <a:buNone/>
            </a:pPr>
            <a:r>
              <a:rPr lang="ar-JO" sz="2800" dirty="0">
                <a:solidFill>
                  <a:schemeClr val="tx1"/>
                </a:solidFill>
                <a:latin typeface="Arial" panose="020B0604020202020204" pitchFamily="34" charset="0"/>
                <a:cs typeface="Arial" panose="020B0604020202020204" pitchFamily="34" charset="0"/>
              </a:rPr>
              <a:t>يميل هذا النوع من الأعداد المجوفة أو المتعرجة إلى الارتباط بقصائد الرثاء. في نمط القينة يكون السطر الشعري الأول أطول بكلمة أو وحدة نحوية واحدة على الأقل من السطر الثاني، مما يعطينا النمط الأكثر شيوعًا وهو 3 + 2، ولكن أيضًا أنماط 4 + 3 أو حتى 4 + 2.</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169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p:txBody>
          <a:bodyPr>
            <a:normAutofit/>
          </a:bodyPr>
          <a:lstStyle/>
          <a:p>
            <a:pPr algn="r">
              <a:buClr>
                <a:schemeClr val="tx1"/>
              </a:buClr>
              <a:buFontTx/>
              <a:buNone/>
            </a:pPr>
            <a:r>
              <a:rPr lang="ar-JO" sz="2800" dirty="0">
                <a:solidFill>
                  <a:schemeClr val="tx1"/>
                </a:solidFill>
              </a:rPr>
              <a:t>إن التأثير الذي يخلقه العنصر الثالث المفقود في السطر الثاني هو تأثير خواء المشية المتعرجة. إنه مثل انتظار سقوط الحذاء الآخر لكنه لا يحدث أبداً. ويضيف هذا التنسيق إلى المزاج المظلم والحزن الذي يتناسب مع محتوى القصيدة.</a:t>
            </a:r>
            <a:endParaRPr lang="en-US" sz="2800" dirty="0">
              <a:solidFill>
                <a:schemeClr val="tx1"/>
              </a:solidFill>
            </a:endParaRPr>
          </a:p>
          <a:p>
            <a:pPr algn="r">
              <a:buClr>
                <a:schemeClr val="tx1"/>
              </a:buClr>
              <a:buFontTx/>
              <a:buNone/>
            </a:pPr>
            <a:endParaRPr lang="en-US" sz="1800" i="1" dirty="0">
              <a:solidFill>
                <a:schemeClr val="tx1"/>
              </a:solidFill>
            </a:endParaRPr>
          </a:p>
          <a:p>
            <a:pPr algn="r">
              <a:buClr>
                <a:schemeClr val="tx1"/>
              </a:buClr>
              <a:buFontTx/>
              <a:buNone/>
            </a:pPr>
            <a:r>
              <a:rPr lang="ar-JO" sz="1800" i="1" dirty="0">
                <a:solidFill>
                  <a:schemeClr val="tx1"/>
                </a:solidFill>
              </a:rPr>
              <a:t>والتر كايسر، الوعظ والتعليم من العهد القديم</a:t>
            </a:r>
            <a:endParaRPr lang="en-US" sz="1800" dirty="0">
              <a:solidFill>
                <a:schemeClr val="tx1"/>
              </a:solidFill>
            </a:endParaRPr>
          </a:p>
        </p:txBody>
      </p:sp>
    </p:spTree>
    <p:extLst>
      <p:ext uri="{BB962C8B-B14F-4D97-AF65-F5344CB8AC3E}">
        <p14:creationId xmlns:p14="http://schemas.microsoft.com/office/powerpoint/2010/main" val="433136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ar-JO" sz="4800" dirty="0">
                <a:solidFill>
                  <a:schemeClr val="accent1"/>
                </a:solidFill>
              </a:rPr>
              <a:t>مزمور 77: 1</a:t>
            </a:r>
            <a:endParaRPr lang="en-US" sz="4800" dirty="0">
              <a:solidFill>
                <a:schemeClr val="accent1"/>
              </a:solidFill>
            </a:endParaRPr>
          </a:p>
        </p:txBody>
      </p:sp>
      <p:sp>
        <p:nvSpPr>
          <p:cNvPr id="43011" name="Rectangle 3"/>
          <p:cNvSpPr>
            <a:spLocks noGrp="1" noChangeArrowheads="1"/>
          </p:cNvSpPr>
          <p:nvPr>
            <p:ph type="body" idx="1"/>
          </p:nvPr>
        </p:nvSpPr>
        <p:spPr/>
        <p:txBody>
          <a:bodyPr>
            <a:normAutofit/>
          </a:bodyPr>
          <a:lstStyle/>
          <a:p>
            <a:pPr algn="r">
              <a:lnSpc>
                <a:spcPct val="90000"/>
              </a:lnSpc>
              <a:buClr>
                <a:schemeClr val="tx1"/>
              </a:buClr>
              <a:buFontTx/>
              <a:buNone/>
            </a:pPr>
            <a:r>
              <a:rPr lang="ar-JO" sz="4000" dirty="0">
                <a:solidFill>
                  <a:schemeClr val="tx1"/>
                </a:solidFill>
                <a:latin typeface="Bwhebl" pitchFamily="18" charset="0"/>
              </a:rPr>
              <a:t>صوتي    إلى الله    فأصرخ. </a:t>
            </a:r>
          </a:p>
          <a:p>
            <a:pPr algn="r">
              <a:lnSpc>
                <a:spcPct val="90000"/>
              </a:lnSpc>
              <a:buClr>
                <a:schemeClr val="tx1"/>
              </a:buClr>
              <a:buFontTx/>
              <a:buNone/>
            </a:pPr>
            <a:r>
              <a:rPr lang="ar-JO" sz="4000" dirty="0">
                <a:solidFill>
                  <a:schemeClr val="tx1"/>
                </a:solidFill>
                <a:latin typeface="Bwhebl" pitchFamily="18" charset="0"/>
              </a:rPr>
              <a:t>صوتي   إلى الله </a:t>
            </a:r>
          </a:p>
          <a:p>
            <a:pPr algn="r">
              <a:lnSpc>
                <a:spcPct val="90000"/>
              </a:lnSpc>
              <a:buClr>
                <a:schemeClr val="tx1"/>
              </a:buClr>
              <a:buFontTx/>
              <a:buNone/>
            </a:pPr>
            <a:r>
              <a:rPr lang="ar-JO" sz="4000" dirty="0">
                <a:solidFill>
                  <a:schemeClr val="tx1"/>
                </a:solidFill>
                <a:latin typeface="Bwhebl" pitchFamily="18" charset="0"/>
              </a:rPr>
              <a:t>                فأصغى إلي.</a:t>
            </a:r>
            <a:endParaRPr lang="en-US" sz="4000" dirty="0">
              <a:solidFill>
                <a:schemeClr val="tx1"/>
              </a:solidFill>
              <a:latin typeface="Bwhebl" pitchFamily="18" charset="0"/>
            </a:endParaRPr>
          </a:p>
        </p:txBody>
      </p:sp>
    </p:spTree>
    <p:extLst>
      <p:ext uri="{BB962C8B-B14F-4D97-AF65-F5344CB8AC3E}">
        <p14:creationId xmlns:p14="http://schemas.microsoft.com/office/powerpoint/2010/main" val="148425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B8C4528-2787-2D9D-9789-88DD01B7AD86}"/>
              </a:ext>
            </a:extLst>
          </p:cNvPr>
          <p:cNvSpPr/>
          <p:nvPr/>
        </p:nvSpPr>
        <p:spPr>
          <a:xfrm>
            <a:off x="1752600" y="457200"/>
            <a:ext cx="5715000" cy="9715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3" name="Text Box 12"/>
          <p:cNvSpPr txBox="1">
            <a:spLocks noChangeArrowheads="1"/>
          </p:cNvSpPr>
          <p:nvPr/>
        </p:nvSpPr>
        <p:spPr bwMode="auto">
          <a:xfrm>
            <a:off x="533400" y="1511300"/>
            <a:ext cx="8153400" cy="2308324"/>
          </a:xfrm>
          <a:prstGeom prst="rect">
            <a:avLst/>
          </a:prstGeom>
          <a:noFill/>
          <a:ln w="9525">
            <a:noFill/>
            <a:miter lim="800000"/>
            <a:headEnd/>
            <a:tailEnd/>
          </a:ln>
        </p:spPr>
        <p:txBody>
          <a:bodyPr>
            <a:spAutoFit/>
          </a:bodyPr>
          <a:lstStyle/>
          <a:p>
            <a:pPr algn="ctr" eaLnBrk="0" hangingPunct="0">
              <a:spcBef>
                <a:spcPct val="50000"/>
              </a:spcBef>
            </a:pPr>
            <a:r>
              <a:rPr lang="ar-JO" sz="3600" dirty="0">
                <a:latin typeface="Arial" panose="020B0604020202020204" pitchFamily="34" charset="0"/>
                <a:cs typeface="Arial" panose="020B0604020202020204" pitchFamily="34" charset="0"/>
              </a:rPr>
              <a:t>أنا أناشدك إذا أمام الله والرب يسوع المسيح العتيد أن يدين الأحياء والأموات عند ظهوره وملكوته: اكرز بالكلمة اعكف على ذلك في وقت مناسب وغير مناسب. وبخ انتهر عظ بكل أناة وتعليم.</a:t>
            </a:r>
            <a:endParaRPr lang="en-US" sz="3600" dirty="0">
              <a:latin typeface="Arial" panose="020B0604020202020204" pitchFamily="34" charset="0"/>
              <a:cs typeface="Arial" panose="020B0604020202020204" pitchFamily="34" charset="0"/>
            </a:endParaRPr>
          </a:p>
        </p:txBody>
      </p:sp>
      <p:pic>
        <p:nvPicPr>
          <p:cNvPr id="5124" name="Picture 15" descr="MPj03849090000[1]"/>
          <p:cNvPicPr>
            <a:picLocks noChangeAspect="1" noChangeArrowheads="1"/>
          </p:cNvPicPr>
          <p:nvPr/>
        </p:nvPicPr>
        <p:blipFill>
          <a:blip r:embed="rId2" cstate="print"/>
          <a:srcRect/>
          <a:stretch>
            <a:fillRect/>
          </a:stretch>
        </p:blipFill>
        <p:spPr bwMode="auto">
          <a:xfrm>
            <a:off x="7924800" y="381000"/>
            <a:ext cx="762000" cy="760413"/>
          </a:xfrm>
          <a:prstGeom prst="rect">
            <a:avLst/>
          </a:prstGeom>
          <a:noFill/>
          <a:ln w="9525">
            <a:noFill/>
            <a:miter lim="800000"/>
            <a:headEnd/>
            <a:tailEnd/>
          </a:ln>
        </p:spPr>
      </p:pic>
      <p:sp>
        <p:nvSpPr>
          <p:cNvPr id="2" name="Rectangle 1">
            <a:extLst>
              <a:ext uri="{FF2B5EF4-FFF2-40B4-BE49-F238E27FC236}">
                <a16:creationId xmlns:a16="http://schemas.microsoft.com/office/drawing/2014/main" id="{6FA76A73-CC2C-5DFA-DCC8-4E9C7334FEA9}"/>
              </a:ext>
            </a:extLst>
          </p:cNvPr>
          <p:cNvSpPr/>
          <p:nvPr/>
        </p:nvSpPr>
        <p:spPr>
          <a:xfrm>
            <a:off x="2362199" y="457200"/>
            <a:ext cx="4486275" cy="10541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4800" b="1" dirty="0">
                <a:solidFill>
                  <a:srgbClr val="FFFF00"/>
                </a:solidFill>
                <a:effectLst>
                  <a:glow rad="127000">
                    <a:schemeClr val="tx1"/>
                  </a:glow>
                </a:effectLst>
                <a:latin typeface="Arial" panose="020B0604020202020204" pitchFamily="34" charset="0"/>
                <a:cs typeface="Arial" panose="020B0604020202020204" pitchFamily="34" charset="0"/>
              </a:rPr>
              <a:t>2 تيموثاوس 4: 1-2</a:t>
            </a:r>
            <a:endParaRPr lang="en-US" sz="4800" b="1" dirty="0">
              <a:solidFill>
                <a:srgbClr val="FFFF00"/>
              </a:solidFill>
              <a:effectLst>
                <a:glow rad="127000">
                  <a:schemeClr val="tx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655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idx="1"/>
          </p:nvPr>
        </p:nvSpPr>
        <p:spPr>
          <a:xfrm>
            <a:off x="457200" y="2209800"/>
            <a:ext cx="8153400" cy="3962400"/>
          </a:xfrm>
        </p:spPr>
        <p:txBody>
          <a:bodyPr>
            <a:normAutofit/>
          </a:bodyPr>
          <a:lstStyle/>
          <a:p>
            <a:pPr algn="ctr">
              <a:lnSpc>
                <a:spcPct val="90000"/>
              </a:lnSpc>
              <a:buFontTx/>
              <a:buNone/>
            </a:pPr>
            <a:r>
              <a:rPr lang="ar-JO" sz="2800" b="1" dirty="0"/>
              <a:t>الهياكل الكبيرة</a:t>
            </a:r>
            <a:endParaRPr lang="en-US" sz="2800" b="1" dirty="0"/>
          </a:p>
          <a:p>
            <a:pPr algn="ctr">
              <a:lnSpc>
                <a:spcPct val="90000"/>
              </a:lnSpc>
              <a:buFontTx/>
              <a:buNone/>
            </a:pPr>
            <a:endParaRPr lang="en-US" sz="2800" b="1" dirty="0"/>
          </a:p>
          <a:p>
            <a:pPr algn="ctr">
              <a:lnSpc>
                <a:spcPct val="90000"/>
              </a:lnSpc>
              <a:buFontTx/>
              <a:buNone/>
            </a:pPr>
            <a:r>
              <a:rPr lang="ar-JO" sz="2800" dirty="0"/>
              <a:t>أنظر إلى المخطط العاطفي ـــ </a:t>
            </a:r>
          </a:p>
          <a:p>
            <a:pPr algn="ctr">
              <a:lnSpc>
                <a:spcPct val="90000"/>
              </a:lnSpc>
              <a:buFontTx/>
              <a:buNone/>
            </a:pPr>
            <a:r>
              <a:rPr lang="ar-JO" sz="2800" dirty="0"/>
              <a:t>الإختبار الفعال الذي تعيد القصيده خلقه</a:t>
            </a:r>
            <a:endParaRPr lang="en-US" sz="2800" dirty="0"/>
          </a:p>
          <a:p>
            <a:pPr algn="ctr">
              <a:lnSpc>
                <a:spcPct val="90000"/>
              </a:lnSpc>
              <a:buFontTx/>
              <a:buNone/>
            </a:pPr>
            <a:endParaRPr lang="en-US" sz="2800" dirty="0"/>
          </a:p>
          <a:p>
            <a:pPr algn="ctr">
              <a:lnSpc>
                <a:spcPct val="90000"/>
              </a:lnSpc>
              <a:buFontTx/>
              <a:buNone/>
            </a:pPr>
            <a:r>
              <a:rPr lang="ar-JO" sz="2800" dirty="0"/>
              <a:t>تمرين:</a:t>
            </a:r>
            <a:endParaRPr lang="en-US" sz="2800" dirty="0"/>
          </a:p>
          <a:p>
            <a:pPr algn="ctr">
              <a:lnSpc>
                <a:spcPct val="90000"/>
              </a:lnSpc>
              <a:buFontTx/>
              <a:buNone/>
            </a:pPr>
            <a:r>
              <a:rPr lang="ar-JO" sz="2800" dirty="0"/>
              <a:t>ارسم التضاريس العاطفية للمزمور 116</a:t>
            </a:r>
            <a:endParaRPr lang="en-US" sz="2800" b="1" dirty="0"/>
          </a:p>
        </p:txBody>
      </p:sp>
      <p:sp>
        <p:nvSpPr>
          <p:cNvPr id="171010" name="Rectangle 2"/>
          <p:cNvSpPr>
            <a:spLocks noGrp="1" noChangeArrowheads="1"/>
          </p:cNvSpPr>
          <p:nvPr>
            <p:ph type="title"/>
          </p:nvPr>
        </p:nvSpPr>
        <p:spPr>
          <a:xfrm>
            <a:off x="688490" y="381000"/>
            <a:ext cx="7756263" cy="1243406"/>
          </a:xfrm>
        </p:spPr>
        <p:txBody>
          <a:bodyPr/>
          <a:lstStyle/>
          <a:p>
            <a:r>
              <a:rPr lang="ar-JO" sz="4400" dirty="0"/>
              <a:t>كيف ندرس المزامير كشعر غنائي؟</a:t>
            </a:r>
            <a:endParaRPr lang="en-US" sz="4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1011">
                                            <p:txEl>
                                              <p:pRg st="5" end="5"/>
                                            </p:txEl>
                                          </p:spTgt>
                                        </p:tgtEl>
                                        <p:attrNameLst>
                                          <p:attrName>style.visibility</p:attrName>
                                        </p:attrNameLst>
                                      </p:cBhvr>
                                      <p:to>
                                        <p:strVal val="visible"/>
                                      </p:to>
                                    </p:set>
                                    <p:animEffect transition="in" filter="dissolve">
                                      <p:cBhvr>
                                        <p:cTn id="7" dur="500"/>
                                        <p:tgtEl>
                                          <p:spTgt spid="171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idx="1"/>
          </p:nvPr>
        </p:nvSpPr>
        <p:spPr/>
        <p:txBody>
          <a:bodyPr/>
          <a:lstStyle/>
          <a:p>
            <a:pPr marL="0" indent="0" algn="r">
              <a:buNone/>
            </a:pPr>
            <a:r>
              <a:rPr lang="ar-JO" b="1" dirty="0"/>
              <a:t>1. تمهل. قدّر اللغة</a:t>
            </a:r>
            <a:r>
              <a:rPr lang="en-US" b="1" dirty="0"/>
              <a:t> </a:t>
            </a:r>
          </a:p>
          <a:p>
            <a:pPr algn="r">
              <a:buFontTx/>
              <a:buNone/>
            </a:pPr>
            <a:r>
              <a:rPr lang="ar-JO" b="1" dirty="0"/>
              <a:t>2. ميّز الهيكل</a:t>
            </a:r>
            <a:endParaRPr lang="en-US" b="1" dirty="0"/>
          </a:p>
          <a:p>
            <a:pPr algn="r">
              <a:buFontTx/>
              <a:buNone/>
            </a:pPr>
            <a:r>
              <a:rPr lang="ar-JO" b="1" dirty="0"/>
              <a:t>3. تأمّل</a:t>
            </a:r>
            <a:endParaRPr lang="en-US" b="1" dirty="0"/>
          </a:p>
          <a:p>
            <a:pPr lvl="1" algn="r" rtl="1"/>
            <a:r>
              <a:rPr lang="ar-JO" b="1" dirty="0"/>
              <a:t>جد مكاناً هادئاً</a:t>
            </a:r>
            <a:endParaRPr lang="en-US" b="1" dirty="0"/>
          </a:p>
          <a:p>
            <a:pPr lvl="1" algn="r" rtl="1"/>
            <a:r>
              <a:rPr lang="ar-JO" b="1" dirty="0"/>
              <a:t>جرب القراءة الإنتقائية مثل مز 116</a:t>
            </a:r>
            <a:endParaRPr lang="en-US" b="1" dirty="0"/>
          </a:p>
          <a:p>
            <a:pPr algn="r">
              <a:buFontTx/>
              <a:buNone/>
            </a:pPr>
            <a:r>
              <a:rPr lang="ar-JO" b="1" dirty="0"/>
              <a:t>4. اقرأ النص بصوتٍ عالٍ أو استمع إلى تسجيل احترافي</a:t>
            </a:r>
            <a:endParaRPr lang="en-US" b="1" dirty="0"/>
          </a:p>
          <a:p>
            <a:pPr lvl="2">
              <a:buFontTx/>
              <a:buNone/>
            </a:pPr>
            <a:r>
              <a:rPr lang="en-US" sz="2400" dirty="0"/>
              <a:t>www.biblegateway.com/resources/audio</a:t>
            </a:r>
            <a:endParaRPr lang="en-US" sz="1800" dirty="0"/>
          </a:p>
          <a:p>
            <a:pPr>
              <a:buFontTx/>
              <a:buNone/>
            </a:pPr>
            <a:endParaRPr lang="en-US" dirty="0"/>
          </a:p>
        </p:txBody>
      </p:sp>
      <p:sp>
        <p:nvSpPr>
          <p:cNvPr id="172034" name="Rectangle 2"/>
          <p:cNvSpPr>
            <a:spLocks noGrp="1" noChangeArrowheads="1"/>
          </p:cNvSpPr>
          <p:nvPr>
            <p:ph type="title"/>
          </p:nvPr>
        </p:nvSpPr>
        <p:spPr>
          <a:xfrm>
            <a:off x="688490" y="570156"/>
            <a:ext cx="7756263" cy="1054250"/>
          </a:xfrm>
        </p:spPr>
        <p:txBody>
          <a:bodyPr/>
          <a:lstStyle/>
          <a:p>
            <a:r>
              <a:rPr lang="ar-JO" sz="4400" dirty="0"/>
              <a:t>كيف ندرس المزامير كشعر غنائي؟</a:t>
            </a:r>
            <a:endParaRPr lang="en-US" sz="4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72035">
                                            <p:txEl>
                                              <p:pRg st="2" end="2"/>
                                            </p:txEl>
                                          </p:spTgt>
                                        </p:tgtEl>
                                        <p:attrNameLst>
                                          <p:attrName>style.visibility</p:attrName>
                                        </p:attrNameLst>
                                      </p:cBhvr>
                                      <p:to>
                                        <p:strVal val="visible"/>
                                      </p:to>
                                    </p:set>
                                    <p:anim calcmode="lin" valueType="num">
                                      <p:cBhvr>
                                        <p:cTn id="7" dur="500" fill="hold"/>
                                        <p:tgtEl>
                                          <p:spTgt spid="172035">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172035">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172035">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172035">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17203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72035">
                                            <p:txEl>
                                              <p:pRg st="3" end="3"/>
                                            </p:txEl>
                                          </p:spTgt>
                                        </p:tgtEl>
                                        <p:attrNameLst>
                                          <p:attrName>style.visibility</p:attrName>
                                        </p:attrNameLst>
                                      </p:cBhvr>
                                      <p:to>
                                        <p:strVal val="visible"/>
                                      </p:to>
                                    </p:set>
                                    <p:anim calcmode="lin" valueType="num">
                                      <p:cBhvr>
                                        <p:cTn id="16" dur="500" fill="hold"/>
                                        <p:tgtEl>
                                          <p:spTgt spid="172035">
                                            <p:txEl>
                                              <p:pRg st="3" end="3"/>
                                            </p:txEl>
                                          </p:spTgt>
                                        </p:tgtEl>
                                        <p:attrNameLst>
                                          <p:attrName>ppt_w</p:attrName>
                                        </p:attrNameLst>
                                      </p:cBhvr>
                                      <p:tavLst>
                                        <p:tav tm="0">
                                          <p:val>
                                            <p:strVal val="#ppt_w*0.05"/>
                                          </p:val>
                                        </p:tav>
                                        <p:tav tm="100000">
                                          <p:val>
                                            <p:strVal val="#ppt_w"/>
                                          </p:val>
                                        </p:tav>
                                      </p:tavLst>
                                    </p:anim>
                                    <p:anim calcmode="lin" valueType="num">
                                      <p:cBhvr>
                                        <p:cTn id="17" dur="500" fill="hold"/>
                                        <p:tgtEl>
                                          <p:spTgt spid="172035">
                                            <p:txEl>
                                              <p:pRg st="3" end="3"/>
                                            </p:txEl>
                                          </p:spTgt>
                                        </p:tgtEl>
                                        <p:attrNameLst>
                                          <p:attrName>ppt_h</p:attrName>
                                        </p:attrNameLst>
                                      </p:cBhvr>
                                      <p:tavLst>
                                        <p:tav tm="0">
                                          <p:val>
                                            <p:strVal val="#ppt_h"/>
                                          </p:val>
                                        </p:tav>
                                        <p:tav tm="100000">
                                          <p:val>
                                            <p:strVal val="#ppt_h"/>
                                          </p:val>
                                        </p:tav>
                                      </p:tavLst>
                                    </p:anim>
                                    <p:anim calcmode="lin" valueType="num">
                                      <p:cBhvr>
                                        <p:cTn id="18" dur="500" fill="hold"/>
                                        <p:tgtEl>
                                          <p:spTgt spid="172035">
                                            <p:txEl>
                                              <p:pRg st="3" end="3"/>
                                            </p:txEl>
                                          </p:spTgt>
                                        </p:tgtEl>
                                        <p:attrNameLst>
                                          <p:attrName>ppt_x</p:attrName>
                                        </p:attrNameLst>
                                      </p:cBhvr>
                                      <p:tavLst>
                                        <p:tav tm="0">
                                          <p:val>
                                            <p:strVal val="#ppt_x-.2"/>
                                          </p:val>
                                        </p:tav>
                                        <p:tav tm="100000">
                                          <p:val>
                                            <p:strVal val="#ppt_x"/>
                                          </p:val>
                                        </p:tav>
                                      </p:tavLst>
                                    </p:anim>
                                    <p:anim calcmode="lin" valueType="num">
                                      <p:cBhvr>
                                        <p:cTn id="19" dur="500" fill="hold"/>
                                        <p:tgtEl>
                                          <p:spTgt spid="172035">
                                            <p:txEl>
                                              <p:pRg st="3" end="3"/>
                                            </p:txEl>
                                          </p:spTgt>
                                        </p:tgtEl>
                                        <p:attrNameLst>
                                          <p:attrName>ppt_y</p:attrName>
                                        </p:attrNameLst>
                                      </p:cBhvr>
                                      <p:tavLst>
                                        <p:tav tm="0">
                                          <p:val>
                                            <p:strVal val="#ppt_y"/>
                                          </p:val>
                                        </p:tav>
                                        <p:tav tm="100000">
                                          <p:val>
                                            <p:strVal val="#ppt_y"/>
                                          </p:val>
                                        </p:tav>
                                      </p:tavLst>
                                    </p:anim>
                                    <p:animEffect transition="in" filter="fade">
                                      <p:cBhvr>
                                        <p:cTn id="20" dur="500"/>
                                        <p:tgtEl>
                                          <p:spTgt spid="17203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72035">
                                            <p:txEl>
                                              <p:pRg st="4" end="4"/>
                                            </p:txEl>
                                          </p:spTgt>
                                        </p:tgtEl>
                                        <p:attrNameLst>
                                          <p:attrName>style.visibility</p:attrName>
                                        </p:attrNameLst>
                                      </p:cBhvr>
                                      <p:to>
                                        <p:strVal val="visible"/>
                                      </p:to>
                                    </p:set>
                                    <p:anim calcmode="lin" valueType="num">
                                      <p:cBhvr>
                                        <p:cTn id="25" dur="500" fill="hold"/>
                                        <p:tgtEl>
                                          <p:spTgt spid="172035">
                                            <p:txEl>
                                              <p:pRg st="4" end="4"/>
                                            </p:txEl>
                                          </p:spTgt>
                                        </p:tgtEl>
                                        <p:attrNameLst>
                                          <p:attrName>ppt_w</p:attrName>
                                        </p:attrNameLst>
                                      </p:cBhvr>
                                      <p:tavLst>
                                        <p:tav tm="0">
                                          <p:val>
                                            <p:strVal val="#ppt_w*0.05"/>
                                          </p:val>
                                        </p:tav>
                                        <p:tav tm="100000">
                                          <p:val>
                                            <p:strVal val="#ppt_w"/>
                                          </p:val>
                                        </p:tav>
                                      </p:tavLst>
                                    </p:anim>
                                    <p:anim calcmode="lin" valueType="num">
                                      <p:cBhvr>
                                        <p:cTn id="26" dur="500" fill="hold"/>
                                        <p:tgtEl>
                                          <p:spTgt spid="172035">
                                            <p:txEl>
                                              <p:pRg st="4" end="4"/>
                                            </p:txEl>
                                          </p:spTgt>
                                        </p:tgtEl>
                                        <p:attrNameLst>
                                          <p:attrName>ppt_h</p:attrName>
                                        </p:attrNameLst>
                                      </p:cBhvr>
                                      <p:tavLst>
                                        <p:tav tm="0">
                                          <p:val>
                                            <p:strVal val="#ppt_h"/>
                                          </p:val>
                                        </p:tav>
                                        <p:tav tm="100000">
                                          <p:val>
                                            <p:strVal val="#ppt_h"/>
                                          </p:val>
                                        </p:tav>
                                      </p:tavLst>
                                    </p:anim>
                                    <p:anim calcmode="lin" valueType="num">
                                      <p:cBhvr>
                                        <p:cTn id="27" dur="500" fill="hold"/>
                                        <p:tgtEl>
                                          <p:spTgt spid="172035">
                                            <p:txEl>
                                              <p:pRg st="4" end="4"/>
                                            </p:txEl>
                                          </p:spTgt>
                                        </p:tgtEl>
                                        <p:attrNameLst>
                                          <p:attrName>ppt_x</p:attrName>
                                        </p:attrNameLst>
                                      </p:cBhvr>
                                      <p:tavLst>
                                        <p:tav tm="0">
                                          <p:val>
                                            <p:strVal val="#ppt_x-.2"/>
                                          </p:val>
                                        </p:tav>
                                        <p:tav tm="100000">
                                          <p:val>
                                            <p:strVal val="#ppt_x"/>
                                          </p:val>
                                        </p:tav>
                                      </p:tavLst>
                                    </p:anim>
                                    <p:anim calcmode="lin" valueType="num">
                                      <p:cBhvr>
                                        <p:cTn id="28" dur="500" fill="hold"/>
                                        <p:tgtEl>
                                          <p:spTgt spid="172035">
                                            <p:txEl>
                                              <p:pRg st="4" end="4"/>
                                            </p:txEl>
                                          </p:spTgt>
                                        </p:tgtEl>
                                        <p:attrNameLst>
                                          <p:attrName>ppt_y</p:attrName>
                                        </p:attrNameLst>
                                      </p:cBhvr>
                                      <p:tavLst>
                                        <p:tav tm="0">
                                          <p:val>
                                            <p:strVal val="#ppt_y"/>
                                          </p:val>
                                        </p:tav>
                                        <p:tav tm="100000">
                                          <p:val>
                                            <p:strVal val="#ppt_y"/>
                                          </p:val>
                                        </p:tav>
                                      </p:tavLst>
                                    </p:anim>
                                    <p:animEffect transition="in" filter="fade">
                                      <p:cBhvr>
                                        <p:cTn id="29" dur="500"/>
                                        <p:tgtEl>
                                          <p:spTgt spid="17203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172035">
                                            <p:txEl>
                                              <p:pRg st="5" end="5"/>
                                            </p:txEl>
                                          </p:spTgt>
                                        </p:tgtEl>
                                        <p:attrNameLst>
                                          <p:attrName>style.visibility</p:attrName>
                                        </p:attrNameLst>
                                      </p:cBhvr>
                                      <p:to>
                                        <p:strVal val="visible"/>
                                      </p:to>
                                    </p:set>
                                    <p:anim calcmode="lin" valueType="num">
                                      <p:cBhvr>
                                        <p:cTn id="34" dur="500" fill="hold"/>
                                        <p:tgtEl>
                                          <p:spTgt spid="172035">
                                            <p:txEl>
                                              <p:pRg st="5" end="5"/>
                                            </p:txEl>
                                          </p:spTgt>
                                        </p:tgtEl>
                                        <p:attrNameLst>
                                          <p:attrName>ppt_w</p:attrName>
                                        </p:attrNameLst>
                                      </p:cBhvr>
                                      <p:tavLst>
                                        <p:tav tm="0">
                                          <p:val>
                                            <p:strVal val="#ppt_w*0.05"/>
                                          </p:val>
                                        </p:tav>
                                        <p:tav tm="100000">
                                          <p:val>
                                            <p:strVal val="#ppt_w"/>
                                          </p:val>
                                        </p:tav>
                                      </p:tavLst>
                                    </p:anim>
                                    <p:anim calcmode="lin" valueType="num">
                                      <p:cBhvr>
                                        <p:cTn id="35" dur="500" fill="hold"/>
                                        <p:tgtEl>
                                          <p:spTgt spid="172035">
                                            <p:txEl>
                                              <p:pRg st="5" end="5"/>
                                            </p:txEl>
                                          </p:spTgt>
                                        </p:tgtEl>
                                        <p:attrNameLst>
                                          <p:attrName>ppt_h</p:attrName>
                                        </p:attrNameLst>
                                      </p:cBhvr>
                                      <p:tavLst>
                                        <p:tav tm="0">
                                          <p:val>
                                            <p:strVal val="#ppt_h"/>
                                          </p:val>
                                        </p:tav>
                                        <p:tav tm="100000">
                                          <p:val>
                                            <p:strVal val="#ppt_h"/>
                                          </p:val>
                                        </p:tav>
                                      </p:tavLst>
                                    </p:anim>
                                    <p:anim calcmode="lin" valueType="num">
                                      <p:cBhvr>
                                        <p:cTn id="36" dur="500" fill="hold"/>
                                        <p:tgtEl>
                                          <p:spTgt spid="172035">
                                            <p:txEl>
                                              <p:pRg st="5" end="5"/>
                                            </p:txEl>
                                          </p:spTgt>
                                        </p:tgtEl>
                                        <p:attrNameLst>
                                          <p:attrName>ppt_x</p:attrName>
                                        </p:attrNameLst>
                                      </p:cBhvr>
                                      <p:tavLst>
                                        <p:tav tm="0">
                                          <p:val>
                                            <p:strVal val="#ppt_x-.2"/>
                                          </p:val>
                                        </p:tav>
                                        <p:tav tm="100000">
                                          <p:val>
                                            <p:strVal val="#ppt_x"/>
                                          </p:val>
                                        </p:tav>
                                      </p:tavLst>
                                    </p:anim>
                                    <p:anim calcmode="lin" valueType="num">
                                      <p:cBhvr>
                                        <p:cTn id="37" dur="500" fill="hold"/>
                                        <p:tgtEl>
                                          <p:spTgt spid="172035">
                                            <p:txEl>
                                              <p:pRg st="5" end="5"/>
                                            </p:txEl>
                                          </p:spTgt>
                                        </p:tgtEl>
                                        <p:attrNameLst>
                                          <p:attrName>ppt_y</p:attrName>
                                        </p:attrNameLst>
                                      </p:cBhvr>
                                      <p:tavLst>
                                        <p:tav tm="0">
                                          <p:val>
                                            <p:strVal val="#ppt_y"/>
                                          </p:val>
                                        </p:tav>
                                        <p:tav tm="100000">
                                          <p:val>
                                            <p:strVal val="#ppt_y"/>
                                          </p:val>
                                        </p:tav>
                                      </p:tavLst>
                                    </p:anim>
                                    <p:animEffect transition="in" filter="fade">
                                      <p:cBhvr>
                                        <p:cTn id="38" dur="500"/>
                                        <p:tgtEl>
                                          <p:spTgt spid="172035">
                                            <p:txEl>
                                              <p:pRg st="5" end="5"/>
                                            </p:txEl>
                                          </p:spTgt>
                                        </p:tgtEl>
                                      </p:cBhvr>
                                    </p:animEffect>
                                  </p:childTnLst>
                                </p:cTn>
                              </p:par>
                              <p:par>
                                <p:cTn id="39" presetID="54" presetClass="entr" presetSubtype="0" accel="100000" fill="hold" nodeType="withEffect">
                                  <p:stCondLst>
                                    <p:cond delay="0"/>
                                  </p:stCondLst>
                                  <p:childTnLst>
                                    <p:set>
                                      <p:cBhvr>
                                        <p:cTn id="40" dur="1" fill="hold">
                                          <p:stCondLst>
                                            <p:cond delay="0"/>
                                          </p:stCondLst>
                                        </p:cTn>
                                        <p:tgtEl>
                                          <p:spTgt spid="172035">
                                            <p:txEl>
                                              <p:pRg st="6" end="6"/>
                                            </p:txEl>
                                          </p:spTgt>
                                        </p:tgtEl>
                                        <p:attrNameLst>
                                          <p:attrName>style.visibility</p:attrName>
                                        </p:attrNameLst>
                                      </p:cBhvr>
                                      <p:to>
                                        <p:strVal val="visible"/>
                                      </p:to>
                                    </p:set>
                                    <p:anim calcmode="lin" valueType="num">
                                      <p:cBhvr>
                                        <p:cTn id="41" dur="500" fill="hold"/>
                                        <p:tgtEl>
                                          <p:spTgt spid="172035">
                                            <p:txEl>
                                              <p:pRg st="6" end="6"/>
                                            </p:txEl>
                                          </p:spTgt>
                                        </p:tgtEl>
                                        <p:attrNameLst>
                                          <p:attrName>ppt_w</p:attrName>
                                        </p:attrNameLst>
                                      </p:cBhvr>
                                      <p:tavLst>
                                        <p:tav tm="0">
                                          <p:val>
                                            <p:strVal val="#ppt_w*0.05"/>
                                          </p:val>
                                        </p:tav>
                                        <p:tav tm="100000">
                                          <p:val>
                                            <p:strVal val="#ppt_w"/>
                                          </p:val>
                                        </p:tav>
                                      </p:tavLst>
                                    </p:anim>
                                    <p:anim calcmode="lin" valueType="num">
                                      <p:cBhvr>
                                        <p:cTn id="42" dur="500" fill="hold"/>
                                        <p:tgtEl>
                                          <p:spTgt spid="172035">
                                            <p:txEl>
                                              <p:pRg st="6" end="6"/>
                                            </p:txEl>
                                          </p:spTgt>
                                        </p:tgtEl>
                                        <p:attrNameLst>
                                          <p:attrName>ppt_h</p:attrName>
                                        </p:attrNameLst>
                                      </p:cBhvr>
                                      <p:tavLst>
                                        <p:tav tm="0">
                                          <p:val>
                                            <p:strVal val="#ppt_h"/>
                                          </p:val>
                                        </p:tav>
                                        <p:tav tm="100000">
                                          <p:val>
                                            <p:strVal val="#ppt_h"/>
                                          </p:val>
                                        </p:tav>
                                      </p:tavLst>
                                    </p:anim>
                                    <p:anim calcmode="lin" valueType="num">
                                      <p:cBhvr>
                                        <p:cTn id="43" dur="500" fill="hold"/>
                                        <p:tgtEl>
                                          <p:spTgt spid="172035">
                                            <p:txEl>
                                              <p:pRg st="6" end="6"/>
                                            </p:txEl>
                                          </p:spTgt>
                                        </p:tgtEl>
                                        <p:attrNameLst>
                                          <p:attrName>ppt_x</p:attrName>
                                        </p:attrNameLst>
                                      </p:cBhvr>
                                      <p:tavLst>
                                        <p:tav tm="0">
                                          <p:val>
                                            <p:strVal val="#ppt_x-.2"/>
                                          </p:val>
                                        </p:tav>
                                        <p:tav tm="100000">
                                          <p:val>
                                            <p:strVal val="#ppt_x"/>
                                          </p:val>
                                        </p:tav>
                                      </p:tavLst>
                                    </p:anim>
                                    <p:anim calcmode="lin" valueType="num">
                                      <p:cBhvr>
                                        <p:cTn id="44" dur="500" fill="hold"/>
                                        <p:tgtEl>
                                          <p:spTgt spid="172035">
                                            <p:txEl>
                                              <p:pRg st="6" end="6"/>
                                            </p:txEl>
                                          </p:spTgt>
                                        </p:tgtEl>
                                        <p:attrNameLst>
                                          <p:attrName>ppt_y</p:attrName>
                                        </p:attrNameLst>
                                      </p:cBhvr>
                                      <p:tavLst>
                                        <p:tav tm="0">
                                          <p:val>
                                            <p:strVal val="#ppt_y"/>
                                          </p:val>
                                        </p:tav>
                                        <p:tav tm="100000">
                                          <p:val>
                                            <p:strVal val="#ppt_y"/>
                                          </p:val>
                                        </p:tav>
                                      </p:tavLst>
                                    </p:anim>
                                    <p:animEffect transition="in" filter="fade">
                                      <p:cBhvr>
                                        <p:cTn id="45" dur="500"/>
                                        <p:tgtEl>
                                          <p:spTgt spid="172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Rot="1" noChangeArrowheads="1"/>
          </p:cNvSpPr>
          <p:nvPr>
            <p:ph idx="1"/>
          </p:nvPr>
        </p:nvSpPr>
        <p:spPr>
          <a:xfrm>
            <a:off x="457200" y="2590800"/>
            <a:ext cx="8153400" cy="3886200"/>
          </a:xfrm>
        </p:spPr>
        <p:txBody>
          <a:bodyPr/>
          <a:lstStyle/>
          <a:p>
            <a:pPr marL="0" indent="0" algn="r">
              <a:buNone/>
            </a:pPr>
            <a:r>
              <a:rPr lang="ar-JO" sz="2800" dirty="0"/>
              <a:t>1. قم بصياغة لغتك. أظهر وأخبر أيضاً</a:t>
            </a:r>
            <a:endParaRPr lang="en-US" sz="2800" dirty="0"/>
          </a:p>
          <a:p>
            <a:pPr marL="609600" indent="-609600">
              <a:buFontTx/>
              <a:buNone/>
            </a:pPr>
            <a:endParaRPr lang="en-US" dirty="0"/>
          </a:p>
          <a:p>
            <a:pPr marL="609600" indent="-609600" algn="ctr">
              <a:buNone/>
            </a:pPr>
            <a:r>
              <a:rPr lang="ar-JO" dirty="0"/>
              <a:t>اكتب بالأفعال والأسماء. الظرف يدل على الفشل في العثور على الفعل الصحيح؛ الصفة تدل على الفشل في العثور على الإسم الصحيح.</a:t>
            </a:r>
          </a:p>
          <a:p>
            <a:pPr marL="609600" indent="-609600" algn="ctr">
              <a:buNone/>
            </a:pPr>
            <a:endParaRPr lang="ar-JO" dirty="0"/>
          </a:p>
          <a:p>
            <a:pPr marL="609600" indent="-609600" algn="ctr">
              <a:buNone/>
            </a:pPr>
            <a:r>
              <a:rPr lang="ar-JO" dirty="0"/>
              <a:t> </a:t>
            </a:r>
            <a:r>
              <a:rPr lang="en-US" sz="2400" i="1" dirty="0"/>
              <a:t>- </a:t>
            </a:r>
            <a:r>
              <a:rPr lang="ar-JO" sz="2400" i="1" dirty="0"/>
              <a:t>دونالد موراي</a:t>
            </a:r>
            <a:endParaRPr lang="en-US" sz="2400" i="1" dirty="0"/>
          </a:p>
        </p:txBody>
      </p:sp>
      <p:sp>
        <p:nvSpPr>
          <p:cNvPr id="109570" name="Rectangle 2"/>
          <p:cNvSpPr>
            <a:spLocks noGrp="1" noRot="1" noChangeArrowheads="1"/>
          </p:cNvSpPr>
          <p:nvPr>
            <p:ph type="title"/>
          </p:nvPr>
        </p:nvSpPr>
        <p:spPr/>
        <p:txBody>
          <a:bodyPr/>
          <a:lstStyle/>
          <a:p>
            <a:r>
              <a:rPr lang="ar-JO" sz="4400" dirty="0">
                <a:solidFill>
                  <a:schemeClr val="accent1"/>
                </a:solidFill>
              </a:rPr>
              <a:t>كيف تعظ المزامير </a:t>
            </a:r>
            <a:br>
              <a:rPr lang="ar-JO" sz="4400" dirty="0">
                <a:solidFill>
                  <a:schemeClr val="accent1"/>
                </a:solidFill>
              </a:rPr>
            </a:br>
            <a:r>
              <a:rPr lang="ar-JO" sz="4400" dirty="0">
                <a:solidFill>
                  <a:schemeClr val="accent1"/>
                </a:solidFill>
              </a:rPr>
              <a:t>بطريقة حساسة للنوع الأدبي</a:t>
            </a:r>
            <a:endParaRPr lang="en-US" sz="44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p:cTn id="7" dur="500" fill="hold"/>
                                        <p:tgtEl>
                                          <p:spTgt spid="109571">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09571">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09571">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09571">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0957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09571">
                                            <p:txEl>
                                              <p:pRg st="2" end="2"/>
                                            </p:txEl>
                                          </p:spTgt>
                                        </p:tgtEl>
                                        <p:attrNameLst>
                                          <p:attrName>style.visibility</p:attrName>
                                        </p:attrNameLst>
                                      </p:cBhvr>
                                      <p:to>
                                        <p:strVal val="visible"/>
                                      </p:to>
                                    </p:set>
                                    <p:anim calcmode="lin" valueType="num">
                                      <p:cBhvr>
                                        <p:cTn id="16" dur="500" fill="hold"/>
                                        <p:tgtEl>
                                          <p:spTgt spid="109571">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109571">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109571">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109571">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10957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09571">
                                            <p:txEl>
                                              <p:pRg st="4" end="4"/>
                                            </p:txEl>
                                          </p:spTgt>
                                        </p:tgtEl>
                                        <p:attrNameLst>
                                          <p:attrName>style.visibility</p:attrName>
                                        </p:attrNameLst>
                                      </p:cBhvr>
                                      <p:to>
                                        <p:strVal val="visible"/>
                                      </p:to>
                                    </p:set>
                                    <p:anim calcmode="lin" valueType="num">
                                      <p:cBhvr>
                                        <p:cTn id="25" dur="500" fill="hold"/>
                                        <p:tgtEl>
                                          <p:spTgt spid="109571">
                                            <p:txEl>
                                              <p:pRg st="4" end="4"/>
                                            </p:txEl>
                                          </p:spTgt>
                                        </p:tgtEl>
                                        <p:attrNameLst>
                                          <p:attrName>ppt_w</p:attrName>
                                        </p:attrNameLst>
                                      </p:cBhvr>
                                      <p:tavLst>
                                        <p:tav tm="0">
                                          <p:val>
                                            <p:strVal val="#ppt_w*0.05"/>
                                          </p:val>
                                        </p:tav>
                                        <p:tav tm="100000">
                                          <p:val>
                                            <p:strVal val="#ppt_w"/>
                                          </p:val>
                                        </p:tav>
                                      </p:tavLst>
                                    </p:anim>
                                    <p:anim calcmode="lin" valueType="num">
                                      <p:cBhvr>
                                        <p:cTn id="26" dur="500" fill="hold"/>
                                        <p:tgtEl>
                                          <p:spTgt spid="109571">
                                            <p:txEl>
                                              <p:pRg st="4" end="4"/>
                                            </p:txEl>
                                          </p:spTgt>
                                        </p:tgtEl>
                                        <p:attrNameLst>
                                          <p:attrName>ppt_h</p:attrName>
                                        </p:attrNameLst>
                                      </p:cBhvr>
                                      <p:tavLst>
                                        <p:tav tm="0">
                                          <p:val>
                                            <p:strVal val="#ppt_h"/>
                                          </p:val>
                                        </p:tav>
                                        <p:tav tm="100000">
                                          <p:val>
                                            <p:strVal val="#ppt_h"/>
                                          </p:val>
                                        </p:tav>
                                      </p:tavLst>
                                    </p:anim>
                                    <p:anim calcmode="lin" valueType="num">
                                      <p:cBhvr>
                                        <p:cTn id="27" dur="500" fill="hold"/>
                                        <p:tgtEl>
                                          <p:spTgt spid="109571">
                                            <p:txEl>
                                              <p:pRg st="4" end="4"/>
                                            </p:txEl>
                                          </p:spTgt>
                                        </p:tgtEl>
                                        <p:attrNameLst>
                                          <p:attrName>ppt_x</p:attrName>
                                        </p:attrNameLst>
                                      </p:cBhvr>
                                      <p:tavLst>
                                        <p:tav tm="0">
                                          <p:val>
                                            <p:strVal val="#ppt_x-.2"/>
                                          </p:val>
                                        </p:tav>
                                        <p:tav tm="100000">
                                          <p:val>
                                            <p:strVal val="#ppt_x"/>
                                          </p:val>
                                        </p:tav>
                                      </p:tavLst>
                                    </p:anim>
                                    <p:anim calcmode="lin" valueType="num">
                                      <p:cBhvr>
                                        <p:cTn id="28" dur="500" fill="hold"/>
                                        <p:tgtEl>
                                          <p:spTgt spid="109571">
                                            <p:txEl>
                                              <p:pRg st="4" end="4"/>
                                            </p:txEl>
                                          </p:spTgt>
                                        </p:tgtEl>
                                        <p:attrNameLst>
                                          <p:attrName>ppt_y</p:attrName>
                                        </p:attrNameLst>
                                      </p:cBhvr>
                                      <p:tavLst>
                                        <p:tav tm="0">
                                          <p:val>
                                            <p:strVal val="#ppt_y"/>
                                          </p:val>
                                        </p:tav>
                                        <p:tav tm="100000">
                                          <p:val>
                                            <p:strVal val="#ppt_y"/>
                                          </p:val>
                                        </p:tav>
                                      </p:tavLst>
                                    </p:anim>
                                    <p:animEffect transition="in" filter="fade">
                                      <p:cBhvr>
                                        <p:cTn id="29" dur="500"/>
                                        <p:tgtEl>
                                          <p:spTgt spid="1095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p:txBody>
          <a:bodyPr/>
          <a:lstStyle/>
          <a:p>
            <a:pPr algn="ctr"/>
            <a:r>
              <a:rPr lang="ar-JO" sz="3600" dirty="0"/>
              <a:t>هادون روبنسون</a:t>
            </a:r>
            <a:br>
              <a:rPr lang="en-US" sz="3600" dirty="0"/>
            </a:br>
            <a:r>
              <a:rPr lang="ar-JO" sz="3600" dirty="0"/>
              <a:t>مزمور 23</a:t>
            </a:r>
            <a:endParaRPr lang="en-US" sz="3600" dirty="0"/>
          </a:p>
        </p:txBody>
      </p:sp>
      <p:pic>
        <p:nvPicPr>
          <p:cNvPr id="219141" name="Picture 5" descr="Robi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999" y="2590800"/>
            <a:ext cx="2632075"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Grp="1" noRot="1" noChangeArrowheads="1"/>
          </p:cNvSpPr>
          <p:nvPr>
            <p:ph idx="1"/>
          </p:nvPr>
        </p:nvSpPr>
        <p:spPr>
          <a:xfrm>
            <a:off x="457200" y="2362200"/>
            <a:ext cx="8153400" cy="4114800"/>
          </a:xfrm>
        </p:spPr>
        <p:txBody>
          <a:bodyPr>
            <a:normAutofit/>
          </a:bodyPr>
          <a:lstStyle/>
          <a:p>
            <a:pPr marL="0" indent="0" algn="r">
              <a:buNone/>
            </a:pPr>
            <a:r>
              <a:rPr lang="ar-JO" sz="2800" dirty="0"/>
              <a:t>1. قم بصياغة لغتك. أظهر وأخبر أيضاً</a:t>
            </a:r>
          </a:p>
          <a:p>
            <a:pPr marL="0" indent="0" algn="r">
              <a:buNone/>
            </a:pPr>
            <a:r>
              <a:rPr lang="ar-JO" sz="2800" dirty="0"/>
              <a:t>2. استخدم التوازي (للهيكل كاملاً أو الوحدات الفرعية)</a:t>
            </a:r>
            <a:endParaRPr lang="en-US" sz="2800" dirty="0"/>
          </a:p>
        </p:txBody>
      </p:sp>
      <p:sp>
        <p:nvSpPr>
          <p:cNvPr id="226306" name="Rectangle 2"/>
          <p:cNvSpPr>
            <a:spLocks noGrp="1" noRot="1" noChangeArrowheads="1"/>
          </p:cNvSpPr>
          <p:nvPr>
            <p:ph type="title"/>
          </p:nvPr>
        </p:nvSpPr>
        <p:spPr/>
        <p:txBody>
          <a:bodyPr/>
          <a:lstStyle/>
          <a:p>
            <a:r>
              <a:rPr lang="ar-JO" sz="4400" dirty="0">
                <a:solidFill>
                  <a:schemeClr val="accent1"/>
                </a:solidFill>
              </a:rPr>
              <a:t>كيف تعظ المزامير </a:t>
            </a:r>
            <a:br>
              <a:rPr lang="ar-JO" sz="4400" dirty="0">
                <a:solidFill>
                  <a:schemeClr val="accent1"/>
                </a:solidFill>
              </a:rPr>
            </a:br>
            <a:r>
              <a:rPr lang="ar-JO" sz="4400" dirty="0">
                <a:solidFill>
                  <a:schemeClr val="accent1"/>
                </a:solidFill>
              </a:rPr>
              <a:t>بطريقة حساسة للنوع الأدبي</a:t>
            </a:r>
            <a:endParaRPr lang="en-US" sz="4400" dirty="0">
              <a:solidFill>
                <a:srgbClr val="EED41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 calcmode="lin" valueType="num">
                                      <p:cBhvr>
                                        <p:cTn id="7" dur="500" fill="hold"/>
                                        <p:tgtEl>
                                          <p:spTgt spid="226307">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26307">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26307">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26307">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2630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26307">
                                            <p:txEl>
                                              <p:pRg st="1" end="1"/>
                                            </p:txEl>
                                          </p:spTgt>
                                        </p:tgtEl>
                                        <p:attrNameLst>
                                          <p:attrName>style.visibility</p:attrName>
                                        </p:attrNameLst>
                                      </p:cBhvr>
                                      <p:to>
                                        <p:strVal val="visible"/>
                                      </p:to>
                                    </p:set>
                                    <p:anim calcmode="lin" valueType="num">
                                      <p:cBhvr>
                                        <p:cTn id="16" dur="500" fill="hold"/>
                                        <p:tgtEl>
                                          <p:spTgt spid="226307">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226307">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226307">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226307">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226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9" name="Rectangle 7"/>
          <p:cNvSpPr>
            <a:spLocks noChangeArrowheads="1"/>
          </p:cNvSpPr>
          <p:nvPr/>
        </p:nvSpPr>
        <p:spPr bwMode="auto">
          <a:xfrm>
            <a:off x="457200" y="1259534"/>
            <a:ext cx="838200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ar-JO" sz="2400" dirty="0">
                <a:latin typeface="Arial" panose="020B0604020202020204" pitchFamily="34" charset="0"/>
                <a:cs typeface="Arial" panose="020B0604020202020204" pitchFamily="34" charset="0"/>
              </a:rPr>
              <a:t>جيفري آرثرز</a:t>
            </a:r>
            <a:endParaRPr lang="en-US" sz="2400" dirty="0">
              <a:latin typeface="Arial" panose="020B0604020202020204" pitchFamily="34" charset="0"/>
              <a:cs typeface="Arial" panose="020B0604020202020204" pitchFamily="34" charset="0"/>
            </a:endParaRPr>
          </a:p>
          <a:p>
            <a:pPr algn="ctr"/>
            <a:r>
              <a:rPr lang="ar-JO" sz="2400" dirty="0">
                <a:latin typeface="Arial" panose="020B0604020202020204" pitchFamily="34" charset="0"/>
                <a:cs typeface="Arial" panose="020B0604020202020204" pitchFamily="34" charset="0"/>
              </a:rPr>
              <a:t>مزمور 32، غطاء يجب تغطيته</a:t>
            </a: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r"/>
            <a:r>
              <a:rPr lang="ar-JO" sz="2400" dirty="0">
                <a:latin typeface="Arial" panose="020B0604020202020204" pitchFamily="34" charset="0"/>
                <a:cs typeface="Arial" panose="020B0604020202020204" pitchFamily="34" charset="0"/>
              </a:rPr>
              <a:t>لقد صليت بحرارة من أجل أن يفوز الأسود بكأس ماليزيا أكثر من صلاتي للقسيس والشيوخ والقادة.</a:t>
            </a:r>
          </a:p>
          <a:p>
            <a:pPr algn="r"/>
            <a:r>
              <a:rPr lang="ar-JO" sz="2400" dirty="0">
                <a:latin typeface="Arial" panose="020B0604020202020204" pitchFamily="34" charset="0"/>
                <a:cs typeface="Arial" panose="020B0604020202020204" pitchFamily="34" charset="0"/>
              </a:rPr>
              <a:t>لقد شعرت بالشماتة بسبب خسارة تشيلسي في الدوري الإنجليزي الممتاز.</a:t>
            </a:r>
          </a:p>
          <a:p>
            <a:pPr algn="r"/>
            <a:r>
              <a:rPr lang="ar-JO" sz="2400" dirty="0">
                <a:latin typeface="Arial" panose="020B0604020202020204" pitchFamily="34" charset="0"/>
                <a:cs typeface="Arial" panose="020B0604020202020204" pitchFamily="34" charset="0"/>
              </a:rPr>
              <a:t>لقد تذمرت بشكل مفرط من فشل النقل الجماعي السريع.</a:t>
            </a:r>
          </a:p>
          <a:p>
            <a:pPr algn="r"/>
            <a:r>
              <a:rPr lang="ar-JO" sz="2400" dirty="0">
                <a:latin typeface="Arial" panose="020B0604020202020204" pitchFamily="34" charset="0"/>
                <a:cs typeface="Arial" panose="020B0604020202020204" pitchFamily="34" charset="0"/>
              </a:rPr>
              <a:t>أقوم بتجميع طبقي في صف الطعام على الرغم من أنني لا أستطيع إنهاء نصفه.</a:t>
            </a:r>
          </a:p>
          <a:p>
            <a:pPr algn="r"/>
            <a:r>
              <a:rPr lang="ar-JO" sz="2400" dirty="0">
                <a:latin typeface="Arial" panose="020B0604020202020204" pitchFamily="34" charset="0"/>
                <a:cs typeface="Arial" panose="020B0604020202020204" pitchFamily="34" charset="0"/>
              </a:rPr>
              <a:t>أقضي وقتاً أطول في تحديث حالتي على الفيسبوك مقارنة بتحديث معرفتي بالكتاب المقدس.</a:t>
            </a:r>
          </a:p>
          <a:p>
            <a:pPr algn="r"/>
            <a:r>
              <a:rPr lang="ar-JO" sz="2400" dirty="0">
                <a:latin typeface="Arial" panose="020B0604020202020204" pitchFamily="34" charset="0"/>
                <a:cs typeface="Arial" panose="020B0604020202020204" pitchFamily="34" charset="0"/>
              </a:rPr>
              <a:t>من سيعترف؟</a:t>
            </a:r>
            <a:endParaRPr lang="en-US" sz="2400" dirty="0">
              <a:latin typeface="Arial" panose="020B0604020202020204" pitchFamily="34" charset="0"/>
              <a:cs typeface="Arial" panose="020B0604020202020204" pitchFamily="34" charset="0"/>
            </a:endParaRPr>
          </a:p>
          <a:p>
            <a:endParaRPr lang="en-US" sz="2000" i="1" dirty="0">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4"/>
          <p:cNvSpPr>
            <a:spLocks noChangeArrowheads="1"/>
          </p:cNvSpPr>
          <p:nvPr/>
        </p:nvSpPr>
        <p:spPr bwMode="auto">
          <a:xfrm>
            <a:off x="228600" y="458956"/>
            <a:ext cx="83058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ar-JO" sz="2000" dirty="0">
                <a:latin typeface="Arial" panose="020B0604020202020204" pitchFamily="34" charset="0"/>
                <a:cs typeface="Arial" panose="020B0604020202020204" pitchFamily="34" charset="0"/>
              </a:rPr>
              <a:t>اندفعت إلى مكان وقوف السيارات أمام شخص وصل إلى هناك قبلي.</a:t>
            </a:r>
          </a:p>
          <a:p>
            <a:pPr algn="r"/>
            <a:r>
              <a:rPr lang="ar-JO" sz="2000" dirty="0">
                <a:latin typeface="Arial" panose="020B0604020202020204" pitchFamily="34" charset="0"/>
                <a:cs typeface="Arial" panose="020B0604020202020204" pitchFamily="34" charset="0"/>
              </a:rPr>
              <a:t>أنظر إلى نفسي في كل مرة أمر فيها بالمرآة.</a:t>
            </a:r>
          </a:p>
          <a:p>
            <a:pPr algn="r"/>
            <a:r>
              <a:rPr lang="ar-JO" sz="2000" dirty="0">
                <a:latin typeface="Arial" panose="020B0604020202020204" pitchFamily="34" charset="0"/>
                <a:cs typeface="Arial" panose="020B0604020202020204" pitchFamily="34" charset="0"/>
              </a:rPr>
              <a:t>أتمنى أن يصمت الآخرون حتى أتمكن من رواية قصتي.</a:t>
            </a:r>
          </a:p>
          <a:p>
            <a:pPr algn="r"/>
            <a:r>
              <a:rPr lang="ar-JO" sz="2000" dirty="0">
                <a:latin typeface="Arial" panose="020B0604020202020204" pitchFamily="34" charset="0"/>
                <a:cs typeface="Arial" panose="020B0604020202020204" pitchFamily="34" charset="0"/>
              </a:rPr>
              <a:t>لقد قاطعت المتحدث البطيء حتى أتمكن من قول ما أريد قوله.</a:t>
            </a:r>
          </a:p>
          <a:p>
            <a:pPr algn="r"/>
            <a:r>
              <a:rPr lang="ar-JO" sz="2000" dirty="0">
                <a:latin typeface="Arial" panose="020B0604020202020204" pitchFamily="34" charset="0"/>
                <a:cs typeface="Arial" panose="020B0604020202020204" pitchFamily="34" charset="0"/>
              </a:rPr>
              <a:t>لقد قمت بترقية نفسي في كل فرصة.</a:t>
            </a:r>
          </a:p>
          <a:p>
            <a:pPr algn="r"/>
            <a:r>
              <a:rPr lang="ar-JO" sz="2000" dirty="0">
                <a:latin typeface="Arial" panose="020B0604020202020204" pitchFamily="34" charset="0"/>
                <a:cs typeface="Arial" panose="020B0604020202020204" pitchFamily="34" charset="0"/>
              </a:rPr>
              <a:t>ولم أعتبر الآخرين أفضل مني.</a:t>
            </a:r>
          </a:p>
          <a:p>
            <a:pPr algn="r"/>
            <a:r>
              <a:rPr lang="ar-JO" sz="2000" dirty="0">
                <a:latin typeface="Arial" panose="020B0604020202020204" pitchFamily="34" charset="0"/>
                <a:cs typeface="Arial" panose="020B0604020202020204" pitchFamily="34" charset="0"/>
              </a:rPr>
              <a:t>من سيعترف؟</a:t>
            </a:r>
            <a:endParaRPr lang="en-US" sz="2000" dirty="0">
              <a:latin typeface="Arial" panose="020B0604020202020204" pitchFamily="34" charset="0"/>
              <a:cs typeface="Arial" panose="020B0604020202020204" pitchFamily="34" charset="0"/>
            </a:endParaRPr>
          </a:p>
          <a:p>
            <a:pPr algn="r"/>
            <a:r>
              <a:rPr lang="ar-JO" sz="2000" dirty="0">
                <a:latin typeface="Arial" panose="020B0604020202020204" pitchFamily="34" charset="0"/>
                <a:cs typeface="Arial" panose="020B0604020202020204" pitchFamily="34" charset="0"/>
              </a:rPr>
              <a:t>لقد نسجت الحقيقة لكي أبدو بمظهر جيد.</a:t>
            </a:r>
          </a:p>
          <a:p>
            <a:pPr algn="r"/>
            <a:r>
              <a:rPr lang="ar-JO" sz="2000" dirty="0">
                <a:latin typeface="Arial" panose="020B0604020202020204" pitchFamily="34" charset="0"/>
                <a:cs typeface="Arial" panose="020B0604020202020204" pitchFamily="34" charset="0"/>
              </a:rPr>
              <a:t>لقد ألقيت اللوم على الآخرين عندما كنت على خطأ.</a:t>
            </a:r>
          </a:p>
          <a:p>
            <a:pPr algn="r"/>
            <a:r>
              <a:rPr lang="ar-JO" sz="2000" dirty="0">
                <a:latin typeface="Arial" panose="020B0604020202020204" pitchFamily="34" charset="0"/>
                <a:cs typeface="Arial" panose="020B0604020202020204" pitchFamily="34" charset="0"/>
              </a:rPr>
              <a:t>لقد خدرت نفسي بالتلفاز أو الإنترنت حتى لا أضطر إلى التفكير في إخفاقاتي.</a:t>
            </a:r>
          </a:p>
          <a:p>
            <a:pPr algn="r"/>
            <a:r>
              <a:rPr lang="ar-JO" sz="2000" dirty="0">
                <a:latin typeface="Arial" panose="020B0604020202020204" pitchFamily="34" charset="0"/>
                <a:cs typeface="Arial" panose="020B0604020202020204" pitchFamily="34" charset="0"/>
              </a:rPr>
              <a:t>لقد أختفيت.</a:t>
            </a:r>
          </a:p>
          <a:p>
            <a:pPr algn="r"/>
            <a:r>
              <a:rPr lang="ar-JO" sz="2000" dirty="0">
                <a:latin typeface="Arial" panose="020B0604020202020204" pitchFamily="34" charset="0"/>
                <a:cs typeface="Arial" panose="020B0604020202020204" pitchFamily="34" charset="0"/>
              </a:rPr>
              <a:t>لقد التزمت.</a:t>
            </a:r>
          </a:p>
          <a:p>
            <a:pPr algn="r"/>
            <a:r>
              <a:rPr lang="ar-JO" sz="2000" dirty="0">
                <a:latin typeface="Arial" panose="020B0604020202020204" pitchFamily="34" charset="0"/>
                <a:cs typeface="Arial" panose="020B0604020202020204" pitchFamily="34" charset="0"/>
              </a:rPr>
              <a:t>لقد تظاهرت.</a:t>
            </a:r>
          </a:p>
          <a:p>
            <a:pPr algn="r"/>
            <a:r>
              <a:rPr lang="ar-JO" sz="2000" dirty="0">
                <a:latin typeface="Arial" panose="020B0604020202020204" pitchFamily="34" charset="0"/>
                <a:cs typeface="Arial" panose="020B0604020202020204" pitchFamily="34" charset="0"/>
              </a:rPr>
              <a:t>لقد كذبت.</a:t>
            </a:r>
          </a:p>
          <a:p>
            <a:pPr algn="r"/>
            <a:r>
              <a:rPr lang="ar-JO" sz="2000" dirty="0">
                <a:latin typeface="Arial" panose="020B0604020202020204" pitchFamily="34" charset="0"/>
                <a:cs typeface="Arial" panose="020B0604020202020204" pitchFamily="34" charset="0"/>
              </a:rPr>
              <a:t>لقد خدعت.</a:t>
            </a:r>
          </a:p>
          <a:p>
            <a:pPr algn="r"/>
            <a:r>
              <a:rPr lang="ar-JO" sz="2000" dirty="0">
                <a:latin typeface="Arial" panose="020B0604020202020204" pitchFamily="34" charset="0"/>
                <a:cs typeface="Arial" panose="020B0604020202020204" pitchFamily="34" charset="0"/>
              </a:rPr>
              <a:t>لقد خدعت.</a:t>
            </a:r>
          </a:p>
          <a:p>
            <a:pPr algn="r"/>
            <a:r>
              <a:rPr lang="ar-JO" sz="2000" dirty="0">
                <a:latin typeface="Arial" panose="020B0604020202020204" pitchFamily="34" charset="0"/>
                <a:cs typeface="Arial" panose="020B0604020202020204" pitchFamily="34" charset="0"/>
              </a:rPr>
              <a:t>لقد حاولت تغطية خطيئتي.</a:t>
            </a:r>
          </a:p>
          <a:p>
            <a:pPr algn="r"/>
            <a:r>
              <a:rPr lang="ar-JO" sz="2000" dirty="0">
                <a:latin typeface="Arial" panose="020B0604020202020204" pitchFamily="34" charset="0"/>
                <a:cs typeface="Arial" panose="020B0604020202020204" pitchFamily="34" charset="0"/>
              </a:rPr>
              <a:t>من سيعترف؟</a:t>
            </a:r>
            <a:endParaRPr lang="en-US" sz="2000" dirty="0">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Rot="1" noChangeArrowheads="1"/>
          </p:cNvSpPr>
          <p:nvPr>
            <p:ph sz="quarter" idx="13"/>
          </p:nvPr>
        </p:nvSpPr>
        <p:spPr>
          <a:xfrm>
            <a:off x="381000" y="304800"/>
            <a:ext cx="8464550" cy="6248400"/>
          </a:xfrm>
        </p:spPr>
        <p:txBody>
          <a:bodyPr>
            <a:normAutofit/>
          </a:bodyPr>
          <a:lstStyle/>
          <a:p>
            <a:pPr algn="r">
              <a:lnSpc>
                <a:spcPct val="80000"/>
              </a:lnSpc>
            </a:pPr>
            <a:endParaRPr lang="en-US" sz="1600" dirty="0">
              <a:latin typeface="Arial" panose="020B0604020202020204" pitchFamily="34" charset="0"/>
              <a:cs typeface="Arial" panose="020B0604020202020204" pitchFamily="34" charset="0"/>
            </a:endParaRPr>
          </a:p>
          <a:p>
            <a:pPr algn="r">
              <a:lnSpc>
                <a:spcPct val="80000"/>
              </a:lnSpc>
              <a:buFont typeface="Wingdings" pitchFamily="2" charset="2"/>
              <a:buNone/>
            </a:pPr>
            <a:r>
              <a:rPr lang="ar-JO" sz="2200" dirty="0">
                <a:solidFill>
                  <a:schemeClr val="tx1"/>
                </a:solidFill>
                <a:latin typeface="Arial" panose="020B0604020202020204" pitchFamily="34" charset="0"/>
                <a:cs typeface="Arial" panose="020B0604020202020204" pitchFamily="34" charset="0"/>
              </a:rPr>
              <a:t>لقد  استخفيت بأصدقائي.</a:t>
            </a:r>
          </a:p>
          <a:p>
            <a:pPr algn="r">
              <a:lnSpc>
                <a:spcPct val="80000"/>
              </a:lnSpc>
              <a:buFont typeface="Wingdings" pitchFamily="2" charset="2"/>
              <a:buNone/>
            </a:pPr>
            <a:r>
              <a:rPr lang="ar-JO" sz="2200" dirty="0">
                <a:solidFill>
                  <a:schemeClr val="tx1"/>
                </a:solidFill>
                <a:latin typeface="Arial" panose="020B0604020202020204" pitchFamily="34" charset="0"/>
                <a:cs typeface="Arial" panose="020B0604020202020204" pitchFamily="34" charset="0"/>
              </a:rPr>
              <a:t>لقد قاطعت أولئك الذين أحبهم.</a:t>
            </a:r>
          </a:p>
          <a:p>
            <a:pPr algn="r">
              <a:lnSpc>
                <a:spcPct val="80000"/>
              </a:lnSpc>
              <a:buFont typeface="Wingdings" pitchFamily="2" charset="2"/>
              <a:buNone/>
            </a:pPr>
            <a:r>
              <a:rPr lang="ar-JO" sz="2200" dirty="0">
                <a:solidFill>
                  <a:schemeClr val="tx1"/>
                </a:solidFill>
                <a:latin typeface="Arial" panose="020B0604020202020204" pitchFamily="34" charset="0"/>
                <a:cs typeface="Arial" panose="020B0604020202020204" pitchFamily="34" charset="0"/>
              </a:rPr>
              <a:t>لقد انفجرت في أولئك الذين يهمونني أكثر.</a:t>
            </a:r>
          </a:p>
          <a:p>
            <a:pPr algn="r">
              <a:lnSpc>
                <a:spcPct val="80000"/>
              </a:lnSpc>
              <a:buFont typeface="Wingdings" pitchFamily="2" charset="2"/>
              <a:buNone/>
            </a:pPr>
            <a:r>
              <a:rPr lang="ar-JO" sz="2200" dirty="0">
                <a:solidFill>
                  <a:schemeClr val="tx1"/>
                </a:solidFill>
                <a:latin typeface="Arial" panose="020B0604020202020204" pitchFamily="34" charset="0"/>
                <a:cs typeface="Arial" panose="020B0604020202020204" pitchFamily="34" charset="0"/>
              </a:rPr>
              <a:t>لم أصلي.</a:t>
            </a:r>
          </a:p>
          <a:p>
            <a:pPr algn="r">
              <a:lnSpc>
                <a:spcPct val="80000"/>
              </a:lnSpc>
              <a:buFont typeface="Wingdings" pitchFamily="2" charset="2"/>
              <a:buNone/>
            </a:pPr>
            <a:r>
              <a:rPr lang="ar-JO" sz="2200" dirty="0">
                <a:solidFill>
                  <a:schemeClr val="tx1"/>
                </a:solidFill>
                <a:latin typeface="Arial" panose="020B0604020202020204" pitchFamily="34" charset="0"/>
                <a:cs typeface="Arial" panose="020B0604020202020204" pitchFamily="34" charset="0"/>
              </a:rPr>
              <a:t>لم أضحي.</a:t>
            </a:r>
          </a:p>
          <a:p>
            <a:pPr algn="r">
              <a:lnSpc>
                <a:spcPct val="80000"/>
              </a:lnSpc>
              <a:buFont typeface="Wingdings" pitchFamily="2" charset="2"/>
              <a:buNone/>
            </a:pPr>
            <a:r>
              <a:rPr lang="ar-JO" sz="2200" dirty="0">
                <a:solidFill>
                  <a:schemeClr val="tx1"/>
                </a:solidFill>
                <a:latin typeface="Arial" panose="020B0604020202020204" pitchFamily="34" charset="0"/>
                <a:cs typeface="Arial" panose="020B0604020202020204" pitchFamily="34" charset="0"/>
              </a:rPr>
              <a:t>ولم أكن وكيلاً على مال الله.</a:t>
            </a:r>
          </a:p>
          <a:p>
            <a:pPr algn="r">
              <a:lnSpc>
                <a:spcPct val="80000"/>
              </a:lnSpc>
              <a:buFont typeface="Wingdings" pitchFamily="2" charset="2"/>
              <a:buNone/>
            </a:pPr>
            <a:r>
              <a:rPr lang="ar-JO" sz="2200" dirty="0">
                <a:solidFill>
                  <a:schemeClr val="tx1"/>
                </a:solidFill>
                <a:latin typeface="Arial" panose="020B0604020202020204" pitchFamily="34" charset="0"/>
                <a:cs typeface="Arial" panose="020B0604020202020204" pitchFamily="34" charset="0"/>
              </a:rPr>
              <a:t>لقد تصرفت كما لو كانت أموالي.</a:t>
            </a:r>
          </a:p>
          <a:p>
            <a:pPr algn="r">
              <a:lnSpc>
                <a:spcPct val="80000"/>
              </a:lnSpc>
              <a:buFont typeface="Wingdings" pitchFamily="2" charset="2"/>
              <a:buNone/>
            </a:pPr>
            <a:r>
              <a:rPr lang="ar-JO" sz="2200" dirty="0">
                <a:solidFill>
                  <a:schemeClr val="tx1"/>
                </a:solidFill>
                <a:latin typeface="Arial" panose="020B0604020202020204" pitchFamily="34" charset="0"/>
                <a:cs typeface="Arial" panose="020B0604020202020204" pitchFamily="34" charset="0"/>
              </a:rPr>
              <a:t>لم ألعب دوري في المأمورية العظمى.</a:t>
            </a:r>
          </a:p>
          <a:p>
            <a:pPr algn="r">
              <a:lnSpc>
                <a:spcPct val="80000"/>
              </a:lnSpc>
              <a:buFont typeface="Wingdings" pitchFamily="2" charset="2"/>
              <a:buNone/>
            </a:pPr>
            <a:r>
              <a:rPr lang="ar-JO" sz="2200" dirty="0">
                <a:solidFill>
                  <a:schemeClr val="tx1"/>
                </a:solidFill>
                <a:latin typeface="Arial" panose="020B0604020202020204" pitchFamily="34" charset="0"/>
                <a:cs typeface="Arial" panose="020B0604020202020204" pitchFamily="34" charset="0"/>
              </a:rPr>
              <a:t>أنا لا أهتم كثيرًا بالمأمورية العظمى.</a:t>
            </a:r>
          </a:p>
          <a:p>
            <a:pPr algn="r">
              <a:lnSpc>
                <a:spcPct val="80000"/>
              </a:lnSpc>
              <a:buFont typeface="Wingdings" pitchFamily="2" charset="2"/>
              <a:buNone/>
            </a:pPr>
            <a:r>
              <a:rPr lang="ar-JO" sz="2200" dirty="0">
                <a:solidFill>
                  <a:schemeClr val="tx1"/>
                </a:solidFill>
                <a:latin typeface="Arial" panose="020B0604020202020204" pitchFamily="34" charset="0"/>
                <a:cs typeface="Arial" panose="020B0604020202020204" pitchFamily="34" charset="0"/>
              </a:rPr>
              <a:t>لا أهتم كثيراُ بالفقراء والمشردين والسجناء والعجزة والأميين والمتألمين والأرامل والأيتام.</a:t>
            </a:r>
          </a:p>
          <a:p>
            <a:pPr algn="r">
              <a:lnSpc>
                <a:spcPct val="80000"/>
              </a:lnSpc>
              <a:buFont typeface="Wingdings" pitchFamily="2" charset="2"/>
              <a:buNone/>
            </a:pPr>
            <a:r>
              <a:rPr lang="ar-JO" sz="2200" dirty="0">
                <a:solidFill>
                  <a:schemeClr val="tx1"/>
                </a:solidFill>
                <a:latin typeface="Arial" panose="020B0604020202020204" pitchFamily="34" charset="0"/>
                <a:cs typeface="Arial" panose="020B0604020202020204" pitchFamily="34" charset="0"/>
              </a:rPr>
              <a:t>أنا أهتم بنفسي.</a:t>
            </a:r>
          </a:p>
          <a:p>
            <a:pPr algn="r">
              <a:lnSpc>
                <a:spcPct val="80000"/>
              </a:lnSpc>
              <a:buFont typeface="Wingdings" pitchFamily="2" charset="2"/>
              <a:buNone/>
            </a:pPr>
            <a:r>
              <a:rPr lang="ar-JO" sz="2200" dirty="0">
                <a:solidFill>
                  <a:schemeClr val="tx1"/>
                </a:solidFill>
                <a:latin typeface="Arial" panose="020B0604020202020204" pitchFamily="34" charset="0"/>
                <a:cs typeface="Arial" panose="020B0604020202020204" pitchFamily="34" charset="0"/>
              </a:rPr>
              <a:t>لقد رفعت ونزلت ورفعت صليبي ووضعته.</a:t>
            </a:r>
          </a:p>
          <a:p>
            <a:pPr algn="r">
              <a:lnSpc>
                <a:spcPct val="80000"/>
              </a:lnSpc>
              <a:buFont typeface="Wingdings" pitchFamily="2" charset="2"/>
              <a:buNone/>
            </a:pPr>
            <a:r>
              <a:rPr lang="ar-JO" sz="2200" dirty="0">
                <a:solidFill>
                  <a:schemeClr val="tx1"/>
                </a:solidFill>
                <a:latin typeface="Arial" panose="020B0604020202020204" pitchFamily="34" charset="0"/>
                <a:cs typeface="Arial" panose="020B0604020202020204" pitchFamily="34" charset="0"/>
              </a:rPr>
              <a:t>ولم أترك الجميع ليتبعوه.</a:t>
            </a:r>
          </a:p>
          <a:p>
            <a:pPr algn="r">
              <a:lnSpc>
                <a:spcPct val="80000"/>
              </a:lnSpc>
              <a:buFont typeface="Wingdings" pitchFamily="2" charset="2"/>
              <a:buNone/>
            </a:pPr>
            <a:endParaRPr lang="ar-JO" sz="2200" dirty="0">
              <a:solidFill>
                <a:schemeClr val="tx1"/>
              </a:solidFill>
              <a:latin typeface="Arial" panose="020B0604020202020204" pitchFamily="34" charset="0"/>
              <a:cs typeface="Arial" panose="020B0604020202020204" pitchFamily="34" charset="0"/>
            </a:endParaRPr>
          </a:p>
          <a:p>
            <a:pPr algn="r">
              <a:lnSpc>
                <a:spcPct val="80000"/>
              </a:lnSpc>
              <a:buFont typeface="Wingdings" pitchFamily="2" charset="2"/>
              <a:buNone/>
            </a:pPr>
            <a:r>
              <a:rPr lang="ar-JO" sz="2200" dirty="0">
                <a:solidFill>
                  <a:schemeClr val="tx1"/>
                </a:solidFill>
                <a:latin typeface="Arial" panose="020B0604020202020204" pitchFamily="34" charset="0"/>
                <a:cs typeface="Arial" panose="020B0604020202020204" pitchFamily="34" charset="0"/>
              </a:rPr>
              <a:t>نحن الخطاة نخطئ. نحن الخطاة نعترف.</a:t>
            </a:r>
            <a:endParaRPr lang="en-US" sz="22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Rot="1" noChangeArrowheads="1"/>
          </p:cNvSpPr>
          <p:nvPr>
            <p:ph idx="1"/>
          </p:nvPr>
        </p:nvSpPr>
        <p:spPr>
          <a:xfrm>
            <a:off x="457200" y="2514600"/>
            <a:ext cx="8153400" cy="3962400"/>
          </a:xfrm>
        </p:spPr>
        <p:txBody>
          <a:bodyPr>
            <a:normAutofit/>
          </a:bodyPr>
          <a:lstStyle/>
          <a:p>
            <a:pPr marL="0" indent="0" algn="r">
              <a:buNone/>
            </a:pPr>
            <a:r>
              <a:rPr lang="ar-JO" sz="2800" dirty="0">
                <a:latin typeface="Arial" panose="020B0604020202020204" pitchFamily="34" charset="0"/>
                <a:cs typeface="Arial" panose="020B0604020202020204" pitchFamily="34" charset="0"/>
              </a:rPr>
              <a:t>1. قم بصياغة لغتك. أظهر وأخبر أيضاً</a:t>
            </a:r>
          </a:p>
          <a:p>
            <a:pPr marL="0" indent="0" algn="r">
              <a:buNone/>
            </a:pPr>
            <a:r>
              <a:rPr lang="ar-JO" sz="2800" dirty="0">
                <a:latin typeface="Arial" panose="020B0604020202020204" pitchFamily="34" charset="0"/>
                <a:cs typeface="Arial" panose="020B0604020202020204" pitchFamily="34" charset="0"/>
              </a:rPr>
              <a:t>2. استخدم التوازي (للهيكل كاملاً أو الوحدات الفرعية)</a:t>
            </a:r>
            <a:endParaRPr lang="en-US" sz="2800" dirty="0">
              <a:latin typeface="Arial" panose="020B0604020202020204" pitchFamily="34" charset="0"/>
              <a:cs typeface="Arial" panose="020B0604020202020204" pitchFamily="34" charset="0"/>
            </a:endParaRPr>
          </a:p>
          <a:p>
            <a:pPr marL="0" indent="0" algn="r">
              <a:buNone/>
            </a:pPr>
            <a:r>
              <a:rPr lang="ar-JO" sz="2800" dirty="0">
                <a:latin typeface="Arial" panose="020B0604020202020204" pitchFamily="34" charset="0"/>
                <a:cs typeface="Arial" panose="020B0604020202020204" pitchFamily="34" charset="0"/>
              </a:rPr>
              <a:t>3. إخلق مخططاً عاطفياً</a:t>
            </a:r>
            <a:endParaRPr lang="en-US" sz="2800" dirty="0">
              <a:latin typeface="Arial" panose="020B0604020202020204" pitchFamily="34" charset="0"/>
              <a:cs typeface="Arial" panose="020B0604020202020204" pitchFamily="34" charset="0"/>
            </a:endParaRPr>
          </a:p>
          <a:p>
            <a:pPr marL="0" indent="0" algn="r">
              <a:buNone/>
            </a:pPr>
            <a:r>
              <a:rPr lang="ar-JO" sz="2800" dirty="0">
                <a:latin typeface="Arial" panose="020B0604020202020204" pitchFamily="34" charset="0"/>
                <a:cs typeface="Arial" panose="020B0604020202020204" pitchFamily="34" charset="0"/>
              </a:rPr>
              <a:t>4. اربط بين المحتوى غير الشفوي بالشفوي (التقديم)</a:t>
            </a:r>
            <a:endParaRPr lang="en-US" sz="2800" dirty="0">
              <a:latin typeface="Arial" panose="020B0604020202020204" pitchFamily="34" charset="0"/>
              <a:cs typeface="Arial" panose="020B0604020202020204" pitchFamily="34" charset="0"/>
            </a:endParaRPr>
          </a:p>
        </p:txBody>
      </p:sp>
      <p:sp>
        <p:nvSpPr>
          <p:cNvPr id="232450" name="Rectangle 2"/>
          <p:cNvSpPr>
            <a:spLocks noGrp="1" noRot="1" noChangeArrowheads="1"/>
          </p:cNvSpPr>
          <p:nvPr>
            <p:ph type="title"/>
          </p:nvPr>
        </p:nvSpPr>
        <p:spPr/>
        <p:txBody>
          <a:bodyPr/>
          <a:lstStyle/>
          <a:p>
            <a:r>
              <a:rPr lang="ar-JO" sz="4400" dirty="0">
                <a:latin typeface="Arial" panose="020B0604020202020204" pitchFamily="34" charset="0"/>
                <a:cs typeface="Arial" panose="020B0604020202020204" pitchFamily="34" charset="0"/>
              </a:rPr>
              <a:t>كيف تعظ المزامير </a:t>
            </a:r>
            <a:br>
              <a:rPr lang="ar-JO" sz="4400" dirty="0">
                <a:latin typeface="Arial" panose="020B0604020202020204" pitchFamily="34" charset="0"/>
                <a:cs typeface="Arial" panose="020B0604020202020204" pitchFamily="34" charset="0"/>
              </a:rPr>
            </a:br>
            <a:r>
              <a:rPr lang="ar-JO" sz="4400" dirty="0">
                <a:latin typeface="Arial" panose="020B0604020202020204" pitchFamily="34" charset="0"/>
                <a:cs typeface="Arial" panose="020B0604020202020204" pitchFamily="34" charset="0"/>
              </a:rPr>
              <a:t>بطريقة حساسة للنوع الأدبي</a:t>
            </a:r>
            <a:endParaRPr lang="en-US" sz="4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32451">
                                            <p:txEl>
                                              <p:pRg st="2" end="2"/>
                                            </p:txEl>
                                          </p:spTgt>
                                        </p:tgtEl>
                                        <p:attrNameLst>
                                          <p:attrName>style.visibility</p:attrName>
                                        </p:attrNameLst>
                                      </p:cBhvr>
                                      <p:to>
                                        <p:strVal val="visible"/>
                                      </p:to>
                                    </p:set>
                                    <p:anim calcmode="lin" valueType="num">
                                      <p:cBhvr>
                                        <p:cTn id="7" dur="500" fill="hold"/>
                                        <p:tgtEl>
                                          <p:spTgt spid="232451">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232451">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232451">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232451">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23245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32451">
                                            <p:txEl>
                                              <p:pRg st="3" end="3"/>
                                            </p:txEl>
                                          </p:spTgt>
                                        </p:tgtEl>
                                        <p:attrNameLst>
                                          <p:attrName>style.visibility</p:attrName>
                                        </p:attrNameLst>
                                      </p:cBhvr>
                                      <p:to>
                                        <p:strVal val="visible"/>
                                      </p:to>
                                    </p:set>
                                    <p:anim calcmode="lin" valueType="num">
                                      <p:cBhvr>
                                        <p:cTn id="16" dur="500" fill="hold"/>
                                        <p:tgtEl>
                                          <p:spTgt spid="232451">
                                            <p:txEl>
                                              <p:pRg st="3" end="3"/>
                                            </p:txEl>
                                          </p:spTgt>
                                        </p:tgtEl>
                                        <p:attrNameLst>
                                          <p:attrName>ppt_w</p:attrName>
                                        </p:attrNameLst>
                                      </p:cBhvr>
                                      <p:tavLst>
                                        <p:tav tm="0">
                                          <p:val>
                                            <p:strVal val="#ppt_w*0.05"/>
                                          </p:val>
                                        </p:tav>
                                        <p:tav tm="100000">
                                          <p:val>
                                            <p:strVal val="#ppt_w"/>
                                          </p:val>
                                        </p:tav>
                                      </p:tavLst>
                                    </p:anim>
                                    <p:anim calcmode="lin" valueType="num">
                                      <p:cBhvr>
                                        <p:cTn id="17" dur="500" fill="hold"/>
                                        <p:tgtEl>
                                          <p:spTgt spid="232451">
                                            <p:txEl>
                                              <p:pRg st="3" end="3"/>
                                            </p:txEl>
                                          </p:spTgt>
                                        </p:tgtEl>
                                        <p:attrNameLst>
                                          <p:attrName>ppt_h</p:attrName>
                                        </p:attrNameLst>
                                      </p:cBhvr>
                                      <p:tavLst>
                                        <p:tav tm="0">
                                          <p:val>
                                            <p:strVal val="#ppt_h"/>
                                          </p:val>
                                        </p:tav>
                                        <p:tav tm="100000">
                                          <p:val>
                                            <p:strVal val="#ppt_h"/>
                                          </p:val>
                                        </p:tav>
                                      </p:tavLst>
                                    </p:anim>
                                    <p:anim calcmode="lin" valueType="num">
                                      <p:cBhvr>
                                        <p:cTn id="18" dur="500" fill="hold"/>
                                        <p:tgtEl>
                                          <p:spTgt spid="232451">
                                            <p:txEl>
                                              <p:pRg st="3" end="3"/>
                                            </p:txEl>
                                          </p:spTgt>
                                        </p:tgtEl>
                                        <p:attrNameLst>
                                          <p:attrName>ppt_x</p:attrName>
                                        </p:attrNameLst>
                                      </p:cBhvr>
                                      <p:tavLst>
                                        <p:tav tm="0">
                                          <p:val>
                                            <p:strVal val="#ppt_x-.2"/>
                                          </p:val>
                                        </p:tav>
                                        <p:tav tm="100000">
                                          <p:val>
                                            <p:strVal val="#ppt_x"/>
                                          </p:val>
                                        </p:tav>
                                      </p:tavLst>
                                    </p:anim>
                                    <p:anim calcmode="lin" valueType="num">
                                      <p:cBhvr>
                                        <p:cTn id="19" dur="500" fill="hold"/>
                                        <p:tgtEl>
                                          <p:spTgt spid="232451">
                                            <p:txEl>
                                              <p:pRg st="3" end="3"/>
                                            </p:txEl>
                                          </p:spTgt>
                                        </p:tgtEl>
                                        <p:attrNameLst>
                                          <p:attrName>ppt_y</p:attrName>
                                        </p:attrNameLst>
                                      </p:cBhvr>
                                      <p:tavLst>
                                        <p:tav tm="0">
                                          <p:val>
                                            <p:strVal val="#ppt_y"/>
                                          </p:val>
                                        </p:tav>
                                        <p:tav tm="100000">
                                          <p:val>
                                            <p:strVal val="#ppt_y"/>
                                          </p:val>
                                        </p:tav>
                                      </p:tavLst>
                                    </p:anim>
                                    <p:animEffect transition="in" filter="fade">
                                      <p:cBhvr>
                                        <p:cTn id="20" dur="500"/>
                                        <p:tgtEl>
                                          <p:spTgt spid="232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74" name="Rectangle 10"/>
          <p:cNvSpPr>
            <a:spLocks noGrp="1" noRot="1" noChangeArrowheads="1"/>
          </p:cNvSpPr>
          <p:nvPr>
            <p:ph type="title"/>
          </p:nvPr>
        </p:nvSpPr>
        <p:spPr>
          <a:xfrm>
            <a:off x="688490" y="304800"/>
            <a:ext cx="7756263" cy="1319606"/>
          </a:xfrm>
        </p:spPr>
        <p:txBody>
          <a:bodyPr/>
          <a:lstStyle/>
          <a:p>
            <a:pPr algn="ctr"/>
            <a:r>
              <a:rPr lang="ar-JO" sz="3600" dirty="0"/>
              <a:t>يوحنا أورتبيرغ</a:t>
            </a:r>
            <a:br>
              <a:rPr lang="en-US" sz="2800" dirty="0"/>
            </a:br>
            <a:r>
              <a:rPr lang="ar-JO" sz="2800" dirty="0"/>
              <a:t>فعل العدل (المسارات 26-29)</a:t>
            </a:r>
            <a:br>
              <a:rPr lang="en-US" sz="3600" dirty="0"/>
            </a:br>
            <a:r>
              <a:rPr lang="en-US" sz="3600" dirty="0"/>
              <a:t>(</a:t>
            </a:r>
            <a:r>
              <a:rPr lang="ar-JO" sz="3600" dirty="0"/>
              <a:t>ميخا 6: 6-8</a:t>
            </a:r>
            <a:r>
              <a:rPr lang="en-US" sz="3600" dirty="0"/>
              <a:t>)</a:t>
            </a:r>
          </a:p>
        </p:txBody>
      </p:sp>
      <p:pic>
        <p:nvPicPr>
          <p:cNvPr id="4" name="Picture 6" descr="http://www.zondervan.com/images/contributor/medium/ortbergj.jpg"/>
          <p:cNvPicPr>
            <a:picLocks noChangeAspect="1" noChangeArrowheads="1"/>
          </p:cNvPicPr>
          <p:nvPr/>
        </p:nvPicPr>
        <p:blipFill>
          <a:blip r:embed="rId2" cstate="print"/>
          <a:srcRect/>
          <a:stretch>
            <a:fillRect/>
          </a:stretch>
        </p:blipFill>
        <p:spPr bwMode="auto">
          <a:xfrm>
            <a:off x="3048000" y="2209800"/>
            <a:ext cx="2800350" cy="4200525"/>
          </a:xfrm>
          <a:prstGeom prst="rect">
            <a:avLst/>
          </a:prstGeom>
          <a:no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obliqueTopRight"/>
            <a:lightRig rig="flood" dir="t">
              <a:rot lat="0" lon="0" rev="13800000"/>
            </a:lightRig>
          </a:scene3d>
          <a:sp3d extrusionH="107950" prstMaterial="plastic">
            <a:bevelB/>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8490" y="0"/>
            <a:ext cx="7756263" cy="1752600"/>
          </a:xfrm>
        </p:spPr>
        <p:txBody>
          <a:bodyPr/>
          <a:lstStyle/>
          <a:p>
            <a:r>
              <a:rPr lang="ar-JO" dirty="0">
                <a:latin typeface="Arial" panose="020B0604020202020204" pitchFamily="34" charset="0"/>
                <a:cs typeface="Arial" panose="020B0604020202020204" pitchFamily="34" charset="0"/>
              </a:rPr>
              <a:t>ما هو الشعر؟</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حاول تعريفه</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Rot="1" noChangeArrowheads="1"/>
          </p:cNvSpPr>
          <p:nvPr>
            <p:ph idx="1"/>
          </p:nvPr>
        </p:nvSpPr>
        <p:spPr>
          <a:xfrm>
            <a:off x="457200" y="2514600"/>
            <a:ext cx="8153400" cy="3962400"/>
          </a:xfrm>
        </p:spPr>
        <p:txBody>
          <a:bodyPr>
            <a:normAutofit/>
          </a:bodyPr>
          <a:lstStyle/>
          <a:p>
            <a:pPr marL="0" indent="0" algn="r">
              <a:buNone/>
            </a:pPr>
            <a:r>
              <a:rPr lang="ar-JO" sz="2800" dirty="0"/>
              <a:t>1. قم بصياغة لغتك. أظهر وأخبر أيضاً</a:t>
            </a:r>
          </a:p>
          <a:p>
            <a:pPr marL="0" indent="0" algn="r">
              <a:buNone/>
            </a:pPr>
            <a:r>
              <a:rPr lang="ar-JO" sz="2800" dirty="0"/>
              <a:t>2. استخدم التوازي (للهيكل كاملاً أو الوحدات الفرعية)</a:t>
            </a:r>
          </a:p>
          <a:p>
            <a:pPr marL="0" indent="0" algn="r">
              <a:buNone/>
            </a:pPr>
            <a:r>
              <a:rPr lang="ar-JO" sz="2800" dirty="0"/>
              <a:t>3. إخلق مخططاً عاطفياً</a:t>
            </a:r>
          </a:p>
          <a:p>
            <a:pPr marL="0" indent="0" algn="r">
              <a:buNone/>
            </a:pPr>
            <a:r>
              <a:rPr lang="ar-JO" sz="2800" dirty="0"/>
              <a:t>4. اربط بين المحتوى غير الشفوي بالشفوي (التقديم)</a:t>
            </a:r>
          </a:p>
          <a:p>
            <a:pPr marL="0" indent="0" algn="r">
              <a:buNone/>
            </a:pPr>
            <a:r>
              <a:rPr lang="ar-JO" sz="2800" dirty="0"/>
              <a:t>5. استخدم الموسيقى</a:t>
            </a:r>
          </a:p>
          <a:p>
            <a:pPr marL="0" indent="0" algn="r">
              <a:buNone/>
            </a:pPr>
            <a:r>
              <a:rPr lang="ar-JO" sz="2800" dirty="0"/>
              <a:t>6. العمل بالتنسيق مع الخدمة بأكملها.</a:t>
            </a:r>
          </a:p>
        </p:txBody>
      </p:sp>
      <p:sp>
        <p:nvSpPr>
          <p:cNvPr id="208898" name="Rectangle 2"/>
          <p:cNvSpPr>
            <a:spLocks noGrp="1" noRot="1" noChangeArrowheads="1"/>
          </p:cNvSpPr>
          <p:nvPr>
            <p:ph type="title"/>
          </p:nvPr>
        </p:nvSpPr>
        <p:spPr>
          <a:xfrm>
            <a:off x="688490" y="381000"/>
            <a:ext cx="7756263" cy="1243406"/>
          </a:xfrm>
        </p:spPr>
        <p:txBody>
          <a:bodyPr/>
          <a:lstStyle/>
          <a:p>
            <a:r>
              <a:rPr lang="ar-JO" sz="4400" dirty="0">
                <a:solidFill>
                  <a:schemeClr val="accent1"/>
                </a:solidFill>
              </a:rPr>
              <a:t>كيف تعظ المزامير </a:t>
            </a:r>
            <a:br>
              <a:rPr lang="ar-JO" sz="4400" dirty="0">
                <a:solidFill>
                  <a:schemeClr val="accent1"/>
                </a:solidFill>
              </a:rPr>
            </a:br>
            <a:r>
              <a:rPr lang="ar-JO" sz="4400" dirty="0">
                <a:solidFill>
                  <a:schemeClr val="accent1"/>
                </a:solidFill>
              </a:rPr>
              <a:t>بطريقة حساسة للنوع الأدبي</a:t>
            </a:r>
            <a:endParaRPr lang="en-US" sz="44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08899">
                                            <p:txEl>
                                              <p:pRg st="4" end="4"/>
                                            </p:txEl>
                                          </p:spTgt>
                                        </p:tgtEl>
                                        <p:attrNameLst>
                                          <p:attrName>style.visibility</p:attrName>
                                        </p:attrNameLst>
                                      </p:cBhvr>
                                      <p:to>
                                        <p:strVal val="visible"/>
                                      </p:to>
                                    </p:set>
                                    <p:anim calcmode="lin" valueType="num">
                                      <p:cBhvr>
                                        <p:cTn id="7" dur="500" fill="hold"/>
                                        <p:tgtEl>
                                          <p:spTgt spid="208899">
                                            <p:txEl>
                                              <p:pRg st="4" end="4"/>
                                            </p:txEl>
                                          </p:spTgt>
                                        </p:tgtEl>
                                        <p:attrNameLst>
                                          <p:attrName>ppt_w</p:attrName>
                                        </p:attrNameLst>
                                      </p:cBhvr>
                                      <p:tavLst>
                                        <p:tav tm="0">
                                          <p:val>
                                            <p:strVal val="#ppt_w*0.05"/>
                                          </p:val>
                                        </p:tav>
                                        <p:tav tm="100000">
                                          <p:val>
                                            <p:strVal val="#ppt_w"/>
                                          </p:val>
                                        </p:tav>
                                      </p:tavLst>
                                    </p:anim>
                                    <p:anim calcmode="lin" valueType="num">
                                      <p:cBhvr>
                                        <p:cTn id="8" dur="500" fill="hold"/>
                                        <p:tgtEl>
                                          <p:spTgt spid="208899">
                                            <p:txEl>
                                              <p:pRg st="4" end="4"/>
                                            </p:txEl>
                                          </p:spTgt>
                                        </p:tgtEl>
                                        <p:attrNameLst>
                                          <p:attrName>ppt_h</p:attrName>
                                        </p:attrNameLst>
                                      </p:cBhvr>
                                      <p:tavLst>
                                        <p:tav tm="0">
                                          <p:val>
                                            <p:strVal val="#ppt_h"/>
                                          </p:val>
                                        </p:tav>
                                        <p:tav tm="100000">
                                          <p:val>
                                            <p:strVal val="#ppt_h"/>
                                          </p:val>
                                        </p:tav>
                                      </p:tavLst>
                                    </p:anim>
                                    <p:anim calcmode="lin" valueType="num">
                                      <p:cBhvr>
                                        <p:cTn id="9" dur="500" fill="hold"/>
                                        <p:tgtEl>
                                          <p:spTgt spid="208899">
                                            <p:txEl>
                                              <p:pRg st="4" end="4"/>
                                            </p:txEl>
                                          </p:spTgt>
                                        </p:tgtEl>
                                        <p:attrNameLst>
                                          <p:attrName>ppt_x</p:attrName>
                                        </p:attrNameLst>
                                      </p:cBhvr>
                                      <p:tavLst>
                                        <p:tav tm="0">
                                          <p:val>
                                            <p:strVal val="#ppt_x-.2"/>
                                          </p:val>
                                        </p:tav>
                                        <p:tav tm="100000">
                                          <p:val>
                                            <p:strVal val="#ppt_x"/>
                                          </p:val>
                                        </p:tav>
                                      </p:tavLst>
                                    </p:anim>
                                    <p:anim calcmode="lin" valueType="num">
                                      <p:cBhvr>
                                        <p:cTn id="10" dur="500" fill="hold"/>
                                        <p:tgtEl>
                                          <p:spTgt spid="208899">
                                            <p:txEl>
                                              <p:pRg st="4" end="4"/>
                                            </p:txEl>
                                          </p:spTgt>
                                        </p:tgtEl>
                                        <p:attrNameLst>
                                          <p:attrName>ppt_y</p:attrName>
                                        </p:attrNameLst>
                                      </p:cBhvr>
                                      <p:tavLst>
                                        <p:tav tm="0">
                                          <p:val>
                                            <p:strVal val="#ppt_y"/>
                                          </p:val>
                                        </p:tav>
                                        <p:tav tm="100000">
                                          <p:val>
                                            <p:strVal val="#ppt_y"/>
                                          </p:val>
                                        </p:tav>
                                      </p:tavLst>
                                    </p:anim>
                                    <p:animEffect transition="in" filter="fade">
                                      <p:cBhvr>
                                        <p:cTn id="11" dur="500"/>
                                        <p:tgtEl>
                                          <p:spTgt spid="208899">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08899">
                                            <p:txEl>
                                              <p:pRg st="5" end="5"/>
                                            </p:txEl>
                                          </p:spTgt>
                                        </p:tgtEl>
                                        <p:attrNameLst>
                                          <p:attrName>style.visibility</p:attrName>
                                        </p:attrNameLst>
                                      </p:cBhvr>
                                      <p:to>
                                        <p:strVal val="visible"/>
                                      </p:to>
                                    </p:set>
                                    <p:anim calcmode="lin" valueType="num">
                                      <p:cBhvr>
                                        <p:cTn id="16" dur="500" fill="hold"/>
                                        <p:tgtEl>
                                          <p:spTgt spid="208899">
                                            <p:txEl>
                                              <p:pRg st="5" end="5"/>
                                            </p:txEl>
                                          </p:spTgt>
                                        </p:tgtEl>
                                        <p:attrNameLst>
                                          <p:attrName>ppt_w</p:attrName>
                                        </p:attrNameLst>
                                      </p:cBhvr>
                                      <p:tavLst>
                                        <p:tav tm="0">
                                          <p:val>
                                            <p:strVal val="#ppt_w*0.05"/>
                                          </p:val>
                                        </p:tav>
                                        <p:tav tm="100000">
                                          <p:val>
                                            <p:strVal val="#ppt_w"/>
                                          </p:val>
                                        </p:tav>
                                      </p:tavLst>
                                    </p:anim>
                                    <p:anim calcmode="lin" valueType="num">
                                      <p:cBhvr>
                                        <p:cTn id="17" dur="500" fill="hold"/>
                                        <p:tgtEl>
                                          <p:spTgt spid="208899">
                                            <p:txEl>
                                              <p:pRg st="5" end="5"/>
                                            </p:txEl>
                                          </p:spTgt>
                                        </p:tgtEl>
                                        <p:attrNameLst>
                                          <p:attrName>ppt_h</p:attrName>
                                        </p:attrNameLst>
                                      </p:cBhvr>
                                      <p:tavLst>
                                        <p:tav tm="0">
                                          <p:val>
                                            <p:strVal val="#ppt_h"/>
                                          </p:val>
                                        </p:tav>
                                        <p:tav tm="100000">
                                          <p:val>
                                            <p:strVal val="#ppt_h"/>
                                          </p:val>
                                        </p:tav>
                                      </p:tavLst>
                                    </p:anim>
                                    <p:anim calcmode="lin" valueType="num">
                                      <p:cBhvr>
                                        <p:cTn id="18" dur="500" fill="hold"/>
                                        <p:tgtEl>
                                          <p:spTgt spid="208899">
                                            <p:txEl>
                                              <p:pRg st="5" end="5"/>
                                            </p:txEl>
                                          </p:spTgt>
                                        </p:tgtEl>
                                        <p:attrNameLst>
                                          <p:attrName>ppt_x</p:attrName>
                                        </p:attrNameLst>
                                      </p:cBhvr>
                                      <p:tavLst>
                                        <p:tav tm="0">
                                          <p:val>
                                            <p:strVal val="#ppt_x-.2"/>
                                          </p:val>
                                        </p:tav>
                                        <p:tav tm="100000">
                                          <p:val>
                                            <p:strVal val="#ppt_x"/>
                                          </p:val>
                                        </p:tav>
                                      </p:tavLst>
                                    </p:anim>
                                    <p:anim calcmode="lin" valueType="num">
                                      <p:cBhvr>
                                        <p:cTn id="19" dur="500" fill="hold"/>
                                        <p:tgtEl>
                                          <p:spTgt spid="208899">
                                            <p:txEl>
                                              <p:pRg st="5" end="5"/>
                                            </p:txEl>
                                          </p:spTgt>
                                        </p:tgtEl>
                                        <p:attrNameLst>
                                          <p:attrName>ppt_y</p:attrName>
                                        </p:attrNameLst>
                                      </p:cBhvr>
                                      <p:tavLst>
                                        <p:tav tm="0">
                                          <p:val>
                                            <p:strVal val="#ppt_y"/>
                                          </p:val>
                                        </p:tav>
                                        <p:tav tm="100000">
                                          <p:val>
                                            <p:strVal val="#ppt_y"/>
                                          </p:val>
                                        </p:tav>
                                      </p:tavLst>
                                    </p:anim>
                                    <p:animEffect transition="in" filter="fade">
                                      <p:cBhvr>
                                        <p:cTn id="20" dur="500"/>
                                        <p:tgtEl>
                                          <p:spTgt spid="2088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Rot="1" noChangeArrowheads="1"/>
          </p:cNvSpPr>
          <p:nvPr>
            <p:ph idx="1"/>
          </p:nvPr>
        </p:nvSpPr>
        <p:spPr>
          <a:xfrm>
            <a:off x="301625" y="2286000"/>
            <a:ext cx="8540750" cy="3813175"/>
          </a:xfrm>
        </p:spPr>
        <p:txBody>
          <a:bodyPr>
            <a:normAutofit/>
          </a:bodyPr>
          <a:lstStyle/>
          <a:p>
            <a:pPr algn="r" rtl="1"/>
            <a:r>
              <a:rPr lang="ar-JO" sz="2800" dirty="0"/>
              <a:t> اختم العظة بترنيمة تجاوب معتمدة على مزمورك</a:t>
            </a:r>
            <a:endParaRPr lang="en-US" sz="2800" dirty="0"/>
          </a:p>
          <a:p>
            <a:pPr algn="r" rtl="1"/>
            <a:r>
              <a:rPr lang="ar-JO" sz="2800" dirty="0"/>
              <a:t>ابدأ أو اختم بموسيقى خاصة التي تصنع تعاوناً بين المحتوى العاطفي والفكري للعظة</a:t>
            </a:r>
            <a:endParaRPr lang="en-US" sz="2800" dirty="0"/>
          </a:p>
          <a:p>
            <a:pPr algn="r" rtl="1"/>
            <a:r>
              <a:rPr lang="ar-JO" sz="2800" dirty="0"/>
              <a:t>أدخل ترنيمة جماعية أو ترنيمة خاصة في وسط العظة</a:t>
            </a:r>
            <a:endParaRPr lang="en-US" sz="2800" dirty="0"/>
          </a:p>
          <a:p>
            <a:pPr algn="r" rtl="1"/>
            <a:r>
              <a:rPr lang="ar-JO" sz="2800" dirty="0"/>
              <a:t>استخدم خلفية موسيقية خلال قراءة النص</a:t>
            </a:r>
            <a:endParaRPr lang="en-US" sz="2800" dirty="0"/>
          </a:p>
        </p:txBody>
      </p:sp>
      <p:sp>
        <p:nvSpPr>
          <p:cNvPr id="99330" name="Rectangle 2"/>
          <p:cNvSpPr>
            <a:spLocks noGrp="1" noRot="1" noChangeArrowheads="1"/>
          </p:cNvSpPr>
          <p:nvPr>
            <p:ph type="title"/>
          </p:nvPr>
        </p:nvSpPr>
        <p:spPr>
          <a:xfrm>
            <a:off x="688490" y="304800"/>
            <a:ext cx="7756263" cy="1319606"/>
          </a:xfrm>
        </p:spPr>
        <p:txBody>
          <a:bodyPr/>
          <a:lstStyle/>
          <a:p>
            <a:r>
              <a:rPr lang="ar-JO" sz="4000" dirty="0">
                <a:solidFill>
                  <a:schemeClr val="accent1"/>
                </a:solidFill>
              </a:rPr>
              <a:t>الموسيقى وتدفق الخدمة</a:t>
            </a:r>
            <a:endParaRPr lang="en-US" sz="40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9331">
                                            <p:txEl>
                                              <p:pRg st="0" end="0"/>
                                            </p:txEl>
                                          </p:spTgt>
                                        </p:tgtEl>
                                        <p:attrNameLst>
                                          <p:attrName>ppt_c</p:attrName>
                                        </p:attrNameLst>
                                      </p:cBhvr>
                                      <p:to>
                                        <a:srgbClr val="E3CD74"/>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9331">
                                            <p:txEl>
                                              <p:pRg st="1" end="1"/>
                                            </p:txEl>
                                          </p:spTgt>
                                        </p:tgtEl>
                                        <p:attrNameLst>
                                          <p:attrName>ppt_c</p:attrName>
                                        </p:attrNameLst>
                                      </p:cBhvr>
                                      <p:to>
                                        <a:srgbClr val="E3CD74"/>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9331">
                                            <p:txEl>
                                              <p:pRg st="2" end="2"/>
                                            </p:txEl>
                                          </p:spTgt>
                                        </p:tgtEl>
                                        <p:attrNameLst>
                                          <p:attrName>ppt_c</p:attrName>
                                        </p:attrNameLst>
                                      </p:cBhvr>
                                      <p:to>
                                        <a:srgbClr val="E3CD74"/>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9331">
                                            <p:txEl>
                                              <p:pRg st="3" end="3"/>
                                            </p:txEl>
                                          </p:spTgt>
                                        </p:tgtEl>
                                        <p:attrNameLst>
                                          <p:attrName>ppt_c</p:attrName>
                                        </p:attrNameLst>
                                      </p:cBhvr>
                                      <p:to>
                                        <a:srgbClr val="E3CD74"/>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Rot="1" noChangeArrowheads="1"/>
          </p:cNvSpPr>
          <p:nvPr>
            <p:ph idx="1"/>
          </p:nvPr>
        </p:nvSpPr>
        <p:spPr>
          <a:xfrm>
            <a:off x="457200" y="2514600"/>
            <a:ext cx="8153400" cy="3962400"/>
          </a:xfrm>
        </p:spPr>
        <p:txBody>
          <a:bodyPr>
            <a:normAutofit lnSpcReduction="10000"/>
          </a:bodyPr>
          <a:lstStyle/>
          <a:p>
            <a:pPr marL="0" indent="0" algn="r">
              <a:buNone/>
            </a:pPr>
            <a:r>
              <a:rPr lang="ar-JO" sz="2800" dirty="0"/>
              <a:t>1. قم بصياغة لغتك. أظهر وأخبر أيضاً</a:t>
            </a:r>
          </a:p>
          <a:p>
            <a:pPr marL="0" indent="0" algn="r">
              <a:buNone/>
            </a:pPr>
            <a:r>
              <a:rPr lang="ar-JO" sz="2800" dirty="0"/>
              <a:t>2. استخدم التوازي (للهيكل كاملاً أو الوحدات الفرعية)</a:t>
            </a:r>
          </a:p>
          <a:p>
            <a:pPr marL="0" indent="0" algn="r">
              <a:buNone/>
            </a:pPr>
            <a:r>
              <a:rPr lang="ar-JO" sz="2800" dirty="0"/>
              <a:t>3. إخلق مخططاً عاطفياً</a:t>
            </a:r>
          </a:p>
          <a:p>
            <a:pPr marL="0" indent="0" algn="r">
              <a:buNone/>
            </a:pPr>
            <a:r>
              <a:rPr lang="ar-JO" sz="2800" dirty="0"/>
              <a:t>4. اربط بين المحتوى غير الشفوي بالشفوي (التقديم)</a:t>
            </a:r>
          </a:p>
          <a:p>
            <a:pPr marL="0" indent="0" algn="r">
              <a:buNone/>
            </a:pPr>
            <a:r>
              <a:rPr lang="ar-JO" sz="2800" dirty="0"/>
              <a:t>5. استخدم الموسيقى</a:t>
            </a:r>
          </a:p>
          <a:p>
            <a:pPr marL="0" indent="0" algn="r">
              <a:buNone/>
            </a:pPr>
            <a:r>
              <a:rPr lang="ar-JO" sz="2800" dirty="0"/>
              <a:t>6. العمل بالتنسيق مع الخدمة بأكملها.</a:t>
            </a:r>
            <a:endParaRPr lang="en-US" sz="2800" dirty="0"/>
          </a:p>
          <a:p>
            <a:pPr marL="0" indent="0" algn="r">
              <a:buNone/>
            </a:pPr>
            <a:r>
              <a:rPr lang="ar-JO" sz="2800" dirty="0"/>
              <a:t>7. الإفصاح عن الذات</a:t>
            </a:r>
          </a:p>
          <a:p>
            <a:pPr marL="0" indent="0" algn="r">
              <a:buNone/>
            </a:pPr>
            <a:r>
              <a:rPr lang="ar-JO" sz="2800" dirty="0"/>
              <a:t>8. استخدم صور فعلية</a:t>
            </a:r>
            <a:endParaRPr lang="en-US" sz="2800" dirty="0"/>
          </a:p>
        </p:txBody>
      </p:sp>
      <p:sp>
        <p:nvSpPr>
          <p:cNvPr id="174082" name="Rectangle 2"/>
          <p:cNvSpPr>
            <a:spLocks noGrp="1" noRot="1" noChangeArrowheads="1"/>
          </p:cNvSpPr>
          <p:nvPr>
            <p:ph type="title"/>
          </p:nvPr>
        </p:nvSpPr>
        <p:spPr/>
        <p:txBody>
          <a:bodyPr/>
          <a:lstStyle/>
          <a:p>
            <a:r>
              <a:rPr lang="ar-JO" sz="4400" dirty="0">
                <a:solidFill>
                  <a:schemeClr val="accent1"/>
                </a:solidFill>
              </a:rPr>
              <a:t>كيف تعظ المزامير </a:t>
            </a:r>
            <a:br>
              <a:rPr lang="ar-JO" sz="4400" dirty="0">
                <a:solidFill>
                  <a:schemeClr val="accent1"/>
                </a:solidFill>
              </a:rPr>
            </a:br>
            <a:r>
              <a:rPr lang="ar-JO" sz="4400" dirty="0">
                <a:solidFill>
                  <a:schemeClr val="accent1"/>
                </a:solidFill>
              </a:rPr>
              <a:t>بطريقة حساسة للنوع الأدبي</a:t>
            </a:r>
            <a:endParaRPr lang="en-US" sz="44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8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74083">
                                            <p:txEl>
                                              <p:pRg st="6" end="6"/>
                                            </p:txEl>
                                          </p:spTgt>
                                        </p:tgtEl>
                                        <p:attrNameLst>
                                          <p:attrName>ppt_c</p:attrName>
                                        </p:attrNameLst>
                                      </p:cBhvr>
                                      <p:to>
                                        <a:srgbClr val="E3CD74"/>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8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74083">
                                            <p:txEl>
                                              <p:pRg st="7" end="7"/>
                                            </p:txEl>
                                          </p:spTgt>
                                        </p:tgtEl>
                                        <p:attrNameLst>
                                          <p:attrName>ppt_c</p:attrName>
                                        </p:attrNameLst>
                                      </p:cBhvr>
                                      <p:to>
                                        <a:srgbClr val="E3CD74"/>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ar-JO" sz="4800" dirty="0">
                <a:solidFill>
                  <a:schemeClr val="accent1"/>
                </a:solidFill>
                <a:latin typeface="Bookman Old Style" pitchFamily="18" charset="0"/>
              </a:rPr>
              <a:t>قائمة المصادر</a:t>
            </a:r>
            <a:endParaRPr lang="en-US" sz="4800" dirty="0">
              <a:solidFill>
                <a:schemeClr val="accent1"/>
              </a:solidFill>
              <a:latin typeface="Bookman Old Style" pitchFamily="18" charset="0"/>
            </a:endParaRPr>
          </a:p>
        </p:txBody>
      </p:sp>
      <p:sp>
        <p:nvSpPr>
          <p:cNvPr id="130051" name="Rectangle 3"/>
          <p:cNvSpPr>
            <a:spLocks noGrp="1" noChangeArrowheads="1"/>
          </p:cNvSpPr>
          <p:nvPr>
            <p:ph type="body" idx="1"/>
          </p:nvPr>
        </p:nvSpPr>
        <p:spPr>
          <a:xfrm>
            <a:off x="685800" y="2133600"/>
            <a:ext cx="7911353" cy="4381053"/>
          </a:xfrm>
        </p:spPr>
        <p:txBody>
          <a:bodyPr>
            <a:noAutofit/>
          </a:bodyPr>
          <a:lstStyle/>
          <a:p>
            <a:pPr>
              <a:lnSpc>
                <a:spcPct val="80000"/>
              </a:lnSpc>
              <a:buFontTx/>
              <a:buNone/>
            </a:pPr>
            <a:r>
              <a:rPr lang="en-US" sz="1600" dirty="0">
                <a:solidFill>
                  <a:schemeClr val="accent1"/>
                </a:solidFill>
                <a:latin typeface="Bookman Old Style" pitchFamily="18" charset="0"/>
              </a:rPr>
              <a:t>Anderson, Bernhard W. </a:t>
            </a:r>
            <a:r>
              <a:rPr lang="en-US" sz="1600" i="1" dirty="0">
                <a:solidFill>
                  <a:schemeClr val="accent1"/>
                </a:solidFill>
                <a:latin typeface="Bookman Old Style" pitchFamily="18" charset="0"/>
              </a:rPr>
              <a:t>Out of the Depths: The Psalms Speak for Us Today.</a:t>
            </a:r>
            <a:r>
              <a:rPr lang="en-US" sz="1600" dirty="0">
                <a:solidFill>
                  <a:schemeClr val="accent1"/>
                </a:solidFill>
                <a:latin typeface="Bookman Old Style" pitchFamily="18" charset="0"/>
              </a:rPr>
              <a:t> Louisville: Westminster, 2000.</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err="1">
                <a:solidFill>
                  <a:schemeClr val="accent1"/>
                </a:solidFill>
                <a:latin typeface="Bookman Old Style" pitchFamily="18" charset="0"/>
              </a:rPr>
              <a:t>Billman</a:t>
            </a:r>
            <a:r>
              <a:rPr lang="en-US" sz="1600" dirty="0">
                <a:solidFill>
                  <a:schemeClr val="accent1"/>
                </a:solidFill>
                <a:latin typeface="Bookman Old Style" pitchFamily="18" charset="0"/>
              </a:rPr>
              <a:t>, Kathleen &amp; </a:t>
            </a:r>
            <a:r>
              <a:rPr lang="en-US" sz="1600" dirty="0" err="1">
                <a:solidFill>
                  <a:schemeClr val="accent1"/>
                </a:solidFill>
                <a:latin typeface="Bookman Old Style" pitchFamily="18" charset="0"/>
              </a:rPr>
              <a:t>Migliore</a:t>
            </a:r>
            <a:r>
              <a:rPr lang="en-US" sz="1600" dirty="0">
                <a:solidFill>
                  <a:schemeClr val="accent1"/>
                </a:solidFill>
                <a:latin typeface="Bookman Old Style" pitchFamily="18" charset="0"/>
              </a:rPr>
              <a:t> Daniel Rachel. </a:t>
            </a:r>
            <a:r>
              <a:rPr lang="en-US" sz="1600" i="1" dirty="0">
                <a:solidFill>
                  <a:schemeClr val="accent1"/>
                </a:solidFill>
                <a:latin typeface="Bookman Old Style" pitchFamily="18" charset="0"/>
              </a:rPr>
              <a:t>Cry: Prayer of Lament and Rebirth of Hope,</a:t>
            </a:r>
            <a:r>
              <a:rPr lang="en-US" sz="1600" dirty="0">
                <a:solidFill>
                  <a:schemeClr val="accent1"/>
                </a:solidFill>
                <a:latin typeface="Bookman Old Style" pitchFamily="18" charset="0"/>
              </a:rPr>
              <a:t> Cleveland: United Church Press, 1999.</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a:solidFill>
                  <a:schemeClr val="accent1"/>
                </a:solidFill>
                <a:latin typeface="Bookman Old Style" pitchFamily="18" charset="0"/>
              </a:rPr>
              <a:t>Brown, Sally &amp; Patrick Miller. </a:t>
            </a:r>
            <a:r>
              <a:rPr lang="en-US" sz="1600" i="1" dirty="0">
                <a:solidFill>
                  <a:schemeClr val="accent1"/>
                </a:solidFill>
                <a:latin typeface="Bookman Old Style" pitchFamily="18" charset="0"/>
              </a:rPr>
              <a:t>Lament. </a:t>
            </a:r>
            <a:r>
              <a:rPr lang="en-US" sz="1600" dirty="0">
                <a:solidFill>
                  <a:schemeClr val="accent1"/>
                </a:solidFill>
                <a:latin typeface="Bookman Old Style" pitchFamily="18" charset="0"/>
              </a:rPr>
              <a:t>Louisville: Westminster/Knox Press, 2005.</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err="1">
                <a:solidFill>
                  <a:schemeClr val="accent1"/>
                </a:solidFill>
                <a:latin typeface="Bookman Old Style" pitchFamily="18" charset="0"/>
              </a:rPr>
              <a:t>Brueggemann</a:t>
            </a:r>
            <a:r>
              <a:rPr lang="en-US" sz="1600" dirty="0">
                <a:solidFill>
                  <a:schemeClr val="accent1"/>
                </a:solidFill>
                <a:latin typeface="Bookman Old Style" pitchFamily="18" charset="0"/>
              </a:rPr>
              <a:t>, Walter. </a:t>
            </a:r>
            <a:r>
              <a:rPr lang="en-US" sz="1600" i="1" dirty="0">
                <a:solidFill>
                  <a:schemeClr val="accent1"/>
                </a:solidFill>
                <a:latin typeface="Bookman Old Style" pitchFamily="18" charset="0"/>
              </a:rPr>
              <a:t>The Message of the Psalms.</a:t>
            </a:r>
            <a:r>
              <a:rPr lang="en-US" sz="1600" dirty="0">
                <a:solidFill>
                  <a:schemeClr val="accent1"/>
                </a:solidFill>
                <a:latin typeface="Bookman Old Style" pitchFamily="18" charset="0"/>
              </a:rPr>
              <a:t> Minneapolis: Augsburg, 1984.</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a:solidFill>
                  <a:schemeClr val="accent1"/>
                </a:solidFill>
                <a:latin typeface="Bookman Old Style" pitchFamily="18" charset="0"/>
              </a:rPr>
              <a:t>________. </a:t>
            </a:r>
            <a:r>
              <a:rPr lang="en-US" sz="1600" i="1" dirty="0">
                <a:solidFill>
                  <a:schemeClr val="accent1"/>
                </a:solidFill>
                <a:latin typeface="Bookman Old Style" pitchFamily="18" charset="0"/>
              </a:rPr>
              <a:t>The Psalms and the Life of Faith.</a:t>
            </a:r>
            <a:r>
              <a:rPr lang="en-US" sz="1600" dirty="0">
                <a:solidFill>
                  <a:schemeClr val="accent1"/>
                </a:solidFill>
                <a:latin typeface="Bookman Old Style" pitchFamily="18" charset="0"/>
              </a:rPr>
              <a:t> Minneapolis: Fortress, 1995.</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err="1">
                <a:solidFill>
                  <a:schemeClr val="accent1"/>
                </a:solidFill>
                <a:latin typeface="Bookman Old Style" pitchFamily="18" charset="0"/>
              </a:rPr>
              <a:t>Jinkins</a:t>
            </a:r>
            <a:r>
              <a:rPr lang="en-US" sz="1600" dirty="0">
                <a:solidFill>
                  <a:schemeClr val="accent1"/>
                </a:solidFill>
                <a:latin typeface="Bookman Old Style" pitchFamily="18" charset="0"/>
              </a:rPr>
              <a:t>, Michael. </a:t>
            </a:r>
            <a:r>
              <a:rPr lang="en-US" sz="1600" i="1" dirty="0">
                <a:solidFill>
                  <a:schemeClr val="accent1"/>
                </a:solidFill>
                <a:latin typeface="Bookman Old Style" pitchFamily="18" charset="0"/>
              </a:rPr>
              <a:t>In the House of the Lord. </a:t>
            </a:r>
            <a:r>
              <a:rPr lang="en-US" sz="1600" dirty="0">
                <a:solidFill>
                  <a:schemeClr val="accent1"/>
                </a:solidFill>
                <a:latin typeface="Bookman Old Style" pitchFamily="18" charset="0"/>
              </a:rPr>
              <a:t>Liturgical Press:</a:t>
            </a:r>
            <a:r>
              <a:rPr lang="en-US" sz="1600" i="1" dirty="0">
                <a:solidFill>
                  <a:schemeClr val="accent1"/>
                </a:solidFill>
                <a:latin typeface="Bookman Old Style" pitchFamily="18" charset="0"/>
              </a:rPr>
              <a:t> </a:t>
            </a:r>
            <a:r>
              <a:rPr lang="en-US" sz="1600" dirty="0">
                <a:solidFill>
                  <a:schemeClr val="accent1"/>
                </a:solidFill>
                <a:latin typeface="Bookman Old Style" pitchFamily="18" charset="0"/>
              </a:rPr>
              <a:t>Collegeville, MN, 1998.</a:t>
            </a:r>
          </a:p>
          <a:p>
            <a:pPr>
              <a:lnSpc>
                <a:spcPct val="80000"/>
              </a:lnSpc>
              <a:buFontTx/>
              <a:buNone/>
            </a:pPr>
            <a:endParaRPr lang="en-US" sz="1600" dirty="0">
              <a:solidFill>
                <a:schemeClr val="accent1"/>
              </a:solidFill>
              <a:latin typeface="Bookman Old Style" pitchFamily="18" charset="0"/>
            </a:endParaRPr>
          </a:p>
          <a:p>
            <a:pPr>
              <a:lnSpc>
                <a:spcPct val="80000"/>
              </a:lnSpc>
              <a:buFontTx/>
              <a:buNone/>
            </a:pPr>
            <a:r>
              <a:rPr lang="en-US" sz="1600" dirty="0">
                <a:solidFill>
                  <a:schemeClr val="accent1"/>
                </a:solidFill>
                <a:latin typeface="Bookman Old Style" pitchFamily="18" charset="0"/>
              </a:rPr>
              <a:t>Kaiser, Walter C. </a:t>
            </a:r>
            <a:r>
              <a:rPr lang="en-US" sz="1600" i="1" dirty="0">
                <a:solidFill>
                  <a:schemeClr val="accent1"/>
                </a:solidFill>
                <a:latin typeface="Bookman Old Style" pitchFamily="18" charset="0"/>
              </a:rPr>
              <a:t>Preaching and Teaching from the Old Testament: A Guide for the Church. </a:t>
            </a:r>
            <a:r>
              <a:rPr lang="en-US" sz="1600" dirty="0">
                <a:solidFill>
                  <a:schemeClr val="accent1"/>
                </a:solidFill>
                <a:latin typeface="Bookman Old Style" pitchFamily="18" charset="0"/>
              </a:rPr>
              <a:t>Grand Rapids: Baker, 2003.</a:t>
            </a:r>
          </a:p>
        </p:txBody>
      </p:sp>
    </p:spTree>
    <p:extLst>
      <p:ext uri="{BB962C8B-B14F-4D97-AF65-F5344CB8AC3E}">
        <p14:creationId xmlns:p14="http://schemas.microsoft.com/office/powerpoint/2010/main" val="3938294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ar-JO" sz="4800" dirty="0">
                <a:solidFill>
                  <a:schemeClr val="accent1"/>
                </a:solidFill>
                <a:latin typeface="Bookman Old Style" pitchFamily="18" charset="0"/>
              </a:rPr>
              <a:t>قائمة المصادر</a:t>
            </a:r>
            <a:endParaRPr lang="en-US" sz="4800" dirty="0">
              <a:solidFill>
                <a:schemeClr val="accent1"/>
              </a:solidFill>
              <a:latin typeface="Bookman Old Style" pitchFamily="18" charset="0"/>
            </a:endParaRPr>
          </a:p>
        </p:txBody>
      </p:sp>
      <p:sp>
        <p:nvSpPr>
          <p:cNvPr id="132099" name="Rectangle 3"/>
          <p:cNvSpPr>
            <a:spLocks noGrp="1" noChangeArrowheads="1"/>
          </p:cNvSpPr>
          <p:nvPr>
            <p:ph type="body" idx="1"/>
          </p:nvPr>
        </p:nvSpPr>
        <p:spPr>
          <a:xfrm>
            <a:off x="533400" y="2133600"/>
            <a:ext cx="8229600" cy="4495800"/>
          </a:xfrm>
        </p:spPr>
        <p:txBody>
          <a:bodyPr>
            <a:normAutofit lnSpcReduction="10000"/>
          </a:bodyPr>
          <a:lstStyle/>
          <a:p>
            <a:pPr>
              <a:lnSpc>
                <a:spcPct val="80000"/>
              </a:lnSpc>
              <a:buFontTx/>
              <a:buNone/>
            </a:pPr>
            <a:endParaRPr lang="en-US" sz="1600" dirty="0">
              <a:latin typeface="Bookman Old Style" pitchFamily="18" charset="0"/>
            </a:endParaRPr>
          </a:p>
          <a:p>
            <a:pPr>
              <a:lnSpc>
                <a:spcPct val="80000"/>
              </a:lnSpc>
              <a:buFontTx/>
              <a:buNone/>
            </a:pPr>
            <a:r>
              <a:rPr lang="en-US" sz="1800" dirty="0">
                <a:solidFill>
                  <a:schemeClr val="accent1"/>
                </a:solidFill>
                <a:latin typeface="Bookman Old Style" pitchFamily="18" charset="0"/>
              </a:rPr>
              <a:t>Mays, James. </a:t>
            </a:r>
            <a:r>
              <a:rPr lang="en-US" sz="1800" i="1" dirty="0">
                <a:solidFill>
                  <a:schemeClr val="accent1"/>
                </a:solidFill>
                <a:latin typeface="Bookman Old Style" pitchFamily="18" charset="0"/>
              </a:rPr>
              <a:t>Preaching and Teaching Psalms.</a:t>
            </a:r>
            <a:r>
              <a:rPr lang="en-US" sz="1800" dirty="0">
                <a:solidFill>
                  <a:schemeClr val="accent1"/>
                </a:solidFill>
                <a:latin typeface="Bookman Old Style" pitchFamily="18" charset="0"/>
              </a:rPr>
              <a:t> Louisville: Westminster John Knox, 2006.</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a:solidFill>
                  <a:schemeClr val="accent1"/>
                </a:solidFill>
                <a:latin typeface="Bookman Old Style" pitchFamily="18" charset="0"/>
              </a:rPr>
              <a:t>McCann, J. Clinton, Jr., and James C. Howell. </a:t>
            </a:r>
            <a:r>
              <a:rPr lang="en-US" sz="1800" i="1" dirty="0">
                <a:solidFill>
                  <a:schemeClr val="accent1"/>
                </a:solidFill>
                <a:latin typeface="Bookman Old Style" pitchFamily="18" charset="0"/>
              </a:rPr>
              <a:t>Preaching the Psalms.</a:t>
            </a:r>
            <a:r>
              <a:rPr lang="en-US" sz="1800" dirty="0">
                <a:solidFill>
                  <a:schemeClr val="accent1"/>
                </a:solidFill>
                <a:latin typeface="Bookman Old Style" pitchFamily="18" charset="0"/>
              </a:rPr>
              <a:t> Nashville: Abingdon Press, 2001.</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a:solidFill>
                  <a:schemeClr val="accent1"/>
                </a:solidFill>
                <a:latin typeface="Bookman Old Style" pitchFamily="18" charset="0"/>
              </a:rPr>
              <a:t>Miller, Patrick D., Jr. </a:t>
            </a:r>
            <a:r>
              <a:rPr lang="en-US" sz="1800" i="1" dirty="0">
                <a:solidFill>
                  <a:schemeClr val="accent1"/>
                </a:solidFill>
                <a:latin typeface="Bookman Old Style" pitchFamily="18" charset="0"/>
              </a:rPr>
              <a:t>Interpreting the Psalms.</a:t>
            </a:r>
            <a:r>
              <a:rPr lang="en-US" sz="1800" dirty="0">
                <a:solidFill>
                  <a:schemeClr val="accent1"/>
                </a:solidFill>
                <a:latin typeface="Bookman Old Style" pitchFamily="18" charset="0"/>
              </a:rPr>
              <a:t> Philadelphia: Fortress, 1986.</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a:solidFill>
                  <a:schemeClr val="accent1"/>
                </a:solidFill>
                <a:latin typeface="Bookman Old Style" pitchFamily="18" charset="0"/>
              </a:rPr>
              <a:t>Swenson, Kristin. </a:t>
            </a:r>
            <a:r>
              <a:rPr lang="en-US" sz="1800" i="1" dirty="0">
                <a:solidFill>
                  <a:schemeClr val="accent1"/>
                </a:solidFill>
                <a:latin typeface="Bookman Old Style" pitchFamily="18" charset="0"/>
              </a:rPr>
              <a:t>Living Through Pain. </a:t>
            </a:r>
            <a:r>
              <a:rPr lang="en-US" sz="1800" dirty="0">
                <a:solidFill>
                  <a:schemeClr val="accent1"/>
                </a:solidFill>
                <a:latin typeface="Bookman Old Style" pitchFamily="18" charset="0"/>
              </a:rPr>
              <a:t>Waco: Baylor Press, 2005.</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a:solidFill>
                  <a:schemeClr val="accent1"/>
                </a:solidFill>
                <a:latin typeface="Bookman Old Style" pitchFamily="18" charset="0"/>
              </a:rPr>
              <a:t>Taylor, Gardner. </a:t>
            </a:r>
            <a:r>
              <a:rPr lang="en-US" sz="1800" i="1" dirty="0">
                <a:solidFill>
                  <a:schemeClr val="accent1"/>
                </a:solidFill>
                <a:latin typeface="Bookman Old Style" pitchFamily="18" charset="0"/>
              </a:rPr>
              <a:t>The Certain Sound of The Trumpet. </a:t>
            </a:r>
            <a:r>
              <a:rPr lang="en-US" sz="1800" dirty="0">
                <a:solidFill>
                  <a:schemeClr val="accent1"/>
                </a:solidFill>
                <a:latin typeface="Bookman Old Style" pitchFamily="18" charset="0"/>
              </a:rPr>
              <a:t>Valley Forge: Judson Press, 1994.</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err="1">
                <a:solidFill>
                  <a:schemeClr val="accent1"/>
                </a:solidFill>
                <a:latin typeface="Bookman Old Style" pitchFamily="18" charset="0"/>
              </a:rPr>
              <a:t>Westermann</a:t>
            </a:r>
            <a:r>
              <a:rPr lang="en-US" sz="1800" dirty="0">
                <a:solidFill>
                  <a:schemeClr val="accent1"/>
                </a:solidFill>
                <a:latin typeface="Bookman Old Style" pitchFamily="18" charset="0"/>
              </a:rPr>
              <a:t>, Claus. </a:t>
            </a:r>
            <a:r>
              <a:rPr lang="en-US" sz="1800" i="1" dirty="0">
                <a:solidFill>
                  <a:schemeClr val="accent1"/>
                </a:solidFill>
                <a:latin typeface="Bookman Old Style" pitchFamily="18" charset="0"/>
              </a:rPr>
              <a:t>The Psalms. </a:t>
            </a:r>
            <a:r>
              <a:rPr lang="en-US" sz="1800" dirty="0">
                <a:solidFill>
                  <a:schemeClr val="accent1"/>
                </a:solidFill>
                <a:latin typeface="Bookman Old Style" pitchFamily="18" charset="0"/>
              </a:rPr>
              <a:t>Minneapolis: Augsburg, 1980.</a:t>
            </a:r>
          </a:p>
          <a:p>
            <a:pPr>
              <a:lnSpc>
                <a:spcPct val="80000"/>
              </a:lnSpc>
              <a:buFontTx/>
              <a:buNone/>
            </a:pPr>
            <a:endParaRPr lang="en-US" sz="1800" dirty="0">
              <a:solidFill>
                <a:schemeClr val="accent1"/>
              </a:solidFill>
              <a:latin typeface="Bookman Old Style" pitchFamily="18" charset="0"/>
            </a:endParaRPr>
          </a:p>
          <a:p>
            <a:pPr>
              <a:lnSpc>
                <a:spcPct val="80000"/>
              </a:lnSpc>
              <a:buFontTx/>
              <a:buNone/>
            </a:pPr>
            <a:r>
              <a:rPr lang="en-US" sz="1800" dirty="0">
                <a:solidFill>
                  <a:schemeClr val="accent1"/>
                </a:solidFill>
                <a:latin typeface="Bookman Old Style" pitchFamily="18" charset="0"/>
              </a:rPr>
              <a:t>________. </a:t>
            </a:r>
            <a:r>
              <a:rPr lang="en-US" sz="1800" i="1" dirty="0">
                <a:solidFill>
                  <a:schemeClr val="accent1"/>
                </a:solidFill>
                <a:latin typeface="Bookman Old Style" pitchFamily="18" charset="0"/>
              </a:rPr>
              <a:t>Praise and Lament In the Psalms. </a:t>
            </a:r>
            <a:r>
              <a:rPr lang="en-US" sz="1800" dirty="0">
                <a:solidFill>
                  <a:schemeClr val="accent1"/>
                </a:solidFill>
                <a:latin typeface="Bookman Old Style" pitchFamily="18" charset="0"/>
              </a:rPr>
              <a:t>Atlanta: Knox  Press, 1981</a:t>
            </a:r>
          </a:p>
        </p:txBody>
      </p:sp>
    </p:spTree>
    <p:extLst>
      <p:ext uri="{BB962C8B-B14F-4D97-AF65-F5344CB8AC3E}">
        <p14:creationId xmlns:p14="http://schemas.microsoft.com/office/powerpoint/2010/main" val="3955396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94FB425-E52B-7866-20FE-AC3892A973B3}"/>
              </a:ext>
            </a:extLst>
          </p:cNvPr>
          <p:cNvSpPr/>
          <p:nvPr/>
        </p:nvSpPr>
        <p:spPr>
          <a:xfrm>
            <a:off x="1752600" y="323850"/>
            <a:ext cx="5715000" cy="12001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3" name="Text Box 12"/>
          <p:cNvSpPr txBox="1">
            <a:spLocks noChangeArrowheads="1"/>
          </p:cNvSpPr>
          <p:nvPr/>
        </p:nvSpPr>
        <p:spPr bwMode="auto">
          <a:xfrm>
            <a:off x="533400" y="1511300"/>
            <a:ext cx="8153400" cy="2308324"/>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أنا أناشدك إذا أمام الله والرب يسوع المسيح العتيد أن يدين الأحياء والأموات عند ظهوره وملكوته: اكرز بالكلمة اعكف على ذلك في وقت مناسب وغير مناسب. وبخ انتهر عظ بكل أناة وتعليم.</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124" name="Picture 15" descr="MPj03849090000[1]"/>
          <p:cNvPicPr>
            <a:picLocks noChangeAspect="1" noChangeArrowheads="1"/>
          </p:cNvPicPr>
          <p:nvPr/>
        </p:nvPicPr>
        <p:blipFill>
          <a:blip r:embed="rId2" cstate="print"/>
          <a:srcRect/>
          <a:stretch>
            <a:fillRect/>
          </a:stretch>
        </p:blipFill>
        <p:spPr bwMode="auto">
          <a:xfrm>
            <a:off x="7924800" y="381000"/>
            <a:ext cx="762000" cy="760413"/>
          </a:xfrm>
          <a:prstGeom prst="rect">
            <a:avLst/>
          </a:prstGeom>
          <a:noFill/>
          <a:ln w="9525">
            <a:noFill/>
            <a:miter lim="800000"/>
            <a:headEnd/>
            <a:tailEnd/>
          </a:ln>
        </p:spPr>
      </p:pic>
      <p:sp>
        <p:nvSpPr>
          <p:cNvPr id="2" name="Rectangle 1">
            <a:extLst>
              <a:ext uri="{FF2B5EF4-FFF2-40B4-BE49-F238E27FC236}">
                <a16:creationId xmlns:a16="http://schemas.microsoft.com/office/drawing/2014/main" id="{6FA76A73-CC2C-5DFA-DCC8-4E9C7334FEA9}"/>
              </a:ext>
            </a:extLst>
          </p:cNvPr>
          <p:cNvSpPr/>
          <p:nvPr/>
        </p:nvSpPr>
        <p:spPr>
          <a:xfrm>
            <a:off x="2362199" y="457200"/>
            <a:ext cx="4486275" cy="10541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00"/>
                </a:solidFill>
                <a:effectLst>
                  <a:glow rad="127000">
                    <a:prstClr val="black"/>
                  </a:glow>
                </a:effectLst>
                <a:uLnTx/>
                <a:uFillTx/>
                <a:latin typeface="Arial" panose="020B0604020202020204" pitchFamily="34" charset="0"/>
                <a:ea typeface="+mn-ea"/>
                <a:cs typeface="Arial" panose="020B0604020202020204" pitchFamily="34" charset="0"/>
              </a:rPr>
              <a:t>2 تيموثاوس 4: 1-2</a:t>
            </a:r>
            <a:endParaRPr kumimoji="0" lang="en-US" sz="4800" b="1" i="0" u="none" strike="noStrike" kern="1200" cap="none" spc="0" normalizeH="0" baseline="0" noProof="0" dirty="0">
              <a:ln>
                <a:noFill/>
              </a:ln>
              <a:solidFill>
                <a:srgbClr val="FFFF00"/>
              </a:solidFill>
              <a:effectLst>
                <a:glow rad="127000">
                  <a:prstClr val="black"/>
                </a:glo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47964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4689956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16934" y="76202"/>
            <a:ext cx="9144000" cy="685800"/>
          </a:xfrm>
        </p:spPr>
        <p:txBody>
          <a:bodyPr/>
          <a:lstStyle/>
          <a:p>
            <a:pPr eaLnBrk="1" hangingPunct="1">
              <a:defRPr/>
            </a:pPr>
            <a:r>
              <a:rPr lang="en-US" sz="4800" b="1" dirty="0">
                <a:solidFill>
                  <a:srgbClr val="FFFFFF"/>
                </a:solidFill>
                <a:latin typeface="Arial" panose="020B0604020202020204" pitchFamily="34" charset="0"/>
                <a:ea typeface="ＭＳ Ｐゴシック" charset="0"/>
                <a:cs typeface="Arial" panose="020B0604020202020204" pitchFamily="34" charset="0"/>
              </a:rPr>
              <a:t>BibleStudyDownloads.org</a:t>
            </a:r>
            <a:endParaRPr lang="en-US" sz="18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863601"/>
            <a:ext cx="3606800" cy="3278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استخدم رمز الإستجابة السريعة (</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QR Code</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للحصول على الرابط الإلكتروني الخاص بالمصادر</a:t>
            </a:r>
            <a:endPar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4341544"/>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1080945"/>
            <a:ext cx="5357029" cy="5357029"/>
          </a:xfrm>
          <a:prstGeom prst="rect">
            <a:avLst/>
          </a:prstGeom>
        </p:spPr>
      </p:pic>
    </p:spTree>
    <p:extLst>
      <p:ext uri="{BB962C8B-B14F-4D97-AF65-F5344CB8AC3E}">
        <p14:creationId xmlns:p14="http://schemas.microsoft.com/office/powerpoint/2010/main" val="269999343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idx="1"/>
          </p:nvPr>
        </p:nvSpPr>
        <p:spPr>
          <a:xfrm>
            <a:off x="228600" y="2209800"/>
            <a:ext cx="8458200" cy="4114800"/>
          </a:xfrm>
        </p:spPr>
        <p:txBody>
          <a:bodyPr>
            <a:noAutofit/>
          </a:bodyPr>
          <a:lstStyle/>
          <a:p>
            <a:pPr algn="r" rtl="1">
              <a:lnSpc>
                <a:spcPct val="90000"/>
              </a:lnSpc>
            </a:pPr>
            <a:r>
              <a:rPr lang="ar-JO" sz="2600" dirty="0">
                <a:latin typeface="Arial" panose="020B0604020202020204" pitchFamily="34" charset="0"/>
                <a:cs typeface="Arial" panose="020B0604020202020204" pitchFamily="34" charset="0"/>
              </a:rPr>
              <a:t>الذي لا يطاق يتصارع مع الكلمات والمعاني. تي إس إليوت، زمن (6 مارس 1950)</a:t>
            </a:r>
          </a:p>
          <a:p>
            <a:pPr algn="r" rtl="1">
              <a:lnSpc>
                <a:spcPct val="90000"/>
              </a:lnSpc>
            </a:pPr>
            <a:r>
              <a:rPr lang="ar-JO" sz="2600" dirty="0">
                <a:latin typeface="Arial" panose="020B0604020202020204" pitchFamily="34" charset="0"/>
                <a:cs typeface="Arial" panose="020B0604020202020204" pitchFamily="34" charset="0"/>
              </a:rPr>
              <a:t>الشاعر قبل أي شيء آخر هو الشخص الذي يحب اللغة بشغف. دبليو إتش أودن، نيويورك تايمز (9 أكتوبر 1960)     </a:t>
            </a:r>
            <a:endParaRPr lang="en-US" sz="2600" dirty="0">
              <a:latin typeface="Arial" panose="020B0604020202020204" pitchFamily="34" charset="0"/>
              <a:cs typeface="Arial" panose="020B0604020202020204" pitchFamily="34" charset="0"/>
            </a:endParaRPr>
          </a:p>
          <a:p>
            <a:pPr algn="r" rtl="1">
              <a:lnSpc>
                <a:spcPct val="90000"/>
              </a:lnSpc>
            </a:pPr>
            <a:r>
              <a:rPr lang="ar-JO" sz="2600" dirty="0">
                <a:latin typeface="Arial" panose="020B0604020202020204" pitchFamily="34" charset="0"/>
                <a:cs typeface="Arial" panose="020B0604020202020204" pitchFamily="34" charset="0"/>
              </a:rPr>
              <a:t>يتمتع [الشعر] بفضيلة القدرة على قول ضعف ما يقوله النثر في نصف مقدار الوقت، والعيب إذا لم تعيره اهتمامك الكامل هو أنك تبدو وكأنه يقول نصف ما يقوله في ضعف الوقت. كريستوفر فراي، زمن (3 أبريل 1950).</a:t>
            </a:r>
            <a:endParaRPr lang="en-US" sz="2600" dirty="0">
              <a:latin typeface="Arial" panose="020B0604020202020204" pitchFamily="34" charset="0"/>
              <a:cs typeface="Arial" panose="020B0604020202020204" pitchFamily="34" charset="0"/>
            </a:endParaRPr>
          </a:p>
        </p:txBody>
      </p:sp>
      <p:sp>
        <p:nvSpPr>
          <p:cNvPr id="156674" name="Rectangle 2"/>
          <p:cNvSpPr>
            <a:spLocks noGrp="1" noChangeArrowheads="1"/>
          </p:cNvSpPr>
          <p:nvPr>
            <p:ph type="title"/>
          </p:nvPr>
        </p:nvSpPr>
        <p:spPr/>
        <p:txBody>
          <a:bodyPr/>
          <a:lstStyle/>
          <a:p>
            <a:r>
              <a:rPr lang="ar-JO" dirty="0">
                <a:latin typeface="Arial" panose="020B0604020202020204" pitchFamily="34" charset="0"/>
                <a:cs typeface="Arial" panose="020B0604020202020204" pitchFamily="34" charset="0"/>
              </a:rPr>
              <a:t>الشعراء عن الشعر</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idx="1"/>
          </p:nvPr>
        </p:nvSpPr>
        <p:spPr>
          <a:xfrm>
            <a:off x="457200" y="2286000"/>
            <a:ext cx="8229600" cy="4038600"/>
          </a:xfrm>
        </p:spPr>
        <p:txBody>
          <a:bodyPr/>
          <a:lstStyle/>
          <a:p>
            <a:pPr algn="r" rtl="1">
              <a:lnSpc>
                <a:spcPct val="90000"/>
              </a:lnSpc>
            </a:pPr>
            <a:r>
              <a:rPr lang="ar-JO" sz="2600" dirty="0">
                <a:latin typeface="Arial" panose="020B0604020202020204" pitchFamily="34" charset="0"/>
                <a:cs typeface="Arial" panose="020B0604020202020204" pitchFamily="34" charset="0"/>
              </a:rPr>
              <a:t>الشعر هو الكشف عن شعور يعتقد الشاعر أنه داخلي وشخصي [ولكنه] يعترف به القارئ على أنه شعوره الخاص.</a:t>
            </a:r>
          </a:p>
          <a:p>
            <a:pPr marL="0" indent="0" algn="r" rtl="1">
              <a:lnSpc>
                <a:spcPct val="90000"/>
              </a:lnSpc>
              <a:buNone/>
            </a:pPr>
            <a:r>
              <a:rPr lang="ar-JO" sz="2600" dirty="0">
                <a:latin typeface="Arial" panose="020B0604020202020204" pitchFamily="34" charset="0"/>
                <a:cs typeface="Arial" panose="020B0604020202020204" pitchFamily="34" charset="0"/>
              </a:rPr>
              <a:t>     سلفاتوري كوازيمودو - حائز على جائزة نوبل عام 1959 - نيويورك </a:t>
            </a:r>
          </a:p>
          <a:p>
            <a:pPr marL="0" indent="0" algn="r" rtl="1">
              <a:lnSpc>
                <a:spcPct val="90000"/>
              </a:lnSpc>
              <a:buNone/>
            </a:pPr>
            <a:r>
              <a:rPr lang="ar-JO" sz="2600" dirty="0">
                <a:latin typeface="Arial" panose="020B0604020202020204" pitchFamily="34" charset="0"/>
                <a:cs typeface="Arial" panose="020B0604020202020204" pitchFamily="34" charset="0"/>
              </a:rPr>
              <a:t>     تايمز (14 مايو 1960).</a:t>
            </a:r>
          </a:p>
          <a:p>
            <a:pPr algn="r" rtl="1">
              <a:lnSpc>
                <a:spcPct val="90000"/>
              </a:lnSpc>
            </a:pPr>
            <a:r>
              <a:rPr lang="ar-JO" sz="2600" dirty="0">
                <a:latin typeface="Arial" panose="020B0604020202020204" pitchFamily="34" charset="0"/>
                <a:cs typeface="Arial" panose="020B0604020202020204" pitchFamily="34" charset="0"/>
              </a:rPr>
              <a:t>يوميات حيوان بحري يعيش على الأرض ويريد الطيران في الهواء.</a:t>
            </a:r>
          </a:p>
          <a:p>
            <a:pPr marL="0" indent="0" algn="r" rtl="1">
              <a:lnSpc>
                <a:spcPct val="90000"/>
              </a:lnSpc>
              <a:buNone/>
            </a:pPr>
            <a:r>
              <a:rPr lang="ar-JO" dirty="0">
                <a:latin typeface="Arial" panose="020B0604020202020204" pitchFamily="34" charset="0"/>
                <a:cs typeface="Arial" panose="020B0604020202020204" pitchFamily="34" charset="0"/>
              </a:rPr>
              <a:t>     كارل ساندبورغ</a:t>
            </a:r>
            <a:endParaRPr lang="en-US" dirty="0">
              <a:latin typeface="Arial" panose="020B0604020202020204" pitchFamily="34" charset="0"/>
              <a:cs typeface="Arial" panose="020B0604020202020204" pitchFamily="34" charset="0"/>
            </a:endParaRPr>
          </a:p>
        </p:txBody>
      </p:sp>
      <p:sp>
        <p:nvSpPr>
          <p:cNvPr id="157698" name="Rectangle 2"/>
          <p:cNvSpPr>
            <a:spLocks noGrp="1" noChangeArrowheads="1"/>
          </p:cNvSpPr>
          <p:nvPr>
            <p:ph type="title"/>
          </p:nvPr>
        </p:nvSpPr>
        <p:spPr/>
        <p:txBody>
          <a:bodyPr/>
          <a:lstStyle/>
          <a:p>
            <a:r>
              <a:rPr lang="ar-JO" dirty="0">
                <a:latin typeface="Arial" panose="020B0604020202020204" pitchFamily="34" charset="0"/>
                <a:cs typeface="Arial" panose="020B0604020202020204" pitchFamily="34" charset="0"/>
              </a:rPr>
              <a:t>الشعراء عن الشعر</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fade">
                                      <p:cBhvr>
                                        <p:cTn id="7" dur="2000"/>
                                        <p:tgtEl>
                                          <p:spTgt spid="157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7699">
                                            <p:txEl>
                                              <p:pRg st="1" end="1"/>
                                            </p:txEl>
                                          </p:spTgt>
                                        </p:tgtEl>
                                        <p:attrNameLst>
                                          <p:attrName>style.visibility</p:attrName>
                                        </p:attrNameLst>
                                      </p:cBhvr>
                                      <p:to>
                                        <p:strVal val="visible"/>
                                      </p:to>
                                    </p:set>
                                    <p:animEffect transition="in" filter="fade">
                                      <p:cBhvr>
                                        <p:cTn id="10" dur="2000"/>
                                        <p:tgtEl>
                                          <p:spTgt spid="1576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7699">
                                            <p:txEl>
                                              <p:pRg st="2" end="2"/>
                                            </p:txEl>
                                          </p:spTgt>
                                        </p:tgtEl>
                                        <p:attrNameLst>
                                          <p:attrName>style.visibility</p:attrName>
                                        </p:attrNameLst>
                                      </p:cBhvr>
                                      <p:to>
                                        <p:strVal val="visible"/>
                                      </p:to>
                                    </p:set>
                                    <p:animEffect transition="in" filter="fade">
                                      <p:cBhvr>
                                        <p:cTn id="13" dur="2000"/>
                                        <p:tgtEl>
                                          <p:spTgt spid="15769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7699">
                                            <p:txEl>
                                              <p:pRg st="3" end="3"/>
                                            </p:txEl>
                                          </p:spTgt>
                                        </p:tgtEl>
                                        <p:attrNameLst>
                                          <p:attrName>style.visibility</p:attrName>
                                        </p:attrNameLst>
                                      </p:cBhvr>
                                      <p:to>
                                        <p:strVal val="visible"/>
                                      </p:to>
                                    </p:set>
                                    <p:animEffect transition="in" filter="fade">
                                      <p:cBhvr>
                                        <p:cTn id="18" dur="2000"/>
                                        <p:tgtEl>
                                          <p:spTgt spid="15769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7699">
                                            <p:txEl>
                                              <p:pRg st="4" end="4"/>
                                            </p:txEl>
                                          </p:spTgt>
                                        </p:tgtEl>
                                        <p:attrNameLst>
                                          <p:attrName>style.visibility</p:attrName>
                                        </p:attrNameLst>
                                      </p:cBhvr>
                                      <p:to>
                                        <p:strVal val="visible"/>
                                      </p:to>
                                    </p:set>
                                    <p:animEffect transition="in" filter="fade">
                                      <p:cBhvr>
                                        <p:cTn id="21" dur="2000"/>
                                        <p:tgtEl>
                                          <p:spTgt spid="157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8490" y="152400"/>
            <a:ext cx="7756263" cy="1472006"/>
          </a:xfrm>
        </p:spPr>
        <p:txBody>
          <a:bodyPr/>
          <a:lstStyle/>
          <a:p>
            <a:r>
              <a:rPr lang="ar-JO" sz="3600" dirty="0"/>
              <a:t>المزامير هي نوع فرعي </a:t>
            </a:r>
            <a:br>
              <a:rPr lang="ar-JO" sz="3600" dirty="0"/>
            </a:br>
            <a:r>
              <a:rPr lang="ar-JO" sz="3600" dirty="0"/>
              <a:t>من النوع الكبير المسمى الشعر. </a:t>
            </a:r>
            <a:br>
              <a:rPr lang="ar-JO" sz="3600" dirty="0"/>
            </a:br>
            <a:r>
              <a:rPr lang="ar-JO" sz="3600" dirty="0"/>
              <a:t>المزامير هي شعر غنائي.</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idx="1"/>
          </p:nvPr>
        </p:nvSpPr>
        <p:spPr>
          <a:xfrm>
            <a:off x="228600" y="2286000"/>
            <a:ext cx="8686800" cy="4267200"/>
          </a:xfrm>
        </p:spPr>
        <p:txBody>
          <a:bodyPr/>
          <a:lstStyle/>
          <a:p>
            <a:pPr marL="533400" indent="-533400" algn="ctr">
              <a:lnSpc>
                <a:spcPct val="90000"/>
              </a:lnSpc>
              <a:buFontTx/>
              <a:buNone/>
            </a:pPr>
            <a:r>
              <a:rPr lang="en-US" sz="2800" dirty="0"/>
              <a:t>	</a:t>
            </a:r>
            <a:r>
              <a:rPr lang="ar-JO" sz="2800" dirty="0"/>
              <a:t>لا يمكن قراءة الكتاب المقدس بشكل صحيح إلا كأدب؛ والأجزاء المختلفة منه مثل أنواع الأدب المختلفة. من المؤكد أن المزامير يجب أن تُقرأ كقصائد مثل كلمات الأغاني، مع كل الرخص وجميع الشكليات والمبالغات والروابط العاطفية وليس المنطقية التي تخص الشعر الغنائي.</a:t>
            </a:r>
          </a:p>
          <a:p>
            <a:pPr marL="533400" indent="-533400">
              <a:lnSpc>
                <a:spcPct val="90000"/>
              </a:lnSpc>
              <a:buFontTx/>
              <a:buNone/>
            </a:pPr>
            <a:endParaRPr lang="ar-JO" sz="2800" dirty="0"/>
          </a:p>
          <a:p>
            <a:pPr marL="533400" indent="-533400" algn="r" rtl="1">
              <a:lnSpc>
                <a:spcPct val="90000"/>
              </a:lnSpc>
              <a:buFontTx/>
              <a:buNone/>
            </a:pPr>
            <a:r>
              <a:rPr lang="ar-JO" sz="2400" dirty="0"/>
              <a:t>سي. إس. لويس، تأملات في المزامير (هاركورت، بريس، وجوفانوفيتش، 1958)، 3.</a:t>
            </a: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48347"/>
            <a:ext cx="8305799" cy="3877815"/>
          </a:xfrm>
        </p:spPr>
        <p:txBody>
          <a:bodyPr>
            <a:normAutofit/>
          </a:bodyPr>
          <a:lstStyle/>
          <a:p>
            <a:pPr>
              <a:lnSpc>
                <a:spcPct val="90000"/>
              </a:lnSpc>
              <a:buFontTx/>
              <a:buNone/>
            </a:pPr>
            <a:r>
              <a:rPr lang="ar-JO" sz="3200" dirty="0"/>
              <a:t>إن فهم النظام الشعري هو دائماً شرط مسبق لقراءة القصيدة جيداً.</a:t>
            </a:r>
          </a:p>
          <a:p>
            <a:pPr>
              <a:lnSpc>
                <a:spcPct val="90000"/>
              </a:lnSpc>
              <a:buFontTx/>
              <a:buNone/>
            </a:pPr>
            <a:endParaRPr lang="ar-JO" sz="3200" dirty="0"/>
          </a:p>
          <a:p>
            <a:pPr algn="ctr">
              <a:lnSpc>
                <a:spcPct val="90000"/>
              </a:lnSpc>
              <a:buFontTx/>
              <a:buNone/>
            </a:pPr>
            <a:r>
              <a:rPr lang="ar-JO" sz="2400" dirty="0"/>
              <a:t>روبرت ألتر، خصائص الشعر العبري القديم، في الدليل الأدبي للكتاب المقدس، ألتر وكرمود، محرران. (مطبعة جامعة هارفارد، 1987)، 612.</a:t>
            </a:r>
            <a:endParaRPr lang="en-US" sz="24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77695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normAutofit/>
          </a:bodyPr>
          <a:lstStyle/>
          <a:p>
            <a:pPr algn="r" rtl="1"/>
            <a:r>
              <a:rPr lang="ar-JO" sz="2800" dirty="0"/>
              <a:t> قصيرة، مركزة ومضغوطة</a:t>
            </a:r>
            <a:endParaRPr lang="en-US" sz="2800" dirty="0"/>
          </a:p>
        </p:txBody>
      </p:sp>
      <p:sp>
        <p:nvSpPr>
          <p:cNvPr id="61442" name="Rectangle 2"/>
          <p:cNvSpPr>
            <a:spLocks noGrp="1" noChangeArrowheads="1"/>
          </p:cNvSpPr>
          <p:nvPr>
            <p:ph type="title"/>
          </p:nvPr>
        </p:nvSpPr>
        <p:spPr/>
        <p:txBody>
          <a:bodyPr/>
          <a:lstStyle/>
          <a:p>
            <a:r>
              <a:rPr lang="ar-JO" dirty="0"/>
              <a:t>المزامير كشعر غنائي</a:t>
            </a:r>
            <a:endParaRPr lang="en-US" dirty="0">
              <a:solidFill>
                <a:srgbClr val="BA00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3034</TotalTime>
  <Words>1776</Words>
  <Application>Microsoft Macintosh PowerPoint</Application>
  <PresentationFormat>On-screen Show (4:3)</PresentationFormat>
  <Paragraphs>217</Paragraphs>
  <Slides>38</Slides>
  <Notes>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38</vt:i4>
      </vt:variant>
    </vt:vector>
  </HeadingPairs>
  <TitlesOfParts>
    <vt:vector size="52" baseType="lpstr">
      <vt:lpstr>ＭＳ Ｐゴシック</vt:lpstr>
      <vt:lpstr>Arial</vt:lpstr>
      <vt:lpstr>Book Antiqua</vt:lpstr>
      <vt:lpstr>Bookman Old Style</vt:lpstr>
      <vt:lpstr>Bwhebl</vt:lpstr>
      <vt:lpstr>Georgia</vt:lpstr>
      <vt:lpstr>Times New Roman</vt:lpstr>
      <vt:lpstr>Trebuchet MS</vt:lpstr>
      <vt:lpstr>Wingdings</vt:lpstr>
      <vt:lpstr>Hardcover</vt:lpstr>
      <vt:lpstr>Slipstream</vt:lpstr>
      <vt:lpstr>Orbit</vt:lpstr>
      <vt:lpstr>8_Orbit</vt:lpstr>
      <vt:lpstr>1_Orbit</vt:lpstr>
      <vt:lpstr>الوعظ مع التنوع المحاضرة الثالثة وعظ المزامير</vt:lpstr>
      <vt:lpstr>PowerPoint Presentation</vt:lpstr>
      <vt:lpstr>ما هو الشعر؟ حاول تعريفه</vt:lpstr>
      <vt:lpstr>الشعراء عن الشعر</vt:lpstr>
      <vt:lpstr>الشعراء عن الشعر</vt:lpstr>
      <vt:lpstr>المزامير هي نوع فرعي  من النوع الكبير المسمى الشعر.  المزامير هي شعر غنائي.</vt:lpstr>
      <vt:lpstr>PowerPoint Presentation</vt:lpstr>
      <vt:lpstr>PowerPoint Presentation</vt:lpstr>
      <vt:lpstr>المزامير كشعر غنائي</vt:lpstr>
      <vt:lpstr>PowerPoint Presentation</vt:lpstr>
      <vt:lpstr>المزامير كشعر غنائي</vt:lpstr>
      <vt:lpstr>المزامير كشعر غنائي</vt:lpstr>
      <vt:lpstr>ما هي التأثيرات البلاغية على الشعر الغنائي؟</vt:lpstr>
      <vt:lpstr>كيف ندرس المزامير كشعر غنائي؟</vt:lpstr>
      <vt:lpstr>كيف ندرس المزامير كشعر غنائي؟</vt:lpstr>
      <vt:lpstr>كيف ندرس المزامير كشعر غنائي؟</vt:lpstr>
      <vt:lpstr>على سبيل المثال مقياس القينة</vt:lpstr>
      <vt:lpstr>PowerPoint Presentation</vt:lpstr>
      <vt:lpstr>مزمور 77: 1</vt:lpstr>
      <vt:lpstr>كيف ندرس المزامير كشعر غنائي؟</vt:lpstr>
      <vt:lpstr>كيف ندرس المزامير كشعر غنائي؟</vt:lpstr>
      <vt:lpstr>كيف تعظ المزامير  بطريقة حساسة للنوع الأدبي</vt:lpstr>
      <vt:lpstr>هادون روبنسون مزمور 23</vt:lpstr>
      <vt:lpstr>كيف تعظ المزامير  بطريقة حساسة للنوع الأدبي</vt:lpstr>
      <vt:lpstr>PowerPoint Presentation</vt:lpstr>
      <vt:lpstr>PowerPoint Presentation</vt:lpstr>
      <vt:lpstr>PowerPoint Presentation</vt:lpstr>
      <vt:lpstr>كيف تعظ المزامير  بطريقة حساسة للنوع الأدبي</vt:lpstr>
      <vt:lpstr>يوحنا أورتبيرغ فعل العدل (المسارات 26-29) (ميخا 6: 6-8)</vt:lpstr>
      <vt:lpstr>كيف تعظ المزامير  بطريقة حساسة للنوع الأدبي</vt:lpstr>
      <vt:lpstr>الموسيقى وتدفق الخدمة</vt:lpstr>
      <vt:lpstr>كيف تعظ المزامير  بطريقة حساسة للنوع الأدبي</vt:lpstr>
      <vt:lpstr>قائمة المصادر</vt:lpstr>
      <vt:lpstr>قائمة المصادر</vt:lpstr>
      <vt:lpstr>PowerPoint Presentation</vt:lpstr>
      <vt:lpstr>Black</vt:lpstr>
      <vt:lpstr>BibleStudyDownloads.org</vt:lpstr>
      <vt:lpstr>الرابط للعرض التقديميِّ "فن الوعظ" متاحٌ على الموقع الإلكترونيّ: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Lyric Poetry</dc:title>
  <dc:creator>Aaron Chan</dc:creator>
  <cp:lastModifiedBy>Rick Griffith</cp:lastModifiedBy>
  <cp:revision>61</cp:revision>
  <cp:lastPrinted>1601-01-01T00:00:00Z</cp:lastPrinted>
  <dcterms:created xsi:type="dcterms:W3CDTF">2005-10-06T18:38:24Z</dcterms:created>
  <dcterms:modified xsi:type="dcterms:W3CDTF">2024-02-01T18:54:55Z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TC010721591033</vt:lpwstr>
  </property>
</Properties>
</file>