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834" r:id="rId3"/>
    <p:sldMasterId id="2147483846" r:id="rId4"/>
    <p:sldMasterId id="2147483858" r:id="rId5"/>
    <p:sldMasterId id="2147483871" r:id="rId6"/>
    <p:sldMasterId id="2147483883" r:id="rId7"/>
    <p:sldMasterId id="2147483895" r:id="rId8"/>
  </p:sldMasterIdLst>
  <p:notesMasterIdLst>
    <p:notesMasterId r:id="rId50"/>
  </p:notesMasterIdLst>
  <p:handoutMasterIdLst>
    <p:handoutMasterId r:id="rId51"/>
  </p:handoutMasterIdLst>
  <p:sldIdLst>
    <p:sldId id="256" r:id="rId9"/>
    <p:sldId id="328" r:id="rId10"/>
    <p:sldId id="262" r:id="rId11"/>
    <p:sldId id="305" r:id="rId12"/>
    <p:sldId id="327" r:id="rId13"/>
    <p:sldId id="267" r:id="rId14"/>
    <p:sldId id="272" r:id="rId15"/>
    <p:sldId id="304" r:id="rId16"/>
    <p:sldId id="259" r:id="rId17"/>
    <p:sldId id="306" r:id="rId18"/>
    <p:sldId id="307" r:id="rId19"/>
    <p:sldId id="309" r:id="rId20"/>
    <p:sldId id="310" r:id="rId21"/>
    <p:sldId id="318" r:id="rId22"/>
    <p:sldId id="312" r:id="rId23"/>
    <p:sldId id="313" r:id="rId24"/>
    <p:sldId id="314" r:id="rId25"/>
    <p:sldId id="315" r:id="rId26"/>
    <p:sldId id="316" r:id="rId27"/>
    <p:sldId id="317" r:id="rId28"/>
    <p:sldId id="319" r:id="rId29"/>
    <p:sldId id="320" r:id="rId30"/>
    <p:sldId id="291" r:id="rId31"/>
    <p:sldId id="324" r:id="rId32"/>
    <p:sldId id="311" r:id="rId33"/>
    <p:sldId id="273" r:id="rId34"/>
    <p:sldId id="321" r:id="rId35"/>
    <p:sldId id="276" r:id="rId36"/>
    <p:sldId id="322" r:id="rId37"/>
    <p:sldId id="323" r:id="rId38"/>
    <p:sldId id="271" r:id="rId39"/>
    <p:sldId id="280" r:id="rId40"/>
    <p:sldId id="325" r:id="rId41"/>
    <p:sldId id="301" r:id="rId42"/>
    <p:sldId id="326" r:id="rId43"/>
    <p:sldId id="302" r:id="rId44"/>
    <p:sldId id="303" r:id="rId45"/>
    <p:sldId id="329" r:id="rId46"/>
    <p:sldId id="330" r:id="rId47"/>
    <p:sldId id="5463" r:id="rId48"/>
    <p:sldId id="403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5F5F5F"/>
    <a:srgbClr val="00FFFF"/>
    <a:srgbClr val="000099"/>
    <a:srgbClr val="3333CC"/>
    <a:srgbClr val="800000"/>
    <a:srgbClr val="0033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4" autoAdjust="0"/>
    <p:restoredTop sz="94249" autoAdjust="0"/>
  </p:normalViewPr>
  <p:slideViewPr>
    <p:cSldViewPr>
      <p:cViewPr varScale="1">
        <p:scale>
          <a:sx n="47" d="100"/>
          <a:sy n="47" d="100"/>
        </p:scale>
        <p:origin x="216" y="254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F854771-68E8-42E4-92F9-55E7C24154A6}" type="slidenum">
              <a:rPr lang="en-US"/>
              <a:pPr>
                <a:defRPr/>
              </a:pPr>
              <a:t>‹#›</a:t>
            </a:fld>
            <a:endParaRPr lang="en-US"/>
          </a:p>
        </p:txBody>
      </p:sp>
    </p:spTree>
    <p:extLst>
      <p:ext uri="{BB962C8B-B14F-4D97-AF65-F5344CB8AC3E}">
        <p14:creationId xmlns:p14="http://schemas.microsoft.com/office/powerpoint/2010/main" val="2792666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D556C83-E032-45E2-A216-68B13FA1BCF8}" type="slidenum">
              <a:rPr lang="en-US"/>
              <a:pPr>
                <a:defRPr/>
              </a:pPr>
              <a:t>‹#›</a:t>
            </a:fld>
            <a:endParaRPr lang="en-US"/>
          </a:p>
        </p:txBody>
      </p:sp>
    </p:spTree>
    <p:extLst>
      <p:ext uri="{BB962C8B-B14F-4D97-AF65-F5344CB8AC3E}">
        <p14:creationId xmlns:p14="http://schemas.microsoft.com/office/powerpoint/2010/main" val="27561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9ADF91F-575F-4FBB-BF80-E6FC49B034F5}" type="slidenum">
              <a:rPr lang="en-US" altLang="en-US" smtClean="0"/>
              <a:pPr eaLnBrk="1" hangingPunct="1">
                <a:spcBef>
                  <a:spcPct val="0"/>
                </a:spcBef>
              </a:pPr>
              <a:t>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395288" y="4076700"/>
            <a:ext cx="8428037" cy="1054100"/>
          </a:xfrm>
        </p:spPr>
        <p:txBody>
          <a:bodyPr/>
          <a:lstStyle>
            <a:lvl1pPr algn="ctr">
              <a:defRPr sz="4800"/>
            </a:lvl1pPr>
          </a:lstStyle>
          <a:p>
            <a:r>
              <a:rPr lang="en-US"/>
              <a:t>Click to edit Master title style</a:t>
            </a:r>
          </a:p>
        </p:txBody>
      </p:sp>
      <p:sp>
        <p:nvSpPr>
          <p:cNvPr id="289834" name="Rectangle 42"/>
          <p:cNvSpPr>
            <a:spLocks noGrp="1" noChangeArrowheads="1"/>
          </p:cNvSpPr>
          <p:nvPr>
            <p:ph type="subTitle" idx="1"/>
          </p:nvPr>
        </p:nvSpPr>
        <p:spPr>
          <a:xfrm>
            <a:off x="398463" y="5084763"/>
            <a:ext cx="8424862" cy="817562"/>
          </a:xfrm>
        </p:spPr>
        <p:txBody>
          <a:bodyPr/>
          <a:lstStyle>
            <a:lvl1pPr marL="0" indent="0" algn="ctr">
              <a:buFont typeface="Wingdings" pitchFamily="2" charset="2"/>
              <a:buNone/>
              <a:defRPr sz="3600"/>
            </a:lvl1pPr>
          </a:lstStyle>
          <a:p>
            <a:r>
              <a:rPr lang="en-US"/>
              <a:t>Click to edit Master subtitle style</a:t>
            </a:r>
          </a:p>
        </p:txBody>
      </p:sp>
      <p:sp>
        <p:nvSpPr>
          <p:cNvPr id="4" name="Rectangle 53"/>
          <p:cNvSpPr>
            <a:spLocks noGrp="1" noChangeArrowheads="1"/>
          </p:cNvSpPr>
          <p:nvPr>
            <p:ph type="dt" sz="quarter" idx="10"/>
          </p:nvPr>
        </p:nvSpPr>
        <p:spPr/>
        <p:txBody>
          <a:bodyPr/>
          <a:lstStyle>
            <a:lvl1pPr>
              <a:defRPr/>
            </a:lvl1pPr>
          </a:lstStyle>
          <a:p>
            <a:pPr>
              <a:defRPr/>
            </a:pPr>
            <a:endParaRPr lang="en-US"/>
          </a:p>
        </p:txBody>
      </p:sp>
      <p:sp>
        <p:nvSpPr>
          <p:cNvPr id="5" name="Rectangle 54"/>
          <p:cNvSpPr>
            <a:spLocks noGrp="1" noChangeArrowheads="1"/>
          </p:cNvSpPr>
          <p:nvPr>
            <p:ph type="ftr" sz="quarter" idx="11"/>
          </p:nvPr>
        </p:nvSpPr>
        <p:spPr/>
        <p:txBody>
          <a:bodyPr/>
          <a:lstStyle>
            <a:lvl1pPr>
              <a:defRPr/>
            </a:lvl1pPr>
          </a:lstStyle>
          <a:p>
            <a:pPr>
              <a:defRPr/>
            </a:pPr>
            <a:endParaRPr lang="en-US"/>
          </a:p>
        </p:txBody>
      </p:sp>
      <p:sp>
        <p:nvSpPr>
          <p:cNvPr id="6" name="Rectangle 55"/>
          <p:cNvSpPr>
            <a:spLocks noGrp="1" noChangeArrowheads="1"/>
          </p:cNvSpPr>
          <p:nvPr>
            <p:ph type="sldNum" sz="quarter" idx="12"/>
          </p:nvPr>
        </p:nvSpPr>
        <p:spPr/>
        <p:txBody>
          <a:bodyPr/>
          <a:lstStyle>
            <a:lvl1pPr>
              <a:defRPr/>
            </a:lvl1pPr>
          </a:lstStyle>
          <a:p>
            <a:pPr>
              <a:defRPr/>
            </a:pPr>
            <a:fld id="{DA8EB50B-BE9A-4564-A5F1-C8B9E3D062AE}" type="slidenum">
              <a:rPr lang="en-US"/>
              <a:pPr>
                <a:defRPr/>
              </a:pPr>
              <a:t>‹#›</a:t>
            </a:fld>
            <a:endParaRPr lang="en-US"/>
          </a:p>
        </p:txBody>
      </p:sp>
    </p:spTree>
    <p:extLst>
      <p:ext uri="{BB962C8B-B14F-4D97-AF65-F5344CB8AC3E}">
        <p14:creationId xmlns:p14="http://schemas.microsoft.com/office/powerpoint/2010/main" val="32292636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pPr>
              <a:defRPr/>
            </a:pPr>
            <a:fld id="{26223BF8-906E-4B0A-BBC2-1363480FFC09}" type="slidenum">
              <a:rPr lang="en-US"/>
              <a:pPr>
                <a:defRPr/>
              </a:pPr>
              <a:t>‹#›</a:t>
            </a:fld>
            <a:endParaRPr lang="en-US"/>
          </a:p>
        </p:txBody>
      </p:sp>
    </p:spTree>
    <p:extLst>
      <p:ext uri="{BB962C8B-B14F-4D97-AF65-F5344CB8AC3E}">
        <p14:creationId xmlns:p14="http://schemas.microsoft.com/office/powerpoint/2010/main" val="106886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2141537"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260350"/>
            <a:ext cx="6275388"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pPr>
              <a:defRPr/>
            </a:pPr>
            <a:fld id="{FDCB8FB6-904C-4B25-8B89-B968BEC54DE5}" type="slidenum">
              <a:rPr lang="en-US"/>
              <a:pPr>
                <a:defRPr/>
              </a:pPr>
              <a:t>‹#›</a:t>
            </a:fld>
            <a:endParaRPr lang="en-US"/>
          </a:p>
        </p:txBody>
      </p:sp>
    </p:spTree>
    <p:extLst>
      <p:ext uri="{BB962C8B-B14F-4D97-AF65-F5344CB8AC3E}">
        <p14:creationId xmlns:p14="http://schemas.microsoft.com/office/powerpoint/2010/main" val="1690834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DEE43-CF43-405A-9D23-B9604A0991B9}" type="slidenum">
              <a:rPr lang="en-US"/>
              <a:pPr>
                <a:defRPr/>
              </a:pPr>
              <a:t>‹#›</a:t>
            </a:fld>
            <a:endParaRPr lang="en-US"/>
          </a:p>
        </p:txBody>
      </p:sp>
    </p:spTree>
    <p:extLst>
      <p:ext uri="{BB962C8B-B14F-4D97-AF65-F5344CB8AC3E}">
        <p14:creationId xmlns:p14="http://schemas.microsoft.com/office/powerpoint/2010/main" val="385830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550318-1288-4A04-ADCC-FCD1287E0CB5}" type="slidenum">
              <a:rPr lang="en-US"/>
              <a:pPr>
                <a:defRPr/>
              </a:pPr>
              <a:t>‹#›</a:t>
            </a:fld>
            <a:endParaRPr lang="en-US"/>
          </a:p>
        </p:txBody>
      </p:sp>
    </p:spTree>
    <p:extLst>
      <p:ext uri="{BB962C8B-B14F-4D97-AF65-F5344CB8AC3E}">
        <p14:creationId xmlns:p14="http://schemas.microsoft.com/office/powerpoint/2010/main" val="198166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5222A-09E8-499E-B2F8-5682C0B6FAEC}" type="slidenum">
              <a:rPr lang="en-US"/>
              <a:pPr>
                <a:defRPr/>
              </a:pPr>
              <a:t>‹#›</a:t>
            </a:fld>
            <a:endParaRPr lang="en-US"/>
          </a:p>
        </p:txBody>
      </p:sp>
    </p:spTree>
    <p:extLst>
      <p:ext uri="{BB962C8B-B14F-4D97-AF65-F5344CB8AC3E}">
        <p14:creationId xmlns:p14="http://schemas.microsoft.com/office/powerpoint/2010/main" val="316607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4B448A-9E92-4DC5-8A67-651387DD8669}" type="slidenum">
              <a:rPr lang="en-US"/>
              <a:pPr>
                <a:defRPr/>
              </a:pPr>
              <a:t>‹#›</a:t>
            </a:fld>
            <a:endParaRPr lang="en-US"/>
          </a:p>
        </p:txBody>
      </p:sp>
    </p:spTree>
    <p:extLst>
      <p:ext uri="{BB962C8B-B14F-4D97-AF65-F5344CB8AC3E}">
        <p14:creationId xmlns:p14="http://schemas.microsoft.com/office/powerpoint/2010/main" val="231627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3EF59-88BC-4662-9ACB-77C38F0425DC}" type="slidenum">
              <a:rPr lang="en-US"/>
              <a:pPr>
                <a:defRPr/>
              </a:pPr>
              <a:t>‹#›</a:t>
            </a:fld>
            <a:endParaRPr lang="en-US"/>
          </a:p>
        </p:txBody>
      </p:sp>
    </p:spTree>
    <p:extLst>
      <p:ext uri="{BB962C8B-B14F-4D97-AF65-F5344CB8AC3E}">
        <p14:creationId xmlns:p14="http://schemas.microsoft.com/office/powerpoint/2010/main" val="405177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3E28B6-BDF6-4477-BC6C-EE79F9F53328}" type="slidenum">
              <a:rPr lang="en-US"/>
              <a:pPr>
                <a:defRPr/>
              </a:pPr>
              <a:t>‹#›</a:t>
            </a:fld>
            <a:endParaRPr lang="en-US"/>
          </a:p>
        </p:txBody>
      </p:sp>
    </p:spTree>
    <p:extLst>
      <p:ext uri="{BB962C8B-B14F-4D97-AF65-F5344CB8AC3E}">
        <p14:creationId xmlns:p14="http://schemas.microsoft.com/office/powerpoint/2010/main" val="255379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A6510F-858A-495E-9B48-58CAE4A93DB4}" type="slidenum">
              <a:rPr lang="en-US"/>
              <a:pPr>
                <a:defRPr/>
              </a:pPr>
              <a:t>‹#›</a:t>
            </a:fld>
            <a:endParaRPr lang="en-US"/>
          </a:p>
        </p:txBody>
      </p:sp>
    </p:spTree>
    <p:extLst>
      <p:ext uri="{BB962C8B-B14F-4D97-AF65-F5344CB8AC3E}">
        <p14:creationId xmlns:p14="http://schemas.microsoft.com/office/powerpoint/2010/main" val="3560216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61D25-E09C-43F9-BA74-91ACBE5CD432}" type="slidenum">
              <a:rPr lang="en-US"/>
              <a:pPr>
                <a:defRPr/>
              </a:pPr>
              <a:t>‹#›</a:t>
            </a:fld>
            <a:endParaRPr lang="en-US"/>
          </a:p>
        </p:txBody>
      </p:sp>
    </p:spTree>
    <p:extLst>
      <p:ext uri="{BB962C8B-B14F-4D97-AF65-F5344CB8AC3E}">
        <p14:creationId xmlns:p14="http://schemas.microsoft.com/office/powerpoint/2010/main" val="313377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pPr>
              <a:defRPr/>
            </a:pPr>
            <a:fld id="{3CA85DAB-CE25-4EAD-96BD-5502910405B9}" type="slidenum">
              <a:rPr lang="en-US"/>
              <a:pPr>
                <a:defRPr/>
              </a:pPr>
              <a:t>‹#›</a:t>
            </a:fld>
            <a:endParaRPr lang="en-US"/>
          </a:p>
        </p:txBody>
      </p:sp>
    </p:spTree>
    <p:extLst>
      <p:ext uri="{BB962C8B-B14F-4D97-AF65-F5344CB8AC3E}">
        <p14:creationId xmlns:p14="http://schemas.microsoft.com/office/powerpoint/2010/main" val="2486669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45FCE5-1EC5-4EDE-866A-A51F2717A81C}" type="slidenum">
              <a:rPr lang="en-US"/>
              <a:pPr>
                <a:defRPr/>
              </a:pPr>
              <a:t>‹#›</a:t>
            </a:fld>
            <a:endParaRPr lang="en-US"/>
          </a:p>
        </p:txBody>
      </p:sp>
    </p:spTree>
    <p:extLst>
      <p:ext uri="{BB962C8B-B14F-4D97-AF65-F5344CB8AC3E}">
        <p14:creationId xmlns:p14="http://schemas.microsoft.com/office/powerpoint/2010/main" val="313123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572189-DAD1-467B-9802-1B786A49BA93}" type="slidenum">
              <a:rPr lang="en-US"/>
              <a:pPr>
                <a:defRPr/>
              </a:pPr>
              <a:t>‹#›</a:t>
            </a:fld>
            <a:endParaRPr lang="en-US"/>
          </a:p>
        </p:txBody>
      </p:sp>
    </p:spTree>
    <p:extLst>
      <p:ext uri="{BB962C8B-B14F-4D97-AF65-F5344CB8AC3E}">
        <p14:creationId xmlns:p14="http://schemas.microsoft.com/office/powerpoint/2010/main" val="321259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5549A-0E2F-49BE-9EB6-40E0E723E91D}" type="slidenum">
              <a:rPr lang="en-US"/>
              <a:pPr>
                <a:defRPr/>
              </a:pPr>
              <a:t>‹#›</a:t>
            </a:fld>
            <a:endParaRPr lang="en-US"/>
          </a:p>
        </p:txBody>
      </p:sp>
    </p:spTree>
    <p:extLst>
      <p:ext uri="{BB962C8B-B14F-4D97-AF65-F5344CB8AC3E}">
        <p14:creationId xmlns:p14="http://schemas.microsoft.com/office/powerpoint/2010/main" val="790859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395288" y="4076700"/>
            <a:ext cx="8428037" cy="1054100"/>
          </a:xfrm>
        </p:spPr>
        <p:txBody>
          <a:bodyPr/>
          <a:lstStyle>
            <a:lvl1pPr algn="ctr">
              <a:defRPr sz="4800"/>
            </a:lvl1pPr>
          </a:lstStyle>
          <a:p>
            <a:r>
              <a:rPr lang="en-US"/>
              <a:t>Click to edit Master title style</a:t>
            </a:r>
          </a:p>
        </p:txBody>
      </p:sp>
      <p:sp>
        <p:nvSpPr>
          <p:cNvPr id="289834" name="Rectangle 42"/>
          <p:cNvSpPr>
            <a:spLocks noGrp="1" noChangeArrowheads="1"/>
          </p:cNvSpPr>
          <p:nvPr>
            <p:ph type="subTitle" idx="1"/>
          </p:nvPr>
        </p:nvSpPr>
        <p:spPr>
          <a:xfrm>
            <a:off x="398463" y="5084763"/>
            <a:ext cx="8424862" cy="817562"/>
          </a:xfrm>
        </p:spPr>
        <p:txBody>
          <a:bodyPr/>
          <a:lstStyle>
            <a:lvl1pPr marL="0" indent="0" algn="ctr">
              <a:buFont typeface="Wingdings" pitchFamily="2" charset="2"/>
              <a:buNone/>
              <a:defRPr sz="3600"/>
            </a:lvl1pPr>
          </a:lstStyle>
          <a:p>
            <a:r>
              <a:rPr lang="en-US"/>
              <a:t>Click to edit Master subtitle style</a:t>
            </a:r>
          </a:p>
        </p:txBody>
      </p:sp>
      <p:sp>
        <p:nvSpPr>
          <p:cNvPr id="4" name="Rectangle 53"/>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5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55"/>
          <p:cNvSpPr>
            <a:spLocks noGrp="1" noChangeArrowheads="1"/>
          </p:cNvSpPr>
          <p:nvPr>
            <p:ph type="sldNum" sz="quarter" idx="12"/>
          </p:nvPr>
        </p:nvSpPr>
        <p:spPr/>
        <p:txBody>
          <a:bodyPr/>
          <a:lstStyle>
            <a:lvl1pPr>
              <a:defRPr/>
            </a:lvl1pPr>
          </a:lstStyle>
          <a:p>
            <a:pPr>
              <a:defRPr/>
            </a:pPr>
            <a:fld id="{0F43FB8F-8465-49E2-93CF-F883C45FE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7393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0"/>
          <p:cNvSpPr>
            <a:spLocks noGrp="1" noChangeArrowheads="1"/>
          </p:cNvSpPr>
          <p:nvPr>
            <p:ph type="sldNum" sz="quarter" idx="12"/>
          </p:nvPr>
        </p:nvSpPr>
        <p:spPr>
          <a:ln/>
        </p:spPr>
        <p:txBody>
          <a:bodyPr/>
          <a:lstStyle>
            <a:lvl1pPr>
              <a:defRPr/>
            </a:lvl1pPr>
          </a:lstStyle>
          <a:p>
            <a:pPr>
              <a:defRPr/>
            </a:pPr>
            <a:fld id="{17329C00-3E2F-4124-A249-45170F7888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767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0"/>
          <p:cNvSpPr>
            <a:spLocks noGrp="1" noChangeArrowheads="1"/>
          </p:cNvSpPr>
          <p:nvPr>
            <p:ph type="sldNum" sz="quarter" idx="12"/>
          </p:nvPr>
        </p:nvSpPr>
        <p:spPr>
          <a:ln/>
        </p:spPr>
        <p:txBody>
          <a:bodyPr/>
          <a:lstStyle>
            <a:lvl1pPr>
              <a:defRPr/>
            </a:lvl1pPr>
          </a:lstStyle>
          <a:p>
            <a:pPr>
              <a:defRPr/>
            </a:pPr>
            <a:fld id="{81E5F1FC-7C75-4139-98C2-33A43087BA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046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484313"/>
            <a:ext cx="420846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484313"/>
            <a:ext cx="42084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0"/>
          <p:cNvSpPr>
            <a:spLocks noGrp="1" noChangeArrowheads="1"/>
          </p:cNvSpPr>
          <p:nvPr>
            <p:ph type="sldNum" sz="quarter" idx="12"/>
          </p:nvPr>
        </p:nvSpPr>
        <p:spPr>
          <a:ln/>
        </p:spPr>
        <p:txBody>
          <a:bodyPr/>
          <a:lstStyle>
            <a:lvl1pPr>
              <a:defRPr/>
            </a:lvl1pPr>
          </a:lstStyle>
          <a:p>
            <a:pPr>
              <a:defRPr/>
            </a:pPr>
            <a:fld id="{552CB0B8-3D04-4048-9932-5111C1EC8F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401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0"/>
          <p:cNvSpPr>
            <a:spLocks noGrp="1" noChangeArrowheads="1"/>
          </p:cNvSpPr>
          <p:nvPr>
            <p:ph type="sldNum" sz="quarter" idx="12"/>
          </p:nvPr>
        </p:nvSpPr>
        <p:spPr>
          <a:ln/>
        </p:spPr>
        <p:txBody>
          <a:bodyPr/>
          <a:lstStyle>
            <a:lvl1pPr>
              <a:defRPr/>
            </a:lvl1pPr>
          </a:lstStyle>
          <a:p>
            <a:pPr>
              <a:defRPr/>
            </a:pPr>
            <a:fld id="{EFC80DA1-4781-47E2-B625-83964485D1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3847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0"/>
          <p:cNvSpPr>
            <a:spLocks noGrp="1" noChangeArrowheads="1"/>
          </p:cNvSpPr>
          <p:nvPr>
            <p:ph type="sldNum" sz="quarter" idx="12"/>
          </p:nvPr>
        </p:nvSpPr>
        <p:spPr>
          <a:ln/>
        </p:spPr>
        <p:txBody>
          <a:bodyPr/>
          <a:lstStyle>
            <a:lvl1pPr>
              <a:defRPr/>
            </a:lvl1pPr>
          </a:lstStyle>
          <a:p>
            <a:pPr>
              <a:defRPr/>
            </a:pPr>
            <a:fld id="{4A02B7FC-BE61-4BAA-AF2B-DAE67EC032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998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0"/>
          <p:cNvSpPr>
            <a:spLocks noGrp="1" noChangeArrowheads="1"/>
          </p:cNvSpPr>
          <p:nvPr>
            <p:ph type="sldNum" sz="quarter" idx="12"/>
          </p:nvPr>
        </p:nvSpPr>
        <p:spPr>
          <a:ln/>
        </p:spPr>
        <p:txBody>
          <a:bodyPr/>
          <a:lstStyle>
            <a:lvl1pPr>
              <a:defRPr/>
            </a:lvl1pPr>
          </a:lstStyle>
          <a:p>
            <a:pPr>
              <a:defRPr/>
            </a:pPr>
            <a:fld id="{C79C22AC-FF8F-427C-B9F4-7C1C1E21A6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771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pPr>
              <a:defRPr/>
            </a:pPr>
            <a:fld id="{727D38B3-6E19-4176-B947-F2A68FF38F94}" type="slidenum">
              <a:rPr lang="en-US"/>
              <a:pPr>
                <a:defRPr/>
              </a:pPr>
              <a:t>‹#›</a:t>
            </a:fld>
            <a:endParaRPr lang="en-US"/>
          </a:p>
        </p:txBody>
      </p:sp>
    </p:spTree>
    <p:extLst>
      <p:ext uri="{BB962C8B-B14F-4D97-AF65-F5344CB8AC3E}">
        <p14:creationId xmlns:p14="http://schemas.microsoft.com/office/powerpoint/2010/main" val="3688706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0"/>
          <p:cNvSpPr>
            <a:spLocks noGrp="1" noChangeArrowheads="1"/>
          </p:cNvSpPr>
          <p:nvPr>
            <p:ph type="sldNum" sz="quarter" idx="12"/>
          </p:nvPr>
        </p:nvSpPr>
        <p:spPr>
          <a:ln/>
        </p:spPr>
        <p:txBody>
          <a:bodyPr/>
          <a:lstStyle>
            <a:lvl1pPr>
              <a:defRPr/>
            </a:lvl1pPr>
          </a:lstStyle>
          <a:p>
            <a:pPr>
              <a:defRPr/>
            </a:pPr>
            <a:fld id="{D5EF1CC2-3DFC-46DD-ACE8-09610E9D7D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114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0"/>
          <p:cNvSpPr>
            <a:spLocks noGrp="1" noChangeArrowheads="1"/>
          </p:cNvSpPr>
          <p:nvPr>
            <p:ph type="sldNum" sz="quarter" idx="12"/>
          </p:nvPr>
        </p:nvSpPr>
        <p:spPr>
          <a:ln/>
        </p:spPr>
        <p:txBody>
          <a:bodyPr/>
          <a:lstStyle>
            <a:lvl1pPr>
              <a:defRPr/>
            </a:lvl1pPr>
          </a:lstStyle>
          <a:p>
            <a:pPr>
              <a:defRPr/>
            </a:pPr>
            <a:fld id="{2AA3BFD7-295A-45D8-85A9-105C3B1AF9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505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0"/>
          <p:cNvSpPr>
            <a:spLocks noGrp="1" noChangeArrowheads="1"/>
          </p:cNvSpPr>
          <p:nvPr>
            <p:ph type="sldNum" sz="quarter" idx="12"/>
          </p:nvPr>
        </p:nvSpPr>
        <p:spPr>
          <a:ln/>
        </p:spPr>
        <p:txBody>
          <a:bodyPr/>
          <a:lstStyle>
            <a:lvl1pPr>
              <a:defRPr/>
            </a:lvl1pPr>
          </a:lstStyle>
          <a:p>
            <a:pPr>
              <a:defRPr/>
            </a:pPr>
            <a:fld id="{45E674FB-DEA7-4C24-9932-D12D3580ED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8776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2141537" cy="6192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260350"/>
            <a:ext cx="6275388"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0"/>
          <p:cNvSpPr>
            <a:spLocks noGrp="1" noChangeArrowheads="1"/>
          </p:cNvSpPr>
          <p:nvPr>
            <p:ph type="sldNum" sz="quarter" idx="12"/>
          </p:nvPr>
        </p:nvSpPr>
        <p:spPr>
          <a:ln/>
        </p:spPr>
        <p:txBody>
          <a:bodyPr/>
          <a:lstStyle>
            <a:lvl1pPr>
              <a:defRPr/>
            </a:lvl1pPr>
          </a:lstStyle>
          <a:p>
            <a:pPr>
              <a:defRPr/>
            </a:pPr>
            <a:fld id="{9EA260C6-1C0F-4759-9F81-2713C9390B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2548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D3313E88-DFD4-4970-97C6-5E71FD08708E}" type="slidenum">
              <a:rPr lang="en-US" smtClean="0">
                <a:solidFill>
                  <a:prstClr val="white">
                    <a:tint val="95000"/>
                  </a:prstClr>
                </a:solidFill>
              </a:rPr>
              <a:pPr>
                <a:def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0012912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23F7F976-C27C-4D0F-A4CC-19EEE5DB203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269097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pPr>
              <a:defRPr/>
            </a:pPr>
            <a:fld id="{9BA30B77-4C33-4D14-9B5A-ED898E4A404D}" type="slidenum">
              <a:rPr lang="en-US" smtClean="0">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73737523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B7679DBF-4355-4A8E-88B7-EAE3B229411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681906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0AAC437F-BB81-44EA-AD75-7936902673E2}"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95578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1658C845-D3DB-4D24-AD49-6FF3B6B173B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37572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484313"/>
            <a:ext cx="420846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484313"/>
            <a:ext cx="42084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pPr>
              <a:defRPr/>
            </a:pPr>
            <a:fld id="{740FAA59-92A0-4000-8271-5636C46E6D3A}" type="slidenum">
              <a:rPr lang="en-US"/>
              <a:pPr>
                <a:defRPr/>
              </a:pPr>
              <a:t>‹#›</a:t>
            </a:fld>
            <a:endParaRPr lang="en-US"/>
          </a:p>
        </p:txBody>
      </p:sp>
    </p:spTree>
    <p:extLst>
      <p:ext uri="{BB962C8B-B14F-4D97-AF65-F5344CB8AC3E}">
        <p14:creationId xmlns:p14="http://schemas.microsoft.com/office/powerpoint/2010/main" val="1390268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EFB551FE-85D4-49F6-840C-DD6E7E757B0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149455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2E8CF3DC-640F-4004-8BD8-3E6E5BF0CBCD}"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9997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pPr>
              <a:defRPr/>
            </a:pPr>
            <a:fld id="{C086304F-8172-4209-AEB4-37DE890E193B}"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96545769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AEF5033-9254-4780-AD08-416E194EB1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192990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0D28759C-A2BD-4B8D-8CD0-C905DF14600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310968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76150151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96009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329310390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090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9236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8"/>
          <p:cNvSpPr>
            <a:spLocks noGrp="1" noChangeArrowheads="1"/>
          </p:cNvSpPr>
          <p:nvPr>
            <p:ph type="dt" sz="half" idx="10"/>
          </p:nvPr>
        </p:nvSpPr>
        <p:spPr>
          <a:ln/>
        </p:spPr>
        <p:txBody>
          <a:bodyPr/>
          <a:lstStyle>
            <a:lvl1pPr>
              <a:defRPr/>
            </a:lvl1pPr>
          </a:lstStyle>
          <a:p>
            <a:pPr>
              <a:defRPr/>
            </a:pPr>
            <a:endParaRPr lang="en-US"/>
          </a:p>
        </p:txBody>
      </p:sp>
      <p:sp>
        <p:nvSpPr>
          <p:cNvPr id="8" name="Rectangle 79"/>
          <p:cNvSpPr>
            <a:spLocks noGrp="1" noChangeArrowheads="1"/>
          </p:cNvSpPr>
          <p:nvPr>
            <p:ph type="ftr" sz="quarter" idx="11"/>
          </p:nvPr>
        </p:nvSpPr>
        <p:spPr>
          <a:ln/>
        </p:spPr>
        <p:txBody>
          <a:bodyPr/>
          <a:lstStyle>
            <a:lvl1pPr>
              <a:defRPr/>
            </a:lvl1pPr>
          </a:lstStyle>
          <a:p>
            <a:pPr>
              <a:defRPr/>
            </a:pPr>
            <a:endParaRPr lang="en-US"/>
          </a:p>
        </p:txBody>
      </p:sp>
      <p:sp>
        <p:nvSpPr>
          <p:cNvPr id="9" name="Rectangle 80"/>
          <p:cNvSpPr>
            <a:spLocks noGrp="1" noChangeArrowheads="1"/>
          </p:cNvSpPr>
          <p:nvPr>
            <p:ph type="sldNum" sz="quarter" idx="12"/>
          </p:nvPr>
        </p:nvSpPr>
        <p:spPr>
          <a:ln/>
        </p:spPr>
        <p:txBody>
          <a:bodyPr/>
          <a:lstStyle>
            <a:lvl1pPr>
              <a:defRPr/>
            </a:lvl1pPr>
          </a:lstStyle>
          <a:p>
            <a:pPr>
              <a:defRPr/>
            </a:pPr>
            <a:fld id="{767DC982-BE9A-4C77-BEC2-0F0BBE888A6C}" type="slidenum">
              <a:rPr lang="en-US"/>
              <a:pPr>
                <a:defRPr/>
              </a:pPr>
              <a:t>‹#›</a:t>
            </a:fld>
            <a:endParaRPr lang="en-US"/>
          </a:p>
        </p:txBody>
      </p:sp>
    </p:spTree>
    <p:extLst>
      <p:ext uri="{BB962C8B-B14F-4D97-AF65-F5344CB8AC3E}">
        <p14:creationId xmlns:p14="http://schemas.microsoft.com/office/powerpoint/2010/main" val="2100108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1147439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2115449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7487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181129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3177542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4161918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965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3563012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2142646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592923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8"/>
          <p:cNvSpPr>
            <a:spLocks noGrp="1" noChangeArrowheads="1"/>
          </p:cNvSpPr>
          <p:nvPr>
            <p:ph type="dt" sz="half" idx="10"/>
          </p:nvPr>
        </p:nvSpPr>
        <p:spPr>
          <a:ln/>
        </p:spPr>
        <p:txBody>
          <a:bodyPr/>
          <a:lstStyle>
            <a:lvl1pPr>
              <a:defRPr/>
            </a:lvl1pPr>
          </a:lstStyle>
          <a:p>
            <a:pPr>
              <a:defRPr/>
            </a:pPr>
            <a:endParaRPr lang="en-US"/>
          </a:p>
        </p:txBody>
      </p:sp>
      <p:sp>
        <p:nvSpPr>
          <p:cNvPr id="4" name="Rectangle 79"/>
          <p:cNvSpPr>
            <a:spLocks noGrp="1" noChangeArrowheads="1"/>
          </p:cNvSpPr>
          <p:nvPr>
            <p:ph type="ftr" sz="quarter" idx="11"/>
          </p:nvPr>
        </p:nvSpPr>
        <p:spPr>
          <a:ln/>
        </p:spPr>
        <p:txBody>
          <a:bodyPr/>
          <a:lstStyle>
            <a:lvl1pPr>
              <a:defRPr/>
            </a:lvl1pPr>
          </a:lstStyle>
          <a:p>
            <a:pPr>
              <a:defRPr/>
            </a:pPr>
            <a:endParaRPr lang="en-US"/>
          </a:p>
        </p:txBody>
      </p:sp>
      <p:sp>
        <p:nvSpPr>
          <p:cNvPr id="5" name="Rectangle 80"/>
          <p:cNvSpPr>
            <a:spLocks noGrp="1" noChangeArrowheads="1"/>
          </p:cNvSpPr>
          <p:nvPr>
            <p:ph type="sldNum" sz="quarter" idx="12"/>
          </p:nvPr>
        </p:nvSpPr>
        <p:spPr>
          <a:ln/>
        </p:spPr>
        <p:txBody>
          <a:bodyPr/>
          <a:lstStyle>
            <a:lvl1pPr>
              <a:defRPr/>
            </a:lvl1pPr>
          </a:lstStyle>
          <a:p>
            <a:pPr>
              <a:defRPr/>
            </a:pPr>
            <a:fld id="{A141360C-AE05-445C-BAB6-845A204ED228}" type="slidenum">
              <a:rPr lang="en-US"/>
              <a:pPr>
                <a:defRPr/>
              </a:pPr>
              <a:t>‹#›</a:t>
            </a:fld>
            <a:endParaRPr lang="en-US"/>
          </a:p>
        </p:txBody>
      </p:sp>
    </p:spTree>
    <p:extLst>
      <p:ext uri="{BB962C8B-B14F-4D97-AF65-F5344CB8AC3E}">
        <p14:creationId xmlns:p14="http://schemas.microsoft.com/office/powerpoint/2010/main" val="2859837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9230956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771732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1611506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6131233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786650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557078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8739301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154186462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220499315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41377548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dt" sz="half" idx="10"/>
          </p:nvPr>
        </p:nvSpPr>
        <p:spPr>
          <a:ln/>
        </p:spPr>
        <p:txBody>
          <a:bodyPr/>
          <a:lstStyle>
            <a:lvl1pPr>
              <a:defRPr/>
            </a:lvl1pPr>
          </a:lstStyle>
          <a:p>
            <a:pPr>
              <a:defRPr/>
            </a:pPr>
            <a:endParaRPr lang="en-US"/>
          </a:p>
        </p:txBody>
      </p:sp>
      <p:sp>
        <p:nvSpPr>
          <p:cNvPr id="3" name="Rectangle 79"/>
          <p:cNvSpPr>
            <a:spLocks noGrp="1" noChangeArrowheads="1"/>
          </p:cNvSpPr>
          <p:nvPr>
            <p:ph type="ftr" sz="quarter" idx="11"/>
          </p:nvPr>
        </p:nvSpPr>
        <p:spPr>
          <a:ln/>
        </p:spPr>
        <p:txBody>
          <a:bodyPr/>
          <a:lstStyle>
            <a:lvl1pPr>
              <a:defRPr/>
            </a:lvl1pPr>
          </a:lstStyle>
          <a:p>
            <a:pPr>
              <a:defRPr/>
            </a:pPr>
            <a:endParaRPr lang="en-US"/>
          </a:p>
        </p:txBody>
      </p:sp>
      <p:sp>
        <p:nvSpPr>
          <p:cNvPr id="4" name="Rectangle 80"/>
          <p:cNvSpPr>
            <a:spLocks noGrp="1" noChangeArrowheads="1"/>
          </p:cNvSpPr>
          <p:nvPr>
            <p:ph type="sldNum" sz="quarter" idx="12"/>
          </p:nvPr>
        </p:nvSpPr>
        <p:spPr>
          <a:ln/>
        </p:spPr>
        <p:txBody>
          <a:bodyPr/>
          <a:lstStyle>
            <a:lvl1pPr>
              <a:defRPr/>
            </a:lvl1pPr>
          </a:lstStyle>
          <a:p>
            <a:pPr>
              <a:defRPr/>
            </a:pPr>
            <a:fld id="{48FD23F8-297E-4E44-B753-38D5468FAC08}" type="slidenum">
              <a:rPr lang="en-US"/>
              <a:pPr>
                <a:defRPr/>
              </a:pPr>
              <a:t>‹#›</a:t>
            </a:fld>
            <a:endParaRPr lang="en-US"/>
          </a:p>
        </p:txBody>
      </p:sp>
    </p:spTree>
    <p:extLst>
      <p:ext uri="{BB962C8B-B14F-4D97-AF65-F5344CB8AC3E}">
        <p14:creationId xmlns:p14="http://schemas.microsoft.com/office/powerpoint/2010/main" val="885479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39583081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82682789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369868308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392807869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151049681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423998867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17534740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0669648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9291481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299896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pPr>
              <a:defRPr/>
            </a:pPr>
            <a:fld id="{933E9B97-7469-49F9-BC39-A8E04551FAC8}" type="slidenum">
              <a:rPr lang="en-US"/>
              <a:pPr>
                <a:defRPr/>
              </a:pPr>
              <a:t>‹#›</a:t>
            </a:fld>
            <a:endParaRPr lang="en-US"/>
          </a:p>
        </p:txBody>
      </p:sp>
    </p:spTree>
    <p:extLst>
      <p:ext uri="{BB962C8B-B14F-4D97-AF65-F5344CB8AC3E}">
        <p14:creationId xmlns:p14="http://schemas.microsoft.com/office/powerpoint/2010/main" val="25280023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7987117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4519104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0228317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9090959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9630231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7006615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9771860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6874234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3508548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pPr>
              <a:defRPr/>
            </a:pPr>
            <a:fld id="{3EED2E54-0615-479A-8E67-B02CB8F265F6}" type="slidenum">
              <a:rPr lang="en-US"/>
              <a:pPr>
                <a:defRPr/>
              </a:pPr>
              <a:t>‹#›</a:t>
            </a:fld>
            <a:endParaRPr lang="en-US"/>
          </a:p>
        </p:txBody>
      </p:sp>
    </p:spTree>
    <p:extLst>
      <p:ext uri="{BB962C8B-B14F-4D97-AF65-F5344CB8AC3E}">
        <p14:creationId xmlns:p14="http://schemas.microsoft.com/office/powerpoint/2010/main" val="415426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title"/>
          </p:nvPr>
        </p:nvSpPr>
        <p:spPr bwMode="auto">
          <a:xfrm>
            <a:off x="323850" y="260350"/>
            <a:ext cx="8569325"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42"/>
          <p:cNvSpPr>
            <a:spLocks noGrp="1" noChangeArrowheads="1"/>
          </p:cNvSpPr>
          <p:nvPr>
            <p:ph type="body" idx="1"/>
          </p:nvPr>
        </p:nvSpPr>
        <p:spPr bwMode="auto">
          <a:xfrm>
            <a:off x="323850" y="1484313"/>
            <a:ext cx="8569325" cy="496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8846" name="Rectangle 7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88847" name="Rectangle 7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288848" name="Rectangle 8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7A99F83A-D440-4FBD-8F9A-2348B373FC4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Arial Unicode MS" pitchFamily="34" charset="-128"/>
        </a:defRPr>
      </a:lvl2pPr>
      <a:lvl3pPr algn="l" rtl="0" eaLnBrk="0" fontAlgn="base" hangingPunct="0">
        <a:spcBef>
          <a:spcPct val="0"/>
        </a:spcBef>
        <a:spcAft>
          <a:spcPct val="0"/>
        </a:spcAft>
        <a:defRPr sz="4200">
          <a:solidFill>
            <a:schemeClr val="tx1"/>
          </a:solidFill>
          <a:latin typeface="Arial Unicode MS" pitchFamily="34" charset="-128"/>
        </a:defRPr>
      </a:lvl3pPr>
      <a:lvl4pPr algn="l" rtl="0" eaLnBrk="0" fontAlgn="base" hangingPunct="0">
        <a:spcBef>
          <a:spcPct val="0"/>
        </a:spcBef>
        <a:spcAft>
          <a:spcPct val="0"/>
        </a:spcAft>
        <a:defRPr sz="4200">
          <a:solidFill>
            <a:schemeClr val="tx1"/>
          </a:solidFill>
          <a:latin typeface="Arial Unicode MS" pitchFamily="34" charset="-128"/>
        </a:defRPr>
      </a:lvl4pPr>
      <a:lvl5pPr algn="l" rtl="0" eaLnBrk="0" fontAlgn="base" hangingPunct="0">
        <a:spcBef>
          <a:spcPct val="0"/>
        </a:spcBef>
        <a:spcAft>
          <a:spcPct val="0"/>
        </a:spcAft>
        <a:defRPr sz="4200">
          <a:solidFill>
            <a:schemeClr val="tx1"/>
          </a:solidFill>
          <a:latin typeface="Arial Unicode MS" pitchFamily="34" charset="-128"/>
        </a:defRPr>
      </a:lvl5pPr>
      <a:lvl6pPr marL="457200" algn="l" rtl="0" fontAlgn="base">
        <a:spcBef>
          <a:spcPct val="0"/>
        </a:spcBef>
        <a:spcAft>
          <a:spcPct val="0"/>
        </a:spcAft>
        <a:defRPr sz="4200">
          <a:solidFill>
            <a:schemeClr val="tx1"/>
          </a:solidFill>
          <a:latin typeface="Arial Unicode MS" pitchFamily="34" charset="-128"/>
        </a:defRPr>
      </a:lvl6pPr>
      <a:lvl7pPr marL="914400" algn="l" rtl="0" fontAlgn="base">
        <a:spcBef>
          <a:spcPct val="0"/>
        </a:spcBef>
        <a:spcAft>
          <a:spcPct val="0"/>
        </a:spcAft>
        <a:defRPr sz="4200">
          <a:solidFill>
            <a:schemeClr val="tx1"/>
          </a:solidFill>
          <a:latin typeface="Arial Unicode MS" pitchFamily="34" charset="-128"/>
        </a:defRPr>
      </a:lvl7pPr>
      <a:lvl8pPr marL="1371600" algn="l" rtl="0" fontAlgn="base">
        <a:spcBef>
          <a:spcPct val="0"/>
        </a:spcBef>
        <a:spcAft>
          <a:spcPct val="0"/>
        </a:spcAft>
        <a:defRPr sz="4200">
          <a:solidFill>
            <a:schemeClr val="tx1"/>
          </a:solidFill>
          <a:latin typeface="Arial Unicode MS" pitchFamily="34" charset="-128"/>
        </a:defRPr>
      </a:lvl8pPr>
      <a:lvl9pPr marL="1828800" algn="l" rtl="0" fontAlgn="base">
        <a:spcBef>
          <a:spcPct val="0"/>
        </a:spcBef>
        <a:spcAft>
          <a:spcPct val="0"/>
        </a:spcAft>
        <a:defRPr sz="4200">
          <a:solidFill>
            <a:schemeClr val="tx1"/>
          </a:solidFill>
          <a:latin typeface="Arial Unicode MS" pitchFamily="34" charset="-128"/>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4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94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94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pPr>
              <a:defRPr/>
            </a:pPr>
            <a:fld id="{8EA7D765-61F8-4BB4-B9F6-FA7F10876F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title"/>
          </p:nvPr>
        </p:nvSpPr>
        <p:spPr bwMode="auto">
          <a:xfrm>
            <a:off x="323850" y="260350"/>
            <a:ext cx="8569325" cy="1081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42"/>
          <p:cNvSpPr>
            <a:spLocks noGrp="1" noChangeArrowheads="1"/>
          </p:cNvSpPr>
          <p:nvPr>
            <p:ph type="body" idx="1"/>
          </p:nvPr>
        </p:nvSpPr>
        <p:spPr bwMode="auto">
          <a:xfrm>
            <a:off x="323850" y="1484313"/>
            <a:ext cx="8569325"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846" name="Rectangle 7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FFFFFF"/>
              </a:solidFill>
            </a:endParaRPr>
          </a:p>
        </p:txBody>
      </p:sp>
      <p:sp>
        <p:nvSpPr>
          <p:cNvPr id="288847" name="Rectangle 7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solidFill>
                <a:srgbClr val="FFFFFF"/>
              </a:solidFill>
            </a:endParaRPr>
          </a:p>
        </p:txBody>
      </p:sp>
      <p:sp>
        <p:nvSpPr>
          <p:cNvPr id="288848" name="Rectangle 8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0B7A4EA-E3A7-4A3F-8CBE-F8B1CC260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7240286"/>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Arial Unicode MS" pitchFamily="34" charset="-128"/>
        </a:defRPr>
      </a:lvl2pPr>
      <a:lvl3pPr algn="l" rtl="0" eaLnBrk="0" fontAlgn="base" hangingPunct="0">
        <a:spcBef>
          <a:spcPct val="0"/>
        </a:spcBef>
        <a:spcAft>
          <a:spcPct val="0"/>
        </a:spcAft>
        <a:defRPr sz="4200">
          <a:solidFill>
            <a:schemeClr val="tx1"/>
          </a:solidFill>
          <a:latin typeface="Arial Unicode MS" pitchFamily="34" charset="-128"/>
        </a:defRPr>
      </a:lvl3pPr>
      <a:lvl4pPr algn="l" rtl="0" eaLnBrk="0" fontAlgn="base" hangingPunct="0">
        <a:spcBef>
          <a:spcPct val="0"/>
        </a:spcBef>
        <a:spcAft>
          <a:spcPct val="0"/>
        </a:spcAft>
        <a:defRPr sz="4200">
          <a:solidFill>
            <a:schemeClr val="tx1"/>
          </a:solidFill>
          <a:latin typeface="Arial Unicode MS" pitchFamily="34" charset="-128"/>
        </a:defRPr>
      </a:lvl4pPr>
      <a:lvl5pPr algn="l" rtl="0" eaLnBrk="0" fontAlgn="base" hangingPunct="0">
        <a:spcBef>
          <a:spcPct val="0"/>
        </a:spcBef>
        <a:spcAft>
          <a:spcPct val="0"/>
        </a:spcAft>
        <a:defRPr sz="4200">
          <a:solidFill>
            <a:schemeClr val="tx1"/>
          </a:solidFill>
          <a:latin typeface="Arial Unicode MS" pitchFamily="34" charset="-128"/>
        </a:defRPr>
      </a:lvl5pPr>
      <a:lvl6pPr marL="457200" algn="l" rtl="0" fontAlgn="base">
        <a:spcBef>
          <a:spcPct val="0"/>
        </a:spcBef>
        <a:spcAft>
          <a:spcPct val="0"/>
        </a:spcAft>
        <a:defRPr sz="4200">
          <a:solidFill>
            <a:schemeClr val="tx1"/>
          </a:solidFill>
          <a:latin typeface="Arial Unicode MS" pitchFamily="34" charset="-128"/>
        </a:defRPr>
      </a:lvl6pPr>
      <a:lvl7pPr marL="914400" algn="l" rtl="0" fontAlgn="base">
        <a:spcBef>
          <a:spcPct val="0"/>
        </a:spcBef>
        <a:spcAft>
          <a:spcPct val="0"/>
        </a:spcAft>
        <a:defRPr sz="4200">
          <a:solidFill>
            <a:schemeClr val="tx1"/>
          </a:solidFill>
          <a:latin typeface="Arial Unicode MS" pitchFamily="34" charset="-128"/>
        </a:defRPr>
      </a:lvl7pPr>
      <a:lvl8pPr marL="1371600" algn="l" rtl="0" fontAlgn="base">
        <a:spcBef>
          <a:spcPct val="0"/>
        </a:spcBef>
        <a:spcAft>
          <a:spcPct val="0"/>
        </a:spcAft>
        <a:defRPr sz="4200">
          <a:solidFill>
            <a:schemeClr val="tx1"/>
          </a:solidFill>
          <a:latin typeface="Arial Unicode MS" pitchFamily="34" charset="-128"/>
        </a:defRPr>
      </a:lvl8pPr>
      <a:lvl9pPr marL="1828800" algn="l" rtl="0" fontAlgn="base">
        <a:spcBef>
          <a:spcPct val="0"/>
        </a:spcBef>
        <a:spcAft>
          <a:spcPct val="0"/>
        </a:spcAft>
        <a:defRPr sz="4200">
          <a:solidFill>
            <a:schemeClr val="tx1"/>
          </a:solidFill>
          <a:latin typeface="Arial Unicode MS" pitchFamily="34" charset="-128"/>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solidFill>
                <a:prstClr val="black">
                  <a:tint val="95000"/>
                </a:prstClr>
              </a:solidFill>
              <a:latin typeface="Tahoma" pitchFamily="34" charset="0"/>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DCE28F08-E795-4063-9378-7B19A952FA4A}" type="slidenum">
              <a:rPr lang="en-US" smtClean="0">
                <a:solidFill>
                  <a:prstClr val="black">
                    <a:tint val="95000"/>
                  </a:prstClr>
                </a:solidFill>
                <a:latin typeface="Tahoma" pitchFamily="34" charset="0"/>
              </a:rPr>
              <a:pPr>
                <a:defRPr/>
              </a:pPr>
              <a:t>‹#›</a:t>
            </a:fld>
            <a:endParaRPr lang="en-US">
              <a:solidFill>
                <a:prstClr val="black">
                  <a:tint val="95000"/>
                </a:prstClr>
              </a:solidFill>
              <a:latin typeface="Tahoma" pitchFamily="34" charset="0"/>
            </a:endParaRPr>
          </a:p>
        </p:txBody>
      </p:sp>
    </p:spTree>
    <p:extLst>
      <p:ext uri="{BB962C8B-B14F-4D97-AF65-F5344CB8AC3E}">
        <p14:creationId xmlns:p14="http://schemas.microsoft.com/office/powerpoint/2010/main" val="336058513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latin typeface="Arial" charset="0"/>
              <a:ea typeface="ＭＳ Ｐゴシック" pitchFamily="1" charset="-128"/>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latin typeface="Arial" charset="0"/>
              <a:ea typeface="ＭＳ Ｐゴシック" pitchFamily="1" charset="-128"/>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212410653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473034497"/>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2173283496"/>
      </p:ext>
    </p:extLst>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86625568"/>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image" Target="../media/image8.emf"/></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371600"/>
            <a:ext cx="8839200" cy="2044700"/>
          </a:xfrm>
          <a:solidFill>
            <a:srgbClr val="5F5F5F">
              <a:alpha val="50196"/>
            </a:srgbClr>
          </a:solidFill>
        </p:spPr>
        <p:txBody>
          <a:bodyPr/>
          <a:lstStyle/>
          <a:p>
            <a:pPr eaLnBrk="1" hangingPunct="1"/>
            <a:r>
              <a:rPr lang="ar-JO" altLang="en-US" sz="4400" dirty="0">
                <a:latin typeface="Arial" panose="020B0604020202020204" pitchFamily="34" charset="0"/>
                <a:cs typeface="Arial" panose="020B0604020202020204" pitchFamily="34" charset="0"/>
              </a:rPr>
              <a:t>الوعظ التفسيري الحساس</a:t>
            </a:r>
            <a:br>
              <a:rPr lang="ar-JO" altLang="en-US" sz="4400" dirty="0">
                <a:latin typeface="Arial" panose="020B0604020202020204" pitchFamily="34" charset="0"/>
                <a:cs typeface="Arial" panose="020B0604020202020204" pitchFamily="34" charset="0"/>
              </a:rPr>
            </a:br>
            <a:r>
              <a:rPr lang="ar-JO" altLang="en-US" sz="4400" dirty="0">
                <a:latin typeface="Arial" panose="020B0604020202020204" pitchFamily="34" charset="0"/>
                <a:cs typeface="Arial" panose="020B0604020202020204" pitchFamily="34" charset="0"/>
              </a:rPr>
              <a:t>للنوع الأدبي</a:t>
            </a:r>
            <a:br>
              <a:rPr lang="en-US" altLang="en-US" sz="4400" dirty="0">
                <a:latin typeface="Arial" panose="020B0604020202020204" pitchFamily="34" charset="0"/>
                <a:cs typeface="Arial" panose="020B0604020202020204" pitchFamily="34" charset="0"/>
              </a:rPr>
            </a:br>
            <a:r>
              <a:rPr lang="ar-JO" altLang="en-US" sz="4400" dirty="0">
                <a:latin typeface="Arial" panose="020B0604020202020204" pitchFamily="34" charset="0"/>
                <a:cs typeface="Arial" panose="020B0604020202020204" pitchFamily="34" charset="0"/>
              </a:rPr>
              <a:t>المحاضرة الثانية</a:t>
            </a:r>
            <a:endParaRPr lang="en-US" altLang="en-US" sz="4400" dirty="0">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381000" y="4495800"/>
            <a:ext cx="8424862" cy="817562"/>
          </a:xfrm>
        </p:spPr>
        <p:txBody>
          <a:bodyPr/>
          <a:lstStyle/>
          <a:p>
            <a:r>
              <a:rPr lang="ar-JO" sz="4400" dirty="0">
                <a:latin typeface="Arial" panose="020B0604020202020204" pitchFamily="34" charset="0"/>
                <a:cs typeface="Arial" panose="020B0604020202020204" pitchFamily="34" charset="0"/>
              </a:rPr>
              <a:t>الأمثال</a:t>
            </a:r>
            <a:endParaRPr lang="en-US" sz="4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7D16BA5-6AEB-1A46-964B-C2E43C1A69F1}"/>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300" rtl="1">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ltLang="en-US"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p:txBody>
          <a:bodyPr/>
          <a:lstStyle/>
          <a:p>
            <a:pPr algn="r">
              <a:buFont typeface="Wingdings" pitchFamily="2" charset="2"/>
              <a:buNone/>
            </a:pPr>
            <a:r>
              <a:rPr lang="ar-JO" altLang="en-US" dirty="0">
                <a:latin typeface="Arial" panose="020B0604020202020204" pitchFamily="34" charset="0"/>
                <a:cs typeface="Arial" panose="020B0604020202020204" pitchFamily="34" charset="0"/>
              </a:rPr>
              <a:t>أمثال 1: 7 ـــــ مخافة الرب رأس المعرفة، أما الجاهلون </a:t>
            </a:r>
          </a:p>
          <a:p>
            <a:pPr algn="r">
              <a:buFont typeface="Wingdings" pitchFamily="2" charset="2"/>
              <a:buNone/>
            </a:pPr>
            <a:r>
              <a:rPr lang="ar-JO" altLang="en-US" dirty="0">
                <a:latin typeface="Arial" panose="020B0604020202020204" pitchFamily="34" charset="0"/>
                <a:cs typeface="Arial" panose="020B0604020202020204" pitchFamily="34" charset="0"/>
              </a:rPr>
              <a:t>   فيحتقرون الحكمة والأدب.</a:t>
            </a:r>
            <a:endParaRPr lang="en-US" altLang="en-US" dirty="0">
              <a:latin typeface="Arial" panose="020B0604020202020204" pitchFamily="34" charset="0"/>
              <a:cs typeface="Arial" panose="020B0604020202020204" pitchFamily="34" charset="0"/>
            </a:endParaRPr>
          </a:p>
          <a:p>
            <a:pPr>
              <a:buFont typeface="Wingdings" pitchFamily="2" charset="2"/>
              <a:buNone/>
            </a:pPr>
            <a:endParaRPr lang="en-US" altLang="en-US" dirty="0">
              <a:latin typeface="Arial" panose="020B0604020202020204" pitchFamily="34" charset="0"/>
              <a:cs typeface="Arial" panose="020B0604020202020204" pitchFamily="34" charset="0"/>
            </a:endParaRPr>
          </a:p>
          <a:p>
            <a:pPr algn="r">
              <a:buFont typeface="Wingdings" pitchFamily="2" charset="2"/>
              <a:buNone/>
            </a:pPr>
            <a:r>
              <a:rPr lang="ar-JO" altLang="en-US" dirty="0">
                <a:latin typeface="Arial" panose="020B0604020202020204" pitchFamily="34" charset="0"/>
                <a:cs typeface="Arial" panose="020B0604020202020204" pitchFamily="34" charset="0"/>
              </a:rPr>
              <a:t>أمثال 9: 10 بدء الحكمة مخافة الرب، ومعرفة القدوس فهم.</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56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0"/>
            <a:ext cx="8569325" cy="990600"/>
          </a:xfrm>
        </p:spPr>
        <p:txBody>
          <a:bodyPr/>
          <a:lstStyle/>
          <a:p>
            <a:pPr algn="ctr"/>
            <a:r>
              <a:rPr lang="ar-JO" altLang="en-US" sz="4000" dirty="0">
                <a:latin typeface="Arial" panose="020B0604020202020204" pitchFamily="34" charset="0"/>
                <a:cs typeface="Arial" panose="020B0604020202020204" pitchFamily="34" charset="0"/>
              </a:rPr>
              <a:t>ما معنى مخافة الرب؟</a:t>
            </a:r>
            <a:endParaRPr lang="en-US" altLang="en-US" sz="4000"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1"/>
          </p:nvPr>
        </p:nvSpPr>
        <p:spPr>
          <a:xfrm>
            <a:off x="1752600" y="1828800"/>
            <a:ext cx="7140575" cy="4624388"/>
          </a:xfrm>
        </p:spPr>
        <p:txBody>
          <a:bodyPr/>
          <a:lstStyle/>
          <a:p>
            <a:pPr marL="0" indent="0" algn="r">
              <a:buNone/>
            </a:pPr>
            <a:r>
              <a:rPr lang="ar-JO" altLang="en-US" dirty="0">
                <a:solidFill>
                  <a:srgbClr val="FFC000"/>
                </a:solidFill>
                <a:latin typeface="Arial" panose="020B0604020202020204" pitchFamily="34" charset="0"/>
                <a:cs typeface="Arial" panose="020B0604020202020204" pitchFamily="34" charset="0"/>
              </a:rPr>
              <a:t>أ. </a:t>
            </a:r>
            <a:r>
              <a:rPr lang="ar-JO" altLang="en-US" dirty="0">
                <a:latin typeface="Arial" panose="020B0604020202020204" pitchFamily="34" charset="0"/>
                <a:cs typeface="Arial" panose="020B0604020202020204" pitchFamily="34" charset="0"/>
              </a:rPr>
              <a:t>الإحترام والهيبة</a:t>
            </a:r>
          </a:p>
          <a:p>
            <a:pPr marL="0" indent="0" algn="r">
              <a:buNone/>
            </a:pPr>
            <a:r>
              <a:rPr lang="ar-JO" altLang="en-US" dirty="0">
                <a:solidFill>
                  <a:srgbClr val="FFC000"/>
                </a:solidFill>
                <a:latin typeface="Arial" panose="020B0604020202020204" pitchFamily="34" charset="0"/>
                <a:cs typeface="Arial" panose="020B0604020202020204" pitchFamily="34" charset="0"/>
              </a:rPr>
              <a:t>ب. </a:t>
            </a:r>
            <a:r>
              <a:rPr lang="ar-JO" altLang="en-US" dirty="0">
                <a:latin typeface="Arial" panose="020B0604020202020204" pitchFamily="34" charset="0"/>
                <a:cs typeface="Arial" panose="020B0604020202020204" pitchFamily="34" charset="0"/>
              </a:rPr>
              <a:t>القلق والإهتمام</a:t>
            </a:r>
          </a:p>
          <a:p>
            <a:pPr marL="0" indent="0" algn="r">
              <a:buNone/>
            </a:pPr>
            <a:r>
              <a:rPr lang="ar-JO" altLang="en-US" dirty="0">
                <a:solidFill>
                  <a:srgbClr val="FFC000"/>
                </a:solidFill>
                <a:latin typeface="Arial" panose="020B0604020202020204" pitchFamily="34" charset="0"/>
                <a:cs typeface="Arial" panose="020B0604020202020204" pitchFamily="34" charset="0"/>
              </a:rPr>
              <a:t>ت. </a:t>
            </a:r>
            <a:r>
              <a:rPr lang="ar-JO" altLang="en-US" dirty="0">
                <a:latin typeface="Arial" panose="020B0604020202020204" pitchFamily="34" charset="0"/>
                <a:cs typeface="Arial" panose="020B0604020202020204" pitchFamily="34" charset="0"/>
              </a:rPr>
              <a:t>الرهبة والرعب</a:t>
            </a:r>
          </a:p>
          <a:p>
            <a:pPr marL="0" indent="0" algn="r">
              <a:buNone/>
            </a:pPr>
            <a:r>
              <a:rPr lang="ar-JO" altLang="en-US" dirty="0">
                <a:solidFill>
                  <a:srgbClr val="FFC000"/>
                </a:solidFill>
                <a:latin typeface="Arial" panose="020B0604020202020204" pitchFamily="34" charset="0"/>
                <a:cs typeface="Arial" panose="020B0604020202020204" pitchFamily="34" charset="0"/>
              </a:rPr>
              <a:t>ث. </a:t>
            </a:r>
            <a:r>
              <a:rPr lang="ar-JO" altLang="en-US" dirty="0">
                <a:latin typeface="Arial" panose="020B0604020202020204" pitchFamily="34" charset="0"/>
                <a:cs typeface="Arial" panose="020B0604020202020204" pitchFamily="34" charset="0"/>
              </a:rPr>
              <a:t>جميع ما ذكر</a:t>
            </a:r>
          </a:p>
          <a:p>
            <a:pPr marL="0" indent="0" algn="r">
              <a:buNone/>
            </a:pPr>
            <a:r>
              <a:rPr lang="ar-JO" altLang="en-US" dirty="0">
                <a:solidFill>
                  <a:srgbClr val="FFC000"/>
                </a:solidFill>
                <a:latin typeface="Arial" panose="020B0604020202020204" pitchFamily="34" charset="0"/>
                <a:cs typeface="Arial" panose="020B0604020202020204" pitchFamily="34" charset="0"/>
              </a:rPr>
              <a:t>ج. </a:t>
            </a:r>
            <a:r>
              <a:rPr lang="ar-JO" altLang="en-US" dirty="0">
                <a:latin typeface="Arial" panose="020B0604020202020204" pitchFamily="34" charset="0"/>
                <a:cs typeface="Arial" panose="020B0604020202020204" pitchFamily="34" charset="0"/>
              </a:rPr>
              <a:t>لا شيء مما ذكر </a:t>
            </a:r>
          </a:p>
          <a:p>
            <a:pPr marL="0" indent="0" algn="r">
              <a:buNone/>
            </a:pPr>
            <a:endParaRPr lang="ar-JO" altLang="en-US" dirty="0">
              <a:latin typeface="Arial" panose="020B0604020202020204" pitchFamily="34" charset="0"/>
              <a:cs typeface="Arial" panose="020B0604020202020204" pitchFamily="34" charset="0"/>
            </a:endParaRPr>
          </a:p>
          <a:p>
            <a:pPr marL="0" indent="0" algn="r">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4361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ar-JO" altLang="en-US" dirty="0">
                <a:latin typeface="Arial" panose="020B0604020202020204" pitchFamily="34" charset="0"/>
                <a:cs typeface="Arial" panose="020B0604020202020204" pitchFamily="34" charset="0"/>
              </a:rPr>
              <a:t>لا تخف</a:t>
            </a:r>
            <a:endParaRPr lang="en-US" altLang="en-US" dirty="0">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p:txBody>
          <a:bodyPr/>
          <a:lstStyle/>
          <a:p>
            <a:pPr algn="ctr">
              <a:buNone/>
            </a:pPr>
            <a:r>
              <a:rPr lang="ar-JO" altLang="en-US" sz="2800" dirty="0">
                <a:solidFill>
                  <a:srgbClr val="FFC000"/>
                </a:solidFill>
                <a:latin typeface="Arial" panose="020B0604020202020204" pitchFamily="34" charset="0"/>
                <a:cs typeface="Arial" panose="020B0604020202020204" pitchFamily="34" charset="0"/>
              </a:rPr>
              <a:t>أولئك الذين لا يمثلون الله، والذين لا يتحدثون باسمه:</a:t>
            </a:r>
          </a:p>
          <a:p>
            <a:pPr algn="ctr">
              <a:buNone/>
            </a:pPr>
            <a:endParaRPr lang="en-US" altLang="en-US" sz="2800" dirty="0">
              <a:solidFill>
                <a:srgbClr val="FFFF00"/>
              </a:solidFill>
              <a:latin typeface="Arial" panose="020B0604020202020204" pitchFamily="34" charset="0"/>
              <a:cs typeface="Arial" panose="020B0604020202020204" pitchFamily="34" charset="0"/>
            </a:endParaRPr>
          </a:p>
          <a:p>
            <a:pPr algn="r" rtl="1"/>
            <a:r>
              <a:rPr lang="ar-JO" altLang="en-US" sz="2800" dirty="0">
                <a:latin typeface="Arial" panose="020B0604020202020204" pitchFamily="34" charset="0"/>
                <a:cs typeface="Arial" panose="020B0604020202020204" pitchFamily="34" charset="0"/>
              </a:rPr>
              <a:t>لا تخافوا من الذين يقتلون الجسد (مت 10: 28)</a:t>
            </a:r>
            <a:endParaRPr lang="en-US" altLang="en-US" sz="2800" dirty="0">
              <a:latin typeface="Arial" panose="020B0604020202020204" pitchFamily="34" charset="0"/>
              <a:cs typeface="Arial" panose="020B0604020202020204" pitchFamily="34" charset="0"/>
            </a:endParaRPr>
          </a:p>
          <a:p>
            <a:pPr algn="r" rtl="1"/>
            <a:r>
              <a:rPr lang="ar-JO" altLang="en-US" sz="2800" dirty="0">
                <a:latin typeface="Arial" panose="020B0604020202020204" pitchFamily="34" charset="0"/>
                <a:cs typeface="Arial" panose="020B0604020202020204" pitchFamily="34" charset="0"/>
              </a:rPr>
              <a:t>الله لم يعطنا روح الفشل (1 تي 1: 7)</a:t>
            </a:r>
            <a:endParaRPr lang="en-US" altLang="en-US" sz="2800" dirty="0">
              <a:latin typeface="Arial" panose="020B0604020202020204" pitchFamily="34" charset="0"/>
              <a:cs typeface="Arial" panose="020B0604020202020204" pitchFamily="34" charset="0"/>
            </a:endParaRPr>
          </a:p>
          <a:p>
            <a:pPr algn="r" rtl="1"/>
            <a:r>
              <a:rPr lang="ar-JO" altLang="en-US" sz="2800" dirty="0">
                <a:latin typeface="Arial" panose="020B0604020202020204" pitchFamily="34" charset="0"/>
                <a:cs typeface="Arial" panose="020B0604020202020204" pitchFamily="34" charset="0"/>
              </a:rPr>
              <a:t>ثم إن يوسف الذي من الرامة، وهو تلميذ يسوع، ولكن خفية لسبب الخوف من اليهود (يو 19: 38)</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3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dissolve">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dissolve">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dissolve">
                                      <p:cBhvr>
                                        <p:cTn id="1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ar-JO" altLang="en-US" i="1" dirty="0">
                <a:latin typeface="Arial" panose="020B0604020202020204" pitchFamily="34" charset="0"/>
                <a:cs typeface="Arial" panose="020B0604020202020204" pitchFamily="34" charset="0"/>
              </a:rPr>
              <a:t>خف</a:t>
            </a:r>
            <a:endParaRPr lang="en-US" altLang="en-US" dirty="0">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p:txBody>
          <a:bodyPr/>
          <a:lstStyle/>
          <a:p>
            <a:pPr algn="ctr">
              <a:buFont typeface="Wingdings" pitchFamily="2" charset="2"/>
              <a:buNone/>
            </a:pPr>
            <a:r>
              <a:rPr lang="ar-JO" altLang="en-US" sz="4000" dirty="0">
                <a:solidFill>
                  <a:srgbClr val="FFC000"/>
                </a:solidFill>
                <a:latin typeface="Arial" panose="020B0604020202020204" pitchFamily="34" charset="0"/>
                <a:cs typeface="Arial" panose="020B0604020202020204" pitchFamily="34" charset="0"/>
              </a:rPr>
              <a:t>الله</a:t>
            </a:r>
            <a:endParaRPr lang="en-US" altLang="en-US" sz="4000" dirty="0">
              <a:solidFill>
                <a:srgbClr val="FFC000"/>
              </a:solidFill>
              <a:latin typeface="Arial" panose="020B0604020202020204" pitchFamily="34" charset="0"/>
              <a:cs typeface="Arial" panose="020B0604020202020204" pitchFamily="34" charset="0"/>
            </a:endParaRPr>
          </a:p>
          <a:p>
            <a:pPr algn="r" rtl="1"/>
            <a:r>
              <a:rPr lang="ar-JO" altLang="en-US" sz="2800" dirty="0">
                <a:latin typeface="Arial" panose="020B0604020202020204" pitchFamily="34" charset="0"/>
                <a:cs typeface="Arial" panose="020B0604020202020204" pitchFamily="34" charset="0"/>
              </a:rPr>
              <a:t>(تث 10: 12) ماذا يطلب منك الرب إلهك إلا أن تتقي الرب إلهك لتسلك في كل طرقه وتحبه، وتعبده؟  </a:t>
            </a:r>
            <a:endParaRPr lang="en-US" altLang="en-US" sz="2800" dirty="0">
              <a:latin typeface="Arial" panose="020B0604020202020204" pitchFamily="34" charset="0"/>
              <a:cs typeface="Arial" panose="020B0604020202020204" pitchFamily="34" charset="0"/>
            </a:endParaRPr>
          </a:p>
          <a:p>
            <a:pPr algn="r" rtl="1"/>
            <a:r>
              <a:rPr lang="ar-JO" altLang="en-US" sz="2800" dirty="0">
                <a:latin typeface="Arial" panose="020B0604020202020204" pitchFamily="34" charset="0"/>
                <a:cs typeface="Arial" panose="020B0604020202020204" pitchFamily="34" charset="0"/>
              </a:rPr>
              <a:t>(مز 96: 9) اسجدوا للرب في زينة مقدسة. ارتعدي قدامه يا كل الأرض.</a:t>
            </a:r>
            <a:endParaRPr lang="en-US" altLang="en-US" sz="2800" dirty="0">
              <a:latin typeface="Arial" panose="020B0604020202020204" pitchFamily="34" charset="0"/>
              <a:cs typeface="Arial" panose="020B0604020202020204" pitchFamily="34" charset="0"/>
            </a:endParaRPr>
          </a:p>
          <a:p>
            <a:pPr algn="r" rtl="1">
              <a:lnSpc>
                <a:spcPct val="90000"/>
              </a:lnSpc>
            </a:pPr>
            <a:r>
              <a:rPr lang="ar-JO" altLang="en-US" sz="2800" dirty="0">
                <a:latin typeface="Arial" panose="020B0604020202020204" pitchFamily="34" charset="0"/>
                <a:cs typeface="Arial" panose="020B0604020202020204" pitchFamily="34" charset="0"/>
              </a:rPr>
              <a:t>(أش 8: 13) فهو خوفكم وهو رهبتكم. </a:t>
            </a:r>
            <a:endParaRPr lang="en-US" altLang="en-US" sz="2800" dirty="0">
              <a:latin typeface="Arial" panose="020B0604020202020204" pitchFamily="34" charset="0"/>
              <a:cs typeface="Arial" panose="020B0604020202020204" pitchFamily="34" charset="0"/>
            </a:endParaRPr>
          </a:p>
          <a:p>
            <a:pPr algn="r" rtl="1"/>
            <a:r>
              <a:rPr lang="ar-JO" altLang="en-US" dirty="0">
                <a:latin typeface="Arial" panose="020B0604020202020204" pitchFamily="34" charset="0"/>
                <a:cs typeface="Arial" panose="020B0604020202020204" pitchFamily="34" charset="0"/>
              </a:rPr>
              <a:t>(مز 86: 11) وحد قلبي لخوف اسمك</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49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dissolve">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dissolve">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dissolve">
                                      <p:cBhvr>
                                        <p:cTn id="17" dur="500"/>
                                        <p:tgtEl>
                                          <p:spTgt spid="286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dissolve">
                                      <p:cBhvr>
                                        <p:cTn id="2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هل تعتبر مخافة الرب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مفهوماً موجوداً في العهد الجديد</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altLang="en-US" sz="2800" dirty="0">
                <a:latin typeface="Arial" panose="020B0604020202020204" pitchFamily="34" charset="0"/>
                <a:cs typeface="Arial" panose="020B0604020202020204" pitchFamily="34" charset="0"/>
              </a:rPr>
              <a:t>(رو 11: 20-22) لا تستكبر بل خف لأنه إن كان الله لم يشفق على الأغصان الطبيعية فلعله لا يشفق عليك أيضا فهوذا لطف الله وصرامته</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latin typeface="Arial" panose="020B0604020202020204" pitchFamily="34" charset="0"/>
                <a:cs typeface="Arial" panose="020B0604020202020204" pitchFamily="34" charset="0"/>
              </a:rPr>
              <a:t>(مت 10: 28) بل خافوا بالحري من الذي يقدر أن يهلك النفس والجسد كليهما في جهنم.</a:t>
            </a:r>
            <a:endParaRPr lang="en-US" sz="2800" dirty="0">
              <a:latin typeface="Arial" panose="020B0604020202020204" pitchFamily="34" charset="0"/>
              <a:cs typeface="Arial" panose="020B0604020202020204" pitchFamily="34" charset="0"/>
            </a:endParaRPr>
          </a:p>
          <a:p>
            <a:pPr algn="r" rtl="1" eaLnBrk="1" hangingPunct="1">
              <a:defRPr/>
            </a:pPr>
            <a:r>
              <a:rPr lang="ar-JO" altLang="en-US" sz="2800" dirty="0">
                <a:latin typeface="Arial" panose="020B0604020202020204" pitchFamily="34" charset="0"/>
                <a:cs typeface="Arial" panose="020B0604020202020204" pitchFamily="34" charset="0"/>
              </a:rPr>
              <a:t>(2 كو 5: 10-11) لأنه لابد أننا جميعا نظهر أمام كرسي المسيح فإذ نحن عالمون مخافة الرب نقنع الناس.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21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ar-JO" sz="4000" dirty="0">
                <a:latin typeface="Arial" panose="020B0604020202020204" pitchFamily="34" charset="0"/>
                <a:cs typeface="Arial" panose="020B0604020202020204" pitchFamily="34" charset="0"/>
              </a:rPr>
              <a:t>هل تعتبر مخافة الرب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مفهوماً موجوداً في العهد الجديد</a:t>
            </a:r>
            <a:endParaRPr lang="en-US" sz="4000"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p:txBody>
          <a:bodyPr/>
          <a:lstStyle/>
          <a:p>
            <a:pPr algn="r" rtl="1" eaLnBrk="1" hangingPunct="1">
              <a:defRPr/>
            </a:pPr>
            <a:r>
              <a:rPr lang="ar-JO" sz="2800" dirty="0">
                <a:latin typeface="Arial" panose="020B0604020202020204" pitchFamily="34" charset="0"/>
                <a:cs typeface="Arial" panose="020B0604020202020204" pitchFamily="34" charset="0"/>
              </a:rPr>
              <a:t>(2 كو 7: 1) فإذ لنا هذه المواعيد أيها الأحباء لنطهر ذواتنا من كل دنس الجسد والروح، مكملين القداسة في خوف الله.</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latin typeface="Arial" panose="020B0604020202020204" pitchFamily="34" charset="0"/>
                <a:cs typeface="Arial" panose="020B0604020202020204" pitchFamily="34" charset="0"/>
              </a:rPr>
              <a:t>(في 2: 13) تمموا خلاصكم بخوف ورعدة</a:t>
            </a:r>
            <a:endParaRPr lang="en-US" sz="2800" dirty="0">
              <a:latin typeface="Arial" panose="020B0604020202020204" pitchFamily="34" charset="0"/>
              <a:cs typeface="Arial" panose="020B0604020202020204" pitchFamily="34" charset="0"/>
            </a:endParaRPr>
          </a:p>
          <a:p>
            <a:pPr marL="0" indent="0" eaLnBrk="1" hangingPunct="1">
              <a:buNone/>
              <a:defRPr/>
            </a:pPr>
            <a:endParaRPr lang="en-US" sz="2800" dirty="0">
              <a:latin typeface="Arial" panose="020B0604020202020204" pitchFamily="34" charset="0"/>
              <a:cs typeface="Arial" panose="020B0604020202020204" pitchFamily="34" charset="0"/>
            </a:endParaRPr>
          </a:p>
          <a:p>
            <a:pPr eaLnBrk="1" hangingPunct="1">
              <a:buFont typeface="Wingdings" pitchFamily="2" charset="2"/>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9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defRPr/>
            </a:pPr>
            <a:r>
              <a:rPr lang="ar-JO" sz="4000" dirty="0">
                <a:latin typeface="Arial" panose="020B0604020202020204" pitchFamily="34" charset="0"/>
                <a:cs typeface="Arial" panose="020B0604020202020204" pitchFamily="34" charset="0"/>
              </a:rPr>
              <a:t>هل تعتبر مخافة الرب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مفهوماً موجوداً في العهد الجديد</a:t>
            </a:r>
            <a:endParaRPr lang="en-US" sz="4000" dirty="0">
              <a:latin typeface="Arial" panose="020B0604020202020204" pitchFamily="34" charset="0"/>
              <a:cs typeface="Arial" panose="020B0604020202020204" pitchFamily="34" charset="0"/>
            </a:endParaRPr>
          </a:p>
        </p:txBody>
      </p:sp>
      <p:sp>
        <p:nvSpPr>
          <p:cNvPr id="32771" name="Rectangle 3"/>
          <p:cNvSpPr>
            <a:spLocks noGrp="1" noChangeArrowheads="1"/>
          </p:cNvSpPr>
          <p:nvPr>
            <p:ph type="body" idx="1"/>
          </p:nvPr>
        </p:nvSpPr>
        <p:spPr/>
        <p:txBody>
          <a:bodyPr/>
          <a:lstStyle/>
          <a:p>
            <a:pPr algn="r" rtl="1" eaLnBrk="1" hangingPunct="1">
              <a:defRPr/>
            </a:pPr>
            <a:r>
              <a:rPr lang="ar-JO" sz="2800" dirty="0">
                <a:latin typeface="Arial" panose="020B0604020202020204" pitchFamily="34" charset="0"/>
                <a:cs typeface="Arial" panose="020B0604020202020204" pitchFamily="34" charset="0"/>
              </a:rPr>
              <a:t>(1 بط 1: 17) وإن كنتم تدعون أبا الذي يحكم بغير محاباة حسب عمل كل واحد، فسيروا زمان غربتكم بخوف</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latin typeface="Arial" panose="020B0604020202020204" pitchFamily="34" charset="0"/>
                <a:cs typeface="Arial" panose="020B0604020202020204" pitchFamily="34" charset="0"/>
              </a:rPr>
              <a:t>(أع 10: 2، 13: 6، 26) دُعِيَ الذين تحولوا غلى المسيحية بأنهم خائفو الله</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latin typeface="Arial" panose="020B0604020202020204" pitchFamily="34" charset="0"/>
                <a:cs typeface="Arial" panose="020B0604020202020204" pitchFamily="34" charset="0"/>
              </a:rPr>
              <a:t>(أع 9: 31) وأما الكنائس ... كانت تبنى وتسير في خوف الرب، وبتعزية الروح القدس كانت تتكاثر.</a:t>
            </a:r>
            <a:endParaRPr lang="en-US" sz="2800" dirty="0">
              <a:latin typeface="Arial" panose="020B0604020202020204" pitchFamily="34" charset="0"/>
              <a:cs typeface="Arial" panose="020B0604020202020204" pitchFamily="34" charset="0"/>
            </a:endParaRPr>
          </a:p>
          <a:p>
            <a:pPr eaLnBrk="1" hangingPunct="1">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4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a:p>
        </p:txBody>
      </p:sp>
      <p:sp>
        <p:nvSpPr>
          <p:cNvPr id="33795" name="Rectangle 3"/>
          <p:cNvSpPr>
            <a:spLocks noGrp="1" noChangeArrowheads="1"/>
          </p:cNvSpPr>
          <p:nvPr>
            <p:ph type="body" idx="1"/>
          </p:nvPr>
        </p:nvSpPr>
        <p:spPr/>
        <p:txBody>
          <a:bodyPr/>
          <a:lstStyle/>
          <a:p>
            <a:pPr algn="ctr" eaLnBrk="1" hangingPunct="1">
              <a:buFont typeface="Wingdings" pitchFamily="2" charset="2"/>
              <a:buNone/>
              <a:defRPr/>
            </a:pPr>
            <a:r>
              <a:rPr lang="ar-JO" sz="3600" dirty="0"/>
              <a:t>لقد كان الذنب هو الذي علم قلبي الخوف</a:t>
            </a:r>
          </a:p>
          <a:p>
            <a:pPr algn="ctr" eaLnBrk="1" hangingPunct="1">
              <a:buFont typeface="Wingdings" pitchFamily="2" charset="2"/>
              <a:buNone/>
              <a:defRPr/>
            </a:pPr>
            <a:r>
              <a:rPr lang="ar-JO" sz="3600" dirty="0"/>
              <a:t>والكبرياء خفف من مخاوفي.</a:t>
            </a:r>
          </a:p>
          <a:p>
            <a:pPr algn="ctr" eaLnBrk="1" hangingPunct="1">
              <a:buFont typeface="Wingdings" pitchFamily="2" charset="2"/>
              <a:buNone/>
              <a:defRPr/>
            </a:pPr>
            <a:r>
              <a:rPr lang="ar-JO" sz="3600" dirty="0"/>
              <a:t>كم ظهر هذا الفخر ثميناً</a:t>
            </a:r>
          </a:p>
          <a:p>
            <a:pPr algn="ctr" eaLnBrk="1" hangingPunct="1">
              <a:buFont typeface="Wingdings" pitchFamily="2" charset="2"/>
              <a:buNone/>
              <a:defRPr/>
            </a:pPr>
            <a:r>
              <a:rPr lang="ar-JO" sz="3600" dirty="0"/>
              <a:t>الساعة التي آمنت فيها لأول مرة.</a:t>
            </a:r>
            <a:endParaRPr lang="en-US" sz="3600" dirty="0"/>
          </a:p>
          <a:p>
            <a:pPr eaLnBrk="1" hangingPunct="1">
              <a:buFont typeface="Wingdings" pitchFamily="2" charset="2"/>
              <a:buNone/>
              <a:defRPr/>
            </a:pPr>
            <a:endParaRPr lang="en-US" sz="3600" dirty="0"/>
          </a:p>
          <a:p>
            <a:pPr eaLnBrk="1" hangingPunct="1">
              <a:buFont typeface="Wingdings" pitchFamily="2" charset="2"/>
              <a:buNone/>
              <a:defRPr/>
            </a:pPr>
            <a:endParaRPr lang="en-US" dirty="0"/>
          </a:p>
        </p:txBody>
      </p:sp>
    </p:spTree>
    <p:extLst>
      <p:ext uri="{BB962C8B-B14F-4D97-AF65-F5344CB8AC3E}">
        <p14:creationId xmlns:p14="http://schemas.microsoft.com/office/powerpoint/2010/main" val="400420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defRPr/>
            </a:pPr>
            <a:r>
              <a:rPr lang="ar-JO" dirty="0"/>
              <a:t>مناقشة:</a:t>
            </a:r>
            <a:endParaRPr lang="en-US" dirty="0"/>
          </a:p>
        </p:txBody>
      </p:sp>
      <p:sp>
        <p:nvSpPr>
          <p:cNvPr id="34819" name="Rectangle 3"/>
          <p:cNvSpPr>
            <a:spLocks noGrp="1" noChangeArrowheads="1"/>
          </p:cNvSpPr>
          <p:nvPr>
            <p:ph type="body" idx="1"/>
          </p:nvPr>
        </p:nvSpPr>
        <p:spPr/>
        <p:txBody>
          <a:bodyPr/>
          <a:lstStyle/>
          <a:p>
            <a:pPr marL="0" indent="0" algn="r" eaLnBrk="1" hangingPunct="1">
              <a:buNone/>
              <a:defRPr/>
            </a:pPr>
            <a:r>
              <a:rPr lang="ar-JO" dirty="0">
                <a:solidFill>
                  <a:srgbClr val="FFC000"/>
                </a:solidFill>
              </a:rPr>
              <a:t>1. </a:t>
            </a:r>
            <a:r>
              <a:rPr lang="ar-JO" dirty="0"/>
              <a:t>ما هي الترنيمة التي تم إعادة صياغة هذا المقطع منها؟</a:t>
            </a:r>
          </a:p>
          <a:p>
            <a:pPr marL="0" indent="0" algn="r" eaLnBrk="1" hangingPunct="1">
              <a:buNone/>
              <a:defRPr/>
            </a:pPr>
            <a:r>
              <a:rPr lang="ar-JO" dirty="0">
                <a:solidFill>
                  <a:srgbClr val="FFC000"/>
                </a:solidFill>
              </a:rPr>
              <a:t>2. </a:t>
            </a:r>
            <a:r>
              <a:rPr lang="ar-JO" dirty="0"/>
              <a:t>ما هي التعديلات التي عملت؟</a:t>
            </a:r>
          </a:p>
          <a:p>
            <a:pPr marL="0" indent="0" algn="r" eaLnBrk="1" hangingPunct="1">
              <a:buNone/>
              <a:defRPr/>
            </a:pPr>
            <a:r>
              <a:rPr lang="ar-JO" dirty="0">
                <a:solidFill>
                  <a:srgbClr val="FFC000"/>
                </a:solidFill>
              </a:rPr>
              <a:t>3. </a:t>
            </a:r>
            <a:r>
              <a:rPr lang="ar-JO" dirty="0"/>
              <a:t>ما هي الإفتراضات الأساسية حول الخوف؟</a:t>
            </a:r>
            <a:endParaRPr lang="en-US" dirty="0"/>
          </a:p>
        </p:txBody>
      </p:sp>
    </p:spTree>
    <p:extLst>
      <p:ext uri="{BB962C8B-B14F-4D97-AF65-F5344CB8AC3E}">
        <p14:creationId xmlns:p14="http://schemas.microsoft.com/office/powerpoint/2010/main" val="3325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dissolve">
                                      <p:cBhvr>
                                        <p:cTn id="10" dur="500"/>
                                        <p:tgtEl>
                                          <p:spTgt spid="3481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dissolve">
                                      <p:cBhvr>
                                        <p:cTn id="13"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ar-JO" dirty="0"/>
              <a:t>تؤدي مخافة الرب إلى السلام</a:t>
            </a:r>
            <a:endParaRPr lang="en-US" dirty="0"/>
          </a:p>
        </p:txBody>
      </p:sp>
      <p:sp>
        <p:nvSpPr>
          <p:cNvPr id="3" name="Content Placeholder 2"/>
          <p:cNvSpPr>
            <a:spLocks noGrp="1"/>
          </p:cNvSpPr>
          <p:nvPr>
            <p:ph idx="1"/>
          </p:nvPr>
        </p:nvSpPr>
        <p:spPr>
          <a:xfrm>
            <a:off x="2438401" y="1484313"/>
            <a:ext cx="6248400" cy="4968875"/>
          </a:xfrm>
        </p:spPr>
        <p:txBody>
          <a:bodyPr/>
          <a:lstStyle/>
          <a:p>
            <a:pPr algn="r" rtl="1" eaLnBrk="1" hangingPunct="1">
              <a:defRPr/>
            </a:pPr>
            <a:r>
              <a:rPr lang="ar-JO" dirty="0"/>
              <a:t>أمثال 19: 23</a:t>
            </a:r>
          </a:p>
          <a:p>
            <a:pPr algn="r" rtl="1" eaLnBrk="1" hangingPunct="1">
              <a:defRPr/>
            </a:pPr>
            <a:r>
              <a:rPr lang="ar-JO" dirty="0"/>
              <a:t>أمثال 28: 14</a:t>
            </a:r>
          </a:p>
          <a:p>
            <a:pPr algn="r" rtl="1" eaLnBrk="1" hangingPunct="1">
              <a:defRPr/>
            </a:pPr>
            <a:r>
              <a:rPr lang="ar-JO" dirty="0"/>
              <a:t>أمثال 9: 10-11</a:t>
            </a:r>
          </a:p>
          <a:p>
            <a:pPr algn="r" rtl="1" eaLnBrk="1" hangingPunct="1">
              <a:defRPr/>
            </a:pPr>
            <a:r>
              <a:rPr lang="ar-JO" dirty="0"/>
              <a:t>أمثال 10: 27</a:t>
            </a:r>
          </a:p>
          <a:p>
            <a:pPr algn="r" rtl="1" eaLnBrk="1" hangingPunct="1">
              <a:defRPr/>
            </a:pPr>
            <a:r>
              <a:rPr lang="ar-JO" dirty="0"/>
              <a:t>أمثال 14: 26-27</a:t>
            </a:r>
            <a:endParaRPr lang="en-US" dirty="0"/>
          </a:p>
        </p:txBody>
      </p:sp>
    </p:spTree>
    <p:extLst>
      <p:ext uri="{BB962C8B-B14F-4D97-AF65-F5344CB8AC3E}">
        <p14:creationId xmlns:p14="http://schemas.microsoft.com/office/powerpoint/2010/main" val="248128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62000" y="1447800"/>
            <a:ext cx="7772400" cy="4572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94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990600"/>
            <a:ext cx="8305800" cy="4343400"/>
          </a:xfrm>
        </p:spPr>
        <p:txBody>
          <a:bodyPr/>
          <a:lstStyle/>
          <a:p>
            <a:pPr algn="ctr" eaLnBrk="1" hangingPunct="1">
              <a:defRPr/>
            </a:pPr>
            <a:r>
              <a:rPr lang="ar-JO" dirty="0"/>
              <a:t>أشعياء 33: 6</a:t>
            </a:r>
            <a:br>
              <a:rPr lang="en-US" dirty="0"/>
            </a:br>
            <a:br>
              <a:rPr lang="en-US" dirty="0"/>
            </a:br>
            <a:r>
              <a:rPr lang="ar-JO" dirty="0"/>
              <a:t>فيكون أمان أوقاتك، وفرة خلاص وحكمة ومعرفة. مخافة الرب هي كنزه.</a:t>
            </a:r>
            <a:endParaRPr lang="en-US" dirty="0"/>
          </a:p>
        </p:txBody>
      </p:sp>
    </p:spTree>
    <p:extLst>
      <p:ext uri="{BB962C8B-B14F-4D97-AF65-F5344CB8AC3E}">
        <p14:creationId xmlns:p14="http://schemas.microsoft.com/office/powerpoint/2010/main" val="126144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ar-JO" altLang="en-US" dirty="0"/>
              <a:t>لاهوت الأمثال</a:t>
            </a:r>
            <a:endParaRPr lang="en-US" altLang="en-US" dirty="0"/>
          </a:p>
        </p:txBody>
      </p:sp>
      <p:sp>
        <p:nvSpPr>
          <p:cNvPr id="487427" name="Rectangle 3"/>
          <p:cNvSpPr>
            <a:spLocks noGrp="1" noChangeArrowheads="1"/>
          </p:cNvSpPr>
          <p:nvPr>
            <p:ph type="body" idx="1"/>
          </p:nvPr>
        </p:nvSpPr>
        <p:spPr/>
        <p:txBody>
          <a:bodyPr/>
          <a:lstStyle/>
          <a:p>
            <a:pPr algn="r" rtl="1" eaLnBrk="1" hangingPunct="1"/>
            <a:r>
              <a:rPr lang="ar-JO" altLang="en-US" dirty="0"/>
              <a:t>الموقف التفسيري للأمثال: أدب الحكمة المتوازن</a:t>
            </a:r>
          </a:p>
          <a:p>
            <a:pPr algn="r" rtl="1" eaLnBrk="1" hangingPunct="1"/>
            <a:r>
              <a:rPr lang="ar-JO" altLang="en-US" dirty="0"/>
              <a:t>الأساس اللاهوتي للأمثال: مخافة الرب</a:t>
            </a:r>
            <a:endParaRPr lang="en-US" altLang="en-US" dirty="0"/>
          </a:p>
          <a:p>
            <a:pPr algn="r" rtl="1" eaLnBrk="1" hangingPunct="1"/>
            <a:r>
              <a:rPr lang="ar-JO" altLang="en-US" dirty="0"/>
              <a:t>المنظور اللاهوتي للأمثال: الحياة المجتمعية</a:t>
            </a:r>
            <a:endParaRPr lang="en-US" altLang="en-US" dirty="0"/>
          </a:p>
          <a:p>
            <a:pPr marL="400050" lvl="1" indent="0" algn="r" eaLnBrk="1" hangingPunct="1">
              <a:buNone/>
            </a:pPr>
            <a:r>
              <a:rPr lang="ar-JO" altLang="en-US" dirty="0">
                <a:solidFill>
                  <a:schemeClr val="folHlink"/>
                </a:solidFill>
              </a:rPr>
              <a:t>    يحصل الناس من خلال هذه الأمثال على تعليمات حول التأديب،  </a:t>
            </a:r>
          </a:p>
          <a:p>
            <a:pPr marL="400050" lvl="1" indent="0" algn="r" eaLnBrk="1" hangingPunct="1">
              <a:buNone/>
            </a:pPr>
            <a:r>
              <a:rPr lang="ar-JO" altLang="en-US" dirty="0">
                <a:solidFill>
                  <a:schemeClr val="folHlink"/>
                </a:solidFill>
              </a:rPr>
              <a:t>    السلوك الصالح، فعل ما هو صالح، وعادل ونزيه (أم 1، 3) </a:t>
            </a:r>
            <a:endParaRPr lang="en-US" altLang="en-US" dirty="0">
              <a:solidFill>
                <a:schemeClr val="folHlink"/>
              </a:solidFill>
            </a:endParaRPr>
          </a:p>
          <a:p>
            <a:pPr eaLnBrk="1" hangingPunct="1"/>
            <a:endParaRPr lang="en-US" altLang="en-US" dirty="0"/>
          </a:p>
          <a:p>
            <a:pPr eaLnBrk="1" hangingPunct="1"/>
            <a:endParaRPr lang="en-US" altLang="en-US" dirty="0">
              <a:solidFill>
                <a:schemeClr val="folHlink"/>
              </a:solidFill>
            </a:endParaRPr>
          </a:p>
          <a:p>
            <a:pPr eaLnBrk="1" hangingPunct="1"/>
            <a:endParaRPr lang="en-US" altLang="en-US" dirty="0">
              <a:solidFill>
                <a:schemeClr val="folHlink"/>
              </a:solidFill>
            </a:endParaRPr>
          </a:p>
        </p:txBody>
      </p:sp>
    </p:spTree>
    <p:extLst>
      <p:ext uri="{BB962C8B-B14F-4D97-AF65-F5344CB8AC3E}">
        <p14:creationId xmlns:p14="http://schemas.microsoft.com/office/powerpoint/2010/main" val="34439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27">
                                            <p:txEl>
                                              <p:pRg st="2" end="2"/>
                                            </p:txEl>
                                          </p:spTgt>
                                        </p:tgtEl>
                                        <p:attrNameLst>
                                          <p:attrName>style.visibility</p:attrName>
                                        </p:attrNameLst>
                                      </p:cBhvr>
                                      <p:to>
                                        <p:strVal val="visible"/>
                                      </p:to>
                                    </p:set>
                                    <p:animEffect transition="in" filter="dissolve">
                                      <p:cBhvr>
                                        <p:cTn id="7" dur="500"/>
                                        <p:tgtEl>
                                          <p:spTgt spid="4874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7427">
                                            <p:txEl>
                                              <p:pRg st="3" end="3"/>
                                            </p:txEl>
                                          </p:spTgt>
                                        </p:tgtEl>
                                        <p:attrNameLst>
                                          <p:attrName>style.visibility</p:attrName>
                                        </p:attrNameLst>
                                      </p:cBhvr>
                                      <p:to>
                                        <p:strVal val="visible"/>
                                      </p:to>
                                    </p:set>
                                    <p:animEffect transition="in" filter="dissolve">
                                      <p:cBhvr>
                                        <p:cTn id="12" dur="500"/>
                                        <p:tgtEl>
                                          <p:spTgt spid="4874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7427">
                                            <p:txEl>
                                              <p:pRg st="4" end="4"/>
                                            </p:txEl>
                                          </p:spTgt>
                                        </p:tgtEl>
                                        <p:attrNameLst>
                                          <p:attrName>style.visibility</p:attrName>
                                        </p:attrNameLst>
                                      </p:cBhvr>
                                      <p:to>
                                        <p:strVal val="visible"/>
                                      </p:to>
                                    </p:set>
                                    <p:animEffect transition="in" filter="dissolve">
                                      <p:cBhvr>
                                        <p:cTn id="17" dur="500"/>
                                        <p:tgtEl>
                                          <p:spTgt spid="487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152400"/>
            <a:ext cx="8569325" cy="1081088"/>
          </a:xfrm>
        </p:spPr>
        <p:txBody>
          <a:bodyPr/>
          <a:lstStyle/>
          <a:p>
            <a:pPr algn="ctr" eaLnBrk="1" hangingPunct="1"/>
            <a:r>
              <a:rPr lang="ar-JO" altLang="en-US" dirty="0"/>
              <a:t>لاهوت الأمثال</a:t>
            </a:r>
            <a:endParaRPr lang="en-US" altLang="en-US" dirty="0"/>
          </a:p>
        </p:txBody>
      </p:sp>
      <p:sp>
        <p:nvSpPr>
          <p:cNvPr id="487427" name="Rectangle 3"/>
          <p:cNvSpPr>
            <a:spLocks noGrp="1" noChangeArrowheads="1"/>
          </p:cNvSpPr>
          <p:nvPr>
            <p:ph type="body" idx="1"/>
          </p:nvPr>
        </p:nvSpPr>
        <p:spPr>
          <a:xfrm>
            <a:off x="304800" y="1371600"/>
            <a:ext cx="8569325" cy="5257800"/>
          </a:xfrm>
        </p:spPr>
        <p:txBody>
          <a:bodyPr/>
          <a:lstStyle/>
          <a:p>
            <a:pPr algn="r" rtl="1" eaLnBrk="1" hangingPunct="1"/>
            <a:r>
              <a:rPr lang="ar-JO" altLang="en-US" dirty="0"/>
              <a:t>الموقف التفسيري للأمثال: أدب الحكمة المتوازن</a:t>
            </a:r>
          </a:p>
          <a:p>
            <a:pPr algn="r" rtl="1" eaLnBrk="1" hangingPunct="1"/>
            <a:r>
              <a:rPr lang="ar-JO" altLang="en-US" dirty="0"/>
              <a:t>الأساس اللاهوتي للأمثال: مخافة الرب</a:t>
            </a:r>
          </a:p>
          <a:p>
            <a:pPr algn="r" rtl="1" eaLnBrk="1" hangingPunct="1"/>
            <a:r>
              <a:rPr lang="ar-JO" altLang="en-US" dirty="0"/>
              <a:t>المنظور الأنثروبولوجي للأمثال: الحياة المجتمعية</a:t>
            </a:r>
            <a:endParaRPr lang="en-US" altLang="en-US" dirty="0"/>
          </a:p>
          <a:p>
            <a:pPr algn="r" rtl="1" eaLnBrk="1" hangingPunct="1"/>
            <a:r>
              <a:rPr lang="ar-JO" altLang="en-US" dirty="0"/>
              <a:t>التركيز الخلاصي (التقديسي) للأمثال</a:t>
            </a:r>
            <a:endParaRPr lang="en-US" altLang="en-US" dirty="0"/>
          </a:p>
          <a:p>
            <a:pPr lvl="1" algn="r" rtl="1" eaLnBrk="1" hangingPunct="1"/>
            <a:r>
              <a:rPr lang="ar-JO" altLang="en-US" dirty="0"/>
              <a:t>مبادرة الله</a:t>
            </a:r>
            <a:endParaRPr lang="en-US" altLang="en-US" dirty="0"/>
          </a:p>
          <a:p>
            <a:pPr lvl="1" algn="r" rtl="1" eaLnBrk="1" hangingPunct="1"/>
            <a:r>
              <a:rPr lang="ar-JO" altLang="en-US" dirty="0"/>
              <a:t>التجاوب البشري: التأديب وبذل الجهد</a:t>
            </a:r>
            <a:endParaRPr lang="en-US" altLang="en-US" dirty="0"/>
          </a:p>
        </p:txBody>
      </p:sp>
    </p:spTree>
    <p:extLst>
      <p:ext uri="{BB962C8B-B14F-4D97-AF65-F5344CB8AC3E}">
        <p14:creationId xmlns:p14="http://schemas.microsoft.com/office/powerpoint/2010/main" val="25752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27">
                                            <p:txEl>
                                              <p:pRg st="3" end="3"/>
                                            </p:txEl>
                                          </p:spTgt>
                                        </p:tgtEl>
                                        <p:attrNameLst>
                                          <p:attrName>style.visibility</p:attrName>
                                        </p:attrNameLst>
                                      </p:cBhvr>
                                      <p:to>
                                        <p:strVal val="visible"/>
                                      </p:to>
                                    </p:set>
                                    <p:animEffect transition="in" filter="dissolve">
                                      <p:cBhvr>
                                        <p:cTn id="7" dur="500"/>
                                        <p:tgtEl>
                                          <p:spTgt spid="4874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7427">
                                            <p:txEl>
                                              <p:pRg st="4" end="4"/>
                                            </p:txEl>
                                          </p:spTgt>
                                        </p:tgtEl>
                                        <p:attrNameLst>
                                          <p:attrName>style.visibility</p:attrName>
                                        </p:attrNameLst>
                                      </p:cBhvr>
                                      <p:to>
                                        <p:strVal val="visible"/>
                                      </p:to>
                                    </p:set>
                                    <p:animEffect transition="in" filter="dissolve">
                                      <p:cBhvr>
                                        <p:cTn id="12" dur="500"/>
                                        <p:tgtEl>
                                          <p:spTgt spid="487427">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87427">
                                            <p:txEl>
                                              <p:pRg st="5" end="5"/>
                                            </p:txEl>
                                          </p:spTgt>
                                        </p:tgtEl>
                                        <p:attrNameLst>
                                          <p:attrName>style.visibility</p:attrName>
                                        </p:attrNameLst>
                                      </p:cBhvr>
                                      <p:to>
                                        <p:strVal val="visible"/>
                                      </p:to>
                                    </p:set>
                                    <p:animEffect transition="in" filter="dissolve">
                                      <p:cBhvr>
                                        <p:cTn id="15" dur="500"/>
                                        <p:tgtEl>
                                          <p:spTgt spid="487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ar-JO" altLang="en-US" dirty="0"/>
              <a:t>الحاجة للتأديب وبذل الجهد</a:t>
            </a:r>
            <a:endParaRPr lang="en-US" altLang="en-US" dirty="0"/>
          </a:p>
        </p:txBody>
      </p:sp>
      <p:sp>
        <p:nvSpPr>
          <p:cNvPr id="534531" name="Rectangle 3"/>
          <p:cNvSpPr>
            <a:spLocks noGrp="1" noChangeArrowheads="1"/>
          </p:cNvSpPr>
          <p:nvPr>
            <p:ph type="body" idx="1"/>
          </p:nvPr>
        </p:nvSpPr>
        <p:spPr>
          <a:xfrm>
            <a:off x="346075" y="1752600"/>
            <a:ext cx="8569325" cy="4700588"/>
          </a:xfrm>
        </p:spPr>
        <p:txBody>
          <a:bodyPr/>
          <a:lstStyle/>
          <a:p>
            <a:pPr marL="0" indent="0" algn="r" eaLnBrk="1" hangingPunct="1">
              <a:lnSpc>
                <a:spcPct val="90000"/>
              </a:lnSpc>
              <a:buNone/>
            </a:pPr>
            <a:r>
              <a:rPr lang="ar-JO" altLang="en-US" sz="2800" dirty="0">
                <a:solidFill>
                  <a:schemeClr val="folHlink"/>
                </a:solidFill>
              </a:rPr>
              <a:t>يا ابني إن قبلت كلامي وخبأت وصاياي عندك، حتى تميل أذنك إلى الحكمة وتعطف قلبك على الفهم إن دعوت المعرفة ورفعت صوتك إلى الفهم إن طلبتها كالفضة وبحثت عنها كالكنوز فحينئذ تفهم مخافة الرب، وتجد معرفة الله.</a:t>
            </a:r>
            <a:endParaRPr lang="en-US" altLang="en-US" sz="2800" dirty="0">
              <a:solidFill>
                <a:schemeClr val="folHlink"/>
              </a:solidFill>
            </a:endParaRPr>
          </a:p>
          <a:p>
            <a:pPr eaLnBrk="1" hangingPunct="1">
              <a:lnSpc>
                <a:spcPct val="90000"/>
              </a:lnSpc>
              <a:buFont typeface="Wingdings" pitchFamily="2" charset="2"/>
              <a:buNone/>
            </a:pPr>
            <a:r>
              <a:rPr lang="en-US" altLang="en-US" sz="2800" dirty="0">
                <a:solidFill>
                  <a:schemeClr val="folHlink"/>
                </a:solidFill>
              </a:rPr>
              <a:t>	(</a:t>
            </a:r>
            <a:r>
              <a:rPr lang="ar-JO" altLang="en-US" sz="2800" dirty="0">
                <a:solidFill>
                  <a:schemeClr val="folHlink"/>
                </a:solidFill>
              </a:rPr>
              <a:t>أم 2: 1-5</a:t>
            </a:r>
            <a:r>
              <a:rPr lang="en-US" altLang="en-US" sz="2800" dirty="0">
                <a:solidFill>
                  <a:schemeClr val="folHlink"/>
                </a:solidFill>
              </a:rPr>
              <a:t>)</a:t>
            </a:r>
          </a:p>
          <a:p>
            <a:pPr eaLnBrk="1" hangingPunct="1">
              <a:lnSpc>
                <a:spcPct val="90000"/>
              </a:lnSpc>
              <a:buFont typeface="Wingdings" pitchFamily="2" charset="2"/>
              <a:buNone/>
            </a:pPr>
            <a:r>
              <a:rPr lang="ar-JO" altLang="en-US" sz="2800" dirty="0">
                <a:solidFill>
                  <a:schemeClr val="folHlink"/>
                </a:solidFill>
              </a:rPr>
              <a:t>: </a:t>
            </a:r>
            <a:r>
              <a:rPr lang="en-US" altLang="en-US" sz="2800" dirty="0">
                <a:solidFill>
                  <a:schemeClr val="folHlink"/>
                </a:solidFill>
              </a:rPr>
              <a:t>- </a:t>
            </a:r>
          </a:p>
          <a:p>
            <a:pPr eaLnBrk="1" hangingPunct="1">
              <a:lnSpc>
                <a:spcPct val="90000"/>
              </a:lnSpc>
              <a:buFont typeface="Wingdings" pitchFamily="2" charset="2"/>
              <a:buNone/>
            </a:pPr>
            <a:endParaRPr lang="en-US" altLang="en-US" sz="1000" dirty="0">
              <a:solidFill>
                <a:schemeClr val="fo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4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4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152400"/>
            <a:ext cx="8569325" cy="1081088"/>
          </a:xfrm>
        </p:spPr>
        <p:txBody>
          <a:bodyPr/>
          <a:lstStyle/>
          <a:p>
            <a:pPr algn="ctr" eaLnBrk="1" hangingPunct="1"/>
            <a:r>
              <a:rPr lang="ar-JO" altLang="en-US" dirty="0"/>
              <a:t>لاهوت الأمثال</a:t>
            </a:r>
            <a:endParaRPr lang="en-US" altLang="en-US" dirty="0"/>
          </a:p>
        </p:txBody>
      </p:sp>
      <p:sp>
        <p:nvSpPr>
          <p:cNvPr id="487427" name="Rectangle 3"/>
          <p:cNvSpPr>
            <a:spLocks noGrp="1" noChangeArrowheads="1"/>
          </p:cNvSpPr>
          <p:nvPr>
            <p:ph type="body" idx="1"/>
          </p:nvPr>
        </p:nvSpPr>
        <p:spPr>
          <a:xfrm>
            <a:off x="304800" y="1371600"/>
            <a:ext cx="8569325" cy="5257800"/>
          </a:xfrm>
        </p:spPr>
        <p:txBody>
          <a:bodyPr/>
          <a:lstStyle/>
          <a:p>
            <a:pPr algn="r" rtl="1" eaLnBrk="1" hangingPunct="1"/>
            <a:r>
              <a:rPr lang="ar-JO" sz="2600" dirty="0"/>
              <a:t>الموقف التفسيري للأمثال: أدب الحكمة المتوازن</a:t>
            </a:r>
          </a:p>
          <a:p>
            <a:pPr algn="r" rtl="1" eaLnBrk="1" hangingPunct="1"/>
            <a:r>
              <a:rPr lang="ar-JO" sz="2600" dirty="0"/>
              <a:t>الأساس اللاهوتي للأمثال: مخافة الرب</a:t>
            </a:r>
          </a:p>
          <a:p>
            <a:pPr algn="r" rtl="1" eaLnBrk="1" hangingPunct="1"/>
            <a:r>
              <a:rPr lang="ar-JO" sz="2600" dirty="0"/>
              <a:t>المنظور الأنثروبولوجي للأمثال: الحياة المجتمعية</a:t>
            </a:r>
          </a:p>
          <a:p>
            <a:pPr algn="r" rtl="1" eaLnBrk="1" hangingPunct="1"/>
            <a:r>
              <a:rPr lang="ar-JO" sz="2600" dirty="0"/>
              <a:t>التركيز الخلاصي (التقديسي) للأمثال</a:t>
            </a:r>
          </a:p>
          <a:p>
            <a:pPr lvl="1" algn="r" rtl="1" eaLnBrk="1" hangingPunct="1"/>
            <a:r>
              <a:rPr lang="ar-JO" altLang="en-US" sz="2600" dirty="0"/>
              <a:t>مبادرة الله</a:t>
            </a:r>
            <a:endParaRPr lang="en-US" altLang="en-US" sz="2600" dirty="0"/>
          </a:p>
          <a:p>
            <a:pPr lvl="1" algn="r" rtl="1" eaLnBrk="1" hangingPunct="1"/>
            <a:r>
              <a:rPr lang="ar-JO" altLang="en-US" sz="2600" dirty="0"/>
              <a:t>التجاوب البشري: التأديب وبذل الجهد</a:t>
            </a:r>
          </a:p>
          <a:p>
            <a:pPr algn="r" rtl="1" eaLnBrk="1" hangingPunct="1"/>
            <a:r>
              <a:rPr lang="ar-JO" altLang="en-US" sz="2600" dirty="0"/>
              <a:t>التفسير الكريستولوجي للأمثال: كيف يمكن أن تعظ بالمسيح؟</a:t>
            </a:r>
            <a:endParaRPr lang="en-US" altLang="en-US" sz="2600" dirty="0"/>
          </a:p>
        </p:txBody>
      </p:sp>
    </p:spTree>
    <p:extLst>
      <p:ext uri="{BB962C8B-B14F-4D97-AF65-F5344CB8AC3E}">
        <p14:creationId xmlns:p14="http://schemas.microsoft.com/office/powerpoint/2010/main" val="6514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27">
                                            <p:txEl>
                                              <p:pRg st="5" end="5"/>
                                            </p:txEl>
                                          </p:spTgt>
                                        </p:tgtEl>
                                        <p:attrNameLst>
                                          <p:attrName>style.visibility</p:attrName>
                                        </p:attrNameLst>
                                      </p:cBhvr>
                                      <p:to>
                                        <p:strVal val="visible"/>
                                      </p:to>
                                    </p:set>
                                    <p:animEffect transition="in" filter="dissolve">
                                      <p:cBhvr>
                                        <p:cTn id="7" dur="500"/>
                                        <p:tgtEl>
                                          <p:spTgt spid="48742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7427">
                                            <p:txEl>
                                              <p:pRg st="6" end="6"/>
                                            </p:txEl>
                                          </p:spTgt>
                                        </p:tgtEl>
                                        <p:attrNameLst>
                                          <p:attrName>style.visibility</p:attrName>
                                        </p:attrNameLst>
                                      </p:cBhvr>
                                      <p:to>
                                        <p:strVal val="visible"/>
                                      </p:to>
                                    </p:set>
                                    <p:animEffect transition="in" filter="dissolve">
                                      <p:cBhvr>
                                        <p:cTn id="12" dur="500"/>
                                        <p:tgtEl>
                                          <p:spTgt spid="487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260350"/>
            <a:ext cx="8569325" cy="882650"/>
          </a:xfrm>
        </p:spPr>
        <p:txBody>
          <a:bodyPr/>
          <a:lstStyle/>
          <a:p>
            <a:pPr algn="ctr"/>
            <a:r>
              <a:rPr lang="ar-JO" sz="4000" dirty="0"/>
              <a:t>النوع الأدبي والوظائف البلاغية لسفر الأمثال</a:t>
            </a:r>
            <a:endParaRPr lang="en-US" altLang="en-US" sz="4000" dirty="0"/>
          </a:p>
        </p:txBody>
      </p:sp>
    </p:spTree>
    <p:extLst>
      <p:ext uri="{BB962C8B-B14F-4D97-AF65-F5344CB8AC3E}">
        <p14:creationId xmlns:p14="http://schemas.microsoft.com/office/powerpoint/2010/main" val="453363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ar-JO" altLang="en-US" dirty="0"/>
              <a:t>أشكال الحكمة</a:t>
            </a:r>
            <a:endParaRPr lang="en-US" altLang="en-US" dirty="0"/>
          </a:p>
        </p:txBody>
      </p:sp>
      <p:sp>
        <p:nvSpPr>
          <p:cNvPr id="8195" name="Rectangle 3"/>
          <p:cNvSpPr>
            <a:spLocks noGrp="1" noChangeArrowheads="1"/>
          </p:cNvSpPr>
          <p:nvPr>
            <p:ph type="body" idx="1"/>
          </p:nvPr>
        </p:nvSpPr>
        <p:spPr>
          <a:xfrm>
            <a:off x="1219200" y="1484313"/>
            <a:ext cx="7673975" cy="4968875"/>
          </a:xfrm>
        </p:spPr>
        <p:txBody>
          <a:bodyPr/>
          <a:lstStyle/>
          <a:p>
            <a:pPr algn="r" rtl="1" eaLnBrk="1" hangingPunct="1"/>
            <a:r>
              <a:rPr lang="ar-JO" altLang="en-US" sz="2800" dirty="0"/>
              <a:t>مثل</a:t>
            </a:r>
            <a:endParaRPr lang="en-US" altLang="en-US" sz="2800" dirty="0"/>
          </a:p>
          <a:p>
            <a:pPr algn="r" rtl="1" eaLnBrk="1" hangingPunct="1"/>
            <a:r>
              <a:rPr lang="ar-JO" altLang="en-US" sz="2800" dirty="0"/>
              <a:t>وعظ (أمر أو نهي)</a:t>
            </a:r>
            <a:endParaRPr lang="en-US" altLang="en-US" sz="2800" dirty="0"/>
          </a:p>
          <a:p>
            <a:pPr algn="r" rtl="1" eaLnBrk="1" hangingPunct="1"/>
            <a:r>
              <a:rPr lang="ar-JO" altLang="en-US" sz="2800" dirty="0"/>
              <a:t>قول عددي</a:t>
            </a:r>
            <a:endParaRPr lang="en-US" altLang="en-US" sz="2800" dirty="0"/>
          </a:p>
          <a:p>
            <a:pPr algn="r" rtl="1" eaLnBrk="1" hangingPunct="1"/>
            <a:r>
              <a:rPr lang="ar-JO" altLang="en-US" sz="2800" dirty="0"/>
              <a:t>سؤال بلاغي</a:t>
            </a:r>
            <a:endParaRPr lang="en-US" altLang="en-US" sz="2800" dirty="0"/>
          </a:p>
          <a:p>
            <a:pPr algn="r" rtl="1" eaLnBrk="1" hangingPunct="1"/>
            <a:r>
              <a:rPr lang="ar-JO" altLang="en-US" sz="2800" dirty="0"/>
              <a:t>قصيدة حكمة</a:t>
            </a:r>
            <a:endParaRPr lang="en-US" altLang="en-US" sz="2800" dirty="0"/>
          </a:p>
          <a:p>
            <a:pPr algn="r" rtl="1" eaLnBrk="1" hangingPunct="1"/>
            <a:r>
              <a:rPr lang="ar-JO" altLang="en-US" sz="2800" dirty="0"/>
              <a:t>قصة مثال</a:t>
            </a:r>
            <a:endParaRPr lang="en-US" altLang="en-US" sz="2800" dirty="0"/>
          </a:p>
          <a:p>
            <a:pPr algn="r" rtl="1" eaLnBrk="1" hangingPunct="1"/>
            <a:r>
              <a:rPr lang="ar-JO" altLang="en-US" sz="2800" dirty="0"/>
              <a:t>اعتراف أو تأمل</a:t>
            </a:r>
            <a:endParaRPr lang="en-US" altLang="en-US" sz="2800" dirty="0"/>
          </a:p>
          <a:p>
            <a:pPr algn="r" rtl="1" eaLnBrk="1" hangingPunct="1"/>
            <a:r>
              <a:rPr lang="ar-JO" altLang="en-US" sz="2800" dirty="0"/>
              <a:t>لغز</a:t>
            </a:r>
            <a:endParaRPr lang="en-US" altLang="en-US" sz="2800" dirty="0"/>
          </a:p>
          <a:p>
            <a:pPr algn="r" rtl="1" eaLnBrk="1" hangingPunct="1"/>
            <a:r>
              <a:rPr lang="ar-JO" altLang="en-US" sz="2800" dirty="0"/>
              <a:t>رمز</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ar-JO" altLang="en-US" sz="3800" dirty="0"/>
              <a:t>النوع الأدبي والوظائف البلاغية:</a:t>
            </a:r>
            <a:endParaRPr lang="en-US" altLang="en-US" sz="3800" dirty="0"/>
          </a:p>
        </p:txBody>
      </p:sp>
      <p:sp>
        <p:nvSpPr>
          <p:cNvPr id="492547" name="Rectangle 3"/>
          <p:cNvSpPr>
            <a:spLocks noGrp="1" noChangeArrowheads="1"/>
          </p:cNvSpPr>
          <p:nvPr>
            <p:ph type="body" idx="1"/>
          </p:nvPr>
        </p:nvSpPr>
        <p:spPr/>
        <p:txBody>
          <a:bodyPr/>
          <a:lstStyle/>
          <a:p>
            <a:pPr algn="r" rtl="1" eaLnBrk="1" hangingPunct="1"/>
            <a:r>
              <a:rPr lang="ar-JO" altLang="en-US" dirty="0"/>
              <a:t>قصير</a:t>
            </a:r>
            <a:endParaRPr lang="en-US" altLang="en-US" dirty="0"/>
          </a:p>
          <a:p>
            <a:pPr lvl="1" algn="r" rtl="1" eaLnBrk="1" hangingPunct="1"/>
            <a:r>
              <a:rPr lang="ar-JO" altLang="en-US" dirty="0"/>
              <a:t>لهذا فإن التأثير البلاغي هو ....</a:t>
            </a:r>
            <a:r>
              <a:rPr lang="en-US" altLang="en-US" dirty="0"/>
              <a:t> </a:t>
            </a:r>
          </a:p>
          <a:p>
            <a:pPr algn="r" rtl="1" eaLnBrk="1" hangingPunct="1"/>
            <a:r>
              <a:rPr lang="ar-JO" altLang="en-US" dirty="0"/>
              <a:t>أسلوب دلالي</a:t>
            </a:r>
            <a:endParaRPr lang="en-US" altLang="en-US" dirty="0"/>
          </a:p>
          <a:p>
            <a:pPr lvl="1" algn="r" rtl="1" eaLnBrk="1" hangingPunct="1"/>
            <a:r>
              <a:rPr lang="ar-JO" altLang="en-US" dirty="0"/>
              <a:t>لهذا فإن الأسلوب البلاغي هو ....</a:t>
            </a:r>
            <a:r>
              <a:rPr lang="en-US" altLang="en-US" dirty="0"/>
              <a:t> </a:t>
            </a:r>
          </a:p>
          <a:p>
            <a:pPr algn="r" rtl="1" eaLnBrk="1" hangingPunct="1"/>
            <a:r>
              <a:rPr lang="ar-JO" altLang="en-US" dirty="0"/>
              <a:t>شعري</a:t>
            </a:r>
            <a:endParaRPr lang="en-US" altLang="en-US" dirty="0"/>
          </a:p>
        </p:txBody>
      </p:sp>
    </p:spTree>
    <p:extLst>
      <p:ext uri="{BB962C8B-B14F-4D97-AF65-F5344CB8AC3E}">
        <p14:creationId xmlns:p14="http://schemas.microsoft.com/office/powerpoint/2010/main" val="368953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dissolve">
                                      <p:cBhvr>
                                        <p:cTn id="7" dur="500"/>
                                        <p:tgtEl>
                                          <p:spTgt spid="492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2547">
                                            <p:txEl>
                                              <p:pRg st="1" end="1"/>
                                            </p:txEl>
                                          </p:spTgt>
                                        </p:tgtEl>
                                        <p:attrNameLst>
                                          <p:attrName>style.visibility</p:attrName>
                                        </p:attrNameLst>
                                      </p:cBhvr>
                                      <p:to>
                                        <p:strVal val="visible"/>
                                      </p:to>
                                    </p:set>
                                    <p:animEffect transition="in" filter="dissolve">
                                      <p:cBhvr>
                                        <p:cTn id="12" dur="500"/>
                                        <p:tgtEl>
                                          <p:spTgt spid="492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2547">
                                            <p:txEl>
                                              <p:pRg st="2" end="2"/>
                                            </p:txEl>
                                          </p:spTgt>
                                        </p:tgtEl>
                                        <p:attrNameLst>
                                          <p:attrName>style.visibility</p:attrName>
                                        </p:attrNameLst>
                                      </p:cBhvr>
                                      <p:to>
                                        <p:strVal val="visible"/>
                                      </p:to>
                                    </p:set>
                                    <p:animEffect transition="in" filter="dissolve">
                                      <p:cBhvr>
                                        <p:cTn id="17" dur="500"/>
                                        <p:tgtEl>
                                          <p:spTgt spid="492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2547">
                                            <p:txEl>
                                              <p:pRg st="3" end="3"/>
                                            </p:txEl>
                                          </p:spTgt>
                                        </p:tgtEl>
                                        <p:attrNameLst>
                                          <p:attrName>style.visibility</p:attrName>
                                        </p:attrNameLst>
                                      </p:cBhvr>
                                      <p:to>
                                        <p:strVal val="visible"/>
                                      </p:to>
                                    </p:set>
                                    <p:animEffect transition="in" filter="dissolve">
                                      <p:cBhvr>
                                        <p:cTn id="22" dur="500"/>
                                        <p:tgtEl>
                                          <p:spTgt spid="492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92547">
                                            <p:txEl>
                                              <p:pRg st="4" end="4"/>
                                            </p:txEl>
                                          </p:spTgt>
                                        </p:tgtEl>
                                        <p:attrNameLst>
                                          <p:attrName>style.visibility</p:attrName>
                                        </p:attrNameLst>
                                      </p:cBhvr>
                                      <p:to>
                                        <p:strVal val="visible"/>
                                      </p:to>
                                    </p:set>
                                    <p:animEffect transition="in" filter="dissolve">
                                      <p:cBhvr>
                                        <p:cTn id="27" dur="500"/>
                                        <p:tgtEl>
                                          <p:spTgt spid="49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ar-JO" altLang="en-US" dirty="0"/>
              <a:t>الأدوات الشعرية</a:t>
            </a:r>
            <a:endParaRPr lang="en-US" altLang="en-US" dirty="0"/>
          </a:p>
        </p:txBody>
      </p:sp>
      <p:sp>
        <p:nvSpPr>
          <p:cNvPr id="507907" name="Rectangle 3"/>
          <p:cNvSpPr>
            <a:spLocks noGrp="1" noChangeArrowheads="1"/>
          </p:cNvSpPr>
          <p:nvPr>
            <p:ph type="body" idx="1"/>
          </p:nvPr>
        </p:nvSpPr>
        <p:spPr>
          <a:xfrm>
            <a:off x="914400" y="1484313"/>
            <a:ext cx="7978775" cy="4968875"/>
          </a:xfrm>
        </p:spPr>
        <p:txBody>
          <a:bodyPr/>
          <a:lstStyle/>
          <a:p>
            <a:pPr algn="r" rtl="1" eaLnBrk="1" hangingPunct="1">
              <a:lnSpc>
                <a:spcPct val="80000"/>
              </a:lnSpc>
            </a:pPr>
            <a:r>
              <a:rPr lang="ar-JO" altLang="en-US" sz="3600" dirty="0"/>
              <a:t>التوازي</a:t>
            </a:r>
            <a:endParaRPr lang="en-US" altLang="en-US" sz="3600" dirty="0"/>
          </a:p>
          <a:p>
            <a:pPr algn="r" rtl="1" eaLnBrk="1" hangingPunct="1">
              <a:lnSpc>
                <a:spcPct val="80000"/>
              </a:lnSpc>
            </a:pPr>
            <a:r>
              <a:rPr lang="ar-JO" altLang="en-US" sz="3600" dirty="0"/>
              <a:t>التكرار</a:t>
            </a:r>
            <a:endParaRPr lang="en-US" altLang="en-US" sz="3600" dirty="0"/>
          </a:p>
          <a:p>
            <a:pPr algn="r" rtl="1" eaLnBrk="1" hangingPunct="1">
              <a:lnSpc>
                <a:spcPct val="80000"/>
              </a:lnSpc>
            </a:pPr>
            <a:r>
              <a:rPr lang="ar-JO" altLang="en-US" sz="3600" dirty="0"/>
              <a:t>الجناس</a:t>
            </a:r>
            <a:endParaRPr lang="en-US" altLang="en-US" sz="3600" dirty="0"/>
          </a:p>
          <a:p>
            <a:pPr algn="r" rtl="1" eaLnBrk="1" hangingPunct="1">
              <a:lnSpc>
                <a:spcPct val="80000"/>
              </a:lnSpc>
            </a:pPr>
            <a:r>
              <a:rPr lang="ar-JO" altLang="en-US" sz="3600" dirty="0"/>
              <a:t>السجع</a:t>
            </a:r>
            <a:endParaRPr lang="en-US" altLang="en-US" sz="3600" dirty="0"/>
          </a:p>
          <a:p>
            <a:pPr algn="r" rtl="1" eaLnBrk="1" hangingPunct="1">
              <a:lnSpc>
                <a:spcPct val="80000"/>
              </a:lnSpc>
            </a:pPr>
            <a:r>
              <a:rPr lang="ar-JO" altLang="en-US" sz="3600" dirty="0"/>
              <a:t>التشبيه</a:t>
            </a:r>
            <a:endParaRPr lang="en-US" altLang="en-US" sz="3600" dirty="0"/>
          </a:p>
          <a:p>
            <a:pPr algn="r" rtl="1" eaLnBrk="1" hangingPunct="1">
              <a:lnSpc>
                <a:spcPct val="80000"/>
              </a:lnSpc>
            </a:pPr>
            <a:r>
              <a:rPr lang="ar-JO" altLang="en-US" sz="3600" dirty="0"/>
              <a:t>الإستعارة</a:t>
            </a:r>
            <a:endParaRPr lang="en-US" altLang="en-US" sz="3600" dirty="0"/>
          </a:p>
          <a:p>
            <a:pPr algn="r" rtl="1" eaLnBrk="1" hangingPunct="1">
              <a:lnSpc>
                <a:spcPct val="80000"/>
              </a:lnSpc>
            </a:pPr>
            <a:r>
              <a:rPr lang="ar-JO" altLang="en-US" sz="3600" dirty="0"/>
              <a:t>المقارنة والتباين</a:t>
            </a:r>
            <a:endParaRPr lang="en-US" altLang="en-US" sz="3600" dirty="0"/>
          </a:p>
          <a:p>
            <a:pPr algn="r" rtl="1" eaLnBrk="1" hangingPunct="1">
              <a:lnSpc>
                <a:spcPct val="80000"/>
              </a:lnSpc>
            </a:pPr>
            <a:r>
              <a:rPr lang="ar-JO" altLang="en-US" sz="3600" dirty="0"/>
              <a:t>القافية</a:t>
            </a:r>
            <a:endParaRPr lang="en-US" altLang="en-US" sz="3600" dirty="0"/>
          </a:p>
          <a:p>
            <a:pPr algn="r" rtl="1" eaLnBrk="1" hangingPunct="1">
              <a:lnSpc>
                <a:spcPct val="80000"/>
              </a:lnSpc>
            </a:pP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dissolve">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dissolve">
                                      <p:cBhvr>
                                        <p:cTn id="12" dur="500"/>
                                        <p:tgtEl>
                                          <p:spTgt spid="507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dissolve">
                                      <p:cBhvr>
                                        <p:cTn id="17" dur="500"/>
                                        <p:tgtEl>
                                          <p:spTgt spid="507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dissolve">
                                      <p:cBhvr>
                                        <p:cTn id="22" dur="500"/>
                                        <p:tgtEl>
                                          <p:spTgt spid="5079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7907">
                                            <p:txEl>
                                              <p:pRg st="4" end="4"/>
                                            </p:txEl>
                                          </p:spTgt>
                                        </p:tgtEl>
                                        <p:attrNameLst>
                                          <p:attrName>style.visibility</p:attrName>
                                        </p:attrNameLst>
                                      </p:cBhvr>
                                      <p:to>
                                        <p:strVal val="visible"/>
                                      </p:to>
                                    </p:set>
                                    <p:animEffect transition="in" filter="dissolve">
                                      <p:cBhvr>
                                        <p:cTn id="27" dur="500"/>
                                        <p:tgtEl>
                                          <p:spTgt spid="5079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7907">
                                            <p:txEl>
                                              <p:pRg st="5" end="5"/>
                                            </p:txEl>
                                          </p:spTgt>
                                        </p:tgtEl>
                                        <p:attrNameLst>
                                          <p:attrName>style.visibility</p:attrName>
                                        </p:attrNameLst>
                                      </p:cBhvr>
                                      <p:to>
                                        <p:strVal val="visible"/>
                                      </p:to>
                                    </p:set>
                                    <p:animEffect transition="in" filter="dissolve">
                                      <p:cBhvr>
                                        <p:cTn id="32" dur="500"/>
                                        <p:tgtEl>
                                          <p:spTgt spid="5079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7907">
                                            <p:txEl>
                                              <p:pRg st="6" end="6"/>
                                            </p:txEl>
                                          </p:spTgt>
                                        </p:tgtEl>
                                        <p:attrNameLst>
                                          <p:attrName>style.visibility</p:attrName>
                                        </p:attrNameLst>
                                      </p:cBhvr>
                                      <p:to>
                                        <p:strVal val="visible"/>
                                      </p:to>
                                    </p:set>
                                    <p:animEffect transition="in" filter="dissolve">
                                      <p:cBhvr>
                                        <p:cTn id="37" dur="500"/>
                                        <p:tgtEl>
                                          <p:spTgt spid="5079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7907">
                                            <p:txEl>
                                              <p:pRg st="7" end="7"/>
                                            </p:txEl>
                                          </p:spTgt>
                                        </p:tgtEl>
                                        <p:attrNameLst>
                                          <p:attrName>style.visibility</p:attrName>
                                        </p:attrNameLst>
                                      </p:cBhvr>
                                      <p:to>
                                        <p:strVal val="visible"/>
                                      </p:to>
                                    </p:set>
                                    <p:animEffect transition="in" filter="dissolve">
                                      <p:cBhvr>
                                        <p:cTn id="42" dur="500"/>
                                        <p:tgtEl>
                                          <p:spTgt spid="5079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أمثال 16: 31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850" y="2209800"/>
            <a:ext cx="8569325" cy="4243388"/>
          </a:xfrm>
        </p:spPr>
        <p:txBody>
          <a:bodyPr/>
          <a:lstStyle/>
          <a:p>
            <a:pPr marL="0" indent="0" algn="ctr">
              <a:buNone/>
            </a:pPr>
            <a:r>
              <a:rPr lang="ar-JO" sz="3600" dirty="0">
                <a:latin typeface="Arial" panose="020B0604020202020204" pitchFamily="34" charset="0"/>
                <a:cs typeface="Arial" panose="020B0604020202020204" pitchFamily="34" charset="0"/>
              </a:rPr>
              <a:t>تاج جمال: شيبة توجد في طريق البر.</a:t>
            </a:r>
          </a:p>
          <a:p>
            <a:pPr marL="0" indent="0" algn="ctr">
              <a:buNone/>
            </a:pPr>
            <a:endParaRPr lang="en-US" sz="3600" dirty="0">
              <a:latin typeface="Arial" panose="020B0604020202020204" pitchFamily="34" charset="0"/>
              <a:cs typeface="Arial" panose="020B0604020202020204" pitchFamily="34" charset="0"/>
            </a:endParaRPr>
          </a:p>
          <a:p>
            <a:pPr marL="0" indent="0" algn="ctr">
              <a:buNone/>
            </a:pPr>
            <a:r>
              <a:rPr lang="ar-JO" sz="3600" dirty="0">
                <a:solidFill>
                  <a:srgbClr val="FFC000"/>
                </a:solidFill>
                <a:latin typeface="Arial" panose="020B0604020202020204" pitchFamily="34" charset="0"/>
                <a:cs typeface="Arial" panose="020B0604020202020204" pitchFamily="34" charset="0"/>
              </a:rPr>
              <a:t>الفكرة الرئيسية:</a:t>
            </a:r>
            <a:br>
              <a:rPr lang="en-US" sz="3600" dirty="0">
                <a:solidFill>
                  <a:srgbClr val="FFC000"/>
                </a:solidFill>
                <a:latin typeface="Arial" panose="020B0604020202020204" pitchFamily="34" charset="0"/>
                <a:cs typeface="Arial" panose="020B0604020202020204" pitchFamily="34" charset="0"/>
              </a:rPr>
            </a:br>
            <a:r>
              <a:rPr lang="ar-JO" sz="3600" dirty="0">
                <a:solidFill>
                  <a:srgbClr val="FFC000"/>
                </a:solidFill>
                <a:latin typeface="Arial" panose="020B0604020202020204" pitchFamily="34" charset="0"/>
                <a:cs typeface="Arial" panose="020B0604020202020204" pitchFamily="34" charset="0"/>
              </a:rPr>
              <a:t>الرأس الرمادي هو تاج المجد في نهاية القصة الصالحة.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28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260350"/>
            <a:ext cx="8569325" cy="882650"/>
          </a:xfrm>
        </p:spPr>
        <p:txBody>
          <a:bodyPr/>
          <a:lstStyle/>
          <a:p>
            <a:pPr algn="ctr" eaLnBrk="1" hangingPunct="1"/>
            <a:r>
              <a:rPr lang="ar-JO" altLang="en-US" sz="3800" dirty="0">
                <a:latin typeface="Arial" panose="020B0604020202020204" pitchFamily="34" charset="0"/>
                <a:cs typeface="Arial" panose="020B0604020202020204" pitchFamily="34" charset="0"/>
              </a:rPr>
              <a:t>الأمثال هي نوع أدبي عالمي:</a:t>
            </a:r>
            <a:endParaRPr lang="en-US" altLang="en-US" sz="3800" dirty="0">
              <a:latin typeface="Arial" panose="020B0604020202020204" pitchFamily="34" charset="0"/>
              <a:cs typeface="Arial" panose="020B0604020202020204" pitchFamily="34" charset="0"/>
            </a:endParaRPr>
          </a:p>
        </p:txBody>
      </p:sp>
      <p:sp>
        <p:nvSpPr>
          <p:cNvPr id="490499" name="Rectangle 3"/>
          <p:cNvSpPr>
            <a:spLocks noGrp="1" noChangeArrowheads="1"/>
          </p:cNvSpPr>
          <p:nvPr>
            <p:ph type="body" idx="1"/>
          </p:nvPr>
        </p:nvSpPr>
        <p:spPr>
          <a:xfrm>
            <a:off x="381000" y="1484313"/>
            <a:ext cx="8512175" cy="4968875"/>
          </a:xfrm>
        </p:spPr>
        <p:txBody>
          <a:bodyPr/>
          <a:lstStyle/>
          <a:p>
            <a:pPr algn="r" eaLnBrk="1" hangingPunct="1">
              <a:lnSpc>
                <a:spcPct val="90000"/>
              </a:lnSpc>
              <a:buFont typeface="Wingdings" pitchFamily="2" charset="2"/>
              <a:buNone/>
            </a:pPr>
            <a:r>
              <a:rPr lang="ar-JO" altLang="en-US" sz="2800" dirty="0">
                <a:solidFill>
                  <a:srgbClr val="FFC000"/>
                </a:solidFill>
                <a:latin typeface="Arial" panose="020B0604020202020204" pitchFamily="34" charset="0"/>
                <a:cs typeface="Arial" panose="020B0604020202020204" pitchFamily="34" charset="0"/>
              </a:rPr>
              <a:t>صيني:</a:t>
            </a:r>
            <a:r>
              <a:rPr lang="ar-JO" altLang="en-US" sz="2800" dirty="0">
                <a:latin typeface="Arial" panose="020B0604020202020204" pitchFamily="34" charset="0"/>
                <a:cs typeface="Arial" panose="020B0604020202020204" pitchFamily="34" charset="0"/>
              </a:rPr>
              <a:t> الكلام لا يطبخ الأرز</a:t>
            </a:r>
            <a:endParaRPr lang="en-US" altLang="en-US" sz="2800" dirty="0">
              <a:latin typeface="Arial" panose="020B0604020202020204" pitchFamily="34" charset="0"/>
              <a:cs typeface="Arial" panose="020B0604020202020204" pitchFamily="34" charset="0"/>
            </a:endParaRPr>
          </a:p>
          <a:p>
            <a:pPr algn="r" eaLnBrk="1" hangingPunct="1">
              <a:lnSpc>
                <a:spcPct val="90000"/>
              </a:lnSpc>
              <a:buNone/>
            </a:pPr>
            <a:r>
              <a:rPr lang="ar-JO" altLang="en-US" sz="2800" dirty="0">
                <a:solidFill>
                  <a:srgbClr val="FFC000"/>
                </a:solidFill>
                <a:latin typeface="Arial" panose="020B0604020202020204" pitchFamily="34" charset="0"/>
                <a:cs typeface="Arial" panose="020B0604020202020204" pitchFamily="34" charset="0"/>
              </a:rPr>
              <a:t>سومري:</a:t>
            </a:r>
            <a:r>
              <a:rPr lang="ar-JO" altLang="en-US" sz="2800" dirty="0">
                <a:latin typeface="Arial" panose="020B0604020202020204" pitchFamily="34" charset="0"/>
                <a:cs typeface="Arial" panose="020B0604020202020204" pitchFamily="34" charset="0"/>
              </a:rPr>
              <a:t> الحمار يأكل فراشه.</a:t>
            </a:r>
          </a:p>
          <a:p>
            <a:pPr algn="r" eaLnBrk="1" hangingPunct="1">
              <a:lnSpc>
                <a:spcPct val="90000"/>
              </a:lnSpc>
              <a:buNone/>
            </a:pPr>
            <a:r>
              <a:rPr lang="ar-JO" altLang="en-US" sz="2800" dirty="0">
                <a:solidFill>
                  <a:schemeClr val="folHlink"/>
                </a:solidFill>
                <a:latin typeface="Arial" panose="020B0604020202020204" pitchFamily="34" charset="0"/>
                <a:cs typeface="Arial" panose="020B0604020202020204" pitchFamily="34" charset="0"/>
              </a:rPr>
              <a:t>اسباني: </a:t>
            </a:r>
            <a:r>
              <a:rPr lang="ar-JO" altLang="en-US" sz="2800" dirty="0">
                <a:latin typeface="Arial" panose="020B0604020202020204" pitchFamily="34" charset="0"/>
                <a:cs typeface="Arial" panose="020B0604020202020204" pitchFamily="34" charset="0"/>
              </a:rPr>
              <a:t>من يعرف القليل سرعان ما يكرره.</a:t>
            </a:r>
          </a:p>
          <a:p>
            <a:pPr algn="r" eaLnBrk="1" hangingPunct="1">
              <a:lnSpc>
                <a:spcPct val="90000"/>
              </a:lnSpc>
              <a:buNone/>
            </a:pPr>
            <a:r>
              <a:rPr lang="ar-JO" altLang="en-US" sz="2800" dirty="0">
                <a:solidFill>
                  <a:srgbClr val="FFC000"/>
                </a:solidFill>
                <a:latin typeface="Arial" panose="020B0604020202020204" pitchFamily="34" charset="0"/>
                <a:cs typeface="Arial" panose="020B0604020202020204" pitchFamily="34" charset="0"/>
              </a:rPr>
              <a:t>فرنسي:</a:t>
            </a:r>
            <a:r>
              <a:rPr lang="ar-JO" altLang="en-US" sz="2800" dirty="0">
                <a:latin typeface="Arial" panose="020B0604020202020204" pitchFamily="34" charset="0"/>
                <a:cs typeface="Arial" panose="020B0604020202020204" pitchFamily="34" charset="0"/>
              </a:rPr>
              <a:t> ليس كل من ينفخون في البوق صيادين</a:t>
            </a:r>
            <a:endParaRPr lang="en-US" altLang="en-US" sz="2800" dirty="0">
              <a:latin typeface="Arial" panose="020B0604020202020204" pitchFamily="34" charset="0"/>
              <a:cs typeface="Arial" panose="020B0604020202020204" pitchFamily="34" charset="0"/>
            </a:endParaRPr>
          </a:p>
          <a:p>
            <a:pPr algn="r" eaLnBrk="1" hangingPunct="1">
              <a:lnSpc>
                <a:spcPct val="90000"/>
              </a:lnSpc>
              <a:buFont typeface="Wingdings" pitchFamily="2" charset="2"/>
              <a:buNone/>
            </a:pPr>
            <a:r>
              <a:rPr lang="ar-JO" altLang="en-US" sz="2800" dirty="0">
                <a:solidFill>
                  <a:srgbClr val="FFC000"/>
                </a:solidFill>
                <a:latin typeface="Arial" panose="020B0604020202020204" pitchFamily="34" charset="0"/>
                <a:cs typeface="Arial" panose="020B0604020202020204" pitchFamily="34" charset="0"/>
              </a:rPr>
              <a:t>انجليزي: </a:t>
            </a:r>
            <a:r>
              <a:rPr lang="ar-JO" altLang="en-US" sz="2800" dirty="0">
                <a:latin typeface="Arial" panose="020B0604020202020204" pitchFamily="34" charset="0"/>
                <a:cs typeface="Arial" panose="020B0604020202020204" pitchFamily="34" charset="0"/>
              </a:rPr>
              <a:t>أطلق لقب اللص على أحدهم وسوف يسرق</a:t>
            </a:r>
            <a:endParaRPr lang="en-US" altLang="en-US" sz="2800" dirty="0">
              <a:latin typeface="Arial" panose="020B0604020202020204" pitchFamily="34" charset="0"/>
              <a:cs typeface="Arial" panose="020B0604020202020204" pitchFamily="34" charset="0"/>
            </a:endParaRPr>
          </a:p>
          <a:p>
            <a:pPr algn="r" eaLnBrk="1" hangingPunct="1">
              <a:lnSpc>
                <a:spcPct val="90000"/>
              </a:lnSpc>
              <a:buFont typeface="Wingdings" pitchFamily="2" charset="2"/>
              <a:buNone/>
            </a:pPr>
            <a:r>
              <a:rPr lang="ar-JO" altLang="en-US" sz="2800" dirty="0">
                <a:solidFill>
                  <a:srgbClr val="FFC000"/>
                </a:solidFill>
                <a:latin typeface="Arial" panose="020B0604020202020204" pitchFamily="34" charset="0"/>
                <a:cs typeface="Arial" panose="020B0604020202020204" pitchFamily="34" charset="0"/>
              </a:rPr>
              <a:t>أمريكي معاصر: </a:t>
            </a:r>
            <a:r>
              <a:rPr lang="ar-JO" altLang="en-US" sz="2800" dirty="0">
                <a:latin typeface="Arial" panose="020B0604020202020204" pitchFamily="34" charset="0"/>
                <a:cs typeface="Arial" panose="020B0604020202020204" pitchFamily="34" charset="0"/>
              </a:rPr>
              <a:t>لا آلام لا مكاسب</a:t>
            </a:r>
            <a:endParaRPr lang="en-US" altLang="en-US" sz="1200" dirty="0">
              <a:latin typeface="Arial" panose="020B0604020202020204" pitchFamily="34" charset="0"/>
              <a:cs typeface="Arial" panose="020B0604020202020204" pitchFamily="34" charset="0"/>
            </a:endParaRPr>
          </a:p>
          <a:p>
            <a:pPr algn="r" eaLnBrk="1" hangingPunct="1">
              <a:lnSpc>
                <a:spcPct val="90000"/>
              </a:lnSpc>
              <a:buNone/>
            </a:pPr>
            <a:r>
              <a:rPr lang="ar-JO" altLang="en-US" sz="2800" dirty="0">
                <a:solidFill>
                  <a:schemeClr val="folHlink"/>
                </a:solidFill>
                <a:latin typeface="Arial" panose="020B0604020202020204" pitchFamily="34" charset="0"/>
                <a:cs typeface="Arial" panose="020B0604020202020204" pitchFamily="34" charset="0"/>
              </a:rPr>
              <a:t>نيجيري: </a:t>
            </a:r>
            <a:r>
              <a:rPr lang="ar-JO" altLang="en-US" sz="2800" dirty="0">
                <a:latin typeface="Arial" panose="020B0604020202020204" pitchFamily="34" charset="0"/>
                <a:cs typeface="Arial" panose="020B0604020202020204" pitchFamily="34" charset="0"/>
              </a:rPr>
              <a:t>طائر حجل واحد يطير عبر الأدغال ولا يترك أي طريق.</a:t>
            </a:r>
            <a:endParaRPr lang="en-US"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animEffect transition="in" filter="dissolve">
                                      <p:cBhvr>
                                        <p:cTn id="7" dur="500"/>
                                        <p:tgtEl>
                                          <p:spTgt spid="490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0499">
                                            <p:txEl>
                                              <p:pRg st="1" end="1"/>
                                            </p:txEl>
                                          </p:spTgt>
                                        </p:tgtEl>
                                        <p:attrNameLst>
                                          <p:attrName>style.visibility</p:attrName>
                                        </p:attrNameLst>
                                      </p:cBhvr>
                                      <p:to>
                                        <p:strVal val="visible"/>
                                      </p:to>
                                    </p:set>
                                    <p:animEffect transition="in" filter="dissolve">
                                      <p:cBhvr>
                                        <p:cTn id="12" dur="500"/>
                                        <p:tgtEl>
                                          <p:spTgt spid="490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0499">
                                            <p:txEl>
                                              <p:pRg st="2" end="2"/>
                                            </p:txEl>
                                          </p:spTgt>
                                        </p:tgtEl>
                                        <p:attrNameLst>
                                          <p:attrName>style.visibility</p:attrName>
                                        </p:attrNameLst>
                                      </p:cBhvr>
                                      <p:to>
                                        <p:strVal val="visible"/>
                                      </p:to>
                                    </p:set>
                                    <p:animEffect transition="in" filter="dissolve">
                                      <p:cBhvr>
                                        <p:cTn id="17" dur="500"/>
                                        <p:tgtEl>
                                          <p:spTgt spid="490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0499">
                                            <p:txEl>
                                              <p:pRg st="3" end="3"/>
                                            </p:txEl>
                                          </p:spTgt>
                                        </p:tgtEl>
                                        <p:attrNameLst>
                                          <p:attrName>style.visibility</p:attrName>
                                        </p:attrNameLst>
                                      </p:cBhvr>
                                      <p:to>
                                        <p:strVal val="visible"/>
                                      </p:to>
                                    </p:set>
                                    <p:animEffect transition="in" filter="dissolve">
                                      <p:cBhvr>
                                        <p:cTn id="22" dur="500"/>
                                        <p:tgtEl>
                                          <p:spTgt spid="490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0499">
                                            <p:txEl>
                                              <p:pRg st="4" end="4"/>
                                            </p:txEl>
                                          </p:spTgt>
                                        </p:tgtEl>
                                        <p:attrNameLst>
                                          <p:attrName>style.visibility</p:attrName>
                                        </p:attrNameLst>
                                      </p:cBhvr>
                                      <p:to>
                                        <p:strVal val="visible"/>
                                      </p:to>
                                    </p:set>
                                    <p:animEffect transition="in" filter="dissolve">
                                      <p:cBhvr>
                                        <p:cTn id="27" dur="500"/>
                                        <p:tgtEl>
                                          <p:spTgt spid="490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0499">
                                            <p:txEl>
                                              <p:pRg st="5" end="5"/>
                                            </p:txEl>
                                          </p:spTgt>
                                        </p:tgtEl>
                                        <p:attrNameLst>
                                          <p:attrName>style.visibility</p:attrName>
                                        </p:attrNameLst>
                                      </p:cBhvr>
                                      <p:to>
                                        <p:strVal val="visible"/>
                                      </p:to>
                                    </p:set>
                                    <p:animEffect transition="in" filter="dissolve">
                                      <p:cBhvr>
                                        <p:cTn id="32" dur="500"/>
                                        <p:tgtEl>
                                          <p:spTgt spid="490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0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ar-JO" altLang="en-US" sz="3800" dirty="0"/>
              <a:t>الشكل الأدبي والوظائف البلاغية</a:t>
            </a:r>
            <a:endParaRPr lang="en-US" altLang="en-US" sz="3800" dirty="0"/>
          </a:p>
        </p:txBody>
      </p:sp>
      <p:sp>
        <p:nvSpPr>
          <p:cNvPr id="492547" name="Rectangle 3"/>
          <p:cNvSpPr>
            <a:spLocks noGrp="1" noChangeArrowheads="1"/>
          </p:cNvSpPr>
          <p:nvPr>
            <p:ph type="body" idx="1"/>
          </p:nvPr>
        </p:nvSpPr>
        <p:spPr/>
        <p:txBody>
          <a:bodyPr/>
          <a:lstStyle/>
          <a:p>
            <a:pPr algn="r" rtl="1" eaLnBrk="1" hangingPunct="1"/>
            <a:r>
              <a:rPr lang="ar-JO" altLang="en-US" dirty="0"/>
              <a:t>قصير</a:t>
            </a:r>
            <a:endParaRPr lang="en-US" altLang="en-US" dirty="0"/>
          </a:p>
          <a:p>
            <a:pPr lvl="1" algn="r" rtl="1" eaLnBrk="1" hangingPunct="1"/>
            <a:r>
              <a:rPr lang="ar-JO" altLang="en-US" dirty="0"/>
              <a:t>لهذا فإن التأثير البلاغي هو .... </a:t>
            </a:r>
          </a:p>
          <a:p>
            <a:pPr algn="r" rtl="1" eaLnBrk="1" hangingPunct="1"/>
            <a:r>
              <a:rPr lang="ar-JO" altLang="en-US" dirty="0"/>
              <a:t>أسلوب دلالي</a:t>
            </a:r>
            <a:endParaRPr lang="en-US" altLang="en-US" dirty="0"/>
          </a:p>
          <a:p>
            <a:pPr lvl="1" algn="r" rtl="1" eaLnBrk="1" hangingPunct="1"/>
            <a:r>
              <a:rPr lang="ar-JO" altLang="en-US" dirty="0"/>
              <a:t>لهذا فإن التأثير البلاغي هو .... </a:t>
            </a:r>
          </a:p>
          <a:p>
            <a:pPr algn="r" rtl="1" eaLnBrk="1" hangingPunct="1"/>
            <a:r>
              <a:rPr lang="ar-JO" altLang="en-US" dirty="0"/>
              <a:t>شعري</a:t>
            </a:r>
            <a:endParaRPr lang="en-US" altLang="en-US" dirty="0"/>
          </a:p>
          <a:p>
            <a:pPr lvl="1" algn="r" rtl="1" eaLnBrk="1" hangingPunct="1"/>
            <a:r>
              <a:rPr lang="ar-JO" altLang="en-US" dirty="0"/>
              <a:t>لهذا فإن التأثير البلاغي هو .... </a:t>
            </a:r>
          </a:p>
          <a:p>
            <a:pPr algn="r" rtl="1" eaLnBrk="1" hangingPunct="1"/>
            <a:r>
              <a:rPr lang="ar-JO" altLang="en-US" dirty="0"/>
              <a:t>دراسة حالة</a:t>
            </a:r>
            <a:endParaRPr lang="en-US" altLang="en-US" dirty="0"/>
          </a:p>
          <a:p>
            <a:pPr lvl="1" algn="r" rtl="1" eaLnBrk="1" hangingPunct="1"/>
            <a:r>
              <a:rPr lang="ar-JO" altLang="en-US" dirty="0"/>
              <a:t>لهذا فإن التأثير البلاغي هو .... </a:t>
            </a:r>
          </a:p>
          <a:p>
            <a:pPr algn="r" rtl="1" eaLnBrk="1" hangingPunct="1">
              <a:buFont typeface="Wingdings" pitchFamily="2" charset="2"/>
              <a:buNone/>
            </a:pPr>
            <a:endParaRPr lang="en-US" altLang="en-US" dirty="0"/>
          </a:p>
        </p:txBody>
      </p:sp>
    </p:spTree>
    <p:extLst>
      <p:ext uri="{BB962C8B-B14F-4D97-AF65-F5344CB8AC3E}">
        <p14:creationId xmlns:p14="http://schemas.microsoft.com/office/powerpoint/2010/main" val="42457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2547">
                                            <p:txEl>
                                              <p:pRg st="5" end="5"/>
                                            </p:txEl>
                                          </p:spTgt>
                                        </p:tgtEl>
                                        <p:attrNameLst>
                                          <p:attrName>style.visibility</p:attrName>
                                        </p:attrNameLst>
                                      </p:cBhvr>
                                      <p:to>
                                        <p:strVal val="visible"/>
                                      </p:to>
                                    </p:set>
                                    <p:animEffect transition="in" filter="dissolve">
                                      <p:cBhvr>
                                        <p:cTn id="7" dur="500"/>
                                        <p:tgtEl>
                                          <p:spTgt spid="49254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2547">
                                            <p:txEl>
                                              <p:pRg st="6" end="6"/>
                                            </p:txEl>
                                          </p:spTgt>
                                        </p:tgtEl>
                                        <p:attrNameLst>
                                          <p:attrName>style.visibility</p:attrName>
                                        </p:attrNameLst>
                                      </p:cBhvr>
                                      <p:to>
                                        <p:strVal val="visible"/>
                                      </p:to>
                                    </p:set>
                                    <p:animEffect transition="in" filter="dissolve">
                                      <p:cBhvr>
                                        <p:cTn id="12" dur="500"/>
                                        <p:tgtEl>
                                          <p:spTgt spid="49254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2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28600" y="1447800"/>
            <a:ext cx="8305800" cy="2514600"/>
          </a:xfrm>
        </p:spPr>
        <p:txBody>
          <a:bodyPr/>
          <a:lstStyle/>
          <a:p>
            <a:pPr algn="r" eaLnBrk="1" hangingPunct="1">
              <a:lnSpc>
                <a:spcPct val="80000"/>
              </a:lnSpc>
              <a:buFont typeface="Wingdings" pitchFamily="2" charset="2"/>
              <a:buNone/>
            </a:pPr>
            <a:r>
              <a:rPr lang="ar-JO" altLang="en-US" sz="3300" dirty="0"/>
              <a:t>الأمثال هي نقاط عالية من البصيرة البشرية. وإذا استخدمنا مصطلحاً أدبياً فالمثل هو لحظة ظهور (البصيرة، الإعلان).</a:t>
            </a:r>
            <a:endParaRPr lang="en-US" altLang="en-US" sz="3300" dirty="0"/>
          </a:p>
          <a:p>
            <a:pPr eaLnBrk="1" hangingPunct="1">
              <a:lnSpc>
                <a:spcPct val="80000"/>
              </a:lnSpc>
              <a:buFont typeface="Wingdings" pitchFamily="2" charset="2"/>
              <a:buNone/>
            </a:pPr>
            <a:r>
              <a:rPr lang="en-US" altLang="en-US" sz="1200" dirty="0"/>
              <a:t>       </a:t>
            </a:r>
          </a:p>
          <a:p>
            <a:pPr algn="r" eaLnBrk="1" hangingPunct="1">
              <a:lnSpc>
                <a:spcPct val="80000"/>
              </a:lnSpc>
              <a:buFont typeface="Wingdings" pitchFamily="2" charset="2"/>
              <a:buNone/>
            </a:pPr>
            <a:r>
              <a:rPr lang="ar-JO" altLang="en-US" sz="1800" dirty="0"/>
              <a:t>رايكن، ليلاند كيف تقرأ الكتاب المقدس كأدب (جراند رابيدز: زوندرفان، 1984)، 124.</a:t>
            </a:r>
            <a:endParaRPr lang="en-US"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260350"/>
            <a:ext cx="8569325" cy="806450"/>
          </a:xfrm>
        </p:spPr>
        <p:txBody>
          <a:bodyPr/>
          <a:lstStyle/>
          <a:p>
            <a:pPr algn="ctr" eaLnBrk="1" hangingPunct="1"/>
            <a:r>
              <a:rPr lang="ar-JO" sz="4000" dirty="0"/>
              <a:t>وعظ الأمثال وعظاً تفسيرياً حساساً للنوع الأدبي</a:t>
            </a:r>
            <a:endParaRPr lang="en-US" altLang="en-US" sz="4000" dirty="0"/>
          </a:p>
        </p:txBody>
      </p:sp>
      <p:sp>
        <p:nvSpPr>
          <p:cNvPr id="520195" name="Rectangle 3"/>
          <p:cNvSpPr>
            <a:spLocks noGrp="1" noChangeArrowheads="1"/>
          </p:cNvSpPr>
          <p:nvPr>
            <p:ph type="body" idx="1"/>
          </p:nvPr>
        </p:nvSpPr>
        <p:spPr>
          <a:xfrm>
            <a:off x="323850" y="1484313"/>
            <a:ext cx="8569325" cy="5373687"/>
          </a:xfrm>
        </p:spPr>
        <p:txBody>
          <a:bodyPr/>
          <a:lstStyle/>
          <a:p>
            <a:pPr marL="0" indent="0" algn="ctr" eaLnBrk="1" hangingPunct="1">
              <a:buNone/>
            </a:pPr>
            <a:r>
              <a:rPr lang="ar-JO" altLang="en-US" sz="3000" dirty="0"/>
              <a:t>(قول ما يقوله الكاتب</a:t>
            </a:r>
          </a:p>
          <a:p>
            <a:pPr marL="0" indent="0" algn="ctr" eaLnBrk="1" hangingPunct="1">
              <a:buNone/>
            </a:pPr>
            <a:r>
              <a:rPr lang="ar-JO" altLang="en-US" sz="3000" dirty="0"/>
              <a:t>فعل ما يفعله الكاتب)</a:t>
            </a:r>
            <a:endParaRPr lang="en-US" altLang="en-US" sz="3000" dirty="0"/>
          </a:p>
          <a:p>
            <a:pPr marL="0" indent="0" algn="ctr" eaLnBrk="1" hangingPunct="1">
              <a:buNone/>
            </a:pPr>
            <a:endParaRPr lang="en-US" altLang="en-US" sz="3000" dirty="0"/>
          </a:p>
          <a:p>
            <a:pPr marL="609600" indent="-609600" algn="r" rtl="1" eaLnBrk="1" hangingPunct="1"/>
            <a:r>
              <a:rPr lang="ar-JO" altLang="en-US" sz="3000" dirty="0"/>
              <a:t>لا تعظ إنسانياً ولا مادياً</a:t>
            </a:r>
            <a:endParaRPr lang="en-US" altLang="en-US" sz="3000" dirty="0"/>
          </a:p>
          <a:p>
            <a:pPr marL="609600" indent="-609600" algn="r" rtl="1" eaLnBrk="1" hangingPunct="1"/>
            <a:r>
              <a:rPr lang="ar-JO" altLang="en-US" sz="3000" dirty="0"/>
              <a:t>عظ ملاحظات لا وعود</a:t>
            </a:r>
            <a:r>
              <a:rPr lang="en-US" altLang="en-US" sz="3000" dirty="0"/>
              <a:t> </a:t>
            </a:r>
          </a:p>
          <a:p>
            <a:pPr marL="609600" indent="-609600" algn="r" rtl="1" eaLnBrk="1" hangingPunct="1"/>
            <a:r>
              <a:rPr lang="ar-JO" altLang="en-US" sz="3000" dirty="0"/>
              <a:t>جزء وعظي: وحدات الفكر، المواضيع.</a:t>
            </a:r>
          </a:p>
          <a:p>
            <a:pPr marL="609600" indent="-609600" algn="r" rtl="1" eaLnBrk="1" hangingPunct="1"/>
            <a:r>
              <a:rPr lang="ar-JO" altLang="en-US" sz="3000" dirty="0"/>
              <a:t>استخدام دراسات الحالة. سلط على بقعة ضوء.</a:t>
            </a:r>
          </a:p>
          <a:p>
            <a:pPr marL="609600" indent="-609600" algn="r" rtl="1" eaLnBrk="1" hangingPunct="1"/>
            <a:r>
              <a:rPr lang="ar-JO" altLang="en-US" sz="3000" dirty="0"/>
              <a:t>استخدم خيالك</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dissolve">
                                      <p:cBhvr>
                                        <p:cTn id="7" dur="500"/>
                                        <p:tgtEl>
                                          <p:spTgt spid="5201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0195">
                                            <p:txEl>
                                              <p:pRg st="1" end="1"/>
                                            </p:txEl>
                                          </p:spTgt>
                                        </p:tgtEl>
                                        <p:attrNameLst>
                                          <p:attrName>style.visibility</p:attrName>
                                        </p:attrNameLst>
                                      </p:cBhvr>
                                      <p:to>
                                        <p:strVal val="visible"/>
                                      </p:to>
                                    </p:set>
                                    <p:animEffect transition="in" filter="dissolve">
                                      <p:cBhvr>
                                        <p:cTn id="10" dur="500"/>
                                        <p:tgtEl>
                                          <p:spTgt spid="520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0195">
                                            <p:txEl>
                                              <p:pRg st="3" end="3"/>
                                            </p:txEl>
                                          </p:spTgt>
                                        </p:tgtEl>
                                        <p:attrNameLst>
                                          <p:attrName>style.visibility</p:attrName>
                                        </p:attrNameLst>
                                      </p:cBhvr>
                                      <p:to>
                                        <p:strVal val="visible"/>
                                      </p:to>
                                    </p:set>
                                    <p:animEffect transition="in" filter="dissolve">
                                      <p:cBhvr>
                                        <p:cTn id="15" dur="500"/>
                                        <p:tgtEl>
                                          <p:spTgt spid="52019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20195">
                                            <p:txEl>
                                              <p:pRg st="4" end="4"/>
                                            </p:txEl>
                                          </p:spTgt>
                                        </p:tgtEl>
                                        <p:attrNameLst>
                                          <p:attrName>style.visibility</p:attrName>
                                        </p:attrNameLst>
                                      </p:cBhvr>
                                      <p:to>
                                        <p:strVal val="visible"/>
                                      </p:to>
                                    </p:set>
                                    <p:animEffect transition="in" filter="dissolve">
                                      <p:cBhvr>
                                        <p:cTn id="20" dur="500"/>
                                        <p:tgtEl>
                                          <p:spTgt spid="52019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20195">
                                            <p:txEl>
                                              <p:pRg st="5" end="5"/>
                                            </p:txEl>
                                          </p:spTgt>
                                        </p:tgtEl>
                                        <p:attrNameLst>
                                          <p:attrName>style.visibility</p:attrName>
                                        </p:attrNameLst>
                                      </p:cBhvr>
                                      <p:to>
                                        <p:strVal val="visible"/>
                                      </p:to>
                                    </p:set>
                                    <p:animEffect transition="in" filter="dissolve">
                                      <p:cBhvr>
                                        <p:cTn id="25" dur="500"/>
                                        <p:tgtEl>
                                          <p:spTgt spid="52019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20195">
                                            <p:txEl>
                                              <p:pRg st="6" end="6"/>
                                            </p:txEl>
                                          </p:spTgt>
                                        </p:tgtEl>
                                        <p:attrNameLst>
                                          <p:attrName>style.visibility</p:attrName>
                                        </p:attrNameLst>
                                      </p:cBhvr>
                                      <p:to>
                                        <p:strVal val="visible"/>
                                      </p:to>
                                    </p:set>
                                    <p:animEffect transition="in" filter="dissolve">
                                      <p:cBhvr>
                                        <p:cTn id="30" dur="500"/>
                                        <p:tgtEl>
                                          <p:spTgt spid="52019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20195">
                                            <p:txEl>
                                              <p:pRg st="7" end="7"/>
                                            </p:txEl>
                                          </p:spTgt>
                                        </p:tgtEl>
                                        <p:attrNameLst>
                                          <p:attrName>style.visibility</p:attrName>
                                        </p:attrNameLst>
                                      </p:cBhvr>
                                      <p:to>
                                        <p:strVal val="visible"/>
                                      </p:to>
                                    </p:set>
                                    <p:animEffect transition="in" filter="dissolve">
                                      <p:cBhvr>
                                        <p:cTn id="35" dur="500"/>
                                        <p:tgtEl>
                                          <p:spTgt spid="520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260350"/>
            <a:ext cx="8569325" cy="730250"/>
          </a:xfrm>
        </p:spPr>
        <p:txBody>
          <a:bodyPr/>
          <a:lstStyle/>
          <a:p>
            <a:pPr algn="ctr" eaLnBrk="1" hangingPunct="1"/>
            <a:r>
              <a:rPr lang="ar-JO" sz="4000" dirty="0"/>
              <a:t>وعظ الأمثال وعظاً تفسيرياً حساساً للنوع الأدبي</a:t>
            </a:r>
            <a:endParaRPr lang="en-US" altLang="en-US" sz="4000" dirty="0"/>
          </a:p>
        </p:txBody>
      </p:sp>
      <p:sp>
        <p:nvSpPr>
          <p:cNvPr id="520195" name="Rectangle 3"/>
          <p:cNvSpPr>
            <a:spLocks noGrp="1" noChangeArrowheads="1"/>
          </p:cNvSpPr>
          <p:nvPr>
            <p:ph type="body" idx="1"/>
          </p:nvPr>
        </p:nvSpPr>
        <p:spPr>
          <a:xfrm>
            <a:off x="323850" y="1484313"/>
            <a:ext cx="8569325" cy="5373687"/>
          </a:xfrm>
        </p:spPr>
        <p:txBody>
          <a:bodyPr/>
          <a:lstStyle/>
          <a:p>
            <a:pPr marL="0" indent="0" algn="ctr" eaLnBrk="1" hangingPunct="1">
              <a:buNone/>
            </a:pPr>
            <a:r>
              <a:rPr lang="ar-JO" altLang="en-US" sz="3000" dirty="0"/>
              <a:t>(قول ما يقوله الكاتب</a:t>
            </a:r>
          </a:p>
          <a:p>
            <a:pPr marL="0" indent="0" algn="ctr" eaLnBrk="1" hangingPunct="1">
              <a:buNone/>
            </a:pPr>
            <a:r>
              <a:rPr lang="ar-JO" altLang="en-US" sz="3000" dirty="0"/>
              <a:t>فعل ما يفعله الكاتب)</a:t>
            </a:r>
          </a:p>
          <a:p>
            <a:pPr marL="0" indent="0" algn="ctr" eaLnBrk="1" hangingPunct="1">
              <a:buNone/>
            </a:pPr>
            <a:endParaRPr lang="en-US" altLang="en-US" sz="3000" dirty="0"/>
          </a:p>
          <a:p>
            <a:pPr marL="609600" indent="-609600" algn="r" rtl="1" eaLnBrk="1" hangingPunct="1"/>
            <a:r>
              <a:rPr lang="ar-JO" altLang="en-US" sz="2800" dirty="0"/>
              <a:t>اجعل فكرتك المركزية في صيغة مثل</a:t>
            </a:r>
          </a:p>
          <a:p>
            <a:pPr marL="609600" indent="-609600" algn="r" rtl="1" eaLnBrk="1" hangingPunct="1"/>
            <a:r>
              <a:rPr lang="ar-JO" altLang="en-US" sz="2800" dirty="0"/>
              <a:t>استعر حركة المثل.</a:t>
            </a:r>
          </a:p>
          <a:p>
            <a:pPr marL="609600" indent="-609600" algn="r" rtl="1" eaLnBrk="1" hangingPunct="1"/>
            <a:r>
              <a:rPr lang="ar-JO" altLang="en-US" sz="2800" dirty="0"/>
              <a:t>اعتمد موقف المعلم.</a:t>
            </a:r>
          </a:p>
          <a:p>
            <a:pPr marL="609600" indent="-609600" algn="r" rtl="1" eaLnBrk="1" hangingPunct="1"/>
            <a:r>
              <a:rPr lang="ar-JO" altLang="en-US" sz="2800" dirty="0"/>
              <a:t>استخدم بعض الفكاهة.</a:t>
            </a:r>
            <a:endParaRPr lang="en-US" altLang="en-US" sz="3000" dirty="0"/>
          </a:p>
        </p:txBody>
      </p:sp>
    </p:spTree>
    <p:extLst>
      <p:ext uri="{BB962C8B-B14F-4D97-AF65-F5344CB8AC3E}">
        <p14:creationId xmlns:p14="http://schemas.microsoft.com/office/powerpoint/2010/main" val="359997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569325" cy="806450"/>
          </a:xfrm>
        </p:spPr>
        <p:txBody>
          <a:bodyPr/>
          <a:lstStyle/>
          <a:p>
            <a:pPr algn="ctr"/>
            <a:r>
              <a:rPr lang="ar-JO" dirty="0"/>
              <a:t>دراسة حالة: أمثال 18: 20-21</a:t>
            </a:r>
            <a:endParaRPr lang="en-US" dirty="0"/>
          </a:p>
        </p:txBody>
      </p:sp>
      <p:sp>
        <p:nvSpPr>
          <p:cNvPr id="3" name="Content Placeholder 2"/>
          <p:cNvSpPr>
            <a:spLocks noGrp="1"/>
          </p:cNvSpPr>
          <p:nvPr>
            <p:ph idx="1"/>
          </p:nvPr>
        </p:nvSpPr>
        <p:spPr/>
        <p:txBody>
          <a:bodyPr/>
          <a:lstStyle/>
          <a:p>
            <a:pPr algn="r" rtl="1"/>
            <a:r>
              <a:rPr lang="ar-JO" dirty="0">
                <a:solidFill>
                  <a:srgbClr val="FFC000"/>
                </a:solidFill>
              </a:rPr>
              <a:t>التفسير</a:t>
            </a:r>
            <a:endParaRPr lang="en-US" dirty="0">
              <a:solidFill>
                <a:srgbClr val="FFC000"/>
              </a:solidFill>
            </a:endParaRPr>
          </a:p>
          <a:p>
            <a:pPr lvl="1" algn="r" rtl="1"/>
            <a:r>
              <a:rPr lang="ar-JO" dirty="0"/>
              <a:t>وحدة فكر</a:t>
            </a:r>
            <a:endParaRPr lang="en-US" dirty="0"/>
          </a:p>
          <a:p>
            <a:pPr lvl="1" algn="r" rtl="1"/>
            <a:r>
              <a:rPr lang="ar-JO" dirty="0"/>
              <a:t>شكل شعري (التوازي، لغة رمزية)</a:t>
            </a:r>
            <a:endParaRPr lang="en-US" dirty="0"/>
          </a:p>
          <a:p>
            <a:pPr lvl="1" algn="r" rtl="1"/>
            <a:r>
              <a:rPr lang="ar-JO" dirty="0"/>
              <a:t>القواعد</a:t>
            </a:r>
            <a:endParaRPr lang="en-US" dirty="0"/>
          </a:p>
          <a:p>
            <a:pPr lvl="1" algn="r" rtl="1"/>
            <a:r>
              <a:rPr lang="ar-JO" dirty="0"/>
              <a:t>القانونية</a:t>
            </a:r>
            <a:endParaRPr lang="en-US" dirty="0"/>
          </a:p>
        </p:txBody>
      </p:sp>
    </p:spTree>
    <p:extLst>
      <p:ext uri="{BB962C8B-B14F-4D97-AF65-F5344CB8AC3E}">
        <p14:creationId xmlns:p14="http://schemas.microsoft.com/office/powerpoint/2010/main" val="948948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524000"/>
          </a:xfrm>
        </p:spPr>
        <p:txBody>
          <a:bodyPr>
            <a:noAutofit/>
          </a:bodyPr>
          <a:lstStyle/>
          <a:p>
            <a:pPr algn="ctr"/>
            <a:r>
              <a:rPr lang="ar-JO" sz="48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أمثال 18: 20-21</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752600"/>
            <a:ext cx="8229600" cy="4419600"/>
          </a:xfrm>
        </p:spPr>
        <p:txBody>
          <a:bodyPr>
            <a:normAutofit/>
          </a:bodyPr>
          <a:lstStyle/>
          <a:p>
            <a:pPr algn="ctr">
              <a:buNone/>
            </a:pPr>
            <a:r>
              <a:rPr lang="ar-JO" b="1" kern="10" dirty="0">
                <a:ln w="12700">
                  <a:solidFill>
                    <a:srgbClr val="000000"/>
                  </a:solidFill>
                  <a:round/>
                  <a:headEnd/>
                  <a:tailEnd/>
                </a:ln>
                <a:solidFill>
                  <a:schemeClr val="accent1">
                    <a:lumMod val="75000"/>
                  </a:schemeClr>
                </a:solidFill>
                <a:latin typeface="Arial" panose="020B0604020202020204" pitchFamily="34" charset="0"/>
                <a:cs typeface="Arial" panose="020B0604020202020204" pitchFamily="34" charset="0"/>
              </a:rPr>
              <a:t>من ثمر فم الإنسان يشبع بطنه</a:t>
            </a:r>
          </a:p>
          <a:p>
            <a:pPr algn="ctr">
              <a:buNone/>
            </a:pPr>
            <a:r>
              <a:rPr lang="ar-JO" b="1" kern="10" dirty="0">
                <a:ln w="12700">
                  <a:solidFill>
                    <a:srgbClr val="000000"/>
                  </a:solidFill>
                  <a:round/>
                  <a:headEnd/>
                  <a:tailEnd/>
                </a:ln>
                <a:solidFill>
                  <a:schemeClr val="accent1">
                    <a:lumMod val="75000"/>
                  </a:schemeClr>
                </a:solidFill>
                <a:latin typeface="Arial" panose="020B0604020202020204" pitchFamily="34" charset="0"/>
                <a:cs typeface="Arial" panose="020B0604020202020204" pitchFamily="34" charset="0"/>
              </a:rPr>
              <a:t>من غلة شفتيه يشبع.</a:t>
            </a:r>
          </a:p>
          <a:p>
            <a:pPr algn="ctr">
              <a:buNone/>
            </a:pPr>
            <a:r>
              <a:rPr lang="ar-JO" b="1" kern="10" dirty="0">
                <a:ln w="12700">
                  <a:solidFill>
                    <a:srgbClr val="000000"/>
                  </a:solidFill>
                  <a:round/>
                  <a:headEnd/>
                  <a:tailEnd/>
                </a:ln>
                <a:solidFill>
                  <a:schemeClr val="accent1">
                    <a:lumMod val="75000"/>
                  </a:schemeClr>
                </a:solidFill>
                <a:latin typeface="Arial" panose="020B0604020202020204" pitchFamily="34" charset="0"/>
                <a:cs typeface="Arial" panose="020B0604020202020204" pitchFamily="34" charset="0"/>
              </a:rPr>
              <a:t>الموت والحياة في يد اللسان</a:t>
            </a:r>
          </a:p>
          <a:p>
            <a:pPr algn="ctr">
              <a:buNone/>
            </a:pPr>
            <a:r>
              <a:rPr lang="ar-JO" b="1" kern="10" dirty="0">
                <a:ln w="12700">
                  <a:solidFill>
                    <a:srgbClr val="000000"/>
                  </a:solidFill>
                  <a:round/>
                  <a:headEnd/>
                  <a:tailEnd/>
                </a:ln>
                <a:solidFill>
                  <a:schemeClr val="accent1">
                    <a:lumMod val="75000"/>
                  </a:schemeClr>
                </a:solidFill>
                <a:latin typeface="Arial" panose="020B0604020202020204" pitchFamily="34" charset="0"/>
                <a:cs typeface="Arial" panose="020B0604020202020204" pitchFamily="34" charset="0"/>
              </a:rPr>
              <a:t>وأحباؤه يأكلون ثمره.</a:t>
            </a:r>
            <a:endParaRPr lang="en-US" b="1" kern="10" dirty="0">
              <a:ln w="12700">
                <a:solidFill>
                  <a:srgbClr val="000000"/>
                </a:solidFill>
                <a:round/>
                <a:headEnd/>
                <a:tailEnd/>
              </a:ln>
              <a:solidFill>
                <a:schemeClr val="accent1">
                  <a:lumMod val="75000"/>
                </a:schemeClr>
              </a:solidFill>
              <a:latin typeface="Arial" panose="020B0604020202020204" pitchFamily="34" charset="0"/>
              <a:cs typeface="Arial" panose="020B0604020202020204" pitchFamily="34" charset="0"/>
            </a:endParaRPr>
          </a:p>
          <a:p>
            <a:pPr algn="ctr">
              <a:buNone/>
            </a:pPr>
            <a:endParaRPr lang="en-US" sz="4000" b="1" kern="10" dirty="0">
              <a:ln w="12700">
                <a:solidFill>
                  <a:srgbClr val="000000"/>
                </a:solidFill>
                <a:round/>
                <a:headEnd/>
                <a:tailEnd/>
              </a:ln>
              <a:solidFill>
                <a:srgbClr val="FFFFFF"/>
              </a:solidFill>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97818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
            <a:ext cx="8569325" cy="1081088"/>
          </a:xfrm>
        </p:spPr>
        <p:txBody>
          <a:bodyPr/>
          <a:lstStyle/>
          <a:p>
            <a:pPr algn="ctr"/>
            <a:r>
              <a:rPr lang="ar-JO" dirty="0"/>
              <a:t>دراسة حالة: أمثال 18: 20-21</a:t>
            </a:r>
            <a:endParaRPr lang="en-US" dirty="0"/>
          </a:p>
        </p:txBody>
      </p:sp>
      <p:sp>
        <p:nvSpPr>
          <p:cNvPr id="3" name="Content Placeholder 2"/>
          <p:cNvSpPr>
            <a:spLocks noGrp="1"/>
          </p:cNvSpPr>
          <p:nvPr>
            <p:ph idx="1"/>
          </p:nvPr>
        </p:nvSpPr>
        <p:spPr>
          <a:xfrm>
            <a:off x="304800" y="1371600"/>
            <a:ext cx="8686800" cy="5486400"/>
          </a:xfrm>
        </p:spPr>
        <p:txBody>
          <a:bodyPr/>
          <a:lstStyle/>
          <a:p>
            <a:pPr marL="0" indent="0" algn="r">
              <a:buNone/>
            </a:pPr>
            <a:r>
              <a:rPr lang="ar-JO" dirty="0">
                <a:solidFill>
                  <a:srgbClr val="FFC000"/>
                </a:solidFill>
              </a:rPr>
              <a:t>الفكرة التفسيرية:</a:t>
            </a:r>
            <a:endParaRPr lang="en-US" dirty="0">
              <a:solidFill>
                <a:srgbClr val="FFC000"/>
              </a:solidFill>
            </a:endParaRPr>
          </a:p>
          <a:p>
            <a:pPr algn="r" rtl="1"/>
            <a:r>
              <a:rPr lang="ar-JO" sz="2400" dirty="0"/>
              <a:t>الموضوع: لماذا حذر كاتب سفر الأمثال القارئ من قوة الكلمة في الحياة والموت؟</a:t>
            </a:r>
          </a:p>
          <a:p>
            <a:pPr algn="r" rtl="1"/>
            <a:r>
              <a:rPr lang="ar-JO" sz="2400" dirty="0"/>
              <a:t>تكملة: لأن من يحب (يستخدم) تلك القوة سيختبر عواقب ذلك.</a:t>
            </a:r>
          </a:p>
          <a:p>
            <a:pPr marL="0" indent="0" algn="r">
              <a:buNone/>
            </a:pPr>
            <a:r>
              <a:rPr lang="ar-JO" sz="2800" dirty="0">
                <a:solidFill>
                  <a:srgbClr val="FFC000"/>
                </a:solidFill>
              </a:rPr>
              <a:t>الفكرة الوعظية: </a:t>
            </a:r>
            <a:r>
              <a:rPr lang="ar-JO" sz="2800" dirty="0"/>
              <a:t>الموت والحياة في قوة اللسان </a:t>
            </a:r>
            <a:endParaRPr lang="en-US" sz="2800" dirty="0"/>
          </a:p>
          <a:p>
            <a:pPr marL="0" indent="0" algn="r">
              <a:buNone/>
            </a:pPr>
            <a:r>
              <a:rPr lang="ar-JO" sz="2800" dirty="0">
                <a:solidFill>
                  <a:srgbClr val="FFC000"/>
                </a:solidFill>
              </a:rPr>
              <a:t>القصد: </a:t>
            </a:r>
            <a:r>
              <a:rPr lang="ar-JO" sz="2800" dirty="0"/>
              <a:t>التذكير بقوة الكلام يرفع الوعي في خطابنا ويعطي الرجاء أنه يمكن ترويض اللسان بقوة الله </a:t>
            </a:r>
            <a:endParaRPr lang="en-US" sz="3600" dirty="0"/>
          </a:p>
        </p:txBody>
      </p:sp>
    </p:spTree>
    <p:extLst>
      <p:ext uri="{BB962C8B-B14F-4D97-AF65-F5344CB8AC3E}">
        <p14:creationId xmlns:p14="http://schemas.microsoft.com/office/powerpoint/2010/main" val="3768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t>دراسة حالة: أمثال 18: 20-21</a:t>
            </a:r>
            <a:endParaRPr lang="en-US" dirty="0"/>
          </a:p>
        </p:txBody>
      </p:sp>
      <p:sp>
        <p:nvSpPr>
          <p:cNvPr id="3" name="Content Placeholder 2"/>
          <p:cNvSpPr>
            <a:spLocks noGrp="1"/>
          </p:cNvSpPr>
          <p:nvPr>
            <p:ph idx="1"/>
          </p:nvPr>
        </p:nvSpPr>
        <p:spPr/>
        <p:txBody>
          <a:bodyPr/>
          <a:lstStyle/>
          <a:p>
            <a:pPr algn="r" rtl="1"/>
            <a:r>
              <a:rPr lang="ar-JO" dirty="0">
                <a:solidFill>
                  <a:srgbClr val="FFC000"/>
                </a:solidFill>
              </a:rPr>
              <a:t>التفسير</a:t>
            </a:r>
            <a:endParaRPr lang="en-US" dirty="0">
              <a:solidFill>
                <a:srgbClr val="FFC000"/>
              </a:solidFill>
            </a:endParaRPr>
          </a:p>
          <a:p>
            <a:pPr lvl="1" algn="r" rtl="1"/>
            <a:r>
              <a:rPr lang="ar-JO" dirty="0"/>
              <a:t>الترتيب: تم ​​طرح الفكرة الكبيرة في وقت مبكر وفي كثير من الأحيان، ولكن التوتر استمر.</a:t>
            </a:r>
            <a:endParaRPr lang="en-US" dirty="0"/>
          </a:p>
          <a:p>
            <a:pPr lvl="1" algn="r" rtl="1"/>
            <a:r>
              <a:rPr lang="ar-JO" dirty="0"/>
              <a:t>موقف المعلم: أسئلة بلاغية، صورية، شرح بعض التفاسير.</a:t>
            </a:r>
          </a:p>
          <a:p>
            <a:pPr lvl="1" algn="r" rtl="1"/>
            <a:r>
              <a:rPr lang="ar-JO" dirty="0"/>
              <a:t>دراسة حالات وأمثلة</a:t>
            </a:r>
            <a:endParaRPr lang="en-US" dirty="0"/>
          </a:p>
          <a:p>
            <a:pPr lvl="1" algn="r" rtl="1"/>
            <a:r>
              <a:rPr lang="ar-JO" dirty="0"/>
              <a:t>رجاء متمركز حول المسيح</a:t>
            </a:r>
            <a:endParaRPr lang="en-US" dirty="0"/>
          </a:p>
        </p:txBody>
      </p:sp>
    </p:spTree>
    <p:extLst>
      <p:ext uri="{BB962C8B-B14F-4D97-AF65-F5344CB8AC3E}">
        <p14:creationId xmlns:p14="http://schemas.microsoft.com/office/powerpoint/2010/main" val="5373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85800" y="1524000"/>
            <a:ext cx="7772400" cy="4572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a:t>
            </a:r>
          </a:p>
          <a:p>
            <a:pPr marL="36576" indent="0" algn="ctr">
              <a:buNone/>
            </a:pPr>
            <a:r>
              <a:rPr lang="ar-JO" sz="4000" dirty="0">
                <a:latin typeface="Arial" panose="020B0604020202020204" pitchFamily="34" charset="0"/>
                <a:cs typeface="Arial" panose="020B0604020202020204" pitchFamily="34" charset="0"/>
              </a:rPr>
              <a:t>لأنك إذا فعلت هذا تخلص نفسك </a:t>
            </a:r>
          </a:p>
          <a:p>
            <a:pPr marL="36576" indent="0" algn="ctr">
              <a:buNone/>
            </a:pPr>
            <a:r>
              <a:rPr lang="ar-JO" sz="4000" dirty="0">
                <a:latin typeface="Arial" panose="020B0604020202020204" pitchFamily="34" charset="0"/>
                <a:cs typeface="Arial" panose="020B0604020202020204" pitchFamily="34" charset="0"/>
              </a:rPr>
              <a:t>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80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759712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نظرة عامة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ctr" rtl="1"/>
            <a:r>
              <a:rPr lang="ar-JO" dirty="0">
                <a:latin typeface="Arial" panose="020B0604020202020204" pitchFamily="34" charset="0"/>
                <a:cs typeface="Arial" panose="020B0604020202020204" pitchFamily="34" charset="0"/>
              </a:rPr>
              <a:t>لاهوت الأمثال</a:t>
            </a:r>
            <a:endParaRPr lang="en-US" dirty="0">
              <a:latin typeface="Arial" panose="020B0604020202020204" pitchFamily="34" charset="0"/>
              <a:cs typeface="Arial" panose="020B0604020202020204" pitchFamily="34" charset="0"/>
            </a:endParaRPr>
          </a:p>
          <a:p>
            <a:pPr algn="ctr" rtl="1"/>
            <a:r>
              <a:rPr lang="ar-JO" dirty="0">
                <a:latin typeface="Arial" panose="020B0604020202020204" pitchFamily="34" charset="0"/>
                <a:cs typeface="Arial" panose="020B0604020202020204" pitchFamily="34" charset="0"/>
              </a:rPr>
              <a:t>الشكل الأدبي والوظائف البلاغية للأمثال</a:t>
            </a:r>
            <a:endParaRPr lang="en-US" dirty="0">
              <a:latin typeface="Arial" panose="020B0604020202020204" pitchFamily="34" charset="0"/>
              <a:cs typeface="Arial" panose="020B0604020202020204" pitchFamily="34" charset="0"/>
            </a:endParaRPr>
          </a:p>
          <a:p>
            <a:pPr algn="ctr" rtl="1"/>
            <a:r>
              <a:rPr lang="ar-JO" dirty="0">
                <a:latin typeface="Arial" panose="020B0604020202020204" pitchFamily="34" charset="0"/>
                <a:cs typeface="Arial" panose="020B0604020202020204" pitchFamily="34" charset="0"/>
              </a:rPr>
              <a:t>الوعظ التفسيري الحساس للنوع الأدبي في الأمثال</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57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لاهوت الأمثال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الموقف التفسيري للأمثال: أدب الحكمة المتوازن</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99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SLMN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560638"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971800" y="587433"/>
            <a:ext cx="61722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algn="ctr" eaLnBrk="1" hangingPunct="1">
              <a:spcBef>
                <a:spcPct val="0"/>
              </a:spcBef>
              <a:buFontTx/>
              <a:buNone/>
            </a:pPr>
            <a:r>
              <a:rPr lang="ar-JO" altLang="en-US" b="1" dirty="0">
                <a:solidFill>
                  <a:schemeClr val="bg1"/>
                </a:solidFill>
                <a:latin typeface="Arial" panose="020B0604020202020204" pitchFamily="34" charset="0"/>
                <a:cs typeface="Arial" panose="020B0604020202020204" pitchFamily="34" charset="0"/>
              </a:rPr>
              <a:t>لاهوت الأمثال:</a:t>
            </a:r>
            <a:endParaRPr lang="en-US" altLang="en-US"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ar-JO" altLang="en-US" b="1" dirty="0">
                <a:solidFill>
                  <a:schemeClr val="bg1"/>
                </a:solidFill>
                <a:latin typeface="Arial" panose="020B0604020202020204" pitchFamily="34" charset="0"/>
                <a:cs typeface="Arial" panose="020B0604020202020204" pitchFamily="34" charset="0"/>
              </a:rPr>
              <a:t>النوع الفرعي من أدب الحكمة</a:t>
            </a:r>
            <a:endParaRPr lang="en-US" altLang="en-US"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i="1" dirty="0">
              <a:solidFill>
                <a:schemeClr val="bg1"/>
              </a:solidFill>
              <a:latin typeface="Arial" panose="020B0604020202020204" pitchFamily="34" charset="0"/>
              <a:cs typeface="Arial" panose="020B0604020202020204" pitchFamily="34" charset="0"/>
            </a:endParaRPr>
          </a:p>
        </p:txBody>
      </p:sp>
      <p:sp>
        <p:nvSpPr>
          <p:cNvPr id="5124" name="Text Box 4"/>
          <p:cNvSpPr txBox="1">
            <a:spLocks noChangeArrowheads="1"/>
          </p:cNvSpPr>
          <p:nvPr/>
        </p:nvSpPr>
        <p:spPr bwMode="auto">
          <a:xfrm>
            <a:off x="3489325" y="3163888"/>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98693" name="Text Box 5"/>
          <p:cNvSpPr txBox="1">
            <a:spLocks noChangeArrowheads="1"/>
          </p:cNvSpPr>
          <p:nvPr/>
        </p:nvSpPr>
        <p:spPr bwMode="auto">
          <a:xfrm>
            <a:off x="1041862" y="2590800"/>
            <a:ext cx="76200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algn="r" eaLnBrk="1" hangingPunct="1">
              <a:spcBef>
                <a:spcPct val="0"/>
              </a:spcBef>
              <a:buFontTx/>
              <a:buNone/>
            </a:pPr>
            <a:r>
              <a:rPr lang="ar-JO" altLang="en-US" sz="2800" dirty="0">
                <a:solidFill>
                  <a:schemeClr val="bg1"/>
                </a:solidFill>
                <a:latin typeface="Arial" panose="020B0604020202020204" pitchFamily="34" charset="0"/>
                <a:cs typeface="Arial" panose="020B0604020202020204" pitchFamily="34" charset="0"/>
              </a:rPr>
              <a:t>الجامعة، الأمثال، أيوب ونشيد الأنشاد</a:t>
            </a:r>
            <a:endParaRPr lang="en-US" altLang="en-US" sz="2800" dirty="0">
              <a:solidFill>
                <a:schemeClr val="bg1"/>
              </a:solidFill>
              <a:latin typeface="Arial" panose="020B0604020202020204" pitchFamily="34" charset="0"/>
              <a:cs typeface="Arial" panose="020B0604020202020204" pitchFamily="34" charset="0"/>
            </a:endParaRPr>
          </a:p>
          <a:p>
            <a:pPr eaLnBrk="1" hangingPunct="1">
              <a:spcBef>
                <a:spcPct val="0"/>
              </a:spcBef>
              <a:buFontTx/>
              <a:buNone/>
            </a:pPr>
            <a:endParaRPr lang="en-US" altLang="en-US" sz="2800" dirty="0">
              <a:solidFill>
                <a:schemeClr val="bg1"/>
              </a:solidFill>
              <a:latin typeface="Arial" panose="020B0604020202020204" pitchFamily="34" charset="0"/>
              <a:cs typeface="Arial" panose="020B0604020202020204" pitchFamily="34" charset="0"/>
            </a:endParaRPr>
          </a:p>
          <a:p>
            <a:pPr algn="r" eaLnBrk="1" hangingPunct="1">
              <a:spcBef>
                <a:spcPct val="0"/>
              </a:spcBef>
              <a:buFontTx/>
              <a:buNone/>
            </a:pPr>
            <a:r>
              <a:rPr lang="ar-JO" altLang="en-US" sz="2800" dirty="0">
                <a:solidFill>
                  <a:schemeClr val="bg1"/>
                </a:solidFill>
                <a:latin typeface="Arial" panose="020B0604020202020204" pitchFamily="34" charset="0"/>
                <a:cs typeface="Arial" panose="020B0604020202020204" pitchFamily="34" charset="0"/>
              </a:rPr>
              <a:t>يميل أدب الحكمة أن يكون تأملياً كونه يفكر في طرق الله والأحداث العالمية، هدف أدب الحكمة هو إعداد وتحفيز القارئ/المستمع لاتخاذ قرارات تقية  </a:t>
            </a:r>
            <a:endParaRPr lang="en-US" alt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8693">
                                            <p:txEl>
                                              <p:pRg st="0" end="0"/>
                                            </p:txEl>
                                          </p:spTgt>
                                        </p:tgtEl>
                                        <p:attrNameLst>
                                          <p:attrName>style.visibility</p:attrName>
                                        </p:attrNameLst>
                                      </p:cBhvr>
                                      <p:to>
                                        <p:strVal val="visible"/>
                                      </p:to>
                                    </p:set>
                                    <p:animEffect transition="in" filter="dissolve">
                                      <p:cBhvr>
                                        <p:cTn id="7" dur="500"/>
                                        <p:tgtEl>
                                          <p:spTgt spid="4986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8693">
                                            <p:txEl>
                                              <p:pRg st="2" end="2"/>
                                            </p:txEl>
                                          </p:spTgt>
                                        </p:tgtEl>
                                        <p:attrNameLst>
                                          <p:attrName>style.visibility</p:attrName>
                                        </p:attrNameLst>
                                      </p:cBhvr>
                                      <p:to>
                                        <p:strVal val="visible"/>
                                      </p:to>
                                    </p:set>
                                    <p:animEffect transition="in" filter="dissolve">
                                      <p:cBhvr>
                                        <p:cTn id="12" dur="500"/>
                                        <p:tgtEl>
                                          <p:spTgt spid="4986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SLMN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560638"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789238" y="1022029"/>
            <a:ext cx="63246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algn="ctr" eaLnBrk="1" hangingPunct="1">
              <a:spcBef>
                <a:spcPct val="0"/>
              </a:spcBef>
              <a:buFontTx/>
              <a:buNone/>
            </a:pPr>
            <a:r>
              <a:rPr lang="ar-JO" altLang="en-US" b="1" dirty="0">
                <a:solidFill>
                  <a:schemeClr val="bg1"/>
                </a:solidFill>
                <a:latin typeface="Arial" panose="020B0604020202020204" pitchFamily="34" charset="0"/>
                <a:cs typeface="Arial" panose="020B0604020202020204" pitchFamily="34" charset="0"/>
              </a:rPr>
              <a:t>لاهوت الأمثال:</a:t>
            </a:r>
            <a:endParaRPr lang="en-US" altLang="en-US"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ar-JO" altLang="en-US" b="1" dirty="0">
                <a:solidFill>
                  <a:schemeClr val="bg1"/>
                </a:solidFill>
                <a:latin typeface="Arial" panose="020B0604020202020204" pitchFamily="34" charset="0"/>
                <a:cs typeface="Arial" panose="020B0604020202020204" pitchFamily="34" charset="0"/>
              </a:rPr>
              <a:t>نوعين من أدب الحكمة</a:t>
            </a:r>
            <a:endParaRPr lang="en-US" altLang="en-US" b="1"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i="1" dirty="0">
              <a:solidFill>
                <a:schemeClr val="bg1"/>
              </a:solidFill>
              <a:latin typeface="Arial" panose="020B0604020202020204" pitchFamily="34" charset="0"/>
              <a:cs typeface="Arial" panose="020B0604020202020204" pitchFamily="34" charset="0"/>
            </a:endParaRPr>
          </a:p>
        </p:txBody>
      </p:sp>
      <p:sp>
        <p:nvSpPr>
          <p:cNvPr id="7172" name="Text Box 4"/>
          <p:cNvSpPr txBox="1">
            <a:spLocks noChangeArrowheads="1"/>
          </p:cNvSpPr>
          <p:nvPr/>
        </p:nvSpPr>
        <p:spPr bwMode="auto">
          <a:xfrm>
            <a:off x="3489325" y="3163888"/>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503813" name="Text Box 5"/>
          <p:cNvSpPr txBox="1">
            <a:spLocks noChangeArrowheads="1"/>
          </p:cNvSpPr>
          <p:nvPr/>
        </p:nvSpPr>
        <p:spPr bwMode="auto">
          <a:xfrm>
            <a:off x="1778924" y="3048000"/>
            <a:ext cx="6603076"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cs typeface="Arial Unicode MS" pitchFamily="34" charset="-128"/>
              </a:defRPr>
            </a:lvl9pPr>
          </a:lstStyle>
          <a:p>
            <a:pPr marL="457200" indent="-457200" algn="r" rtl="1" eaLnBrk="1" hangingPunct="1">
              <a:spcBef>
                <a:spcPct val="0"/>
              </a:spcBef>
            </a:pPr>
            <a:r>
              <a:rPr lang="ar-JO" altLang="en-US" sz="2800" dirty="0">
                <a:solidFill>
                  <a:schemeClr val="bg1"/>
                </a:solidFill>
                <a:latin typeface="Arial" panose="020B0604020202020204" pitchFamily="34" charset="0"/>
                <a:cs typeface="Arial" panose="020B0604020202020204" pitchFamily="34" charset="0"/>
              </a:rPr>
              <a:t>المتوازن (أو المحافظ)</a:t>
            </a:r>
            <a:endParaRPr lang="en-US" altLang="en-US" sz="2800" dirty="0">
              <a:solidFill>
                <a:schemeClr val="bg1"/>
              </a:solidFill>
              <a:latin typeface="Arial" panose="020B0604020202020204" pitchFamily="34" charset="0"/>
              <a:cs typeface="Arial" panose="020B0604020202020204" pitchFamily="34" charset="0"/>
            </a:endParaRPr>
          </a:p>
          <a:p>
            <a:pPr marL="457200" indent="-457200" algn="r" rtl="1" eaLnBrk="1" hangingPunct="1">
              <a:spcBef>
                <a:spcPct val="0"/>
              </a:spcBef>
            </a:pPr>
            <a:r>
              <a:rPr lang="ar-JO" altLang="en-US" sz="2800" dirty="0">
                <a:solidFill>
                  <a:schemeClr val="bg1"/>
                </a:solidFill>
                <a:latin typeface="Arial" panose="020B0604020202020204" pitchFamily="34" charset="0"/>
                <a:cs typeface="Arial" panose="020B0604020202020204" pitchFamily="34" charset="0"/>
              </a:rPr>
              <a:t>التخريبي (أو المتطرف)</a:t>
            </a:r>
            <a:endParaRPr lang="en-US" altLang="en-US" sz="2800" dirty="0">
              <a:solidFill>
                <a:schemeClr val="bg1"/>
              </a:solidFill>
              <a:latin typeface="Arial" panose="020B0604020202020204" pitchFamily="34" charset="0"/>
              <a:cs typeface="Arial" panose="020B0604020202020204" pitchFamily="34" charset="0"/>
            </a:endParaRPr>
          </a:p>
          <a:p>
            <a:pPr algn="r" eaLnBrk="1" hangingPunct="1">
              <a:spcBef>
                <a:spcPct val="0"/>
              </a:spcBef>
              <a:buFontTx/>
              <a:buNone/>
            </a:pPr>
            <a:endParaRPr lang="en-US" altLang="en-US" sz="2800" dirty="0">
              <a:solidFill>
                <a:schemeClr val="bg1"/>
              </a:solidFill>
              <a:latin typeface="Arial" panose="020B0604020202020204" pitchFamily="34" charset="0"/>
              <a:cs typeface="Arial" panose="020B0604020202020204" pitchFamily="34" charset="0"/>
            </a:endParaRPr>
          </a:p>
          <a:p>
            <a:pPr algn="r" eaLnBrk="1" hangingPunct="1">
              <a:spcBef>
                <a:spcPct val="0"/>
              </a:spcBef>
              <a:buFontTx/>
              <a:buNone/>
            </a:pPr>
            <a:r>
              <a:rPr lang="ar-JO" altLang="en-US" sz="2800" dirty="0">
                <a:solidFill>
                  <a:schemeClr val="bg1"/>
                </a:solidFill>
                <a:latin typeface="Arial" panose="020B0604020202020204" pitchFamily="34" charset="0"/>
                <a:cs typeface="Arial" panose="020B0604020202020204" pitchFamily="34" charset="0"/>
              </a:rPr>
              <a:t>ينتمي سفر الأمثال إلى </a:t>
            </a:r>
          </a:p>
          <a:p>
            <a:pPr algn="r" eaLnBrk="1" hangingPunct="1">
              <a:spcBef>
                <a:spcPct val="0"/>
              </a:spcBef>
              <a:buFontTx/>
              <a:buNone/>
            </a:pPr>
            <a:r>
              <a:rPr lang="ar-JO" altLang="en-US" sz="2800" dirty="0">
                <a:solidFill>
                  <a:schemeClr val="bg1"/>
                </a:solidFill>
                <a:latin typeface="Arial" panose="020B0604020202020204" pitchFamily="34" charset="0"/>
                <a:cs typeface="Arial" panose="020B0604020202020204" pitchFamily="34" charset="0"/>
              </a:rPr>
              <a:t>النوع المتوازن / المحافظ</a:t>
            </a:r>
            <a:endParaRPr lang="en-US" alt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3813">
                                            <p:txEl>
                                              <p:pRg st="0" end="0"/>
                                            </p:txEl>
                                          </p:spTgt>
                                        </p:tgtEl>
                                        <p:attrNameLst>
                                          <p:attrName>style.visibility</p:attrName>
                                        </p:attrNameLst>
                                      </p:cBhvr>
                                      <p:to>
                                        <p:strVal val="visible"/>
                                      </p:to>
                                    </p:set>
                                    <p:animEffect transition="in" filter="dissolve">
                                      <p:cBhvr>
                                        <p:cTn id="7" dur="500"/>
                                        <p:tgtEl>
                                          <p:spTgt spid="5038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03813">
                                            <p:txEl>
                                              <p:pRg st="1" end="1"/>
                                            </p:txEl>
                                          </p:spTgt>
                                        </p:tgtEl>
                                        <p:attrNameLst>
                                          <p:attrName>style.visibility</p:attrName>
                                        </p:attrNameLst>
                                      </p:cBhvr>
                                      <p:to>
                                        <p:strVal val="visible"/>
                                      </p:to>
                                    </p:set>
                                    <p:animEffect transition="in" filter="dissolve">
                                      <p:cBhvr>
                                        <p:cTn id="10" dur="500"/>
                                        <p:tgtEl>
                                          <p:spTgt spid="5038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3813">
                                            <p:txEl>
                                              <p:pRg st="3" end="3"/>
                                            </p:txEl>
                                          </p:spTgt>
                                        </p:tgtEl>
                                        <p:attrNameLst>
                                          <p:attrName>style.visibility</p:attrName>
                                        </p:attrNameLst>
                                      </p:cBhvr>
                                      <p:to>
                                        <p:strVal val="visible"/>
                                      </p:to>
                                    </p:set>
                                    <p:animEffect transition="in" filter="dissolve">
                                      <p:cBhvr>
                                        <p:cTn id="15" dur="500"/>
                                        <p:tgtEl>
                                          <p:spTgt spid="5038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03813">
                                            <p:txEl>
                                              <p:pRg st="4" end="4"/>
                                            </p:txEl>
                                          </p:spTgt>
                                        </p:tgtEl>
                                        <p:attrNameLst>
                                          <p:attrName>style.visibility</p:attrName>
                                        </p:attrNameLst>
                                      </p:cBhvr>
                                      <p:to>
                                        <p:strVal val="visible"/>
                                      </p:to>
                                    </p:set>
                                    <p:animEffect transition="in" filter="dissolve">
                                      <p:cBhvr>
                                        <p:cTn id="20" dur="500"/>
                                        <p:tgtEl>
                                          <p:spTgt spid="5038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381000"/>
            <a:ext cx="8077200" cy="3077766"/>
          </a:xfrm>
          <a:prstGeom prst="rect">
            <a:avLst/>
          </a:prstGeom>
          <a:noFill/>
          <a:ln w="12700" cap="sq">
            <a:noFill/>
            <a:miter lim="800000"/>
            <a:headEnd type="none" w="sm" len="sm"/>
            <a:tailEnd type="none" w="sm" len="sm"/>
          </a:ln>
        </p:spPr>
        <p:txBody>
          <a:bodyPr>
            <a:spAutoFit/>
          </a:bodyPr>
          <a:lstStyle/>
          <a:p>
            <a:pPr algn="r"/>
            <a:r>
              <a:rPr lang="ar-JO" sz="2800" dirty="0">
                <a:solidFill>
                  <a:srgbClr val="FFFFFF"/>
                </a:solidFill>
                <a:latin typeface="Arial" panose="020B0604020202020204" pitchFamily="34" charset="0"/>
                <a:cs typeface="Arial" panose="020B0604020202020204" pitchFamily="34" charset="0"/>
              </a:rPr>
              <a:t>جوهر المثل هو أنه يعتمد على ملاحظات حول كيفية سير الأمور في العالم، إنه ومضة من التبصر في المواقف المتكررة للحياة في العالم.... وبطبيعة الحال في سياق الإيمان الراسخ بالله يأتي المثل للتعبير عن نظرة ثاقبة للطريقة التي تسير بها الأمور أو كيف ينبغي أن تكون في العالم الذي ينظمه الله.</a:t>
            </a:r>
            <a:endParaRPr lang="en-US" sz="2800" dirty="0">
              <a:solidFill>
                <a:srgbClr val="FFFFFF"/>
              </a:solidFill>
              <a:latin typeface="Arial" panose="020B0604020202020204" pitchFamily="34" charset="0"/>
              <a:cs typeface="Arial" panose="020B0604020202020204" pitchFamily="34" charset="0"/>
            </a:endParaRPr>
          </a:p>
          <a:p>
            <a:endParaRPr lang="en-US" dirty="0">
              <a:solidFill>
                <a:srgbClr val="FFFFFF"/>
              </a:solidFill>
              <a:latin typeface="Arial" panose="020B0604020202020204" pitchFamily="34" charset="0"/>
              <a:cs typeface="Arial" panose="020B0604020202020204" pitchFamily="34" charset="0"/>
            </a:endParaRPr>
          </a:p>
          <a:p>
            <a:pPr algn="r"/>
            <a:r>
              <a:rPr lang="ar-JO" dirty="0">
                <a:solidFill>
                  <a:srgbClr val="FFFFFF"/>
                </a:solidFill>
                <a:latin typeface="Arial" panose="020B0604020202020204" pitchFamily="34" charset="0"/>
                <a:cs typeface="Arial" panose="020B0604020202020204" pitchFamily="34" charset="0"/>
              </a:rPr>
              <a:t>نورمان بيرين، العهد الجديد: مقدمة، 296</a:t>
            </a:r>
            <a:endParaRPr lang="en-US" dirty="0">
              <a:solidFill>
                <a:srgbClr val="FFFFFF"/>
              </a:solidFill>
              <a:latin typeface="Arial" panose="020B0604020202020204" pitchFamily="34" charset="0"/>
              <a:cs typeface="Arial" panose="020B0604020202020204" pitchFamily="34" charset="0"/>
            </a:endParaRPr>
          </a:p>
          <a:p>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65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ar-JO" altLang="en-US" dirty="0">
                <a:latin typeface="Arial" panose="020B0604020202020204" pitchFamily="34" charset="0"/>
                <a:cs typeface="Arial" panose="020B0604020202020204" pitchFamily="34" charset="0"/>
              </a:rPr>
              <a:t>لاهوت الأمثال</a:t>
            </a:r>
            <a:endParaRPr lang="en-US" altLang="en-US" dirty="0">
              <a:latin typeface="Arial" panose="020B0604020202020204" pitchFamily="34" charset="0"/>
              <a:cs typeface="Arial" panose="020B0604020202020204" pitchFamily="34" charset="0"/>
            </a:endParaRPr>
          </a:p>
        </p:txBody>
      </p:sp>
      <p:sp>
        <p:nvSpPr>
          <p:cNvPr id="487427" name="Rectangle 3"/>
          <p:cNvSpPr>
            <a:spLocks noGrp="1" noChangeArrowheads="1"/>
          </p:cNvSpPr>
          <p:nvPr>
            <p:ph type="body" idx="1"/>
          </p:nvPr>
        </p:nvSpPr>
        <p:spPr/>
        <p:txBody>
          <a:bodyPr/>
          <a:lstStyle/>
          <a:p>
            <a:pPr algn="r" rtl="1" eaLnBrk="1" hangingPunct="1"/>
            <a:r>
              <a:rPr lang="ar-JO" sz="2800" dirty="0">
                <a:latin typeface="Arial" panose="020B0604020202020204" pitchFamily="34" charset="0"/>
                <a:cs typeface="Arial" panose="020B0604020202020204" pitchFamily="34" charset="0"/>
              </a:rPr>
              <a:t>الموقف التفسيري للأمثال: أدب الحكمة المتوازن</a:t>
            </a:r>
            <a:endParaRPr lang="en-US" altLang="en-US" sz="2800" dirty="0">
              <a:latin typeface="Arial" panose="020B0604020202020204" pitchFamily="34" charset="0"/>
              <a:cs typeface="Arial" panose="020B0604020202020204" pitchFamily="34" charset="0"/>
            </a:endParaRPr>
          </a:p>
          <a:p>
            <a:pPr algn="r" rtl="1" eaLnBrk="1" hangingPunct="1"/>
            <a:r>
              <a:rPr lang="ar-JO" altLang="en-US" sz="2800" dirty="0">
                <a:latin typeface="Arial" panose="020B0604020202020204" pitchFamily="34" charset="0"/>
                <a:cs typeface="Arial" panose="020B0604020202020204" pitchFamily="34" charset="0"/>
              </a:rPr>
              <a:t>الأساس اللاهوتي للأمثال</a:t>
            </a:r>
            <a:endParaRPr lang="en-US" altLang="en-US" sz="2800" dirty="0">
              <a:latin typeface="Arial" panose="020B0604020202020204" pitchFamily="34" charset="0"/>
              <a:cs typeface="Arial" panose="020B0604020202020204" pitchFamily="34" charset="0"/>
            </a:endParaRPr>
          </a:p>
          <a:p>
            <a:pPr algn="ctr" eaLnBrk="1" hangingPunct="1">
              <a:buFont typeface="Wingdings" pitchFamily="2" charset="2"/>
              <a:buNone/>
            </a:pPr>
            <a:r>
              <a:rPr lang="ar-JO" altLang="en-US" dirty="0">
                <a:solidFill>
                  <a:schemeClr val="folHlink"/>
                </a:solidFill>
                <a:latin typeface="Arial" panose="020B0604020202020204" pitchFamily="34" charset="0"/>
                <a:cs typeface="Arial" panose="020B0604020202020204" pitchFamily="34" charset="0"/>
              </a:rPr>
              <a:t>مخافة الرب</a:t>
            </a:r>
            <a:endParaRPr lang="en-US" altLang="en-US" dirty="0">
              <a:solidFill>
                <a:schemeClr val="folHlin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Effect transition="in" filter="dissolve">
                                      <p:cBhvr>
                                        <p:cTn id="7" dur="500"/>
                                        <p:tgtEl>
                                          <p:spTgt spid="48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7427">
                                            <p:txEl>
                                              <p:pRg st="1" end="1"/>
                                            </p:txEl>
                                          </p:spTgt>
                                        </p:tgtEl>
                                        <p:attrNameLst>
                                          <p:attrName>style.visibility</p:attrName>
                                        </p:attrNameLst>
                                      </p:cBhvr>
                                      <p:to>
                                        <p:strVal val="visible"/>
                                      </p:to>
                                    </p:set>
                                    <p:animEffect transition="in" filter="dissolve">
                                      <p:cBhvr>
                                        <p:cTn id="12" dur="500"/>
                                        <p:tgtEl>
                                          <p:spTgt spid="48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7427">
                                            <p:txEl>
                                              <p:pRg st="2" end="2"/>
                                            </p:txEl>
                                          </p:spTgt>
                                        </p:tgtEl>
                                        <p:attrNameLst>
                                          <p:attrName>style.visibility</p:attrName>
                                        </p:attrNameLst>
                                      </p:cBhvr>
                                      <p:to>
                                        <p:strVal val="visible"/>
                                      </p:to>
                                    </p:set>
                                    <p:animEffect transition="in" filter="dissolve">
                                      <p:cBhvr>
                                        <p:cTn id="17" dur="500"/>
                                        <p:tgtEl>
                                          <p:spTgt spid="487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build="p"/>
    </p:bld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irline customer design template">
  <a:themeElements>
    <a:clrScheme name="Airline customer design template 1">
      <a:dk1>
        <a:srgbClr val="000000"/>
      </a:dk1>
      <a:lt1>
        <a:srgbClr val="FFFFFF"/>
      </a:lt1>
      <a:dk2>
        <a:srgbClr val="568050"/>
      </a:dk2>
      <a:lt2>
        <a:srgbClr val="FFFFFF"/>
      </a:lt2>
      <a:accent1>
        <a:srgbClr val="D8F8F2"/>
      </a:accent1>
      <a:accent2>
        <a:srgbClr val="73C4CF"/>
      </a:accent2>
      <a:accent3>
        <a:srgbClr val="B4C0B3"/>
      </a:accent3>
      <a:accent4>
        <a:srgbClr val="DADADA"/>
      </a:accent4>
      <a:accent5>
        <a:srgbClr val="E9FBF7"/>
      </a:accent5>
      <a:accent6>
        <a:srgbClr val="68B1BB"/>
      </a:accent6>
      <a:hlink>
        <a:srgbClr val="D5D59B"/>
      </a:hlink>
      <a:folHlink>
        <a:srgbClr val="EFB347"/>
      </a:folHlink>
    </a:clrScheme>
    <a:fontScheme name="Airline customer design template">
      <a:majorFont>
        <a:latin typeface="Arial Unicode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irline customer design template 1">
        <a:dk1>
          <a:srgbClr val="000000"/>
        </a:dk1>
        <a:lt1>
          <a:srgbClr val="FFFFFF"/>
        </a:lt1>
        <a:dk2>
          <a:srgbClr val="568050"/>
        </a:dk2>
        <a:lt2>
          <a:srgbClr val="FFFFFF"/>
        </a:lt2>
        <a:accent1>
          <a:srgbClr val="D8F8F2"/>
        </a:accent1>
        <a:accent2>
          <a:srgbClr val="73C4CF"/>
        </a:accent2>
        <a:accent3>
          <a:srgbClr val="B4C0B3"/>
        </a:accent3>
        <a:accent4>
          <a:srgbClr val="DADADA"/>
        </a:accent4>
        <a:accent5>
          <a:srgbClr val="E9FBF7"/>
        </a:accent5>
        <a:accent6>
          <a:srgbClr val="68B1BB"/>
        </a:accent6>
        <a:hlink>
          <a:srgbClr val="D5D59B"/>
        </a:hlink>
        <a:folHlink>
          <a:srgbClr val="EFB347"/>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irline customer design template">
  <a:themeElements>
    <a:clrScheme name="Airline customer design template 1">
      <a:dk1>
        <a:srgbClr val="000000"/>
      </a:dk1>
      <a:lt1>
        <a:srgbClr val="FFFFFF"/>
      </a:lt1>
      <a:dk2>
        <a:srgbClr val="568050"/>
      </a:dk2>
      <a:lt2>
        <a:srgbClr val="FFFFFF"/>
      </a:lt2>
      <a:accent1>
        <a:srgbClr val="D8F8F2"/>
      </a:accent1>
      <a:accent2>
        <a:srgbClr val="73C4CF"/>
      </a:accent2>
      <a:accent3>
        <a:srgbClr val="B4C0B3"/>
      </a:accent3>
      <a:accent4>
        <a:srgbClr val="DADADA"/>
      </a:accent4>
      <a:accent5>
        <a:srgbClr val="E9FBF7"/>
      </a:accent5>
      <a:accent6>
        <a:srgbClr val="68B1BB"/>
      </a:accent6>
      <a:hlink>
        <a:srgbClr val="D5D59B"/>
      </a:hlink>
      <a:folHlink>
        <a:srgbClr val="EFB347"/>
      </a:folHlink>
    </a:clrScheme>
    <a:fontScheme name="Airline customer design template">
      <a:majorFont>
        <a:latin typeface="Arial Unicode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irline customer design template 1">
        <a:dk1>
          <a:srgbClr val="000000"/>
        </a:dk1>
        <a:lt1>
          <a:srgbClr val="FFFFFF"/>
        </a:lt1>
        <a:dk2>
          <a:srgbClr val="568050"/>
        </a:dk2>
        <a:lt2>
          <a:srgbClr val="FFFFFF"/>
        </a:lt2>
        <a:accent1>
          <a:srgbClr val="D8F8F2"/>
        </a:accent1>
        <a:accent2>
          <a:srgbClr val="73C4CF"/>
        </a:accent2>
        <a:accent3>
          <a:srgbClr val="B4C0B3"/>
        </a:accent3>
        <a:accent4>
          <a:srgbClr val="DADADA"/>
        </a:accent4>
        <a:accent5>
          <a:srgbClr val="E9FBF7"/>
        </a:accent5>
        <a:accent6>
          <a:srgbClr val="68B1BB"/>
        </a:accent6>
        <a:hlink>
          <a:srgbClr val="D5D59B"/>
        </a:hlink>
        <a:folHlink>
          <a:srgbClr val="EFB34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Airline customer design template</Template>
  <TotalTime>1317</TotalTime>
  <Words>1469</Words>
  <Application>Microsoft Macintosh PowerPoint</Application>
  <PresentationFormat>On-screen Show (4:3)</PresentationFormat>
  <Paragraphs>214</Paragraphs>
  <Slides>41</Slides>
  <Notes>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41</vt:i4>
      </vt:variant>
    </vt:vector>
  </HeadingPairs>
  <TitlesOfParts>
    <vt:vector size="61" baseType="lpstr">
      <vt:lpstr>Arial Unicode MS</vt:lpstr>
      <vt:lpstr>ＭＳ Ｐゴシック</vt:lpstr>
      <vt:lpstr>Arial</vt:lpstr>
      <vt:lpstr>Corbel</vt:lpstr>
      <vt:lpstr>Franklin Gothic Book</vt:lpstr>
      <vt:lpstr>Perpetua</vt:lpstr>
      <vt:lpstr>Tahoma</vt:lpstr>
      <vt:lpstr>Times New Roman</vt:lpstr>
      <vt:lpstr>Verdana</vt:lpstr>
      <vt:lpstr>Wingdings</vt:lpstr>
      <vt:lpstr>Wingdings 2</vt:lpstr>
      <vt:lpstr>Wingdings 3</vt:lpstr>
      <vt:lpstr>Airline customer design template</vt:lpstr>
      <vt:lpstr>2_Default Design</vt:lpstr>
      <vt:lpstr>1_Airline customer design template</vt:lpstr>
      <vt:lpstr>Module</vt:lpstr>
      <vt:lpstr>Equity</vt:lpstr>
      <vt:lpstr>Orbit</vt:lpstr>
      <vt:lpstr>8_Orbit</vt:lpstr>
      <vt:lpstr>1_Orbit</vt:lpstr>
      <vt:lpstr>الوعظ التفسيري الحساس للنوع الأدبي المحاضرة الثانية</vt:lpstr>
      <vt:lpstr>1 تيموثاوس 4: 16</vt:lpstr>
      <vt:lpstr>الأمثال هي نوع أدبي عالمي:</vt:lpstr>
      <vt:lpstr>نظرة عامة</vt:lpstr>
      <vt:lpstr>لاهوت الأمثال</vt:lpstr>
      <vt:lpstr>PowerPoint Presentation</vt:lpstr>
      <vt:lpstr>PowerPoint Presentation</vt:lpstr>
      <vt:lpstr>PowerPoint Presentation</vt:lpstr>
      <vt:lpstr>لاهوت الأمثال</vt:lpstr>
      <vt:lpstr>PowerPoint Presentation</vt:lpstr>
      <vt:lpstr>ما معنى مخافة الرب؟</vt:lpstr>
      <vt:lpstr>لا تخف</vt:lpstr>
      <vt:lpstr>خف</vt:lpstr>
      <vt:lpstr>هل تعتبر مخافة الرب  مفهوماً موجوداً في العهد الجديد</vt:lpstr>
      <vt:lpstr>هل تعتبر مخافة الرب  مفهوماً موجوداً في العهد الجديد</vt:lpstr>
      <vt:lpstr>هل تعتبر مخافة الرب  مفهوماً موجوداً في العهد الجديد</vt:lpstr>
      <vt:lpstr>PowerPoint Presentation</vt:lpstr>
      <vt:lpstr>مناقشة:</vt:lpstr>
      <vt:lpstr>تؤدي مخافة الرب إلى السلام</vt:lpstr>
      <vt:lpstr>أشعياء 33: 6  فيكون أمان أوقاتك، وفرة خلاص وحكمة ومعرفة. مخافة الرب هي كنزه.</vt:lpstr>
      <vt:lpstr>لاهوت الأمثال</vt:lpstr>
      <vt:lpstr>لاهوت الأمثال</vt:lpstr>
      <vt:lpstr>الحاجة للتأديب وبذل الجهد</vt:lpstr>
      <vt:lpstr>لاهوت الأمثال</vt:lpstr>
      <vt:lpstr>النوع الأدبي والوظائف البلاغية لسفر الأمثال</vt:lpstr>
      <vt:lpstr>أشكال الحكمة</vt:lpstr>
      <vt:lpstr>النوع الأدبي والوظائف البلاغية:</vt:lpstr>
      <vt:lpstr>الأدوات الشعرية</vt:lpstr>
      <vt:lpstr>أمثال 16: 31</vt:lpstr>
      <vt:lpstr>الشكل الأدبي والوظائف البلاغية</vt:lpstr>
      <vt:lpstr>PowerPoint Presentation</vt:lpstr>
      <vt:lpstr>وعظ الأمثال وعظاً تفسيرياً حساساً للنوع الأدبي</vt:lpstr>
      <vt:lpstr>وعظ الأمثال وعظاً تفسيرياً حساساً للنوع الأدبي</vt:lpstr>
      <vt:lpstr>دراسة حالة: أمثال 18: 20-21</vt:lpstr>
      <vt:lpstr>أمثال 18: 20-21</vt:lpstr>
      <vt:lpstr>دراسة حالة: أمثال 18: 20-21</vt:lpstr>
      <vt:lpstr>دراسة حالة: أمثال 18: 20-21</vt:lpstr>
      <vt:lpstr>1 تيموثاوس 4: 16</vt:lpstr>
      <vt:lpstr>Black</vt:lpstr>
      <vt:lpstr>BibleStudyDownloads.org</vt:lpstr>
      <vt:lpstr>الرابط للعرض التقديميِّ "فن الوعظ" متاحٌ على الموقع الإلكترونيّ:  BibleStudyDownloads.org</vt:lpstr>
    </vt:vector>
  </TitlesOfParts>
  <Company>Grace Chapel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Wisdom Literature</dc:title>
  <dc:creator>JT Shupe</dc:creator>
  <cp:lastModifiedBy>Rick Griffith</cp:lastModifiedBy>
  <cp:revision>86</cp:revision>
  <dcterms:created xsi:type="dcterms:W3CDTF">2005-09-24T20:02:53Z</dcterms:created>
  <dcterms:modified xsi:type="dcterms:W3CDTF">2024-02-01T12:37:45Z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TC011408021033</vt:lpwstr>
  </property>
</Properties>
</file>