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256" r:id="rId3"/>
    <p:sldId id="257" r:id="rId4"/>
    <p:sldId id="258" r:id="rId5"/>
    <p:sldId id="259" r:id="rId6"/>
    <p:sldId id="272" r:id="rId7"/>
    <p:sldId id="273" r:id="rId8"/>
    <p:sldId id="267" r:id="rId9"/>
    <p:sldId id="263" r:id="rId10"/>
    <p:sldId id="268" r:id="rId11"/>
    <p:sldId id="5464" r:id="rId12"/>
    <p:sldId id="270" r:id="rId13"/>
    <p:sldId id="5465" r:id="rId14"/>
    <p:sldId id="261" r:id="rId15"/>
    <p:sldId id="265" r:id="rId16"/>
    <p:sldId id="266" r:id="rId17"/>
    <p:sldId id="269" r:id="rId18"/>
    <p:sldId id="275" r:id="rId19"/>
    <p:sldId id="5463" r:id="rId20"/>
    <p:sldId id="403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3" autoAdjust="0"/>
    <p:restoredTop sz="94249" autoAdjust="0"/>
  </p:normalViewPr>
  <p:slideViewPr>
    <p:cSldViewPr>
      <p:cViewPr>
        <p:scale>
          <a:sx n="96" d="100"/>
          <a:sy n="96" d="100"/>
        </p:scale>
        <p:origin x="136" y="148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47E32-42DB-AD4C-9892-2DEA5D5F47E2}" type="datetimeFigureOut">
              <a:rPr lang="en-US" smtClean="0"/>
              <a:t>1/31/24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C4A08-8A33-604F-A8AE-DB00FCF2569A}" type="slidenum">
              <a:rPr lang="en-US" smtClean="0"/>
              <a:t>‹#›</a:t>
            </a:fld>
            <a:endParaRPr lang="en-US"/>
          </a:p>
        </p:txBody>
      </p:sp>
    </p:spTree>
    <p:extLst>
      <p:ext uri="{BB962C8B-B14F-4D97-AF65-F5344CB8AC3E}">
        <p14:creationId xmlns:p14="http://schemas.microsoft.com/office/powerpoint/2010/main" val="3478332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r" rtl="1" eaLnBrk="1" hangingPunct="1"/>
            <a:r>
              <a:rPr lang="ar-JO" dirty="0">
                <a:latin typeface="Arial" charset="0"/>
                <a:ea typeface="ＭＳ Ｐゴシック" charset="0"/>
                <a:cs typeface="ＭＳ Ｐゴシック" charset="0"/>
              </a:rPr>
              <a:t>الرابط للصفحة الإلكترونيَّة الخاصَّة بالمصادر على الموقع: </a:t>
            </a:r>
            <a:r>
              <a:rPr lang="en-US" sz="1200" b="1" dirty="0">
                <a:solidFill>
                  <a:srgbClr val="FFFFFF"/>
                </a:solidFill>
                <a:latin typeface="Arial" charset="0"/>
                <a:ea typeface="ＭＳ Ｐゴシック" charset="0"/>
              </a:rPr>
              <a:t>BibleStudyDownloads.org</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Links to the Resource page at BSD</a:t>
            </a:r>
            <a:endParaRPr lang="en-US" dirty="0"/>
          </a:p>
          <a:p>
            <a:r>
              <a:rPr lang="en-US" dirty="0"/>
              <a:t>______________</a:t>
            </a:r>
          </a:p>
          <a:p>
            <a:r>
              <a:rPr lang="en-US" dirty="0"/>
              <a:t>Common-09</a:t>
            </a:r>
          </a:p>
        </p:txBody>
      </p:sp>
    </p:spTree>
    <p:extLst>
      <p:ext uri="{BB962C8B-B14F-4D97-AF65-F5344CB8AC3E}">
        <p14:creationId xmlns:p14="http://schemas.microsoft.com/office/powerpoint/2010/main" val="50330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20B8EA1-A89C-4285-8BBA-9BFE221EFE18}" type="datetimeFigureOut">
              <a:rPr lang="en-US" smtClean="0"/>
              <a:pPr/>
              <a:t>1/31/24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2A38540-7619-4BC1-AF21-E24E4C06E0B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0B8EA1-A89C-4285-8BBA-9BFE221EFE18}" type="datetimeFigureOut">
              <a:rPr lang="en-US" smtClean="0"/>
              <a:pPr/>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38540-7619-4BC1-AF21-E24E4C06E0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0B8EA1-A89C-4285-8BBA-9BFE221EFE18}" type="datetimeFigureOut">
              <a:rPr lang="en-US" smtClean="0"/>
              <a:pPr/>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38540-7619-4BC1-AF21-E24E4C06E0B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39870914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42569490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4302372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46883205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9679096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02092286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81354040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1624621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20B8EA1-A89C-4285-8BBA-9BFE221EFE18}" type="datetimeFigureOut">
              <a:rPr lang="en-US" smtClean="0"/>
              <a:pPr/>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38540-7619-4BC1-AF21-E24E4C06E0B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1663222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00399596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9202639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20B8EA1-A89C-4285-8BBA-9BFE221EFE18}" type="datetimeFigureOut">
              <a:rPr lang="en-US" smtClean="0"/>
              <a:pPr/>
              <a:t>1/31/24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2A38540-7619-4BC1-AF21-E24E4C06E0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720B8EA1-A89C-4285-8BBA-9BFE221EFE18}" type="datetimeFigureOut">
              <a:rPr lang="en-US" smtClean="0"/>
              <a:pPr/>
              <a:t>1/31/24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38540-7619-4BC1-AF21-E24E4C06E0B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20B8EA1-A89C-4285-8BBA-9BFE221EFE18}" type="datetimeFigureOut">
              <a:rPr lang="en-US" smtClean="0"/>
              <a:pPr/>
              <a:t>1/31/24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A38540-7619-4BC1-AF21-E24E4C06E0B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20B8EA1-A89C-4285-8BBA-9BFE221EFE18}" type="datetimeFigureOut">
              <a:rPr lang="en-US" smtClean="0"/>
              <a:pPr/>
              <a:t>1/31/24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A38540-7619-4BC1-AF21-E24E4C06E0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B8EA1-A89C-4285-8BBA-9BFE221EFE18}" type="datetimeFigureOut">
              <a:rPr lang="en-US" smtClean="0"/>
              <a:pPr/>
              <a:t>1/31/24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A38540-7619-4BC1-AF21-E24E4C06E0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20B8EA1-A89C-4285-8BBA-9BFE221EFE18}" type="datetimeFigureOut">
              <a:rPr lang="en-US" smtClean="0"/>
              <a:pPr/>
              <a:t>1/31/24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38540-7619-4BC1-AF21-E24E4C06E0B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20B8EA1-A89C-4285-8BBA-9BFE221EFE18}" type="datetimeFigureOut">
              <a:rPr lang="en-US" smtClean="0"/>
              <a:pPr/>
              <a:t>1/31/24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2A38540-7619-4BC1-AF21-E24E4C06E0B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20B8EA1-A89C-4285-8BBA-9BFE221EFE18}" type="datetimeFigureOut">
              <a:rPr lang="en-US" smtClean="0"/>
              <a:pPr/>
              <a:t>1/31/24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2A38540-7619-4BC1-AF21-E24E4C06E0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96271895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ar-JO" sz="6000" dirty="0">
                <a:latin typeface="Arial" panose="020B0604020202020204" pitchFamily="34" charset="0"/>
                <a:cs typeface="Arial" panose="020B0604020202020204" pitchFamily="34" charset="0"/>
              </a:rPr>
              <a:t>خلاصة وتقييم</a:t>
            </a:r>
            <a:endParaRPr lang="en-US" sz="60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p:txBody>
          <a:bodyPr>
            <a:normAutofit/>
          </a:bodyPr>
          <a:lstStyle/>
          <a:p>
            <a:r>
              <a:rPr lang="ar-JO"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وعظ مركزه المسيح</a:t>
            </a:r>
            <a:endPar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2E95ABA-076B-FC4C-B2CC-12DF16A8D44C}"/>
              </a:ext>
            </a:extLst>
          </p:cNvPr>
          <p:cNvSpPr>
            <a:spLocks noChangeArrowheads="1"/>
          </p:cNvSpPr>
          <p:nvPr/>
        </p:nvSpPr>
        <p:spPr bwMode="auto">
          <a:xfrm>
            <a:off x="-22282" y="5562601"/>
            <a:ext cx="9252520" cy="129539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spcAft>
                <a:spcPct val="0"/>
              </a:spcAft>
              <a:buClr>
                <a:srgbClr val="FFCC00"/>
              </a:buClr>
              <a:buSzPct val="70000"/>
              <a:defRPr/>
            </a:pP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ندوة في كلية سنغافورة للكتاب المقدس مع د. جيفري آرثرز في تموز 2014</a:t>
            </a:r>
            <a:endPar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algn="ctr" defTabSz="914300" fontAlgn="base">
              <a:spcBef>
                <a:spcPct val="20000"/>
              </a:spcBef>
              <a:spcAft>
                <a:spcPct val="0"/>
              </a:spcAft>
              <a:buClr>
                <a:srgbClr val="FFCC00"/>
              </a:buClr>
              <a:buSzPct val="70000"/>
              <a:defRPr/>
            </a:pP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أستاذ الوعظ في كلية غوردون كونويل اللاهوتية</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تم تحميلها من قبل د. ريك جريفيث</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a:t>
            </a: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مؤسسة الدراسات اللاهوتية الأردنية</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كل الملفات بلغات عدة للتنزيل المجاني على</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pPr algn="ctr"/>
            <a:r>
              <a:rPr lang="ar-JO" dirty="0">
                <a:latin typeface="Arial" panose="020B0604020202020204" pitchFamily="34" charset="0"/>
                <a:cs typeface="Arial" panose="020B0604020202020204" pitchFamily="34" charset="0"/>
              </a:rPr>
              <a:t>رأي آرثرز</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
          </p:nvPr>
        </p:nvSpPr>
        <p:spPr>
          <a:xfrm>
            <a:off x="533400" y="1219200"/>
            <a:ext cx="3962400" cy="5334000"/>
          </a:xfrm>
          <a:ln w="19050">
            <a:solidFill>
              <a:srgbClr val="C00000"/>
            </a:solidFill>
          </a:ln>
        </p:spPr>
        <p:txBody>
          <a:bodyPr>
            <a:normAutofit fontScale="85000" lnSpcReduction="20000"/>
          </a:bodyPr>
          <a:lstStyle/>
          <a:p>
            <a:pPr algn="ctr">
              <a:buNone/>
            </a:pPr>
            <a:r>
              <a:rPr lang="ar-JO" sz="3000" dirty="0">
                <a:latin typeface="Arial" panose="020B0604020202020204" pitchFamily="34" charset="0"/>
                <a:cs typeface="Arial" panose="020B0604020202020204" pitchFamily="34" charset="0"/>
              </a:rPr>
              <a:t>تأييد</a:t>
            </a:r>
            <a:endParaRPr lang="en-US" sz="3000" dirty="0">
              <a:latin typeface="Arial" panose="020B0604020202020204" pitchFamily="34" charset="0"/>
              <a:cs typeface="Arial" panose="020B0604020202020204" pitchFamily="34" charset="0"/>
            </a:endParaRPr>
          </a:p>
          <a:p>
            <a:pPr algn="r" rtl="1"/>
            <a:r>
              <a:rPr lang="ar-JO" sz="3300" dirty="0">
                <a:latin typeface="Arial" panose="020B0604020202020204" pitchFamily="34" charset="0"/>
                <a:cs typeface="Arial" panose="020B0604020202020204" pitchFamily="34" charset="0"/>
              </a:rPr>
              <a:t>لقد استفدت بشدة من الوعظ الذي يركز على المسيح</a:t>
            </a:r>
            <a:endParaRPr lang="en-US" sz="3300" dirty="0">
              <a:latin typeface="Arial" panose="020B0604020202020204" pitchFamily="34" charset="0"/>
              <a:cs typeface="Arial" panose="020B0604020202020204" pitchFamily="34" charset="0"/>
            </a:endParaRPr>
          </a:p>
          <a:p>
            <a:pPr algn="r" rtl="1"/>
            <a:r>
              <a:rPr lang="ar-JO" sz="3300" dirty="0">
                <a:latin typeface="Arial" panose="020B0604020202020204" pitchFamily="34" charset="0"/>
                <a:cs typeface="Arial" panose="020B0604020202020204" pitchFamily="34" charset="0"/>
              </a:rPr>
              <a:t>يدعي الكتاب المقدس نفسه أن المسيح هو موضوع رئيسي</a:t>
            </a:r>
            <a:endParaRPr lang="en-US" sz="3300" dirty="0">
              <a:latin typeface="Arial" panose="020B0604020202020204" pitchFamily="34" charset="0"/>
              <a:cs typeface="Arial" panose="020B0604020202020204" pitchFamily="34" charset="0"/>
            </a:endParaRPr>
          </a:p>
          <a:p>
            <a:pPr algn="r" rtl="1"/>
            <a:r>
              <a:rPr lang="ar-JO" sz="3300" dirty="0">
                <a:latin typeface="Arial" panose="020B0604020202020204" pitchFamily="34" charset="0"/>
                <a:cs typeface="Arial" panose="020B0604020202020204" pitchFamily="34" charset="0"/>
              </a:rPr>
              <a:t>هناك الكثير من الحكمة الرعوية في التأكيد على نعمة ربنا يسوع المسيح وحقيقة أننا جميعاً نتغير باستمرار. كل واحد منا يحتاج إلى الإنجيل في كل وقت.</a:t>
            </a:r>
          </a:p>
          <a:p>
            <a:pPr algn="r" rtl="1"/>
            <a:r>
              <a:rPr lang="ar-JO" sz="3300" dirty="0">
                <a:latin typeface="Arial" panose="020B0604020202020204" pitchFamily="34" charset="0"/>
                <a:cs typeface="Arial" panose="020B0604020202020204" pitchFamily="34" charset="0"/>
              </a:rPr>
              <a:t>علينا أن نفعل أكثر من مجرد القول للناس (توقفوا عن فعل ذلك)</a:t>
            </a:r>
            <a:endParaRPr lang="en-US" sz="33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2"/>
          </p:nvPr>
        </p:nvSpPr>
        <p:spPr>
          <a:xfrm>
            <a:off x="4724400" y="1219200"/>
            <a:ext cx="3958590" cy="5334000"/>
          </a:xfrm>
          <a:ln w="19050">
            <a:solidFill>
              <a:srgbClr val="C00000"/>
            </a:solidFill>
          </a:ln>
        </p:spPr>
        <p:txBody>
          <a:bodyPr>
            <a:normAutofit fontScale="85000" lnSpcReduction="20000"/>
          </a:bodyPr>
          <a:lstStyle/>
          <a:p>
            <a:pPr algn="ctr">
              <a:buNone/>
            </a:pPr>
            <a:r>
              <a:rPr lang="ar-JO" sz="3000" dirty="0">
                <a:latin typeface="Arial" panose="020B0604020202020204" pitchFamily="34" charset="0"/>
                <a:cs typeface="Arial" panose="020B0604020202020204" pitchFamily="34" charset="0"/>
              </a:rPr>
              <a:t>معارضة</a:t>
            </a:r>
            <a:endParaRPr lang="en-US" sz="3000" dirty="0">
              <a:latin typeface="Arial" panose="020B0604020202020204" pitchFamily="34" charset="0"/>
              <a:cs typeface="Arial" panose="020B0604020202020204" pitchFamily="34" charset="0"/>
            </a:endParaRPr>
          </a:p>
          <a:p>
            <a:pPr algn="r" rtl="1"/>
            <a:r>
              <a:rPr lang="ar-JO" sz="3400" dirty="0">
                <a:latin typeface="Arial" panose="020B0604020202020204" pitchFamily="34" charset="0"/>
                <a:cs typeface="Arial" panose="020B0604020202020204" pitchFamily="34" charset="0"/>
              </a:rPr>
              <a:t>يستخدم العهد الجديد بانتظام شخصيات العهد القديم كنماذج أخلاقية</a:t>
            </a:r>
            <a:endParaRPr lang="en-US" sz="3400" dirty="0">
              <a:latin typeface="Arial" panose="020B0604020202020204" pitchFamily="34" charset="0"/>
              <a:cs typeface="Arial" panose="020B0604020202020204" pitchFamily="34" charset="0"/>
            </a:endParaRPr>
          </a:p>
          <a:p>
            <a:pPr algn="r" rtl="1"/>
            <a:r>
              <a:rPr lang="ar-JO" sz="3400" dirty="0">
                <a:latin typeface="Arial" panose="020B0604020202020204" pitchFamily="34" charset="0"/>
                <a:cs typeface="Arial" panose="020B0604020202020204" pitchFamily="34" charset="0"/>
              </a:rPr>
              <a:t>يقدم العهد الجديد بانتظام المسيح كمثالنا في السلوك الحسن</a:t>
            </a:r>
          </a:p>
          <a:p>
            <a:pPr algn="r" rtl="1"/>
            <a:r>
              <a:rPr lang="ar-JO" sz="3400" dirty="0">
                <a:latin typeface="Arial" panose="020B0604020202020204" pitchFamily="34" charset="0"/>
                <a:cs typeface="Arial" panose="020B0604020202020204" pitchFamily="34" charset="0"/>
              </a:rPr>
              <a:t>نحن ملتزمون بتمييز وإعلان نية المؤلف (كما هي نية المؤلف).</a:t>
            </a:r>
            <a:endParaRPr lang="en-US"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106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7772400" cy="868362"/>
          </a:xfrm>
        </p:spPr>
        <p:txBody>
          <a:bodyPr/>
          <a:lstStyle/>
          <a:p>
            <a:pPr algn="ctr"/>
            <a:r>
              <a:rPr lang="ar-JO" dirty="0">
                <a:latin typeface="Arial" panose="020B0604020202020204" pitchFamily="34" charset="0"/>
                <a:cs typeface="Arial" panose="020B0604020202020204" pitchFamily="34" charset="0"/>
              </a:rPr>
              <a:t>اللاهوت المحيطي</a:t>
            </a:r>
            <a:endParaRPr lang="en-US"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
          </p:nvPr>
        </p:nvSpPr>
        <p:spPr>
          <a:xfrm>
            <a:off x="914400" y="1447800"/>
            <a:ext cx="7772400" cy="4572000"/>
          </a:xfrm>
        </p:spPr>
        <p:txBody>
          <a:bodyPr>
            <a:noAutofit/>
          </a:bodyPr>
          <a:lstStyle/>
          <a:p>
            <a:pPr algn="r" rtl="1"/>
            <a:r>
              <a:rPr lang="ar-JO" sz="3200" dirty="0">
                <a:latin typeface="Arial" panose="020B0604020202020204" pitchFamily="34" charset="0"/>
                <a:cs typeface="Arial" panose="020B0604020202020204" pitchFamily="34" charset="0"/>
              </a:rPr>
              <a:t>للحصول على تناقض معقد ودقيق مع التفسير التاريخي الخلاصي، انظر: أبراهام كوروفيلا، الوعظ كترجمة عبر اللاهوت (2009): 85-97.</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يجادل كوروفيلا أن الكيان التفسيري الرئيسي الذي يحكم صحة التطبيق ... هو اللاهوت المحيطي بدلاً من لاهوت السرد التلوي</a:t>
            </a:r>
            <a:endParaRPr lang="en-US"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pPr algn="ctr"/>
            <a:r>
              <a:rPr lang="ar-JO" dirty="0">
                <a:latin typeface="Arial" panose="020B0604020202020204" pitchFamily="34" charset="0"/>
                <a:cs typeface="Arial" panose="020B0604020202020204" pitchFamily="34" charset="0"/>
              </a:rPr>
              <a:t>رأي آرثرز</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
          </p:nvPr>
        </p:nvSpPr>
        <p:spPr>
          <a:xfrm>
            <a:off x="533400" y="1219200"/>
            <a:ext cx="3962400" cy="5334000"/>
          </a:xfrm>
          <a:ln w="19050">
            <a:solidFill>
              <a:srgbClr val="C00000"/>
            </a:solidFill>
          </a:ln>
        </p:spPr>
        <p:txBody>
          <a:bodyPr>
            <a:normAutofit fontScale="77500" lnSpcReduction="20000"/>
          </a:bodyPr>
          <a:lstStyle/>
          <a:p>
            <a:pPr algn="ctr">
              <a:buNone/>
            </a:pPr>
            <a:r>
              <a:rPr lang="ar-JO" sz="3000" dirty="0">
                <a:latin typeface="Arial" panose="020B0604020202020204" pitchFamily="34" charset="0"/>
                <a:cs typeface="Arial" panose="020B0604020202020204" pitchFamily="34" charset="0"/>
              </a:rPr>
              <a:t>تأييد</a:t>
            </a:r>
            <a:endParaRPr lang="en-US" sz="3000" dirty="0">
              <a:latin typeface="Arial" panose="020B0604020202020204" pitchFamily="34" charset="0"/>
              <a:cs typeface="Arial" panose="020B0604020202020204" pitchFamily="34" charset="0"/>
            </a:endParaRPr>
          </a:p>
          <a:p>
            <a:pPr algn="r" rtl="1"/>
            <a:r>
              <a:rPr lang="ar-JO" sz="3300" dirty="0">
                <a:latin typeface="Arial" panose="020B0604020202020204" pitchFamily="34" charset="0"/>
                <a:cs typeface="Arial" panose="020B0604020202020204" pitchFamily="34" charset="0"/>
              </a:rPr>
              <a:t>لقد استفدت بشدة من الوعظ الذي يركز على المسيح</a:t>
            </a:r>
            <a:endParaRPr lang="en-US" sz="3300" dirty="0">
              <a:latin typeface="Arial" panose="020B0604020202020204" pitchFamily="34" charset="0"/>
              <a:cs typeface="Arial" panose="020B0604020202020204" pitchFamily="34" charset="0"/>
            </a:endParaRPr>
          </a:p>
          <a:p>
            <a:pPr algn="r" rtl="1"/>
            <a:r>
              <a:rPr lang="ar-JO" sz="3300" dirty="0">
                <a:latin typeface="Arial" panose="020B0604020202020204" pitchFamily="34" charset="0"/>
                <a:cs typeface="Arial" panose="020B0604020202020204" pitchFamily="34" charset="0"/>
              </a:rPr>
              <a:t>يدعي الكتاب المقدس نفسه أن المسيح هو موضوع رئيسي</a:t>
            </a:r>
            <a:endParaRPr lang="en-US" sz="3300" dirty="0">
              <a:latin typeface="Arial" panose="020B0604020202020204" pitchFamily="34" charset="0"/>
              <a:cs typeface="Arial" panose="020B0604020202020204" pitchFamily="34" charset="0"/>
            </a:endParaRPr>
          </a:p>
          <a:p>
            <a:pPr algn="r" rtl="1"/>
            <a:r>
              <a:rPr lang="ar-JO" sz="3300" dirty="0">
                <a:latin typeface="Arial" panose="020B0604020202020204" pitchFamily="34" charset="0"/>
                <a:cs typeface="Arial" panose="020B0604020202020204" pitchFamily="34" charset="0"/>
              </a:rPr>
              <a:t>هناك الكثير من الحكمة الرعوية في التأكيد على نعمة ربنا يسوع المسيح وحقيقة أننا جميعاً نتغير باستمرار. كل واحد منا يحتاج إلى الإنجيل في كل وقت.</a:t>
            </a:r>
          </a:p>
          <a:p>
            <a:pPr algn="r" rtl="1"/>
            <a:r>
              <a:rPr lang="ar-JO" sz="3300" dirty="0">
                <a:latin typeface="Arial" panose="020B0604020202020204" pitchFamily="34" charset="0"/>
                <a:cs typeface="Arial" panose="020B0604020202020204" pitchFamily="34" charset="0"/>
              </a:rPr>
              <a:t>علينا أن نفعل أكثر من مجرد القول للناس (توقفوا عن فعل ذلك)</a:t>
            </a:r>
            <a:endParaRPr lang="en-US" sz="33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2"/>
          </p:nvPr>
        </p:nvSpPr>
        <p:spPr>
          <a:xfrm>
            <a:off x="4724400" y="1219200"/>
            <a:ext cx="3958590" cy="5334000"/>
          </a:xfrm>
          <a:ln w="19050">
            <a:solidFill>
              <a:srgbClr val="C00000"/>
            </a:solidFill>
          </a:ln>
        </p:spPr>
        <p:txBody>
          <a:bodyPr>
            <a:normAutofit fontScale="77500" lnSpcReduction="20000"/>
          </a:bodyPr>
          <a:lstStyle/>
          <a:p>
            <a:pPr algn="ctr">
              <a:buNone/>
            </a:pPr>
            <a:r>
              <a:rPr lang="ar-JO" sz="3000" dirty="0">
                <a:latin typeface="Arial" panose="020B0604020202020204" pitchFamily="34" charset="0"/>
                <a:cs typeface="Arial" panose="020B0604020202020204" pitchFamily="34" charset="0"/>
              </a:rPr>
              <a:t>معارضة</a:t>
            </a:r>
            <a:endParaRPr lang="en-US" sz="3000" dirty="0">
              <a:latin typeface="Arial" panose="020B0604020202020204" pitchFamily="34" charset="0"/>
              <a:cs typeface="Arial" panose="020B0604020202020204" pitchFamily="34" charset="0"/>
            </a:endParaRPr>
          </a:p>
          <a:p>
            <a:pPr algn="r" rtl="1"/>
            <a:r>
              <a:rPr lang="ar-JO" sz="3400" dirty="0">
                <a:latin typeface="Arial" panose="020B0604020202020204" pitchFamily="34" charset="0"/>
                <a:cs typeface="Arial" panose="020B0604020202020204" pitchFamily="34" charset="0"/>
              </a:rPr>
              <a:t>يستخدم العهد الجديد بانتظام شخصيات العهد القديم كنماذج أخلاقية</a:t>
            </a:r>
            <a:endParaRPr lang="en-US" sz="3400" dirty="0">
              <a:latin typeface="Arial" panose="020B0604020202020204" pitchFamily="34" charset="0"/>
              <a:cs typeface="Arial" panose="020B0604020202020204" pitchFamily="34" charset="0"/>
            </a:endParaRPr>
          </a:p>
          <a:p>
            <a:pPr algn="r" rtl="1"/>
            <a:r>
              <a:rPr lang="ar-JO" sz="3400" dirty="0">
                <a:latin typeface="Arial" panose="020B0604020202020204" pitchFamily="34" charset="0"/>
                <a:cs typeface="Arial" panose="020B0604020202020204" pitchFamily="34" charset="0"/>
              </a:rPr>
              <a:t>يقدم العهد الجديد بانتظام المسيح كمثالنا في السلوك الحسن</a:t>
            </a:r>
          </a:p>
          <a:p>
            <a:pPr algn="r" rtl="1"/>
            <a:r>
              <a:rPr lang="ar-JO" sz="3400" dirty="0">
                <a:latin typeface="Arial" panose="020B0604020202020204" pitchFamily="34" charset="0"/>
                <a:cs typeface="Arial" panose="020B0604020202020204" pitchFamily="34" charset="0"/>
              </a:rPr>
              <a:t>نحن ملتزمون بتمييز وإعلان نية المؤلف (كما هي نية المؤلف).</a:t>
            </a:r>
          </a:p>
          <a:p>
            <a:pPr algn="r" rtl="1"/>
            <a:r>
              <a:rPr lang="ar-JO" sz="3400" dirty="0">
                <a:latin typeface="Arial" panose="020B0604020202020204" pitchFamily="34" charset="0"/>
                <a:cs typeface="Arial" panose="020B0604020202020204" pitchFamily="34" charset="0"/>
              </a:rPr>
              <a:t>نحن ملتزمون بالوعظ  باللاهوت الثالوثي، وليس بلاهوت المسيح وحده.</a:t>
            </a:r>
          </a:p>
          <a:p>
            <a:pPr algn="r" rtl="1"/>
            <a:r>
              <a:rPr lang="ar-JO" sz="3400" dirty="0">
                <a:latin typeface="Arial" panose="020B0604020202020204" pitchFamily="34" charset="0"/>
                <a:cs typeface="Arial" panose="020B0604020202020204" pitchFamily="34" charset="0"/>
              </a:rPr>
              <a:t>إن الوعظ بالمسيح من بعض نصوص العهد القديم تبدو غريبة وصياغية، على سبيل المثال أدب الحكمة.</a:t>
            </a:r>
            <a:endParaRPr lang="en-US"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00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lstStyle/>
          <a:p>
            <a:pPr algn="ctr"/>
            <a:r>
              <a:rPr lang="ar-JO" dirty="0"/>
              <a:t>تمرين آرثرز</a:t>
            </a:r>
            <a:endParaRPr lang="en-US" dirty="0"/>
          </a:p>
        </p:txBody>
      </p:sp>
      <p:sp>
        <p:nvSpPr>
          <p:cNvPr id="5" name="Content Placeholder 4"/>
          <p:cNvSpPr>
            <a:spLocks noGrp="1"/>
          </p:cNvSpPr>
          <p:nvPr>
            <p:ph sz="quarter" idx="1"/>
          </p:nvPr>
        </p:nvSpPr>
        <p:spPr>
          <a:xfrm>
            <a:off x="1143000" y="1447800"/>
            <a:ext cx="7010400" cy="4572000"/>
          </a:xfrm>
        </p:spPr>
        <p:txBody>
          <a:bodyPr>
            <a:normAutofit/>
          </a:bodyPr>
          <a:lstStyle/>
          <a:p>
            <a:pPr algn="r" rtl="1"/>
            <a:r>
              <a:rPr lang="ar-JO" sz="3200" dirty="0"/>
              <a:t>ركّز على النعمة بانتظام وبشكل متكرر</a:t>
            </a:r>
            <a:endParaRPr lang="en-US" sz="3200" dirty="0"/>
          </a:p>
          <a:p>
            <a:pPr algn="r" rtl="1"/>
            <a:r>
              <a:rPr lang="ar-JO" sz="3200" dirty="0"/>
              <a:t>أسّس الضرورة الأخلاقية على الإشارة اللاهوتية.</a:t>
            </a:r>
            <a:endParaRPr lang="en-US" sz="3200" dirty="0"/>
          </a:p>
          <a:p>
            <a:pPr algn="r" rtl="1"/>
            <a:r>
              <a:rPr lang="ar-JO" sz="3200" dirty="0"/>
              <a:t>كن ثالوثياً</a:t>
            </a:r>
            <a:endParaRPr lang="en-US" sz="3200" dirty="0"/>
          </a:p>
          <a:p>
            <a:pPr algn="r" rtl="1"/>
            <a:r>
              <a:rPr lang="ar-JO" sz="3200" dirty="0"/>
              <a:t>بالنسبة لسرد العهد القديم، اتبع مستويات المعنى الثلاثة لفي وستيوارت </a:t>
            </a:r>
            <a:r>
              <a:rPr lang="ar-JO" sz="2800" dirty="0"/>
              <a:t>(من كيفية قراءة الكتاب المقدس بكل ما يستحقه).</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96200" cy="1066800"/>
          </a:xfrm>
        </p:spPr>
        <p:txBody>
          <a:bodyPr>
            <a:normAutofit fontScale="90000"/>
          </a:bodyPr>
          <a:lstStyle/>
          <a:p>
            <a:pPr algn="ctr"/>
            <a:r>
              <a:rPr lang="ar-JO" dirty="0">
                <a:latin typeface="Arial" panose="020B0604020202020204" pitchFamily="34" charset="0"/>
                <a:cs typeface="Arial" panose="020B0604020202020204" pitchFamily="34" charset="0"/>
              </a:rPr>
              <a:t>مستويات المعنى الثلاثة</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في سرد العهد القديم</a:t>
            </a:r>
            <a:endParaRPr lang="en-US" dirty="0">
              <a:latin typeface="Arial" panose="020B0604020202020204" pitchFamily="34" charset="0"/>
              <a:cs typeface="Arial" panose="020B0604020202020204" pitchFamily="34" charset="0"/>
            </a:endParaRPr>
          </a:p>
        </p:txBody>
      </p:sp>
      <p:sp>
        <p:nvSpPr>
          <p:cNvPr id="4" name="Oval 3"/>
          <p:cNvSpPr/>
          <p:nvPr/>
        </p:nvSpPr>
        <p:spPr>
          <a:xfrm>
            <a:off x="1371600" y="1371600"/>
            <a:ext cx="6934200" cy="5029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Oval 4"/>
          <p:cNvSpPr/>
          <p:nvPr/>
        </p:nvSpPr>
        <p:spPr>
          <a:xfrm>
            <a:off x="2209800" y="2362200"/>
            <a:ext cx="5257800" cy="3505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Oval 5"/>
          <p:cNvSpPr/>
          <p:nvPr/>
        </p:nvSpPr>
        <p:spPr>
          <a:xfrm>
            <a:off x="2819400" y="3276600"/>
            <a:ext cx="4114800" cy="22098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800" dirty="0">
                <a:latin typeface="Arial" panose="020B0604020202020204" pitchFamily="34" charset="0"/>
                <a:cs typeface="Arial" panose="020B0604020202020204" pitchFamily="34" charset="0"/>
              </a:rPr>
              <a:t>3. السيرة الذاتية للأشخاص</a:t>
            </a:r>
            <a:endParaRPr lang="en-US" sz="2800" dirty="0">
              <a:latin typeface="Arial" panose="020B0604020202020204" pitchFamily="34" charset="0"/>
              <a:cs typeface="Arial" panose="020B0604020202020204" pitchFamily="34" charset="0"/>
            </a:endParaRPr>
          </a:p>
        </p:txBody>
      </p:sp>
      <p:sp>
        <p:nvSpPr>
          <p:cNvPr id="7" name="TextBox 6"/>
          <p:cNvSpPr txBox="1"/>
          <p:nvPr/>
        </p:nvSpPr>
        <p:spPr>
          <a:xfrm>
            <a:off x="2743200" y="1447800"/>
            <a:ext cx="4419600" cy="523220"/>
          </a:xfrm>
          <a:prstGeom prst="rect">
            <a:avLst/>
          </a:prstGeom>
          <a:noFill/>
        </p:spPr>
        <p:txBody>
          <a:bodyPr wrap="square" rtlCol="0">
            <a:spAutoFit/>
          </a:bodyPr>
          <a:lstStyle/>
          <a:p>
            <a:pPr marL="514350" indent="-514350" algn="ctr"/>
            <a:r>
              <a:rPr lang="ar-JO" sz="2800" dirty="0">
                <a:latin typeface="Arial" panose="020B0604020202020204" pitchFamily="34" charset="0"/>
                <a:cs typeface="Arial" panose="020B0604020202020204" pitchFamily="34" charset="0"/>
              </a:rPr>
              <a:t>1. السرد الكبير عن الفداء</a:t>
            </a:r>
            <a:endParaRPr lang="en-US" sz="2800" dirty="0">
              <a:latin typeface="Arial" panose="020B0604020202020204" pitchFamily="34" charset="0"/>
              <a:cs typeface="Arial" panose="020B0604020202020204" pitchFamily="34" charset="0"/>
            </a:endParaRPr>
          </a:p>
        </p:txBody>
      </p:sp>
      <p:sp>
        <p:nvSpPr>
          <p:cNvPr id="8" name="TextBox 7"/>
          <p:cNvSpPr txBox="1"/>
          <p:nvPr/>
        </p:nvSpPr>
        <p:spPr>
          <a:xfrm>
            <a:off x="3429000" y="2743200"/>
            <a:ext cx="3124200" cy="523220"/>
          </a:xfrm>
          <a:prstGeom prst="rect">
            <a:avLst/>
          </a:prstGeom>
          <a:noFill/>
        </p:spPr>
        <p:txBody>
          <a:bodyPr wrap="square" rtlCol="0">
            <a:spAutoFit/>
          </a:bodyPr>
          <a:lstStyle/>
          <a:p>
            <a:pPr algn="ctr"/>
            <a:r>
              <a:rPr lang="ar-JO" sz="2800" dirty="0">
                <a:latin typeface="Arial" panose="020B0604020202020204" pitchFamily="34" charset="0"/>
                <a:cs typeface="Arial" panose="020B0604020202020204" pitchFamily="34" charset="0"/>
              </a:rPr>
              <a:t>2. تاريخ إسرائيل</a:t>
            </a:r>
            <a:endParaRPr lang="en-US"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1CB357D-DA6F-A16E-7A03-EF26A383E239}"/>
              </a:ext>
            </a:extLst>
          </p:cNvPr>
          <p:cNvSpPr txBox="1"/>
          <p:nvPr/>
        </p:nvSpPr>
        <p:spPr>
          <a:xfrm>
            <a:off x="7075714" y="-2634343"/>
            <a:ext cx="184731" cy="646331"/>
          </a:xfrm>
          <a:prstGeom prst="rect">
            <a:avLst/>
          </a:prstGeom>
          <a:noFill/>
        </p:spPr>
        <p:txBody>
          <a:bodyPr wrap="none" rtlCol="0">
            <a:spAutoFit/>
          </a:bodyPr>
          <a:lstStyle/>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1371600" y="1371600"/>
            <a:ext cx="6934200" cy="5029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762000" y="274638"/>
            <a:ext cx="7924800" cy="639762"/>
          </a:xfrm>
        </p:spPr>
        <p:txBody>
          <a:bodyPr>
            <a:normAutofit/>
          </a:bodyPr>
          <a:lstStyle/>
          <a:p>
            <a:pPr algn="ctr"/>
            <a:r>
              <a:rPr lang="ar-JO" sz="2800" dirty="0">
                <a:latin typeface="Arial" panose="020B0604020202020204" pitchFamily="34" charset="0"/>
                <a:cs typeface="Arial" panose="020B0604020202020204" pitchFamily="34" charset="0"/>
              </a:rPr>
              <a:t>مثال من عظة آرثرز عن حبقوق 3: 16-19</a:t>
            </a:r>
            <a:endParaRPr lang="en-US" sz="2800" dirty="0">
              <a:latin typeface="Arial" panose="020B0604020202020204" pitchFamily="34" charset="0"/>
              <a:cs typeface="Arial" panose="020B0604020202020204" pitchFamily="34" charset="0"/>
            </a:endParaRPr>
          </a:p>
        </p:txBody>
      </p:sp>
      <p:sp>
        <p:nvSpPr>
          <p:cNvPr id="13" name="Oval 12"/>
          <p:cNvSpPr/>
          <p:nvPr/>
        </p:nvSpPr>
        <p:spPr>
          <a:xfrm>
            <a:off x="2209800" y="2362200"/>
            <a:ext cx="5257800" cy="3505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Oval 13"/>
          <p:cNvSpPr/>
          <p:nvPr/>
        </p:nvSpPr>
        <p:spPr>
          <a:xfrm>
            <a:off x="2819400" y="3276600"/>
            <a:ext cx="4114800" cy="22098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685800" y="1219200"/>
            <a:ext cx="8001000" cy="5334000"/>
          </a:xfrm>
        </p:spPr>
        <p:txBody>
          <a:bodyPr>
            <a:normAutofit/>
          </a:bodyPr>
          <a:lstStyle/>
          <a:p>
            <a:pPr algn="r" rtl="1"/>
            <a:r>
              <a:rPr lang="ar-JO" b="1" u="sng" dirty="0">
                <a:latin typeface="Arial" panose="020B0604020202020204" pitchFamily="34" charset="0"/>
                <a:cs typeface="Arial" panose="020B0604020202020204" pitchFamily="34" charset="0"/>
              </a:rPr>
              <a:t>المستوى الثاني</a:t>
            </a:r>
            <a:r>
              <a:rPr lang="ar-JO" dirty="0">
                <a:latin typeface="Arial" panose="020B0604020202020204" pitchFamily="34" charset="0"/>
                <a:cs typeface="Arial" panose="020B0604020202020204" pitchFamily="34" charset="0"/>
              </a:rPr>
              <a:t>: (تاريخ إسرائيل). لقد أصبح إسرائيل جشعاً وفاسداً، لذلك تنبأ الله أنه سيأتي بالكلدانيين لتأديب إسرائيل. رثى حبقوق</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توازي تجربة المستمعين المعاصرين: نحن أيضاً نأسف على طرق الله</a:t>
            </a:r>
            <a:endParaRPr lang="en-US" dirty="0">
              <a:latin typeface="Arial" panose="020B0604020202020204" pitchFamily="34" charset="0"/>
              <a:cs typeface="Arial" panose="020B0604020202020204" pitchFamily="34" charset="0"/>
            </a:endParaRPr>
          </a:p>
          <a:p>
            <a:pPr algn="r" rtl="1"/>
            <a:r>
              <a:rPr lang="ar-JO" b="1" u="sng" dirty="0">
                <a:latin typeface="Arial" panose="020B0604020202020204" pitchFamily="34" charset="0"/>
                <a:cs typeface="Arial" panose="020B0604020202020204" pitchFamily="34" charset="0"/>
              </a:rPr>
              <a:t>المستوى الثالث</a:t>
            </a:r>
            <a:r>
              <a:rPr lang="ar-JO" dirty="0">
                <a:latin typeface="Arial" panose="020B0604020202020204" pitchFamily="34" charset="0"/>
                <a:cs typeface="Arial" panose="020B0604020202020204" pitchFamily="34" charset="0"/>
              </a:rPr>
              <a:t>: (السيرة الشخصية لاستخلاص المبادئ الأخلاقية). وبنهاية السفر يفرح حبقوق. كيف؟ إنه يكرر ويتذكر قوة الله ومحبته التي ظهرت في الخروج.</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توازي تجربة المستمعين المعاصرين: نستطيع أيضاً أن نكرر ونتذكر</a:t>
            </a:r>
            <a:endParaRPr lang="en-US" dirty="0">
              <a:latin typeface="Arial" panose="020B0604020202020204" pitchFamily="34" charset="0"/>
              <a:cs typeface="Arial" panose="020B0604020202020204" pitchFamily="34" charset="0"/>
            </a:endParaRPr>
          </a:p>
          <a:p>
            <a:pPr algn="r" rtl="1"/>
            <a:r>
              <a:rPr lang="ar-JO" b="1" u="sng" dirty="0">
                <a:latin typeface="Arial" panose="020B0604020202020204" pitchFamily="34" charset="0"/>
                <a:cs typeface="Arial" panose="020B0604020202020204" pitchFamily="34" charset="0"/>
              </a:rPr>
              <a:t>المستوى الأول</a:t>
            </a:r>
            <a:r>
              <a:rPr lang="ar-JO" dirty="0">
                <a:latin typeface="Arial" panose="020B0604020202020204" pitchFamily="34" charset="0"/>
                <a:cs typeface="Arial" panose="020B0604020202020204" pitchFamily="34" charset="0"/>
              </a:rPr>
              <a:t>: (تاريخ الفداء). إن الابتهاج ممكن بشكل مضاعف بالنسبة لمؤمني العهد الجديد الذين لا يتذكرون الخروج فقط بل يتذكرون موسى الأعظم وخلاصنا الأعظم. البار بالإيمان يحيا.</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par>
                                <p:cTn id="23" presetID="2" presetClass="entr" presetSubtype="4"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2" presetClass="entr" presetSubtype="4"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Autofit/>
          </a:bodyPr>
          <a:lstStyle/>
          <a:p>
            <a:pPr algn="ctr"/>
            <a:r>
              <a:rPr lang="ar-JO" dirty="0">
                <a:latin typeface="Arial" panose="020B0604020202020204" pitchFamily="34" charset="0"/>
                <a:cs typeface="Arial" panose="020B0604020202020204" pitchFamily="34" charset="0"/>
              </a:rPr>
              <a:t>طرق الوعظ عن المسيح</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من العهد القديم</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381000" y="1447800"/>
            <a:ext cx="8305800" cy="5029200"/>
          </a:xfrm>
        </p:spPr>
        <p:txBody>
          <a:bodyPr>
            <a:normAutofit lnSpcReduction="10000"/>
          </a:bodyPr>
          <a:lstStyle/>
          <a:p>
            <a:pPr algn="r" rtl="1"/>
            <a:r>
              <a:rPr lang="ar-JO" sz="2800" dirty="0">
                <a:latin typeface="Arial" panose="020B0604020202020204" pitchFamily="34" charset="0"/>
                <a:cs typeface="Arial" panose="020B0604020202020204" pitchFamily="34" charset="0"/>
              </a:rPr>
              <a:t>نبوة مباشرة عن المسيح</a:t>
            </a:r>
            <a:endParaRPr lang="en-US" sz="2800" dirty="0">
              <a:latin typeface="Arial" panose="020B0604020202020204" pitchFamily="34" charset="0"/>
              <a:cs typeface="Arial" panose="020B0604020202020204" pitchFamily="34" charset="0"/>
            </a:endParaRPr>
          </a:p>
          <a:p>
            <a:pPr algn="r" rtl="1"/>
            <a:r>
              <a:rPr lang="ar-JO" sz="2800" dirty="0">
                <a:latin typeface="Arial" panose="020B0604020202020204" pitchFamily="34" charset="0"/>
                <a:cs typeface="Arial" panose="020B0604020202020204" pitchFamily="34" charset="0"/>
              </a:rPr>
              <a:t>اقتباس في العهد الجديد من العهد القديم (مثل البار بالإيمان يحيا، أنا أجعل أعداءك موطئاُ لقدميك)</a:t>
            </a:r>
            <a:endParaRPr lang="en-US" sz="2800" dirty="0">
              <a:latin typeface="Arial" panose="020B0604020202020204" pitchFamily="34" charset="0"/>
              <a:cs typeface="Arial" panose="020B0604020202020204" pitchFamily="34" charset="0"/>
            </a:endParaRPr>
          </a:p>
          <a:p>
            <a:pPr algn="r" rtl="1"/>
            <a:r>
              <a:rPr lang="ar-JO" sz="2800" dirty="0">
                <a:latin typeface="Arial" panose="020B0604020202020204" pitchFamily="34" charset="0"/>
                <a:cs typeface="Arial" panose="020B0604020202020204" pitchFamily="34" charset="0"/>
              </a:rPr>
              <a:t>التقدم الفدائي التاريخي (على سبيل المثال، تذكر حبقوق فداء الله في الخروج، ولدينا فداء أعظم في المسيح).</a:t>
            </a:r>
          </a:p>
          <a:p>
            <a:pPr algn="r" rtl="1"/>
            <a:r>
              <a:rPr lang="ar-JO" sz="2800" dirty="0">
                <a:latin typeface="Arial" panose="020B0604020202020204" pitchFamily="34" charset="0"/>
                <a:cs typeface="Arial" panose="020B0604020202020204" pitchFamily="34" charset="0"/>
              </a:rPr>
              <a:t>تحقيق الوعد (على سبيل المثال، يتبارك فيك جميع أمم الأرض.)</a:t>
            </a:r>
          </a:p>
          <a:p>
            <a:pPr algn="r" rtl="1"/>
            <a:r>
              <a:rPr lang="ar-JO" sz="2800" dirty="0">
                <a:latin typeface="Arial" panose="020B0604020202020204" pitchFamily="34" charset="0"/>
                <a:cs typeface="Arial" panose="020B0604020202020204" pitchFamily="34" charset="0"/>
              </a:rPr>
              <a:t>يوضح النص سبب الحاجة إلى المسيح (مثل فشل ملوك إسرائيل).</a:t>
            </a:r>
          </a:p>
          <a:p>
            <a:pPr algn="r" rtl="1"/>
            <a:r>
              <a:rPr lang="ar-JO" sz="2800" dirty="0">
                <a:latin typeface="Arial" panose="020B0604020202020204" pitchFamily="34" charset="0"/>
                <a:cs typeface="Arial" panose="020B0604020202020204" pitchFamily="34" charset="0"/>
              </a:rPr>
              <a:t>يظهر النص لنا شخصاً يشبه المسيح (مثل بوعز الذي فدى نعمي وراعوث)</a:t>
            </a:r>
            <a:endParaRPr lang="en-US" sz="2800" dirty="0">
              <a:latin typeface="Arial" panose="020B0604020202020204" pitchFamily="34" charset="0"/>
              <a:cs typeface="Arial" panose="020B0604020202020204" pitchFamily="34" charset="0"/>
            </a:endParaRPr>
          </a:p>
          <a:p>
            <a:pPr algn="r" rtl="1"/>
            <a:r>
              <a:rPr lang="ar-JO" sz="2800" dirty="0">
                <a:latin typeface="Arial" panose="020B0604020202020204" pitchFamily="34" charset="0"/>
                <a:cs typeface="Arial" panose="020B0604020202020204" pitchFamily="34" charset="0"/>
              </a:rPr>
              <a:t>الموضوعات الطولية (على سبيل المثال، الهيكل، الكهنوت، الحمل، الخروج).</a:t>
            </a:r>
            <a:endParaRPr lang="en-US" dirty="0">
              <a:latin typeface="Arial" panose="020B0604020202020204" pitchFamily="34" charset="0"/>
              <a:cs typeface="Arial" panose="020B0604020202020204" pitchFamily="34" charset="0"/>
            </a:endParaRPr>
          </a:p>
          <a:p>
            <a:pPr>
              <a:buNone/>
            </a:pP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7028058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16934" y="76202"/>
            <a:ext cx="9144000" cy="685800"/>
          </a:xfrm>
        </p:spPr>
        <p:txBody>
          <a:bodyPr/>
          <a:lstStyle/>
          <a:p>
            <a:pPr eaLnBrk="1" hangingPunct="1">
              <a:defRPr/>
            </a:pPr>
            <a:r>
              <a:rPr lang="en-US" sz="4800" b="1" dirty="0">
                <a:solidFill>
                  <a:srgbClr val="FFFFFF"/>
                </a:solidFill>
                <a:latin typeface="Arial" panose="020B0604020202020204" pitchFamily="34" charset="0"/>
                <a:ea typeface="ＭＳ Ｐゴシック" charset="0"/>
                <a:cs typeface="Arial" panose="020B0604020202020204" pitchFamily="34" charset="0"/>
              </a:rPr>
              <a:t>BibleStudyDownloads.org</a:t>
            </a:r>
            <a:endParaRPr lang="en-US" sz="18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863601"/>
            <a:ext cx="3606800" cy="3278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استخدم</a:t>
            </a:r>
            <a:r>
              <a:rPr lang="ar-JO" sz="3800" b="1" dirty="0">
                <a:solidFill>
                  <a:srgbClr val="FFFFFF"/>
                </a:solidFill>
                <a:latin typeface="Arial" panose="020B0604020202020204" pitchFamily="34" charset="0"/>
                <a:cs typeface="Arial" panose="020B0604020202020204" pitchFamily="34" charset="0"/>
              </a:rPr>
              <a:t> </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رمز الإستجابة السريعة (</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QR Code</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للحصول على الرابط الإلكتروني الخاص بالمصادر</a:t>
            </a:r>
            <a:endPar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4341544"/>
            <a:ext cx="3425631" cy="2096430"/>
          </a:xfrm>
          <a:prstGeom prst="rect">
            <a:avLst/>
          </a:prstGeom>
        </p:spPr>
      </p:pic>
      <p:pic>
        <p:nvPicPr>
          <p:cNvPr id="5" name="Picture 4">
            <a:extLst>
              <a:ext uri="{FF2B5EF4-FFF2-40B4-BE49-F238E27FC236}">
                <a16:creationId xmlns:a16="http://schemas.microsoft.com/office/drawing/2014/main" id="{98B62EE6-866D-4143-9082-63CB2850C425}"/>
              </a:ext>
            </a:extLst>
          </p:cNvPr>
          <p:cNvPicPr>
            <a:picLocks noChangeAspect="1"/>
          </p:cNvPicPr>
          <p:nvPr/>
        </p:nvPicPr>
        <p:blipFill>
          <a:blip r:embed="rId4"/>
          <a:stretch>
            <a:fillRect/>
          </a:stretch>
        </p:blipFill>
        <p:spPr>
          <a:xfrm>
            <a:off x="3735659" y="1080945"/>
            <a:ext cx="5357029" cy="5357029"/>
          </a:xfrm>
          <a:prstGeom prst="rect">
            <a:avLst/>
          </a:prstGeom>
        </p:spPr>
      </p:pic>
    </p:spTree>
    <p:extLst>
      <p:ext uri="{BB962C8B-B14F-4D97-AF65-F5344CB8AC3E}">
        <p14:creationId xmlns:p14="http://schemas.microsoft.com/office/powerpoint/2010/main" val="26999934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أبرز المؤيدين</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1219200" y="1447800"/>
            <a:ext cx="6858000" cy="4572000"/>
          </a:xfrm>
          <a:ln w="28575">
            <a:solidFill>
              <a:schemeClr val="accent2">
                <a:lumMod val="60000"/>
                <a:lumOff val="40000"/>
              </a:schemeClr>
            </a:solidFill>
          </a:ln>
        </p:spPr>
        <p:txBody>
          <a:bodyPr>
            <a:normAutofit/>
          </a:bodyPr>
          <a:lstStyle/>
          <a:p>
            <a:pPr algn="r" rtl="1"/>
            <a:r>
              <a:rPr lang="ar-JO" sz="3200" dirty="0">
                <a:latin typeface="Arial" panose="020B0604020202020204" pitchFamily="34" charset="0"/>
                <a:cs typeface="Arial" panose="020B0604020202020204" pitchFamily="34" charset="0"/>
              </a:rPr>
              <a:t>سيدني غريدانوس، الواعظ المعاصر والنص القديم، الوعظ بالمسيح من سفر التكوين</a:t>
            </a:r>
            <a:endParaRPr lang="en-US" sz="3200" i="1"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برايان تشابل، وعظ مركزه المسيح</a:t>
            </a:r>
            <a:endParaRPr lang="en-US" sz="3200" i="1"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غراهام غولدزوورثي، وعظ الكتاب المقدس كاملاً كنص مقدس مسيحي</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تيموثي كيلر، الوعظ إلى القلب، (محاضرات أوكينغا). راجع كلوني وكيلر، محاضرات جامعية، التبشير بالمسيح في عالم ما بعد الحداثة.</a:t>
            </a:r>
            <a:endParaRPr lang="en-US"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0"/>
            <a:ext cx="7772400" cy="1143000"/>
          </a:xfrm>
        </p:spPr>
        <p:txBody>
          <a:bodyPr/>
          <a:lstStyle/>
          <a:p>
            <a:pPr algn="ctr"/>
            <a:r>
              <a:rPr lang="ar-JO" dirty="0">
                <a:latin typeface="Arial" panose="020B0604020202020204" pitchFamily="34" charset="0"/>
                <a:cs typeface="Arial" panose="020B0604020202020204" pitchFamily="34" charset="0"/>
              </a:rPr>
              <a:t>اللاهوت/علم التفسير</a:t>
            </a:r>
            <a:endParaRPr lang="en-US"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
          </p:nvPr>
        </p:nvSpPr>
        <p:spPr/>
        <p:txBody>
          <a:bodyPr>
            <a:normAutofit/>
          </a:bodyPr>
          <a:lstStyle/>
          <a:p>
            <a:pPr algn="r" rtl="1"/>
            <a:r>
              <a:rPr lang="ar-JO" sz="3200" dirty="0">
                <a:latin typeface="Arial" panose="020B0604020202020204" pitchFamily="34" charset="0"/>
                <a:cs typeface="Arial" panose="020B0604020202020204" pitchFamily="34" charset="0"/>
              </a:rPr>
              <a:t>التفسير الفدائي-التاريخي ــــ الكتاب المقدس كاملاً هو وثيقة واحدة متوافقة، بتصوير خلاص الله للعالم في المسيح. كل أجزاء الكتاب المقدس تعلن شيئاً عن المسيح والفداء. </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لهذا يجب أن تعلن كل العظات علانية وصراحة شيئاً عن المسيح وعمل الفداء</a:t>
            </a:r>
            <a:endParaRPr lang="en-US"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a:r>
              <a:rPr lang="ar-JO" dirty="0">
                <a:latin typeface="Arial" panose="020B0604020202020204" pitchFamily="34" charset="0"/>
                <a:cs typeface="Arial" panose="020B0604020202020204" pitchFamily="34" charset="0"/>
              </a:rPr>
              <a:t>غالباً ما يتعارض مع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914400" y="990600"/>
            <a:ext cx="7772400" cy="5410200"/>
          </a:xfrm>
        </p:spPr>
        <p:txBody>
          <a:bodyPr>
            <a:normAutofit/>
          </a:bodyPr>
          <a:lstStyle/>
          <a:p>
            <a:pPr algn="r" rtl="1"/>
            <a:r>
              <a:rPr lang="ar-JO" sz="3200" dirty="0">
                <a:latin typeface="Arial" panose="020B0604020202020204" pitchFamily="34" charset="0"/>
                <a:cs typeface="Arial" panose="020B0604020202020204" pitchFamily="34" charset="0"/>
              </a:rPr>
              <a:t>الوعظ الأخلاقي: استخدام شخصيات الكتاب المقدس (خصوصاً شخصيات العهد القديم) كنماذج أخلاقية</a:t>
            </a:r>
            <a:endParaRPr lang="en-US" sz="3200" dirty="0">
              <a:latin typeface="Arial" panose="020B0604020202020204" pitchFamily="34" charset="0"/>
              <a:cs typeface="Arial" panose="020B0604020202020204" pitchFamily="34" charset="0"/>
            </a:endParaRPr>
          </a:p>
          <a:p>
            <a:pPr lvl="1" algn="r" rtl="1"/>
            <a:r>
              <a:rPr lang="ar-JO" sz="3000" dirty="0">
                <a:latin typeface="Arial" panose="020B0604020202020204" pitchFamily="34" charset="0"/>
                <a:cs typeface="Arial" panose="020B0604020202020204" pitchFamily="34" charset="0"/>
              </a:rPr>
              <a:t>لاحظ أن مصطلح الوعظ الأخلاقي لا يستخدم من قبل هؤلاء الذين يستخدمون هذه الطريقة. هذا يبدو غير عادل بالنسبة لي</a:t>
            </a:r>
            <a:endParaRPr lang="en-US" sz="3200" dirty="0">
              <a:latin typeface="Arial" panose="020B0604020202020204" pitchFamily="34" charset="0"/>
              <a:cs typeface="Arial" panose="020B0604020202020204" pitchFamily="34" charset="0"/>
            </a:endParaRPr>
          </a:p>
          <a:p>
            <a:pPr marL="274320" lvl="1" indent="-274320" algn="r" rtl="1">
              <a:spcBef>
                <a:spcPts val="580"/>
              </a:spcBef>
              <a:buClr>
                <a:schemeClr val="accent1"/>
              </a:buClr>
            </a:pPr>
            <a:r>
              <a:rPr lang="ar-JO" sz="3200" dirty="0">
                <a:latin typeface="Arial" panose="020B0604020202020204" pitchFamily="34" charset="0"/>
                <a:cs typeface="Arial" panose="020B0604020202020204" pitchFamily="34" charset="0"/>
              </a:rPr>
              <a:t>الوعظ المبني على المبادئ</a:t>
            </a:r>
            <a:r>
              <a:rPr lang="en-US" sz="3000" dirty="0">
                <a:latin typeface="Arial" panose="020B0604020202020204" pitchFamily="34" charset="0"/>
                <a:cs typeface="Arial" panose="020B0604020202020204" pitchFamily="34" charset="0"/>
              </a:rPr>
              <a:t> </a:t>
            </a:r>
            <a:endParaRPr lang="en-US" sz="3100" dirty="0">
              <a:latin typeface="Arial" panose="020B0604020202020204" pitchFamily="34" charset="0"/>
              <a:cs typeface="Arial" panose="020B0604020202020204" pitchFamily="34" charset="0"/>
            </a:endParaRPr>
          </a:p>
          <a:p>
            <a:pPr marL="547688" lvl="2" indent="-201613" algn="r" rtl="1">
              <a:spcBef>
                <a:spcPts val="580"/>
              </a:spcBef>
              <a:buClr>
                <a:schemeClr val="accent2"/>
              </a:buClr>
            </a:pPr>
            <a:r>
              <a:rPr lang="ar-JO" sz="3100" dirty="0">
                <a:latin typeface="Arial" panose="020B0604020202020204" pitchFamily="34" charset="0"/>
                <a:cs typeface="Arial" panose="020B0604020202020204" pitchFamily="34" charset="0"/>
              </a:rPr>
              <a:t>مثال: عظة عن أستير</a:t>
            </a:r>
            <a:endParaRPr lang="en-US" sz="3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73162"/>
          </a:xfrm>
        </p:spPr>
        <p:txBody>
          <a:bodyPr>
            <a:noAutofit/>
          </a:bodyPr>
          <a:lstStyle/>
          <a:p>
            <a:pPr algn="ctr"/>
            <a:r>
              <a:rPr lang="ar-JO" sz="3200" dirty="0">
                <a:latin typeface="Arial" panose="020B0604020202020204" pitchFamily="34" charset="0"/>
                <a:cs typeface="Arial" panose="020B0604020202020204" pitchFamily="34" charset="0"/>
              </a:rPr>
              <a:t>الملكة الجميلة التي أنقذت أمة</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t>
            </a:r>
            <a:r>
              <a:rPr lang="ar-JO" sz="3200" dirty="0">
                <a:latin typeface="Arial" panose="020B0604020202020204" pitchFamily="34" charset="0"/>
                <a:cs typeface="Arial" panose="020B0604020202020204" pitchFamily="34" charset="0"/>
              </a:rPr>
              <a:t>عظة عن أستير</a:t>
            </a:r>
            <a:r>
              <a:rPr lang="en-US" sz="3200" dirty="0">
                <a:latin typeface="Arial" panose="020B0604020202020204" pitchFamily="34" charset="0"/>
                <a:cs typeface="Arial" panose="020B0604020202020204" pitchFamily="34" charset="0"/>
              </a:rPr>
              <a:t>)</a:t>
            </a:r>
          </a:p>
        </p:txBody>
      </p:sp>
      <p:sp>
        <p:nvSpPr>
          <p:cNvPr id="3" name="Content Placeholder 2"/>
          <p:cNvSpPr>
            <a:spLocks noGrp="1"/>
          </p:cNvSpPr>
          <p:nvPr>
            <p:ph sz="quarter" idx="1"/>
          </p:nvPr>
        </p:nvSpPr>
        <p:spPr>
          <a:xfrm>
            <a:off x="685800" y="1524000"/>
            <a:ext cx="8001000" cy="4648200"/>
          </a:xfrm>
          <a:ln w="28575">
            <a:solidFill>
              <a:schemeClr val="accent1">
                <a:lumMod val="60000"/>
                <a:lumOff val="40000"/>
              </a:schemeClr>
            </a:solidFill>
          </a:ln>
        </p:spPr>
        <p:txBody>
          <a:bodyPr>
            <a:normAutofit/>
          </a:bodyPr>
          <a:lstStyle/>
          <a:p>
            <a:pPr algn="r" rtl="1"/>
            <a:r>
              <a:rPr lang="ar-JO" dirty="0">
                <a:latin typeface="Arial" panose="020B0604020202020204" pitchFamily="34" charset="0"/>
                <a:cs typeface="Arial" panose="020B0604020202020204" pitchFamily="34" charset="0"/>
              </a:rPr>
              <a:t>في حين أن سفر أستير لا يتغاضى عن مسابقات ملكات الجمال، فلا ينبغي لنا أن نفترض أن الله محرج أو مقيد أو معادٍ تجاه الجمال الأنثوي والجنس. إذا انتهى بك الأمر في موقف حيث يأخذك جمالك الجسدي إلى مواقف محفوفة بالمساومة فتذكر:</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قد يأتي بك الله إلى مكان مثل هذا لوقت مثل هذا</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هناك مخاطر في العالم العلماني</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ليس من الحكمة محاولة تدمير شعب إسرائيل لأن الله سوف يدافع عن أولاد إبراهيم حسب الجسد، كان لدى اليهود الحق في الدفاع عن أنفسهم كما الشعوب الأخرى أيضاً</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a:r>
              <a:rPr lang="ar-JO" dirty="0">
                <a:latin typeface="Arial" panose="020B0604020202020204" pitchFamily="34" charset="0"/>
                <a:cs typeface="Arial" panose="020B0604020202020204" pitchFamily="34" charset="0"/>
              </a:rPr>
              <a:t>غالباً ما يتعارض مع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914400" y="990600"/>
            <a:ext cx="7772400" cy="5410200"/>
          </a:xfrm>
        </p:spPr>
        <p:txBody>
          <a:bodyPr>
            <a:normAutofit fontScale="85000" lnSpcReduction="20000"/>
          </a:bodyPr>
          <a:lstStyle/>
          <a:p>
            <a:pPr algn="r" rtl="1"/>
            <a:r>
              <a:rPr lang="ar-JO" sz="3200" dirty="0">
                <a:latin typeface="Arial" panose="020B0604020202020204" pitchFamily="34" charset="0"/>
                <a:cs typeface="Arial" panose="020B0604020202020204" pitchFamily="34" charset="0"/>
              </a:rPr>
              <a:t>الوعظ الأخلاقي: استخدام شخصيات الكتاب المقدس (خصوصاً شخصيات العهد القديم) كنماذج أخلاقية</a:t>
            </a:r>
          </a:p>
          <a:p>
            <a:pPr algn="r" rtl="1"/>
            <a:r>
              <a:rPr lang="ar-JO" sz="3200" dirty="0">
                <a:latin typeface="Arial" panose="020B0604020202020204" pitchFamily="34" charset="0"/>
                <a:cs typeface="Arial" panose="020B0604020202020204" pitchFamily="34" charset="0"/>
              </a:rPr>
              <a:t>لاحظ أن مصطلح الوعظ الأخلاقي لا يستخدم من قبل هؤلاء الذين يستخدمون هذه الطريقة. هذا يبدو غير عادل بالنسبة لي</a:t>
            </a:r>
            <a:endParaRPr lang="en-US" sz="3000" dirty="0">
              <a:latin typeface="Arial" panose="020B0604020202020204" pitchFamily="34" charset="0"/>
              <a:cs typeface="Arial" panose="020B0604020202020204" pitchFamily="34" charset="0"/>
            </a:endParaRPr>
          </a:p>
          <a:p>
            <a:pPr lvl="1" algn="r" rtl="1"/>
            <a:r>
              <a:rPr lang="ar-JO" sz="3000" dirty="0">
                <a:latin typeface="Arial" panose="020B0604020202020204" pitchFamily="34" charset="0"/>
                <a:cs typeface="Arial" panose="020B0604020202020204" pitchFamily="34" charset="0"/>
              </a:rPr>
              <a:t>مثال: عظة عن أستير</a:t>
            </a:r>
            <a:endParaRPr lang="en-US" sz="30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الوعظ المبني على المبادئ</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الوعظ المركزي</a:t>
            </a:r>
            <a:endParaRPr lang="en-US" sz="3200" dirty="0">
              <a:latin typeface="Arial" panose="020B0604020202020204" pitchFamily="34" charset="0"/>
              <a:cs typeface="Arial" panose="020B0604020202020204" pitchFamily="34" charset="0"/>
            </a:endParaRPr>
          </a:p>
          <a:p>
            <a:pPr lvl="1" algn="r" rtl="1"/>
            <a:r>
              <a:rPr lang="ar-JO" sz="3000" dirty="0">
                <a:latin typeface="Arial" panose="020B0604020202020204" pitchFamily="34" charset="0"/>
                <a:cs typeface="Arial" panose="020B0604020202020204" pitchFamily="34" charset="0"/>
              </a:rPr>
              <a:t>ملحوظة: يقول مؤيدو مركزية المسيح في الوعظ في كثير من الأحيان أنه إذا كان من الممكن إلقاء عظة بشكل مريح في مجمع أو مسجد فهي ليست عظة مسيحية. يقولون أن مجرد الوعظ عن الله هو ناقص. يجب أن تشير العظة بشكل علني إلى المسيح.</a:t>
            </a:r>
            <a:endParaRPr lang="en-US" sz="3000" dirty="0">
              <a:latin typeface="Arial" panose="020B0604020202020204" pitchFamily="34" charset="0"/>
              <a:cs typeface="Arial" panose="020B0604020202020204" pitchFamily="34" charset="0"/>
            </a:endParaRPr>
          </a:p>
          <a:p>
            <a:pPr lvl="1" algn="r" rtl="1"/>
            <a:r>
              <a:rPr lang="ar-JO" sz="3000" dirty="0">
                <a:latin typeface="Arial" panose="020B0604020202020204" pitchFamily="34" charset="0"/>
                <a:cs typeface="Arial" panose="020B0604020202020204" pitchFamily="34" charset="0"/>
              </a:rPr>
              <a:t>ملاحظة: للدفاع عن الوعظ المتمركز حول اللاهوت، انظر كين لانجلي، عندما يحل المسيح محل الله في مركز الوعظ، (مارس 2009): 53-84.</a:t>
            </a:r>
            <a:endParaRPr lang="en-US" sz="3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pPr algn="ctr"/>
            <a:r>
              <a:rPr lang="ar-JO" dirty="0">
                <a:latin typeface="Arial" panose="020B0604020202020204" pitchFamily="34" charset="0"/>
                <a:cs typeface="Arial" panose="020B0604020202020204" pitchFamily="34" charset="0"/>
              </a:rPr>
              <a:t>رأي آرثرز</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
          </p:nvPr>
        </p:nvSpPr>
        <p:spPr>
          <a:xfrm>
            <a:off x="533400" y="1219200"/>
            <a:ext cx="3962400" cy="5334000"/>
          </a:xfrm>
          <a:ln w="19050">
            <a:solidFill>
              <a:srgbClr val="C00000"/>
            </a:solidFill>
          </a:ln>
        </p:spPr>
        <p:txBody>
          <a:bodyPr>
            <a:normAutofit fontScale="85000" lnSpcReduction="20000"/>
          </a:bodyPr>
          <a:lstStyle/>
          <a:p>
            <a:pPr algn="ctr">
              <a:buNone/>
            </a:pPr>
            <a:r>
              <a:rPr lang="ar-JO" sz="3000" dirty="0">
                <a:latin typeface="Arial" panose="020B0604020202020204" pitchFamily="34" charset="0"/>
                <a:cs typeface="Arial" panose="020B0604020202020204" pitchFamily="34" charset="0"/>
              </a:rPr>
              <a:t>تأييد</a:t>
            </a:r>
            <a:endParaRPr lang="en-US" sz="3000" dirty="0">
              <a:latin typeface="Arial" panose="020B0604020202020204" pitchFamily="34" charset="0"/>
              <a:cs typeface="Arial" panose="020B0604020202020204" pitchFamily="34" charset="0"/>
            </a:endParaRPr>
          </a:p>
          <a:p>
            <a:pPr algn="r" rtl="1"/>
            <a:r>
              <a:rPr lang="ar-JO" sz="3300" dirty="0">
                <a:latin typeface="Arial" panose="020B0604020202020204" pitchFamily="34" charset="0"/>
                <a:cs typeface="Arial" panose="020B0604020202020204" pitchFamily="34" charset="0"/>
              </a:rPr>
              <a:t>لقد استفدت بشدة من الوعظ الذي يركز على المسيح</a:t>
            </a:r>
            <a:endParaRPr lang="en-US" sz="3300" dirty="0">
              <a:latin typeface="Arial" panose="020B0604020202020204" pitchFamily="34" charset="0"/>
              <a:cs typeface="Arial" panose="020B0604020202020204" pitchFamily="34" charset="0"/>
            </a:endParaRPr>
          </a:p>
          <a:p>
            <a:pPr algn="r" rtl="1"/>
            <a:r>
              <a:rPr lang="ar-JO" sz="3300" dirty="0">
                <a:latin typeface="Arial" panose="020B0604020202020204" pitchFamily="34" charset="0"/>
                <a:cs typeface="Arial" panose="020B0604020202020204" pitchFamily="34" charset="0"/>
              </a:rPr>
              <a:t>يدعي الكتاب المقدس نفسه أن المسيح هو موضوع رئيسي</a:t>
            </a:r>
            <a:endParaRPr lang="en-US" sz="3300" dirty="0">
              <a:latin typeface="Arial" panose="020B0604020202020204" pitchFamily="34" charset="0"/>
              <a:cs typeface="Arial" panose="020B0604020202020204" pitchFamily="34" charset="0"/>
            </a:endParaRPr>
          </a:p>
          <a:p>
            <a:pPr algn="r" rtl="1"/>
            <a:r>
              <a:rPr lang="ar-JO" sz="3300" dirty="0">
                <a:latin typeface="Arial" panose="020B0604020202020204" pitchFamily="34" charset="0"/>
                <a:cs typeface="Arial" panose="020B0604020202020204" pitchFamily="34" charset="0"/>
              </a:rPr>
              <a:t>هناك الكثير من الحكمة الرعوية في التأكيد على نعمة ربنا يسوع المسيح وحقيقة أننا جميعاً نتغير باستمرار. كل واحد منا يحتاج إلى الإنجيل في كل وقت.</a:t>
            </a:r>
          </a:p>
          <a:p>
            <a:pPr algn="r" rtl="1"/>
            <a:r>
              <a:rPr lang="ar-JO" sz="3300" dirty="0">
                <a:latin typeface="Arial" panose="020B0604020202020204" pitchFamily="34" charset="0"/>
                <a:cs typeface="Arial" panose="020B0604020202020204" pitchFamily="34" charset="0"/>
              </a:rPr>
              <a:t>علينا أن نفعل أكثر من مجرد القول للناس (توقفوا عن فعل ذلك)</a:t>
            </a:r>
            <a:endParaRPr lang="en-US" sz="33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2"/>
          </p:nvPr>
        </p:nvSpPr>
        <p:spPr>
          <a:xfrm>
            <a:off x="4724400" y="1219200"/>
            <a:ext cx="3958590" cy="5334000"/>
          </a:xfrm>
          <a:ln w="19050">
            <a:solidFill>
              <a:srgbClr val="C00000"/>
            </a:solidFill>
          </a:ln>
        </p:spPr>
        <p:txBody>
          <a:bodyPr>
            <a:normAutofit fontScale="85000" lnSpcReduction="20000"/>
          </a:bodyPr>
          <a:lstStyle/>
          <a:p>
            <a:pPr algn="ctr">
              <a:buNone/>
            </a:pPr>
            <a:r>
              <a:rPr lang="ar-JO" sz="3000" dirty="0">
                <a:latin typeface="Arial" panose="020B0604020202020204" pitchFamily="34" charset="0"/>
                <a:cs typeface="Arial" panose="020B0604020202020204" pitchFamily="34" charset="0"/>
              </a:rPr>
              <a:t>معارضة</a:t>
            </a:r>
            <a:endParaRPr lang="en-US" sz="3000" dirty="0">
              <a:latin typeface="Arial" panose="020B0604020202020204" pitchFamily="34" charset="0"/>
              <a:cs typeface="Arial" panose="020B0604020202020204" pitchFamily="34" charset="0"/>
            </a:endParaRPr>
          </a:p>
          <a:p>
            <a:pPr algn="r" rtl="1"/>
            <a:r>
              <a:rPr lang="ar-JO" sz="3400" dirty="0">
                <a:latin typeface="Arial" panose="020B0604020202020204" pitchFamily="34" charset="0"/>
                <a:cs typeface="Arial" panose="020B0604020202020204" pitchFamily="34" charset="0"/>
              </a:rPr>
              <a:t>يستخدم العهد الجديد بانتظام شخصيات العهد القديم كنماذج أخلاقية</a:t>
            </a:r>
            <a:endParaRPr lang="en-US" sz="3400" dirty="0">
              <a:latin typeface="Arial" panose="020B0604020202020204" pitchFamily="34" charset="0"/>
              <a:cs typeface="Arial" panose="020B0604020202020204" pitchFamily="34" charset="0"/>
            </a:endParaRPr>
          </a:p>
          <a:p>
            <a:pPr algn="r" rtl="1"/>
            <a:r>
              <a:rPr lang="ar-JO" sz="3400" dirty="0">
                <a:latin typeface="Arial" panose="020B0604020202020204" pitchFamily="34" charset="0"/>
                <a:cs typeface="Arial" panose="020B0604020202020204" pitchFamily="34" charset="0"/>
              </a:rPr>
              <a:t>يقدم العهد الجديد بانتظام المسيح كمثالنا في السلوك الحسن</a:t>
            </a:r>
            <a:endParaRPr lang="en-US" sz="3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chor="ctr">
            <a:normAutofit fontScale="90000"/>
          </a:bodyPr>
          <a:lstStyle/>
          <a:p>
            <a:pPr algn="ctr"/>
            <a:r>
              <a:rPr lang="ar-JO" dirty="0">
                <a:latin typeface="Arial" panose="020B0604020202020204" pitchFamily="34" charset="0"/>
                <a:cs typeface="Arial" panose="020B0604020202020204" pitchFamily="34" charset="0"/>
              </a:rPr>
              <a:t>استخدام العهد الجديد لشخصيات العهد القديم كنماذج أخلاقية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914400" y="1295400"/>
            <a:ext cx="7772400" cy="5334000"/>
          </a:xfrm>
        </p:spPr>
        <p:txBody>
          <a:bodyPr>
            <a:normAutofit/>
          </a:bodyPr>
          <a:lstStyle/>
          <a:p>
            <a:pPr algn="r" rtl="1"/>
            <a:r>
              <a:rPr lang="ar-JO" sz="3200" dirty="0">
                <a:latin typeface="Arial" panose="020B0604020202020204" pitchFamily="34" charset="0"/>
                <a:cs typeface="Arial" panose="020B0604020202020204" pitchFamily="34" charset="0"/>
              </a:rPr>
              <a:t>1 كورنثوس 10: 11-12 فهذه الأمور جميعها أصابتهم مثالاً وكتبت لإنذارنا .... إذا من يظن أنه قائم، فلينظر أن لا يسقط.</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يعقوب 5: 16-18 ...طلبة البار تقتدر كثيرا في فعلها.... كان إيليا إنسانا تحت الآلام مثلنا وصلى صلاة أن لا تمطر فلم تمطر على الأرض ثلاث سنين وستة أشهر.</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1 يوحنا 3: 12 ليس كما كان قايين من الشرير وذبح أخاه. </a:t>
            </a:r>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bIns="91440" anchor="ctr" anchorCtr="0">
            <a:normAutofit fontScale="90000"/>
          </a:bodyPr>
          <a:lstStyle/>
          <a:p>
            <a:pPr algn="ctr"/>
            <a:r>
              <a:rPr lang="ar-JO" dirty="0"/>
              <a:t>استخدام العهد الجديد (وبولس) للحث الأخلاقي</a:t>
            </a:r>
            <a:endParaRPr lang="en-US" dirty="0"/>
          </a:p>
        </p:txBody>
      </p:sp>
      <p:sp>
        <p:nvSpPr>
          <p:cNvPr id="3" name="Content Placeholder 2"/>
          <p:cNvSpPr>
            <a:spLocks noGrp="1"/>
          </p:cNvSpPr>
          <p:nvPr>
            <p:ph sz="quarter" idx="1"/>
          </p:nvPr>
        </p:nvSpPr>
        <p:spPr>
          <a:xfrm>
            <a:off x="914400" y="1600200"/>
            <a:ext cx="7772400" cy="4419600"/>
          </a:xfrm>
        </p:spPr>
        <p:txBody>
          <a:bodyPr>
            <a:normAutofit/>
          </a:bodyPr>
          <a:lstStyle/>
          <a:p>
            <a:pPr algn="r" rtl="1"/>
            <a:r>
              <a:rPr lang="ar-JO" sz="3200" dirty="0"/>
              <a:t>يوحنا 13: 15 لأني أعطيتكم مثالاً حتى كما صنعت أنا بكم تصنعون أنتم أيضاً.</a:t>
            </a:r>
            <a:endParaRPr lang="en-US" sz="3200" dirty="0"/>
          </a:p>
          <a:p>
            <a:pPr algn="r" rtl="1"/>
            <a:r>
              <a:rPr lang="ar-JO" sz="3200" dirty="0"/>
              <a:t>في 2: 5-7 فليكن فيكم هذا الفكر الذي في المسيح ...</a:t>
            </a:r>
            <a:endParaRPr lang="en-US" sz="3200" dirty="0"/>
          </a:p>
          <a:p>
            <a:pPr algn="r" rtl="1"/>
            <a:r>
              <a:rPr lang="ar-JO" sz="3200" dirty="0"/>
              <a:t>1 بطرس 2: 21 لأنكم لهذا دعيتم فإن المسيح أيضا تألم لأجلنا تاركا لنا مثالاً لكي تتبعوا خطواته.</a:t>
            </a:r>
            <a:endParaRPr lang="en-US" sz="3200" dirty="0"/>
          </a:p>
          <a:p>
            <a:pPr algn="r" rtl="1"/>
            <a:r>
              <a:rPr lang="ar-JO" sz="3200" dirty="0"/>
              <a:t>1 كو 11: 1، في 3: 17 تمثلوا بي</a:t>
            </a:r>
            <a:endParaRPr lang="en-US" sz="32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533</TotalTime>
  <Words>1274</Words>
  <Application>Microsoft Macintosh PowerPoint</Application>
  <PresentationFormat>On-screen Show (4:3)</PresentationFormat>
  <Paragraphs>111</Paragraphs>
  <Slides>19</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ＭＳ Ｐゴシック</vt:lpstr>
      <vt:lpstr>Arial</vt:lpstr>
      <vt:lpstr>Calibri</vt:lpstr>
      <vt:lpstr>Franklin Gothic Book</vt:lpstr>
      <vt:lpstr>Perpetua</vt:lpstr>
      <vt:lpstr>Times New Roman</vt:lpstr>
      <vt:lpstr>Wingdings</vt:lpstr>
      <vt:lpstr>Wingdings 2</vt:lpstr>
      <vt:lpstr>Equity</vt:lpstr>
      <vt:lpstr>Orbit</vt:lpstr>
      <vt:lpstr>وعظ مركزه المسيح</vt:lpstr>
      <vt:lpstr>أبرز المؤيدين</vt:lpstr>
      <vt:lpstr>اللاهوت/علم التفسير</vt:lpstr>
      <vt:lpstr>غالباً ما يتعارض مع ...</vt:lpstr>
      <vt:lpstr>الملكة الجميلة التي أنقذت أمة (عظة عن أستير)</vt:lpstr>
      <vt:lpstr>غالباً ما يتعارض مع ...</vt:lpstr>
      <vt:lpstr>رأي آرثرز</vt:lpstr>
      <vt:lpstr>استخدام العهد الجديد لشخصيات العهد القديم كنماذج أخلاقية</vt:lpstr>
      <vt:lpstr>استخدام العهد الجديد (وبولس) للحث الأخلاقي</vt:lpstr>
      <vt:lpstr>رأي آرثرز</vt:lpstr>
      <vt:lpstr>اللاهوت المحيطي</vt:lpstr>
      <vt:lpstr>رأي آرثرز</vt:lpstr>
      <vt:lpstr>تمرين آرثرز</vt:lpstr>
      <vt:lpstr>مستويات المعنى الثلاثة في سرد العهد القديم</vt:lpstr>
      <vt:lpstr>مثال من عظة آرثرز عن حبقوق 3: 16-19</vt:lpstr>
      <vt:lpstr>طرق الوعظ عن المسيح من العهد القديم</vt:lpstr>
      <vt:lpstr>Black</vt:lpstr>
      <vt:lpstr>BibleStudyDownloads.org</vt:lpstr>
      <vt:lpstr>الرابط للعرض التقديميِّ "فن الوعظ" متاحٌ على الموقع الإلكترونيّ: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Christ-Centered Preaching</dc:title>
  <dc:creator>jarthurs</dc:creator>
  <cp:lastModifiedBy>Rick Griffith</cp:lastModifiedBy>
  <cp:revision>31</cp:revision>
  <dcterms:created xsi:type="dcterms:W3CDTF">2009-02-11T14:13:59Z</dcterms:created>
  <dcterms:modified xsi:type="dcterms:W3CDTF">2024-01-31T18:04:21Z</dcterms:modified>
</cp:coreProperties>
</file>