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6" r:id="rId1"/>
    <p:sldMasterId id="2147483821" r:id="rId2"/>
    <p:sldMasterId id="2147483834" r:id="rId3"/>
    <p:sldMasterId id="2147483846" r:id="rId4"/>
    <p:sldMasterId id="2147483858" r:id="rId5"/>
    <p:sldMasterId id="2147483870" r:id="rId6"/>
  </p:sldMasterIdLst>
  <p:notesMasterIdLst>
    <p:notesMasterId r:id="rId31"/>
  </p:notesMasterIdLst>
  <p:handoutMasterIdLst>
    <p:handoutMasterId r:id="rId32"/>
  </p:handoutMasterIdLst>
  <p:sldIdLst>
    <p:sldId id="457" r:id="rId7"/>
    <p:sldId id="502" r:id="rId8"/>
    <p:sldId id="503" r:id="rId9"/>
    <p:sldId id="535" r:id="rId10"/>
    <p:sldId id="516" r:id="rId11"/>
    <p:sldId id="530" r:id="rId12"/>
    <p:sldId id="529" r:id="rId13"/>
    <p:sldId id="441" r:id="rId14"/>
    <p:sldId id="505" r:id="rId15"/>
    <p:sldId id="506" r:id="rId16"/>
    <p:sldId id="508" r:id="rId17"/>
    <p:sldId id="509" r:id="rId18"/>
    <p:sldId id="510" r:id="rId19"/>
    <p:sldId id="512" r:id="rId20"/>
    <p:sldId id="514" r:id="rId21"/>
    <p:sldId id="517" r:id="rId22"/>
    <p:sldId id="518" r:id="rId23"/>
    <p:sldId id="522" r:id="rId24"/>
    <p:sldId id="5464" r:id="rId25"/>
    <p:sldId id="526" r:id="rId26"/>
    <p:sldId id="528" r:id="rId27"/>
    <p:sldId id="267" r:id="rId28"/>
    <p:sldId id="5463" r:id="rId29"/>
    <p:sldId id="403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40" autoAdjust="0"/>
    <p:restoredTop sz="94249" autoAdjust="0"/>
  </p:normalViewPr>
  <p:slideViewPr>
    <p:cSldViewPr>
      <p:cViewPr>
        <p:scale>
          <a:sx n="85" d="100"/>
          <a:sy n="85" d="100"/>
        </p:scale>
        <p:origin x="88" y="1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245801-5059-4469-BF59-87FBBE3418BA}" type="datetimeFigureOut">
              <a:rPr lang="en-US" smtClean="0"/>
              <a:pPr/>
              <a:t>1/31/24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AA521-0E9A-44C9-9B04-7FD4E5E6DB25}" type="slidenum">
              <a:rPr lang="en-US" smtClean="0"/>
              <a:pPr/>
              <a:t>‹#›</a:t>
            </a:fld>
            <a:endParaRPr lang="en-US"/>
          </a:p>
        </p:txBody>
      </p:sp>
    </p:spTree>
    <p:extLst>
      <p:ext uri="{BB962C8B-B14F-4D97-AF65-F5344CB8AC3E}">
        <p14:creationId xmlns:p14="http://schemas.microsoft.com/office/powerpoint/2010/main" val="20578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9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9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9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9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3FC36D9-9BAF-4BD1-B5AD-9DA2D5A9F1C7}" type="slidenum">
              <a:rPr lang="en-US"/>
              <a:pPr/>
              <a:t>‹#›</a:t>
            </a:fld>
            <a:endParaRPr lang="en-US"/>
          </a:p>
        </p:txBody>
      </p:sp>
    </p:spTree>
    <p:extLst>
      <p:ext uri="{BB962C8B-B14F-4D97-AF65-F5344CB8AC3E}">
        <p14:creationId xmlns:p14="http://schemas.microsoft.com/office/powerpoint/2010/main" val="27593603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24437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408479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12691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33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CDBBB62-4BC3-4E3B-AB88-D13BEE51CFD6}" type="slidenum">
              <a:rPr lang="en-US" smtClean="0"/>
              <a:pPr/>
              <a:t>‹#›</a:t>
            </a:fld>
            <a:endParaRPr lang="en-US"/>
          </a:p>
        </p:txBody>
      </p:sp>
    </p:spTree>
    <p:extLst>
      <p:ext uri="{BB962C8B-B14F-4D97-AF65-F5344CB8AC3E}">
        <p14:creationId xmlns:p14="http://schemas.microsoft.com/office/powerpoint/2010/main" val="105546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Tree>
    <p:extLst>
      <p:ext uri="{BB962C8B-B14F-4D97-AF65-F5344CB8AC3E}">
        <p14:creationId xmlns:p14="http://schemas.microsoft.com/office/powerpoint/2010/main" val="266426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183527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Tree>
    <p:extLst>
      <p:ext uri="{BB962C8B-B14F-4D97-AF65-F5344CB8AC3E}">
        <p14:creationId xmlns:p14="http://schemas.microsoft.com/office/powerpoint/2010/main" val="2369341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Tree>
    <p:extLst>
      <p:ext uri="{BB962C8B-B14F-4D97-AF65-F5344CB8AC3E}">
        <p14:creationId xmlns:p14="http://schemas.microsoft.com/office/powerpoint/2010/main" val="279380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95927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248608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26476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Tree>
    <p:extLst>
      <p:ext uri="{BB962C8B-B14F-4D97-AF65-F5344CB8AC3E}">
        <p14:creationId xmlns:p14="http://schemas.microsoft.com/office/powerpoint/2010/main" val="9046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DE4FBECC-14BD-4B3B-8D0F-F9DCE43FEF7B}" type="slidenum">
              <a:rPr lang="en-US" smtClean="0"/>
              <a:pPr/>
              <a:t>‹#›</a:t>
            </a:fld>
            <a:endParaRPr lang="en-US"/>
          </a:p>
        </p:txBody>
      </p:sp>
    </p:spTree>
    <p:extLst>
      <p:ext uri="{BB962C8B-B14F-4D97-AF65-F5344CB8AC3E}">
        <p14:creationId xmlns:p14="http://schemas.microsoft.com/office/powerpoint/2010/main" val="3509829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2981475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105210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335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007443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9284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55066702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467701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4190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93575715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3009536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823078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873249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231242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184929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93977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01932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651697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94081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25430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5254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6443219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747296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83673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476160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94264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1747130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33948730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289900604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69965338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1747318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3914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307540363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96260782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16046799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8431582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285811567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16698552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5640461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137843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5693393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477979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3325798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36494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155366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903234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470241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9212859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678960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7853145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4658173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172630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0595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64501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ea typeface="+mn-e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ea typeface="+mn-e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303590577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2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696464"/>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a:solidFill>
                <a:srgbClr val="696464"/>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300191978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solidFill>
                <a:srgbClr val="D4D2D0">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43733037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67964924"/>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94808694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594102922"/>
      </p:ext>
    </p:extLst>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282" y="3352800"/>
            <a:ext cx="9166282" cy="1752600"/>
          </a:xfrm>
        </p:spPr>
        <p:txBody>
          <a:bodyPr>
            <a:noAutofit/>
          </a:bodyPr>
          <a:lstStyle/>
          <a:p>
            <a:pPr algn="ctr"/>
            <a:r>
              <a:rPr lang="ar-JO" sz="4800" dirty="0">
                <a:solidFill>
                  <a:schemeClr val="tx2">
                    <a:lumMod val="75000"/>
                  </a:schemeClr>
                </a:solidFill>
              </a:rPr>
              <a:t>المحاضرة الأولى:</a:t>
            </a:r>
            <a:endParaRPr lang="en-US" sz="4800" dirty="0">
              <a:solidFill>
                <a:schemeClr val="tx2">
                  <a:lumMod val="75000"/>
                </a:schemeClr>
              </a:solidFill>
            </a:endParaRPr>
          </a:p>
          <a:p>
            <a:pPr algn="ctr"/>
            <a:r>
              <a:rPr lang="ar-JO" sz="4800" dirty="0">
                <a:solidFill>
                  <a:schemeClr val="tx2">
                    <a:lumMod val="75000"/>
                  </a:schemeClr>
                </a:solidFill>
              </a:rPr>
              <a:t>قضية الوعظ التفسيري</a:t>
            </a:r>
            <a:endParaRPr lang="en-US" sz="4800" dirty="0">
              <a:solidFill>
                <a:schemeClr val="tx2">
                  <a:lumMod val="75000"/>
                </a:schemeClr>
              </a:solidFill>
            </a:endParaRPr>
          </a:p>
        </p:txBody>
      </p:sp>
      <p:sp>
        <p:nvSpPr>
          <p:cNvPr id="4" name="Subtitle 2"/>
          <p:cNvSpPr>
            <a:spLocks noGrp="1"/>
          </p:cNvSpPr>
          <p:nvPr>
            <p:ph type="ctrTitle"/>
          </p:nvPr>
        </p:nvSpPr>
        <p:spPr>
          <a:xfrm>
            <a:off x="609600" y="1524000"/>
            <a:ext cx="8229600" cy="1615440"/>
          </a:xfrm>
        </p:spPr>
        <p:txBody>
          <a:bodyPr>
            <a:noAutofit/>
          </a:bodyPr>
          <a:lstStyle/>
          <a:p>
            <a:pPr algn="ctr"/>
            <a:r>
              <a:rPr lang="ar-JO" sz="4800" dirty="0">
                <a:latin typeface="Arial" panose="020B0604020202020204" pitchFamily="34" charset="0"/>
                <a:cs typeface="Arial" panose="020B0604020202020204" pitchFamily="34" charset="0"/>
              </a:rPr>
              <a:t>الوعظ التفسيري الحساس للنوع</a:t>
            </a:r>
            <a:endParaRPr lang="en-US" sz="4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11D70FF-6710-9A4C-92E0-8BF50DC0861E}"/>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1" hangingPunct="1">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a:ea typeface="ＭＳ Ｐゴシック" charset="0"/>
                <a:cs typeface="Arial"/>
              </a:rPr>
              <a:t>ندوة في كلية سنغافورة للكتاب المقدس مع د. جيفري آرثرز في تموز 2014</a:t>
            </a:r>
          </a:p>
          <a:p>
            <a:pPr algn="ctr" defTabSz="914300" eaLnBrk="1" hangingPunct="1">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a:ea typeface="ＭＳ Ｐゴシック" charset="0"/>
                <a:cs typeface="Arial"/>
              </a:rPr>
              <a:t>أستاذ الوعظ في كلية غوردون-كونويل اللاهوتية</a:t>
            </a:r>
            <a:br>
              <a:rPr lang="ar-JO" sz="1800" b="1" kern="0" dirty="0">
                <a:solidFill>
                  <a:srgbClr val="FFFFFF"/>
                </a:solidFill>
                <a:effectLst>
                  <a:outerShdw blurRad="38100" dist="38100" dir="2700000" algn="tl">
                    <a:srgbClr val="000000"/>
                  </a:outerShdw>
                </a:effectLst>
                <a:latin typeface="Arial"/>
                <a:ea typeface="ＭＳ Ｐゴシック" charset="0"/>
                <a:cs typeface="Arial"/>
              </a:rPr>
            </a:br>
            <a:r>
              <a:rPr lang="ar-JO" sz="1800" b="1" kern="0" dirty="0">
                <a:solidFill>
                  <a:srgbClr val="FFFFFF"/>
                </a:solidFill>
                <a:effectLst>
                  <a:outerShdw blurRad="38100" dist="38100" dir="2700000" algn="tl">
                    <a:srgbClr val="000000"/>
                  </a:outerShdw>
                </a:effectLst>
                <a:latin typeface="Arial"/>
                <a:ea typeface="ＭＳ Ｐゴシック" charset="0"/>
                <a:cs typeface="Arial"/>
              </a:rPr>
              <a:t>تم تحميلها من قبل د. ريك جريفيث •  مؤسسة الدراسات اللاهوتية الأردنية</a:t>
            </a:r>
            <a:br>
              <a:rPr lang="ar-JO" sz="1800" b="1" kern="0" dirty="0">
                <a:solidFill>
                  <a:srgbClr val="FFFFFF"/>
                </a:solidFill>
                <a:effectLst>
                  <a:outerShdw blurRad="38100" dist="38100" dir="2700000" algn="tl">
                    <a:srgbClr val="000000"/>
                  </a:outerShdw>
                </a:effectLst>
                <a:latin typeface="Arial"/>
                <a:ea typeface="ＭＳ Ｐゴシック" charset="0"/>
                <a:cs typeface="Arial"/>
              </a:rPr>
            </a:br>
            <a:r>
              <a:rPr lang="ar-JO" sz="1800" b="1" kern="0" dirty="0">
                <a:solidFill>
                  <a:srgbClr val="FFFFFF"/>
                </a:solidFill>
                <a:effectLst>
                  <a:outerShdw blurRad="38100" dist="38100" dir="2700000" algn="tl">
                    <a:srgbClr val="000000"/>
                  </a:outerShdw>
                </a:effectLst>
                <a:latin typeface="Arial"/>
                <a:ea typeface="ＭＳ Ｐゴシック" charset="0"/>
                <a:cs typeface="Arial"/>
              </a:rPr>
              <a:t>كل الملفات بلغات عدة للتنزيل المجاني على </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800" dirty="0">
                <a:solidFill>
                  <a:schemeClr val="tx2">
                    <a:lumMod val="75000"/>
                  </a:schemeClr>
                </a:solidFill>
                <a:latin typeface="Arial" panose="020B0604020202020204" pitchFamily="34" charset="0"/>
                <a:cs typeface="Arial" panose="020B0604020202020204" pitchFamily="34" charset="0"/>
              </a:rPr>
              <a:t>الأدب والبلاغة</a:t>
            </a:r>
            <a:endParaRPr lang="en-US" sz="48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Autofit/>
          </a:bodyPr>
          <a:lstStyle/>
          <a:p>
            <a:pPr algn="r" rtl="1"/>
            <a:r>
              <a:rPr lang="ar-JO" sz="4000" dirty="0">
                <a:latin typeface="Arial" panose="020B0604020202020204" pitchFamily="34" charset="0"/>
                <a:cs typeface="Arial" panose="020B0604020202020204" pitchFamily="34" charset="0"/>
              </a:rPr>
              <a:t>نقاش ضمن المجموعة: عرف الأدب</a:t>
            </a:r>
          </a:p>
          <a:p>
            <a:pPr algn="r" rtl="1"/>
            <a:r>
              <a:rPr lang="ar-JO" sz="4000" dirty="0">
                <a:latin typeface="Arial" panose="020B0604020202020204" pitchFamily="34" charset="0"/>
                <a:cs typeface="Arial" panose="020B0604020202020204" pitchFamily="34" charset="0"/>
              </a:rPr>
              <a:t>4 دقائق</a:t>
            </a:r>
          </a:p>
          <a:p>
            <a:pPr algn="r" rtl="1"/>
            <a:r>
              <a:rPr lang="ar-JO" sz="4000" dirty="0">
                <a:latin typeface="Arial" panose="020B0604020202020204" pitchFamily="34" charset="0"/>
                <a:cs typeface="Arial" panose="020B0604020202020204" pitchFamily="34" charset="0"/>
              </a:rPr>
              <a:t>مجموعات من 4-5</a:t>
            </a:r>
            <a:endParaRPr lang="en-US" sz="4000" dirty="0">
              <a:latin typeface="Arial" panose="020B0604020202020204" pitchFamily="34" charset="0"/>
              <a:cs typeface="Arial" panose="020B0604020202020204" pitchFamily="34" charset="0"/>
            </a:endParaRPr>
          </a:p>
          <a:p>
            <a:pPr algn="r" rtl="1"/>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2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ctr"/>
            <a:r>
              <a:rPr lang="ar-JO" dirty="0">
                <a:solidFill>
                  <a:schemeClr val="tx2">
                    <a:lumMod val="75000"/>
                  </a:schemeClr>
                </a:solidFill>
                <a:latin typeface="Arial" panose="020B0604020202020204" pitchFamily="34" charset="0"/>
                <a:cs typeface="Arial" panose="020B0604020202020204" pitchFamily="34" charset="0"/>
              </a:rPr>
              <a:t>خصائص مشتركة في تعريفات الأدب</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828800"/>
            <a:ext cx="7772400" cy="4191000"/>
          </a:xfrm>
        </p:spPr>
        <p:txBody>
          <a:bodyPr>
            <a:normAutofit/>
          </a:bodyPr>
          <a:lstStyle/>
          <a:p>
            <a:pPr algn="r" rtl="1"/>
            <a:r>
              <a:rPr lang="ar-JO" sz="4000" dirty="0">
                <a:latin typeface="Arial" panose="020B0604020202020204" pitchFamily="34" charset="0"/>
                <a:cs typeface="Arial" panose="020B0604020202020204" pitchFamily="34" charset="0"/>
              </a:rPr>
              <a:t>صفة عالمية</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2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248400"/>
          </a:xfrm>
        </p:spPr>
        <p:txBody>
          <a:bodyPr>
            <a:noAutofit/>
          </a:bodyPr>
          <a:lstStyle/>
          <a:p>
            <a:pPr algn="ctr">
              <a:buNone/>
            </a:pPr>
            <a:r>
              <a:rPr lang="ar-JO" sz="2800" dirty="0">
                <a:latin typeface="Arial" panose="020B0604020202020204" pitchFamily="34" charset="0"/>
                <a:cs typeface="Arial" panose="020B0604020202020204" pitchFamily="34" charset="0"/>
              </a:rPr>
              <a:t>الصفة العالمية للأدب</a:t>
            </a:r>
            <a:endParaRPr lang="en-US" sz="2800" dirty="0">
              <a:latin typeface="Arial" panose="020B0604020202020204" pitchFamily="34" charset="0"/>
              <a:cs typeface="Arial" panose="020B0604020202020204" pitchFamily="34" charset="0"/>
            </a:endParaRPr>
          </a:p>
          <a:p>
            <a:pPr>
              <a:buNone/>
            </a:pPr>
            <a:endParaRPr lang="en-US" sz="2800" dirty="0">
              <a:latin typeface="Arial" panose="020B0604020202020204" pitchFamily="34" charset="0"/>
              <a:cs typeface="Arial" panose="020B0604020202020204" pitchFamily="34" charset="0"/>
            </a:endParaRPr>
          </a:p>
          <a:p>
            <a:pPr algn="r">
              <a:buNone/>
            </a:pPr>
            <a:r>
              <a:rPr lang="ar-JO" sz="2800" dirty="0">
                <a:latin typeface="Arial" panose="020B0604020202020204" pitchFamily="34" charset="0"/>
                <a:cs typeface="Arial" panose="020B0604020202020204" pitchFamily="34" charset="0"/>
              </a:rPr>
              <a:t>عمل الشاعر ليس في أن يخبرك ما حدث بل ما يحدث ... إنه يعطيك النموذج المتكرر أو ما يدعوه أرسطو الحدث العالمي ... لا يجب عليك الذهاب إلى ماكبث للتعلم عن تاريخ اسكتلندة ـــ لكن تذهبك إلى هناك لتتعلم كيف يشعر رجل ما بعد أن ربح مملكة وخسر نفسه  </a:t>
            </a:r>
            <a:endParaRPr lang="en-US" sz="2800" dirty="0">
              <a:latin typeface="Arial" panose="020B0604020202020204" pitchFamily="34" charset="0"/>
              <a:cs typeface="Arial" panose="020B0604020202020204" pitchFamily="34" charset="0"/>
            </a:endParaRPr>
          </a:p>
          <a:p>
            <a:pPr>
              <a:buNone/>
            </a:pPr>
            <a:endParaRPr lang="en-US" sz="2800" dirty="0">
              <a:latin typeface="Arial" panose="020B0604020202020204" pitchFamily="34" charset="0"/>
              <a:cs typeface="Arial" panose="020B0604020202020204" pitchFamily="34" charset="0"/>
            </a:endParaRPr>
          </a:p>
          <a:p>
            <a:pPr algn="r">
              <a:buNone/>
            </a:pPr>
            <a:r>
              <a:rPr lang="ar-JO" sz="2800" dirty="0">
                <a:latin typeface="Arial" panose="020B0604020202020204" pitchFamily="34" charset="0"/>
                <a:cs typeface="Arial" panose="020B0604020202020204" pitchFamily="34" charset="0"/>
              </a:rPr>
              <a:t>نورثروب فراي، الخيال المتعلم (بلومنجتون: مطبعة جامعة إنديانا، 1964)، 63-64.</a:t>
            </a:r>
            <a:endParaRPr lang="en-US" sz="2800" dirty="0">
              <a:latin typeface="Arial" panose="020B0604020202020204" pitchFamily="34" charset="0"/>
              <a:cs typeface="Arial" panose="020B0604020202020204" pitchFamily="34" charset="0"/>
            </a:endParaRPr>
          </a:p>
          <a:p>
            <a:pPr>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6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JO" dirty="0">
                <a:solidFill>
                  <a:schemeClr val="tx2">
                    <a:lumMod val="75000"/>
                  </a:schemeClr>
                </a:solidFill>
                <a:latin typeface="Arial" panose="020B0604020202020204" pitchFamily="34" charset="0"/>
                <a:cs typeface="Arial" panose="020B0604020202020204" pitchFamily="34" charset="0"/>
              </a:rPr>
              <a:t>خصائص مشتركة في تعريفات الأدب:</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algn="r" rtl="1"/>
            <a:r>
              <a:rPr lang="ar-JO" sz="4000" dirty="0">
                <a:latin typeface="Arial" panose="020B0604020202020204" pitchFamily="34" charset="0"/>
                <a:cs typeface="Arial" panose="020B0604020202020204" pitchFamily="34" charset="0"/>
              </a:rPr>
              <a:t>صفة عالمية</a:t>
            </a:r>
          </a:p>
          <a:p>
            <a:pPr algn="r" rtl="1"/>
            <a:r>
              <a:rPr lang="ar-JO" sz="4000" dirty="0">
                <a:latin typeface="Arial" panose="020B0604020202020204" pitchFamily="34" charset="0"/>
                <a:cs typeface="Arial" panose="020B0604020202020204" pitchFamily="34" charset="0"/>
              </a:rPr>
              <a:t>يتميز بجدية الفكر و/أو جمال الشكل</a:t>
            </a:r>
          </a:p>
          <a:p>
            <a:pPr algn="r" rtl="1"/>
            <a:r>
              <a:rPr lang="ar-JO" sz="4000" dirty="0">
                <a:latin typeface="Arial" panose="020B0604020202020204" pitchFamily="34" charset="0"/>
                <a:cs typeface="Arial" panose="020B0604020202020204" pitchFamily="34" charset="0"/>
              </a:rPr>
              <a:t>زيادة المشاعر</a:t>
            </a:r>
          </a:p>
          <a:p>
            <a:pPr algn="r" rtl="1"/>
            <a:r>
              <a:rPr lang="ar-JO" sz="4000" dirty="0">
                <a:latin typeface="Arial" panose="020B0604020202020204" pitchFamily="34" charset="0"/>
                <a:cs typeface="Arial" panose="020B0604020202020204" pitchFamily="34" charset="0"/>
              </a:rPr>
              <a:t>الخيال</a:t>
            </a:r>
          </a:p>
        </p:txBody>
      </p:sp>
    </p:spTree>
    <p:extLst>
      <p:ext uri="{BB962C8B-B14F-4D97-AF65-F5344CB8AC3E}">
        <p14:creationId xmlns:p14="http://schemas.microsoft.com/office/powerpoint/2010/main" val="22020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pPr algn="ctr"/>
            <a:r>
              <a:rPr lang="ar-JO" b="1" dirty="0">
                <a:solidFill>
                  <a:schemeClr val="tx2">
                    <a:lumMod val="75000"/>
                  </a:schemeClr>
                </a:solidFill>
                <a:latin typeface="Arial" panose="020B0604020202020204" pitchFamily="34" charset="0"/>
                <a:cs typeface="Arial" panose="020B0604020202020204" pitchFamily="34" charset="0"/>
              </a:rPr>
              <a:t>تعريفات البلاغة</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sz="quarter" idx="1"/>
          </p:nvPr>
        </p:nvSpPr>
        <p:spPr>
          <a:xfrm>
            <a:off x="457200" y="1371600"/>
            <a:ext cx="8229600" cy="5486400"/>
          </a:xfrm>
        </p:spPr>
        <p:txBody>
          <a:bodyPr>
            <a:normAutofit/>
          </a:bodyPr>
          <a:lstStyle/>
          <a:p>
            <a:pPr algn="r" rtl="1">
              <a:lnSpc>
                <a:spcPct val="80000"/>
              </a:lnSpc>
            </a:pPr>
            <a:r>
              <a:rPr lang="ar-JO" sz="3600" dirty="0">
                <a:solidFill>
                  <a:srgbClr val="993300"/>
                </a:solidFill>
                <a:latin typeface="Arial" panose="020B0604020202020204" pitchFamily="34" charset="0"/>
                <a:cs typeface="Arial" panose="020B0604020202020204" pitchFamily="34" charset="0"/>
              </a:rPr>
              <a:t>أرسطو</a:t>
            </a:r>
            <a:r>
              <a:rPr lang="ar-JO" sz="3600" dirty="0">
                <a:latin typeface="Arial" panose="020B0604020202020204" pitchFamily="34" charset="0"/>
                <a:cs typeface="Arial" panose="020B0604020202020204" pitchFamily="34" charset="0"/>
              </a:rPr>
              <a:t>: البلاغة هي ... اكتشاف الوسائل المتاحة للإقناع</a:t>
            </a:r>
            <a:endParaRPr lang="en-US" sz="3600" dirty="0">
              <a:latin typeface="Arial" panose="020B0604020202020204" pitchFamily="34" charset="0"/>
              <a:cs typeface="Arial" panose="020B0604020202020204" pitchFamily="34" charset="0"/>
            </a:endParaRPr>
          </a:p>
          <a:p>
            <a:pPr algn="r" rtl="1">
              <a:lnSpc>
                <a:spcPct val="80000"/>
              </a:lnSpc>
            </a:pPr>
            <a:r>
              <a:rPr lang="ar-JO" sz="3600" dirty="0">
                <a:solidFill>
                  <a:srgbClr val="993300"/>
                </a:solidFill>
                <a:latin typeface="Arial" panose="020B0604020202020204" pitchFamily="34" charset="0"/>
                <a:cs typeface="Arial" panose="020B0604020202020204" pitchFamily="34" charset="0"/>
              </a:rPr>
              <a:t>سيسيرو</a:t>
            </a:r>
            <a:r>
              <a:rPr lang="ar-JO" sz="3600" dirty="0">
                <a:latin typeface="Arial" panose="020B0604020202020204" pitchFamily="34" charset="0"/>
                <a:cs typeface="Arial" panose="020B0604020202020204" pitchFamily="34" charset="0"/>
              </a:rPr>
              <a:t>: تصميم الخطاب بهدف الإقناع</a:t>
            </a:r>
            <a:endParaRPr lang="en-US" sz="3600" dirty="0">
              <a:latin typeface="Arial" panose="020B0604020202020204" pitchFamily="34" charset="0"/>
              <a:cs typeface="Arial" panose="020B0604020202020204" pitchFamily="34" charset="0"/>
            </a:endParaRPr>
          </a:p>
          <a:p>
            <a:pPr algn="r" rtl="1">
              <a:lnSpc>
                <a:spcPct val="80000"/>
              </a:lnSpc>
            </a:pPr>
            <a:r>
              <a:rPr lang="ar-JO" sz="3600" dirty="0">
                <a:solidFill>
                  <a:srgbClr val="993300"/>
                </a:solidFill>
                <a:latin typeface="Arial" panose="020B0604020202020204" pitchFamily="34" charset="0"/>
                <a:cs typeface="Arial" panose="020B0604020202020204" pitchFamily="34" charset="0"/>
              </a:rPr>
              <a:t>أوغسطينوس</a:t>
            </a:r>
            <a:r>
              <a:rPr lang="ar-JO" sz="3600" dirty="0">
                <a:latin typeface="Arial" panose="020B0604020202020204" pitchFamily="34" charset="0"/>
                <a:cs typeface="Arial" panose="020B0604020202020204" pitchFamily="34" charset="0"/>
              </a:rPr>
              <a:t>: البلاغة هي فن التعبير بشكل واضح ومزخرف (عند الضرورة) ومقنع وكامل عن الحقائق التي اكتشفها الفكر.</a:t>
            </a:r>
            <a:endParaRPr lang="en-US" sz="3600" dirty="0">
              <a:latin typeface="Arial" panose="020B0604020202020204" pitchFamily="34" charset="0"/>
              <a:cs typeface="Arial" panose="020B0604020202020204" pitchFamily="34" charset="0"/>
            </a:endParaRPr>
          </a:p>
          <a:p>
            <a:pPr algn="r" rtl="1">
              <a:lnSpc>
                <a:spcPct val="80000"/>
              </a:lnSpc>
            </a:pPr>
            <a:r>
              <a:rPr lang="ar-JO" sz="3600" dirty="0">
                <a:solidFill>
                  <a:srgbClr val="993300"/>
                </a:solidFill>
                <a:latin typeface="Arial" panose="020B0604020202020204" pitchFamily="34" charset="0"/>
                <a:cs typeface="Arial" panose="020B0604020202020204" pitchFamily="34" charset="0"/>
              </a:rPr>
              <a:t>فرانسيس بيكون</a:t>
            </a:r>
            <a:r>
              <a:rPr lang="ar-JO" sz="3600" dirty="0">
                <a:latin typeface="Arial" panose="020B0604020202020204" pitchFamily="34" charset="0"/>
                <a:cs typeface="Arial" panose="020B0604020202020204" pitchFamily="34" charset="0"/>
              </a:rPr>
              <a:t>: البلاغة هي تطبيق العقل على الخيال من أجل تحريك الإرادة بشكل أفضل.</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6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calcmode="lin" valueType="num">
                                      <p:cBhvr>
                                        <p:cTn id="15" dur="500" fill="hold"/>
                                        <p:tgtEl>
                                          <p:spTgt spid="51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1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1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calcmode="lin" valueType="num">
                                      <p:cBhvr>
                                        <p:cTn id="23" dur="500" fill="hold"/>
                                        <p:tgtEl>
                                          <p:spTgt spid="51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1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1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6082" name="Picture 2" descr="http://www.topnews.in/files/Ancient-Hebrew-Text.jpg"/>
          <p:cNvPicPr>
            <a:picLocks noChangeAspect="1" noChangeArrowheads="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0" y="-60608"/>
            <a:ext cx="9220200" cy="6918608"/>
          </a:xfrm>
          <a:prstGeom prst="rect">
            <a:avLst/>
          </a:prstGeom>
          <a:noFill/>
        </p:spPr>
      </p:pic>
      <p:sp>
        <p:nvSpPr>
          <p:cNvPr id="21506" name="Rectangle 2"/>
          <p:cNvSpPr>
            <a:spLocks noGrp="1" noChangeArrowheads="1"/>
          </p:cNvSpPr>
          <p:nvPr>
            <p:ph type="title"/>
          </p:nvPr>
        </p:nvSpPr>
        <p:spPr>
          <a:xfrm>
            <a:off x="457200" y="76200"/>
            <a:ext cx="8229600" cy="838200"/>
          </a:xfrm>
        </p:spPr>
        <p:txBody>
          <a:bodyPr/>
          <a:lstStyle/>
          <a:p>
            <a:pPr algn="ct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الكتاب القدس كبلاغة</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sz="quarter" idx="1"/>
          </p:nvPr>
        </p:nvSpPr>
        <p:spPr>
          <a:xfrm>
            <a:off x="1600200" y="1219200"/>
            <a:ext cx="7467600" cy="2743200"/>
          </a:xfrm>
          <a:solidFill>
            <a:srgbClr val="000000">
              <a:alpha val="64000"/>
            </a:srgbClr>
          </a:solidFill>
        </p:spPr>
        <p:txBody>
          <a:bodyPr>
            <a:noAutofit/>
          </a:bodyPr>
          <a:lstStyle/>
          <a:p>
            <a:pPr marL="0" indent="0" algn="r">
              <a:lnSpc>
                <a:spcPct val="80000"/>
              </a:lnSpc>
              <a:buNone/>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برنارد رام: الكتاب المقدس ليس كتاباً نظرياً مجرداً لاهوتيًا، ولكنه كتاب يهدف إلى أن يكون له تأثير قوي على حياة قرائه.</a:t>
            </a:r>
          </a:p>
          <a:p>
            <a:pPr marL="0" indent="0">
              <a:lnSpc>
                <a:spcPct val="80000"/>
              </a:lnSpc>
              <a:buNone/>
            </a:pPr>
            <a:endPar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lnSpc>
                <a:spcPct val="80000"/>
              </a:lnSpc>
              <a:buNone/>
            </a:pPr>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التفسير الكتابي البروتستانتي، الطبعة الثالثة. (غراند رابيدز: بيكر، 1985)، 113</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838200" y="4114800"/>
            <a:ext cx="7162800" cy="2743200"/>
          </a:xfrm>
          <a:prstGeom prst="rect">
            <a:avLst/>
          </a:prstGeom>
          <a:solidFill>
            <a:srgbClr val="000000">
              <a:alpha val="64000"/>
            </a:srgb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fontAlgn="auto">
              <a:spcAft>
                <a:spcPts val="0"/>
              </a:spcAft>
              <a:buNone/>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جون سيلهامر: النص هو . . . تجسيد لقصد الكاتب وهو استراتيجية مصممة لتنفيذ ذلك القصد.</a:t>
            </a:r>
          </a:p>
          <a:p>
            <a:pPr marL="0" indent="0" algn="r" fontAlgn="auto">
              <a:spcAft>
                <a:spcPts val="0"/>
              </a:spcAft>
              <a:buNone/>
            </a:pPr>
            <a:endParaRPr lang="ar-JO" sz="3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fontAlgn="auto">
              <a:spcAft>
                <a:spcPts val="0"/>
              </a:spcAft>
              <a:buNone/>
            </a:pPr>
            <a:r>
              <a:rPr lang="ar-JO" sz="1800" b="1" dirty="0">
                <a:solidFill>
                  <a:schemeClr val="bg1"/>
                </a:solidFill>
                <a:latin typeface="Arial" panose="020B0604020202020204" pitchFamily="34" charset="0"/>
                <a:cs typeface="Arial" panose="020B0604020202020204" pitchFamily="34" charset="0"/>
              </a:rPr>
              <a:t>مقدمة إلى لاهوت العهد القديم (غراند رابيدز: بيكر، 1995)، 46-47</a:t>
            </a:r>
            <a:endParaRPr lang="en-US" sz="1800" b="1" dirty="0">
              <a:solidFill>
                <a:schemeClr val="bg1"/>
              </a:solidFill>
              <a:latin typeface="Arial" panose="020B0604020202020204" pitchFamily="34" charset="0"/>
              <a:cs typeface="Arial" panose="020B0604020202020204" pitchFamily="34" charset="0"/>
            </a:endParaRPr>
          </a:p>
          <a:p>
            <a:pPr fontAlgn="auto">
              <a:lnSpc>
                <a:spcPct val="80000"/>
              </a:lnSpc>
              <a:spcAft>
                <a:spcPts val="0"/>
              </a:spcAft>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7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Effect transition="in" filter="fade">
                                      <p:cBhvr>
                                        <p:cTn id="7" dur="2000"/>
                                        <p:tgtEl>
                                          <p:spTgt spid="2150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2000"/>
                                        <p:tgtEl>
                                          <p:spTgt spid="215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2000"/>
                                        <p:tgtEl>
                                          <p:spTgt spid="6">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11" name="Rectangle 23"/>
          <p:cNvSpPr>
            <a:spLocks noChangeArrowheads="1"/>
          </p:cNvSpPr>
          <p:nvPr/>
        </p:nvSpPr>
        <p:spPr bwMode="auto">
          <a:xfrm>
            <a:off x="0" y="0"/>
            <a:ext cx="9296400" cy="6858000"/>
          </a:xfrm>
          <a:prstGeom prst="rect">
            <a:avLst/>
          </a:prstGeom>
          <a:solidFill>
            <a:srgbClr val="000000"/>
          </a:solidFill>
          <a:ln w="9525">
            <a:solidFill>
              <a:schemeClr val="tx1"/>
            </a:solidFill>
            <a:miter lim="800000"/>
            <a:headEnd/>
            <a:tailEnd/>
          </a:ln>
          <a:effectLst/>
        </p:spPr>
        <p:txBody>
          <a:bodyPr wrap="none" anchor="ctr"/>
          <a:lstStyle/>
          <a:p>
            <a:pPr algn="ctr" eaLnBrk="1" hangingPunct="1"/>
            <a:endParaRPr lang="en-US" sz="1800">
              <a:solidFill>
                <a:prstClr val="black"/>
              </a:solidFill>
              <a:latin typeface="Arial" panose="020B0604020202020204" pitchFamily="34" charset="0"/>
              <a:ea typeface="+mn-ea"/>
              <a:cs typeface="Arial" panose="020B0604020202020204" pitchFamily="34" charset="0"/>
            </a:endParaRPr>
          </a:p>
        </p:txBody>
      </p:sp>
      <p:pic>
        <p:nvPicPr>
          <p:cNvPr id="114710" name="Picture 22" descr="MPj04011790000[1]"/>
          <p:cNvPicPr>
            <a:picLocks noChangeAspect="1" noChangeArrowheads="1"/>
          </p:cNvPicPr>
          <p:nvPr/>
        </p:nvPicPr>
        <p:blipFill>
          <a:blip r:embed="rId2" cstate="print">
            <a:lum bright="-36000"/>
            <a:grayscl/>
          </a:blip>
          <a:srcRect/>
          <a:stretch>
            <a:fillRect/>
          </a:stretch>
        </p:blipFill>
        <p:spPr bwMode="auto">
          <a:xfrm>
            <a:off x="0" y="0"/>
            <a:ext cx="9144000" cy="6858000"/>
          </a:xfrm>
          <a:prstGeom prst="rect">
            <a:avLst/>
          </a:prstGeom>
          <a:noFill/>
        </p:spPr>
      </p:pic>
      <p:sp>
        <p:nvSpPr>
          <p:cNvPr id="114690" name="Rectangle 2"/>
          <p:cNvSpPr>
            <a:spLocks noGrp="1" noChangeArrowheads="1"/>
          </p:cNvSpPr>
          <p:nvPr>
            <p:ph type="title"/>
          </p:nvPr>
        </p:nvSpPr>
        <p:spPr>
          <a:xfrm>
            <a:off x="0" y="277813"/>
            <a:ext cx="9144000" cy="1143000"/>
          </a:xfrm>
        </p:spPr>
        <p:txBody>
          <a:bodyPr>
            <a:normAutofit fontScale="90000"/>
          </a:bodyPr>
          <a:lstStyle/>
          <a:p>
            <a:pPr algn="ctr"/>
            <a:br>
              <a:rPr lang="en-US" sz="4000" dirty="0">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النوع الأدبي</a:t>
            </a:r>
            <a:br>
              <a:rPr lang="en-US" sz="4800" dirty="0">
                <a:solidFill>
                  <a:schemeClr val="bg1"/>
                </a:solidFill>
                <a:latin typeface="Arial" panose="020B0604020202020204" pitchFamily="34" charset="0"/>
                <a:cs typeface="Arial" panose="020B0604020202020204" pitchFamily="34" charset="0"/>
              </a:rPr>
            </a:br>
            <a:r>
              <a:rPr lang="ar-JO" sz="4000" dirty="0">
                <a:solidFill>
                  <a:schemeClr val="bg1"/>
                </a:solidFill>
                <a:latin typeface="Arial" panose="020B0604020202020204" pitchFamily="34" charset="0"/>
                <a:cs typeface="Arial" panose="020B0604020202020204" pitchFamily="34" charset="0"/>
              </a:rPr>
              <a:t>هناك طريق واحد يتقاطع فيه الأدب والبلاغة</a:t>
            </a:r>
            <a:endParaRPr lang="en-US" sz="4000" dirty="0">
              <a:solidFill>
                <a:schemeClr val="bg1"/>
              </a:solidFill>
              <a:latin typeface="Arial" panose="020B0604020202020204" pitchFamily="34" charset="0"/>
              <a:cs typeface="Arial" panose="020B0604020202020204" pitchFamily="34" charset="0"/>
            </a:endParaRPr>
          </a:p>
        </p:txBody>
      </p:sp>
      <p:grpSp>
        <p:nvGrpSpPr>
          <p:cNvPr id="114700" name="Group 12"/>
          <p:cNvGrpSpPr>
            <a:grpSpLocks/>
          </p:cNvGrpSpPr>
          <p:nvPr/>
        </p:nvGrpSpPr>
        <p:grpSpPr bwMode="auto">
          <a:xfrm>
            <a:off x="381000" y="1752600"/>
            <a:ext cx="5534025" cy="4876800"/>
            <a:chOff x="288" y="192"/>
            <a:chExt cx="3486" cy="3072"/>
          </a:xfrm>
        </p:grpSpPr>
        <p:sp>
          <p:nvSpPr>
            <p:cNvPr id="114701" name="AutoShape 13"/>
            <p:cNvSpPr>
              <a:spLocks noChangeArrowheads="1"/>
            </p:cNvSpPr>
            <p:nvPr/>
          </p:nvSpPr>
          <p:spPr bwMode="auto">
            <a:xfrm rot="5400000">
              <a:off x="495"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algn="ctr" eaLnBrk="1" hangingPunct="1"/>
              <a:endParaRPr lang="en-US" sz="1800">
                <a:solidFill>
                  <a:schemeClr val="bg1"/>
                </a:solidFill>
                <a:latin typeface="Arial" panose="020B0604020202020204" pitchFamily="34" charset="0"/>
                <a:ea typeface="+mn-ea"/>
                <a:cs typeface="Arial" panose="020B0604020202020204" pitchFamily="34" charset="0"/>
              </a:endParaRPr>
            </a:p>
          </p:txBody>
        </p:sp>
        <p:sp>
          <p:nvSpPr>
            <p:cNvPr id="114702" name="Text Box 14"/>
            <p:cNvSpPr txBox="1">
              <a:spLocks noChangeArrowheads="1"/>
            </p:cNvSpPr>
            <p:nvPr/>
          </p:nvSpPr>
          <p:spPr bwMode="auto">
            <a:xfrm>
              <a:off x="420" y="824"/>
              <a:ext cx="1315" cy="365"/>
            </a:xfrm>
            <a:prstGeom prst="rect">
              <a:avLst/>
            </a:prstGeom>
            <a:noFill/>
            <a:ln w="9525" algn="ctr">
              <a:noFill/>
              <a:miter lim="800000"/>
              <a:headEnd/>
              <a:tailEnd/>
            </a:ln>
            <a:effectLst/>
          </p:spPr>
          <p:txBody>
            <a:bodyPr>
              <a:spAutoFit/>
            </a:bodyPr>
            <a:lstStyle/>
            <a:p>
              <a:pPr algn="ctr" eaLnBrk="1" hangingPunct="1">
                <a:spcBef>
                  <a:spcPct val="50000"/>
                </a:spcBef>
              </a:pPr>
              <a:r>
                <a:rPr lang="ar-JO" sz="3200" b="1" dirty="0">
                  <a:solidFill>
                    <a:schemeClr val="bg1"/>
                  </a:solidFill>
                  <a:latin typeface="Arial" panose="020B0604020202020204" pitchFamily="34" charset="0"/>
                  <a:ea typeface="+mn-ea"/>
                  <a:cs typeface="Arial" panose="020B0604020202020204" pitchFamily="34" charset="0"/>
                </a:rPr>
                <a:t>الأدب</a:t>
              </a:r>
              <a:endParaRPr lang="en-US" sz="3200" b="1" dirty="0">
                <a:solidFill>
                  <a:schemeClr val="bg1"/>
                </a:solidFill>
                <a:latin typeface="Arial" panose="020B0604020202020204" pitchFamily="34" charset="0"/>
                <a:ea typeface="+mn-ea"/>
                <a:cs typeface="Arial" panose="020B0604020202020204" pitchFamily="34" charset="0"/>
              </a:endParaRPr>
            </a:p>
          </p:txBody>
        </p:sp>
        <p:sp>
          <p:nvSpPr>
            <p:cNvPr id="114703" name="Text Box 15"/>
            <p:cNvSpPr txBox="1">
              <a:spLocks noChangeArrowheads="1"/>
            </p:cNvSpPr>
            <p:nvPr/>
          </p:nvSpPr>
          <p:spPr bwMode="auto">
            <a:xfrm>
              <a:off x="1012" y="1999"/>
              <a:ext cx="1052" cy="231"/>
            </a:xfrm>
            <a:prstGeom prst="rect">
              <a:avLst/>
            </a:prstGeom>
            <a:noFill/>
            <a:ln w="9525" algn="ctr">
              <a:noFill/>
              <a:miter lim="800000"/>
              <a:headEnd/>
              <a:tailEnd/>
            </a:ln>
            <a:effectLst/>
          </p:spPr>
          <p:txBody>
            <a:bodyPr>
              <a:spAutoFit/>
            </a:bodyPr>
            <a:lstStyle/>
            <a:p>
              <a:pPr algn="ctr" eaLnBrk="1" hangingPunct="1">
                <a:spcBef>
                  <a:spcPct val="50000"/>
                </a:spcBef>
              </a:pPr>
              <a:endParaRPr lang="en-US" sz="1800" b="1">
                <a:solidFill>
                  <a:schemeClr val="bg1"/>
                </a:solidFill>
                <a:latin typeface="Arial" panose="020B0604020202020204" pitchFamily="34" charset="0"/>
                <a:ea typeface="+mn-ea"/>
                <a:cs typeface="Arial" panose="020B0604020202020204" pitchFamily="34" charset="0"/>
              </a:endParaRPr>
            </a:p>
          </p:txBody>
        </p:sp>
      </p:grpSp>
      <p:grpSp>
        <p:nvGrpSpPr>
          <p:cNvPr id="114704" name="Group 16"/>
          <p:cNvGrpSpPr>
            <a:grpSpLocks/>
          </p:cNvGrpSpPr>
          <p:nvPr/>
        </p:nvGrpSpPr>
        <p:grpSpPr bwMode="auto">
          <a:xfrm>
            <a:off x="3305175" y="1752600"/>
            <a:ext cx="5534025" cy="4876800"/>
            <a:chOff x="2130" y="192"/>
            <a:chExt cx="3486" cy="3072"/>
          </a:xfrm>
        </p:grpSpPr>
        <p:sp>
          <p:nvSpPr>
            <p:cNvPr id="114705" name="AutoShape 17"/>
            <p:cNvSpPr>
              <a:spLocks noChangeArrowheads="1"/>
            </p:cNvSpPr>
            <p:nvPr/>
          </p:nvSpPr>
          <p:spPr bwMode="auto">
            <a:xfrm rot="16200000">
              <a:off x="2337"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algn="ctr" eaLnBrk="1" hangingPunct="1"/>
              <a:endParaRPr lang="en-US" sz="1800">
                <a:solidFill>
                  <a:prstClr val="black"/>
                </a:solidFill>
                <a:latin typeface="Arial" panose="020B0604020202020204" pitchFamily="34" charset="0"/>
                <a:ea typeface="+mn-ea"/>
                <a:cs typeface="Arial" panose="020B0604020202020204" pitchFamily="34" charset="0"/>
              </a:endParaRPr>
            </a:p>
          </p:txBody>
        </p:sp>
        <p:sp>
          <p:nvSpPr>
            <p:cNvPr id="114706" name="Text Box 18"/>
            <p:cNvSpPr txBox="1">
              <a:spLocks noChangeArrowheads="1"/>
            </p:cNvSpPr>
            <p:nvPr/>
          </p:nvSpPr>
          <p:spPr bwMode="auto">
            <a:xfrm>
              <a:off x="4235" y="824"/>
              <a:ext cx="1315" cy="365"/>
            </a:xfrm>
            <a:prstGeom prst="rect">
              <a:avLst/>
            </a:prstGeom>
            <a:noFill/>
            <a:ln w="9525" algn="ctr">
              <a:noFill/>
              <a:miter lim="800000"/>
              <a:headEnd/>
              <a:tailEnd/>
            </a:ln>
            <a:effectLst/>
          </p:spPr>
          <p:txBody>
            <a:bodyPr>
              <a:spAutoFit/>
            </a:bodyPr>
            <a:lstStyle/>
            <a:p>
              <a:pPr algn="ctr" eaLnBrk="1" hangingPunct="1">
                <a:spcBef>
                  <a:spcPct val="50000"/>
                </a:spcBef>
              </a:pPr>
              <a:r>
                <a:rPr lang="ar-JO" sz="3200" b="1" dirty="0">
                  <a:solidFill>
                    <a:srgbClr val="FFFFFF"/>
                  </a:solidFill>
                  <a:latin typeface="Arial" panose="020B0604020202020204" pitchFamily="34" charset="0"/>
                  <a:ea typeface="+mn-ea"/>
                  <a:cs typeface="Arial" panose="020B0604020202020204" pitchFamily="34" charset="0"/>
                </a:rPr>
                <a:t>البلاغة</a:t>
              </a:r>
              <a:endParaRPr lang="en-US" sz="3200" b="1" dirty="0">
                <a:solidFill>
                  <a:srgbClr val="FFFFFF"/>
                </a:solidFill>
                <a:latin typeface="Arial" panose="020B0604020202020204" pitchFamily="34" charset="0"/>
                <a:ea typeface="+mn-ea"/>
                <a:cs typeface="Arial" panose="020B0604020202020204" pitchFamily="34" charset="0"/>
              </a:endParaRPr>
            </a:p>
          </p:txBody>
        </p:sp>
        <p:sp>
          <p:nvSpPr>
            <p:cNvPr id="114707" name="Text Box 19"/>
            <p:cNvSpPr txBox="1">
              <a:spLocks noChangeArrowheads="1"/>
            </p:cNvSpPr>
            <p:nvPr/>
          </p:nvSpPr>
          <p:spPr bwMode="auto">
            <a:xfrm>
              <a:off x="3906" y="1999"/>
              <a:ext cx="1052" cy="231"/>
            </a:xfrm>
            <a:prstGeom prst="rect">
              <a:avLst/>
            </a:prstGeom>
            <a:noFill/>
            <a:ln w="9525" algn="ctr">
              <a:noFill/>
              <a:miter lim="800000"/>
              <a:headEnd/>
              <a:tailEnd/>
            </a:ln>
            <a:effectLst/>
          </p:spPr>
          <p:txBody>
            <a:bodyPr>
              <a:spAutoFit/>
            </a:bodyPr>
            <a:lstStyle/>
            <a:p>
              <a:pPr algn="ctr" eaLnBrk="1" hangingPunct="1">
                <a:spcBef>
                  <a:spcPct val="50000"/>
                </a:spcBef>
              </a:pPr>
              <a:endParaRPr lang="en-US" sz="1800" b="1">
                <a:solidFill>
                  <a:prstClr val="black"/>
                </a:solidFill>
                <a:latin typeface="Arial" panose="020B0604020202020204" pitchFamily="34" charset="0"/>
                <a:ea typeface="+mn-ea"/>
                <a:cs typeface="Arial" panose="020B0604020202020204" pitchFamily="34" charset="0"/>
              </a:endParaRPr>
            </a:p>
          </p:txBody>
        </p:sp>
      </p:grpSp>
      <p:sp>
        <p:nvSpPr>
          <p:cNvPr id="114708" name="AutoShape 20"/>
          <p:cNvSpPr>
            <a:spLocks noChangeArrowheads="1"/>
          </p:cNvSpPr>
          <p:nvPr/>
        </p:nvSpPr>
        <p:spPr bwMode="auto">
          <a:xfrm>
            <a:off x="3305175" y="3617913"/>
            <a:ext cx="2609850" cy="1146175"/>
          </a:xfrm>
          <a:prstGeom prst="diamond">
            <a:avLst/>
          </a:prstGeom>
          <a:gradFill rotWithShape="1">
            <a:gsLst>
              <a:gs pos="0">
                <a:srgbClr val="FF0000"/>
              </a:gs>
              <a:gs pos="50000">
                <a:srgbClr val="FF0000">
                  <a:gamma/>
                  <a:shade val="46275"/>
                  <a:invGamma/>
                </a:srgbClr>
              </a:gs>
              <a:gs pos="100000">
                <a:srgbClr val="FF0000"/>
              </a:gs>
            </a:gsLst>
            <a:lin ang="5400000" scaled="1"/>
          </a:gradFill>
          <a:ln w="9525" algn="ctr">
            <a:solidFill>
              <a:schemeClr val="tx1"/>
            </a:solidFill>
            <a:miter lim="800000"/>
            <a:headEnd/>
            <a:tailEnd/>
          </a:ln>
          <a:effectLst/>
        </p:spPr>
        <p:txBody>
          <a:bodyPr wrap="none" anchor="ctr"/>
          <a:lstStyle/>
          <a:p>
            <a:pPr algn="ctr" eaLnBrk="1" hangingPunct="1"/>
            <a:endParaRPr lang="en-US" sz="1800">
              <a:solidFill>
                <a:prstClr val="black"/>
              </a:solidFill>
              <a:latin typeface="Arial" panose="020B0604020202020204" pitchFamily="34" charset="0"/>
              <a:ea typeface="+mn-ea"/>
              <a:cs typeface="Arial" panose="020B0604020202020204" pitchFamily="34" charset="0"/>
            </a:endParaRPr>
          </a:p>
        </p:txBody>
      </p:sp>
      <p:sp>
        <p:nvSpPr>
          <p:cNvPr id="114709" name="Text Box 21"/>
          <p:cNvSpPr txBox="1">
            <a:spLocks noChangeArrowheads="1"/>
          </p:cNvSpPr>
          <p:nvPr/>
        </p:nvSpPr>
        <p:spPr bwMode="auto">
          <a:xfrm>
            <a:off x="3962400" y="3617913"/>
            <a:ext cx="1295400" cy="1077218"/>
          </a:xfrm>
          <a:prstGeom prst="rect">
            <a:avLst/>
          </a:prstGeom>
          <a:noFill/>
          <a:ln w="9525">
            <a:noFill/>
            <a:miter lim="800000"/>
            <a:headEnd/>
            <a:tailEnd/>
          </a:ln>
          <a:effectLst/>
        </p:spPr>
        <p:txBody>
          <a:bodyPr wrap="square">
            <a:spAutoFit/>
          </a:bodyPr>
          <a:lstStyle/>
          <a:p>
            <a:pPr algn="ctr" eaLnBrk="1" hangingPunct="1">
              <a:spcBef>
                <a:spcPct val="50000"/>
              </a:spcBef>
            </a:pPr>
            <a:r>
              <a:rPr lang="ar-JO" sz="3200" b="1" dirty="0">
                <a:solidFill>
                  <a:schemeClr val="bg1"/>
                </a:solidFill>
                <a:latin typeface="Arial" panose="020B0604020202020204" pitchFamily="34" charset="0"/>
                <a:ea typeface="+mn-ea"/>
                <a:cs typeface="Arial" panose="020B0604020202020204" pitchFamily="34" charset="0"/>
              </a:rPr>
              <a:t>النوع الأدبي</a:t>
            </a:r>
            <a:endParaRPr lang="en-US" sz="3200" b="1"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15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4710"/>
                                        </p:tgtEl>
                                      </p:cBhvr>
                                    </p:animEffect>
                                    <p:set>
                                      <p:cBhvr>
                                        <p:cTn id="7" dur="1" fill="hold">
                                          <p:stCondLst>
                                            <p:cond delay="1999"/>
                                          </p:stCondLst>
                                        </p:cTn>
                                        <p:tgtEl>
                                          <p:spTgt spid="114710"/>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14700"/>
                                        </p:tgtEl>
                                        <p:attrNameLst>
                                          <p:attrName>style.visibility</p:attrName>
                                        </p:attrNameLst>
                                      </p:cBhvr>
                                      <p:to>
                                        <p:strVal val="visible"/>
                                      </p:to>
                                    </p:set>
                                    <p:anim calcmode="lin" valueType="num">
                                      <p:cBhvr additive="base">
                                        <p:cTn id="10" dur="500" fill="hold"/>
                                        <p:tgtEl>
                                          <p:spTgt spid="114700"/>
                                        </p:tgtEl>
                                        <p:attrNameLst>
                                          <p:attrName>ppt_x</p:attrName>
                                        </p:attrNameLst>
                                      </p:cBhvr>
                                      <p:tavLst>
                                        <p:tav tm="0">
                                          <p:val>
                                            <p:strVal val="0-#ppt_w/2"/>
                                          </p:val>
                                        </p:tav>
                                        <p:tav tm="100000">
                                          <p:val>
                                            <p:strVal val="#ppt_x"/>
                                          </p:val>
                                        </p:tav>
                                      </p:tavLst>
                                    </p:anim>
                                    <p:anim calcmode="lin" valueType="num">
                                      <p:cBhvr additive="base">
                                        <p:cTn id="11" dur="500" fill="hold"/>
                                        <p:tgtEl>
                                          <p:spTgt spid="11470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14704"/>
                                        </p:tgtEl>
                                        <p:attrNameLst>
                                          <p:attrName>style.visibility</p:attrName>
                                        </p:attrNameLst>
                                      </p:cBhvr>
                                      <p:to>
                                        <p:strVal val="visible"/>
                                      </p:to>
                                    </p:set>
                                    <p:anim calcmode="lin" valueType="num">
                                      <p:cBhvr additive="base">
                                        <p:cTn id="16" dur="500" fill="hold"/>
                                        <p:tgtEl>
                                          <p:spTgt spid="114704"/>
                                        </p:tgtEl>
                                        <p:attrNameLst>
                                          <p:attrName>ppt_x</p:attrName>
                                        </p:attrNameLst>
                                      </p:cBhvr>
                                      <p:tavLst>
                                        <p:tav tm="0">
                                          <p:val>
                                            <p:strVal val="1+#ppt_w/2"/>
                                          </p:val>
                                        </p:tav>
                                        <p:tav tm="100000">
                                          <p:val>
                                            <p:strVal val="#ppt_x"/>
                                          </p:val>
                                        </p:tav>
                                      </p:tavLst>
                                    </p:anim>
                                    <p:anim calcmode="lin" valueType="num">
                                      <p:cBhvr additive="base">
                                        <p:cTn id="17" dur="500" fill="hold"/>
                                        <p:tgtEl>
                                          <p:spTgt spid="11470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14708"/>
                                        </p:tgtEl>
                                        <p:attrNameLst>
                                          <p:attrName>style.visibility</p:attrName>
                                        </p:attrNameLst>
                                      </p:cBhvr>
                                      <p:to>
                                        <p:strVal val="visible"/>
                                      </p:to>
                                    </p:set>
                                    <p:animEffect transition="in" filter="fade">
                                      <p:cBhvr>
                                        <p:cTn id="20" dur="500"/>
                                        <p:tgtEl>
                                          <p:spTgt spid="11470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4709"/>
                                        </p:tgtEl>
                                        <p:attrNameLst>
                                          <p:attrName>style.visibility</p:attrName>
                                        </p:attrNameLst>
                                      </p:cBhvr>
                                      <p:to>
                                        <p:strVal val="visible"/>
                                      </p:to>
                                    </p:set>
                                    <p:animEffect transition="in" filter="fade">
                                      <p:cBhvr>
                                        <p:cTn id="25" dur="2000"/>
                                        <p:tgtEl>
                                          <p:spTgt spid="114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8" grpId="0" animBg="1"/>
      <p:bldP spid="1147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9144000" cy="1050925"/>
          </a:xfrm>
        </p:spPr>
        <p:txBody>
          <a:bodyPr>
            <a:normAutofit/>
          </a:bodyPr>
          <a:lstStyle/>
          <a:p>
            <a:pPr algn="ctr">
              <a:defRPr/>
            </a:pPr>
            <a:r>
              <a:rPr lang="ar-JO" b="0" dirty="0">
                <a:solidFill>
                  <a:schemeClr val="tx2">
                    <a:lumMod val="75000"/>
                  </a:schemeClr>
                </a:solidFill>
                <a:latin typeface="Arial" panose="020B0604020202020204" pitchFamily="34" charset="0"/>
                <a:cs typeface="Arial" panose="020B0604020202020204" pitchFamily="34" charset="0"/>
              </a:rPr>
              <a:t>الكتاب المقدس كأدب وبلاغة</a:t>
            </a:r>
            <a:endParaRPr lang="en-US" b="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95400"/>
            <a:ext cx="8915400" cy="5410200"/>
          </a:xfrm>
        </p:spPr>
        <p:txBody>
          <a:bodyPr>
            <a:noAutofit/>
          </a:bodyPr>
          <a:lstStyle/>
          <a:p>
            <a:pPr algn="r" rtl="1">
              <a:defRPr/>
            </a:pPr>
            <a:r>
              <a:rPr lang="ar-JO" sz="3600" dirty="0">
                <a:latin typeface="Arial" panose="020B0604020202020204" pitchFamily="34" charset="0"/>
                <a:cs typeface="Arial" panose="020B0604020202020204" pitchFamily="34" charset="0"/>
              </a:rPr>
              <a:t>هاتين الصفتين تأتيان معاً في دراسة النوع الأدبي</a:t>
            </a:r>
            <a:endParaRPr lang="en-US" sz="3600" dirty="0">
              <a:latin typeface="Arial" panose="020B0604020202020204" pitchFamily="34" charset="0"/>
              <a:cs typeface="Arial" panose="020B0604020202020204" pitchFamily="34" charset="0"/>
            </a:endParaRPr>
          </a:p>
          <a:p>
            <a:pPr algn="r" rtl="1">
              <a:defRPr/>
            </a:pPr>
            <a:r>
              <a:rPr lang="ar-JO" sz="3600" dirty="0">
                <a:latin typeface="Arial" panose="020B0604020202020204" pitchFamily="34" charset="0"/>
                <a:cs typeface="Arial" panose="020B0604020202020204" pitchFamily="34" charset="0"/>
              </a:rPr>
              <a:t>كل نوع له شكل أدبي خاص به ولكل شكل أدبي تأثير بلاغي على القارئ اليقظ.</a:t>
            </a:r>
            <a:endParaRPr lang="en-US" sz="3400" dirty="0">
              <a:latin typeface="Arial" panose="020B0604020202020204" pitchFamily="34" charset="0"/>
              <a:cs typeface="Arial" panose="020B0604020202020204" pitchFamily="34" charset="0"/>
            </a:endParaRPr>
          </a:p>
          <a:p>
            <a:pPr algn="r" rtl="1">
              <a:defRPr/>
            </a:pPr>
            <a:r>
              <a:rPr lang="ar-JO" sz="3400" dirty="0">
                <a:latin typeface="Arial" panose="020B0604020202020204" pitchFamily="34" charset="0"/>
                <a:cs typeface="Arial" panose="020B0604020202020204" pitchFamily="34" charset="0"/>
              </a:rPr>
              <a:t>مثلاً، تستخدم المزامير التوازي واللغة الرمزية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3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algn="ctr"/>
            <a:r>
              <a:rPr lang="ar-JO" dirty="0">
                <a:solidFill>
                  <a:schemeClr val="tx2">
                    <a:lumMod val="75000"/>
                  </a:schemeClr>
                </a:solidFill>
                <a:latin typeface="Arial" panose="020B0604020202020204" pitchFamily="34" charset="0"/>
                <a:cs typeface="Arial" panose="020B0604020202020204" pitchFamily="34" charset="0"/>
              </a:rPr>
              <a:t>التأثير البلاغي على شكل </a:t>
            </a:r>
            <a:br>
              <a:rPr lang="ar-JO" dirty="0">
                <a:solidFill>
                  <a:schemeClr val="tx2">
                    <a:lumMod val="75000"/>
                  </a:schemeClr>
                </a:solidFill>
                <a:latin typeface="Arial" panose="020B0604020202020204" pitchFamily="34" charset="0"/>
                <a:cs typeface="Arial" panose="020B0604020202020204" pitchFamily="34" charset="0"/>
              </a:rPr>
            </a:br>
            <a:r>
              <a:rPr lang="ar-JO" dirty="0">
                <a:solidFill>
                  <a:schemeClr val="tx2">
                    <a:lumMod val="75000"/>
                  </a:schemeClr>
                </a:solidFill>
                <a:latin typeface="Arial" panose="020B0604020202020204" pitchFamily="34" charset="0"/>
                <a:cs typeface="Arial" panose="020B0604020202020204" pitchFamily="34" charset="0"/>
              </a:rPr>
              <a:t>الشعر العبري</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76400"/>
            <a:ext cx="8229600" cy="4953000"/>
          </a:xfrm>
        </p:spPr>
        <p:txBody>
          <a:bodyPr>
            <a:normAutofit/>
          </a:bodyPr>
          <a:lstStyle/>
          <a:p>
            <a:pPr algn="ctr">
              <a:buNone/>
            </a:pPr>
            <a:r>
              <a:rPr lang="ar-JO" sz="3200" dirty="0">
                <a:latin typeface="Arial" panose="020B0604020202020204" pitchFamily="34" charset="0"/>
                <a:cs typeface="Arial" panose="020B0604020202020204" pitchFamily="34" charset="0"/>
              </a:rPr>
              <a:t>أين أذهب من روحك؟ </a:t>
            </a:r>
          </a:p>
          <a:p>
            <a:pPr algn="ctr">
              <a:buNone/>
            </a:pPr>
            <a:r>
              <a:rPr lang="ar-JO" sz="3200" dirty="0">
                <a:latin typeface="Arial" panose="020B0604020202020204" pitchFamily="34" charset="0"/>
                <a:cs typeface="Arial" panose="020B0604020202020204" pitchFamily="34" charset="0"/>
              </a:rPr>
              <a:t>ومن وجهك أين أهرب؟</a:t>
            </a:r>
          </a:p>
          <a:p>
            <a:pPr algn="ctr">
              <a:buNone/>
            </a:pPr>
            <a:r>
              <a:rPr lang="ar-JO" sz="3200" dirty="0">
                <a:latin typeface="Arial" panose="020B0604020202020204" pitchFamily="34" charset="0"/>
                <a:cs typeface="Arial" panose="020B0604020202020204" pitchFamily="34" charset="0"/>
              </a:rPr>
              <a:t>إن صعدت إلى السماوات فأنت هناك</a:t>
            </a:r>
          </a:p>
          <a:p>
            <a:pPr algn="ctr">
              <a:buNone/>
            </a:pPr>
            <a:r>
              <a:rPr lang="ar-JO" sz="3200" dirty="0">
                <a:latin typeface="Arial" panose="020B0604020202020204" pitchFamily="34" charset="0"/>
                <a:cs typeface="Arial" panose="020B0604020202020204" pitchFamily="34" charset="0"/>
              </a:rPr>
              <a:t>وإن فرشت في الهاوية فها أنت.</a:t>
            </a:r>
          </a:p>
          <a:p>
            <a:pPr algn="ctr">
              <a:buNone/>
            </a:pPr>
            <a:r>
              <a:rPr lang="ar-JO" sz="3200" dirty="0">
                <a:latin typeface="Arial" panose="020B0604020202020204" pitchFamily="34" charset="0"/>
                <a:cs typeface="Arial" panose="020B0604020202020204" pitchFamily="34" charset="0"/>
              </a:rPr>
              <a:t>إن أخذت جناحي الصبح </a:t>
            </a:r>
          </a:p>
          <a:p>
            <a:pPr algn="ctr">
              <a:buNone/>
            </a:pPr>
            <a:r>
              <a:rPr lang="ar-JO" sz="3200" dirty="0">
                <a:latin typeface="Arial" panose="020B0604020202020204" pitchFamily="34" charset="0"/>
                <a:cs typeface="Arial" panose="020B0604020202020204" pitchFamily="34" charset="0"/>
              </a:rPr>
              <a:t>وسكنت في أقاصي البحر</a:t>
            </a:r>
          </a:p>
          <a:p>
            <a:pPr algn="ctr">
              <a:buNone/>
            </a:pPr>
            <a:r>
              <a:rPr lang="ar-JO" sz="3200" dirty="0">
                <a:latin typeface="Arial" panose="020B0604020202020204" pitchFamily="34" charset="0"/>
                <a:cs typeface="Arial" panose="020B0604020202020204" pitchFamily="34" charset="0"/>
              </a:rPr>
              <a:t>فهناك أيضا تهديني يدك </a:t>
            </a:r>
          </a:p>
          <a:p>
            <a:pPr algn="ctr">
              <a:buNone/>
            </a:pPr>
            <a:r>
              <a:rPr lang="ar-JO" sz="3200" dirty="0">
                <a:latin typeface="Arial" panose="020B0604020202020204" pitchFamily="34" charset="0"/>
                <a:cs typeface="Arial" panose="020B0604020202020204" pitchFamily="34" charset="0"/>
              </a:rPr>
              <a:t>وتمسكني يمينك.</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58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9144000" cy="1050925"/>
          </a:xfrm>
        </p:spPr>
        <p:txBody>
          <a:bodyPr>
            <a:normAutofit/>
          </a:bodyPr>
          <a:lstStyle/>
          <a:p>
            <a:pPr algn="ctr">
              <a:defRPr/>
            </a:pPr>
            <a:r>
              <a:rPr lang="ar-JO" b="0" dirty="0">
                <a:solidFill>
                  <a:schemeClr val="tx2">
                    <a:lumMod val="75000"/>
                  </a:schemeClr>
                </a:solidFill>
                <a:latin typeface="Arial" panose="020B0604020202020204" pitchFamily="34" charset="0"/>
                <a:cs typeface="Arial" panose="020B0604020202020204" pitchFamily="34" charset="0"/>
              </a:rPr>
              <a:t>الكتاب المقدس كأدب وبلاغة</a:t>
            </a:r>
            <a:endParaRPr lang="en-US" b="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95400"/>
            <a:ext cx="8915400" cy="5410200"/>
          </a:xfrm>
        </p:spPr>
        <p:txBody>
          <a:bodyPr>
            <a:noAutofit/>
          </a:bodyPr>
          <a:lstStyle/>
          <a:p>
            <a:pPr algn="r" rtl="1">
              <a:defRPr/>
            </a:pPr>
            <a:r>
              <a:rPr lang="ar-JO" sz="3600" dirty="0">
                <a:latin typeface="Arial" panose="020B0604020202020204" pitchFamily="34" charset="0"/>
                <a:cs typeface="Arial" panose="020B0604020202020204" pitchFamily="34" charset="0"/>
              </a:rPr>
              <a:t>هاتين الصفتين تأتيان معاً في دراسة النوع الأدبي</a:t>
            </a:r>
            <a:endParaRPr lang="en-US" sz="3600" dirty="0">
              <a:latin typeface="Arial" panose="020B0604020202020204" pitchFamily="34" charset="0"/>
              <a:cs typeface="Arial" panose="020B0604020202020204" pitchFamily="34" charset="0"/>
            </a:endParaRPr>
          </a:p>
          <a:p>
            <a:pPr algn="r" rtl="1">
              <a:defRPr/>
            </a:pPr>
            <a:r>
              <a:rPr lang="ar-JO" sz="3600" dirty="0">
                <a:latin typeface="Arial" panose="020B0604020202020204" pitchFamily="34" charset="0"/>
                <a:cs typeface="Arial" panose="020B0604020202020204" pitchFamily="34" charset="0"/>
              </a:rPr>
              <a:t>كل نوع له شكل أدبي خاص به ولكل شكل أدبي تأثير بلاغي على القارئ اليقظ.</a:t>
            </a:r>
          </a:p>
          <a:p>
            <a:pPr algn="r" rtl="1">
              <a:defRPr/>
            </a:pPr>
            <a:r>
              <a:rPr lang="ar-JO" sz="3400" dirty="0">
                <a:latin typeface="Arial" panose="020B0604020202020204" pitchFamily="34" charset="0"/>
                <a:cs typeface="Arial" panose="020B0604020202020204" pitchFamily="34" charset="0"/>
              </a:rPr>
              <a:t>هكذا فإن الواعظ التفسيري (الذي يقول ما يقوله النص ويفعل ما يفعله النص) سوف يترك شكل النص يؤثر على شكل العظة.</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0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ctr"/>
            <a:r>
              <a:rPr lang="ar-JO" dirty="0">
                <a:solidFill>
                  <a:schemeClr val="tx2">
                    <a:lumMod val="75000"/>
                  </a:schemeClr>
                </a:solidFill>
                <a:latin typeface="Arial" panose="020B0604020202020204" pitchFamily="34" charset="0"/>
                <a:cs typeface="Arial" panose="020B0604020202020204" pitchFamily="34" charset="0"/>
              </a:rPr>
              <a:t>الوعظ كساهرين لأجل النفوس</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600200"/>
            <a:ext cx="8153400" cy="4525963"/>
          </a:xfrm>
        </p:spPr>
        <p:txBody>
          <a:bodyPr>
            <a:normAutofit/>
          </a:bodyPr>
          <a:lstStyle/>
          <a:p>
            <a:pPr marL="36576" indent="0" algn="ctr">
              <a:buNone/>
            </a:pPr>
            <a:r>
              <a:rPr lang="ar-JO" sz="3600" dirty="0">
                <a:latin typeface="Arial" panose="020B0604020202020204" pitchFamily="34" charset="0"/>
                <a:cs typeface="Arial" panose="020B0604020202020204" pitchFamily="34" charset="0"/>
              </a:rPr>
              <a:t>(عبرانيين 13: 17) أطيعوا مرشديكم واخضعوا لأنهم يسهرون لأجل نفوسكم كأنهم سوف يعطون حساباً.</a:t>
            </a:r>
            <a:endParaRPr lang="en-US" sz="3600" dirty="0">
              <a:latin typeface="Arial" panose="020B0604020202020204" pitchFamily="34" charset="0"/>
              <a:cs typeface="Arial" panose="020B0604020202020204" pitchFamily="34" charset="0"/>
            </a:endParaRPr>
          </a:p>
          <a:p>
            <a:pPr marL="36576" indent="0">
              <a:buNone/>
            </a:pPr>
            <a:endParaRPr lang="en-US" sz="4000" dirty="0">
              <a:latin typeface="Arial" panose="020B0604020202020204" pitchFamily="34" charset="0"/>
              <a:cs typeface="Arial" panose="020B0604020202020204" pitchFamily="34" charset="0"/>
            </a:endParaRPr>
          </a:p>
        </p:txBody>
      </p:sp>
      <p:sp>
        <p:nvSpPr>
          <p:cNvPr id="4" name="Up Arrow 3"/>
          <p:cNvSpPr/>
          <p:nvPr/>
        </p:nvSpPr>
        <p:spPr>
          <a:xfrm>
            <a:off x="7315200" y="2667000"/>
            <a:ext cx="6858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4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991600" cy="1752600"/>
          </a:xfrm>
        </p:spPr>
        <p:txBody>
          <a:bodyPr>
            <a:normAutofit fontScale="90000"/>
          </a:bodyPr>
          <a:lstStyle/>
          <a:p>
            <a:pPr algn="ctr"/>
            <a:r>
              <a:rPr lang="ar-JO" sz="4400" dirty="0">
                <a:solidFill>
                  <a:schemeClr val="tx2">
                    <a:lumMod val="75000"/>
                  </a:schemeClr>
                </a:solidFill>
                <a:latin typeface="Arial" panose="020B0604020202020204" pitchFamily="34" charset="0"/>
                <a:cs typeface="Arial" panose="020B0604020202020204" pitchFamily="34" charset="0"/>
              </a:rPr>
              <a:t>تيموثي كيلر </a:t>
            </a:r>
            <a:br>
              <a:rPr lang="ar-JO" sz="4400" dirty="0">
                <a:solidFill>
                  <a:schemeClr val="tx2">
                    <a:lumMod val="75000"/>
                  </a:schemeClr>
                </a:solidFill>
                <a:latin typeface="Arial" panose="020B0604020202020204" pitchFamily="34" charset="0"/>
                <a:cs typeface="Arial" panose="020B0604020202020204" pitchFamily="34" charset="0"/>
              </a:rPr>
            </a:br>
            <a:r>
              <a:rPr lang="ar-JO" sz="4400" dirty="0">
                <a:solidFill>
                  <a:schemeClr val="tx2">
                    <a:lumMod val="75000"/>
                  </a:schemeClr>
                </a:solidFill>
                <a:latin typeface="Arial" panose="020B0604020202020204" pitchFamily="34" charset="0"/>
                <a:cs typeface="Arial" panose="020B0604020202020204" pitchFamily="34" charset="0"/>
              </a:rPr>
              <a:t>وعظ ثلاثي المنظور</a:t>
            </a:r>
            <a:br>
              <a:rPr lang="en-US" sz="2800" dirty="0">
                <a:solidFill>
                  <a:schemeClr val="tx2">
                    <a:lumMod val="75000"/>
                  </a:schemeClr>
                </a:solidFill>
                <a:latin typeface="Arial" panose="020B0604020202020204" pitchFamily="34" charset="0"/>
                <a:cs typeface="Arial" panose="020B0604020202020204" pitchFamily="34" charset="0"/>
              </a:rPr>
            </a:br>
            <a:r>
              <a:rPr lang="ar-JO" sz="2800" dirty="0">
                <a:solidFill>
                  <a:schemeClr val="tx2">
                    <a:lumMod val="75000"/>
                  </a:schemeClr>
                </a:solidFill>
                <a:latin typeface="Arial" panose="020B0604020202020204" pitchFamily="34" charset="0"/>
                <a:cs typeface="Arial" panose="020B0604020202020204" pitchFamily="34" charset="0"/>
              </a:rPr>
              <a:t>(من مساق وعظ المسيح في عالم ما بعد الحداثة)</a:t>
            </a:r>
            <a:endParaRPr lang="en-US" sz="28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52800" y="2819400"/>
            <a:ext cx="5334000" cy="3581400"/>
          </a:xfrm>
        </p:spPr>
        <p:txBody>
          <a:bodyPr/>
          <a:lstStyle/>
          <a:p>
            <a:pPr algn="r" rtl="1"/>
            <a:r>
              <a:rPr lang="ar-JO" sz="4000" dirty="0">
                <a:latin typeface="Arial" panose="020B0604020202020204" pitchFamily="34" charset="0"/>
                <a:cs typeface="Arial" panose="020B0604020202020204" pitchFamily="34" charset="0"/>
              </a:rPr>
              <a:t>التفسير</a:t>
            </a:r>
            <a:endParaRPr lang="en-US" sz="4000" dirty="0">
              <a:latin typeface="Arial" panose="020B0604020202020204" pitchFamily="34" charset="0"/>
              <a:cs typeface="Arial" panose="020B0604020202020204" pitchFamily="34" charset="0"/>
            </a:endParaRPr>
          </a:p>
          <a:p>
            <a:pPr algn="r" rtl="1"/>
            <a:r>
              <a:rPr lang="ar-JO" sz="4000" dirty="0">
                <a:latin typeface="Arial" panose="020B0604020202020204" pitchFamily="34" charset="0"/>
                <a:cs typeface="Arial" panose="020B0604020202020204" pitchFamily="34" charset="0"/>
              </a:rPr>
              <a:t>التطبيق</a:t>
            </a:r>
            <a:endParaRPr lang="en-US" sz="4000" dirty="0">
              <a:latin typeface="Arial" panose="020B0604020202020204" pitchFamily="34" charset="0"/>
              <a:cs typeface="Arial" panose="020B0604020202020204" pitchFamily="34" charset="0"/>
            </a:endParaRPr>
          </a:p>
          <a:p>
            <a:pPr algn="r" rtl="1"/>
            <a:r>
              <a:rPr lang="ar-JO" sz="4000" dirty="0">
                <a:latin typeface="Arial" panose="020B0604020202020204" pitchFamily="34" charset="0"/>
                <a:cs typeface="Arial" panose="020B0604020202020204" pitchFamily="34" charset="0"/>
              </a:rPr>
              <a:t>الإحساس</a:t>
            </a:r>
            <a:r>
              <a:rPr 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596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rmAutofit fontScale="90000"/>
          </a:bodyPr>
          <a:lstStyle/>
          <a:p>
            <a:pPr algn="ctr"/>
            <a:r>
              <a:rPr lang="ar-JO" dirty="0">
                <a:solidFill>
                  <a:schemeClr val="tx2">
                    <a:lumMod val="75000"/>
                  </a:schemeClr>
                </a:solidFill>
                <a:latin typeface="Arial" panose="020B0604020202020204" pitchFamily="34" charset="0"/>
                <a:cs typeface="Arial" panose="020B0604020202020204" pitchFamily="34" charset="0"/>
              </a:rPr>
              <a:t>خلاصة</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81000" y="914400"/>
            <a:ext cx="8458200" cy="5562600"/>
          </a:xfrm>
        </p:spPr>
        <p:txBody>
          <a:bodyPr>
            <a:noAutofit/>
          </a:bodyPr>
          <a:lstStyle/>
          <a:p>
            <a:pPr lvl="0" algn="r" rtl="1"/>
            <a:r>
              <a:rPr lang="ar-JO" sz="3600" dirty="0">
                <a:latin typeface="Arial" panose="020B0604020202020204" pitchFamily="34" charset="0"/>
                <a:cs typeface="Arial" panose="020B0604020202020204" pitchFamily="34" charset="0"/>
              </a:rPr>
              <a:t>الوعظ التفسيري ليس محاضرة أو أسلوب</a:t>
            </a:r>
            <a:endParaRPr lang="en-US" sz="3600" dirty="0">
              <a:latin typeface="Arial" panose="020B0604020202020204" pitchFamily="34" charset="0"/>
              <a:cs typeface="Arial" panose="020B0604020202020204" pitchFamily="34" charset="0"/>
            </a:endParaRPr>
          </a:p>
          <a:p>
            <a:pPr lvl="0" algn="r" rtl="1"/>
            <a:r>
              <a:rPr lang="ar-JO" sz="3600" dirty="0">
                <a:latin typeface="Arial" panose="020B0604020202020204" pitchFamily="34" charset="0"/>
                <a:cs typeface="Arial" panose="020B0604020202020204" pitchFamily="34" charset="0"/>
              </a:rPr>
              <a:t>إنه يقول ما يقوله الله ز يفعل ما يفعله الله في النص الكتابي</a:t>
            </a:r>
            <a:endParaRPr lang="en-US" sz="3600" dirty="0">
              <a:latin typeface="Arial" panose="020B0604020202020204" pitchFamily="34" charset="0"/>
              <a:cs typeface="Arial" panose="020B0604020202020204" pitchFamily="34" charset="0"/>
            </a:endParaRPr>
          </a:p>
          <a:p>
            <a:pPr lvl="0" algn="r" rtl="1"/>
            <a:r>
              <a:rPr lang="ar-JO" sz="3600" dirty="0">
                <a:latin typeface="Arial" panose="020B0604020202020204" pitchFamily="34" charset="0"/>
                <a:cs typeface="Arial" panose="020B0604020202020204" pitchFamily="34" charset="0"/>
              </a:rPr>
              <a:t>الكتاب المقدس هو كتاب أدبي وبلاغي وهاتين الصفتين تأتيان معاً في دراسة النوع الأدبي</a:t>
            </a:r>
            <a:endParaRPr lang="en-US" sz="3600" dirty="0">
              <a:latin typeface="Arial" panose="020B0604020202020204" pitchFamily="34" charset="0"/>
              <a:cs typeface="Arial" panose="020B0604020202020204" pitchFamily="34" charset="0"/>
            </a:endParaRPr>
          </a:p>
          <a:p>
            <a:pPr lvl="0" algn="r" rtl="1"/>
            <a:r>
              <a:rPr lang="ar-JO" sz="3600" dirty="0">
                <a:latin typeface="Arial" panose="020B0604020202020204" pitchFamily="34" charset="0"/>
                <a:cs typeface="Arial" panose="020B0604020202020204" pitchFamily="34" charset="0"/>
              </a:rPr>
              <a:t>لكل نوع أدبي شكله الأدبي الخاص وكل شكل له تأثيراته البلاغية</a:t>
            </a:r>
            <a:endParaRPr lang="en-US" sz="3600" dirty="0">
              <a:latin typeface="Arial" panose="020B0604020202020204" pitchFamily="34" charset="0"/>
              <a:cs typeface="Arial" panose="020B0604020202020204" pitchFamily="34" charset="0"/>
            </a:endParaRPr>
          </a:p>
          <a:p>
            <a:pPr lvl="0" algn="r" rtl="1"/>
            <a:r>
              <a:rPr lang="ar-JO" sz="3600" dirty="0">
                <a:latin typeface="Arial" panose="020B0604020202020204" pitchFamily="34" charset="0"/>
                <a:cs typeface="Arial" panose="020B0604020202020204" pitchFamily="34" charset="0"/>
              </a:rPr>
              <a:t>لذا فإن الوعظ التفسيري الحساس للنوع يسمح لشكل/تأثيرات النص بالتأثير على شكل/تأثيرات العظة.</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4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8318369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1447800"/>
            <a:ext cx="8458200" cy="4572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86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75000"/>
              </a:schemeClr>
            </a:gs>
            <a:gs pos="50000">
              <a:srgbClr val="800000"/>
            </a:gs>
            <a:gs pos="100000">
              <a:srgbClr val="3B0000"/>
            </a:gs>
          </a:gsLst>
          <a:lin ang="5400000" scaled="1"/>
        </a:gradFill>
        <a:effectLst/>
      </p:bgPr>
    </p:bg>
    <p:spTree>
      <p:nvGrpSpPr>
        <p:cNvPr id="1" name=""/>
        <p:cNvGrpSpPr/>
        <p:nvPr/>
      </p:nvGrpSpPr>
      <p:grpSpPr>
        <a:xfrm>
          <a:off x="0" y="0"/>
          <a:ext cx="0" cy="0"/>
          <a:chOff x="0" y="0"/>
          <a:chExt cx="0" cy="0"/>
        </a:xfrm>
      </p:grpSpPr>
      <p:pic>
        <p:nvPicPr>
          <p:cNvPr id="46085" name="Picture 5" descr="hmvorig"/>
          <p:cNvPicPr>
            <a:picLocks noGrp="1" noChangeAspect="1" noChangeArrowheads="1"/>
          </p:cNvPicPr>
          <p:nvPr>
            <p:ph sz="half" idx="2"/>
          </p:nvPr>
        </p:nvPicPr>
        <p:blipFill>
          <a:blip r:embed="rId2" cstate="print"/>
          <a:srcRect/>
          <a:stretch>
            <a:fillRect/>
          </a:stretch>
        </p:blipFill>
        <p:spPr>
          <a:xfrm>
            <a:off x="1524000" y="1219200"/>
            <a:ext cx="6248400" cy="4714875"/>
          </a:xfrm>
          <a:noFill/>
        </p:spPr>
      </p:pic>
    </p:spTree>
    <p:extLst>
      <p:ext uri="{BB962C8B-B14F-4D97-AF65-F5344CB8AC3E}">
        <p14:creationId xmlns:p14="http://schemas.microsoft.com/office/powerpoint/2010/main" val="4435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MCj02420010000[1]"/>
          <p:cNvPicPr>
            <a:picLocks noChangeAspect="1" noChangeArrowheads="1"/>
          </p:cNvPicPr>
          <p:nvPr/>
        </p:nvPicPr>
        <p:blipFill>
          <a:blip r:embed="rId2" cstate="print">
            <a:lum bright="82000" contrast="-46000"/>
            <a:grayscl/>
          </a:blip>
          <a:srcRect l="2499"/>
          <a:stretch>
            <a:fillRect/>
          </a:stretch>
        </p:blipFill>
        <p:spPr bwMode="auto">
          <a:xfrm>
            <a:off x="0" y="0"/>
            <a:ext cx="9144000" cy="6858000"/>
          </a:xfrm>
          <a:prstGeom prst="rect">
            <a:avLst/>
          </a:prstGeom>
          <a:solidFill>
            <a:schemeClr val="tx1"/>
          </a:solidFill>
        </p:spPr>
      </p:pic>
      <p:sp>
        <p:nvSpPr>
          <p:cNvPr id="247811" name="Rectangle 3"/>
          <p:cNvSpPr>
            <a:spLocks noGrp="1" noRot="1" noChangeArrowheads="1"/>
          </p:cNvSpPr>
          <p:nvPr>
            <p:ph type="title"/>
          </p:nvPr>
        </p:nvSpPr>
        <p:spPr>
          <a:xfrm>
            <a:off x="152400" y="1447800"/>
            <a:ext cx="8991600" cy="1143000"/>
          </a:xfrm>
        </p:spPr>
        <p:txBody>
          <a:bodyPr>
            <a:normAutofit/>
          </a:bodyPr>
          <a:lstStyle/>
          <a:p>
            <a:pPr algn="ctr"/>
            <a:r>
              <a:rPr lang="ar-JO" sz="4400" b="1" dirty="0">
                <a:solidFill>
                  <a:srgbClr val="996633"/>
                </a:solidFill>
                <a:effectLst/>
                <a:latin typeface="Arial" panose="020B0604020202020204" pitchFamily="34" charset="0"/>
                <a:cs typeface="Arial" panose="020B0604020202020204" pitchFamily="34" charset="0"/>
              </a:rPr>
              <a:t>الوعظ التفسيري ليس ...</a:t>
            </a:r>
            <a:endParaRPr lang="en-US" sz="4400" b="1" dirty="0">
              <a:solidFill>
                <a:schemeClr val="bg2"/>
              </a:solidFill>
              <a:effectLst/>
              <a:latin typeface="Arial" panose="020B0604020202020204" pitchFamily="34" charset="0"/>
              <a:cs typeface="Arial" panose="020B0604020202020204" pitchFamily="34" charset="0"/>
            </a:endParaRPr>
          </a:p>
        </p:txBody>
      </p:sp>
      <p:sp>
        <p:nvSpPr>
          <p:cNvPr id="247812" name="Rectangle 4"/>
          <p:cNvSpPr>
            <a:spLocks noGrp="1" noChangeArrowheads="1"/>
          </p:cNvSpPr>
          <p:nvPr>
            <p:ph idx="1"/>
          </p:nvPr>
        </p:nvSpPr>
        <p:spPr>
          <a:xfrm>
            <a:off x="381000" y="2514600"/>
            <a:ext cx="7696200" cy="3276600"/>
          </a:xfrm>
        </p:spPr>
        <p:txBody>
          <a:bodyPr>
            <a:normAutofit/>
          </a:bodyPr>
          <a:lstStyle/>
          <a:p>
            <a:pPr algn="ctr" rtl="1">
              <a:spcBef>
                <a:spcPct val="50000"/>
              </a:spcBef>
              <a:buFontTx/>
              <a:buChar char="•"/>
            </a:pPr>
            <a:r>
              <a:rPr lang="ar-JO" sz="4000" b="1" dirty="0">
                <a:solidFill>
                  <a:srgbClr val="C00000"/>
                </a:solidFill>
                <a:latin typeface="Arial" panose="020B0604020202020204" pitchFamily="34" charset="0"/>
                <a:cs typeface="Arial" panose="020B0604020202020204" pitchFamily="34" charset="0"/>
              </a:rPr>
              <a:t>محاضرة</a:t>
            </a:r>
            <a:endParaRPr lang="en-US" sz="4000" b="1" dirty="0">
              <a:solidFill>
                <a:srgbClr val="C00000"/>
              </a:solidFill>
              <a:latin typeface="Arial" panose="020B0604020202020204" pitchFamily="34" charset="0"/>
              <a:cs typeface="Arial" panose="020B0604020202020204" pitchFamily="34" charset="0"/>
            </a:endParaRPr>
          </a:p>
          <a:p>
            <a:pPr algn="ctr" rtl="1">
              <a:spcBef>
                <a:spcPct val="50000"/>
              </a:spcBef>
              <a:buFontTx/>
              <a:buChar char="•"/>
            </a:pPr>
            <a:r>
              <a:rPr lang="ar-JO" sz="4000" b="1" dirty="0">
                <a:solidFill>
                  <a:srgbClr val="C00000"/>
                </a:solidFill>
                <a:latin typeface="Arial" panose="020B0604020202020204" pitchFamily="34" charset="0"/>
                <a:cs typeface="Arial" panose="020B0604020202020204" pitchFamily="34" charset="0"/>
              </a:rPr>
              <a:t>أسلوب</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511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p:cTn id="7" dur="500" fill="hold"/>
                                        <p:tgtEl>
                                          <p:spTgt spid="24781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781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781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781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78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7812">
                                            <p:txEl>
                                              <p:pRg st="1" end="1"/>
                                            </p:txEl>
                                          </p:spTgt>
                                        </p:tgtEl>
                                        <p:attrNameLst>
                                          <p:attrName>style.visibility</p:attrName>
                                        </p:attrNameLst>
                                      </p:cBhvr>
                                      <p:to>
                                        <p:strVal val="visible"/>
                                      </p:to>
                                    </p:set>
                                    <p:anim calcmode="lin" valueType="num">
                                      <p:cBhvr>
                                        <p:cTn id="16" dur="500" fill="hold"/>
                                        <p:tgtEl>
                                          <p:spTgt spid="24781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4781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4781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4781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47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4739806" cy="3558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3200"/>
            <a:ext cx="8229600" cy="2590800"/>
          </a:xfrm>
        </p:spPr>
        <p:txBody>
          <a:bodyPr>
            <a:normAutofit/>
          </a:bodyPr>
          <a:lstStyle/>
          <a:p>
            <a:r>
              <a:rPr lang="ar-JO" dirty="0"/>
              <a:t>يقول الوعظ التفسيري ما يقوله النص </a:t>
            </a:r>
            <a:br>
              <a:rPr lang="ar-JO" dirty="0"/>
            </a:br>
            <a:r>
              <a:rPr lang="ar-JO" dirty="0"/>
              <a:t>ويفعل ما يفعله النص</a:t>
            </a:r>
            <a:endParaRPr lang="en-US" dirty="0"/>
          </a:p>
        </p:txBody>
      </p:sp>
    </p:spTree>
    <p:extLst>
      <p:ext uri="{BB962C8B-B14F-4D97-AF65-F5344CB8AC3E}">
        <p14:creationId xmlns:p14="http://schemas.microsoft.com/office/powerpoint/2010/main" val="37305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endParaRPr lang="en-US">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lum bright="-66000"/>
          </a:blip>
          <a:srcRect t="5556" b="38443"/>
          <a:stretch>
            <a:fillRect/>
          </a:stretch>
        </p:blipFill>
        <p:spPr bwMode="auto">
          <a:xfrm>
            <a:off x="0" y="-19050"/>
            <a:ext cx="9144000" cy="6877050"/>
          </a:xfrm>
          <a:prstGeom prst="rect">
            <a:avLst/>
          </a:prstGeom>
          <a:noFill/>
          <a:ln w="9525">
            <a:noFill/>
            <a:miter lim="800000"/>
            <a:headEnd/>
            <a:tailEnd/>
          </a:ln>
          <a:effectLst/>
        </p:spPr>
      </p:pic>
      <p:sp>
        <p:nvSpPr>
          <p:cNvPr id="256003" name="Text Box 3"/>
          <p:cNvSpPr txBox="1">
            <a:spLocks noChangeArrowheads="1"/>
          </p:cNvSpPr>
          <p:nvPr/>
        </p:nvSpPr>
        <p:spPr bwMode="auto">
          <a:xfrm>
            <a:off x="685800" y="727075"/>
            <a:ext cx="8229600" cy="3816429"/>
          </a:xfrm>
          <a:prstGeom prst="rect">
            <a:avLst/>
          </a:prstGeom>
          <a:noFill/>
          <a:ln w="9525">
            <a:noFill/>
            <a:miter lim="800000"/>
            <a:headEnd/>
            <a:tailEnd/>
          </a:ln>
          <a:effectLst/>
        </p:spPr>
        <p:txBody>
          <a:bodyPr wrap="square">
            <a:spAutoFit/>
          </a:bodyPr>
          <a:lstStyle/>
          <a:p>
            <a:pPr algn="r">
              <a:spcBef>
                <a:spcPct val="50000"/>
              </a:spcBef>
            </a:pPr>
            <a:r>
              <a:rPr lang="ar-JO" sz="2800" dirty="0">
                <a:solidFill>
                  <a:schemeClr val="bg1"/>
                </a:solidFill>
                <a:effectLst>
                  <a:outerShdw blurRad="38100" dist="38100" dir="2700000" algn="tl">
                    <a:srgbClr val="000000"/>
                  </a:outerShdw>
                </a:effectLst>
                <a:latin typeface="Tahoma" pitchFamily="1" charset="0"/>
              </a:rPr>
              <a:t>إن كل عظة تمتد كالوتر بين نص الكتاب المقدس من جهة ومشاكل الحياة الإنسانية المعاصرة من جهة أخرى. إذا كان الوتر مربوطاً بشكل غير آمن إلى أي من الطرفين فإن القوس عديم الفائدة. إنه إجراء احترازي حكيم لكل واعظ أن يولي اهتماماً خاصاً لنهاية الوتر التي يعتبر بالنسبة له [أو لها] أقل أماناً.</a:t>
            </a:r>
            <a:endParaRPr lang="en-US" sz="2800" dirty="0">
              <a:solidFill>
                <a:schemeClr val="bg1"/>
              </a:solidFill>
              <a:effectLst>
                <a:outerShdw blurRad="38100" dist="38100" dir="2700000" algn="tl">
                  <a:srgbClr val="000000"/>
                </a:outerShdw>
              </a:effectLst>
              <a:latin typeface="Tahoma" pitchFamily="1" charset="0"/>
            </a:endParaRPr>
          </a:p>
          <a:p>
            <a:pPr>
              <a:spcBef>
                <a:spcPct val="50000"/>
              </a:spcBef>
            </a:pPr>
            <a:endParaRPr lang="en-US" sz="2800" dirty="0">
              <a:solidFill>
                <a:schemeClr val="bg1"/>
              </a:solidFill>
              <a:effectLst>
                <a:outerShdw blurRad="38100" dist="38100" dir="2700000" algn="tl">
                  <a:srgbClr val="000000"/>
                </a:outerShdw>
              </a:effectLst>
              <a:latin typeface="Tahoma" pitchFamily="1" charset="0"/>
            </a:endParaRPr>
          </a:p>
          <a:p>
            <a:pPr algn="r">
              <a:spcBef>
                <a:spcPct val="50000"/>
              </a:spcBef>
            </a:pPr>
            <a:r>
              <a:rPr lang="en-US" dirty="0">
                <a:solidFill>
                  <a:schemeClr val="bg1"/>
                </a:solidFill>
                <a:effectLst>
                  <a:outerShdw blurRad="38100" dist="38100" dir="2700000" algn="tl">
                    <a:srgbClr val="000000"/>
                  </a:outerShdw>
                </a:effectLst>
              </a:rPr>
              <a:t>		</a:t>
            </a:r>
            <a:r>
              <a:rPr lang="ar-JO" dirty="0">
                <a:solidFill>
                  <a:schemeClr val="bg1"/>
                </a:solidFill>
                <a:effectLst>
                  <a:outerShdw blurRad="38100" dist="38100" dir="2700000" algn="tl">
                    <a:srgbClr val="000000"/>
                  </a:outerShdw>
                </a:effectLst>
              </a:rPr>
              <a:t>إيان بيت واتسون، الوعظ: نوع من الحماقة                          (فيلادلفيا: وستمنستر، 1976)، 57.</a:t>
            </a:r>
            <a:endParaRPr lang="en-US" dirty="0">
              <a:solidFill>
                <a:schemeClr val="bg1"/>
              </a:solidFill>
              <a:effectLst>
                <a:outerShdw blurRad="38100" dist="38100" dir="2700000" algn="tl">
                  <a:srgbClr val="000000"/>
                </a:outerShdw>
              </a:effectLs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fontScale="90000"/>
          </a:bodyPr>
          <a:lstStyle/>
          <a:p>
            <a:pPr algn="ctr"/>
            <a:r>
              <a:rPr lang="ar-JO" dirty="0">
                <a:solidFill>
                  <a:schemeClr val="tx2">
                    <a:lumMod val="75000"/>
                  </a:schemeClr>
                </a:solidFill>
                <a:latin typeface="Arial" panose="020B0604020202020204" pitchFamily="34" charset="0"/>
                <a:cs typeface="Arial" panose="020B0604020202020204" pitchFamily="34" charset="0"/>
              </a:rPr>
              <a:t>تعريف آرثر</a:t>
            </a:r>
            <a:br>
              <a:rPr lang="en-US" dirty="0">
                <a:solidFill>
                  <a:schemeClr val="tx2">
                    <a:lumMod val="75000"/>
                  </a:schemeClr>
                </a:solidFill>
                <a:latin typeface="Arial" panose="020B0604020202020204" pitchFamily="34" charset="0"/>
                <a:cs typeface="Arial" panose="020B0604020202020204" pitchFamily="34" charset="0"/>
              </a:rPr>
            </a:br>
            <a:r>
              <a:rPr lang="en-US" sz="3600" dirty="0">
                <a:solidFill>
                  <a:schemeClr val="tx2">
                    <a:lumMod val="75000"/>
                  </a:schemeClr>
                </a:solidFill>
                <a:latin typeface="Arial" panose="020B0604020202020204" pitchFamily="34" charset="0"/>
                <a:cs typeface="Arial" panose="020B0604020202020204" pitchFamily="34" charset="0"/>
              </a:rPr>
              <a:t>(</a:t>
            </a:r>
            <a:r>
              <a:rPr lang="ar-JO" sz="3600" dirty="0">
                <a:solidFill>
                  <a:schemeClr val="tx2">
                    <a:lumMod val="75000"/>
                  </a:schemeClr>
                </a:solidFill>
                <a:latin typeface="Arial" panose="020B0604020202020204" pitchFamily="34" charset="0"/>
                <a:cs typeface="Arial" panose="020B0604020202020204" pitchFamily="34" charset="0"/>
              </a:rPr>
              <a:t>من الوعظ مع التنوع</a:t>
            </a:r>
            <a:r>
              <a:rPr lang="en-US" sz="3600" dirty="0">
                <a:solidFill>
                  <a:schemeClr val="tx2">
                    <a:lumMod val="75000"/>
                  </a:schemeClr>
                </a:solidFill>
                <a:latin typeface="Arial" panose="020B0604020202020204" pitchFamily="34" charset="0"/>
                <a:cs typeface="Arial" panose="020B0604020202020204" pitchFamily="34" charset="0"/>
              </a:rPr>
              <a:t>)</a:t>
            </a:r>
            <a:endParaRPr lang="en-US" sz="44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2275" y="1676400"/>
            <a:ext cx="7772400" cy="3505200"/>
          </a:xfrm>
        </p:spPr>
        <p:txBody>
          <a:bodyPr>
            <a:normAutofit/>
          </a:bodyPr>
          <a:lstStyle/>
          <a:p>
            <a:pPr marL="36576" indent="0" algn="ctr">
              <a:buNone/>
            </a:pPr>
            <a:r>
              <a:rPr lang="ar-JO" sz="3600" dirty="0">
                <a:latin typeface="Arial" panose="020B0604020202020204" pitchFamily="34" charset="0"/>
                <a:cs typeface="Arial" panose="020B0604020202020204" pitchFamily="34" charset="0"/>
              </a:rPr>
              <a:t>التبشير بكلمة الله بدقة لجمهور معين </a:t>
            </a:r>
          </a:p>
          <a:p>
            <a:pPr marL="36576" indent="0" algn="ctr">
              <a:buNone/>
            </a:pPr>
            <a:r>
              <a:rPr lang="ar-JO" sz="3600" dirty="0">
                <a:latin typeface="Arial" panose="020B0604020202020204" pitchFamily="34" charset="0"/>
                <a:cs typeface="Arial" panose="020B0604020202020204" pitchFamily="34" charset="0"/>
              </a:rPr>
              <a:t>من أجل غرض خاص بواسطة</a:t>
            </a:r>
          </a:p>
          <a:p>
            <a:pPr marL="36576" indent="0" algn="ctr">
              <a:buNone/>
            </a:pPr>
            <a:r>
              <a:rPr lang="ar-JO" sz="3600" dirty="0">
                <a:latin typeface="Arial" panose="020B0604020202020204" pitchFamily="34" charset="0"/>
                <a:cs typeface="Arial" panose="020B0604020202020204" pitchFamily="34" charset="0"/>
              </a:rPr>
              <a:t>شرح وتطبيق وتجسيد تلك الرسالة.</a:t>
            </a:r>
            <a:endParaRPr lang="en-US" sz="3600" dirty="0">
              <a:latin typeface="Arial" panose="020B0604020202020204" pitchFamily="34" charset="0"/>
              <a:cs typeface="Arial" panose="020B0604020202020204" pitchFamily="34" charset="0"/>
            </a:endParaRPr>
          </a:p>
        </p:txBody>
      </p:sp>
      <p:sp>
        <p:nvSpPr>
          <p:cNvPr id="4" name="Down Arrow 3"/>
          <p:cNvSpPr/>
          <p:nvPr/>
        </p:nvSpPr>
        <p:spPr>
          <a:xfrm rot="19856688">
            <a:off x="4002256" y="1092067"/>
            <a:ext cx="319852" cy="954949"/>
          </a:xfrm>
          <a:prstGeom prst="downArrow">
            <a:avLst>
              <a:gd name="adj1" fmla="val 50000"/>
              <a:gd name="adj2" fmla="val 40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Down Arrow 4"/>
          <p:cNvSpPr/>
          <p:nvPr/>
        </p:nvSpPr>
        <p:spPr>
          <a:xfrm rot="19856688">
            <a:off x="5665539" y="1368079"/>
            <a:ext cx="415636" cy="467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Down Arrow 5"/>
          <p:cNvSpPr/>
          <p:nvPr/>
        </p:nvSpPr>
        <p:spPr>
          <a:xfrm rot="16200000">
            <a:off x="647700" y="1104900"/>
            <a:ext cx="685801" cy="1523999"/>
          </a:xfrm>
          <a:prstGeom prst="downArrow">
            <a:avLst>
              <a:gd name="adj1" fmla="val 50000"/>
              <a:gd name="adj2" fmla="val 60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Down Arrow 6"/>
          <p:cNvSpPr/>
          <p:nvPr/>
        </p:nvSpPr>
        <p:spPr>
          <a:xfrm rot="1843419">
            <a:off x="4940055" y="2036721"/>
            <a:ext cx="415636" cy="458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Down Arrow 7"/>
          <p:cNvSpPr/>
          <p:nvPr/>
        </p:nvSpPr>
        <p:spPr>
          <a:xfrm rot="8439385">
            <a:off x="5968826" y="3518748"/>
            <a:ext cx="415636" cy="1216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Down Arrow 8"/>
          <p:cNvSpPr/>
          <p:nvPr/>
        </p:nvSpPr>
        <p:spPr>
          <a:xfrm rot="10800000">
            <a:off x="3962397" y="3427274"/>
            <a:ext cx="381001" cy="1366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9"/>
          <p:cNvSpPr txBox="1"/>
          <p:nvPr/>
        </p:nvSpPr>
        <p:spPr>
          <a:xfrm>
            <a:off x="989908" y="4953000"/>
            <a:ext cx="7011092" cy="1200329"/>
          </a:xfrm>
          <a:prstGeom prst="rect">
            <a:avLst/>
          </a:prstGeom>
          <a:noFill/>
          <a:ln w="28575">
            <a:solidFill>
              <a:schemeClr val="accent2">
                <a:lumMod val="60000"/>
                <a:lumOff val="40000"/>
              </a:schemeClr>
            </a:solidFill>
          </a:ln>
        </p:spPr>
        <p:txBody>
          <a:bodyPr wrap="square" rtlCol="0">
            <a:spAutoFit/>
          </a:bodyPr>
          <a:lstStyle/>
          <a:p>
            <a:pPr algn="ctr"/>
            <a:r>
              <a:rPr lang="ar-JO" sz="3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يقول الوعظ التفسيري ما يقوله الله</a:t>
            </a:r>
          </a:p>
          <a:p>
            <a:pPr algn="ctr"/>
            <a:r>
              <a:rPr lang="ar-JO" sz="3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ويعمل ما يعمله الله</a:t>
            </a:r>
            <a:endParaRPr lang="en-US" sz="3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8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769</Words>
  <Application>Microsoft Macintosh PowerPoint</Application>
  <PresentationFormat>On-screen Show (4:3)</PresentationFormat>
  <Paragraphs>95</Paragraphs>
  <Slides>24</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ＭＳ Ｐゴシック</vt:lpstr>
      <vt:lpstr>Arial</vt:lpstr>
      <vt:lpstr>Calibri</vt:lpstr>
      <vt:lpstr>Franklin Gothic Book</vt:lpstr>
      <vt:lpstr>Perpetua</vt:lpstr>
      <vt:lpstr>Tahoma</vt:lpstr>
      <vt:lpstr>Times New Roman</vt:lpstr>
      <vt:lpstr>Wingdings</vt:lpstr>
      <vt:lpstr>Wingdings 2</vt:lpstr>
      <vt:lpstr>Equity</vt:lpstr>
      <vt:lpstr>Office Theme</vt:lpstr>
      <vt:lpstr>Technic</vt:lpstr>
      <vt:lpstr>Orbit</vt:lpstr>
      <vt:lpstr>8_Orbit</vt:lpstr>
      <vt:lpstr>1_Orbit</vt:lpstr>
      <vt:lpstr>الوعظ التفسيري الحساس للنوع</vt:lpstr>
      <vt:lpstr>الوعظ كساهرين لأجل النفوس</vt:lpstr>
      <vt:lpstr>1 تيموثاوس 4: 16</vt:lpstr>
      <vt:lpstr>PowerPoint Presentation</vt:lpstr>
      <vt:lpstr>الوعظ التفسيري ليس ...</vt:lpstr>
      <vt:lpstr>يقول الوعظ التفسيري ما يقوله النص  ويفعل ما يفعله النص</vt:lpstr>
      <vt:lpstr>PowerPoint Presentation</vt:lpstr>
      <vt:lpstr>PowerPoint Presentation</vt:lpstr>
      <vt:lpstr>تعريف آرثر (من الوعظ مع التنوع)</vt:lpstr>
      <vt:lpstr>الأدب والبلاغة</vt:lpstr>
      <vt:lpstr>خصائص مشتركة في تعريفات الأدب</vt:lpstr>
      <vt:lpstr>PowerPoint Presentation</vt:lpstr>
      <vt:lpstr>خصائص مشتركة في تعريفات الأدب:</vt:lpstr>
      <vt:lpstr>تعريفات البلاغة</vt:lpstr>
      <vt:lpstr>الكتاب القدس كبلاغة</vt:lpstr>
      <vt:lpstr> النوع الأدبي هناك طريق واحد يتقاطع فيه الأدب والبلاغة</vt:lpstr>
      <vt:lpstr>الكتاب المقدس كأدب وبلاغة</vt:lpstr>
      <vt:lpstr>التأثير البلاغي على شكل  الشعر العبري</vt:lpstr>
      <vt:lpstr>الكتاب المقدس كأدب وبلاغة</vt:lpstr>
      <vt:lpstr>تيموثي كيلر  وعظ ثلاثي المنظور (من مساق وعظ المسيح في عالم ما بعد الحداثة)</vt:lpstr>
      <vt:lpstr>خلاصة</vt:lpstr>
      <vt:lpstr>Black</vt:lpstr>
      <vt:lpstr>BibleStudyDownloads.org</vt:lpstr>
      <vt:lpstr>الرابط للعرض التقديميِّ "فن الوعظ" متاحٌ على الموقع الإلكترونيّ:  BibleStudyDownloads.org</vt:lpstr>
    </vt:vector>
  </TitlesOfParts>
  <Company>Gordon-Conwell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 601</dc:title>
  <dc:creator>Scott Gibson</dc:creator>
  <cp:lastModifiedBy>Rick Griffith</cp:lastModifiedBy>
  <cp:revision>54</cp:revision>
  <dcterms:created xsi:type="dcterms:W3CDTF">2008-09-24T23:17:32Z</dcterms:created>
  <dcterms:modified xsi:type="dcterms:W3CDTF">2024-01-31T17:08:04Z</dcterms:modified>
</cp:coreProperties>
</file>