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96" r:id="rId5"/>
    <p:sldMasterId id="2147483686" r:id="rId6"/>
    <p:sldMasterId id="2147483649" r:id="rId7"/>
    <p:sldMasterId id="2147484037" r:id="rId8"/>
    <p:sldMasterId id="2147484763" r:id="rId9"/>
    <p:sldMasterId id="2147484765" r:id="rId10"/>
  </p:sldMasterIdLst>
  <p:notesMasterIdLst>
    <p:notesMasterId r:id="rId32"/>
  </p:notesMasterIdLst>
  <p:sldIdLst>
    <p:sldId id="271" r:id="rId11"/>
    <p:sldId id="4037" r:id="rId12"/>
    <p:sldId id="340" r:id="rId13"/>
    <p:sldId id="334" r:id="rId14"/>
    <p:sldId id="336" r:id="rId15"/>
    <p:sldId id="328" r:id="rId16"/>
    <p:sldId id="268" r:id="rId17"/>
    <p:sldId id="325" r:id="rId18"/>
    <p:sldId id="324" r:id="rId19"/>
    <p:sldId id="327" r:id="rId20"/>
    <p:sldId id="335" r:id="rId21"/>
    <p:sldId id="330" r:id="rId22"/>
    <p:sldId id="263" r:id="rId23"/>
    <p:sldId id="329" r:id="rId24"/>
    <p:sldId id="292" r:id="rId25"/>
    <p:sldId id="303" r:id="rId26"/>
    <p:sldId id="332" r:id="rId27"/>
    <p:sldId id="331" r:id="rId28"/>
    <p:sldId id="339" r:id="rId29"/>
    <p:sldId id="326" r:id="rId30"/>
    <p:sldId id="403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6229"/>
    <a:srgbClr val="FF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546" autoAdjust="0"/>
    <p:restoredTop sz="77340" autoAdjust="0"/>
  </p:normalViewPr>
  <p:slideViewPr>
    <p:cSldViewPr>
      <p:cViewPr>
        <p:scale>
          <a:sx n="86" d="100"/>
          <a:sy n="86" d="100"/>
        </p:scale>
        <p:origin x="1512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0" d="100"/>
        <a:sy n="50" d="100"/>
      </p:scale>
      <p:origin x="0" y="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557D90-D3FF-8244-8C5F-176750EF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CD0A3-F300-2044-B236-934E5ECE185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401810-18A4-AE4C-8FF0-3AA86028C1B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371CE3-913C-8946-98C9-BEA2DEE0BA5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1E3E8B-BCE6-3944-83BE-7869911637C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502DBA-9E41-AE4C-BA24-A2CE7EBAA22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5B4D4-454A-F843-9066-0B9DA17FD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6D90C8-B411-C44D-B024-48406AC8F48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DC099-879D-2B4C-8D9D-908DBC4B58E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240602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F5C84C-BA02-6546-8A47-0E6C7B8F124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E40CB6-D926-1B42-9276-29CC1BAD296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DDC062-303D-324C-8D76-44C48260663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0ACC7-388D-F142-8982-DA7DF24899F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61EA75-0D7F-7F47-AD2F-721BB691276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E833F2-6B7E-5F4E-9A90-2F35D1A9F0C2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9AF6C-F8C4-E94F-8DEC-6CF6C67EC13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PR-23-Review-74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PR-24-Topical Preaching-12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C721-D488-EC4D-8E7F-8E5D3DB80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0DA4-FB50-8A46-A354-6212B522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B7EB-D54F-AE41-906A-6E8195D7D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38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88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23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1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4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41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8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1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C514-B779-0343-9636-516E4A81A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97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8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76400"/>
            <a:ext cx="54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573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352800"/>
            <a:ext cx="5451475" cy="1752600"/>
          </a:xfrm>
        </p:spPr>
        <p:txBody>
          <a:bodyPr lIns="92075" tIns="46038" rIns="92075" bIns="46038" anchor="ctr"/>
          <a:lstStyle>
            <a:lvl1pPr marL="0" indent="0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613200-8159-EA44-A128-5092E348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7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7160-295A-F44F-8B5C-B56BE713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216B-0D92-6A41-BA6A-F0F550A3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3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A734-EC03-E848-BC72-2B579AE8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D8AE-1D4F-3944-8BCD-D14D618A4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7CBF-0C08-4441-9879-B30922691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6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A8E1-1B2F-0C42-AEA5-30852AD52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9206-6C1E-9243-8DFD-93FEBBA8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B5A9-C5A6-FE4A-A3CC-F2E09068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A00C-B1AD-6747-BEDD-C32BDBD19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A6F9-54DB-2042-BC77-2C9041EAF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990600"/>
            <a:ext cx="20764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0769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4764-2896-4746-BEAE-2805101D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3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12700" dist="12700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923C-BA21-574D-8FB8-15CB2466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BA78-923E-EB49-AA7B-0F161736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5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E58D-0D0E-0948-9C05-A8460A47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1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EDF9-8D2B-B244-876A-99CF03B8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853E-7E57-6549-B34C-6B1AB3CF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DC3C-8E70-A840-A756-ADAE8B98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5A2B-1F94-B847-A3C4-F8D09D99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4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786B-EF9E-5341-9D3D-68514F755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13C3-53DA-D04B-9C11-3F986BD21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20823-D696-8848-BCE6-DA69C6EB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3E9A-5EA8-F546-B0CE-EF857C16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8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8F32-FABD-D744-A7B0-8BBFF266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5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FDEE-27FE-B84D-A159-A1CFA2080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7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74A0-5F8C-2047-BAD1-4A72267F3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2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F7AB-D824-9843-A68C-E5D309E4F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4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9DE3-AEE6-3D41-AF37-83E5359D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4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612F-F7AA-934C-9A9A-6144E526F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5BBC-DFFC-4243-BE72-EC602573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4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F2BB-38E7-484C-B4FC-17C69F9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8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E075-25A0-5F4C-A0EE-4CB11AE26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9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3FCE-03E5-D741-91F3-118379A6E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5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B977-868B-6A42-9CD3-3DAE8BB7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0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D3C4-D36B-394E-A45A-1E672BEF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3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DD9C-CB5D-DE44-910F-3AFB6DD8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F9F9-196E-9B4D-B46D-F700556C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>
                <a:latin typeface="Curlz MT" pitchFamily="-11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C4C2-1183-E147-A930-486596A55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5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6382-483F-BE49-A368-AFE35F3E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0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9834-24D1-BB4F-927D-993E650F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4C48-322E-1549-B12E-B0B372B7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1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7CF5-D750-F848-8C14-F9AFF426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1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00DF-4D3E-974F-852E-DC361A4D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9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4117-4EC9-2B4F-90E4-2F2FA2C5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3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D792-DB15-DF4E-B4C8-AB2FD861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7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343E-A3D0-9144-BDE7-FF571E04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5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ADB2-6E38-2A4F-82FB-0F9E35603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5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4F17-6181-4D4E-8A00-D70D565FB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7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4576-A54D-0844-BF04-E70AC4CFD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D00D-682A-224A-BD16-77E08903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85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51B0-6F96-624C-8FFB-E2D28EB22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5008-1D93-5D47-A083-628D81A2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7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1DE4-8AF0-8A48-9B4F-D60D4D74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3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ADF2-F27D-A645-9A1A-A9E2F0B3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40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62C0-FE7B-414F-8626-D7E3D2B4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4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9468-2135-D54F-A30E-0B1A670E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8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2656-ADCF-B440-AEBA-712F0BAAE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96EC-3164-AD4F-B086-603AF8C0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4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6A17-2D38-994B-8236-FCCC2BB74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4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97D9-6FB0-414E-9095-587EF187F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4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2F2D-DB13-194A-98AE-5DBC1737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5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  <a:solidFill>
            <a:schemeClr val="accent2">
              <a:lumMod val="5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0" y="399"/>
                </a:cxn>
                <a:cxn ang="0">
                  <a:pos x="0" y="1191"/>
                </a:cxn>
                <a:cxn ang="0">
                  <a:pos x="402" y="789"/>
                </a:cxn>
                <a:cxn ang="0">
                  <a:pos x="399" y="0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grp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solidFill>
                <a:srgbClr val="F8F8F8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60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BF01-3715-854B-9C1A-9F56237B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5BABB-C0F9-1D42-ACF2-4E1C45FD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7982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26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877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37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73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78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576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91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141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4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5263-62A6-B94E-A906-4B519AA0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6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007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68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3BDC08-458D-6A4A-8C52-94E77442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0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26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1027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1028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1029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0" name="Group 1030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1031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Freeform 1032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1" name="Group 1033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34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1035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Freeform 1036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037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7726" name="Rectangle 1038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772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4707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8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fld id="{A2FCE001-A133-FF4E-A265-2F253737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9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160DFE2-83BE-FE43-8A60-2AD79C2C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F4F493-1107-9641-8EB3-700F8F1B9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6C991CC8-6DC8-D84D-82DF-BF5B671E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49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460C5D-9953-944E-A7B7-211444E7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>
              <a:solidFill>
                <a:srgbClr val="F8F8F8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DA80139-041F-864C-9A89-A2A04EE7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1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2" name="AutoShape 12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76813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  <p:grpSp>
          <p:nvGrpSpPr>
            <p:cNvPr id="76814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76816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7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8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9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5" name="AutoShape 19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0" r:id="rId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6437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026" descr="DSS"/>
          <p:cNvPicPr>
            <a:picLocks noChangeAspect="1" noChangeArrowheads="1"/>
          </p:cNvPicPr>
          <p:nvPr/>
        </p:nvPicPr>
        <p:blipFill>
          <a:blip r:embed="rId3" cstate="screen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42863"/>
            <a:ext cx="5715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1045" descr="DSS"/>
          <p:cNvPicPr>
            <a:picLocks noChangeAspect="1" noChangeArrowheads="1"/>
          </p:cNvPicPr>
          <p:nvPr/>
        </p:nvPicPr>
        <p:blipFill>
          <a:blip r:embed="rId4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9718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1027" descr="cuneiformwriting"/>
          <p:cNvPicPr>
            <a:picLocks noChangeAspect="1" noChangeArrowheads="1"/>
          </p:cNvPicPr>
          <p:nvPr/>
        </p:nvPicPr>
        <p:blipFill>
          <a:blip r:embed="rId5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704" y="0"/>
            <a:ext cx="3352800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1828800"/>
            <a:ext cx="9372600" cy="3048000"/>
          </a:xfrm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117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 </a:t>
            </a:r>
            <a:br>
              <a:rPr lang="ar-JO" sz="117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117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الموضوعي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50A46-1776-6EE1-B01A-DBD7A9C0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Bible Acts"/>
          <p:cNvPicPr>
            <a:picLocks noChangeAspect="1" noChangeArrowheads="1"/>
          </p:cNvPicPr>
          <p:nvPr/>
        </p:nvPicPr>
        <p:blipFill>
          <a:blip r:embed="rId3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352928" cy="3528392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لاهوتياً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من الجيد أن تعظ بشكل نظامي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سيرة ذاتية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دراسات الشخصيات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إجرائياً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طريقة القيام بشيء ما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إقناعياً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الإجهاض، الطلاق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كرازياً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المبادئ الروحية الأربعة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</a:t>
            </a: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الأمثال</a:t>
            </a:r>
            <a:r>
              <a:rPr lang="ar-JO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إمكانية وعظ الأمثال المكونة من سطرين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499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مزايا الوعظ الموضوعي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7661275" y="-5715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</a:rPr>
              <a:t>154-155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6512" y="980728"/>
            <a:ext cx="91805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buNone/>
              <a:defRPr/>
            </a:pP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أ. يسمح بتطور أكبر من الوعظ من نص واحد</a:t>
            </a: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584" y="5013176"/>
            <a:ext cx="905941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buNone/>
              <a:defRPr/>
            </a:pP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ب. تعمل بشكل جيد ضمن سلاسل الوعظ</a:t>
            </a:r>
            <a:endParaRPr lang="en-US" b="1" u="sng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ت. تعطي تنوعاً مع تغيير في الأسلوب</a:t>
            </a:r>
            <a:endParaRPr lang="en-US" b="1" u="sng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r" eaLnBrk="1" hangingPunct="1">
              <a:buNone/>
              <a:defRPr/>
            </a:pPr>
            <a:r>
              <a:rPr lang="ar-JO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ث. تمكن من الحديث عن مواضيع غير موجودة في الكتاب المقدس</a:t>
            </a:r>
            <a:endParaRPr lang="en-US" b="1" u="sng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endParaRPr lang="en-US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6" grpId="0" build="p" autoUpdateAnimBg="0"/>
      <p:bldP spid="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7848600" y="76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7058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eaLnBrk="1" hangingPunct="1"/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</a:t>
            </a:r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الإقحام</a:t>
            </a:r>
            <a:r>
              <a:rPr lang="ar-JO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قد يعطي معاني غير مقصودة داخل النصوص</a:t>
            </a:r>
            <a:endParaRPr lang="en-US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en-US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/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ب. </a:t>
            </a:r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النهج الخاطئ للكتاب المقدس</a:t>
            </a:r>
            <a:r>
              <a:rPr lang="ar-JO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قد يرى كلمة الله كإجابة لكل الأسئلة</a:t>
            </a:r>
            <a:endParaRPr lang="en-US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en-US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/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ت. </a:t>
            </a:r>
            <a:r>
              <a:rPr lang="ar-JO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عدم التوازن</a:t>
            </a:r>
            <a:r>
              <a:rPr lang="ar-JO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تميل للتشديد على نقاط قوة الواعظ فقط كون القليلين </a:t>
            </a:r>
          </a:p>
          <a:p>
            <a:pPr marL="0" indent="0" algn="r" eaLnBrk="1" hangingPunct="1"/>
            <a:r>
              <a:rPr lang="ar-JO" sz="28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يختارون الحديث عن ضعفاتهم</a:t>
            </a:r>
            <a:endParaRPr lang="en-US" sz="28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548" name="Picture 9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838200"/>
          </a:xfrm>
          <a:noFill/>
        </p:spPr>
        <p:txBody>
          <a:bodyPr/>
          <a:lstStyle/>
          <a:p>
            <a:pPr algn="ctr"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مساوئ الوعظ الموضوعي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4000" b="1" dirty="0">
                <a:latin typeface="Arial" charset="0"/>
                <a:ea typeface="ＭＳ Ｐゴシック" charset="0"/>
                <a:cs typeface="Arial" charset="0"/>
              </a:rPr>
              <a:t>عملية التفسير الموضوعي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0" name="Rectangle 4"/>
          <p:cNvSpPr>
            <a:spLocks noChangeArrowheads="1"/>
          </p:cNvSpPr>
          <p:nvPr/>
        </p:nvSpPr>
        <p:spPr bwMode="auto">
          <a:xfrm>
            <a:off x="1843087" y="5146675"/>
            <a:ext cx="19438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الدراسة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4" name="Rectangle 8"/>
          <p:cNvSpPr>
            <a:spLocks noChangeArrowheads="1"/>
          </p:cNvSpPr>
          <p:nvPr/>
        </p:nvSpPr>
        <p:spPr bwMode="auto">
          <a:xfrm>
            <a:off x="1924050" y="4570413"/>
            <a:ext cx="17113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الهياكل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45" name="Rectangle 9"/>
          <p:cNvSpPr>
            <a:spLocks noChangeArrowheads="1"/>
          </p:cNvSpPr>
          <p:nvPr/>
        </p:nvSpPr>
        <p:spPr bwMode="auto">
          <a:xfrm>
            <a:off x="5484812" y="5181600"/>
            <a:ext cx="190658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الوعظ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46" name="Rectangle 10"/>
          <p:cNvSpPr>
            <a:spLocks noChangeArrowheads="1"/>
          </p:cNvSpPr>
          <p:nvPr/>
        </p:nvSpPr>
        <p:spPr bwMode="auto">
          <a:xfrm>
            <a:off x="5638800" y="4419600"/>
            <a:ext cx="16002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الهيكل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2444750" y="3359150"/>
            <a:ext cx="90805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48" name="Rectangle 12"/>
          <p:cNvSpPr>
            <a:spLocks noChangeArrowheads="1"/>
          </p:cNvSpPr>
          <p:nvPr/>
        </p:nvSpPr>
        <p:spPr bwMode="auto">
          <a:xfrm>
            <a:off x="1981199" y="4191000"/>
            <a:ext cx="16541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النقاط الرئيسية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51" name="Rectangle 15"/>
          <p:cNvSpPr>
            <a:spLocks noChangeArrowheads="1"/>
          </p:cNvSpPr>
          <p:nvPr/>
        </p:nvSpPr>
        <p:spPr bwMode="auto">
          <a:xfrm>
            <a:off x="5947125" y="3359150"/>
            <a:ext cx="10429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الفكرة </a:t>
            </a:r>
          </a:p>
          <a:p>
            <a:pPr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الرئيسية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2" name="Rectangle 16"/>
          <p:cNvSpPr>
            <a:spLocks noChangeArrowheads="1"/>
          </p:cNvSpPr>
          <p:nvPr/>
        </p:nvSpPr>
        <p:spPr bwMode="auto">
          <a:xfrm>
            <a:off x="2825750" y="2805113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جسر القصد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3" name="Rectangle 17"/>
          <p:cNvSpPr>
            <a:spLocks noChangeArrowheads="1"/>
          </p:cNvSpPr>
          <p:nvPr/>
        </p:nvSpPr>
        <p:spPr bwMode="auto">
          <a:xfrm>
            <a:off x="4269401" y="2336800"/>
            <a:ext cx="694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ar-JO" sz="2000" b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الدماغ</a:t>
            </a:r>
            <a:endParaRPr lang="en-US" b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4" name="Rectangle 18"/>
          <p:cNvSpPr>
            <a:spLocks noChangeArrowheads="1"/>
          </p:cNvSpPr>
          <p:nvPr/>
        </p:nvSpPr>
        <p:spPr bwMode="auto">
          <a:xfrm>
            <a:off x="40767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sz="2000" b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القلب</a:t>
            </a:r>
            <a:endParaRPr lang="en-US" b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5" name="Rectangle 19"/>
          <p:cNvSpPr>
            <a:spLocks noChangeArrowheads="1"/>
          </p:cNvSpPr>
          <p:nvPr/>
        </p:nvSpPr>
        <p:spPr bwMode="auto">
          <a:xfrm>
            <a:off x="39243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sz="2000" b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الهيكل العظمي</a:t>
            </a:r>
            <a:endParaRPr lang="en-US" b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56" name="Rectangle 20"/>
          <p:cNvSpPr>
            <a:spLocks noChangeArrowheads="1"/>
          </p:cNvSpPr>
          <p:nvPr/>
        </p:nvSpPr>
        <p:spPr bwMode="auto">
          <a:xfrm>
            <a:off x="41529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ar-JO" sz="2000" b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الجسد</a:t>
            </a:r>
            <a:endParaRPr lang="en-US" b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613" name="AutoShape 21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5" name="AutoShape 23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0618" name="AutoShape 26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63" name="Rectangle 27"/>
          <p:cNvSpPr>
            <a:spLocks noChangeArrowheads="1"/>
          </p:cNvSpPr>
          <p:nvPr/>
        </p:nvSpPr>
        <p:spPr bwMode="auto">
          <a:xfrm>
            <a:off x="2189163" y="1884363"/>
            <a:ext cx="1109277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النصوص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268764" name="Rectangle 28"/>
          <p:cNvSpPr>
            <a:spLocks noChangeArrowheads="1"/>
          </p:cNvSpPr>
          <p:nvPr/>
        </p:nvSpPr>
        <p:spPr bwMode="auto">
          <a:xfrm>
            <a:off x="5770563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العظة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8077200" y="-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00084D"/>
                </a:solidFill>
                <a:cs typeface="Arial" charset="0"/>
              </a:rPr>
              <a:t>155أ</a:t>
            </a:r>
            <a:endParaRPr lang="en-US" dirty="0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3810000" y="145415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68767" name="Rectangle 31"/>
          <p:cNvSpPr>
            <a:spLocks noChangeArrowheads="1"/>
          </p:cNvSpPr>
          <p:nvPr/>
        </p:nvSpPr>
        <p:spPr bwMode="auto">
          <a:xfrm>
            <a:off x="3824288" y="1606550"/>
            <a:ext cx="16002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الموضوع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 rot="234723">
            <a:off x="463550" y="1784350"/>
            <a:ext cx="1665288" cy="4140200"/>
          </a:xfrm>
          <a:prstGeom prst="curvedRightArrow">
            <a:avLst>
              <a:gd name="adj1" fmla="val 32412"/>
              <a:gd name="adj2" fmla="val 64825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373313" y="3319776"/>
            <a:ext cx="10429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الفكرة الرئيسية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 rot="3940204">
            <a:off x="2952751" y="754062"/>
            <a:ext cx="762000" cy="1463675"/>
          </a:xfrm>
          <a:prstGeom prst="curvedRightArrow">
            <a:avLst>
              <a:gd name="adj1" fmla="val 32485"/>
              <a:gd name="adj2" fmla="val 64962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6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ISCBG032"/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1828800"/>
            <a:ext cx="91440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1.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أدرس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المواضيع والنصوص، فسر كل واحد منها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2.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الهيكل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: جهّز الفكرة التفسيرية لكل نص ثم قم بترتيبها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3.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فكرة النص المركزية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: قم بدمج الأفكار المركزية في النص لتكتب 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   الفكرة التفسيرية الكبيرة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4.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القصد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من الأسئلة التطويرية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5.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النقاط المركزية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: حوّل الفكرة التفسيرية الكاملة إلى فكرة رئيسية 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6.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الهيكل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: ادعم بالإيضاحات، التطبيقات ... الخ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7. </a:t>
            </a:r>
            <a:r>
              <a:rPr lang="ar-JO" sz="3200" b="1" u="sng" dirty="0">
                <a:solidFill>
                  <a:schemeClr val="bg1"/>
                </a:solidFill>
                <a:cs typeface="Arial" charset="0"/>
              </a:rPr>
              <a:t>عظ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بعد إعداد المخطوطة والتدرب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643" name="Text Box 12"/>
          <p:cNvSpPr txBox="1">
            <a:spLocks noChangeArrowheads="1"/>
          </p:cNvSpPr>
          <p:nvPr/>
        </p:nvSpPr>
        <p:spPr bwMode="auto">
          <a:xfrm>
            <a:off x="8077200" y="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155أ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64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080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كيف تعظ موضوعياً؟</a:t>
            </a:r>
            <a:endParaRPr lang="en-US" b="1" dirty="0">
              <a:solidFill>
                <a:srgbClr val="8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1075"/>
            <a:ext cx="5783560" cy="11430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800" i="0" dirty="0">
                <a:effectLst>
                  <a:glow rad="1016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أمثلة موضوعية</a:t>
            </a:r>
            <a:endParaRPr lang="en-US" sz="4800" i="0" dirty="0">
              <a:effectLst>
                <a:glow rad="101600">
                  <a:schemeClr val="bg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99928"/>
            <a:ext cx="5783560" cy="3461320"/>
          </a:xfrm>
        </p:spPr>
        <p:txBody>
          <a:bodyPr anchor="t"/>
          <a:lstStyle/>
          <a:p>
            <a:pPr marL="273050" indent="-273050" algn="r" rtl="1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ماذا يعمل الله في العالم (ص 156)؟</a:t>
            </a:r>
            <a:endParaRPr lang="en-US" sz="28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73050" indent="-273050" algn="r" rtl="1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دحرج الحجر (ص 157أ)</a:t>
            </a:r>
            <a:endParaRPr lang="en-US" sz="28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73050" indent="-273050" algn="r" rtl="1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إيجاد الشريك (ص 157ث)</a:t>
            </a:r>
            <a:endParaRPr lang="en-US" sz="28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73050" indent="-273050" algn="r" rtl="1" eaLnBrk="1" hangingPunct="1">
              <a:buClr>
                <a:schemeClr val="tx2"/>
              </a:buClr>
              <a:buFont typeface="Arial"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عنصر النزاهة (ص 157د)</a:t>
            </a:r>
            <a:endParaRPr lang="en-US" sz="28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  <a:effectLst>
            <a:outerShdw blurRad="508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000" b="1" dirty="0">
                <a:latin typeface="Geneva"/>
                <a:ea typeface="MS Pゴシック" charset="0"/>
                <a:cs typeface="Geneva"/>
              </a:rPr>
              <a:t>الإجابة: الفكرة الكبيرة</a:t>
            </a:r>
            <a:endParaRPr lang="en-US" sz="4400" b="1" dirty="0">
              <a:latin typeface="Geneva"/>
              <a:ea typeface="MS Pゴシック" charset="0"/>
              <a:cs typeface="Geneva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543800" cy="3798912"/>
          </a:xfrm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sz="4800" b="1" dirty="0">
                <a:solidFill>
                  <a:schemeClr val="tx2"/>
                </a:solidFill>
                <a:latin typeface="Geneva"/>
                <a:cs typeface="Geneva"/>
              </a:rPr>
              <a:t>سؤال:</a:t>
            </a:r>
            <a:endParaRPr lang="en-US" sz="4800" b="1" dirty="0">
              <a:solidFill>
                <a:schemeClr val="tx2"/>
              </a:solidFill>
              <a:latin typeface="Geneva"/>
              <a:cs typeface="Genev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sz="4800" b="1" dirty="0">
                <a:solidFill>
                  <a:schemeClr val="tx2"/>
                </a:solidFill>
                <a:latin typeface="Geneva"/>
                <a:cs typeface="Geneva"/>
              </a:rPr>
              <a:t>ما الذي يجب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sz="4800" b="1" dirty="0">
                <a:solidFill>
                  <a:schemeClr val="tx2"/>
                </a:solidFill>
                <a:latin typeface="Geneva"/>
                <a:cs typeface="Geneva"/>
              </a:rPr>
              <a:t>أن يأخذه المستمعون معهم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sz="4800" b="1" dirty="0">
                <a:solidFill>
                  <a:schemeClr val="tx2"/>
                </a:solidFill>
                <a:latin typeface="Geneva"/>
                <a:cs typeface="Geneva"/>
              </a:rPr>
              <a:t>من الرسالة الموضوعية</a:t>
            </a:r>
            <a:endParaRPr lang="en-US" sz="4800" b="1" dirty="0">
              <a:solidFill>
                <a:schemeClr val="tx2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لوتزر: لا تزنِ</a:t>
            </a:r>
            <a:endParaRPr lang="en-US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04800" y="1389063"/>
            <a:ext cx="8382000" cy="275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ar-JO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1. ما هي أقوى نقطة في العظة بحسب اعتقادك؟ لماذا؟</a:t>
            </a: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algn="r">
              <a:lnSpc>
                <a:spcPct val="110000"/>
              </a:lnSpc>
              <a:defRPr/>
            </a:pPr>
            <a:r>
              <a:rPr lang="ar-JO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2. هل كان هيكل العظة استقرائياً أم استنتاجياً؟</a:t>
            </a: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algn="r">
              <a:lnSpc>
                <a:spcPct val="110000"/>
              </a:lnSpc>
              <a:defRPr/>
            </a:pPr>
            <a:r>
              <a:rPr lang="ar-JO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3. هل كان التطبيق بسيطاً أم دورياً؟</a:t>
            </a: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533400" y="6084888"/>
            <a:ext cx="8382000" cy="5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  <a:buFont typeface="Arial" charset="0"/>
              <a:buNone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العظات الكتابية، 31-43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لوتزر: لا تزنِ</a:t>
            </a:r>
            <a:endParaRPr lang="en-US" sz="36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48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00"/>
                </a:solidFill>
                <a:cs typeface="Arial" charset="0"/>
              </a:rPr>
              <a:t>أثبت: لماذا قال الله لا تزنِ؟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00484" name="Text Box 4"/>
          <p:cNvSpPr txBox="1">
            <a:spLocks noChangeArrowheads="1"/>
          </p:cNvSpPr>
          <p:nvPr/>
        </p:nvSpPr>
        <p:spPr bwMode="auto">
          <a:xfrm>
            <a:off x="76200" y="1371600"/>
            <a:ext cx="9067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ar-JO" b="1" dirty="0">
                <a:solidFill>
                  <a:srgbClr val="FFFF00"/>
                </a:solidFill>
                <a:cs typeface="Arial" charset="0"/>
              </a:rPr>
              <a:t>1. لا يجب علينا أن نرتكب الزنا لأن </a:t>
            </a:r>
            <a:r>
              <a:rPr lang="ar-JO" b="1" u="sng" dirty="0">
                <a:cs typeface="Arial" charset="0"/>
              </a:rPr>
              <a:t>الله قال أن لا نفعل</a:t>
            </a:r>
            <a:endParaRPr lang="en-US" b="1" u="sng" dirty="0">
              <a:cs typeface="Arial" charset="0"/>
            </a:endParaRPr>
          </a:p>
        </p:txBody>
      </p:sp>
      <p:sp>
        <p:nvSpPr>
          <p:cNvPr id="1300485" name="Text Box 5"/>
          <p:cNvSpPr txBox="1">
            <a:spLocks noChangeArrowheads="1"/>
          </p:cNvSpPr>
          <p:nvPr/>
        </p:nvSpPr>
        <p:spPr bwMode="auto">
          <a:xfrm>
            <a:off x="0" y="1844824"/>
            <a:ext cx="874846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4950" indent="-234950" algn="r" rtl="1">
              <a:lnSpc>
                <a:spcPct val="80000"/>
              </a:lnSpc>
            </a:pPr>
            <a:r>
              <a:rPr lang="ar-JO" b="1" dirty="0">
                <a:cs typeface="Arial" charset="0"/>
              </a:rPr>
              <a:t>أ. نحن لا نستطيع أن نمارس الجنس خارج الزواج دون الشعور بالذنب والتوتر العاطفي (الرد على اعتراض الله غير عادل)</a:t>
            </a:r>
            <a:endParaRPr lang="en-US" b="1" dirty="0">
              <a:cs typeface="Arial" charset="0"/>
            </a:endParaRPr>
          </a:p>
        </p:txBody>
      </p:sp>
      <p:sp>
        <p:nvSpPr>
          <p:cNvPr id="1300486" name="Text Box 6"/>
          <p:cNvSpPr txBox="1">
            <a:spLocks noChangeArrowheads="1"/>
          </p:cNvSpPr>
          <p:nvPr/>
        </p:nvSpPr>
        <p:spPr bwMode="auto">
          <a:xfrm>
            <a:off x="533400" y="2547186"/>
            <a:ext cx="82150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ب. الجنس رابط (1 كو 6: 16)</a:t>
            </a:r>
            <a:endParaRPr lang="en-US" b="1" dirty="0">
              <a:cs typeface="Arial" charset="0"/>
            </a:endParaRPr>
          </a:p>
        </p:txBody>
      </p:sp>
      <p:sp>
        <p:nvSpPr>
          <p:cNvPr id="1300487" name="Text Box 7"/>
          <p:cNvSpPr txBox="1">
            <a:spLocks noChangeArrowheads="1"/>
          </p:cNvSpPr>
          <p:nvPr/>
        </p:nvSpPr>
        <p:spPr bwMode="auto">
          <a:xfrm>
            <a:off x="533400" y="3004386"/>
            <a:ext cx="82150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ت. حتى أن علاقات المحبة الجنسية تكسر خمساً من الوصايا العشر</a:t>
            </a:r>
            <a:endParaRPr lang="en-US" b="1" dirty="0">
              <a:cs typeface="Arial" charset="0"/>
            </a:endParaRPr>
          </a:p>
        </p:txBody>
      </p:sp>
      <p:sp>
        <p:nvSpPr>
          <p:cNvPr id="1300488" name="Text Box 8"/>
          <p:cNvSpPr txBox="1">
            <a:spLocks noChangeArrowheads="1"/>
          </p:cNvSpPr>
          <p:nvPr/>
        </p:nvSpPr>
        <p:spPr bwMode="auto">
          <a:xfrm>
            <a:off x="76200" y="3573016"/>
            <a:ext cx="9067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ar-JO" b="1" dirty="0">
                <a:solidFill>
                  <a:srgbClr val="FFFF00"/>
                </a:solidFill>
                <a:cs typeface="Arial" charset="0"/>
              </a:rPr>
              <a:t>2. لا يجب علينا أن نرتكب الزنا بسبب </a:t>
            </a:r>
            <a:r>
              <a:rPr lang="ar-JO" b="1" u="sng" dirty="0">
                <a:cs typeface="Arial" charset="0"/>
              </a:rPr>
              <a:t>العواقب</a:t>
            </a:r>
            <a:endParaRPr lang="en-US" b="1" u="sng" dirty="0">
              <a:cs typeface="Arial" charset="0"/>
            </a:endParaRPr>
          </a:p>
        </p:txBody>
      </p:sp>
      <p:sp>
        <p:nvSpPr>
          <p:cNvPr id="1300489" name="Text Box 9"/>
          <p:cNvSpPr txBox="1">
            <a:spLocks noChangeArrowheads="1"/>
          </p:cNvSpPr>
          <p:nvPr/>
        </p:nvSpPr>
        <p:spPr bwMode="auto">
          <a:xfrm>
            <a:off x="533400" y="3954016"/>
            <a:ext cx="82150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أ. الدمار الداخلي، الشعور بالذنب، النتائج (مز 51: 3)</a:t>
            </a:r>
            <a:endParaRPr lang="en-US" b="1" dirty="0">
              <a:cs typeface="Arial" charset="0"/>
            </a:endParaRPr>
          </a:p>
        </p:txBody>
      </p:sp>
      <p:sp>
        <p:nvSpPr>
          <p:cNvPr id="1300490" name="Text Box 10"/>
          <p:cNvSpPr txBox="1">
            <a:spLocks noChangeArrowheads="1"/>
          </p:cNvSpPr>
          <p:nvPr/>
        </p:nvSpPr>
        <p:spPr bwMode="auto">
          <a:xfrm>
            <a:off x="533400" y="4335016"/>
            <a:ext cx="82150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ب. الدمار الخارجي والأذى عندما يتم كشف العلاقة</a:t>
            </a:r>
            <a:endParaRPr lang="en-US" b="1" dirty="0">
              <a:cs typeface="Arial" charset="0"/>
            </a:endParaRPr>
          </a:p>
        </p:txBody>
      </p:sp>
      <p:sp>
        <p:nvSpPr>
          <p:cNvPr id="1300491" name="Text Box 11"/>
          <p:cNvSpPr txBox="1">
            <a:spLocks noChangeArrowheads="1"/>
          </p:cNvSpPr>
          <p:nvPr/>
        </p:nvSpPr>
        <p:spPr bwMode="auto">
          <a:xfrm>
            <a:off x="0" y="4953000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solidFill>
                  <a:srgbClr val="FFFF00"/>
                </a:solidFill>
                <a:cs typeface="Arial" charset="0"/>
              </a:rPr>
              <a:t>3. علينا أن نعيش في الطهارة الجنسية لأن هناك </a:t>
            </a:r>
            <a:r>
              <a:rPr lang="ar-JO" b="1" u="sng" dirty="0">
                <a:cs typeface="Arial" charset="0"/>
              </a:rPr>
              <a:t>تعويض ياتي من مقاومة التجربة بنجاح</a:t>
            </a:r>
            <a:endParaRPr lang="en-US" b="1" u="sng" dirty="0">
              <a:cs typeface="Arial" charset="0"/>
            </a:endParaRPr>
          </a:p>
        </p:txBody>
      </p:sp>
      <p:sp>
        <p:nvSpPr>
          <p:cNvPr id="1300492" name="Text Box 12"/>
          <p:cNvSpPr txBox="1">
            <a:spLocks noChangeArrowheads="1"/>
          </p:cNvSpPr>
          <p:nvPr/>
        </p:nvSpPr>
        <p:spPr bwMode="auto">
          <a:xfrm>
            <a:off x="0" y="5316422"/>
            <a:ext cx="87484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أ. يجب السيطرة على العين والي\ الخاطئة (مت 5: 29-30)</a:t>
            </a:r>
            <a:endParaRPr lang="en-US" b="1" dirty="0">
              <a:cs typeface="Arial" charset="0"/>
            </a:endParaRPr>
          </a:p>
        </p:txBody>
      </p:sp>
      <p:sp>
        <p:nvSpPr>
          <p:cNvPr id="1300493" name="Text Box 13"/>
          <p:cNvSpPr txBox="1">
            <a:spLocks noChangeArrowheads="1"/>
          </p:cNvSpPr>
          <p:nvPr/>
        </p:nvSpPr>
        <p:spPr bwMode="auto">
          <a:xfrm>
            <a:off x="0" y="5726984"/>
            <a:ext cx="87484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ب. طونى للأنقياء القلب فإنهم يعاينون الله (5: 8)</a:t>
            </a:r>
            <a:endParaRPr lang="en-US" b="1" dirty="0">
              <a:cs typeface="Arial" charset="0"/>
            </a:endParaRPr>
          </a:p>
        </p:txBody>
      </p:sp>
      <p:sp>
        <p:nvSpPr>
          <p:cNvPr id="1300494" name="Text Box 14"/>
          <p:cNvSpPr txBox="1">
            <a:spLocks noChangeArrowheads="1"/>
          </p:cNvSpPr>
          <p:nvPr/>
        </p:nvSpPr>
        <p:spPr bwMode="auto">
          <a:xfrm>
            <a:off x="0" y="6137546"/>
            <a:ext cx="874846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ت. التجربة الجنسية تمكننا من إثبات محبتنا لله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3" grpId="0" build="p" autoUpdateAnimBg="0"/>
      <p:bldP spid="1300484" grpId="0" build="p" autoUpdateAnimBg="0"/>
      <p:bldP spid="1300485" grpId="0" build="p" autoUpdateAnimBg="0"/>
      <p:bldP spid="1300486" grpId="0" build="p" autoUpdateAnimBg="0"/>
      <p:bldP spid="1300487" grpId="0" build="p" autoUpdateAnimBg="0"/>
      <p:bldP spid="1300488" grpId="0" build="p" autoUpdateAnimBg="0"/>
      <p:bldP spid="1300489" grpId="0" build="p" autoUpdateAnimBg="0"/>
      <p:bldP spid="1300490" grpId="0" build="p" autoUpdateAnimBg="0"/>
      <p:bldP spid="1300491" grpId="0" build="p" autoUpdateAnimBg="0"/>
      <p:bldP spid="1300492" grpId="0" build="p" autoUpdateAnimBg="0"/>
      <p:bldP spid="1300493" grpId="0" build="p" autoUpdateAnimBg="0"/>
      <p:bldP spid="130049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effectLst/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لوتزر: لا تزنِ</a:t>
            </a:r>
            <a:endParaRPr lang="en-US" sz="36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7092280" y="838200"/>
            <a:ext cx="205172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ar-JO" b="1" dirty="0">
                <a:solidFill>
                  <a:srgbClr val="FFFF00"/>
                </a:solidFill>
                <a:cs typeface="Arial" charset="0"/>
              </a:rPr>
              <a:t>الخلاصة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0" y="1316038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1. تُب (إيضاح: الرجل الزاني قاسي القلب)</a:t>
            </a:r>
            <a:endParaRPr lang="en-US" b="1" dirty="0">
              <a:cs typeface="Arial" charset="0"/>
            </a:endParaRPr>
          </a:p>
        </p:txBody>
      </p:sp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0" y="1838325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2. أخبر الشريك (ضمنياً)</a:t>
            </a:r>
            <a:endParaRPr lang="en-US" b="1" dirty="0">
              <a:cs typeface="Arial" charset="0"/>
            </a:endParaRPr>
          </a:p>
        </p:txBody>
      </p:sp>
      <p:sp>
        <p:nvSpPr>
          <p:cNvPr id="1298439" name="Text Box 7"/>
          <p:cNvSpPr txBox="1">
            <a:spLocks noChangeArrowheads="1"/>
          </p:cNvSpPr>
          <p:nvPr/>
        </p:nvSpPr>
        <p:spPr bwMode="auto">
          <a:xfrm>
            <a:off x="0" y="2360613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3. حصل داود على الحرية حالما توقف عن التظاهر (مز 32: 1)</a:t>
            </a:r>
            <a:endParaRPr lang="en-US" b="1" dirty="0">
              <a:cs typeface="Arial" charset="0"/>
            </a:endParaRPr>
          </a:p>
        </p:txBody>
      </p:sp>
      <p:sp>
        <p:nvSpPr>
          <p:cNvPr id="1298441" name="Text Box 9"/>
          <p:cNvSpPr txBox="1">
            <a:spLocks noChangeArrowheads="1"/>
          </p:cNvSpPr>
          <p:nvPr/>
        </p:nvSpPr>
        <p:spPr bwMode="auto">
          <a:xfrm>
            <a:off x="0" y="2884488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4. أمر الله قائلاً: لا تزنِ</a:t>
            </a:r>
            <a:endParaRPr lang="en-US" b="1" dirty="0">
              <a:cs typeface="Arial" charset="0"/>
            </a:endParaRPr>
          </a:p>
        </p:txBody>
      </p:sp>
      <p:sp>
        <p:nvSpPr>
          <p:cNvPr id="1298442" name="Text Box 10"/>
          <p:cNvSpPr txBox="1">
            <a:spLocks noChangeArrowheads="1"/>
          </p:cNvSpPr>
          <p:nvPr/>
        </p:nvSpPr>
        <p:spPr bwMode="auto">
          <a:xfrm>
            <a:off x="251520" y="3352800"/>
            <a:ext cx="836746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8300" indent="-368300" algn="r" rtl="1">
              <a:lnSpc>
                <a:spcPct val="80000"/>
              </a:lnSpc>
            </a:pPr>
            <a:r>
              <a:rPr lang="ar-JO" b="1" dirty="0">
                <a:cs typeface="Arial" charset="0"/>
              </a:rPr>
              <a:t>أ. لا يجب علينا أن </a:t>
            </a:r>
            <a:r>
              <a:rPr lang="ar-JO" b="1" dirty="0">
                <a:solidFill>
                  <a:srgbClr val="FFFF00"/>
                </a:solidFill>
                <a:cs typeface="Arial" charset="0"/>
              </a:rPr>
              <a:t>نخجل</a:t>
            </a:r>
            <a:r>
              <a:rPr lang="ar-JO" b="1" dirty="0">
                <a:cs typeface="Arial" charset="0"/>
              </a:rPr>
              <a:t> من الإيمان بأنه يعرف الأفضل (إعادة صياغة النقطة الرئيسية 1)*</a:t>
            </a:r>
            <a:endParaRPr lang="en-US" b="1" dirty="0">
              <a:cs typeface="Arial" charset="0"/>
            </a:endParaRPr>
          </a:p>
        </p:txBody>
      </p:sp>
      <p:sp>
        <p:nvSpPr>
          <p:cNvPr id="1298444" name="Text Box 12"/>
          <p:cNvSpPr txBox="1">
            <a:spLocks noChangeArrowheads="1"/>
          </p:cNvSpPr>
          <p:nvPr/>
        </p:nvSpPr>
        <p:spPr bwMode="auto">
          <a:xfrm>
            <a:off x="251520" y="4041880"/>
            <a:ext cx="836746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8300" indent="-368300" algn="r" rtl="1">
              <a:lnSpc>
                <a:spcPct val="80000"/>
              </a:lnSpc>
            </a:pPr>
            <a:r>
              <a:rPr lang="ar-JO" b="1" dirty="0">
                <a:cs typeface="Arial" charset="0"/>
              </a:rPr>
              <a:t>ب. ومع الوصية يأتي التمكين الإلهي للعيش بحسب المقياس (إعادة صياغة النقطة الرئيسية 3)</a:t>
            </a:r>
            <a:endParaRPr lang="en-US" b="1" dirty="0">
              <a:cs typeface="Arial" charset="0"/>
            </a:endParaRPr>
          </a:p>
        </p:txBody>
      </p:sp>
      <p:sp>
        <p:nvSpPr>
          <p:cNvPr id="1298445" name="Text Box 13"/>
          <p:cNvSpPr txBox="1">
            <a:spLocks noChangeArrowheads="1"/>
          </p:cNvSpPr>
          <p:nvPr/>
        </p:nvSpPr>
        <p:spPr bwMode="auto">
          <a:xfrm>
            <a:off x="0" y="4769394"/>
            <a:ext cx="9144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>
              <a:lnSpc>
                <a:spcPct val="80000"/>
              </a:lnSpc>
            </a:pPr>
            <a:r>
              <a:rPr lang="ar-JO" b="1" dirty="0">
                <a:cs typeface="Arial" charset="0"/>
              </a:rPr>
              <a:t>5. طولى لمن لا </a:t>
            </a:r>
            <a:r>
              <a:rPr lang="ar-JO" b="1" dirty="0">
                <a:solidFill>
                  <a:srgbClr val="FFFF00"/>
                </a:solidFill>
                <a:cs typeface="Arial" charset="0"/>
              </a:rPr>
              <a:t>يخجلون</a:t>
            </a:r>
            <a:r>
              <a:rPr lang="ar-JO" b="1" dirty="0">
                <a:cs typeface="Arial" charset="0"/>
              </a:rPr>
              <a:t> من طاعة كلمته</a:t>
            </a:r>
            <a:endParaRPr lang="en-US" b="1" dirty="0">
              <a:cs typeface="Arial" charset="0"/>
            </a:endParaRPr>
          </a:p>
        </p:txBody>
      </p:sp>
      <p:sp>
        <p:nvSpPr>
          <p:cNvPr id="1298447" name="Text Box 15"/>
          <p:cNvSpPr txBox="1">
            <a:spLocks noChangeArrowheads="1"/>
          </p:cNvSpPr>
          <p:nvPr/>
        </p:nvSpPr>
        <p:spPr bwMode="auto">
          <a:xfrm>
            <a:off x="838200" y="5476875"/>
            <a:ext cx="79248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0663" indent="-220663" algn="r" rtl="1">
              <a:lnSpc>
                <a:spcPct val="80000"/>
              </a:lnSpc>
            </a:pPr>
            <a:r>
              <a:rPr lang="ar-JO" b="1" dirty="0">
                <a:cs typeface="Arial" charset="0"/>
              </a:rPr>
              <a:t>* لاحظ أن النقطة الرئيسية الثانية المتعلقة بالعواقب لم يتم ذكرها حتى تنتهي بملاحظة إيجابية.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build="p" autoUpdateAnimBg="0"/>
      <p:bldP spid="1298437" grpId="0" build="p" autoUpdateAnimBg="0"/>
      <p:bldP spid="1298438" grpId="0" build="p" autoUpdateAnimBg="0"/>
      <p:bldP spid="1298439" grpId="0" build="p" autoUpdateAnimBg="0"/>
      <p:bldP spid="1298441" grpId="0" build="p" autoUpdateAnimBg="0"/>
      <p:bldP spid="1298442" grpId="0" build="p" autoUpdateAnimBg="0"/>
      <p:bldP spid="1298444" grpId="0" build="p" autoUpdateAnimBg="0"/>
      <p:bldP spid="1298445" grpId="0" build="p" autoUpdateAnimBg="0"/>
      <p:bldP spid="12984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C039-59DE-8E4F-B16A-1E662087673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56560"/>
            <a:ext cx="7772400" cy="2438400"/>
          </a:xfrm>
        </p:spPr>
        <p:txBody>
          <a:bodyPr/>
          <a:lstStyle/>
          <a:p>
            <a:b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الرسالة الموضوعية </a:t>
            </a:r>
            <a:b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وضعها الله في قلبك </a:t>
            </a:r>
            <a:b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لكي تعظها؟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7D91F-ADA2-584D-B7DD-AFECF7A7945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355977" y="4736757"/>
            <a:ext cx="4788024" cy="984885"/>
          </a:xfrm>
          <a:solidFill>
            <a:schemeClr val="tx2">
              <a:lumMod val="50000"/>
            </a:schemeClr>
          </a:solidFill>
        </p:spPr>
        <p:txBody>
          <a:bodyPr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ستفعل ذلك؟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62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231378" y="3262420"/>
            <a:ext cx="14386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2599" y="2336800"/>
            <a:ext cx="59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397487" y="5446660"/>
            <a:ext cx="110927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1-اختيار النص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النص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المخطط التفسيري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990324" y="3556417"/>
            <a:ext cx="15164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الفكرة التفسيرية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التطويرية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فكرة العظة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1129584" y="4203950"/>
            <a:ext cx="139461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المخطط الوعظي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الوضوح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تجهيز الرسالة/العظة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57002" y="5202148"/>
            <a:ext cx="9271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57856" y="4434668"/>
            <a:ext cx="136662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709872" y="3288383"/>
            <a:ext cx="12747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الرئيسية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47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C039-59DE-8E4F-B16A-1E662087673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56560"/>
            <a:ext cx="7772400" cy="1644248"/>
          </a:xfrm>
        </p:spPr>
        <p:txBody>
          <a:bodyPr/>
          <a:lstStyle/>
          <a:p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أكثر عظة مؤثرة </a:t>
            </a:r>
            <a:b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سمعتها في حياتك؟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7D91F-ADA2-584D-B7DD-AFECF7A7945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27783" y="4251286"/>
            <a:ext cx="6516217" cy="1477328"/>
          </a:xfrm>
          <a:solidFill>
            <a:srgbClr val="C00000"/>
          </a:solidFill>
        </p:spPr>
        <p:txBody>
          <a:bodyPr anchor="ctr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غيرت حياتك؟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كانت موضوعية أم تفسيرية لمقطع واحد؟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09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763000" cy="838200"/>
          </a:xfrm>
          <a:gradFill rotWithShape="0">
            <a:gsLst>
              <a:gs pos="0">
                <a:srgbClr val="0E6229"/>
              </a:gs>
              <a:gs pos="100000">
                <a:srgbClr val="0E622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ما هي العظة الموضوعية؟</a:t>
            </a:r>
            <a:endParaRPr lang="en-US" sz="4800" dirty="0">
              <a:solidFill>
                <a:srgbClr val="FFFFFF"/>
              </a:solidFill>
              <a:latin typeface="Arial" panose="020B0604020202020204" pitchFamily="34" charset="0"/>
              <a:ea typeface="MS Pゴシック" charset="0"/>
              <a:cs typeface="Arial" panose="020B0604020202020204" pitchFamily="34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05000"/>
            <a:ext cx="8496944" cy="4260304"/>
          </a:xfrm>
          <a:effectLst/>
        </p:spPr>
        <p:txBody>
          <a:bodyPr anchor="ctr"/>
          <a:lstStyle/>
          <a:p>
            <a:pPr>
              <a:buFont typeface="Wingdings" pitchFamily="-112" charset="2"/>
              <a:buNone/>
              <a:defRPr/>
            </a:pPr>
            <a:r>
              <a:rPr lang="ar-JO" sz="54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العظة الموضوعية تشرح فكرة مركزية من </a:t>
            </a:r>
            <a:r>
              <a:rPr lang="ar-JO" sz="5400" b="1" dirty="0">
                <a:solidFill>
                  <a:srgbClr val="FFFF00"/>
                </a:solidFill>
                <a:effectLst>
                  <a:glow rad="1651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أكثر من نص رئيسي </a:t>
            </a:r>
            <a:r>
              <a:rPr lang="ar-JO" sz="54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الكتاب المقدس</a:t>
            </a:r>
            <a:endParaRPr lang="en-US" sz="5400" b="1" dirty="0">
              <a:solidFill>
                <a:srgbClr val="FFFFFF"/>
              </a:solidFill>
              <a:effectLst>
                <a:glow rad="1651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-112" charset="2"/>
              <a:buNone/>
              <a:defRPr/>
            </a:pPr>
            <a:endParaRPr lang="en-US" sz="5400" b="1" dirty="0">
              <a:solidFill>
                <a:srgbClr val="FFFFFF"/>
              </a:solidFill>
              <a:effectLst>
                <a:glow rad="1651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-112" charset="2"/>
              <a:buNone/>
              <a:defRPr/>
            </a:pPr>
            <a:endParaRPr lang="en-US" sz="3200">
              <a:latin typeface="Arial" panose="020B0604020202020204" pitchFamily="34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sp>
        <p:nvSpPr>
          <p:cNvPr id="96260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" y="476250"/>
            <a:ext cx="9096375" cy="838200"/>
          </a:xfrm>
          <a:solidFill>
            <a:srgbClr val="000090"/>
          </a:solidFill>
          <a:ln>
            <a:solidFill>
              <a:schemeClr val="tx1"/>
            </a:solidFill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4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ما هو التفسير الموضوعي؟</a:t>
            </a:r>
            <a:endParaRPr lang="en-US" sz="4400" b="0" dirty="0">
              <a:solidFill>
                <a:srgbClr val="FFFFFF"/>
              </a:solidFill>
              <a:latin typeface="Arial" panose="020B0604020202020204" pitchFamily="34" charset="0"/>
              <a:ea typeface="MS Pゴシック" charset="0"/>
              <a:cs typeface="Arial" panose="020B0604020202020204" pitchFamily="34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3988"/>
            <a:ext cx="9144000" cy="4824412"/>
          </a:xfrm>
          <a:solidFill>
            <a:schemeClr val="tx1"/>
          </a:solidFill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>
              <a:buFont typeface="Wingdings" charset="0"/>
              <a:buNone/>
              <a:defRPr/>
            </a:pP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توصيل </a:t>
            </a:r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المفهوم الكتابي </a:t>
            </a: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المأخوذ من </a:t>
            </a:r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مقاطع</a:t>
            </a: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 متنوعة مختلفة وفقاً ل</a:t>
            </a:r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قصد الكاتب </a:t>
            </a: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و</a:t>
            </a:r>
            <a:r>
              <a:rPr lang="ar-JO" sz="4400" b="1" dirty="0">
                <a:solidFill>
                  <a:srgbClr val="FFFF00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الموضوع/التكملة </a:t>
            </a: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في كل مقطع تم تقديمه  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MS Pゴシック" charset="0"/>
              <a:cs typeface="Arial" panose="020B0604020202020204" pitchFamily="34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-112" charset="2"/>
              <a:buNone/>
              <a:defRPr/>
            </a:pPr>
            <a:endParaRPr lang="en-US" sz="3200">
              <a:latin typeface="Arial" panose="020B0604020202020204" pitchFamily="34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sp>
        <p:nvSpPr>
          <p:cNvPr id="97284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6309786"/>
            <a:ext cx="9144000" cy="46705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  <a:buFont typeface="Arial" charset="0"/>
              <a:buNone/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ملاحظات كلية دالاس اللاهوتية، 1985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MS Pゴシック" charset="0"/>
                <a:cs typeface="Arial" panose="020B0604020202020204" pitchFamily="34" charset="0"/>
              </a:rPr>
              <a:t>أنواع العظات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MS P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91172" name="Group 3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81686676"/>
              </p:ext>
            </p:extLst>
          </p:nvPr>
        </p:nvGraphicFramePr>
        <p:xfrm>
          <a:off x="228600" y="1371600"/>
          <a:ext cx="8763000" cy="46863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الفئات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أنواع العظات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المحتوى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الكتابي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العظة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الكتابية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العظة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غير الكتابية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استخدام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النص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العظة النصية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أو التفسيرية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العظة الموضوعية الكتابية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العظة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الموضوعية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طول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النص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الوحدة النصية (فقرة أو اصحاح)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آية أو جملة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نصوص عديدة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ゴシック" pitchFamily="-92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غير نصي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 (</a:t>
                      </a: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لا يوجد نص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ゴシック" pitchFamily="-92" charset="-128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332" name="Text Box 66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33" name="Text Box 19"/>
          <p:cNvSpPr txBox="1">
            <a:spLocks noChangeArrowheads="1"/>
          </p:cNvSpPr>
          <p:nvPr/>
        </p:nvSpPr>
        <p:spPr bwMode="auto">
          <a:xfrm>
            <a:off x="0" y="6459538"/>
            <a:ext cx="9180513" cy="52950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سيدني غريدانوس، الواعظ المعاصر والنص القديم، 12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3246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924800" cy="1935163"/>
          </a:xfrm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يتم استنباط العظات الموضوعية </a:t>
            </a:r>
            <a:b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عدة أسفار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7654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5814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72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914400" y="23622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096000" y="2286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00400" y="274320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الموضوع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9812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10800000">
            <a:off x="57150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-8762379">
            <a:off x="54102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5400000">
            <a:off x="3886200" y="44577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405918">
            <a:off x="22860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 animBg="1"/>
      <p:bldP spid="27660" grpId="0" animBg="1"/>
      <p:bldP spid="27661" grpId="0" animBg="1"/>
      <p:bldP spid="27662" grpId="0" animBg="1"/>
      <p:bldP spid="276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بعض مخاطر الوعظ الموضوعي</a:t>
            </a:r>
            <a:endParaRPr lang="en-US" sz="4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8713788" y="39688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  <a:cs typeface="Arial" charset="0"/>
              </a:rPr>
              <a:t>2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80083"/>
              </p:ext>
            </p:extLst>
          </p:nvPr>
        </p:nvGraphicFramePr>
        <p:xfrm>
          <a:off x="0" y="974725"/>
          <a:ext cx="9144000" cy="5767395"/>
        </p:xfrm>
        <a:graphic>
          <a:graphicData uri="http://schemas.openxmlformats.org/drawingml/2006/table">
            <a:tbl>
              <a:tblPr/>
              <a:tblGrid>
                <a:gridCol w="437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الوعظ الموضوعي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الوعظ التفسيري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يعظ نصين أو أكثر من الكتاب المقدس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يركز على مقطع واحد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18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أسهل في اختيار ما يريد الواعظ أن يقوله من النص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يميز ما يقوله الله من خلال الكاتب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يصمم الواعظ مخططه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يستنبط الواعظ ملخصه من النص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8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قد لا يكون الوقت كافياً لوضع الآيات في سياقها المناسب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الوقت متاح لوضع الآيات في السياق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8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يمكن اتهام الواعظ بتوجيه الإتهامات إلى أشخاص معينين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اتهام المتكلم باستهداف موضوعات أو أشخاص معينين أثناء وعظه بشكل منهجي ليس بالأمر السهل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427038"/>
            <a:ext cx="3352800" cy="5973762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تحتوي </a:t>
            </a:r>
            <a:b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الرسائل الموضوعية </a:t>
            </a:r>
            <a:b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على خطر </a:t>
            </a:r>
            <a:b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إقحام آرائك الشخصية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4451" name="Picture 3" descr="MSSConvic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138">
            <a:off x="-750888" y="306388"/>
            <a:ext cx="6454776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Oval Callout 1"/>
          <p:cNvSpPr>
            <a:spLocks noChangeArrowheads="1"/>
          </p:cNvSpPr>
          <p:nvPr/>
        </p:nvSpPr>
        <p:spPr bwMode="auto">
          <a:xfrm rot="262465">
            <a:off x="1074738" y="347663"/>
            <a:ext cx="5327650" cy="1295400"/>
          </a:xfrm>
          <a:prstGeom prst="wedgeEllipseCallout">
            <a:avLst>
              <a:gd name="adj1" fmla="val 9444"/>
              <a:gd name="adj2" fmla="val 78009"/>
            </a:avLst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بالطبع قد يكون هناك </a:t>
            </a:r>
          </a:p>
          <a:p>
            <a:pPr algn="ct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تفسيرات أخرى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uro Soccer">
  <a:themeElements>
    <a:clrScheme name="Euro Soccer 2">
      <a:dk1>
        <a:srgbClr val="003300"/>
      </a:dk1>
      <a:lt1>
        <a:srgbClr val="659337"/>
      </a:lt1>
      <a:dk2>
        <a:srgbClr val="F8F8F8"/>
      </a:dk2>
      <a:lt2>
        <a:srgbClr val="000000"/>
      </a:lt2>
      <a:accent1>
        <a:srgbClr val="462DFF"/>
      </a:accent1>
      <a:accent2>
        <a:srgbClr val="4C92AE"/>
      </a:accent2>
      <a:accent3>
        <a:srgbClr val="B8C8AE"/>
      </a:accent3>
      <a:accent4>
        <a:srgbClr val="002A00"/>
      </a:accent4>
      <a:accent5>
        <a:srgbClr val="B0ADFF"/>
      </a:accent5>
      <a:accent6>
        <a:srgbClr val="44849D"/>
      </a:accent6>
      <a:hlink>
        <a:srgbClr val="91C5FF"/>
      </a:hlink>
      <a:folHlink>
        <a:srgbClr val="9E91FF"/>
      </a:folHlink>
    </a:clrScheme>
    <a:fontScheme name="Euro Socc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Euro Soccer 1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2">
        <a:dk1>
          <a:srgbClr val="003300"/>
        </a:dk1>
        <a:lt1>
          <a:srgbClr val="659337"/>
        </a:lt1>
        <a:dk2>
          <a:srgbClr val="F8F8F8"/>
        </a:dk2>
        <a:lt2>
          <a:srgbClr val="000000"/>
        </a:lt2>
        <a:accent1>
          <a:srgbClr val="462DFF"/>
        </a:accent1>
        <a:accent2>
          <a:srgbClr val="4C92AE"/>
        </a:accent2>
        <a:accent3>
          <a:srgbClr val="B8C8AE"/>
        </a:accent3>
        <a:accent4>
          <a:srgbClr val="002A00"/>
        </a:accent4>
        <a:accent5>
          <a:srgbClr val="B0ADFF"/>
        </a:accent5>
        <a:accent6>
          <a:srgbClr val="44849D"/>
        </a:accent6>
        <a:hlink>
          <a:srgbClr val="91C5FF"/>
        </a:hlink>
        <a:folHlink>
          <a:srgbClr val="9E9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3">
        <a:dk1>
          <a:srgbClr val="000000"/>
        </a:dk1>
        <a:lt1>
          <a:srgbClr val="659538"/>
        </a:lt1>
        <a:dk2>
          <a:srgbClr val="FFFFFF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B8C8AE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ble Top">
  <a:themeElements>
    <a:clrScheme name="Marble Top 1">
      <a:dk1>
        <a:srgbClr val="000000"/>
      </a:dk1>
      <a:lt1>
        <a:srgbClr val="CAAF8B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E1D4C4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arble Top">
      <a:majorFont>
        <a:latin typeface="Copperplate Gothic Light"/>
        <a:ea typeface="MS Pゴシック"/>
        <a:cs typeface="MS Pゴシック"/>
      </a:majorFont>
      <a:minorFont>
        <a:latin typeface="Copperplate Gothic Light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Marble Top 1">
        <a:dk1>
          <a:srgbClr val="000000"/>
        </a:dk1>
        <a:lt1>
          <a:srgbClr val="CAAF8B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1D4C4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5978</TotalTime>
  <Words>1026</Words>
  <Application>Microsoft Macintosh PowerPoint</Application>
  <PresentationFormat>On-screen Show (4:3)</PresentationFormat>
  <Paragraphs>205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ＭＳ Ｐゴシック</vt:lpstr>
      <vt:lpstr>Times</vt:lpstr>
      <vt:lpstr>Arial</vt:lpstr>
      <vt:lpstr>Book Antiqua</vt:lpstr>
      <vt:lpstr>Copperplate Gothic Light</vt:lpstr>
      <vt:lpstr>Curlz MT</vt:lpstr>
      <vt:lpstr>Geneva</vt:lpstr>
      <vt:lpstr>Monotype Sorts</vt:lpstr>
      <vt:lpstr>Times New Roman</vt:lpstr>
      <vt:lpstr>Verdana</vt:lpstr>
      <vt:lpstr>Wingdings</vt:lpstr>
      <vt:lpstr>Blank Presentation</vt:lpstr>
      <vt:lpstr>untitled 1</vt:lpstr>
      <vt:lpstr>Euro Soccer</vt:lpstr>
      <vt:lpstr>Marble Top</vt:lpstr>
      <vt:lpstr>Textured</vt:lpstr>
      <vt:lpstr>Shopping</vt:lpstr>
      <vt:lpstr>Default Design</vt:lpstr>
      <vt:lpstr>Brainstorming Session</vt:lpstr>
      <vt:lpstr>4_untitled 1</vt:lpstr>
      <vt:lpstr>1_Orbit</vt:lpstr>
      <vt:lpstr>الوعظ  الموضوعي</vt:lpstr>
      <vt:lpstr>عملية إعداد عظة تفسيرية </vt:lpstr>
      <vt:lpstr>ما هي أكثر عظة مؤثرة  سمعتها في حياتك؟</vt:lpstr>
      <vt:lpstr>ما هي العظة الموضوعية؟</vt:lpstr>
      <vt:lpstr>ما هو التفسير الموضوعي؟</vt:lpstr>
      <vt:lpstr>أنواع العظات</vt:lpstr>
      <vt:lpstr>يتم استنباط العظات الموضوعية  من عدة أسفار</vt:lpstr>
      <vt:lpstr>بعض مخاطر الوعظ الموضوعي</vt:lpstr>
      <vt:lpstr>تحتوي  الرسائل الموضوعية  على خطر  إقحام آرائك الشخصية</vt:lpstr>
      <vt:lpstr>مزايا الوعظ الموضوعي</vt:lpstr>
      <vt:lpstr>مساوئ الوعظ الموضوعي</vt:lpstr>
      <vt:lpstr>عملية التفسير الموضوعي</vt:lpstr>
      <vt:lpstr>كيف تعظ موضوعياً؟</vt:lpstr>
      <vt:lpstr>أمثلة موضوعية</vt:lpstr>
      <vt:lpstr>الإجابة: الفكرة الكبيرة</vt:lpstr>
      <vt:lpstr>لوتزر: لا تزنِ</vt:lpstr>
      <vt:lpstr>لوتزر: لا تزنِ</vt:lpstr>
      <vt:lpstr>لوتزر: لا تزنِ</vt:lpstr>
      <vt:lpstr> ما هي الرسالة الموضوعية  التي وضعها الله في قلبك  لكي تعظها؟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189</cp:revision>
  <dcterms:created xsi:type="dcterms:W3CDTF">2004-09-11T01:03:24Z</dcterms:created>
  <dcterms:modified xsi:type="dcterms:W3CDTF">2024-01-30T07:45:16Z</dcterms:modified>
</cp:coreProperties>
</file>