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 id="2147483920" r:id="rId2"/>
    <p:sldMasterId id="2147483934" r:id="rId3"/>
  </p:sldMasterIdLst>
  <p:notesMasterIdLst>
    <p:notesMasterId r:id="rId41"/>
  </p:notesMasterIdLst>
  <p:sldIdLst>
    <p:sldId id="256" r:id="rId4"/>
    <p:sldId id="267" r:id="rId5"/>
    <p:sldId id="268" r:id="rId6"/>
    <p:sldId id="272" r:id="rId7"/>
    <p:sldId id="414" r:id="rId8"/>
    <p:sldId id="423" r:id="rId9"/>
    <p:sldId id="424" r:id="rId10"/>
    <p:sldId id="429" r:id="rId11"/>
    <p:sldId id="430" r:id="rId12"/>
    <p:sldId id="431" r:id="rId13"/>
    <p:sldId id="432" r:id="rId14"/>
    <p:sldId id="425" r:id="rId15"/>
    <p:sldId id="426" r:id="rId16"/>
    <p:sldId id="427" r:id="rId17"/>
    <p:sldId id="428" r:id="rId18"/>
    <p:sldId id="433" r:id="rId19"/>
    <p:sldId id="435" r:id="rId20"/>
    <p:sldId id="436" r:id="rId21"/>
    <p:sldId id="437" r:id="rId22"/>
    <p:sldId id="434" r:id="rId23"/>
    <p:sldId id="438" r:id="rId24"/>
    <p:sldId id="440" r:id="rId25"/>
    <p:sldId id="441" r:id="rId26"/>
    <p:sldId id="439" r:id="rId27"/>
    <p:sldId id="422" r:id="rId28"/>
    <p:sldId id="261" r:id="rId29"/>
    <p:sldId id="259" r:id="rId30"/>
    <p:sldId id="257" r:id="rId31"/>
    <p:sldId id="263" r:id="rId32"/>
    <p:sldId id="264" r:id="rId33"/>
    <p:sldId id="258" r:id="rId34"/>
    <p:sldId id="260" r:id="rId35"/>
    <p:sldId id="262" r:id="rId36"/>
    <p:sldId id="265" r:id="rId37"/>
    <p:sldId id="269" r:id="rId38"/>
    <p:sldId id="266" r:id="rId39"/>
    <p:sldId id="4032"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0A07"/>
    <a:srgbClr val="D1E2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48" autoAdjust="0"/>
    <p:restoredTop sz="94249" autoAdjust="0"/>
  </p:normalViewPr>
  <p:slideViewPr>
    <p:cSldViewPr snapToObjects="1">
      <p:cViewPr>
        <p:scale>
          <a:sx n="85" d="100"/>
          <a:sy n="85" d="100"/>
        </p:scale>
        <p:origin x="1480" y="10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2B8052D-0358-CC42-BCFD-848E416CC793}" type="datetimeFigureOut">
              <a:rPr lang="en-US"/>
              <a:pPr>
                <a:defRPr/>
              </a:pPr>
              <a:t>1/30/24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19ED3D1-A14E-2144-B163-33DBEB59D2B2}" type="slidenum">
              <a:rPr lang="en-US"/>
              <a:pPr>
                <a:defRPr/>
              </a:pPr>
              <a:t>‹#›</a:t>
            </a:fld>
            <a:endParaRPr lang="en-US"/>
          </a:p>
        </p:txBody>
      </p:sp>
    </p:spTree>
    <p:extLst>
      <p:ext uri="{BB962C8B-B14F-4D97-AF65-F5344CB8AC3E}">
        <p14:creationId xmlns:p14="http://schemas.microsoft.com/office/powerpoint/2010/main" val="147932010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today.msnbc.msn.com/id/44158422/ns/today-today_people/t/pint-sized-preacher-sermon-sensation/#.TkpzcIWA7UY"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ayoclinic.org/about-this-site/welcom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Laughter is good medicine for us all—but especially for youth and kids who think church is boring.</a:t>
            </a:r>
          </a:p>
          <a:p>
            <a:r>
              <a:rPr lang="en-US" dirty="0"/>
              <a:t>Somehow church is one od the sleepiest places on earth—so how can we wake them up?</a:t>
            </a:r>
          </a:p>
        </p:txBody>
      </p:sp>
      <p:sp>
        <p:nvSpPr>
          <p:cNvPr id="4" name="Slide Number Placeholder 3"/>
          <p:cNvSpPr>
            <a:spLocks noGrp="1"/>
          </p:cNvSpPr>
          <p:nvPr>
            <p:ph type="sldNum" sz="quarter" idx="5"/>
          </p:nvPr>
        </p:nvSpPr>
        <p:spPr/>
        <p:txBody>
          <a:bodyPr/>
          <a:lstStyle/>
          <a:p>
            <a:pPr>
              <a:defRPr/>
            </a:pPr>
            <a:fld id="{119ED3D1-A14E-2144-B163-33DBEB59D2B2}" type="slidenum">
              <a:rPr lang="en-US" smtClean="0"/>
              <a:pPr>
                <a:defRPr/>
              </a:pPr>
              <a:t>2</a:t>
            </a:fld>
            <a:endParaRPr lang="en-US"/>
          </a:p>
        </p:txBody>
      </p:sp>
    </p:spTree>
    <p:extLst>
      <p:ext uri="{BB962C8B-B14F-4D97-AF65-F5344CB8AC3E}">
        <p14:creationId xmlns:p14="http://schemas.microsoft.com/office/powerpoint/2010/main" val="99915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74764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3061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3236938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66239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320267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1189414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2593533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latin typeface="Arial"/>
              <a:cs typeface="Arial"/>
            </a:endParaRPr>
          </a:p>
          <a:p>
            <a:endParaRPr lang="en-US" dirty="0"/>
          </a:p>
        </p:txBody>
      </p:sp>
    </p:spTree>
    <p:extLst>
      <p:ext uri="{BB962C8B-B14F-4D97-AF65-F5344CB8AC3E}">
        <p14:creationId xmlns:p14="http://schemas.microsoft.com/office/powerpoint/2010/main" val="1314860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2593894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101875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Laughing is one of the best ways to keep your audience’s attention.</a:t>
            </a:r>
          </a:p>
        </p:txBody>
      </p:sp>
      <p:sp>
        <p:nvSpPr>
          <p:cNvPr id="4" name="Slide Number Placeholder 3"/>
          <p:cNvSpPr>
            <a:spLocks noGrp="1"/>
          </p:cNvSpPr>
          <p:nvPr>
            <p:ph type="sldNum" sz="quarter" idx="5"/>
          </p:nvPr>
        </p:nvSpPr>
        <p:spPr/>
        <p:txBody>
          <a:bodyPr/>
          <a:lstStyle/>
          <a:p>
            <a:pPr>
              <a:defRPr/>
            </a:pPr>
            <a:fld id="{119ED3D1-A14E-2144-B163-33DBEB59D2B2}" type="slidenum">
              <a:rPr lang="en-US" smtClean="0"/>
              <a:pPr>
                <a:defRPr/>
              </a:pPr>
              <a:t>3</a:t>
            </a:fld>
            <a:endParaRPr lang="en-US"/>
          </a:p>
        </p:txBody>
      </p:sp>
    </p:spTree>
    <p:extLst>
      <p:ext uri="{BB962C8B-B14F-4D97-AF65-F5344CB8AC3E}">
        <p14:creationId xmlns:p14="http://schemas.microsoft.com/office/powerpoint/2010/main" val="1453295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333818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1987056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4253988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107651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3858303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USA has a 4-year-old child preacher…</a:t>
            </a:r>
          </a:p>
          <a:p>
            <a:endParaRPr lang="en-US" dirty="0"/>
          </a:p>
          <a:p>
            <a:r>
              <a:rPr lang="en-US" dirty="0" err="1"/>
              <a:t>Kanon</a:t>
            </a:r>
            <a:r>
              <a:rPr lang="en-US" dirty="0"/>
              <a:t> Tipton, 4, first took the microphone at his family's church when he was just 21 months old. Two years and a few million YouTube hits later, the young preacher has developed quite a reputation. His emotional delivery, dramatic cadence and back-and-forth pacing behind the pulpit are faithful replications of the mannerisms he's seen demonstrated by other preachers.</a:t>
            </a:r>
          </a:p>
          <a:p>
            <a:r>
              <a:rPr lang="en-US" dirty="0"/>
              <a:t>On Tuesday, </a:t>
            </a:r>
            <a:r>
              <a:rPr lang="en-US" dirty="0" err="1"/>
              <a:t>Kanon</a:t>
            </a:r>
            <a:r>
              <a:rPr lang="en-US" dirty="0"/>
              <a:t> and his parents appeared on NBC's </a:t>
            </a:r>
            <a:r>
              <a:rPr lang="en-US" dirty="0">
                <a:hlinkClick r:id="rId3"/>
              </a:rPr>
              <a:t>The Today Show</a:t>
            </a:r>
            <a:r>
              <a:rPr lang="en-US" dirty="0"/>
              <a:t> to talk about the young preacher's amazing talent. Asked whether he thought </a:t>
            </a:r>
            <a:r>
              <a:rPr lang="en-US" dirty="0" err="1"/>
              <a:t>Kanon</a:t>
            </a:r>
            <a:r>
              <a:rPr lang="en-US" dirty="0"/>
              <a:t> has a true calling for ministry or if he was merely mimicking what he had seen from others, </a:t>
            </a:r>
            <a:r>
              <a:rPr lang="en-US" dirty="0" err="1"/>
              <a:t>Kanon's</a:t>
            </a:r>
            <a:r>
              <a:rPr lang="en-US" dirty="0"/>
              <a:t> father, Pastor Damon Tipton, said, "I think it's a little of both ... I do feel like the hand of God is on him in a special way." </a:t>
            </a:r>
            <a:r>
              <a:rPr lang="en-US" dirty="0" err="1"/>
              <a:t>Kanon</a:t>
            </a:r>
            <a:r>
              <a:rPr lang="en-US" dirty="0"/>
              <a:t> is the third generation of preachers in his family, following in the footsteps of both his father and grandfather.</a:t>
            </a:r>
          </a:p>
          <a:p>
            <a:endParaRPr lang="en-US" dirty="0"/>
          </a:p>
          <a:p>
            <a:r>
              <a:rPr lang="en-US" dirty="0"/>
              <a:t>https://</a:t>
            </a:r>
            <a:r>
              <a:rPr lang="en-US" dirty="0" err="1"/>
              <a:t>www.huffpost.com</a:t>
            </a:r>
            <a:r>
              <a:rPr lang="en-US" dirty="0"/>
              <a:t>/entry/kanon-tipton-child-preacher_n_928208</a:t>
            </a:r>
          </a:p>
          <a:p>
            <a:r>
              <a:rPr lang="en-US" b="1" dirty="0" err="1"/>
              <a:t>Kanon</a:t>
            </a:r>
            <a:r>
              <a:rPr lang="en-US" b="1" dirty="0"/>
              <a:t> Tipton, 4-Year-Old Preacher, Gains YouTube Fame (VIDEO)</a:t>
            </a:r>
          </a:p>
          <a:p>
            <a:r>
              <a:rPr lang="en-US" dirty="0"/>
              <a:t>WATCH: 4-Year-Old Preaching Sensation</a:t>
            </a:r>
          </a:p>
          <a:p>
            <a:r>
              <a:rPr lang="en-US" dirty="0"/>
              <a:t>Aug 16, 2011, 11:56 AM EDT| </a:t>
            </a:r>
            <a:r>
              <a:rPr lang="en-US" b="1" dirty="0"/>
              <a:t>Updated</a:t>
            </a:r>
            <a:r>
              <a:rPr lang="en-US" dirty="0"/>
              <a:t> Dec 6, 2017</a:t>
            </a:r>
          </a:p>
          <a:p>
            <a:r>
              <a:rPr lang="en-US" dirty="0"/>
              <a:t>Accessed 28 Jan 2024</a:t>
            </a:r>
          </a:p>
        </p:txBody>
      </p:sp>
      <p:sp>
        <p:nvSpPr>
          <p:cNvPr id="4" name="Slide Number Placeholder 3"/>
          <p:cNvSpPr>
            <a:spLocks noGrp="1"/>
          </p:cNvSpPr>
          <p:nvPr>
            <p:ph type="sldNum" sz="quarter" idx="5"/>
          </p:nvPr>
        </p:nvSpPr>
        <p:spPr/>
        <p:txBody>
          <a:bodyPr/>
          <a:lstStyle/>
          <a:p>
            <a:pPr>
              <a:defRPr/>
            </a:pPr>
            <a:fld id="{119ED3D1-A14E-2144-B163-33DBEB59D2B2}" type="slidenum">
              <a:rPr lang="en-US" smtClean="0"/>
              <a:pPr>
                <a:defRPr/>
              </a:pPr>
              <a:t>33</a:t>
            </a:fld>
            <a:endParaRPr lang="en-US"/>
          </a:p>
        </p:txBody>
      </p:sp>
    </p:spTree>
    <p:extLst>
      <p:ext uri="{BB962C8B-B14F-4D97-AF65-F5344CB8AC3E}">
        <p14:creationId xmlns:p14="http://schemas.microsoft.com/office/powerpoint/2010/main" val="1343075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1" dirty="0"/>
              <a:t>Stress relief from laughter? It's no joke</a:t>
            </a:r>
          </a:p>
          <a:p>
            <a:r>
              <a:rPr lang="en-SG" i="1" dirty="0"/>
              <a:t>When it comes to relieving stress, more giggles and guffaws are just what the doctor ordered. Here's why.</a:t>
            </a:r>
          </a:p>
          <a:p>
            <a:r>
              <a:rPr lang="en-SG" dirty="0">
                <a:hlinkClick r:id="rId3"/>
              </a:rPr>
              <a:t>By Mayo Clinic Staff</a:t>
            </a:r>
            <a:endParaRPr lang="en-SG" dirty="0"/>
          </a:p>
          <a:p>
            <a:r>
              <a:rPr lang="en-SG" dirty="0"/>
              <a:t>Whether you're guffawing at a sitcom on TV or quietly giggling at a newspaper cartoon, laughing does you good. Laughter is a great form of stress relief, and that's no joke.</a:t>
            </a:r>
          </a:p>
          <a:p>
            <a:r>
              <a:rPr lang="en-SG" b="1" dirty="0"/>
              <a:t>Stress relief from laughter</a:t>
            </a:r>
          </a:p>
          <a:p>
            <a:r>
              <a:rPr lang="en-SG" dirty="0"/>
              <a:t>A good sense of </a:t>
            </a:r>
            <a:r>
              <a:rPr lang="en-SG" dirty="0" err="1"/>
              <a:t>humor</a:t>
            </a:r>
            <a:r>
              <a:rPr lang="en-SG" dirty="0"/>
              <a:t> can't cure all ailments, but data is mounting about the positive things laughter can do.</a:t>
            </a:r>
          </a:p>
          <a:p>
            <a:r>
              <a:rPr lang="en-SG" b="1" dirty="0"/>
              <a:t>Short-term benefits</a:t>
            </a:r>
          </a:p>
          <a:p>
            <a:r>
              <a:rPr lang="en-SG" dirty="0"/>
              <a:t>A good laugh has great short-term effects. When you start to laugh, it doesn't just lighten your load mentally, it actually induces physical changes in your body. Laughter can:</a:t>
            </a:r>
          </a:p>
          <a:p>
            <a:r>
              <a:rPr lang="en-SG" b="1" dirty="0"/>
              <a:t>Stimulate many organs.</a:t>
            </a:r>
            <a:r>
              <a:rPr lang="en-SG" dirty="0"/>
              <a:t> Laughter enhances your intake of oxygen-rich air, stimulates your heart, lungs and muscles, and increases the endorphins that are released by your brain.</a:t>
            </a:r>
          </a:p>
          <a:p>
            <a:r>
              <a:rPr lang="en-SG" b="1" dirty="0"/>
              <a:t>Activate and relieve your stress response.</a:t>
            </a:r>
            <a:r>
              <a:rPr lang="en-SG" dirty="0"/>
              <a:t> A rollicking laugh fires up and then cools down your stress response, and it can increase and then decrease your heart rate and blood pressure. The result? A good, relaxed feeling.</a:t>
            </a:r>
          </a:p>
          <a:p>
            <a:r>
              <a:rPr lang="en-SG" b="1" dirty="0"/>
              <a:t>Soothe tension.</a:t>
            </a:r>
            <a:r>
              <a:rPr lang="en-SG" dirty="0"/>
              <a:t> Laughter can also stimulate circulation and aid muscle relaxation, both of which can help reduce some of the physical symptoms of stress.</a:t>
            </a:r>
          </a:p>
          <a:p>
            <a:r>
              <a:rPr lang="en-SG" b="1" dirty="0"/>
              <a:t>Long-term effects</a:t>
            </a:r>
          </a:p>
          <a:p>
            <a:r>
              <a:rPr lang="en-SG" dirty="0"/>
              <a:t>Laughter isn't just a quick pick-me-up, though. It's also good for you over the long term. Laughter may:</a:t>
            </a:r>
          </a:p>
          <a:p>
            <a:r>
              <a:rPr lang="en-SG" b="1" dirty="0"/>
              <a:t>Improve your immune system.</a:t>
            </a:r>
            <a:r>
              <a:rPr lang="en-SG" dirty="0"/>
              <a:t> Negative thoughts manifest into chemical reactions that can affect your body by bringing more stress into your system and decreasing your immunity. By contrast, positive thoughts can actually release neuropeptides that help fight stress and potentially more-serious illnesses.</a:t>
            </a:r>
          </a:p>
          <a:p>
            <a:r>
              <a:rPr lang="en-SG" b="1" dirty="0"/>
              <a:t>Relieve pain.</a:t>
            </a:r>
            <a:r>
              <a:rPr lang="en-SG" dirty="0"/>
              <a:t> Laughter may ease pain by causing the body to produce its own natural painkillers.</a:t>
            </a:r>
          </a:p>
          <a:p>
            <a:r>
              <a:rPr lang="en-SG" b="1" dirty="0"/>
              <a:t>Increase personal satisfaction.</a:t>
            </a:r>
            <a:r>
              <a:rPr lang="en-SG" dirty="0"/>
              <a:t> Laughter can also make it easier to cope with difficult situations. It also helps you connect with other people.</a:t>
            </a:r>
          </a:p>
          <a:p>
            <a:r>
              <a:rPr lang="en-SG" b="1" dirty="0"/>
              <a:t>Improve your mood.</a:t>
            </a:r>
            <a:r>
              <a:rPr lang="en-SG" dirty="0"/>
              <a:t> Many people experience depression, sometimes due to chronic illnesses. Laughter can help lessen your depression and anxiety and may make you feel happier.</a:t>
            </a:r>
          </a:p>
          <a:p>
            <a:r>
              <a:rPr lang="en-SG" b="1" dirty="0"/>
              <a:t>Improve your sense of </a:t>
            </a:r>
            <a:r>
              <a:rPr lang="en-SG" b="1" dirty="0" err="1"/>
              <a:t>humor</a:t>
            </a:r>
            <a:endParaRPr lang="en-SG" b="1" dirty="0"/>
          </a:p>
          <a:p>
            <a:r>
              <a:rPr lang="en-SG" dirty="0"/>
              <a:t>Are you afraid you have an underdeveloped — or </a:t>
            </a:r>
            <a:r>
              <a:rPr lang="en-SG" dirty="0" err="1"/>
              <a:t>nonexistent</a:t>
            </a:r>
            <a:r>
              <a:rPr lang="en-SG" dirty="0"/>
              <a:t> — sense of </a:t>
            </a:r>
            <a:r>
              <a:rPr lang="en-SG" dirty="0" err="1"/>
              <a:t>humor</a:t>
            </a:r>
            <a:r>
              <a:rPr lang="en-SG" dirty="0"/>
              <a:t>? No problem. </a:t>
            </a:r>
            <a:r>
              <a:rPr lang="en-SG" dirty="0" err="1"/>
              <a:t>Humor</a:t>
            </a:r>
            <a:r>
              <a:rPr lang="en-SG" dirty="0"/>
              <a:t> can be learned. In fact, developing or refining your sense of </a:t>
            </a:r>
            <a:r>
              <a:rPr lang="en-SG" dirty="0" err="1"/>
              <a:t>humor</a:t>
            </a:r>
            <a:r>
              <a:rPr lang="en-SG" dirty="0"/>
              <a:t> may be easier than you think.</a:t>
            </a:r>
          </a:p>
          <a:p>
            <a:r>
              <a:rPr lang="en-SG" b="1" dirty="0"/>
              <a:t>Put </a:t>
            </a:r>
            <a:r>
              <a:rPr lang="en-SG" b="1" dirty="0" err="1"/>
              <a:t>humor</a:t>
            </a:r>
            <a:r>
              <a:rPr lang="en-SG" b="1" dirty="0"/>
              <a:t> on your horizon.</a:t>
            </a:r>
            <a:r>
              <a:rPr lang="en-SG" dirty="0"/>
              <a:t> Find a few simple items, such as photos, greeting cards or comic strips, that make you chuckle. Then hang them up at home or in your office. Keep funny movies, books, magazines or comedy videos on hand for when you need an added </a:t>
            </a:r>
            <a:r>
              <a:rPr lang="en-SG" dirty="0" err="1"/>
              <a:t>humor</a:t>
            </a:r>
            <a:r>
              <a:rPr lang="en-SG" dirty="0"/>
              <a:t> boost. Look online at joke websites. Go to a comedy club.</a:t>
            </a:r>
          </a:p>
          <a:p>
            <a:r>
              <a:rPr lang="en-SG" b="1" dirty="0"/>
              <a:t>Laugh and the world laughs with you.</a:t>
            </a:r>
            <a:r>
              <a:rPr lang="en-SG" dirty="0"/>
              <a:t> Find a way to laugh about your own situations and watch your stress begin to fade away. Even if it feels forced at first, practice laughing. It does your body good.</a:t>
            </a:r>
          </a:p>
          <a:p>
            <a:r>
              <a:rPr lang="en-SG" dirty="0"/>
              <a:t>Consider trying laughter yoga. In laughter yoga, people practice laughter as a group. Laughter is forced at first, but it can soon turn into spontaneous laughter.</a:t>
            </a:r>
          </a:p>
          <a:p>
            <a:r>
              <a:rPr lang="en-SG" b="1" dirty="0"/>
              <a:t>Share a laugh.</a:t>
            </a:r>
            <a:r>
              <a:rPr lang="en-SG" dirty="0"/>
              <a:t> Make it a habit to spend time with friends who make you laugh. And then return the </a:t>
            </a:r>
            <a:r>
              <a:rPr lang="en-SG" dirty="0" err="1"/>
              <a:t>favor</a:t>
            </a:r>
            <a:r>
              <a:rPr lang="en-SG" dirty="0"/>
              <a:t> by sharing funny stories or jokes with those around you.</a:t>
            </a:r>
          </a:p>
          <a:p>
            <a:r>
              <a:rPr lang="en-SG" b="1" dirty="0"/>
              <a:t>Knock, knock.</a:t>
            </a:r>
            <a:r>
              <a:rPr lang="en-SG" dirty="0"/>
              <a:t> Browse through your local bookstore or library's selection of joke books and add a few jokes to your list that you can share with friends.</a:t>
            </a:r>
          </a:p>
          <a:p>
            <a:r>
              <a:rPr lang="en-SG" b="1" dirty="0"/>
              <a:t>Know what isn't funny.</a:t>
            </a:r>
            <a:r>
              <a:rPr lang="en-SG" dirty="0"/>
              <a:t> Don't laugh at the expense of others. Some forms of </a:t>
            </a:r>
            <a:r>
              <a:rPr lang="en-SG" dirty="0" err="1"/>
              <a:t>humor</a:t>
            </a:r>
            <a:r>
              <a:rPr lang="en-SG" dirty="0"/>
              <a:t> aren't appropriate. Use your best judgment to discern a good joke from a bad or hurtful one.</a:t>
            </a:r>
          </a:p>
          <a:p>
            <a:r>
              <a:rPr lang="en-SG" b="1" dirty="0"/>
              <a:t>Laughter is the best medicine</a:t>
            </a:r>
          </a:p>
          <a:p>
            <a:r>
              <a:rPr lang="en-SG" dirty="0"/>
              <a:t>Go ahead and give it a try. Turn the corners of your mouth up into a smile and then give a laugh, even if it feels a little forced. Once you've had your chuckle, take stock of how you're feeling. Are your muscles a little less tense? Do you feel more relaxed or buoyant? That's the natural wonder of laughing at work.</a:t>
            </a:r>
          </a:p>
          <a:p>
            <a:endParaRPr lang="en-SG" dirty="0"/>
          </a:p>
          <a:p>
            <a:r>
              <a:rPr lang="en-SG" dirty="0"/>
              <a:t>Published 5 April 2019</a:t>
            </a:r>
          </a:p>
          <a:p>
            <a:r>
              <a:rPr lang="en-SG" dirty="0"/>
              <a:t>https://</a:t>
            </a:r>
            <a:r>
              <a:rPr lang="en-SG" dirty="0" err="1"/>
              <a:t>www.mayoclinic.org</a:t>
            </a:r>
            <a:r>
              <a:rPr lang="en-SG" dirty="0"/>
              <a:t>/healthy-lifestyle/stress-management/in-depth/stress-relief/art-20044456</a:t>
            </a:r>
          </a:p>
          <a:p>
            <a:r>
              <a:rPr lang="en-SG" dirty="0"/>
              <a:t>Accessed 21 April 2020</a:t>
            </a:r>
          </a:p>
        </p:txBody>
      </p:sp>
      <p:sp>
        <p:nvSpPr>
          <p:cNvPr id="4" name="Slide Number Placeholder 3"/>
          <p:cNvSpPr>
            <a:spLocks noGrp="1"/>
          </p:cNvSpPr>
          <p:nvPr>
            <p:ph type="sldNum" sz="quarter" idx="5"/>
          </p:nvPr>
        </p:nvSpPr>
        <p:spPr/>
        <p:txBody>
          <a:bodyPr/>
          <a:lstStyle/>
          <a:p>
            <a:pPr>
              <a:defRPr/>
            </a:pPr>
            <a:fld id="{119ED3D1-A14E-2144-B163-33DBEB59D2B2}" type="slidenum">
              <a:rPr lang="en-US" smtClean="0"/>
              <a:pPr>
                <a:defRPr/>
              </a:pPr>
              <a:t>4</a:t>
            </a:fld>
            <a:endParaRPr lang="en-US"/>
          </a:p>
        </p:txBody>
      </p:sp>
    </p:spTree>
    <p:extLst>
      <p:ext uri="{BB962C8B-B14F-4D97-AF65-F5344CB8AC3E}">
        <p14:creationId xmlns:p14="http://schemas.microsoft.com/office/powerpoint/2010/main" val="340964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367120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149187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260749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237056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91517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72534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56A3CA62-CBEF-6F48-9EA0-BC62B0A5011A}" type="datetime1">
              <a:rPr lang="en-US"/>
              <a:pPr>
                <a:defRPr/>
              </a:pPr>
              <a:t>1/30/24</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2323FA7-8365-D540-91FD-E088970F2F41}" type="slidenum">
              <a:rPr lang="en-US"/>
              <a:pPr>
                <a:defRPr/>
              </a:pPr>
              <a:t>‹#›</a:t>
            </a:fld>
            <a:endParaRPr lang="en-US"/>
          </a:p>
        </p:txBody>
      </p:sp>
    </p:spTree>
    <p:extLst>
      <p:ext uri="{BB962C8B-B14F-4D97-AF65-F5344CB8AC3E}">
        <p14:creationId xmlns:p14="http://schemas.microsoft.com/office/powerpoint/2010/main" val="26338506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A43E61-AAEA-2D44-82EA-E0B6AAD91398}" type="datetime1">
              <a:rPr lang="en-US"/>
              <a:pPr>
                <a:defRPr/>
              </a:pPr>
              <a:t>1/30/24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BD1B322-9B19-9943-B155-483A9D8BC6F4}" type="slidenum">
              <a:rPr lang="en-US"/>
              <a:pPr>
                <a:defRPr/>
              </a:pPr>
              <a:t>‹#›</a:t>
            </a:fld>
            <a:endParaRPr lang="en-US"/>
          </a:p>
        </p:txBody>
      </p:sp>
    </p:spTree>
    <p:extLst>
      <p:ext uri="{BB962C8B-B14F-4D97-AF65-F5344CB8AC3E}">
        <p14:creationId xmlns:p14="http://schemas.microsoft.com/office/powerpoint/2010/main" val="176429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93D4F58-43AC-2842-89E6-2F5D414A062C}" type="datetime1">
              <a:rPr lang="en-US"/>
              <a:pPr>
                <a:defRPr/>
              </a:pPr>
              <a:t>1/30/24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48206BA-1B88-AA4B-B9BC-2EAC4ED3ED7C}" type="slidenum">
              <a:rPr lang="en-US"/>
              <a:pPr>
                <a:defRPr/>
              </a:pPr>
              <a:t>‹#›</a:t>
            </a:fld>
            <a:endParaRPr lang="en-US"/>
          </a:p>
        </p:txBody>
      </p:sp>
    </p:spTree>
    <p:extLst>
      <p:ext uri="{BB962C8B-B14F-4D97-AF65-F5344CB8AC3E}">
        <p14:creationId xmlns:p14="http://schemas.microsoft.com/office/powerpoint/2010/main" val="3092046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9194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4095917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26902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95743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4164780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484037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397594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66684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5886EA7-7B3A-7944-A35C-72A46459CA97}" type="datetime1">
              <a:rPr lang="en-US"/>
              <a:pPr>
                <a:defRPr/>
              </a:pPr>
              <a:t>1/30/24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35C7F07-3196-C140-A858-AB759E9233BE}" type="slidenum">
              <a:rPr lang="en-US"/>
              <a:pPr>
                <a:defRPr/>
              </a:pPr>
              <a:t>‹#›</a:t>
            </a:fld>
            <a:endParaRPr lang="en-US"/>
          </a:p>
        </p:txBody>
      </p:sp>
    </p:spTree>
    <p:extLst>
      <p:ext uri="{BB962C8B-B14F-4D97-AF65-F5344CB8AC3E}">
        <p14:creationId xmlns:p14="http://schemas.microsoft.com/office/powerpoint/2010/main" val="46951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950865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88266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242862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57152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216095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82425652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713937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11280470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5633246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1547740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75318DC8-570A-DB4B-A19C-5126CAA68F26}" type="datetime1">
              <a:rPr lang="en-US"/>
              <a:pPr>
                <a:defRPr/>
              </a:pPr>
              <a:t>1/30/24</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62A87802-D6D2-DC42-88F5-430376311766}" type="slidenum">
              <a:rPr lang="en-US"/>
              <a:pPr>
                <a:defRPr/>
              </a:pPr>
              <a:t>‹#›</a:t>
            </a:fld>
            <a:endParaRPr lang="en-US"/>
          </a:p>
        </p:txBody>
      </p:sp>
    </p:spTree>
    <p:extLst>
      <p:ext uri="{BB962C8B-B14F-4D97-AF65-F5344CB8AC3E}">
        <p14:creationId xmlns:p14="http://schemas.microsoft.com/office/powerpoint/2010/main" val="234910310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21697095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220347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01583332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5311044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09838168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29774624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D83C9D45-CF89-DB47-8BAF-C25EE59C1EDE}" type="datetime1">
              <a:rPr lang="en-US"/>
              <a:pPr>
                <a:defRPr/>
              </a:pPr>
              <a:t>1/30/24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89FBFCB-BEF5-114F-9313-F3C499274019}" type="slidenum">
              <a:rPr lang="en-US"/>
              <a:pPr>
                <a:defRPr/>
              </a:pPr>
              <a:t>‹#›</a:t>
            </a:fld>
            <a:endParaRPr lang="en-US"/>
          </a:p>
        </p:txBody>
      </p:sp>
    </p:spTree>
    <p:extLst>
      <p:ext uri="{BB962C8B-B14F-4D97-AF65-F5344CB8AC3E}">
        <p14:creationId xmlns:p14="http://schemas.microsoft.com/office/powerpoint/2010/main" val="89773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DD4D0779-507D-E745-8386-51F236C154E1}" type="datetime1">
              <a:rPr lang="en-US"/>
              <a:pPr>
                <a:defRPr/>
              </a:pPr>
              <a:t>1/30/24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038F593-97A7-1B4C-BFBD-6F8E075FC475}" type="slidenum">
              <a:rPr lang="en-US"/>
              <a:pPr>
                <a:defRPr/>
              </a:pPr>
              <a:t>‹#›</a:t>
            </a:fld>
            <a:endParaRPr lang="en-US"/>
          </a:p>
        </p:txBody>
      </p:sp>
    </p:spTree>
    <p:extLst>
      <p:ext uri="{BB962C8B-B14F-4D97-AF65-F5344CB8AC3E}">
        <p14:creationId xmlns:p14="http://schemas.microsoft.com/office/powerpoint/2010/main" val="282102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524314F-B48C-4740-81F9-F5E316A06950}" type="datetime1">
              <a:rPr lang="en-US"/>
              <a:pPr>
                <a:defRPr/>
              </a:pPr>
              <a:t>1/30/24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1C0A242-306D-7B4D-8EE9-4E71EB9D933D}" type="slidenum">
              <a:rPr lang="en-US"/>
              <a:pPr>
                <a:defRPr/>
              </a:pPr>
              <a:t>‹#›</a:t>
            </a:fld>
            <a:endParaRPr lang="en-US"/>
          </a:p>
        </p:txBody>
      </p:sp>
    </p:spTree>
    <p:extLst>
      <p:ext uri="{BB962C8B-B14F-4D97-AF65-F5344CB8AC3E}">
        <p14:creationId xmlns:p14="http://schemas.microsoft.com/office/powerpoint/2010/main" val="394347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ED8E0C9-F66D-8943-B1AC-165540F98A87}" type="datetime1">
              <a:rPr lang="en-US"/>
              <a:pPr>
                <a:defRPr/>
              </a:pPr>
              <a:t>1/30/24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9826C65-7DA0-4B4C-A4E2-9FEDBDB101B5}" type="slidenum">
              <a:rPr lang="en-US"/>
              <a:pPr>
                <a:defRPr/>
              </a:pPr>
              <a:t>‹#›</a:t>
            </a:fld>
            <a:endParaRPr lang="en-US"/>
          </a:p>
        </p:txBody>
      </p:sp>
    </p:spTree>
    <p:extLst>
      <p:ext uri="{BB962C8B-B14F-4D97-AF65-F5344CB8AC3E}">
        <p14:creationId xmlns:p14="http://schemas.microsoft.com/office/powerpoint/2010/main" val="220037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7" name="Straight Connector 16"/>
          <p:cNvSpPr>
            <a:spLocks noChangeShapeType="1"/>
          </p:cNvSpPr>
          <p:nvPr/>
        </p:nvSpPr>
        <p:spPr bwMode="auto">
          <a:xfrm>
            <a:off x="6192838" y="0"/>
            <a:ext cx="0" cy="68580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0" name="Straight Connector 19"/>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a:lstStyle>
            <a:lvl1pPr>
              <a:defRPr/>
            </a:lvl1pPr>
          </a:lstStyle>
          <a:p>
            <a:pPr>
              <a:defRPr/>
            </a:pPr>
            <a:fld id="{D338ADD1-9CFF-FB48-AA52-D76CA2C2D9D1}" type="datetime1">
              <a:rPr lang="en-US"/>
              <a:pPr>
                <a:defRPr/>
              </a:pPr>
              <a:t>1/30/24</a:t>
            </a:fld>
            <a:endParaRPr lang="en-US"/>
          </a:p>
        </p:txBody>
      </p:sp>
      <p:sp>
        <p:nvSpPr>
          <p:cNvPr id="13" name="Slide Number Placeholder 21"/>
          <p:cNvSpPr>
            <a:spLocks noGrp="1"/>
          </p:cNvSpPr>
          <p:nvPr>
            <p:ph type="sldNum" sz="quarter" idx="11"/>
          </p:nvPr>
        </p:nvSpPr>
        <p:spPr/>
        <p:txBody>
          <a:bodyPr/>
          <a:lstStyle>
            <a:lvl1pPr>
              <a:defRPr/>
            </a:lvl1pPr>
          </a:lstStyle>
          <a:p>
            <a:pPr>
              <a:defRPr/>
            </a:pPr>
            <a:fld id="{A50DD080-9A02-6345-991E-4D4F22E7216E}" type="slidenum">
              <a:rPr lang="en-US"/>
              <a:pPr>
                <a:defRPr/>
              </a:pPr>
              <a:t>‹#›</a:t>
            </a:fld>
            <a:endParaRPr lang="en-US"/>
          </a:p>
        </p:txBody>
      </p:sp>
      <p:sp>
        <p:nvSpPr>
          <p:cNvPr id="14" name="Footer Placeholder 2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1582936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7" name="Straight Connector 16"/>
          <p:cNvSpPr>
            <a:spLocks noChangeShapeType="1"/>
          </p:cNvSpPr>
          <p:nvPr/>
        </p:nvSpPr>
        <p:spPr bwMode="auto">
          <a:xfrm>
            <a:off x="8991600" y="0"/>
            <a:ext cx="0" cy="6858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9" name="Straight Connector 18"/>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1" name="Straight Connector 20"/>
          <p:cNvSpPr>
            <a:spLocks noChangeShapeType="1"/>
          </p:cNvSpPr>
          <p:nvPr/>
        </p:nvSpPr>
        <p:spPr bwMode="auto">
          <a:xfrm>
            <a:off x="6192838" y="0"/>
            <a:ext cx="0" cy="68580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a:lstStyle>
            <a:lvl1pPr>
              <a:defRPr/>
            </a:lvl1pPr>
          </a:lstStyle>
          <a:p>
            <a:pPr>
              <a:defRPr/>
            </a:pPr>
            <a:fld id="{A78BA226-ACB3-F042-8795-5D8DEFE6F987}" type="datetime1">
              <a:rPr lang="en-US"/>
              <a:pPr>
                <a:defRPr/>
              </a:pPr>
              <a:t>1/30/24</a:t>
            </a:fld>
            <a:endParaRPr lang="en-US"/>
          </a:p>
        </p:txBody>
      </p:sp>
      <p:sp>
        <p:nvSpPr>
          <p:cNvPr id="13" name="Slide Number Placeholder 17"/>
          <p:cNvSpPr>
            <a:spLocks noGrp="1"/>
          </p:cNvSpPr>
          <p:nvPr>
            <p:ph type="sldNum" sz="quarter" idx="11"/>
          </p:nvPr>
        </p:nvSpPr>
        <p:spPr/>
        <p:txBody>
          <a:bodyPr/>
          <a:lstStyle>
            <a:lvl1pPr>
              <a:defRPr/>
            </a:lvl1pPr>
          </a:lstStyle>
          <a:p>
            <a:pPr>
              <a:defRPr/>
            </a:pPr>
            <a:fld id="{C68E1866-9ED5-C740-BA2E-AB2A07794A28}" type="slidenum">
              <a:rPr lang="en-US"/>
              <a:pPr>
                <a:defRPr/>
              </a:pPr>
              <a:t>‹#›</a:t>
            </a:fld>
            <a:endParaRPr lang="en-US"/>
          </a:p>
        </p:txBody>
      </p:sp>
      <p:sp>
        <p:nvSpPr>
          <p:cNvPr id="14" name="Footer Placeholder 2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0301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22" name="Title Placeholder 21"/>
          <p:cNvSpPr>
            <a:spLocks noGrp="1"/>
          </p:cNvSpPr>
          <p:nvPr>
            <p:ph type="title"/>
          </p:nvPr>
        </p:nvSpPr>
        <p:spPr>
          <a:xfrm>
            <a:off x="457200" y="274638"/>
            <a:ext cx="8147050" cy="1143000"/>
          </a:xfrm>
          <a:prstGeom prst="rect">
            <a:avLst/>
          </a:prstGeom>
        </p:spPr>
        <p:txBody>
          <a:bodyPr vert="horz" wrap="square" lIns="91440" tIns="45720" rIns="91440" bIns="45720" numCol="1" anchor="b" anchorCtr="0" compatLnSpc="1">
            <a:prstTxWarp prst="textNoShape">
              <a:avLst/>
            </a:prstTxWarp>
            <a:normAutofit/>
          </a:bodyPr>
          <a:lstStyle/>
          <a:p>
            <a:pPr lvl="0"/>
            <a:r>
              <a:rPr lang="en-US" dirty="0"/>
              <a:t>Click to edit Master title style</a:t>
            </a:r>
          </a:p>
        </p:txBody>
      </p:sp>
      <p:sp>
        <p:nvSpPr>
          <p:cNvPr id="1028" name="Text Placeholder 12"/>
          <p:cNvSpPr>
            <a:spLocks noGrp="1"/>
          </p:cNvSpPr>
          <p:nvPr>
            <p:ph type="body" idx="1"/>
          </p:nvPr>
        </p:nvSpPr>
        <p:spPr bwMode="auto">
          <a:xfrm>
            <a:off x="457200" y="1600200"/>
            <a:ext cx="8147050" cy="487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Century Schoolbook" charset="0"/>
              </a:defRPr>
            </a:lvl1pPr>
          </a:lstStyle>
          <a:p>
            <a:pPr>
              <a:defRPr/>
            </a:pPr>
            <a:fld id="{4EC21D7D-2D04-304D-B480-C84BB5E94C7E}" type="datetime1">
              <a:rPr lang="en-US"/>
              <a:pPr>
                <a:defRPr/>
              </a:pPr>
              <a:t>1/30/24</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latin typeface="Century Schoolbook" charset="0"/>
                <a:ea typeface="ＭＳ Ｐゴシック" charset="-128"/>
                <a:cs typeface="ＭＳ Ｐゴシック" charset="-128"/>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32" name="Straight Connector 8"/>
          <p:cNvSpPr>
            <a:spLocks noChangeShapeType="1"/>
          </p:cNvSpPr>
          <p:nvPr/>
        </p:nvSpPr>
        <p:spPr bwMode="auto">
          <a:xfrm>
            <a:off x="8991600" y="0"/>
            <a:ext cx="0" cy="685800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034" name="Straight Connector 10"/>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charset="0"/>
              </a:defRPr>
            </a:lvl1pPr>
          </a:lstStyle>
          <a:p>
            <a:pPr>
              <a:defRPr/>
            </a:pPr>
            <a:fld id="{0D0FD251-0DE1-C746-A3C8-590E388601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3" r:id="rId1"/>
    <p:sldLayoutId id="2147483886" r:id="rId2"/>
    <p:sldLayoutId id="2147483894" r:id="rId3"/>
    <p:sldLayoutId id="2147483887" r:id="rId4"/>
    <p:sldLayoutId id="2147483888" r:id="rId5"/>
    <p:sldLayoutId id="2147483889" r:id="rId6"/>
    <p:sldLayoutId id="2147483890" r:id="rId7"/>
    <p:sldLayoutId id="2147483895" r:id="rId8"/>
    <p:sldLayoutId id="2147483896" r:id="rId9"/>
    <p:sldLayoutId id="2147483891" r:id="rId10"/>
    <p:sldLayoutId id="2147483892" r:id="rId11"/>
  </p:sldLayoutIdLst>
  <p:txStyles>
    <p:title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p:titleStyle>
    <p:bodyStyle>
      <a:lvl1pPr marL="273050" indent="-273050" algn="l" rtl="0" eaLnBrk="0" fontAlgn="base" hangingPunct="0">
        <a:spcBef>
          <a:spcPts val="600"/>
        </a:spcBef>
        <a:spcAft>
          <a:spcPct val="0"/>
        </a:spcAft>
        <a:buClr>
          <a:schemeClr val="accent1"/>
        </a:buClr>
        <a:buSzPct val="70000"/>
        <a:buFont typeface="Wingdings" charset="0"/>
        <a:buChar char=""/>
        <a:defRPr sz="2800" b="1" kern="1200">
          <a:solidFill>
            <a:schemeClr val="tx1"/>
          </a:solidFill>
          <a:latin typeface="Arial"/>
          <a:ea typeface="ＭＳ Ｐゴシック" pitchFamily="-108" charset="-128"/>
          <a:cs typeface="Arial"/>
        </a:defRPr>
      </a:lvl1pPr>
      <a:lvl2pPr marL="639763" indent="-273050" algn="l" rtl="0" eaLnBrk="0" fontAlgn="base" hangingPunct="0">
        <a:spcBef>
          <a:spcPct val="20000"/>
        </a:spcBef>
        <a:spcAft>
          <a:spcPct val="0"/>
        </a:spcAft>
        <a:buClr>
          <a:schemeClr val="accent1"/>
        </a:buClr>
        <a:buSzPct val="80000"/>
        <a:buFont typeface="Wingdings 2" charset="0"/>
        <a:buChar char=""/>
        <a:defRPr sz="2400" b="1" kern="1200">
          <a:solidFill>
            <a:schemeClr val="tx1"/>
          </a:solidFill>
          <a:latin typeface="Arial"/>
          <a:ea typeface="ＭＳ Ｐゴシック" pitchFamily="-108" charset="-128"/>
          <a:cs typeface="Arial"/>
        </a:defRPr>
      </a:lvl2pPr>
      <a:lvl3pPr marL="914400" indent="-182563" algn="l" rtl="0" eaLnBrk="0" fontAlgn="base" hangingPunct="0">
        <a:spcBef>
          <a:spcPct val="20000"/>
        </a:spcBef>
        <a:spcAft>
          <a:spcPct val="0"/>
        </a:spcAft>
        <a:buClr>
          <a:srgbClr val="E0752F"/>
        </a:buClr>
        <a:buSzPct val="60000"/>
        <a:buFont typeface="Wingdings" charset="0"/>
        <a:buChar char=""/>
        <a:defRPr sz="2000" b="1" kern="1200">
          <a:solidFill>
            <a:schemeClr val="tx1"/>
          </a:solidFill>
          <a:latin typeface="Arial"/>
          <a:ea typeface="ＭＳ Ｐゴシック" pitchFamily="-108" charset="-128"/>
          <a:cs typeface="Arial"/>
        </a:defRPr>
      </a:lvl3pPr>
      <a:lvl4pPr marL="1187450" indent="-182563" algn="l" rtl="0" eaLnBrk="0" fontAlgn="base" hangingPunct="0">
        <a:spcBef>
          <a:spcPct val="20000"/>
        </a:spcBef>
        <a:spcAft>
          <a:spcPct val="0"/>
        </a:spcAft>
        <a:buClr>
          <a:srgbClr val="FEC3AE"/>
        </a:buClr>
        <a:buSzPct val="60000"/>
        <a:buFont typeface="Wingdings" charset="0"/>
        <a:buChar char=""/>
        <a:defRPr sz="2000" b="1" kern="1200">
          <a:solidFill>
            <a:schemeClr val="tx1"/>
          </a:solidFill>
          <a:latin typeface="Arial"/>
          <a:ea typeface="ＭＳ Ｐゴシック" pitchFamily="-108" charset="-128"/>
          <a:cs typeface="Arial"/>
        </a:defRPr>
      </a:lvl4pPr>
      <a:lvl5pPr marL="1462088" indent="-182563" algn="l" rtl="0" eaLnBrk="0" fontAlgn="base" hangingPunct="0">
        <a:spcBef>
          <a:spcPct val="20000"/>
        </a:spcBef>
        <a:spcAft>
          <a:spcPct val="0"/>
        </a:spcAft>
        <a:buClr>
          <a:srgbClr val="BDCAE9"/>
        </a:buClr>
        <a:buSzPct val="68000"/>
        <a:buFont typeface="Wingdings 2" charset="0"/>
        <a:buChar char=""/>
        <a:defRPr b="1" kern="1200">
          <a:solidFill>
            <a:schemeClr val="tx1"/>
          </a:solidFill>
          <a:latin typeface="Arial"/>
          <a:ea typeface="ＭＳ Ｐゴシック" pitchFamily="-108" charset="-128"/>
          <a:cs typeface="Arial"/>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54539030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858644326"/>
      </p:ext>
    </p:extLst>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humor.250w.tn.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91000" y="1905000"/>
            <a:ext cx="49530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2" name="Title 1"/>
          <p:cNvSpPr>
            <a:spLocks noGrp="1"/>
          </p:cNvSpPr>
          <p:nvPr>
            <p:ph type="ctrTitle"/>
          </p:nvPr>
        </p:nvSpPr>
        <p:spPr bwMode="auto">
          <a:xfrm>
            <a:off x="971600" y="851594"/>
            <a:ext cx="7467600" cy="2865438"/>
          </a:xfrm>
        </p:spPr>
        <p:txBody>
          <a:bodyPr/>
          <a:lstStyle/>
          <a:p>
            <a:pPr algn="ctr" eaLnBrk="1" hangingPunct="1"/>
            <a:r>
              <a:rPr lang="ar-JO" sz="8800" cap="none" dirty="0">
                <a:latin typeface="Arial" panose="020B0604020202020204" pitchFamily="34" charset="0"/>
                <a:ea typeface="ＭＳ Ｐゴシック" charset="0"/>
                <a:cs typeface="Arial" panose="020B0604020202020204" pitchFamily="34" charset="0"/>
              </a:rPr>
              <a:t>المزاح في</a:t>
            </a:r>
            <a:br>
              <a:rPr lang="ar-JO" sz="8800" cap="none" dirty="0">
                <a:latin typeface="Arial" panose="020B0604020202020204" pitchFamily="34" charset="0"/>
                <a:ea typeface="ＭＳ Ｐゴシック" charset="0"/>
                <a:cs typeface="Arial" panose="020B0604020202020204" pitchFamily="34" charset="0"/>
              </a:rPr>
            </a:br>
            <a:r>
              <a:rPr lang="ar-JO" sz="8800" cap="none" dirty="0">
                <a:latin typeface="Arial" panose="020B0604020202020204" pitchFamily="34" charset="0"/>
                <a:ea typeface="ＭＳ Ｐゴシック" charset="0"/>
                <a:cs typeface="Arial" panose="020B0604020202020204" pitchFamily="34" charset="0"/>
              </a:rPr>
              <a:t>الوعظ</a:t>
            </a:r>
            <a:endParaRPr lang="en-US" sz="8800" cap="none" dirty="0">
              <a:latin typeface="Arial" panose="020B0604020202020204" pitchFamily="34" charset="0"/>
              <a:ea typeface="ＭＳ Ｐゴシック" charset="0"/>
              <a:cs typeface="Arial" panose="020B0604020202020204" pitchFamily="34" charset="0"/>
            </a:endParaRPr>
          </a:p>
        </p:txBody>
      </p:sp>
      <p:sp>
        <p:nvSpPr>
          <p:cNvPr id="25603" name="Text Box 5"/>
          <p:cNvSpPr txBox="1">
            <a:spLocks noChangeArrowheads="1"/>
          </p:cNvSpPr>
          <p:nvPr/>
        </p:nvSpPr>
        <p:spPr bwMode="auto">
          <a:xfrm>
            <a:off x="0" y="5949280"/>
            <a:ext cx="50292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1800" b="1" dirty="0">
                <a:latin typeface="Arial" panose="020B0604020202020204" pitchFamily="34" charset="0"/>
                <a:cs typeface="Arial" panose="020B0604020202020204" pitchFamily="34" charset="0"/>
              </a:rPr>
              <a:t>د. ريك جريفيث</a:t>
            </a:r>
            <a:br>
              <a:rPr lang="en-US" sz="1800" b="1" dirty="0">
                <a:latin typeface="Arial" panose="020B0604020202020204" pitchFamily="34" charset="0"/>
                <a:cs typeface="Arial" panose="020B0604020202020204" pitchFamily="34" charset="0"/>
              </a:rPr>
            </a:br>
            <a:r>
              <a:rPr lang="ar-JO" sz="1800" b="1" dirty="0">
                <a:latin typeface="Arial" panose="020B0604020202020204" pitchFamily="34" charset="0"/>
                <a:cs typeface="Arial" panose="020B0604020202020204" pitchFamily="34" charset="0"/>
              </a:rPr>
              <a:t>مؤسسة الدراسات اللاهوتية الأردنية</a:t>
            </a:r>
            <a:endParaRPr lang="en-US" sz="1800" b="1" dirty="0">
              <a:latin typeface="Arial" panose="020B0604020202020204" pitchFamily="34" charset="0"/>
              <a:cs typeface="Arial" panose="020B0604020202020204" pitchFamily="34" charset="0"/>
            </a:endParaRPr>
          </a:p>
          <a:p>
            <a:pPr algn="ctr" eaLnBrk="1" hangingPunct="1"/>
            <a:r>
              <a:rPr lang="en-US" sz="1800" b="1" dirty="0">
                <a:latin typeface="Arial" panose="020B0604020202020204" pitchFamily="34" charset="0"/>
                <a:cs typeface="Arial" panose="020B0604020202020204" pitchFamily="34" charset="0"/>
              </a:rPr>
              <a:t>BibleStudyDownloads.org</a:t>
            </a:r>
          </a:p>
        </p:txBody>
      </p:sp>
      <p:sp>
        <p:nvSpPr>
          <p:cNvPr id="25604" name="TextBox 4"/>
          <p:cNvSpPr txBox="1">
            <a:spLocks noChangeArrowheads="1"/>
          </p:cNvSpPr>
          <p:nvPr/>
        </p:nvSpPr>
        <p:spPr bwMode="auto">
          <a:xfrm>
            <a:off x="8316416" y="10465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254</a:t>
            </a:r>
            <a:endParaRPr lang="en-US"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208F52-F8A7-234B-B18C-9112F8690E5C}"/>
              </a:ext>
            </a:extLst>
          </p:cNvPr>
          <p:cNvPicPr>
            <a:picLocks noChangeAspect="1"/>
          </p:cNvPicPr>
          <p:nvPr/>
        </p:nvPicPr>
        <p:blipFill>
          <a:blip r:embed="rId3"/>
          <a:stretch>
            <a:fillRect/>
          </a:stretch>
        </p:blipFill>
        <p:spPr>
          <a:xfrm>
            <a:off x="1907704" y="-12623"/>
            <a:ext cx="5688632" cy="6883245"/>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1453" y="-27384"/>
            <a:ext cx="9143999" cy="1080120"/>
          </a:xfrm>
          <a:solidFill>
            <a:schemeClr val="bg1"/>
          </a:solidFill>
          <a:effectLst/>
        </p:spPr>
        <p:txBody>
          <a:bodyPr/>
          <a:lstStyle/>
          <a:p>
            <a:pPr>
              <a:defRPr/>
            </a:pPr>
            <a:r>
              <a:rPr lang="ar-JO"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أقنعة براتا</a:t>
            </a:r>
            <a:endParaRPr lang="en-US"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670142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AA63-8758-FFFC-5D5F-AEFB62797C83}"/>
              </a:ext>
            </a:extLst>
          </p:cNvPr>
          <p:cNvSpPr txBox="1">
            <a:spLocks/>
          </p:cNvSpPr>
          <p:nvPr/>
        </p:nvSpPr>
        <p:spPr bwMode="auto">
          <a:xfrm>
            <a:off x="-2" y="-27384"/>
            <a:ext cx="9143997" cy="979487"/>
          </a:xfrm>
          <a:prstGeom prst="rect">
            <a:avLst/>
          </a:prstGeom>
          <a:no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cap="none" dirty="0">
                <a:solidFill>
                  <a:sysClr val="windowText" lastClr="000000"/>
                </a:solidFill>
                <a:latin typeface="Arial" charset="0"/>
                <a:ea typeface="ＭＳ Ｐゴシック" charset="0"/>
              </a:rPr>
              <a:t>هل تعلم لماذا يوجد حالات كوفيد في الولايات المتحدة أكثر من اليابان</a:t>
            </a:r>
            <a:endParaRPr kumimoji="0" lang="en-US" sz="32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endParaRPr>
          </a:p>
        </p:txBody>
      </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1" y="-1232258"/>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066494F7-178B-2044-8405-44D5FDBD983A}"/>
              </a:ext>
            </a:extLst>
          </p:cNvPr>
          <p:cNvPicPr>
            <a:picLocks noChangeAspect="1"/>
          </p:cNvPicPr>
          <p:nvPr/>
        </p:nvPicPr>
        <p:blipFill rotWithShape="1">
          <a:blip r:embed="rId3"/>
          <a:srcRect t="30890" b="28999"/>
          <a:stretch/>
        </p:blipFill>
        <p:spPr>
          <a:xfrm>
            <a:off x="-1" y="1623041"/>
            <a:ext cx="9143998" cy="4542263"/>
          </a:xfrm>
          <a:prstGeom prst="rect">
            <a:avLst/>
          </a:prstGeom>
        </p:spPr>
      </p:pic>
      <p:sp>
        <p:nvSpPr>
          <p:cNvPr id="4" name="Title 1">
            <a:extLst>
              <a:ext uri="{FF2B5EF4-FFF2-40B4-BE49-F238E27FC236}">
                <a16:creationId xmlns:a16="http://schemas.microsoft.com/office/drawing/2014/main" id="{441DD11E-D89A-3E20-09DF-705A8D297EDA}"/>
              </a:ext>
            </a:extLst>
          </p:cNvPr>
          <p:cNvSpPr txBox="1">
            <a:spLocks/>
          </p:cNvSpPr>
          <p:nvPr/>
        </p:nvSpPr>
        <p:spPr bwMode="auto">
          <a:xfrm>
            <a:off x="701822" y="6027341"/>
            <a:ext cx="7740352" cy="858043"/>
          </a:xfrm>
          <a:prstGeom prst="rect">
            <a:avLst/>
          </a:prstGeom>
          <a:no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rPr>
              <a:t>أنظر إلى الطريقة التي يرتدون بها الأقنعة</a:t>
            </a:r>
            <a:endParaRPr kumimoji="0" lang="en-US" sz="32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endParaRPr>
          </a:p>
        </p:txBody>
      </p:sp>
      <p:sp>
        <p:nvSpPr>
          <p:cNvPr id="5" name="Title 1">
            <a:extLst>
              <a:ext uri="{FF2B5EF4-FFF2-40B4-BE49-F238E27FC236}">
                <a16:creationId xmlns:a16="http://schemas.microsoft.com/office/drawing/2014/main" id="{27E928BE-4810-DBC5-C73B-EDB20E917F5F}"/>
              </a:ext>
            </a:extLst>
          </p:cNvPr>
          <p:cNvSpPr txBox="1">
            <a:spLocks/>
          </p:cNvSpPr>
          <p:nvPr/>
        </p:nvSpPr>
        <p:spPr bwMode="auto">
          <a:xfrm>
            <a:off x="701822" y="908720"/>
            <a:ext cx="7740352" cy="670867"/>
          </a:xfrm>
          <a:prstGeom prst="rect">
            <a:avLst/>
          </a:prstGeom>
          <a:no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C00000"/>
                </a:solidFill>
                <a:effectLst/>
                <a:uLnTx/>
                <a:uFillTx/>
                <a:latin typeface="Arial" charset="0"/>
                <a:ea typeface="ＭＳ Ｐゴシック" charset="0"/>
                <a:cs typeface="Arial"/>
              </a:rPr>
              <a:t>اليابان مقابل أمريكا</a:t>
            </a:r>
            <a:endParaRPr kumimoji="0" lang="en-US" sz="3200" b="1" i="0" u="none" strike="noStrike" kern="1200" cap="none" spc="0" normalizeH="0" baseline="0" noProof="0" dirty="0">
              <a:ln>
                <a:noFill/>
              </a:ln>
              <a:solidFill>
                <a:srgbClr val="C00000"/>
              </a:solidFill>
              <a:effectLst/>
              <a:uLnTx/>
              <a:uFillTx/>
              <a:latin typeface="Arial" charset="0"/>
              <a:ea typeface="ＭＳ Ｐゴシック" charset="0"/>
              <a:cs typeface="Arial"/>
            </a:endParaRPr>
          </a:p>
        </p:txBody>
      </p:sp>
    </p:spTree>
    <p:extLst>
      <p:ext uri="{BB962C8B-B14F-4D97-AF65-F5344CB8AC3E}">
        <p14:creationId xmlns:p14="http://schemas.microsoft.com/office/powerpoint/2010/main" val="14633114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A31884C0-A684-7447-B09E-9B12A2ADB52A}"/>
              </a:ext>
            </a:extLst>
          </p:cNvPr>
          <p:cNvPicPr>
            <a:picLocks noChangeAspect="1"/>
          </p:cNvPicPr>
          <p:nvPr/>
        </p:nvPicPr>
        <p:blipFill>
          <a:blip r:embed="rId3"/>
          <a:stretch>
            <a:fillRect/>
          </a:stretch>
        </p:blipFill>
        <p:spPr>
          <a:xfrm>
            <a:off x="1151620" y="0"/>
            <a:ext cx="6840760" cy="6840760"/>
          </a:xfrm>
          <a:prstGeom prst="rect">
            <a:avLst/>
          </a:prstGeom>
        </p:spPr>
      </p:pic>
      <p:sp>
        <p:nvSpPr>
          <p:cNvPr id="2" name="Title 1">
            <a:extLst>
              <a:ext uri="{FF2B5EF4-FFF2-40B4-BE49-F238E27FC236}">
                <a16:creationId xmlns:a16="http://schemas.microsoft.com/office/drawing/2014/main" id="{DB57ED70-4F57-241E-443A-9DA80A0E0F45}"/>
              </a:ext>
            </a:extLst>
          </p:cNvPr>
          <p:cNvSpPr txBox="1">
            <a:spLocks/>
          </p:cNvSpPr>
          <p:nvPr/>
        </p:nvSpPr>
        <p:spPr bwMode="auto">
          <a:xfrm>
            <a:off x="35496" y="174452"/>
            <a:ext cx="9144000" cy="979487"/>
          </a:xfrm>
          <a:prstGeom prst="rect">
            <a:avLst/>
          </a:prstGeom>
          <a:solidFill>
            <a:schemeClr val="bg1"/>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C00000"/>
                </a:solidFill>
                <a:effectLst/>
                <a:uLnTx/>
                <a:uFillTx/>
                <a:latin typeface="Arial" charset="0"/>
                <a:ea typeface="ＭＳ Ｐゴシック" charset="0"/>
                <a:cs typeface="Arial"/>
              </a:rPr>
              <a:t>انتهى الحجر</a:t>
            </a:r>
            <a:endParaRPr kumimoji="0" lang="en-US" sz="4800" b="1" i="0" u="none" strike="noStrike" kern="1200" cap="none" spc="0" normalizeH="0" baseline="0" noProof="0" dirty="0">
              <a:ln>
                <a:noFill/>
              </a:ln>
              <a:solidFill>
                <a:srgbClr val="C00000"/>
              </a:solidFill>
              <a:effectLst/>
              <a:uLnTx/>
              <a:uFillTx/>
              <a:latin typeface="Arial" charset="0"/>
              <a:ea typeface="ＭＳ Ｐゴシック" charset="0"/>
              <a:cs typeface="Arial"/>
            </a:endParaRPr>
          </a:p>
        </p:txBody>
      </p:sp>
      <p:sp>
        <p:nvSpPr>
          <p:cNvPr id="4" name="Title 1">
            <a:extLst>
              <a:ext uri="{FF2B5EF4-FFF2-40B4-BE49-F238E27FC236}">
                <a16:creationId xmlns:a16="http://schemas.microsoft.com/office/drawing/2014/main" id="{774A0687-485F-9EF3-4D64-A0AEA1C3C357}"/>
              </a:ext>
            </a:extLst>
          </p:cNvPr>
          <p:cNvSpPr txBox="1">
            <a:spLocks/>
          </p:cNvSpPr>
          <p:nvPr/>
        </p:nvSpPr>
        <p:spPr bwMode="auto">
          <a:xfrm>
            <a:off x="35496" y="5742495"/>
            <a:ext cx="9144000" cy="979487"/>
          </a:xfrm>
          <a:prstGeom prst="rect">
            <a:avLst/>
          </a:prstGeom>
          <a:solidFill>
            <a:schemeClr val="bg1"/>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C00000"/>
                </a:solidFill>
                <a:effectLst/>
                <a:uLnTx/>
                <a:uFillTx/>
                <a:latin typeface="Arial" charset="0"/>
                <a:ea typeface="ＭＳ Ｐゴシック" charset="0"/>
                <a:cs typeface="Arial"/>
              </a:rPr>
              <a:t>والآن كيف نستطيع الخروج؟</a:t>
            </a:r>
            <a:endParaRPr kumimoji="0" lang="en-US" sz="4000" b="1" i="0" u="none" strike="noStrike" kern="1200" cap="none" spc="0" normalizeH="0" baseline="0" noProof="0" dirty="0">
              <a:ln>
                <a:noFill/>
              </a:ln>
              <a:solidFill>
                <a:srgbClr val="C00000"/>
              </a:solidFill>
              <a:effectLst/>
              <a:uLnTx/>
              <a:uFillTx/>
              <a:latin typeface="Arial" charset="0"/>
              <a:ea typeface="ＭＳ Ｐゴシック" charset="0"/>
              <a:cs typeface="Arial"/>
            </a:endParaRPr>
          </a:p>
        </p:txBody>
      </p:sp>
    </p:spTree>
    <p:extLst>
      <p:ext uri="{BB962C8B-B14F-4D97-AF65-F5344CB8AC3E}">
        <p14:creationId xmlns:p14="http://schemas.microsoft.com/office/powerpoint/2010/main" val="18089356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E7686D93-6AC8-D44C-94F7-C5DDBF9F8831}"/>
              </a:ext>
            </a:extLst>
          </p:cNvPr>
          <p:cNvPicPr>
            <a:picLocks noChangeAspect="1"/>
          </p:cNvPicPr>
          <p:nvPr/>
        </p:nvPicPr>
        <p:blipFill>
          <a:blip r:embed="rId3"/>
          <a:stretch>
            <a:fillRect/>
          </a:stretch>
        </p:blipFill>
        <p:spPr>
          <a:xfrm>
            <a:off x="55135" y="548679"/>
            <a:ext cx="8765337" cy="5589491"/>
          </a:xfrm>
          <a:prstGeom prst="rect">
            <a:avLst/>
          </a:prstGeom>
        </p:spPr>
      </p:pic>
      <p:sp>
        <p:nvSpPr>
          <p:cNvPr id="2" name="Rectangle 1">
            <a:extLst>
              <a:ext uri="{FF2B5EF4-FFF2-40B4-BE49-F238E27FC236}">
                <a16:creationId xmlns:a16="http://schemas.microsoft.com/office/drawing/2014/main" id="{B624E8F0-BF40-2CFA-3703-FC840EB62A95}"/>
              </a:ext>
            </a:extLst>
          </p:cNvPr>
          <p:cNvSpPr/>
          <p:nvPr/>
        </p:nvSpPr>
        <p:spPr bwMode="auto">
          <a:xfrm>
            <a:off x="323730" y="1988840"/>
            <a:ext cx="8496742" cy="4526497"/>
          </a:xfrm>
          <a:prstGeom prst="rect">
            <a:avLst/>
          </a:prstGeom>
          <a:ln>
            <a:noFill/>
            <a:headEnd type="none" w="med" len="med"/>
            <a:tailEnd type="stealth" w="lg" len="lg"/>
          </a:ln>
        </p:spPr>
        <p:style>
          <a:lnRef idx="2">
            <a:schemeClr val="dk1"/>
          </a:lnRef>
          <a:fillRef idx="1">
            <a:schemeClr val="lt1"/>
          </a:fillRef>
          <a:effectRef idx="0">
            <a:schemeClr val="dk1"/>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ar-JO"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أعلنت منظمة الصحة العالمية أن الكلاب لا يمكن أن تصاب بفيروس كورونا.  يمكن الآن إطلاق سراح الكلاب المحتجزة سابقاً في الحجر الصحي.  لنكون واضحين فإن منظمة الصحة العالمية هي التي سمحت للكلاب بالخروج</a:t>
            </a:r>
          </a:p>
        </p:txBody>
      </p:sp>
    </p:spTree>
    <p:extLst>
      <p:ext uri="{BB962C8B-B14F-4D97-AF65-F5344CB8AC3E}">
        <p14:creationId xmlns:p14="http://schemas.microsoft.com/office/powerpoint/2010/main" val="32132472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B47768-2AD6-4741-B609-DC49A0002408}"/>
              </a:ext>
            </a:extLst>
          </p:cNvPr>
          <p:cNvPicPr>
            <a:picLocks noChangeAspect="1"/>
          </p:cNvPicPr>
          <p:nvPr/>
        </p:nvPicPr>
        <p:blipFill>
          <a:blip r:embed="rId3"/>
          <a:stretch>
            <a:fillRect/>
          </a:stretch>
        </p:blipFill>
        <p:spPr>
          <a:xfrm>
            <a:off x="1907704" y="0"/>
            <a:ext cx="5616624" cy="6880364"/>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1" y="4005064"/>
            <a:ext cx="9143999" cy="2900700"/>
          </a:xfrm>
          <a:solidFill>
            <a:schemeClr val="bg1"/>
          </a:solidFill>
          <a:effectLst/>
        </p:spPr>
        <p:txBody>
          <a:bodyPr/>
          <a:lstStyle/>
          <a:p>
            <a:pPr>
              <a:defRPr/>
            </a:pPr>
            <a:r>
              <a:rPr lang="ar-JO" sz="5400"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أنا ذاهب إلى المتجر</a:t>
            </a:r>
            <a:br>
              <a:rPr lang="ar-JO" sz="5400"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br>
            <a:r>
              <a:rPr lang="ar-JO" sz="5400"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أتريد شيئاً؟</a:t>
            </a:r>
            <a:endParaRPr lang="en-US" sz="5400"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179919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97034ED-194F-50A8-3586-60D9806E54BC}"/>
              </a:ext>
            </a:extLst>
          </p:cNvPr>
          <p:cNvGrpSpPr/>
          <p:nvPr/>
        </p:nvGrpSpPr>
        <p:grpSpPr>
          <a:xfrm>
            <a:off x="-180528" y="-1"/>
            <a:ext cx="9361040" cy="6939401"/>
            <a:chOff x="-180528" y="-1"/>
            <a:chExt cx="9361040" cy="6939401"/>
          </a:xfrm>
        </p:grpSpPr>
        <p:pic>
          <p:nvPicPr>
            <p:cNvPr id="3" name="Picture 2">
              <a:extLst>
                <a:ext uri="{FF2B5EF4-FFF2-40B4-BE49-F238E27FC236}">
                  <a16:creationId xmlns:a16="http://schemas.microsoft.com/office/drawing/2014/main" id="{2AB20567-2C14-1D43-8462-9180C9D7930D}"/>
                </a:ext>
              </a:extLst>
            </p:cNvPr>
            <p:cNvPicPr>
              <a:picLocks noChangeAspect="1"/>
            </p:cNvPicPr>
            <p:nvPr/>
          </p:nvPicPr>
          <p:blipFill rotWithShape="1">
            <a:blip r:embed="rId3"/>
            <a:srcRect l="3572" r="3572"/>
            <a:stretch/>
          </p:blipFill>
          <p:spPr>
            <a:xfrm>
              <a:off x="-180528" y="-1"/>
              <a:ext cx="9361040" cy="6939401"/>
            </a:xfrm>
            <a:prstGeom prst="rect">
              <a:avLst/>
            </a:prstGeom>
          </p:spPr>
        </p:pic>
        <p:sp>
          <p:nvSpPr>
            <p:cNvPr id="5" name="Rounded Rectangle 4">
              <a:extLst>
                <a:ext uri="{FF2B5EF4-FFF2-40B4-BE49-F238E27FC236}">
                  <a16:creationId xmlns:a16="http://schemas.microsoft.com/office/drawing/2014/main" id="{4A6ED6AE-D9FD-2291-836E-5B138FD5FCB6}"/>
                </a:ext>
              </a:extLst>
            </p:cNvPr>
            <p:cNvSpPr/>
            <p:nvPr/>
          </p:nvSpPr>
          <p:spPr bwMode="auto">
            <a:xfrm>
              <a:off x="6948264" y="188640"/>
              <a:ext cx="2016224" cy="2196604"/>
            </a:xfrm>
            <a:prstGeom prst="round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cs typeface="Arial" panose="020B0604020202020204" pitchFamily="34" charset="0"/>
            </a:endParaRPr>
          </a:p>
        </p:txBody>
      </p:sp>
      <p:sp>
        <p:nvSpPr>
          <p:cNvPr id="900098" name="Rectangle 2"/>
          <p:cNvSpPr>
            <a:spLocks noGrp="1" noChangeArrowheads="1"/>
          </p:cNvSpPr>
          <p:nvPr>
            <p:ph type="ctrTitle"/>
          </p:nvPr>
        </p:nvSpPr>
        <p:spPr>
          <a:xfrm>
            <a:off x="43003" y="-1183745"/>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Arial" panose="020B0604020202020204" pitchFamily="34" charset="0"/>
              </a:rPr>
              <a:t>COVID-19</a:t>
            </a:r>
          </a:p>
        </p:txBody>
      </p:sp>
      <p:sp>
        <p:nvSpPr>
          <p:cNvPr id="4" name="Title 1">
            <a:extLst>
              <a:ext uri="{FF2B5EF4-FFF2-40B4-BE49-F238E27FC236}">
                <a16:creationId xmlns:a16="http://schemas.microsoft.com/office/drawing/2014/main" id="{0A25A66F-D206-D745-7200-AE63E4969123}"/>
              </a:ext>
            </a:extLst>
          </p:cNvPr>
          <p:cNvSpPr txBox="1">
            <a:spLocks/>
          </p:cNvSpPr>
          <p:nvPr/>
        </p:nvSpPr>
        <p:spPr bwMode="auto">
          <a:xfrm>
            <a:off x="6727600" y="188640"/>
            <a:ext cx="2393504" cy="2397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eaLnBrk="1" hangingPunct="1"/>
            <a:r>
              <a:rPr lang="ar-JO" sz="3200" b="1" kern="0" dirty="0">
                <a:solidFill>
                  <a:schemeClr val="tx1"/>
                </a:solidFill>
                <a:latin typeface="Arial" charset="0"/>
                <a:ea typeface="ＭＳ Ｐゴシック" charset="0"/>
              </a:rPr>
              <a:t>بست</a:t>
            </a:r>
          </a:p>
          <a:p>
            <a:pPr defTabSz="914400" eaLnBrk="1" hangingPunct="1"/>
            <a:r>
              <a:rPr lang="ar-JO" sz="3200" b="1" kern="0" dirty="0">
                <a:solidFill>
                  <a:schemeClr val="tx1"/>
                </a:solidFill>
                <a:latin typeface="Arial" charset="0"/>
                <a:ea typeface="ＭＳ Ｐゴシック" charset="0"/>
              </a:rPr>
              <a:t>هل تريد </a:t>
            </a:r>
          </a:p>
          <a:p>
            <a:pPr defTabSz="914400" eaLnBrk="1" hangingPunct="1"/>
            <a:r>
              <a:rPr lang="ar-JO" sz="3200" b="1" kern="0" dirty="0">
                <a:solidFill>
                  <a:schemeClr val="tx1"/>
                </a:solidFill>
                <a:latin typeface="Arial" charset="0"/>
                <a:ea typeface="ＭＳ Ｐゴシック" charset="0"/>
              </a:rPr>
              <a:t>معقم الأيدي؟</a:t>
            </a:r>
            <a:endParaRPr lang="en-US" sz="3200" b="1" kern="0" dirty="0">
              <a:solidFill>
                <a:schemeClr val="tx1"/>
              </a:solidFill>
              <a:latin typeface="Arial" charset="0"/>
              <a:ea typeface="ＭＳ Ｐゴシック" charset="0"/>
            </a:endParaRPr>
          </a:p>
        </p:txBody>
      </p:sp>
    </p:spTree>
    <p:extLst>
      <p:ext uri="{BB962C8B-B14F-4D97-AF65-F5344CB8AC3E}">
        <p14:creationId xmlns:p14="http://schemas.microsoft.com/office/powerpoint/2010/main" val="16636325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7B02408E-127A-A147-8469-59756AF1CDAF}"/>
              </a:ext>
            </a:extLst>
          </p:cNvPr>
          <p:cNvPicPr>
            <a:picLocks noChangeAspect="1"/>
          </p:cNvPicPr>
          <p:nvPr/>
        </p:nvPicPr>
        <p:blipFill>
          <a:blip r:embed="rId3"/>
          <a:stretch>
            <a:fillRect/>
          </a:stretch>
        </p:blipFill>
        <p:spPr>
          <a:xfrm>
            <a:off x="971600" y="0"/>
            <a:ext cx="7560840" cy="7047450"/>
          </a:xfrm>
          <a:prstGeom prst="rect">
            <a:avLst/>
          </a:prstGeom>
        </p:spPr>
      </p:pic>
      <p:sp>
        <p:nvSpPr>
          <p:cNvPr id="2" name="Rectangle 2">
            <a:extLst>
              <a:ext uri="{FF2B5EF4-FFF2-40B4-BE49-F238E27FC236}">
                <a16:creationId xmlns:a16="http://schemas.microsoft.com/office/drawing/2014/main" id="{6F816FCA-D37C-68A6-38F8-ABAF942156D0}"/>
              </a:ext>
            </a:extLst>
          </p:cNvPr>
          <p:cNvSpPr txBox="1">
            <a:spLocks noChangeArrowheads="1"/>
          </p:cNvSpPr>
          <p:nvPr/>
        </p:nvSpPr>
        <p:spPr bwMode="auto">
          <a:xfrm>
            <a:off x="1" y="5949280"/>
            <a:ext cx="9143999" cy="956484"/>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40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يجب حضور الكنيسة لسببين</a:t>
            </a:r>
            <a:endParaRPr lang="en-US" sz="40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7877894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5143500" y="368300"/>
            <a:ext cx="4000499" cy="6301060"/>
          </a:xfrm>
          <a:effectLst/>
        </p:spPr>
        <p:txBody>
          <a:bodyPr/>
          <a:lstStyle/>
          <a:p>
            <a:pPr>
              <a:defRPr/>
            </a:pPr>
            <a:r>
              <a:rPr lang="ar-JO"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ذهبت أمي </a:t>
            </a:r>
            <a:br>
              <a:rPr lang="ar-JO"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br>
            <a:r>
              <a:rPr lang="ar-JO"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لتعيش مع إخوتي وحزمت أمتعتها </a:t>
            </a:r>
            <a:br>
              <a:rPr lang="ar-JO"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br>
            <a:r>
              <a:rPr lang="ar-JO"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وفقاً لذلك</a:t>
            </a:r>
            <a:r>
              <a:rPr lang="en-US"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 </a:t>
            </a:r>
          </a:p>
        </p:txBody>
      </p:sp>
      <p:pic>
        <p:nvPicPr>
          <p:cNvPr id="3" name="Picture 2">
            <a:extLst>
              <a:ext uri="{FF2B5EF4-FFF2-40B4-BE49-F238E27FC236}">
                <a16:creationId xmlns:a16="http://schemas.microsoft.com/office/drawing/2014/main" id="{E75BA675-9577-7441-867C-B6A547F05529}"/>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337042092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3273489" y="368300"/>
            <a:ext cx="5870510" cy="1908572"/>
          </a:xfrm>
          <a:effectLst/>
        </p:spPr>
        <p:txBody>
          <a:bodyPr/>
          <a:lstStyle/>
          <a:p>
            <a:pPr>
              <a:defRPr/>
            </a:pPr>
            <a:r>
              <a:rPr lang="ar-JO" sz="5400"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جرّب حظك</a:t>
            </a:r>
            <a:endParaRPr lang="en-US" sz="5400"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pic>
        <p:nvPicPr>
          <p:cNvPr id="3" name="Picture 2">
            <a:extLst>
              <a:ext uri="{FF2B5EF4-FFF2-40B4-BE49-F238E27FC236}">
                <a16:creationId xmlns:a16="http://schemas.microsoft.com/office/drawing/2014/main" id="{C685F0AF-210C-DD42-B539-57010D7A5E6D}"/>
              </a:ext>
            </a:extLst>
          </p:cNvPr>
          <p:cNvPicPr>
            <a:picLocks noChangeAspect="1"/>
          </p:cNvPicPr>
          <p:nvPr/>
        </p:nvPicPr>
        <p:blipFill>
          <a:blip r:embed="rId3"/>
          <a:stretch>
            <a:fillRect/>
          </a:stretch>
        </p:blipFill>
        <p:spPr>
          <a:xfrm>
            <a:off x="27098" y="17322"/>
            <a:ext cx="3246391" cy="6858000"/>
          </a:xfrm>
          <a:prstGeom prst="rect">
            <a:avLst/>
          </a:prstGeom>
        </p:spPr>
      </p:pic>
    </p:spTree>
    <p:extLst>
      <p:ext uri="{BB962C8B-B14F-4D97-AF65-F5344CB8AC3E}">
        <p14:creationId xmlns:p14="http://schemas.microsoft.com/office/powerpoint/2010/main" val="42595148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COVID-19</a:t>
            </a:r>
          </a:p>
        </p:txBody>
      </p:sp>
      <p:pic>
        <p:nvPicPr>
          <p:cNvPr id="3" name="Picture 2">
            <a:extLst>
              <a:ext uri="{FF2B5EF4-FFF2-40B4-BE49-F238E27FC236}">
                <a16:creationId xmlns:a16="http://schemas.microsoft.com/office/drawing/2014/main" id="{AF6CE462-22CF-164E-81E4-4370E2B200E0}"/>
              </a:ext>
            </a:extLst>
          </p:cNvPr>
          <p:cNvPicPr>
            <a:picLocks noChangeAspect="1"/>
          </p:cNvPicPr>
          <p:nvPr/>
        </p:nvPicPr>
        <p:blipFill>
          <a:blip r:embed="rId3"/>
          <a:stretch>
            <a:fillRect/>
          </a:stretch>
        </p:blipFill>
        <p:spPr>
          <a:xfrm>
            <a:off x="1149350" y="44450"/>
            <a:ext cx="6845300" cy="6769100"/>
          </a:xfrm>
          <a:prstGeom prst="rect">
            <a:avLst/>
          </a:prstGeom>
        </p:spPr>
      </p:pic>
      <p:sp>
        <p:nvSpPr>
          <p:cNvPr id="2" name="Rectangle 2">
            <a:extLst>
              <a:ext uri="{FF2B5EF4-FFF2-40B4-BE49-F238E27FC236}">
                <a16:creationId xmlns:a16="http://schemas.microsoft.com/office/drawing/2014/main" id="{196A0CC2-4D34-261A-5467-8EBCEBD4983E}"/>
              </a:ext>
            </a:extLst>
          </p:cNvPr>
          <p:cNvSpPr txBox="1">
            <a:spLocks noChangeArrowheads="1"/>
          </p:cNvSpPr>
          <p:nvPr/>
        </p:nvSpPr>
        <p:spPr bwMode="auto">
          <a:xfrm>
            <a:off x="-108520" y="-42444"/>
            <a:ext cx="9252519" cy="1887268"/>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72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ورق التواليت 3999 دولار</a:t>
            </a:r>
            <a:endParaRPr lang="en-US" sz="72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a:p>
            <a:pPr defTabSz="914400">
              <a:defRPr/>
            </a:pPr>
            <a:r>
              <a:rPr lang="ar-JO" sz="32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مجاناً: خاتم ألماس قيراط واحد عند الشراء</a:t>
            </a:r>
            <a:endParaRPr lang="en-US" sz="32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5836766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3" y="0"/>
            <a:ext cx="918051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panose="020B0604020202020204" pitchFamily="34" charset="0"/>
              <a:ea typeface="ＭＳ Ｐゴシック" charset="-128"/>
              <a:cs typeface="Arial" panose="020B0604020202020204" pitchFamily="34" charset="0"/>
            </a:endParaRPr>
          </a:p>
        </p:txBody>
      </p:sp>
      <p:sp>
        <p:nvSpPr>
          <p:cNvPr id="26626" name="Title 1"/>
          <p:cNvSpPr>
            <a:spLocks noGrp="1"/>
          </p:cNvSpPr>
          <p:nvPr>
            <p:ph type="title"/>
          </p:nvPr>
        </p:nvSpPr>
        <p:spPr bwMode="auto">
          <a:xfrm>
            <a:off x="33338" y="5516563"/>
            <a:ext cx="9110662" cy="979487"/>
          </a:xfrm>
        </p:spPr>
        <p:txBody>
          <a:bodyPr anchor="ctr"/>
          <a:lstStyle/>
          <a:p>
            <a:pPr algn="ctr" eaLnBrk="1" hangingPunct="1"/>
            <a:r>
              <a:rPr lang="ar-JO" sz="4800" cap="none" dirty="0">
                <a:solidFill>
                  <a:srgbClr val="FFFFFF"/>
                </a:solidFill>
                <a:latin typeface="Arial" panose="020B0604020202020204" pitchFamily="34" charset="0"/>
                <a:ea typeface="ＭＳ Ｐゴシック" charset="0"/>
                <a:cs typeface="Arial" panose="020B0604020202020204" pitchFamily="34" charset="0"/>
              </a:rPr>
              <a:t>كيف نستطيع أن نوقظهم؟</a:t>
            </a:r>
            <a:endParaRPr lang="en-US" sz="4800" cap="none" dirty="0">
              <a:solidFill>
                <a:srgbClr val="FFFFFF"/>
              </a:solidFill>
              <a:latin typeface="Arial" panose="020B0604020202020204" pitchFamily="34" charset="0"/>
              <a:ea typeface="ＭＳ Ｐゴシック" charset="0"/>
              <a:cs typeface="Arial" panose="020B0604020202020204" pitchFamily="34" charset="0"/>
            </a:endParaRPr>
          </a:p>
        </p:txBody>
      </p:sp>
      <p:pic>
        <p:nvPicPr>
          <p:cNvPr id="2662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7950" y="692150"/>
            <a:ext cx="9275763" cy="453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743951A-59F9-ED17-5E3D-96D3E3CDFA55}"/>
              </a:ext>
            </a:extLst>
          </p:cNvPr>
          <p:cNvGrpSpPr/>
          <p:nvPr/>
        </p:nvGrpSpPr>
        <p:grpSpPr>
          <a:xfrm>
            <a:off x="251520" y="0"/>
            <a:ext cx="9412214" cy="6489700"/>
            <a:chOff x="251520" y="0"/>
            <a:chExt cx="9412214" cy="6489700"/>
          </a:xfrm>
        </p:grpSpPr>
        <p:pic>
          <p:nvPicPr>
            <p:cNvPr id="3" name="Picture 2">
              <a:extLst>
                <a:ext uri="{FF2B5EF4-FFF2-40B4-BE49-F238E27FC236}">
                  <a16:creationId xmlns:a16="http://schemas.microsoft.com/office/drawing/2014/main" id="{5B59576A-45AB-B643-939C-09B54394751B}"/>
                </a:ext>
              </a:extLst>
            </p:cNvPr>
            <p:cNvPicPr>
              <a:picLocks noChangeAspect="1"/>
            </p:cNvPicPr>
            <p:nvPr/>
          </p:nvPicPr>
          <p:blipFill>
            <a:blip r:embed="rId3"/>
            <a:stretch>
              <a:fillRect/>
            </a:stretch>
          </p:blipFill>
          <p:spPr>
            <a:xfrm>
              <a:off x="251520" y="0"/>
              <a:ext cx="9412214" cy="6489700"/>
            </a:xfrm>
            <a:prstGeom prst="rect">
              <a:avLst/>
            </a:prstGeom>
          </p:spPr>
        </p:pic>
        <p:sp>
          <p:nvSpPr>
            <p:cNvPr id="5" name="Rounded Rectangle 4">
              <a:extLst>
                <a:ext uri="{FF2B5EF4-FFF2-40B4-BE49-F238E27FC236}">
                  <a16:creationId xmlns:a16="http://schemas.microsoft.com/office/drawing/2014/main" id="{4590642B-327C-9D0D-D085-39264B475D57}"/>
                </a:ext>
              </a:extLst>
            </p:cNvPr>
            <p:cNvSpPr/>
            <p:nvPr/>
          </p:nvSpPr>
          <p:spPr bwMode="auto">
            <a:xfrm>
              <a:off x="1403648" y="1052736"/>
              <a:ext cx="4968552" cy="936104"/>
            </a:xfrm>
            <a:prstGeom prst="round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251520" y="-1150109"/>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sp>
        <p:nvSpPr>
          <p:cNvPr id="2" name="Rectangle 2">
            <a:extLst>
              <a:ext uri="{FF2B5EF4-FFF2-40B4-BE49-F238E27FC236}">
                <a16:creationId xmlns:a16="http://schemas.microsoft.com/office/drawing/2014/main" id="{ED4BC627-3B68-FA8E-63F6-E7BD29C696C2}"/>
              </a:ext>
            </a:extLst>
          </p:cNvPr>
          <p:cNvSpPr txBox="1">
            <a:spLocks noChangeArrowheads="1"/>
          </p:cNvSpPr>
          <p:nvPr/>
        </p:nvSpPr>
        <p:spPr bwMode="auto">
          <a:xfrm>
            <a:off x="827584" y="686455"/>
            <a:ext cx="6048973" cy="159041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2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أرسل لك البنك الفيدرالي 1000 دولار، وقمت بصرفها على ورق التواليت؟</a:t>
            </a:r>
            <a:endParaRPr lang="en-US" sz="32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1057577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COVID-19</a:t>
            </a:r>
          </a:p>
        </p:txBody>
      </p:sp>
      <p:pic>
        <p:nvPicPr>
          <p:cNvPr id="3" name="Picture 2">
            <a:extLst>
              <a:ext uri="{FF2B5EF4-FFF2-40B4-BE49-F238E27FC236}">
                <a16:creationId xmlns:a16="http://schemas.microsoft.com/office/drawing/2014/main" id="{C5CC5716-FC9C-2B4E-8C94-EB8029356F76}"/>
              </a:ext>
            </a:extLst>
          </p:cNvPr>
          <p:cNvPicPr>
            <a:picLocks noChangeAspect="1"/>
          </p:cNvPicPr>
          <p:nvPr/>
        </p:nvPicPr>
        <p:blipFill>
          <a:blip r:embed="rId3"/>
          <a:stretch>
            <a:fillRect/>
          </a:stretch>
        </p:blipFill>
        <p:spPr>
          <a:xfrm>
            <a:off x="1763688" y="0"/>
            <a:ext cx="5400600" cy="7127322"/>
          </a:xfrm>
          <a:prstGeom prst="rect">
            <a:avLst/>
          </a:prstGeom>
        </p:spPr>
      </p:pic>
    </p:spTree>
    <p:extLst>
      <p:ext uri="{BB962C8B-B14F-4D97-AF65-F5344CB8AC3E}">
        <p14:creationId xmlns:p14="http://schemas.microsoft.com/office/powerpoint/2010/main" val="22047676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A109E8C4-D13D-1742-82D0-DE82956E4509}"/>
              </a:ext>
            </a:extLst>
          </p:cNvPr>
          <p:cNvPicPr>
            <a:picLocks noChangeAspect="1"/>
          </p:cNvPicPr>
          <p:nvPr/>
        </p:nvPicPr>
        <p:blipFill>
          <a:blip r:embed="rId3"/>
          <a:stretch>
            <a:fillRect/>
          </a:stretch>
        </p:blipFill>
        <p:spPr>
          <a:xfrm>
            <a:off x="539552" y="0"/>
            <a:ext cx="8280920" cy="6918019"/>
          </a:xfrm>
          <a:prstGeom prst="rect">
            <a:avLst/>
          </a:prstGeom>
        </p:spPr>
      </p:pic>
      <p:sp>
        <p:nvSpPr>
          <p:cNvPr id="2" name="Rectangle 2">
            <a:extLst>
              <a:ext uri="{FF2B5EF4-FFF2-40B4-BE49-F238E27FC236}">
                <a16:creationId xmlns:a16="http://schemas.microsoft.com/office/drawing/2014/main" id="{59422DA7-0F2C-1F31-F7E1-AC9BFF8AA109}"/>
              </a:ext>
            </a:extLst>
          </p:cNvPr>
          <p:cNvSpPr txBox="1">
            <a:spLocks noChangeArrowheads="1"/>
          </p:cNvSpPr>
          <p:nvPr/>
        </p:nvSpPr>
        <p:spPr bwMode="auto">
          <a:xfrm>
            <a:off x="-19879" y="5229199"/>
            <a:ext cx="9143999" cy="1688819"/>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40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نحن نحتاج بالفعل إلى ورق التواليت</a:t>
            </a:r>
            <a:endParaRPr lang="en-US" sz="40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
        <p:nvSpPr>
          <p:cNvPr id="4" name="Rectangle 2">
            <a:extLst>
              <a:ext uri="{FF2B5EF4-FFF2-40B4-BE49-F238E27FC236}">
                <a16:creationId xmlns:a16="http://schemas.microsoft.com/office/drawing/2014/main" id="{7FF866FE-29DB-CEE0-F97C-B9B0C9164C68}"/>
              </a:ext>
            </a:extLst>
          </p:cNvPr>
          <p:cNvSpPr txBox="1">
            <a:spLocks noChangeArrowheads="1"/>
          </p:cNvSpPr>
          <p:nvPr/>
        </p:nvSpPr>
        <p:spPr bwMode="auto">
          <a:xfrm>
            <a:off x="-19879" y="-27384"/>
            <a:ext cx="9143999" cy="1206988"/>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40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وقال يسوع: حلّوه ...</a:t>
            </a:r>
            <a:endParaRPr lang="en-US" sz="40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7470952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ACA3A851-E8A9-CF4F-861B-9CEDB0C17F11}"/>
              </a:ext>
            </a:extLst>
          </p:cNvPr>
          <p:cNvPicPr>
            <a:picLocks noChangeAspect="1"/>
          </p:cNvPicPr>
          <p:nvPr/>
        </p:nvPicPr>
        <p:blipFill>
          <a:blip r:embed="rId3"/>
          <a:stretch>
            <a:fillRect/>
          </a:stretch>
        </p:blipFill>
        <p:spPr>
          <a:xfrm>
            <a:off x="1691680" y="-403427"/>
            <a:ext cx="5472608" cy="7281609"/>
          </a:xfrm>
          <a:prstGeom prst="rect">
            <a:avLst/>
          </a:prstGeom>
        </p:spPr>
      </p:pic>
    </p:spTree>
    <p:extLst>
      <p:ext uri="{BB962C8B-B14F-4D97-AF65-F5344CB8AC3E}">
        <p14:creationId xmlns:p14="http://schemas.microsoft.com/office/powerpoint/2010/main" val="11869917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4" name="Picture 3">
            <a:extLst>
              <a:ext uri="{FF2B5EF4-FFF2-40B4-BE49-F238E27FC236}">
                <a16:creationId xmlns:a16="http://schemas.microsoft.com/office/drawing/2014/main" id="{7F8A6585-2A01-984E-865A-6AAF2EDE4F2D}"/>
              </a:ext>
            </a:extLst>
          </p:cNvPr>
          <p:cNvPicPr>
            <a:picLocks noChangeAspect="1"/>
          </p:cNvPicPr>
          <p:nvPr/>
        </p:nvPicPr>
        <p:blipFill>
          <a:blip r:embed="rId3"/>
          <a:stretch>
            <a:fillRect/>
          </a:stretch>
        </p:blipFill>
        <p:spPr>
          <a:xfrm>
            <a:off x="1563052" y="0"/>
            <a:ext cx="6017895" cy="6858000"/>
          </a:xfrm>
          <a:prstGeom prst="rect">
            <a:avLst/>
          </a:prstGeom>
        </p:spPr>
      </p:pic>
      <p:sp>
        <p:nvSpPr>
          <p:cNvPr id="2" name="Rectangle 2">
            <a:extLst>
              <a:ext uri="{FF2B5EF4-FFF2-40B4-BE49-F238E27FC236}">
                <a16:creationId xmlns:a16="http://schemas.microsoft.com/office/drawing/2014/main" id="{E0D4431D-C508-CE3E-57A1-C67CC374C892}"/>
              </a:ext>
            </a:extLst>
          </p:cNvPr>
          <p:cNvSpPr txBox="1">
            <a:spLocks noChangeArrowheads="1"/>
          </p:cNvSpPr>
          <p:nvPr/>
        </p:nvSpPr>
        <p:spPr bwMode="auto">
          <a:xfrm>
            <a:off x="-16836" y="-27384"/>
            <a:ext cx="9143999" cy="1217110"/>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2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أنا لا أؤمن بالشراء بدافع الذعر</a:t>
            </a:r>
          </a:p>
          <a:p>
            <a:pPr defTabSz="914400">
              <a:defRPr/>
            </a:pPr>
            <a:r>
              <a:rPr lang="ar-JO" sz="32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لذا اشتريت مناديل حمام واحدة فقط هذا الأسبوع.</a:t>
            </a:r>
            <a:endParaRPr lang="en-US" sz="32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659296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0098" name="Rectangle 2"/>
          <p:cNvSpPr>
            <a:spLocks noGrp="1" noChangeArrowheads="1"/>
          </p:cNvSpPr>
          <p:nvPr>
            <p:ph type="ctrTitle"/>
          </p:nvPr>
        </p:nvSpPr>
        <p:spPr>
          <a:xfrm>
            <a:off x="-18281" y="-593806"/>
            <a:ext cx="9143999" cy="494762"/>
          </a:xfrm>
          <a:effectLst/>
        </p:spPr>
        <p:txBody>
          <a:bodyPr/>
          <a:lstStyle/>
          <a:p>
            <a:pPr>
              <a:defRPr/>
            </a:pPr>
            <a:r>
              <a:rPr lang="en-US"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COVID-19</a:t>
            </a:r>
          </a:p>
        </p:txBody>
      </p:sp>
      <p:pic>
        <p:nvPicPr>
          <p:cNvPr id="6" name="Picture 5">
            <a:extLst>
              <a:ext uri="{FF2B5EF4-FFF2-40B4-BE49-F238E27FC236}">
                <a16:creationId xmlns:a16="http://schemas.microsoft.com/office/drawing/2014/main" id="{8852FBCE-DF82-C646-B0C6-0536B7660703}"/>
              </a:ext>
            </a:extLst>
          </p:cNvPr>
          <p:cNvPicPr>
            <a:picLocks noChangeAspect="1"/>
          </p:cNvPicPr>
          <p:nvPr/>
        </p:nvPicPr>
        <p:blipFill rotWithShape="1">
          <a:blip r:embed="rId3"/>
          <a:srcRect t="9103"/>
          <a:stretch/>
        </p:blipFill>
        <p:spPr>
          <a:xfrm>
            <a:off x="1763688" y="764704"/>
            <a:ext cx="5400600" cy="6184537"/>
          </a:xfrm>
          <a:prstGeom prst="rect">
            <a:avLst/>
          </a:prstGeom>
        </p:spPr>
      </p:pic>
      <p:sp>
        <p:nvSpPr>
          <p:cNvPr id="2" name="Rectangle 2">
            <a:extLst>
              <a:ext uri="{FF2B5EF4-FFF2-40B4-BE49-F238E27FC236}">
                <a16:creationId xmlns:a16="http://schemas.microsoft.com/office/drawing/2014/main" id="{9523226C-D73D-7A30-9FCE-973F765A3A0E}"/>
              </a:ext>
            </a:extLst>
          </p:cNvPr>
          <p:cNvSpPr txBox="1">
            <a:spLocks noChangeArrowheads="1"/>
          </p:cNvSpPr>
          <p:nvPr/>
        </p:nvSpPr>
        <p:spPr bwMode="auto">
          <a:xfrm>
            <a:off x="-18281" y="23433"/>
            <a:ext cx="9143999" cy="5709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6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قطعة فيروس كورونا الفنية</a:t>
            </a:r>
            <a:endParaRPr lang="en-US" sz="36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
        <p:nvSpPr>
          <p:cNvPr id="3" name="Rectangle 2">
            <a:extLst>
              <a:ext uri="{FF2B5EF4-FFF2-40B4-BE49-F238E27FC236}">
                <a16:creationId xmlns:a16="http://schemas.microsoft.com/office/drawing/2014/main" id="{ED520060-EED8-5875-C1A4-E793CD0CEA28}"/>
              </a:ext>
            </a:extLst>
          </p:cNvPr>
          <p:cNvSpPr txBox="1">
            <a:spLocks noChangeArrowheads="1"/>
          </p:cNvSpPr>
          <p:nvPr/>
        </p:nvSpPr>
        <p:spPr bwMode="auto">
          <a:xfrm>
            <a:off x="-18281" y="450322"/>
            <a:ext cx="9143999" cy="4583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20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للبيانو ومسح التطهير</a:t>
            </a:r>
            <a:endParaRPr lang="en-US" sz="2000" b="1" kern="0"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24448543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0"/>
            <a:ext cx="3672408" cy="4869160"/>
          </a:xfrm>
        </p:spPr>
        <p:txBody>
          <a:bodyPr anchor="t">
            <a:noAutofit/>
          </a:bodyPr>
          <a:lstStyle/>
          <a:p>
            <a:pPr algn="r">
              <a:defRPr/>
            </a:pPr>
            <a:br>
              <a:rPr lang="en-US" sz="4800" dirty="0">
                <a:solidFill>
                  <a:srgbClr val="FFFFFF"/>
                </a:solidFill>
                <a:effectLst>
                  <a:glow rad="101600">
                    <a:schemeClr val="bg1">
                      <a:alpha val="75000"/>
                    </a:schemeClr>
                  </a:glow>
                </a:effectLst>
              </a:rPr>
            </a:br>
            <a:r>
              <a:rPr lang="ar-JO" sz="4800" dirty="0">
                <a:solidFill>
                  <a:srgbClr val="FFFFFF"/>
                </a:solidFill>
                <a:effectLst>
                  <a:glow rad="101600">
                    <a:schemeClr val="bg1">
                      <a:alpha val="75000"/>
                    </a:schemeClr>
                  </a:glow>
                </a:effectLst>
              </a:rPr>
              <a:t>هل تعرف </a:t>
            </a:r>
            <a:br>
              <a:rPr lang="ar-JO" sz="4800" dirty="0">
                <a:solidFill>
                  <a:srgbClr val="FFFFFF"/>
                </a:solidFill>
                <a:effectLst>
                  <a:glow rad="101600">
                    <a:schemeClr val="bg1">
                      <a:alpha val="75000"/>
                    </a:schemeClr>
                  </a:glow>
                </a:effectLst>
              </a:rPr>
            </a:br>
            <a:r>
              <a:rPr lang="ar-JO" sz="4800" dirty="0">
                <a:solidFill>
                  <a:srgbClr val="FFFFFF"/>
                </a:solidFill>
                <a:effectLst>
                  <a:glow rad="101600">
                    <a:schemeClr val="bg1">
                      <a:alpha val="75000"/>
                    </a:schemeClr>
                  </a:glow>
                </a:effectLst>
              </a:rPr>
              <a:t>أحداً </a:t>
            </a:r>
            <a:r>
              <a:rPr lang="ar-JO" sz="4800" u="sng" dirty="0">
                <a:solidFill>
                  <a:srgbClr val="FFFFFF"/>
                </a:solidFill>
                <a:effectLst>
                  <a:glow rad="101600">
                    <a:schemeClr val="bg1">
                      <a:alpha val="75000"/>
                    </a:schemeClr>
                  </a:glow>
                </a:effectLst>
              </a:rPr>
              <a:t>لا</a:t>
            </a:r>
            <a:r>
              <a:rPr lang="ar-JO" sz="4800" dirty="0">
                <a:solidFill>
                  <a:srgbClr val="FFFFFF"/>
                </a:solidFill>
                <a:effectLst>
                  <a:glow rad="101600">
                    <a:schemeClr val="bg1">
                      <a:alpha val="75000"/>
                    </a:schemeClr>
                  </a:glow>
                </a:effectLst>
              </a:rPr>
              <a:t> </a:t>
            </a:r>
            <a:br>
              <a:rPr lang="ar-JO" sz="4800" dirty="0">
                <a:solidFill>
                  <a:srgbClr val="FFFFFF"/>
                </a:solidFill>
                <a:effectLst>
                  <a:glow rad="101600">
                    <a:schemeClr val="bg1">
                      <a:alpha val="75000"/>
                    </a:schemeClr>
                  </a:glow>
                </a:effectLst>
              </a:rPr>
            </a:br>
            <a:r>
              <a:rPr lang="ar-JO" sz="4800" dirty="0">
                <a:solidFill>
                  <a:srgbClr val="FFFFFF"/>
                </a:solidFill>
                <a:effectLst>
                  <a:glow rad="101600">
                    <a:schemeClr val="bg1">
                      <a:alpha val="75000"/>
                    </a:schemeClr>
                  </a:glow>
                </a:effectLst>
              </a:rPr>
              <a:t>يحب المزاح؟</a:t>
            </a:r>
            <a:endParaRPr lang="en-US" sz="4800" dirty="0">
              <a:solidFill>
                <a:srgbClr val="FFFFFF"/>
              </a:solidFill>
              <a:effectLst>
                <a:glow rad="101600">
                  <a:schemeClr val="bg1">
                    <a:alpha val="75000"/>
                  </a:schemeClr>
                </a:glow>
              </a:effectLst>
            </a:endParaRPr>
          </a:p>
        </p:txBody>
      </p:sp>
      <p:sp>
        <p:nvSpPr>
          <p:cNvPr id="3" name="Text Placeholder 2"/>
          <p:cNvSpPr>
            <a:spLocks noGrp="1"/>
          </p:cNvSpPr>
          <p:nvPr>
            <p:ph type="body" idx="1"/>
          </p:nvPr>
        </p:nvSpPr>
        <p:spPr>
          <a:xfrm>
            <a:off x="2274564" y="5129386"/>
            <a:ext cx="6606480" cy="1728614"/>
          </a:xfrm>
        </p:spPr>
        <p:txBody>
          <a:bodyPr/>
          <a:lstStyle/>
          <a:p>
            <a:pPr algn="ctr">
              <a:defRPr/>
            </a:pPr>
            <a:r>
              <a:rPr lang="ar-JO" sz="3200" dirty="0">
                <a:solidFill>
                  <a:srgbClr val="FFFFFF"/>
                </a:solidFill>
                <a:effectLst>
                  <a:glow rad="101600">
                    <a:schemeClr val="bg1">
                      <a:alpha val="75000"/>
                    </a:schemeClr>
                  </a:glow>
                </a:effectLst>
              </a:rPr>
              <a:t>يبدو أننا لا نسير على أرض خطرة هنا. </a:t>
            </a:r>
          </a:p>
          <a:p>
            <a:pPr algn="ctr">
              <a:defRPr/>
            </a:pPr>
            <a:r>
              <a:rPr lang="ar-JO" sz="3200" dirty="0">
                <a:solidFill>
                  <a:srgbClr val="FFFFFF"/>
                </a:solidFill>
                <a:effectLst>
                  <a:glow rad="101600">
                    <a:schemeClr val="bg1">
                      <a:alpha val="75000"/>
                    </a:schemeClr>
                  </a:glow>
                </a:effectLst>
              </a:rPr>
              <a:t>حاول أن تخفف من حدة الناس قليلاً</a:t>
            </a:r>
            <a:endParaRPr lang="en-US" sz="3200" dirty="0">
              <a:solidFill>
                <a:srgbClr val="FFFFFF"/>
              </a:solidFill>
              <a:effectLst>
                <a:glow rad="101600">
                  <a:schemeClr val="bg1">
                    <a:alpha val="75000"/>
                  </a:schemeClr>
                </a:glow>
              </a:effectLst>
            </a:endParaRPr>
          </a:p>
        </p:txBody>
      </p:sp>
      <p:pic>
        <p:nvPicPr>
          <p:cNvPr id="28675"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27700" y="212725"/>
            <a:ext cx="3152775" cy="446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R-16-Panel-web-photo.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58788"/>
            <a:ext cx="9144000" cy="6399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txBox="1">
            <a:spLocks/>
          </p:cNvSpPr>
          <p:nvPr/>
        </p:nvSpPr>
        <p:spPr bwMode="auto">
          <a:xfrm>
            <a:off x="5257800" y="5586413"/>
            <a:ext cx="37338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ts val="600"/>
              </a:spcBef>
              <a:buClr>
                <a:schemeClr val="accent1"/>
              </a:buClr>
              <a:buSzPct val="70000"/>
              <a:buFont typeface="Wingdings" charset="0"/>
              <a:buNone/>
            </a:pPr>
            <a:r>
              <a:rPr lang="ar-JO" sz="3600" b="1" dirty="0">
                <a:solidFill>
                  <a:srgbClr val="000090"/>
                </a:solidFill>
                <a:latin typeface="Arial" panose="020B0604020202020204" pitchFamily="34" charset="0"/>
                <a:cs typeface="Arial" panose="020B0604020202020204" pitchFamily="34" charset="0"/>
              </a:rPr>
              <a:t>د. روي لو</a:t>
            </a:r>
            <a:endParaRPr lang="en-US" sz="3600" b="1" dirty="0">
              <a:solidFill>
                <a:srgbClr val="000090"/>
              </a:solidFill>
              <a:latin typeface="Arial" panose="020B0604020202020204" pitchFamily="34" charset="0"/>
              <a:cs typeface="Arial" panose="020B0604020202020204" pitchFamily="34" charset="0"/>
            </a:endParaRPr>
          </a:p>
          <a:p>
            <a:pPr algn="r" eaLnBrk="1" hangingPunct="1">
              <a:spcBef>
                <a:spcPts val="600"/>
              </a:spcBef>
              <a:buClr>
                <a:schemeClr val="accent1"/>
              </a:buClr>
              <a:buSzPct val="70000"/>
              <a:buFont typeface="Wingdings" charset="0"/>
              <a:buNone/>
            </a:pPr>
            <a:r>
              <a:rPr lang="ar-JO" sz="3600" b="1" dirty="0">
                <a:solidFill>
                  <a:srgbClr val="000090"/>
                </a:solidFill>
                <a:latin typeface="Arial" panose="020B0604020202020204" pitchFamily="34" charset="0"/>
                <a:cs typeface="Arial" panose="020B0604020202020204" pitchFamily="34" charset="0"/>
              </a:rPr>
              <a:t>ق. جيم إنغ</a:t>
            </a:r>
            <a:endParaRPr lang="en-US" sz="3600" b="1" dirty="0">
              <a:solidFill>
                <a:srgbClr val="000090"/>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0" y="0"/>
            <a:ext cx="9144000" cy="1143000"/>
          </a:xfrm>
        </p:spPr>
        <p:txBody>
          <a:bodyPr>
            <a:noAutofit/>
          </a:bodyPr>
          <a:lstStyle/>
          <a:p>
            <a:pPr algn="ctr" eaLnBrk="1" hangingPunct="1">
              <a:defRPr/>
            </a:pPr>
            <a:r>
              <a:rPr lang="ar-JO" sz="6600" cap="none" dirty="0">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rPr>
              <a:t>صفيحة...</a:t>
            </a:r>
            <a:endParaRPr lang="en-US" sz="6600" cap="none" dirty="0">
              <a:effectLst>
                <a:outerShdw blurRad="38100" dist="38100" dir="2700000" algn="tl">
                  <a:srgbClr val="DDDDDD"/>
                </a:outerShdw>
              </a:effectLst>
              <a:latin typeface="Arial" panose="020B0604020202020204" pitchFamily="34" charset="0"/>
              <a:ea typeface="ＭＳ Ｐゴシック" charset="0"/>
              <a:cs typeface="Arial" panose="020B0604020202020204" pitchFamily="34" charset="0"/>
            </a:endParaRPr>
          </a:p>
        </p:txBody>
      </p:sp>
      <p:sp>
        <p:nvSpPr>
          <p:cNvPr id="29700" name="TextBox 3"/>
          <p:cNvSpPr txBox="1">
            <a:spLocks noChangeArrowheads="1"/>
          </p:cNvSpPr>
          <p:nvPr/>
        </p:nvSpPr>
        <p:spPr bwMode="auto">
          <a:xfrm>
            <a:off x="8388350" y="44450"/>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254</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908175" y="303213"/>
            <a:ext cx="5184775" cy="1325562"/>
          </a:xfrm>
        </p:spPr>
        <p:txBody>
          <a:bodyPr>
            <a:normAutofit/>
          </a:bodyPr>
          <a:lstStyle/>
          <a:p>
            <a:pPr eaLnBrk="1" hangingPunct="1">
              <a:defRPr/>
            </a:pPr>
            <a:r>
              <a:rPr lang="ar-JO" sz="4800" cap="none" dirty="0">
                <a:solidFill>
                  <a:srgbClr val="000090"/>
                </a:solidFill>
                <a:latin typeface="Arial" panose="020B0604020202020204" pitchFamily="34" charset="0"/>
                <a:ea typeface="ＭＳ Ｐゴシック" charset="0"/>
                <a:cs typeface="Arial" panose="020B0604020202020204" pitchFamily="34" charset="0"/>
              </a:rPr>
              <a:t>لماذا هذا الدماغ الأيسر؟</a:t>
            </a:r>
            <a:endParaRPr lang="en-US" sz="4800" cap="none" dirty="0">
              <a:solidFill>
                <a:srgbClr val="000090"/>
              </a:solidFill>
              <a:latin typeface="Arial" panose="020B0604020202020204" pitchFamily="34" charset="0"/>
              <a:ea typeface="ＭＳ Ｐゴシック" charset="0"/>
              <a:cs typeface="Arial" panose="020B0604020202020204" pitchFamily="34" charset="0"/>
            </a:endParaRPr>
          </a:p>
        </p:txBody>
      </p:sp>
      <p:pic>
        <p:nvPicPr>
          <p:cNvPr id="30722" name="Content Placeholder 3" descr="leftbrain rightbrain.jpg"/>
          <p:cNvPicPr>
            <a:picLocks noGrp="1" noChangeAspect="1"/>
          </p:cNvPicPr>
          <p:nvPr>
            <p:ph sz="quarter" idx="1"/>
          </p:nvPr>
        </p:nvPicPr>
        <p:blipFill>
          <a:blip r:embed="rId2" cstate="screen">
            <a:extLst>
              <a:ext uri="{28A0092B-C50C-407E-A947-70E740481C1C}">
                <a14:useLocalDpi xmlns:a14="http://schemas.microsoft.com/office/drawing/2010/main"/>
              </a:ext>
            </a:extLst>
          </a:blip>
          <a:srcRect l="-31178" r="-31178"/>
          <a:stretch>
            <a:fillRect/>
          </a:stretch>
        </p:blipFill>
        <p:spPr>
          <a:xfrm>
            <a:off x="457200" y="1600200"/>
            <a:ext cx="7467600" cy="48736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3174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916113"/>
            <a:ext cx="44196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bwMode="auto"/>
        <p:txBody>
          <a:bodyPr/>
          <a:lstStyle/>
          <a:p>
            <a:pPr algn="ctr" eaLnBrk="1" hangingPunct="1"/>
            <a:r>
              <a:rPr lang="ar-JO" sz="6000" cap="none" dirty="0">
                <a:solidFill>
                  <a:srgbClr val="FFFFFF"/>
                </a:solidFill>
                <a:latin typeface="Arial" charset="0"/>
                <a:ea typeface="ＭＳ Ｐゴシック" charset="0"/>
              </a:rPr>
              <a:t>كيف تكون مرحاً</a:t>
            </a:r>
            <a:endParaRPr lang="en-US" sz="6000" cap="none" dirty="0">
              <a:solidFill>
                <a:srgbClr val="FFFFFF"/>
              </a:solidFill>
              <a:latin typeface="Arial" charset="0"/>
              <a:ea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3" y="0"/>
            <a:ext cx="918051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panose="020B0604020202020204" pitchFamily="34" charset="0"/>
              <a:ea typeface="ＭＳ Ｐゴシック" charset="-128"/>
              <a:cs typeface="Arial" panose="020B0604020202020204" pitchFamily="34" charset="0"/>
            </a:endParaRPr>
          </a:p>
        </p:txBody>
      </p:sp>
      <p:sp>
        <p:nvSpPr>
          <p:cNvPr id="27650" name="Title 1"/>
          <p:cNvSpPr>
            <a:spLocks noGrp="1"/>
          </p:cNvSpPr>
          <p:nvPr>
            <p:ph type="title"/>
          </p:nvPr>
        </p:nvSpPr>
        <p:spPr bwMode="auto">
          <a:xfrm>
            <a:off x="33338" y="5516563"/>
            <a:ext cx="9110662" cy="979487"/>
          </a:xfrm>
        </p:spPr>
        <p:txBody>
          <a:bodyPr anchor="ctr"/>
          <a:lstStyle/>
          <a:p>
            <a:pPr algn="ctr" eaLnBrk="1" hangingPunct="1"/>
            <a:r>
              <a:rPr lang="ar-JO" sz="4800" cap="none" dirty="0">
                <a:solidFill>
                  <a:srgbClr val="FFFFFF"/>
                </a:solidFill>
                <a:latin typeface="Arial" panose="020B0604020202020204" pitchFamily="34" charset="0"/>
                <a:ea typeface="ＭＳ Ｐゴシック" charset="0"/>
                <a:cs typeface="Arial" panose="020B0604020202020204" pitchFamily="34" charset="0"/>
              </a:rPr>
              <a:t>مازحهم</a:t>
            </a:r>
            <a:endParaRPr lang="en-US" sz="4800" cap="none" dirty="0">
              <a:solidFill>
                <a:srgbClr val="FFFFFF"/>
              </a:solidFill>
              <a:latin typeface="Arial" panose="020B0604020202020204" pitchFamily="34" charset="0"/>
              <a:ea typeface="ＭＳ Ｐゴシック" charset="0"/>
              <a:cs typeface="Arial" panose="020B0604020202020204" pitchFamily="34" charset="0"/>
            </a:endParaRPr>
          </a:p>
        </p:txBody>
      </p:sp>
      <p:pic>
        <p:nvPicPr>
          <p:cNvPr id="27651"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766763"/>
            <a:ext cx="9209088" cy="614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32770"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7839075"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bwMode="auto">
          <a:xfrm rot="16200000">
            <a:off x="5039519" y="2870994"/>
            <a:ext cx="6742112" cy="1143000"/>
          </a:xfrm>
        </p:spPr>
        <p:txBody>
          <a:bodyPr/>
          <a:lstStyle/>
          <a:p>
            <a:pPr algn="ctr" eaLnBrk="1" hangingPunct="1"/>
            <a:r>
              <a:rPr lang="ar-JO" sz="5400" cap="none" dirty="0">
                <a:solidFill>
                  <a:srgbClr val="FFFFFF"/>
                </a:solidFill>
                <a:latin typeface="Arial" charset="0"/>
                <a:ea typeface="ＭＳ Ｐゴシック" charset="0"/>
              </a:rPr>
              <a:t>مخاطر المزاح</a:t>
            </a:r>
            <a:endParaRPr lang="en-US" sz="5400" cap="none" dirty="0">
              <a:solidFill>
                <a:srgbClr val="FFFFFF"/>
              </a:solidFill>
              <a:latin typeface="Arial" charset="0"/>
              <a:ea typeface="ＭＳ Ｐゴシック"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Log in Eye.tif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73100" y="0"/>
            <a:ext cx="76327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4" name="Title 1"/>
          <p:cNvSpPr>
            <a:spLocks noGrp="1"/>
          </p:cNvSpPr>
          <p:nvPr>
            <p:ph type="title"/>
          </p:nvPr>
        </p:nvSpPr>
        <p:spPr bwMode="auto">
          <a:xfrm>
            <a:off x="914400" y="427038"/>
            <a:ext cx="7467600" cy="639762"/>
          </a:xfrm>
        </p:spPr>
        <p:txBody>
          <a:bodyPr/>
          <a:lstStyle/>
          <a:p>
            <a:pPr algn="ctr" eaLnBrk="1" hangingPunct="1"/>
            <a:r>
              <a:rPr lang="ar-JO" cap="none" dirty="0">
                <a:solidFill>
                  <a:schemeClr val="tx1"/>
                </a:solidFill>
                <a:latin typeface="Arial" panose="020B0604020202020204" pitchFamily="34" charset="0"/>
                <a:ea typeface="ＭＳ Ｐゴシック" charset="0"/>
                <a:cs typeface="Arial" panose="020B0604020202020204" pitchFamily="34" charset="0"/>
              </a:rPr>
              <a:t>كان يسوع مرحاً</a:t>
            </a:r>
            <a:endParaRPr lang="en-US" cap="none" dirty="0">
              <a:solidFill>
                <a:schemeClr val="tx1"/>
              </a:solidFill>
              <a:latin typeface="Arial" panose="020B0604020202020204" pitchFamily="34" charset="0"/>
              <a:ea typeface="ＭＳ Ｐゴシック" charset="0"/>
              <a:cs typeface="Arial" panose="020B0604020202020204" pitchFamily="34" charset="0"/>
            </a:endParaRPr>
          </a:p>
        </p:txBody>
      </p:sp>
      <p:sp>
        <p:nvSpPr>
          <p:cNvPr id="2" name="Title 1">
            <a:extLst>
              <a:ext uri="{FF2B5EF4-FFF2-40B4-BE49-F238E27FC236}">
                <a16:creationId xmlns:a16="http://schemas.microsoft.com/office/drawing/2014/main" id="{D406A7C4-36D1-D9A0-8E0A-FF6AC1189516}"/>
              </a:ext>
            </a:extLst>
          </p:cNvPr>
          <p:cNvSpPr txBox="1">
            <a:spLocks/>
          </p:cNvSpPr>
          <p:nvPr/>
        </p:nvSpPr>
        <p:spPr bwMode="auto">
          <a:xfrm>
            <a:off x="438696" y="5517232"/>
            <a:ext cx="8309768" cy="1268760"/>
          </a:xfrm>
          <a:prstGeom prst="rect">
            <a:avLst/>
          </a:prstGeom>
          <a:solidFill>
            <a:schemeClr val="bg1"/>
          </a:solidFill>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algn="ctr" defTabSz="914400" eaLnBrk="1" hangingPunct="1"/>
            <a:r>
              <a:rPr lang="ar-JO" cap="none" dirty="0">
                <a:solidFill>
                  <a:schemeClr val="tx1"/>
                </a:solidFill>
                <a:latin typeface="Arial" panose="020B0604020202020204" pitchFamily="34" charset="0"/>
                <a:ea typeface="ＭＳ Ｐゴシック" charset="0"/>
                <a:cs typeface="Arial" panose="020B0604020202020204" pitchFamily="34" charset="0"/>
              </a:rPr>
              <a:t>هاها، لقد أخبرته للتو أن لديه قذى في عينه وأنت لديك عارضة خشبية في عينك.</a:t>
            </a:r>
            <a:endParaRPr lang="en-US" cap="none" dirty="0">
              <a:solidFill>
                <a:schemeClr val="tx1"/>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p:txBody>
          <a:bodyPr/>
          <a:lstStyle/>
          <a:p>
            <a:pPr eaLnBrk="1" hangingPunct="1"/>
            <a:r>
              <a:rPr lang="en-US" cap="none">
                <a:solidFill>
                  <a:schemeClr val="tx1"/>
                </a:solidFill>
                <a:latin typeface="Century Schoolbook" charset="0"/>
                <a:ea typeface="ＭＳ Ｐゴシック" charset="0"/>
                <a:cs typeface="ＭＳ Ｐゴシック" charset="0"/>
              </a:rPr>
              <a:t>BLACK</a:t>
            </a:r>
          </a:p>
        </p:txBody>
      </p:sp>
      <p:sp>
        <p:nvSpPr>
          <p:cNvPr id="5" name="Rectangle 4"/>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34819"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3" y="0"/>
            <a:ext cx="918051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35842"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9180513" cy="5929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3" name="Title 1"/>
          <p:cNvSpPr>
            <a:spLocks noGrp="1"/>
          </p:cNvSpPr>
          <p:nvPr>
            <p:ph type="title"/>
          </p:nvPr>
        </p:nvSpPr>
        <p:spPr bwMode="auto">
          <a:xfrm>
            <a:off x="33338" y="5878513"/>
            <a:ext cx="9110662" cy="979487"/>
          </a:xfrm>
        </p:spPr>
        <p:txBody>
          <a:bodyPr anchor="ctr"/>
          <a:lstStyle/>
          <a:p>
            <a:pPr algn="ctr" eaLnBrk="1" hangingPunct="1"/>
            <a:r>
              <a:rPr lang="ar-JO" sz="4800" cap="none" dirty="0">
                <a:solidFill>
                  <a:srgbClr val="FFFFFF"/>
                </a:solidFill>
                <a:latin typeface="Arial" charset="0"/>
                <a:ea typeface="ＭＳ Ｐゴシック" charset="0"/>
              </a:rPr>
              <a:t>اذهب خلفها</a:t>
            </a:r>
            <a:endParaRPr lang="en-US" sz="4800" cap="none" dirty="0">
              <a:solidFill>
                <a:srgbClr val="FFFFFF"/>
              </a:solidFill>
              <a:latin typeface="Arial" charset="0"/>
              <a:ea typeface="ＭＳ Ｐゴシック"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4578" name="Title 1"/>
          <p:cNvSpPr>
            <a:spLocks noGrp="1"/>
          </p:cNvSpPr>
          <p:nvPr>
            <p:ph type="title"/>
          </p:nvPr>
        </p:nvSpPr>
        <p:spPr bwMode="auto"/>
        <p:txBody>
          <a:bodyPr anchor="ctr">
            <a:normAutofit/>
          </a:bodyPr>
          <a:lstStyle/>
          <a:p>
            <a:pPr algn="ctr" eaLnBrk="1" hangingPunct="1">
              <a:defRPr/>
            </a:pPr>
            <a:r>
              <a:rPr lang="ar-JO" sz="4400" cap="none" dirty="0">
                <a:solidFill>
                  <a:schemeClr val="bg1"/>
                </a:solidFill>
                <a:latin typeface="Arial" charset="0"/>
                <a:ea typeface="ＭＳ Ｐゴシック" charset="0"/>
              </a:rPr>
              <a:t>لا تظن أن الكتاب المقدس نفسه ليس مرحاً</a:t>
            </a:r>
            <a:endParaRPr lang="en-US" sz="4400" cap="none" dirty="0">
              <a:solidFill>
                <a:schemeClr val="bg1"/>
              </a:solidFill>
              <a:latin typeface="Arial" charset="0"/>
              <a:ea typeface="ＭＳ Ｐゴシック" charset="0"/>
            </a:endParaRPr>
          </a:p>
        </p:txBody>
      </p:sp>
      <p:pic>
        <p:nvPicPr>
          <p:cNvPr id="36867"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638" y="2420938"/>
            <a:ext cx="9164638" cy="4437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p:txBody>
          <a:bodyPr/>
          <a:lstStyle/>
          <a:p>
            <a:pPr eaLnBrk="1" hangingPunct="1"/>
            <a:r>
              <a:rPr lang="en-US" cap="none">
                <a:solidFill>
                  <a:schemeClr val="tx1"/>
                </a:solidFill>
                <a:latin typeface="Century Schoolbook" charset="0"/>
                <a:ea typeface="ＭＳ Ｐゴシック" charset="0"/>
                <a:cs typeface="ＭＳ Ｐゴシック" charset="0"/>
              </a:rPr>
              <a:t>Suppository Preaching</a:t>
            </a:r>
          </a:p>
        </p:txBody>
      </p:sp>
      <p:pic>
        <p:nvPicPr>
          <p:cNvPr id="37890"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938" y="1588"/>
            <a:ext cx="9101137"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1" name="Title 1"/>
          <p:cNvSpPr txBox="1">
            <a:spLocks/>
          </p:cNvSpPr>
          <p:nvPr/>
        </p:nvSpPr>
        <p:spPr bwMode="auto">
          <a:xfrm>
            <a:off x="179512" y="5373688"/>
            <a:ext cx="8640960" cy="1143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3200" b="1" dirty="0">
                <a:cs typeface="Arial" charset="0"/>
              </a:rPr>
              <a:t>يا أبي هل تفضل كنيستنا الوعظ الموضوعي أم الوعظ التحميلي؟</a:t>
            </a:r>
            <a:endParaRPr lang="en-US" sz="3200" b="1" dirty="0">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p:txBody>
          <a:bodyPr/>
          <a:lstStyle/>
          <a:p>
            <a:pPr eaLnBrk="1" hangingPunct="1"/>
            <a:r>
              <a:rPr lang="en-US" cap="none">
                <a:solidFill>
                  <a:schemeClr val="tx1"/>
                </a:solidFill>
                <a:latin typeface="Century Schoolbook" charset="0"/>
                <a:ea typeface="ＭＳ Ｐゴシック" charset="0"/>
                <a:cs typeface="ＭＳ Ｐゴシック" charset="0"/>
              </a:rPr>
              <a:t>BLACK</a:t>
            </a:r>
          </a:p>
        </p:txBody>
      </p:sp>
      <p:sp>
        <p:nvSpPr>
          <p:cNvPr id="5" name="Rectangle 4"/>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 name="TextBox 1">
            <a:extLst>
              <a:ext uri="{FF2B5EF4-FFF2-40B4-BE49-F238E27FC236}">
                <a16:creationId xmlns:a16="http://schemas.microsoft.com/office/drawing/2014/main" id="{BA5CDBD2-6F0A-A94C-9623-43020A0411C6}"/>
              </a:ext>
            </a:extLst>
          </p:cNvPr>
          <p:cNvSpPr txBox="1"/>
          <p:nvPr/>
        </p:nvSpPr>
        <p:spPr>
          <a:xfrm>
            <a:off x="-579120" y="1239520"/>
            <a:ext cx="184731" cy="369332"/>
          </a:xfrm>
          <a:prstGeom prst="rect">
            <a:avLst/>
          </a:prstGeom>
          <a:noFill/>
        </p:spPr>
        <p:txBody>
          <a:bodyPr wrap="none" rtlCol="0">
            <a:spAutoFit/>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A765D8-B63C-E043-B4A2-4C6A9C1D54EA}"/>
              </a:ext>
            </a:extLst>
          </p:cNvPr>
          <p:cNvPicPr>
            <a:picLocks noChangeAspect="1"/>
          </p:cNvPicPr>
          <p:nvPr/>
        </p:nvPicPr>
        <p:blipFill>
          <a:blip r:embed="rId3"/>
          <a:stretch>
            <a:fillRect/>
          </a:stretch>
        </p:blipFill>
        <p:spPr>
          <a:xfrm>
            <a:off x="42013" y="0"/>
            <a:ext cx="9059974" cy="6858000"/>
          </a:xfrm>
          <a:prstGeom prst="rect">
            <a:avLst/>
          </a:prstGeom>
        </p:spPr>
      </p:pic>
      <p:sp>
        <p:nvSpPr>
          <p:cNvPr id="27650" name="Title 1"/>
          <p:cNvSpPr>
            <a:spLocks noGrp="1"/>
          </p:cNvSpPr>
          <p:nvPr>
            <p:ph type="title"/>
          </p:nvPr>
        </p:nvSpPr>
        <p:spPr bwMode="auto">
          <a:xfrm>
            <a:off x="0" y="2521521"/>
            <a:ext cx="9110662" cy="979487"/>
          </a:xfrm>
        </p:spPr>
        <p:txBody>
          <a:bodyPr anchor="ctr">
            <a:noAutofit/>
          </a:bodyPr>
          <a:lstStyle/>
          <a:p>
            <a:pPr algn="ctr" eaLnBrk="1" hangingPunct="1"/>
            <a:r>
              <a:rPr lang="ar-JO" cap="none" dirty="0">
                <a:solidFill>
                  <a:schemeClr val="tx1"/>
                </a:solidFill>
                <a:latin typeface="Arial" charset="0"/>
                <a:ea typeface="ＭＳ Ｐゴシック" charset="0"/>
              </a:rPr>
              <a:t>تخفيف التوتر من الضحك؟ انها ليست نكتة.</a:t>
            </a:r>
            <a:endParaRPr lang="en-US" cap="none" dirty="0">
              <a:solidFill>
                <a:schemeClr val="tx1"/>
              </a:solidFill>
              <a:latin typeface="Arial" charset="0"/>
              <a:ea typeface="ＭＳ Ｐゴシック" charset="0"/>
            </a:endParaRPr>
          </a:p>
        </p:txBody>
      </p:sp>
    </p:spTree>
    <p:extLst>
      <p:ext uri="{BB962C8B-B14F-4D97-AF65-F5344CB8AC3E}">
        <p14:creationId xmlns:p14="http://schemas.microsoft.com/office/powerpoint/2010/main" val="342907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111A4E-F7E3-BD48-AA3B-31424466347B}"/>
              </a:ext>
            </a:extLst>
          </p:cNvPr>
          <p:cNvPicPr>
            <a:picLocks noChangeAspect="1"/>
          </p:cNvPicPr>
          <p:nvPr/>
        </p:nvPicPr>
        <p:blipFill>
          <a:blip r:embed="rId3"/>
          <a:stretch>
            <a:fillRect/>
          </a:stretch>
        </p:blipFill>
        <p:spPr>
          <a:xfrm>
            <a:off x="0" y="368300"/>
            <a:ext cx="9412214" cy="64897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cs typeface="Arial" panose="020B0604020202020204" pitchFamily="34"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ar-JO"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كوفيد - 19</a:t>
            </a:r>
            <a:endParaRPr lang="en-US"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
        <p:nvSpPr>
          <p:cNvPr id="4" name="Rounded Rectangular Callout 3">
            <a:extLst>
              <a:ext uri="{FF2B5EF4-FFF2-40B4-BE49-F238E27FC236}">
                <a16:creationId xmlns:a16="http://schemas.microsoft.com/office/drawing/2014/main" id="{E412D133-9225-5B8B-A3E8-31F5E01C3852}"/>
              </a:ext>
            </a:extLst>
          </p:cNvPr>
          <p:cNvSpPr/>
          <p:nvPr/>
        </p:nvSpPr>
        <p:spPr bwMode="auto">
          <a:xfrm>
            <a:off x="1043608" y="1601470"/>
            <a:ext cx="4032447" cy="2286000"/>
          </a:xfrm>
          <a:prstGeom prst="wedgeRoundRectCallout">
            <a:avLst>
              <a:gd name="adj1" fmla="val -2279"/>
              <a:gd name="adj2" fmla="val 80170"/>
              <a:gd name="adj3" fmla="val 16667"/>
            </a:avLst>
          </a:prstGeom>
          <a:solidFill>
            <a:schemeClr val="bg1"/>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2" name="Title 1">
            <a:extLst>
              <a:ext uri="{FF2B5EF4-FFF2-40B4-BE49-F238E27FC236}">
                <a16:creationId xmlns:a16="http://schemas.microsoft.com/office/drawing/2014/main" id="{3B2E157B-A3FE-D90C-3786-EAEF79798352}"/>
              </a:ext>
            </a:extLst>
          </p:cNvPr>
          <p:cNvSpPr txBox="1">
            <a:spLocks/>
          </p:cNvSpPr>
          <p:nvPr/>
        </p:nvSpPr>
        <p:spPr bwMode="auto">
          <a:xfrm>
            <a:off x="1043608" y="1601470"/>
            <a:ext cx="4032447"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eaLnBrk="1" hangingPunct="1"/>
            <a:r>
              <a:rPr lang="ar-JO" sz="3200" b="1" kern="0" dirty="0">
                <a:solidFill>
                  <a:schemeClr val="tx1"/>
                </a:solidFill>
                <a:latin typeface="Arial" charset="0"/>
                <a:ea typeface="ＭＳ Ｐゴシック" charset="0"/>
              </a:rPr>
              <a:t>اتبع قيادتي فقط</a:t>
            </a:r>
          </a:p>
          <a:p>
            <a:pPr defTabSz="914400" eaLnBrk="1" hangingPunct="1"/>
            <a:r>
              <a:rPr lang="ar-JO" sz="3200" b="1" kern="0" dirty="0">
                <a:solidFill>
                  <a:schemeClr val="tx1"/>
                </a:solidFill>
                <a:latin typeface="Arial" charset="0"/>
                <a:ea typeface="ＭＳ Ｐゴシック" charset="0"/>
              </a:rPr>
              <a:t>اخترعت القطط </a:t>
            </a:r>
          </a:p>
          <a:p>
            <a:pPr defTabSz="914400" eaLnBrk="1" hangingPunct="1"/>
            <a:r>
              <a:rPr lang="ar-JO" sz="3200" b="1" kern="0" dirty="0">
                <a:solidFill>
                  <a:schemeClr val="tx1"/>
                </a:solidFill>
                <a:latin typeface="Arial" charset="0"/>
                <a:ea typeface="ＭＳ Ｐゴシック" charset="0"/>
              </a:rPr>
              <a:t>التباعد الإجتماعي</a:t>
            </a:r>
            <a:endParaRPr lang="en-US" sz="3200" b="1" kern="0" dirty="0">
              <a:solidFill>
                <a:schemeClr val="tx1"/>
              </a:solidFill>
              <a:latin typeface="Arial" charset="0"/>
              <a:ea typeface="ＭＳ Ｐゴシック" charset="0"/>
            </a:endParaRPr>
          </a:p>
        </p:txBody>
      </p:sp>
    </p:spTree>
    <p:extLst>
      <p:ext uri="{BB962C8B-B14F-4D97-AF65-F5344CB8AC3E}">
        <p14:creationId xmlns:p14="http://schemas.microsoft.com/office/powerpoint/2010/main" val="40845560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5E393920-758E-634E-8F4F-6698FA2D7FE2}"/>
              </a:ext>
            </a:extLst>
          </p:cNvPr>
          <p:cNvPicPr>
            <a:picLocks noChangeAspect="1"/>
          </p:cNvPicPr>
          <p:nvPr/>
        </p:nvPicPr>
        <p:blipFill>
          <a:blip r:embed="rId3"/>
          <a:stretch>
            <a:fillRect/>
          </a:stretch>
        </p:blipFill>
        <p:spPr>
          <a:xfrm>
            <a:off x="-612576" y="113771"/>
            <a:ext cx="9781365" cy="6744229"/>
          </a:xfrm>
          <a:prstGeom prst="rect">
            <a:avLst/>
          </a:prstGeom>
        </p:spPr>
      </p:pic>
    </p:spTree>
    <p:extLst>
      <p:ext uri="{BB962C8B-B14F-4D97-AF65-F5344CB8AC3E}">
        <p14:creationId xmlns:p14="http://schemas.microsoft.com/office/powerpoint/2010/main" val="22699016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5" name="Picture 4">
            <a:extLst>
              <a:ext uri="{FF2B5EF4-FFF2-40B4-BE49-F238E27FC236}">
                <a16:creationId xmlns:a16="http://schemas.microsoft.com/office/drawing/2014/main" id="{0BC681C1-0A9E-EC4F-937E-D24644CFB461}"/>
              </a:ext>
            </a:extLst>
          </p:cNvPr>
          <p:cNvPicPr>
            <a:picLocks noChangeAspect="1"/>
          </p:cNvPicPr>
          <p:nvPr/>
        </p:nvPicPr>
        <p:blipFill>
          <a:blip r:embed="rId3"/>
          <a:stretch>
            <a:fillRect/>
          </a:stretch>
        </p:blipFill>
        <p:spPr>
          <a:xfrm>
            <a:off x="0" y="0"/>
            <a:ext cx="9144000" cy="6858000"/>
          </a:xfrm>
          <a:prstGeom prst="rect">
            <a:avLst/>
          </a:prstGeom>
        </p:spPr>
      </p:pic>
      <p:sp>
        <p:nvSpPr>
          <p:cNvPr id="3" name="Title 1">
            <a:extLst>
              <a:ext uri="{FF2B5EF4-FFF2-40B4-BE49-F238E27FC236}">
                <a16:creationId xmlns:a16="http://schemas.microsoft.com/office/drawing/2014/main" id="{55E3A913-A2F5-E9B2-0CC6-E587A7367590}"/>
              </a:ext>
            </a:extLst>
          </p:cNvPr>
          <p:cNvSpPr txBox="1">
            <a:spLocks/>
          </p:cNvSpPr>
          <p:nvPr/>
        </p:nvSpPr>
        <p:spPr bwMode="auto">
          <a:xfrm>
            <a:off x="467544" y="174452"/>
            <a:ext cx="7740352" cy="979487"/>
          </a:xfrm>
          <a:prstGeom prst="rect">
            <a:avLst/>
          </a:prstGeom>
          <a:solidFill>
            <a:schemeClr val="bg1"/>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rPr>
              <a:t>الطيار يتكلم هنا</a:t>
            </a:r>
            <a:br>
              <a:rPr kumimoji="0" lang="en-US" sz="32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rPr>
            </a:br>
            <a:r>
              <a:rPr kumimoji="0" lang="ar-JO" sz="32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rPr>
              <a:t>انا أعمل من المنزل اليوم</a:t>
            </a:r>
            <a:endParaRPr kumimoji="0" lang="en-US" sz="32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endParaRPr>
          </a:p>
        </p:txBody>
      </p:sp>
    </p:spTree>
    <p:extLst>
      <p:ext uri="{BB962C8B-B14F-4D97-AF65-F5344CB8AC3E}">
        <p14:creationId xmlns:p14="http://schemas.microsoft.com/office/powerpoint/2010/main" val="3568389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COVID-19</a:t>
            </a:r>
          </a:p>
        </p:txBody>
      </p:sp>
      <p:pic>
        <p:nvPicPr>
          <p:cNvPr id="3" name="Picture 2">
            <a:extLst>
              <a:ext uri="{FF2B5EF4-FFF2-40B4-BE49-F238E27FC236}">
                <a16:creationId xmlns:a16="http://schemas.microsoft.com/office/drawing/2014/main" id="{F2B5E2F8-E3A5-2144-80FC-DA1E60875713}"/>
              </a:ext>
            </a:extLst>
          </p:cNvPr>
          <p:cNvPicPr>
            <a:picLocks noChangeAspect="1"/>
          </p:cNvPicPr>
          <p:nvPr/>
        </p:nvPicPr>
        <p:blipFill>
          <a:blip r:embed="rId3"/>
          <a:stretch>
            <a:fillRect/>
          </a:stretch>
        </p:blipFill>
        <p:spPr>
          <a:xfrm>
            <a:off x="1143000" y="0"/>
            <a:ext cx="6858000" cy="6858000"/>
          </a:xfrm>
          <a:prstGeom prst="rect">
            <a:avLst/>
          </a:prstGeom>
        </p:spPr>
      </p:pic>
      <p:sp>
        <p:nvSpPr>
          <p:cNvPr id="2" name="Title 1">
            <a:extLst>
              <a:ext uri="{FF2B5EF4-FFF2-40B4-BE49-F238E27FC236}">
                <a16:creationId xmlns:a16="http://schemas.microsoft.com/office/drawing/2014/main" id="{D77D1AA2-0195-1875-4C2C-F741301E0F93}"/>
              </a:ext>
            </a:extLst>
          </p:cNvPr>
          <p:cNvSpPr txBox="1">
            <a:spLocks/>
          </p:cNvSpPr>
          <p:nvPr/>
        </p:nvSpPr>
        <p:spPr bwMode="auto">
          <a:xfrm>
            <a:off x="1907704" y="2636912"/>
            <a:ext cx="2448272" cy="432048"/>
          </a:xfrm>
          <a:prstGeom prst="rect">
            <a:avLst/>
          </a:prstGeom>
          <a:solidFill>
            <a:srgbClr val="D1E2F4"/>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rPr>
              <a:t>الطريقة الصحيحة</a:t>
            </a:r>
            <a:endParaRPr kumimoji="0" lang="en-US" sz="240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endParaRPr>
          </a:p>
        </p:txBody>
      </p:sp>
      <p:sp>
        <p:nvSpPr>
          <p:cNvPr id="4" name="Title 1">
            <a:extLst>
              <a:ext uri="{FF2B5EF4-FFF2-40B4-BE49-F238E27FC236}">
                <a16:creationId xmlns:a16="http://schemas.microsoft.com/office/drawing/2014/main" id="{C0B3C789-A89B-B274-0779-714AC5E0C577}"/>
              </a:ext>
            </a:extLst>
          </p:cNvPr>
          <p:cNvSpPr txBox="1">
            <a:spLocks/>
          </p:cNvSpPr>
          <p:nvPr/>
        </p:nvSpPr>
        <p:spPr bwMode="auto">
          <a:xfrm>
            <a:off x="4860032" y="2636912"/>
            <a:ext cx="2448272" cy="432048"/>
          </a:xfrm>
          <a:prstGeom prst="rect">
            <a:avLst/>
          </a:prstGeom>
          <a:solidFill>
            <a:srgbClr val="D1E2F4"/>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rPr>
              <a:t>الطريقة الخاطئة</a:t>
            </a:r>
            <a:endParaRPr kumimoji="0" lang="en-US" sz="240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endParaRPr>
          </a:p>
        </p:txBody>
      </p:sp>
      <p:sp>
        <p:nvSpPr>
          <p:cNvPr id="5" name="Title 1">
            <a:extLst>
              <a:ext uri="{FF2B5EF4-FFF2-40B4-BE49-F238E27FC236}">
                <a16:creationId xmlns:a16="http://schemas.microsoft.com/office/drawing/2014/main" id="{066A8418-EF01-940C-086E-EC63FBF29329}"/>
              </a:ext>
            </a:extLst>
          </p:cNvPr>
          <p:cNvSpPr txBox="1">
            <a:spLocks/>
          </p:cNvSpPr>
          <p:nvPr/>
        </p:nvSpPr>
        <p:spPr bwMode="auto">
          <a:xfrm>
            <a:off x="1334210" y="2204863"/>
            <a:ext cx="6262125" cy="360041"/>
          </a:xfrm>
          <a:prstGeom prst="rect">
            <a:avLst/>
          </a:prstGeom>
          <a:solidFill>
            <a:srgbClr val="D1E2F4"/>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ar-JO" sz="2400" cap="none" dirty="0">
                <a:solidFill>
                  <a:sysClr val="windowText" lastClr="000000"/>
                </a:solidFill>
                <a:latin typeface="Arial" panose="020B0604020202020204" pitchFamily="34" charset="0"/>
                <a:ea typeface="ＭＳ Ｐゴシック" charset="0"/>
                <a:cs typeface="Arial" panose="020B0604020202020204" pitchFamily="34" charset="0"/>
              </a:rPr>
              <a:t>اعرف الطريقة الصحيحة لارتداء الأقنعة الطبية</a:t>
            </a:r>
            <a:endParaRPr kumimoji="0" lang="en-US" sz="240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4065230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B9845252-2E9F-A8C5-0EBB-0FEAB12F4021}"/>
              </a:ext>
            </a:extLst>
          </p:cNvPr>
          <p:cNvSpPr/>
          <p:nvPr/>
        </p:nvSpPr>
        <p:spPr bwMode="auto">
          <a:xfrm>
            <a:off x="476671" y="123438"/>
            <a:ext cx="8190656" cy="6588897"/>
          </a:xfrm>
          <a:prstGeom prst="roundRect">
            <a:avLst/>
          </a:prstGeom>
          <a:solidFill>
            <a:srgbClr val="FF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112" charset="0"/>
            </a:endParaRPr>
          </a:p>
        </p:txBody>
      </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8455"/>
            <a:ext cx="9143999" cy="1080120"/>
          </a:xfrm>
          <a:effectLst/>
        </p:spPr>
        <p:txBody>
          <a:bodyPr/>
          <a:lstStyle/>
          <a:p>
            <a:pPr>
              <a:defRPr/>
            </a:pPr>
            <a:r>
              <a:rPr lang="ar-JO"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rPr>
              <a:t>كوفيد - 19</a:t>
            </a:r>
            <a:endParaRPr lang="en-US" b="1" dirty="0">
              <a:solidFill>
                <a:schemeClr val="tx2"/>
              </a:solidFill>
              <a:effectLst>
                <a:glow rad="127000">
                  <a:schemeClr val="bg1"/>
                </a:glow>
              </a:effectLst>
              <a:latin typeface="Arial" panose="020B0604020202020204" pitchFamily="34" charset="0"/>
              <a:ea typeface="ＭＳ Ｐゴシック" charset="0"/>
              <a:cs typeface="Arial" panose="020B0604020202020204" pitchFamily="34" charset="0"/>
            </a:endParaRPr>
          </a:p>
        </p:txBody>
      </p:sp>
      <p:sp>
        <p:nvSpPr>
          <p:cNvPr id="2" name="Title 1">
            <a:extLst>
              <a:ext uri="{FF2B5EF4-FFF2-40B4-BE49-F238E27FC236}">
                <a16:creationId xmlns:a16="http://schemas.microsoft.com/office/drawing/2014/main" id="{53D6383B-1499-C881-FB36-C1BC778BB81E}"/>
              </a:ext>
            </a:extLst>
          </p:cNvPr>
          <p:cNvSpPr txBox="1">
            <a:spLocks/>
          </p:cNvSpPr>
          <p:nvPr/>
        </p:nvSpPr>
        <p:spPr bwMode="auto">
          <a:xfrm>
            <a:off x="701824" y="836712"/>
            <a:ext cx="7740352" cy="2030106"/>
          </a:xfrm>
          <a:prstGeom prst="rect">
            <a:avLst/>
          </a:prstGeom>
          <a:no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5400" cap="none" dirty="0">
                <a:solidFill>
                  <a:schemeClr val="bg1"/>
                </a:solidFill>
                <a:latin typeface="Arial" charset="0"/>
                <a:ea typeface="ＭＳ Ｐゴシック" charset="0"/>
              </a:rPr>
              <a:t>الرجاء ارتداء القناع</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5400" b="1" i="0" u="none" strike="noStrike" kern="1200" cap="none" spc="0" normalizeH="0" baseline="0" noProof="0" dirty="0">
                <a:ln>
                  <a:noFill/>
                </a:ln>
                <a:solidFill>
                  <a:schemeClr val="bg1"/>
                </a:solidFill>
                <a:effectLst/>
                <a:uLnTx/>
                <a:uFillTx/>
                <a:latin typeface="Arial" charset="0"/>
                <a:ea typeface="ＭＳ Ｐゴシック" charset="0"/>
                <a:cs typeface="Arial"/>
              </a:rPr>
              <a:t>في المنزل أيضاً ...</a:t>
            </a:r>
            <a:endParaRPr kumimoji="0" lang="en-US" sz="5400" b="1" i="0" u="none" strike="noStrike" kern="1200" cap="none" spc="0" normalizeH="0" baseline="0" noProof="0" dirty="0">
              <a:ln>
                <a:noFill/>
              </a:ln>
              <a:solidFill>
                <a:schemeClr val="bg1"/>
              </a:solidFill>
              <a:effectLst/>
              <a:uLnTx/>
              <a:uFillTx/>
              <a:latin typeface="Arial" charset="0"/>
              <a:ea typeface="ＭＳ Ｐゴシック" charset="0"/>
              <a:cs typeface="Arial"/>
            </a:endParaRPr>
          </a:p>
        </p:txBody>
      </p:sp>
      <p:sp>
        <p:nvSpPr>
          <p:cNvPr id="4" name="Title 1">
            <a:extLst>
              <a:ext uri="{FF2B5EF4-FFF2-40B4-BE49-F238E27FC236}">
                <a16:creationId xmlns:a16="http://schemas.microsoft.com/office/drawing/2014/main" id="{AAD5095E-4A8B-43F6-C0FD-4C5A819408DF}"/>
              </a:ext>
            </a:extLst>
          </p:cNvPr>
          <p:cNvSpPr txBox="1">
            <a:spLocks/>
          </p:cNvSpPr>
          <p:nvPr/>
        </p:nvSpPr>
        <p:spPr bwMode="auto">
          <a:xfrm>
            <a:off x="701824" y="2820814"/>
            <a:ext cx="7740352" cy="1849294"/>
          </a:xfrm>
          <a:prstGeom prst="rect">
            <a:avLst/>
          </a:prstGeom>
          <a:no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5400" cap="none" dirty="0">
                <a:solidFill>
                  <a:schemeClr val="bg1"/>
                </a:solidFill>
                <a:latin typeface="Arial" charset="0"/>
                <a:ea typeface="ＭＳ Ｐゴシック" charset="0"/>
              </a:rPr>
              <a:t>خصوصاً عندما تكون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5400" b="1" i="0" u="none" strike="noStrike" kern="1200" cap="none" spc="0" normalizeH="0" baseline="0" noProof="0" dirty="0">
                <a:ln>
                  <a:noFill/>
                </a:ln>
                <a:solidFill>
                  <a:schemeClr val="bg1"/>
                </a:solidFill>
                <a:effectLst/>
                <a:uLnTx/>
                <a:uFillTx/>
                <a:latin typeface="Arial" charset="0"/>
                <a:ea typeface="ＭＳ Ｐゴシック" charset="0"/>
                <a:cs typeface="Arial"/>
              </a:rPr>
              <a:t>وحيداً ...</a:t>
            </a:r>
            <a:endParaRPr kumimoji="0" lang="en-US" sz="5400" b="1" i="0" u="none" strike="noStrike" kern="1200" cap="none" spc="0" normalizeH="0" baseline="0" noProof="0" dirty="0">
              <a:ln>
                <a:noFill/>
              </a:ln>
              <a:solidFill>
                <a:schemeClr val="bg1"/>
              </a:solidFill>
              <a:effectLst/>
              <a:uLnTx/>
              <a:uFillTx/>
              <a:latin typeface="Arial" charset="0"/>
              <a:ea typeface="ＭＳ Ｐゴシック" charset="0"/>
              <a:cs typeface="Arial"/>
            </a:endParaRPr>
          </a:p>
        </p:txBody>
      </p:sp>
      <p:sp>
        <p:nvSpPr>
          <p:cNvPr id="6" name="Title 1">
            <a:extLst>
              <a:ext uri="{FF2B5EF4-FFF2-40B4-BE49-F238E27FC236}">
                <a16:creationId xmlns:a16="http://schemas.microsoft.com/office/drawing/2014/main" id="{F2CC8D12-84BA-28CF-057E-6F06A993453E}"/>
              </a:ext>
            </a:extLst>
          </p:cNvPr>
          <p:cNvSpPr txBox="1">
            <a:spLocks/>
          </p:cNvSpPr>
          <p:nvPr/>
        </p:nvSpPr>
        <p:spPr bwMode="auto">
          <a:xfrm>
            <a:off x="701824" y="4624104"/>
            <a:ext cx="7740352" cy="1808186"/>
          </a:xfrm>
          <a:prstGeom prst="rect">
            <a:avLst/>
          </a:prstGeom>
          <a:no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5400" cap="none" dirty="0">
                <a:solidFill>
                  <a:schemeClr val="bg1"/>
                </a:solidFill>
                <a:latin typeface="Arial" charset="0"/>
                <a:ea typeface="ＭＳ Ｐゴシック" charset="0"/>
              </a:rPr>
              <a:t>سوف يمنعك من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5400" b="1" i="0" u="none" strike="noStrike" kern="1200" cap="none" spc="0" normalizeH="0" baseline="0" noProof="0" dirty="0">
                <a:ln>
                  <a:noFill/>
                </a:ln>
                <a:solidFill>
                  <a:schemeClr val="bg1"/>
                </a:solidFill>
                <a:effectLst/>
                <a:uLnTx/>
                <a:uFillTx/>
                <a:latin typeface="Arial" charset="0"/>
                <a:ea typeface="ＭＳ Ｐゴシック" charset="0"/>
                <a:cs typeface="Arial"/>
              </a:rPr>
              <a:t>الأكل أكثر</a:t>
            </a:r>
            <a:endParaRPr kumimoji="0" lang="en-US" sz="5400" b="1" i="0" u="none" strike="noStrike" kern="1200" cap="none" spc="0" normalizeH="0" baseline="0" noProof="0" dirty="0">
              <a:ln>
                <a:noFill/>
              </a:ln>
              <a:solidFill>
                <a:schemeClr val="bg1"/>
              </a:solidFill>
              <a:effectLst/>
              <a:uLnTx/>
              <a:uFillTx/>
              <a:latin typeface="Arial" charset="0"/>
              <a:ea typeface="ＭＳ Ｐゴシック" charset="0"/>
              <a:cs typeface="Arial"/>
            </a:endParaRPr>
          </a:p>
        </p:txBody>
      </p:sp>
    </p:spTree>
    <p:extLst>
      <p:ext uri="{BB962C8B-B14F-4D97-AF65-F5344CB8AC3E}">
        <p14:creationId xmlns:p14="http://schemas.microsoft.com/office/powerpoint/2010/main" val="380349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Oriel.thmx</Template>
  <TotalTime>1361</TotalTime>
  <Words>1461</Words>
  <Application>Microsoft Macintosh PowerPoint</Application>
  <PresentationFormat>On-screen Show (4:3)</PresentationFormat>
  <Paragraphs>193</Paragraphs>
  <Slides>37</Slides>
  <Notes>26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ＭＳ Ｐゴシック</vt:lpstr>
      <vt:lpstr>Arial</vt:lpstr>
      <vt:lpstr>Calibri</vt:lpstr>
      <vt:lpstr>Century Schoolbook</vt:lpstr>
      <vt:lpstr>Comic Sans MS</vt:lpstr>
      <vt:lpstr>Times New Roman</vt:lpstr>
      <vt:lpstr>Wingdings</vt:lpstr>
      <vt:lpstr>Wingdings 2</vt:lpstr>
      <vt:lpstr>Oriel</vt:lpstr>
      <vt:lpstr>49_Blank Presentation</vt:lpstr>
      <vt:lpstr>1_Orbit</vt:lpstr>
      <vt:lpstr>المزاح في الوعظ</vt:lpstr>
      <vt:lpstr>كيف نستطيع أن نوقظهم؟</vt:lpstr>
      <vt:lpstr>مازحهم</vt:lpstr>
      <vt:lpstr>تخفيف التوتر من الضحك؟ انها ليست نكتة.</vt:lpstr>
      <vt:lpstr>كوفيد - 19</vt:lpstr>
      <vt:lpstr>COVID-19</vt:lpstr>
      <vt:lpstr>COVID-19</vt:lpstr>
      <vt:lpstr>COVID-19</vt:lpstr>
      <vt:lpstr>كوفيد - 19</vt:lpstr>
      <vt:lpstr>أقنعة براتا</vt:lpstr>
      <vt:lpstr>COVID-19</vt:lpstr>
      <vt:lpstr>COVID-19</vt:lpstr>
      <vt:lpstr>COVID-19</vt:lpstr>
      <vt:lpstr>أنا ذاهب إلى المتجر أتريد شيئاً؟</vt:lpstr>
      <vt:lpstr>COVID-19</vt:lpstr>
      <vt:lpstr>COVID-19</vt:lpstr>
      <vt:lpstr>ذهبت أمي  لتعيش مع إخوتي وحزمت أمتعتها  وفقاً لذلك </vt:lpstr>
      <vt:lpstr>جرّب حظك</vt:lpstr>
      <vt:lpstr>COVID-19</vt:lpstr>
      <vt:lpstr>COVID-19</vt:lpstr>
      <vt:lpstr>COVID-19</vt:lpstr>
      <vt:lpstr>COVID-19</vt:lpstr>
      <vt:lpstr>COVID-19</vt:lpstr>
      <vt:lpstr>COVID-19</vt:lpstr>
      <vt:lpstr>COVID-19</vt:lpstr>
      <vt:lpstr> هل تعرف  أحداً لا  يحب المزاح؟</vt:lpstr>
      <vt:lpstr>صفيحة...</vt:lpstr>
      <vt:lpstr>لماذا هذا الدماغ الأيسر؟</vt:lpstr>
      <vt:lpstr>كيف تكون مرحاً</vt:lpstr>
      <vt:lpstr>مخاطر المزاح</vt:lpstr>
      <vt:lpstr>كان يسوع مرحاً</vt:lpstr>
      <vt:lpstr>BLACK</vt:lpstr>
      <vt:lpstr>اذهب خلفها</vt:lpstr>
      <vt:lpstr>لا تظن أن الكتاب المقدس نفسه ليس مرحاً</vt:lpstr>
      <vt:lpstr>Suppository Preaching</vt:lpstr>
      <vt:lpstr>BLACK</vt:lpstr>
      <vt:lpstr>الرابط للعرض التقديميِّ "فن الوعظ" متاحٌ على الموقع الإلكترونيّ: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Humor in Preaching</dc:title>
  <dc:creator>Rick Griffith</dc:creator>
  <cp:lastModifiedBy>Rick Griffith</cp:lastModifiedBy>
  <cp:revision>64</cp:revision>
  <dcterms:created xsi:type="dcterms:W3CDTF">2009-02-12T15:01:22Z</dcterms:created>
  <dcterms:modified xsi:type="dcterms:W3CDTF">2024-01-30T06:56:53Z</dcterms:modified>
</cp:coreProperties>
</file>