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18" r:id="rId2"/>
    <p:sldMasterId id="2147483664" r:id="rId3"/>
    <p:sldMasterId id="2147483658" r:id="rId4"/>
    <p:sldMasterId id="2147483649" r:id="rId5"/>
    <p:sldMasterId id="2147484294" r:id="rId6"/>
  </p:sldMasterIdLst>
  <p:notesMasterIdLst>
    <p:notesMasterId r:id="rId33"/>
  </p:notesMasterIdLst>
  <p:sldIdLst>
    <p:sldId id="256" r:id="rId7"/>
    <p:sldId id="328" r:id="rId8"/>
    <p:sldId id="281" r:id="rId9"/>
    <p:sldId id="329" r:id="rId10"/>
    <p:sldId id="344" r:id="rId11"/>
    <p:sldId id="320" r:id="rId12"/>
    <p:sldId id="326" r:id="rId13"/>
    <p:sldId id="278" r:id="rId14"/>
    <p:sldId id="338" r:id="rId15"/>
    <p:sldId id="337" r:id="rId16"/>
    <p:sldId id="325" r:id="rId17"/>
    <p:sldId id="264" r:id="rId18"/>
    <p:sldId id="333" r:id="rId19"/>
    <p:sldId id="269" r:id="rId20"/>
    <p:sldId id="305" r:id="rId21"/>
    <p:sldId id="335" r:id="rId22"/>
    <p:sldId id="342" r:id="rId23"/>
    <p:sldId id="331" r:id="rId24"/>
    <p:sldId id="343" r:id="rId25"/>
    <p:sldId id="332" r:id="rId26"/>
    <p:sldId id="334" r:id="rId27"/>
    <p:sldId id="336" r:id="rId28"/>
    <p:sldId id="340" r:id="rId29"/>
    <p:sldId id="341" r:id="rId30"/>
    <p:sldId id="339" r:id="rId31"/>
    <p:sldId id="4032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FF4F"/>
    <a:srgbClr val="005100"/>
    <a:srgbClr val="800080"/>
    <a:srgbClr val="00FF00"/>
    <a:srgbClr val="FF00FF"/>
    <a:srgbClr val="000000"/>
    <a:srgbClr val="C29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97" autoAdjust="0"/>
    <p:restoredTop sz="84737" autoAdjust="0"/>
  </p:normalViewPr>
  <p:slideViewPr>
    <p:cSldViewPr>
      <p:cViewPr>
        <p:scale>
          <a:sx n="86" d="100"/>
          <a:sy n="86" d="100"/>
        </p:scale>
        <p:origin x="1144" y="1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B4A27B-80EC-2C49-9E82-34F4042A4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47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C91A7C-3F30-5546-9C50-2A972A64170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08E02D-658B-7744-97BE-6624E0734A99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8294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02B8DF-8C64-344F-BF01-B2CF9585F22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9684FF-3484-D24A-A634-32A77FCFC3C7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2BC5EE-CF43-5343-8581-A5784D75BCAE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F17ABC-BCBB-A546-B428-67D768CB06B5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To have a "frog in your throat" in English means that you have a difficult time speaking due to dryness in your throat that comes from nervousness.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(This joke is based on a literal understanding of that phrase with the actual frog showing up in the picture.)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1167AC-1651-BD40-A05A-72999BCEB03A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5B7E27-09FF-5247-9209-CF87989FFAC2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E65A8B-DD88-BB4B-80D6-AA72E499B02E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43223D-179C-9A40-B358-754DB748636B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583B75-02C5-E949-B455-AA26149728B7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2D5D5A-54AE-E84A-AC84-4AD1DCAB1DA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CD672A-D732-274C-A1D6-B70F82B813C1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B6CAEC-D2C2-5449-BE72-4A97FD593FAF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110EF9-005A-A043-A70E-772A4DBB13EE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10654F-8CD9-6F41-96D5-C2A288E7D7D3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F83632-3530-1944-B8E6-F607CB9E5705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308444-C988-7C47-B173-AC2C693D4884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 Preaching (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Homiletics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baseline="0" dirty="0">
                <a:latin typeface="Arial" charset="0"/>
                <a:ea typeface="ＭＳ Ｐゴシック" charset="0"/>
              </a:rPr>
              <a:t>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74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987543-19C4-5440-BD56-6E0B04B41072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D6677D-7D18-A347-B6C3-95ED6B3181C5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881A0D-B340-0A41-B534-0940B02DA39E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0FF425-D95F-CF4D-AA19-46860A4EBFED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E956E1-5E47-2E45-8D86-5E078B7B0E5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DD87FE-FB4B-664E-96F5-08A3AD2D5CBA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78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71674D-5879-D944-8F9F-16649D4F7F95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808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6B86A-E861-2E4B-83F7-19C5BA8D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5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009D7-4E88-314A-99F6-3108DE6EB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7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0DA68-F349-9A41-BBB4-A0B46FB40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CEE8-ADFC-8347-AE96-1EE3F7A18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83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E6B38-08F1-9E48-841F-BBBA03085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59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AF72C-0B34-294D-AB99-145ACB480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4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2D375-F796-4F45-B831-0D5B85626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98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A204D-5C80-DE4E-B24B-EEB9CA5F2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52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1407E-26A2-564B-B8AA-AFD31D678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64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637A0-A706-7046-9A09-6D4220524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44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9F554-D021-0140-B3B2-170E2DFA7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5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56384-A64B-9840-87A9-704E24BD4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64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EF68F-8365-2B4C-87C4-0A1BAFF44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00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952C9-F1AA-8A4A-98B0-5778821DE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44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C9410-52DA-C949-92BE-AE74C3C3E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33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F3F20-2A03-C344-93B4-F9B29ADF3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78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40661-C0DE-B64E-9CB6-B3FB7B58C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96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AEA9-3C87-9C49-9F2A-E28FF3651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79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C1F3C-D4FA-E141-B941-5C2D667F3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33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18CB9-7CAC-A044-8FF6-4F2F3E86D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36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CFE6A-9F55-C94D-86C3-C5669AC74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18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BEB33-D47B-624B-A5BD-CB5716C98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1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63A6A-9CF1-BF43-BD2E-1ABCEE6C1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38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EBF63-E68E-A041-94F8-AA203A0A6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88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8B40E-4480-9B49-9D7B-E7D0F5FA7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78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FBA24-99B1-D24A-ABB9-5D07B368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60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EE01D-CF57-C34A-A201-D86448225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43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998E-131A-CA4A-81F4-0990867B5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39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5E783-C754-D74B-8625-C8CD0F63D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07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A5167-B424-BB42-875E-1262176E6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89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B2859-8D51-CD4D-8A5D-22D969429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38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F0E88-B3BB-4141-A05B-86A41A7C1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342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55715-EE03-7C4E-BA5F-0DBE3612C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4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28EA-CE89-6F44-A8EE-5579F626B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8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91FDA-2FC2-FB47-8D44-3760AEA7A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92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7B878-59E6-444F-8FA9-D21C2611D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57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CCD4A-147A-6B47-A529-BA6E7D114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76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47224-9996-0A41-A0F7-8EB901B21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32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10345-DCF5-5548-ADD4-38583C43C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393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57D6A-A5E8-F946-AEBD-796AF64DF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3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BB705-EE10-B042-A3FE-A712DC40E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1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9E4A3-7CDB-D341-A703-257991E14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214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72550-E35F-FC48-92F2-9789BFA2E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904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8E4E9-E07D-0B43-B138-A940AD9D1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9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BC4C5-3AD9-4742-8BB6-C076673B1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51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9D61B-7004-B54D-9110-8F924A56B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109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91121-5FFB-5243-8B59-07AC6CBFF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77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D7231-4B45-924B-9A15-EEA07129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16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EED7B-250A-BA41-9DCF-5922C1D69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367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479E6-2DE9-174D-85A2-063841285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61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23575-88FE-3D42-ACF8-8CCFCF73A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895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D097-4E56-3448-A908-683AF27C4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3998"/>
      </p:ext>
    </p:extLst>
  </p:cSld>
  <p:clrMapOvr>
    <a:masterClrMapping/>
  </p:clrMapOvr>
  <p:transition spd="med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34EF-EC4A-1E4A-AD52-F731FD167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20811"/>
      </p:ext>
    </p:extLst>
  </p:cSld>
  <p:clrMapOvr>
    <a:masterClrMapping/>
  </p:clrMapOvr>
  <p:transition spd="med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20C36-5AE6-2943-9165-1EA985881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42622"/>
      </p:ext>
    </p:extLst>
  </p:cSld>
  <p:clrMapOvr>
    <a:masterClrMapping/>
  </p:clrMapOvr>
  <p:transition spd="med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D2D02-F9D8-1543-AA3A-938D27310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29097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8FDA-D43D-234B-98FC-03935577D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814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8F335-395B-6247-880F-92DA1C66E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57570"/>
      </p:ext>
    </p:extLst>
  </p:cSld>
  <p:clrMapOvr>
    <a:masterClrMapping/>
  </p:clrMapOvr>
  <p:transition spd="med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69D5-F5E6-E143-9547-536B545DB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68075"/>
      </p:ext>
    </p:extLst>
  </p:cSld>
  <p:clrMapOvr>
    <a:masterClrMapping/>
  </p:clrMapOvr>
  <p:transition spd="med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036C5-E8A3-5545-9CD1-0819C5A18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49012"/>
      </p:ext>
    </p:extLst>
  </p:cSld>
  <p:clrMapOvr>
    <a:masterClrMapping/>
  </p:clrMapOvr>
  <p:transition spd="med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A6A30-A41C-B34E-B0A6-7363F757D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66360"/>
      </p:ext>
    </p:extLst>
  </p:cSld>
  <p:clrMapOvr>
    <a:masterClrMapping/>
  </p:clrMapOvr>
  <p:transition spd="med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7D362-6590-7E40-B3A0-3F4A1BAA6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91232"/>
      </p:ext>
    </p:extLst>
  </p:cSld>
  <p:clrMapOvr>
    <a:masterClrMapping/>
  </p:clrMapOvr>
  <p:transition spd="med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478FB-93E8-5A40-8695-FACBA911A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53875"/>
      </p:ext>
    </p:extLst>
  </p:cSld>
  <p:clrMapOvr>
    <a:masterClrMapping/>
  </p:clrMapOvr>
  <p:transition spd="med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820D-21CC-964B-BBC1-8E0BC1FE4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13658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F1427-8E47-6A4E-98C3-4E34DA07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2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D2A66-D5EB-F442-835F-83401C4C6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8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6E959-A1D0-744B-BAA3-39BCE719F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5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21B251-FDDB-594E-B9F3-6FDAC2F42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16" dir="8100068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8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CC1703-B74A-3A45-9D58-2C1EC4872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1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</a:defRPr>
            </a:lvl1pPr>
          </a:lstStyle>
          <a:p>
            <a:pPr>
              <a:defRPr/>
            </a:pPr>
            <a:fld id="{723CA86B-DB1E-234F-996D-78881864A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2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7896" name="Picture 102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7" name="Rectangle 1028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Rectangle 1029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Rectangle 1030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37900" name="Rectangle 1031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37901" name="Rectangle 1032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Rectangle 1033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3" name="Picture 1034"/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55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56" name="Rectangle 10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57" name="Rectangle 10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8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Helvetica" charset="0"/>
              </a:defRPr>
            </a:lvl1pPr>
          </a:lstStyle>
          <a:p>
            <a:pPr>
              <a:defRPr/>
            </a:pPr>
            <a:fld id="{E4B7788F-86A3-6E4A-BFE2-FBC94BBEA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3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F223BF4-4904-2343-8402-81A3D70C1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B98FC40B-45C0-A042-9771-430DD78D5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0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 descr="Brock Gil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5791200" cy="3048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9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تقديم </a:t>
            </a:r>
            <a:br>
              <a:rPr lang="ar-JO" sz="9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9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العظة</a:t>
            </a:r>
            <a:endParaRPr lang="en-US" sz="72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5614" y="38481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sz="4400" b="1" dirty="0">
                <a:solidFill>
                  <a:srgbClr val="F5FF4F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</a:t>
            </a:r>
            <a:r>
              <a:rPr lang="ar-JO" sz="44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تقول ما تقوله</a:t>
            </a:r>
            <a:endParaRPr lang="en-US" sz="4400" b="1" dirty="0">
              <a:solidFill>
                <a:schemeClr val="bg1"/>
              </a:solidFill>
              <a:effectLst>
                <a:outerShdw blurRad="50800" dist="88900" dir="2700000" algn="tl" rotWithShape="0">
                  <a:srgbClr val="000000">
                    <a:alpha val="97000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D5CA2B-75B9-BF9F-7ED0-67B49F560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د. ريك جريفيث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kumimoji="0" lang="ar-JO" dirty="0">
                <a:latin typeface="Arial" panose="020B0604020202020204" pitchFamily="34" charset="0"/>
                <a:cs typeface="Arial" panose="020B0604020202020204" pitchFamily="34" charset="0"/>
              </a:rPr>
              <a:t>الحركة والإيماءات</a:t>
            </a:r>
            <a:endParaRPr kumimoji="0"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8612" name="Text Box 1028"/>
          <p:cNvSpPr txBox="1">
            <a:spLocks noChangeArrowheads="1"/>
          </p:cNvSpPr>
          <p:nvPr/>
        </p:nvSpPr>
        <p:spPr bwMode="auto">
          <a:xfrm>
            <a:off x="8534400" y="76200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95</a:t>
            </a:r>
            <a:endParaRPr lang="en-US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1923" name="Picture 1030" descr="Headfirstplu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950" y="1630363"/>
            <a:ext cx="2940050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8615" name="Rectangle 1031"/>
          <p:cNvSpPr>
            <a:spLocks noChangeArrowheads="1"/>
          </p:cNvSpPr>
          <p:nvPr/>
        </p:nvSpPr>
        <p:spPr bwMode="auto">
          <a:xfrm>
            <a:off x="685800" y="1981200"/>
            <a:ext cx="5518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 eaLnBrk="1" hangingPunct="1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تلقائية</a:t>
            </a:r>
          </a:p>
          <a:p>
            <a:pPr marL="342900" indent="-342900" algn="r" rtl="1" eaLnBrk="1" hangingPunct="1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محددة</a:t>
            </a:r>
          </a:p>
          <a:p>
            <a:pPr marL="342900" indent="-342900" algn="r" rtl="1" eaLnBrk="1" hangingPunct="1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منوعة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342900" indent="-342900" algn="r" rtl="1" eaLnBrk="1" hangingPunct="1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توقيت مناسب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342900" indent="-342900" algn="r" rtl="1" eaLnBrk="1" hangingPunct="1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موجهة نحو الحضور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342900" indent="-342900" algn="r" rtl="1" eaLnBrk="1" hangingPunct="1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حرية الحركة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4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48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8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48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486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86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274638"/>
            <a:ext cx="3124200" cy="4221162"/>
          </a:xfrm>
          <a:noFill/>
        </p:spPr>
        <p:txBody>
          <a:bodyPr/>
          <a:lstStyle/>
          <a:p>
            <a:pPr eaLnBrk="1" hangingPunct="1"/>
            <a: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استخدم </a:t>
            </a:r>
            <a:b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ذراعيك </a:t>
            </a:r>
            <a:b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ويديك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83970" name="Picture 4" descr="DeliveryHand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62" t="8426" r="8984" b="38452"/>
          <a:stretch>
            <a:fillRect/>
          </a:stretch>
        </p:blipFill>
        <p:spPr bwMode="auto">
          <a:xfrm>
            <a:off x="347663" y="0"/>
            <a:ext cx="4605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381000" y="76200"/>
            <a:ext cx="4495800" cy="914400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ar-JO" sz="3200" b="1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لا أعرف فهذا يحدث في كل مرة أبدأ بالحديث</a:t>
            </a:r>
            <a:endParaRPr lang="en-US" sz="3200" b="1" kern="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80063" y="5732463"/>
            <a:ext cx="3203575" cy="9906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ar-JO" sz="2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كين ديفيس، أسرار التواصل الديناميكي، 141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7" descr="DeliveryPractic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7" r="3539" b="53850"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ar-JO" sz="6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التدرب على العظة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152" y="533400"/>
            <a:ext cx="3096344" cy="2057400"/>
          </a:xfrm>
          <a:noFill/>
        </p:spPr>
        <p:txBody>
          <a:bodyPr/>
          <a:lstStyle/>
          <a:p>
            <a:pPr eaLnBrk="1" hangingPunct="1"/>
            <a:r>
              <a:rPr lang="ar-JO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أحصل على التواصل البصري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88067" name="Picture 5" descr="chap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65" y="838200"/>
            <a:ext cx="6037871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 Box 6"/>
          <p:cNvSpPr txBox="1">
            <a:spLocks noChangeArrowheads="1"/>
          </p:cNvSpPr>
          <p:nvPr/>
        </p:nvSpPr>
        <p:spPr bwMode="auto">
          <a:xfrm>
            <a:off x="6188382" y="3108659"/>
            <a:ext cx="278025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لماذا صممنا مباني الكنائس بهذا الشكل؟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4" descr="LengthDelivery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21" t="1" r="24591" b="66671"/>
          <a:stretch/>
        </p:blipFill>
        <p:spPr bwMode="auto">
          <a:xfrm>
            <a:off x="0" y="0"/>
            <a:ext cx="537845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0"/>
            <a:ext cx="4267200" cy="1981200"/>
          </a:xfrm>
          <a:solidFill>
            <a:schemeClr val="accent2"/>
          </a:solidFill>
          <a:effectLst>
            <a:outerShdw blurRad="63500" sy="-50000" kx="2453608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6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التقديم الصوتي</a:t>
            </a:r>
            <a:endParaRPr lang="en-US" sz="12900" b="1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943600" y="3429000"/>
            <a:ext cx="201277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رمية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لكمة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تقدم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وقفة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تدرب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5301208"/>
            <a:ext cx="3974802" cy="1556792"/>
          </a:xfrm>
          <a:solidFill>
            <a:schemeClr val="bg1"/>
          </a:solidFill>
        </p:spPr>
        <p:txBody>
          <a:bodyPr anchor="ctr"/>
          <a:lstStyle/>
          <a:p>
            <a:pPr eaLnBrk="1" hangingPunct="1"/>
            <a:r>
              <a:rPr lang="ar-JO" altLang="ja-JP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واجه هارون ثورجوالر صعوبة في إلقاء عظته الأولى بسبب الضفدع الموجود في حلقه.</a:t>
            </a:r>
            <a:endParaRPr lang="en-US" sz="24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5" descr="childrenserm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52400"/>
            <a:ext cx="4419600" cy="4038600"/>
          </a:xfrm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 المؤكد أن إلقاء عظة للأطفال يساعد </a:t>
            </a:r>
            <a:br>
              <a:rPr lang="ar-JO" b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 تقديمك </a:t>
            </a:r>
            <a:br>
              <a:rPr lang="ar-JO" b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(الأطفال لا يرحمون)</a:t>
            </a:r>
            <a:endParaRPr lang="en-US" dirty="0">
              <a:solidFill>
                <a:srgbClr val="FFFFFF"/>
              </a:solidFill>
              <a:effectLst>
                <a:glow rad="1016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153400" cy="40386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8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بعض النصائح الأخرى…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2617788" cy="4572000"/>
          </a:xfrm>
          <a:noFill/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أين </a:t>
            </a:r>
            <a:b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يجب </a:t>
            </a:r>
            <a:b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أن </a:t>
            </a:r>
            <a:b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تحمل الميكروفون؟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410051" name="Picture 3" descr="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5575" y="1524000"/>
            <a:ext cx="3908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0052" name="Picture 4" descr="rudo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34115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17788" y="-838200"/>
            <a:ext cx="6629400" cy="7362825"/>
            <a:chOff x="2617788" y="-838200"/>
            <a:chExt cx="6629400" cy="7363544"/>
          </a:xfrm>
        </p:grpSpPr>
        <p:pic>
          <p:nvPicPr>
            <p:cNvPr id="96261" name="Picture 5" descr="jdun125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788" y="-838200"/>
              <a:ext cx="652621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2" name="Rectangle 6"/>
            <p:cNvSpPr txBox="1">
              <a:spLocks noChangeArrowheads="1"/>
            </p:cNvSpPr>
            <p:nvPr/>
          </p:nvSpPr>
          <p:spPr bwMode="auto">
            <a:xfrm>
              <a:off x="2617788" y="4495800"/>
              <a:ext cx="6629400" cy="2029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ar-JO" altLang="ja-JP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لكن على محمل الجد أعلم أنكم هناك. 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ar-JO" altLang="ja-JP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أستطيع سماعكم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ar-JO" sz="4400" b="1" dirty="0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تنزفون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" descr="Theatre_Lighting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05000"/>
            <a:ext cx="3429000" cy="2819400"/>
          </a:xfrm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راقب </a:t>
            </a:r>
            <a:br>
              <a:rPr lang="ar-JO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الإضاءة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5" descr="Natural_Lighting_2___wallpaper_by_skinnerstyl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الإضاءة الطبيعية هي الأفضل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5" descr="Frogmo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372600" cy="990600"/>
          </a:xfrm>
          <a:solidFill>
            <a:srgbClr val="000000"/>
          </a:solidFill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buSzPct val="80000"/>
              <a:buFont typeface="Wingdings" charset="0"/>
              <a:buNone/>
              <a:defRPr/>
            </a:pPr>
            <a:r>
              <a:rPr lang="ar-JO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فعالية العظة ناتجة عن ...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9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551363"/>
            <a:ext cx="4800600" cy="1773237"/>
          </a:xfrm>
          <a:solidFill>
            <a:srgbClr val="000000"/>
          </a:solidFill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ar-JO" sz="4000" b="1" dirty="0">
                <a:latin typeface="Arial"/>
                <a:ea typeface="ＭＳ Ｐゴシック" charset="0"/>
                <a:cs typeface="Arial"/>
              </a:rPr>
              <a:t>كيف تقوله</a:t>
            </a:r>
            <a:br>
              <a:rPr lang="en-US" sz="4000" b="1" dirty="0">
                <a:latin typeface="Arial"/>
                <a:ea typeface="ＭＳ Ｐゴシック" charset="0"/>
                <a:cs typeface="Arial"/>
              </a:rPr>
            </a:br>
            <a:r>
              <a:rPr lang="en-US" sz="4000" b="1" dirty="0">
                <a:latin typeface="Arial"/>
                <a:ea typeface="ＭＳ Ｐゴシック" charset="0"/>
                <a:cs typeface="Arial"/>
              </a:rPr>
              <a:t>(</a:t>
            </a:r>
            <a:r>
              <a:rPr lang="ar-JO" sz="4000" b="1" dirty="0">
                <a:latin typeface="Arial"/>
                <a:ea typeface="ＭＳ Ｐゴシック" charset="0"/>
                <a:cs typeface="Arial"/>
              </a:rPr>
              <a:t>التقديم</a:t>
            </a:r>
            <a:r>
              <a:rPr lang="en-US" sz="4000" b="1" dirty="0">
                <a:latin typeface="Arial"/>
                <a:ea typeface="ＭＳ Ｐゴシック" charset="0"/>
                <a:cs typeface="Arial"/>
              </a:rPr>
              <a:t>)</a:t>
            </a:r>
          </a:p>
        </p:txBody>
      </p:sp>
      <p:sp>
        <p:nvSpPr>
          <p:cNvPr id="1291268" name="Text Box 4"/>
          <p:cNvSpPr txBox="1">
            <a:spLocks noChangeArrowheads="1"/>
          </p:cNvSpPr>
          <p:nvPr/>
        </p:nvSpPr>
        <p:spPr bwMode="auto">
          <a:xfrm>
            <a:off x="8534400" y="0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dirty="0">
                <a:latin typeface="Arial"/>
                <a:ea typeface="ＭＳ Ｐゴシック" charset="-128"/>
                <a:cs typeface="Arial"/>
              </a:rPr>
              <a:t>95</a:t>
            </a:r>
            <a:endParaRPr lang="en-US" b="1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291270" name="Rectangle 6"/>
          <p:cNvSpPr>
            <a:spLocks noChangeArrowheads="1"/>
          </p:cNvSpPr>
          <p:nvPr/>
        </p:nvSpPr>
        <p:spPr bwMode="auto">
          <a:xfrm>
            <a:off x="2133600" y="1524000"/>
            <a:ext cx="4800600" cy="1441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buFont typeface="Wingdings" charset="0"/>
              <a:buNone/>
              <a:defRPr/>
            </a:pPr>
            <a:r>
              <a:rPr lang="ar-JO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ما تقول</a:t>
            </a:r>
            <a:b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(</a:t>
            </a:r>
            <a:r>
              <a:rPr lang="ar-JO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المحتوى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9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9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7" grpId="0" build="p" animBg="1"/>
      <p:bldP spid="12912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348CA1B-57DB-7147-8700-AF44E2488A98}"/>
              </a:ext>
            </a:extLst>
          </p:cNvPr>
          <p:cNvGrpSpPr/>
          <p:nvPr/>
        </p:nvGrpSpPr>
        <p:grpSpPr>
          <a:xfrm>
            <a:off x="609600" y="17463"/>
            <a:ext cx="4961551" cy="6858000"/>
            <a:chOff x="609600" y="17463"/>
            <a:chExt cx="4961551" cy="6858000"/>
          </a:xfrm>
        </p:grpSpPr>
        <p:pic>
          <p:nvPicPr>
            <p:cNvPr id="102404" name="Picture 3" descr="LightingPlacement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748" t="6630" r="9709" b="38452"/>
            <a:stretch>
              <a:fillRect/>
            </a:stretch>
          </p:blipFill>
          <p:spPr bwMode="auto">
            <a:xfrm rot="-659311">
              <a:off x="609600" y="17463"/>
              <a:ext cx="454977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9AEAF13E-C7F1-5441-9321-2ADF1F73D4CD}"/>
                </a:ext>
              </a:extLst>
            </p:cNvPr>
            <p:cNvSpPr/>
            <p:nvPr/>
          </p:nvSpPr>
          <p:spPr bwMode="auto">
            <a:xfrm rot="20817835">
              <a:off x="1456351" y="5974227"/>
              <a:ext cx="4114800" cy="54958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AF6208C-3CFB-9C42-8FFE-6026C004C0F9}"/>
                </a:ext>
              </a:extLst>
            </p:cNvPr>
            <p:cNvSpPr/>
            <p:nvPr/>
          </p:nvSpPr>
          <p:spPr bwMode="auto">
            <a:xfrm rot="20817835">
              <a:off x="824914" y="2960819"/>
              <a:ext cx="4023360" cy="501868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102402" name="Picture 2" descr="lightbulbne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538" y="2270125"/>
            <a:ext cx="3538537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332656"/>
            <a:ext cx="3048000" cy="2232248"/>
          </a:xfrm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ضع</a:t>
            </a:r>
            <a:br>
              <a:rPr lang="ar-JO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ar-JO" b="1" dirty="0">
                <a:solidFill>
                  <a:schemeClr val="tx1"/>
                </a:solidFill>
                <a:effectLst>
                  <a:glow rad="419100">
                    <a:srgbClr val="FFFF00">
                      <a:alpha val="75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الإضاءة</a:t>
            </a:r>
            <a:br>
              <a:rPr lang="ar-JO" b="1" dirty="0">
                <a:solidFill>
                  <a:schemeClr val="tx1"/>
                </a:solidFill>
                <a:effectLst>
                  <a:glow rad="419100">
                    <a:srgbClr val="FFFF00">
                      <a:alpha val="75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effectLst>
                  <a:glow rad="419100">
                    <a:scrgbClr r="0" g="0" b="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ar-JO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بشكل صحيح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2405" name="Rectangle 6"/>
          <p:cNvSpPr txBox="1">
            <a:spLocks noChangeArrowheads="1"/>
          </p:cNvSpPr>
          <p:nvPr/>
        </p:nvSpPr>
        <p:spPr bwMode="auto">
          <a:xfrm rot="-686822">
            <a:off x="801330" y="2998108"/>
            <a:ext cx="4110038" cy="6778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ar-JO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يجب ألا تقل الإضاءة من الجانب عن 45 درجة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06" name="Rectangle 6"/>
          <p:cNvSpPr txBox="1">
            <a:spLocks noChangeArrowheads="1"/>
          </p:cNvSpPr>
          <p:nvPr/>
        </p:nvSpPr>
        <p:spPr bwMode="auto">
          <a:xfrm rot="20837062">
            <a:off x="1416027" y="5963477"/>
            <a:ext cx="4110037" cy="91281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ar-JO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تنتج الإضاءة الجانبية وهجًا أقل، وتكون أكثر راحة للعين، ويمكن ضبطها على ارتفاع أقل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07" name="Rectangle 6"/>
          <p:cNvSpPr txBox="1">
            <a:spLocks noChangeArrowheads="1"/>
          </p:cNvSpPr>
          <p:nvPr/>
        </p:nvSpPr>
        <p:spPr bwMode="auto">
          <a:xfrm rot="-686822">
            <a:off x="140685" y="403246"/>
            <a:ext cx="4244307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ar-JO" altLang="ja-JP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عرض من الأعلى</a:t>
            </a:r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08" name="Rectangle 6"/>
          <p:cNvSpPr txBox="1">
            <a:spLocks noChangeArrowheads="1"/>
          </p:cNvSpPr>
          <p:nvPr/>
        </p:nvSpPr>
        <p:spPr bwMode="auto">
          <a:xfrm rot="-686822">
            <a:off x="863814" y="3661488"/>
            <a:ext cx="4187935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ar-JO" altLang="ja-JP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عرض من الجانب</a:t>
            </a:r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09" name="Rectangle 3"/>
          <p:cNvSpPr txBox="1">
            <a:spLocks noChangeArrowheads="1"/>
          </p:cNvSpPr>
          <p:nvPr/>
        </p:nvSpPr>
        <p:spPr bwMode="auto">
          <a:xfrm>
            <a:off x="5940425" y="6256338"/>
            <a:ext cx="32035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sz="1600" b="1" dirty="0">
                <a:latin typeface="Arial" panose="020B0604020202020204" pitchFamily="34" charset="0"/>
                <a:cs typeface="Arial" panose="020B0604020202020204" pitchFamily="34" charset="0"/>
              </a:rPr>
              <a:t>كين ديفيس، أسرار التواصل الديناميكي، 151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5652120" y="315913"/>
            <a:ext cx="3491880" cy="4876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تأثيرات </a:t>
            </a:r>
            <a:b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الإضاءة</a:t>
            </a:r>
            <a:endParaRPr lang="en-US" sz="54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04450" name="Picture 4" descr="LightingSetting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62" t="6811" r="8983" b="65821"/>
          <a:stretch/>
        </p:blipFill>
        <p:spPr bwMode="auto">
          <a:xfrm>
            <a:off x="1173485" y="0"/>
            <a:ext cx="447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6"/>
          <p:cNvSpPr txBox="1">
            <a:spLocks noChangeArrowheads="1"/>
          </p:cNvSpPr>
          <p:nvPr/>
        </p:nvSpPr>
        <p:spPr bwMode="auto">
          <a:xfrm>
            <a:off x="1403648" y="3068638"/>
            <a:ext cx="2017713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ar-JO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وضع إضاءة عالية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2" name="Rectangle 6"/>
          <p:cNvSpPr txBox="1">
            <a:spLocks noChangeArrowheads="1"/>
          </p:cNvSpPr>
          <p:nvPr/>
        </p:nvSpPr>
        <p:spPr bwMode="auto">
          <a:xfrm>
            <a:off x="3491235" y="3068638"/>
            <a:ext cx="2016125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ar-JO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يعطي خيال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453" name="Straight Connector 2"/>
          <p:cNvCxnSpPr>
            <a:cxnSpLocks noChangeShapeType="1"/>
          </p:cNvCxnSpPr>
          <p:nvPr/>
        </p:nvCxnSpPr>
        <p:spPr bwMode="auto">
          <a:xfrm>
            <a:off x="1403673" y="3429000"/>
            <a:ext cx="410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AEC33A0-FB17-5048-B655-AAFA81692888}"/>
              </a:ext>
            </a:extLst>
          </p:cNvPr>
          <p:cNvGrpSpPr/>
          <p:nvPr/>
        </p:nvGrpSpPr>
        <p:grpSpPr>
          <a:xfrm>
            <a:off x="1176603" y="3420616"/>
            <a:ext cx="4470400" cy="3437384"/>
            <a:chOff x="1176603" y="3420616"/>
            <a:chExt cx="4470400" cy="3437384"/>
          </a:xfrm>
        </p:grpSpPr>
        <p:pic>
          <p:nvPicPr>
            <p:cNvPr id="14" name="Picture 4" descr="LightingSettings">
              <a:extLst>
                <a:ext uri="{FF2B5EF4-FFF2-40B4-BE49-F238E27FC236}">
                  <a16:creationId xmlns:a16="http://schemas.microsoft.com/office/drawing/2014/main" id="{BEEC163A-4DC1-EC47-A74E-5954596016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562" t="34112" r="8983" b="38452"/>
            <a:stretch/>
          </p:blipFill>
          <p:spPr bwMode="auto">
            <a:xfrm>
              <a:off x="1176603" y="3420616"/>
              <a:ext cx="4470400" cy="3437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54" name="Rectangle 6"/>
            <p:cNvSpPr txBox="1">
              <a:spLocks noChangeArrowheads="1"/>
            </p:cNvSpPr>
            <p:nvPr/>
          </p:nvSpPr>
          <p:spPr bwMode="auto">
            <a:xfrm>
              <a:off x="1398556" y="6237288"/>
              <a:ext cx="2009718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ar-JO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وضع إضاءة صحيحة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55" name="Rectangle 6"/>
            <p:cNvSpPr txBox="1">
              <a:spLocks noChangeArrowheads="1"/>
            </p:cNvSpPr>
            <p:nvPr/>
          </p:nvSpPr>
          <p:spPr bwMode="auto">
            <a:xfrm>
              <a:off x="3491235" y="6237288"/>
              <a:ext cx="2016125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ar-JO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يؤدي إلى التألق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4456" name="Straight Connector 11"/>
          <p:cNvCxnSpPr>
            <a:cxnSpLocks noChangeShapeType="1"/>
          </p:cNvCxnSpPr>
          <p:nvPr/>
        </p:nvCxnSpPr>
        <p:spPr bwMode="auto">
          <a:xfrm>
            <a:off x="1403673" y="6669088"/>
            <a:ext cx="410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940425" y="5876925"/>
            <a:ext cx="3203575" cy="98901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ar-JO" sz="2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كين ديفيس، أسرار التواصل الديناميكي، 149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692696"/>
            <a:ext cx="53340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6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أنواع المنابر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06498" name="Picture 3" descr="Preacher-at-Pulpit-copy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909763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9700" name="Picture 4" descr="bucket wide pulp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3633788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9701" name="Picture 5" descr="plasticpulpitWithCro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234315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30800" y="152400"/>
            <a:ext cx="4013200" cy="40386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وضع المنبر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08546" name="Picture 4" descr="high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826000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876800"/>
            <a:ext cx="5486400" cy="1828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الوعظ إلى </a:t>
            </a:r>
            <a:b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فريق الترنيم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10594" name="Picture 4" descr="preacher-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6413" y="381000"/>
            <a:ext cx="5767387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52400"/>
            <a:ext cx="4419600" cy="40386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021288"/>
            <a:ext cx="9144000" cy="757808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"فن الوعظ"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328592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4197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067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ar-JO" i="0" u="sng" dirty="0">
                <a:latin typeface="Arial" panose="020B0604020202020204" pitchFamily="34" charset="0"/>
                <a:cs typeface="Arial" panose="020B0604020202020204" pitchFamily="34" charset="0"/>
              </a:rPr>
              <a:t>أهمية</a:t>
            </a:r>
            <a:r>
              <a:rPr lang="ar-JO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i="0" u="sng" dirty="0">
                <a:latin typeface="Arial" panose="020B0604020202020204" pitchFamily="34" charset="0"/>
                <a:cs typeface="Arial" panose="020B0604020202020204" pitchFamily="34" charset="0"/>
              </a:rPr>
              <a:t>التقديم</a:t>
            </a:r>
            <a:endParaRPr lang="en-US" i="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371600" y="6172200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algn="r" eaLnBrk="1" hangingPunct="1">
              <a:spcBef>
                <a:spcPct val="20000"/>
              </a:spcBef>
              <a:buSzPct val="90000"/>
              <a:buFont typeface="Wingdings" charset="2"/>
              <a:buNone/>
              <a:defRPr/>
            </a:pPr>
            <a:r>
              <a:rPr lang="ar-JO" sz="28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هادون روبنسون، الوعظ الكتابي، 191</a:t>
            </a:r>
            <a:endParaRPr lang="en-US" sz="2800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853440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1981200"/>
            <a:ext cx="9067800" cy="4114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charset="2"/>
              <a:buNone/>
              <a:defRPr/>
            </a:pPr>
            <a:r>
              <a:rPr lang="ar-JO" sz="3200" b="1" dirty="0">
                <a:latin typeface="Arial" panose="020B0604020202020204" pitchFamily="34" charset="0"/>
                <a:ea typeface="Arail" charset="0"/>
                <a:cs typeface="Arial" panose="020B0604020202020204" pitchFamily="34" charset="0"/>
              </a:rPr>
              <a:t>من حيث </a:t>
            </a:r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ea typeface="Arail" charset="0"/>
                <a:cs typeface="Arial" panose="020B0604020202020204" pitchFamily="34" charset="0"/>
              </a:rPr>
              <a:t>الأهمية</a:t>
            </a:r>
            <a:r>
              <a:rPr lang="ar-JO" sz="3200" b="1" dirty="0">
                <a:latin typeface="Arial" panose="020B0604020202020204" pitchFamily="34" charset="0"/>
                <a:ea typeface="Arail" charset="0"/>
                <a:cs typeface="Arial" panose="020B0604020202020204" pitchFamily="34" charset="0"/>
              </a:rPr>
              <a:t> فإن المكونات التي تشكل العظة هي الفكر والترتيب واللغة والصوت والإيماءات.</a:t>
            </a:r>
            <a:r>
              <a:rPr lang="en-US" sz="3200" b="1" dirty="0">
                <a:latin typeface="Arial" panose="020B0604020202020204" pitchFamily="34" charset="0"/>
                <a:ea typeface="Arail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charset="2"/>
              <a:buNone/>
              <a:defRPr/>
            </a:pPr>
            <a:endParaRPr lang="en-US" sz="3200" b="1" dirty="0">
              <a:latin typeface="Arial" panose="020B0604020202020204" pitchFamily="34" charset="0"/>
              <a:ea typeface="Arail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charset="2"/>
              <a:buNone/>
              <a:defRPr/>
            </a:pPr>
            <a:r>
              <a:rPr lang="ar-JO" sz="3200" b="1" dirty="0">
                <a:latin typeface="Arial" panose="020B0604020202020204" pitchFamily="34" charset="0"/>
                <a:ea typeface="Arail" charset="0"/>
                <a:cs typeface="Arial" panose="020B0604020202020204" pitchFamily="34" charset="0"/>
              </a:rPr>
              <a:t>ومع ذلك في أولوية </a:t>
            </a:r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ea typeface="Arail" charset="0"/>
                <a:cs typeface="Arial" panose="020B0604020202020204" pitchFamily="34" charset="0"/>
              </a:rPr>
              <a:t>الإنطباعات</a:t>
            </a:r>
            <a:r>
              <a:rPr lang="ar-JO" sz="3200" b="1" dirty="0">
                <a:latin typeface="Arial" panose="020B0604020202020204" pitchFamily="34" charset="0"/>
                <a:ea typeface="Arail" charset="0"/>
                <a:cs typeface="Arial" panose="020B0604020202020204" pitchFamily="34" charset="0"/>
              </a:rPr>
              <a:t> ينعكس الترتيب. تظهر الإيماءة والصوت باعتبارهما الأكثر وضوحاً وحسماً.</a:t>
            </a:r>
            <a:r>
              <a:rPr lang="en-US" sz="3200" b="1" dirty="0">
                <a:latin typeface="Arial" panose="020B0604020202020204" pitchFamily="34" charset="0"/>
                <a:ea typeface="Arail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9635" name="Picture 1028" descr="DeliveryTimeSho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027"/>
          <a:stretch>
            <a:fillRect/>
          </a:stretch>
        </p:blipFill>
        <p:spPr bwMode="auto">
          <a:xfrm>
            <a:off x="0" y="0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699792" y="5562600"/>
            <a:ext cx="6444208" cy="12954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ar-JO" altLang="ja-JP" sz="32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إنهم يفعلون ذلك في كل مرة ينهي عظته فيها عند الظهر</a:t>
            </a:r>
            <a:endParaRPr lang="en-US" sz="3200" b="1" i="0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9637" name="Text Box 1030"/>
          <p:cNvSpPr txBox="1">
            <a:spLocks noChangeArrowheads="1"/>
          </p:cNvSpPr>
          <p:nvPr/>
        </p:nvSpPr>
        <p:spPr bwMode="auto">
          <a:xfrm>
            <a:off x="76200" y="762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التواصل غير اللفظي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91821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293096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ar-JO" sz="4000" b="1" i="0" dirty="0">
                <a:solidFill>
                  <a:srgbClr val="FFFFFF"/>
                </a:solidFill>
                <a:effectLst>
                  <a:glow rad="177800">
                    <a:srgbClr val="000000">
                      <a:alpha val="91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التواصل غير اللفظي</a:t>
            </a:r>
            <a:endParaRPr lang="en-US" sz="4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3141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ar-J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تتواصل اللغة الصامتة أكثر من اللغة المحكية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eaLnBrk="1" hangingPunct="1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r" eaLnBrk="1" hangingPunct="1"/>
            <a:r>
              <a:rPr lang="ar-J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إذا تضاربت الرسائل غير اللفظية مع الرسائل اللفظية فسوف يصدق المستمعون  </a:t>
            </a:r>
          </a:p>
          <a:p>
            <a:pPr algn="r" eaLnBrk="1" hangingPunct="1"/>
            <a:r>
              <a:rPr lang="ar-J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الرسائل  الصامتة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eaLnBrk="1" hangingPunct="1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58775" indent="-358775" algn="r" eaLnBrk="1" hangingPunct="1"/>
            <a:r>
              <a:rPr lang="ar-J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التقديم الفعال يبدأ بالرغبات. إذا كنت لا تريد أن تقول ذلك بشكل جيد، فلن تفعل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029" descr="wpe1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084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276600" cy="26670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ar-J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العوامل </a:t>
            </a:r>
            <a:br>
              <a:rPr lang="ar-J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غير اللفظية </a:t>
            </a:r>
            <a:br>
              <a:rPr lang="ar-J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 التقديم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274638"/>
            <a:ext cx="3025775" cy="4306887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لا تلبس </a:t>
            </a:r>
            <a:b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أسوأ من مستمعيك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75779" name="Picture 4" descr="DeliveryCloth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31" t="14297" r="24892" b="32729"/>
          <a:stretch>
            <a:fillRect/>
          </a:stretch>
        </p:blipFill>
        <p:spPr bwMode="auto">
          <a:xfrm rot="-975853">
            <a:off x="1079500" y="-180975"/>
            <a:ext cx="3333750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 rot="-1066440">
            <a:off x="1238250" y="5111750"/>
            <a:ext cx="52514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هل ستأخذ فلسفة من هذا الرجل؟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1" name="Rectangle 3"/>
          <p:cNvSpPr txBox="1">
            <a:spLocks noChangeArrowheads="1"/>
          </p:cNvSpPr>
          <p:nvPr/>
        </p:nvSpPr>
        <p:spPr bwMode="auto">
          <a:xfrm>
            <a:off x="5795963" y="6165850"/>
            <a:ext cx="33480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كين ديفيس، أسرار التواصل الديناميكي، 134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kumimoji="0" lang="ar-JO" dirty="0">
                <a:latin typeface="Arial" panose="020B0604020202020204" pitchFamily="34" charset="0"/>
                <a:cs typeface="Arial" panose="020B0604020202020204" pitchFamily="34" charset="0"/>
              </a:rPr>
              <a:t>الحركة والإيماءات</a:t>
            </a:r>
            <a:endParaRPr kumimoji="0"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665663" cy="4114800"/>
          </a:xfrm>
          <a:effectLst/>
        </p:spPr>
        <p:txBody>
          <a:bodyPr/>
          <a:lstStyle/>
          <a:p>
            <a:pPr algn="r" rtl="1" eaLnBrk="1" hangingPunct="1">
              <a:buFont typeface="Wingdings" charset="2"/>
              <a:buChar char="§"/>
              <a:defRPr/>
            </a:pPr>
            <a:r>
              <a:rPr kumimoji="0"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تلقائية</a:t>
            </a:r>
            <a:endParaRPr kumimoji="0"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2"/>
              <a:buChar char="§"/>
              <a:defRPr/>
            </a:pPr>
            <a:r>
              <a:rPr kumimoji="0"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محددة</a:t>
            </a:r>
            <a:endParaRPr kumimoji="0"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Wingdings" charset="2"/>
              <a:buChar char="§"/>
              <a:defRPr/>
            </a:pPr>
            <a:r>
              <a:rPr kumimoji="0"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منوعة</a:t>
            </a:r>
            <a:endParaRPr kumimoji="0"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95</a:t>
            </a:r>
            <a:endParaRPr lang="en-US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7828" name="Picture 5" descr="Le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1463" y="1981200"/>
            <a:ext cx="36401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028" descr="Water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ar-JO" b="1" dirty="0">
                <a:solidFill>
                  <a:srgbClr val="005100"/>
                </a:solidFill>
                <a:latin typeface="Arial" charset="0"/>
                <a:ea typeface="ＭＳ Ｐゴシック" charset="0"/>
                <a:cs typeface="Arial" charset="0"/>
              </a:rPr>
              <a:t>التوقيت مفتاح</a:t>
            </a:r>
            <a:endParaRPr kumimoji="0" lang="en-US" b="1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f Veins">
  <a:themeElements>
    <a:clrScheme name="Leaf Veins 1">
      <a:dk1>
        <a:srgbClr val="5C1F00"/>
      </a:dk1>
      <a:lt1>
        <a:srgbClr val="FFDB96"/>
      </a:lt1>
      <a:dk2>
        <a:srgbClr val="62925E"/>
      </a:dk2>
      <a:lt2>
        <a:srgbClr val="FFDB96"/>
      </a:lt2>
      <a:accent1>
        <a:srgbClr val="713E39"/>
      </a:accent1>
      <a:accent2>
        <a:srgbClr val="BE7960"/>
      </a:accent2>
      <a:accent3>
        <a:srgbClr val="B7C7B6"/>
      </a:accent3>
      <a:accent4>
        <a:srgbClr val="DABB7F"/>
      </a:accent4>
      <a:accent5>
        <a:srgbClr val="BBAFAE"/>
      </a:accent5>
      <a:accent6>
        <a:srgbClr val="AC6D56"/>
      </a:accent6>
      <a:hlink>
        <a:srgbClr val="408000"/>
      </a:hlink>
      <a:folHlink>
        <a:srgbClr val="D3A219"/>
      </a:folHlink>
    </a:clrScheme>
    <a:fontScheme name="Leaf Veins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af Veins 1">
        <a:dk1>
          <a:srgbClr val="5C1F00"/>
        </a:dk1>
        <a:lt1>
          <a:srgbClr val="FFDB96"/>
        </a:lt1>
        <a:dk2>
          <a:srgbClr val="62925E"/>
        </a:dk2>
        <a:lt2>
          <a:srgbClr val="FFDB96"/>
        </a:lt2>
        <a:accent1>
          <a:srgbClr val="713E39"/>
        </a:accent1>
        <a:accent2>
          <a:srgbClr val="BE7960"/>
        </a:accent2>
        <a:accent3>
          <a:srgbClr val="B7C7B6"/>
        </a:accent3>
        <a:accent4>
          <a:srgbClr val="DABB7F"/>
        </a:accent4>
        <a:accent5>
          <a:srgbClr val="BBAFAE"/>
        </a:accent5>
        <a:accent6>
          <a:srgbClr val="AC6D56"/>
        </a:accent6>
        <a:hlink>
          <a:srgbClr val="408000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f Veins 2">
        <a:dk1>
          <a:srgbClr val="2D2015"/>
        </a:dk1>
        <a:lt1>
          <a:srgbClr val="FFDB96"/>
        </a:lt1>
        <a:dk2>
          <a:srgbClr val="609060"/>
        </a:dk2>
        <a:lt2>
          <a:srgbClr val="FFDB96"/>
        </a:lt2>
        <a:accent1>
          <a:srgbClr val="8C7B70"/>
        </a:accent1>
        <a:accent2>
          <a:srgbClr val="8F5F2F"/>
        </a:accent2>
        <a:accent3>
          <a:srgbClr val="B6C6B6"/>
        </a:accent3>
        <a:accent4>
          <a:srgbClr val="DABB7F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4683</TotalTime>
  <Words>483</Words>
  <Application>Microsoft Macintosh PowerPoint</Application>
  <PresentationFormat>On-screen Show (4:3)</PresentationFormat>
  <Paragraphs>110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ＭＳ Ｐゴシック</vt:lpstr>
      <vt:lpstr>Arial</vt:lpstr>
      <vt:lpstr>Futura</vt:lpstr>
      <vt:lpstr>Helvetica</vt:lpstr>
      <vt:lpstr>Times New Roman</vt:lpstr>
      <vt:lpstr>Verdana</vt:lpstr>
      <vt:lpstr>Wingdings</vt:lpstr>
      <vt:lpstr>Blank Presentation</vt:lpstr>
      <vt:lpstr>Northern Lights</vt:lpstr>
      <vt:lpstr>Leaf Veins</vt:lpstr>
      <vt:lpstr>Fossil</vt:lpstr>
      <vt:lpstr>Default Design</vt:lpstr>
      <vt:lpstr>1_Default Design</vt:lpstr>
      <vt:lpstr>تقديم  العظة</vt:lpstr>
      <vt:lpstr>فعالية العظة ناتجة عن ...</vt:lpstr>
      <vt:lpstr>أهمية التقديم</vt:lpstr>
      <vt:lpstr>إنهم يفعلون ذلك في كل مرة ينهي عظته فيها عند الظهر</vt:lpstr>
      <vt:lpstr>التواصل غير اللفظي</vt:lpstr>
      <vt:lpstr>العوامل  غير اللفظية  في التقديم</vt:lpstr>
      <vt:lpstr>لا تلبس  أسوأ من مستمعيك</vt:lpstr>
      <vt:lpstr>الحركة والإيماءات</vt:lpstr>
      <vt:lpstr>التوقيت مفتاح</vt:lpstr>
      <vt:lpstr>الحركة والإيماءات</vt:lpstr>
      <vt:lpstr>استخدم  ذراعيك  ويديك</vt:lpstr>
      <vt:lpstr>التدرب على العظة</vt:lpstr>
      <vt:lpstr>أحصل على التواصل البصري</vt:lpstr>
      <vt:lpstr>التقديم الصوتي</vt:lpstr>
      <vt:lpstr>من المؤكد أن إلقاء عظة للأطفال يساعد  في تقديمك  (الأطفال لا يرحمون)</vt:lpstr>
      <vt:lpstr>بعض النصائح الأخرى…</vt:lpstr>
      <vt:lpstr>أين  يجب  أن  تحمل الميكروفون؟</vt:lpstr>
      <vt:lpstr>راقب  الإضاءة</vt:lpstr>
      <vt:lpstr>الإضاءة الطبيعية هي الأفضل</vt:lpstr>
      <vt:lpstr>ضع  الإضاءة  بشكل صحيح</vt:lpstr>
      <vt:lpstr>تأثيرات  الإضاءة</vt:lpstr>
      <vt:lpstr>أنواع المنابر</vt:lpstr>
      <vt:lpstr>وضع المنبر</vt:lpstr>
      <vt:lpstr>الوعظ إلى  فريق الترنيم</vt:lpstr>
      <vt:lpstr>Black</vt:lpstr>
      <vt:lpstr>الرابط للعرض التقديميِّ "فن الوعظ" متاحٌ على الموقع الإلكترونيّ: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154</cp:revision>
  <dcterms:created xsi:type="dcterms:W3CDTF">2004-09-11T01:03:24Z</dcterms:created>
  <dcterms:modified xsi:type="dcterms:W3CDTF">2024-01-29T17:07:20Z</dcterms:modified>
</cp:coreProperties>
</file>