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8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9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theme/theme11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2" r:id="rId1"/>
    <p:sldMasterId id="2147483710" r:id="rId2"/>
    <p:sldMasterId id="2147483649" r:id="rId3"/>
    <p:sldMasterId id="2147483943" r:id="rId4"/>
    <p:sldMasterId id="2147484883" r:id="rId5"/>
    <p:sldMasterId id="2147484895" r:id="rId6"/>
    <p:sldMasterId id="2147484897" r:id="rId7"/>
    <p:sldMasterId id="2147484909" r:id="rId8"/>
    <p:sldMasterId id="2147484921" r:id="rId9"/>
    <p:sldMasterId id="2147484933" r:id="rId10"/>
    <p:sldMasterId id="2147484945" r:id="rId11"/>
    <p:sldMasterId id="2147484947" r:id="rId12"/>
  </p:sldMasterIdLst>
  <p:notesMasterIdLst>
    <p:notesMasterId r:id="rId49"/>
  </p:notesMasterIdLst>
  <p:sldIdLst>
    <p:sldId id="309" r:id="rId13"/>
    <p:sldId id="286" r:id="rId14"/>
    <p:sldId id="333" r:id="rId15"/>
    <p:sldId id="354" r:id="rId16"/>
    <p:sldId id="273" r:id="rId17"/>
    <p:sldId id="310" r:id="rId18"/>
    <p:sldId id="5515" r:id="rId19"/>
    <p:sldId id="5516" r:id="rId20"/>
    <p:sldId id="5517" r:id="rId21"/>
    <p:sldId id="270" r:id="rId22"/>
    <p:sldId id="327" r:id="rId23"/>
    <p:sldId id="328" r:id="rId24"/>
    <p:sldId id="329" r:id="rId25"/>
    <p:sldId id="266" r:id="rId26"/>
    <p:sldId id="350" r:id="rId27"/>
    <p:sldId id="342" r:id="rId28"/>
    <p:sldId id="261" r:id="rId29"/>
    <p:sldId id="330" r:id="rId30"/>
    <p:sldId id="331" r:id="rId31"/>
    <p:sldId id="332" r:id="rId32"/>
    <p:sldId id="340" r:id="rId33"/>
    <p:sldId id="349" r:id="rId34"/>
    <p:sldId id="341" r:id="rId35"/>
    <p:sldId id="353" r:id="rId36"/>
    <p:sldId id="5505" r:id="rId37"/>
    <p:sldId id="605" r:id="rId38"/>
    <p:sldId id="308" r:id="rId39"/>
    <p:sldId id="611" r:id="rId40"/>
    <p:sldId id="5208" r:id="rId41"/>
    <p:sldId id="317" r:id="rId42"/>
    <p:sldId id="5207" r:id="rId43"/>
    <p:sldId id="352" r:id="rId44"/>
    <p:sldId id="335" r:id="rId45"/>
    <p:sldId id="334" r:id="rId46"/>
    <p:sldId id="305" r:id="rId47"/>
    <p:sldId id="5514" r:id="rId4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FF99"/>
    <a:srgbClr val="6699FF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297" autoAdjust="0"/>
    <p:restoredTop sz="94249" autoAdjust="0"/>
  </p:normalViewPr>
  <p:slideViewPr>
    <p:cSldViewPr>
      <p:cViewPr>
        <p:scale>
          <a:sx n="86" d="100"/>
          <a:sy n="86" d="100"/>
        </p:scale>
        <p:origin x="696" y="15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792670E-213F-BD41-B450-883663DC6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81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-111" charset="0"/>
        <a:ea typeface="ＭＳ Ｐゴシック" charset="-128"/>
        <a:cs typeface="ＭＳ Ｐゴシック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-111" charset="0"/>
        <a:ea typeface="ＭＳ Ｐゴシック" pitchFamily="-111" charset="-128"/>
        <a:cs typeface="ＭＳ Ｐゴシック" charset="-128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-111" charset="0"/>
        <a:ea typeface="ＭＳ Ｐゴシック" pitchFamily="-111" charset="-128"/>
        <a:cs typeface="ＭＳ Ｐゴシック" charset="-128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-111" charset="0"/>
        <a:ea typeface="ＭＳ Ｐゴシック" pitchFamily="-111" charset="-128"/>
        <a:cs typeface="ＭＳ Ｐゴシック" charset="-128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-111" charset="0"/>
        <a:ea typeface="ＭＳ Ｐゴシック" pitchFamily="-111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5AB82B8-784D-AA4C-B3E7-41C99510AF72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962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87BFF29-8B72-2848-8A1C-E521FAB48A83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146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5D52F3E-8A99-FD43-889C-E9226F3DED8E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167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F6A4D8-3A6A-8A40-A702-5D514C87DADF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187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AE45186-2D7E-6546-8F0D-E87D7524DB12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208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7C8F5A-0F76-F14C-8B41-CAA4E3017A1F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228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11.14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1BFAA82-2FF4-4744-A222-C0BBBD668B4E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249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BBFFDC-672E-D040-B4FD-31839F820E06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269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214664-84B6-B340-ABAE-8E062CD2E85A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290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8DA2C01-76D2-B144-90D2-B17F1108D153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6F81EC4-2A75-1A48-8B46-A2E62FC7963E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1331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922020-A506-BD4B-BE73-9617A2B60ED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560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/>
              <a:t>Cover steps 1-3 on page 27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B7A2071-C3D9-524B-8542-2365B8C4FEB8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1351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B11C26A-0F96-0342-A698-5FFE3181D797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1372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FA83FC7-FA93-374F-83DA-0F4C76383F0D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1392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A15A04D-D00A-7B4C-A266-936BA8EC345D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1413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FDEC6D6-4287-2245-9367-2A359C0689D1}" type="slidenum">
              <a:rPr lang="en-US" sz="1200">
                <a:solidFill>
                  <a:prstClr val="black"/>
                </a:solidFill>
              </a:rPr>
              <a:pPr/>
              <a:t>24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D3757E-68ED-F447-A497-8BC20F183FE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02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PR 07.15. 09.35; 11.25; 12.16; 16:11 HO subject only</a:t>
            </a:r>
          </a:p>
          <a:p>
            <a:pPr eaLnBrk="1" hangingPunct="1"/>
            <a:r>
              <a:rPr lang="en-US" dirty="0">
                <a:ea typeface="MS PGothic" charset="0"/>
                <a:cs typeface="MS PGothic" charset="0"/>
              </a:rPr>
              <a:t>BS 18.43; 20.31; 25.11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NS Mt 15.16</a:t>
            </a:r>
          </a:p>
          <a:p>
            <a:pPr eaLnBrk="1" hangingPunct="1"/>
            <a:endParaRPr lang="en-US" dirty="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8CD41B-F14B-8549-AF57-12F3EC31655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65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إذن، كيف تعيد المؤمنين الخطأة بشكل صحيح؟ عندما يبتعد إنسان ما عن إرادة الله، ما العملية التي نستخدمها لإعادة ذلك الشخص؟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eaLnBrk="1" hangingPunct="1"/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D8EA46-0008-4D40-8638-8DC57CA3E8D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754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God</a:t>
            </a:r>
            <a:r>
              <a:rPr lang="mr-IN" dirty="0"/>
              <a:t>'</a:t>
            </a:r>
            <a:r>
              <a:rPr lang="en-US" dirty="0"/>
              <a:t>s strategy to bring sinning Christians back is to involve as few people as you can.</a:t>
            </a:r>
          </a:p>
        </p:txBody>
      </p:sp>
    </p:spTree>
    <p:extLst>
      <p:ext uri="{BB962C8B-B14F-4D97-AF65-F5344CB8AC3E}">
        <p14:creationId xmlns:p14="http://schemas.microsoft.com/office/powerpoint/2010/main" val="5223343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C0257E-5315-2444-83EC-4EBC77B5D8F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r" eaLnBrk="1" hangingPunct="1"/>
            <a:r>
              <a:rPr lang="ar-JO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الغاية المرجوة هي الاستعادة وليس العقاب أو الحرمان الكنسي.
الهدف من الانضباط هو تغيير السلوك لإعادة الشخص الضال.  لسوء الحظ ، فإن الكثير من الكنائس "تحرم" من العقاب بدلا من الاستعادة).
الاستعادة هي هدف الله للقديس الهائم على صورة الخروف في الآيات 10-14.
الاستعادة هي التعليم الصريح لهذا النص في الآية 15 ب.
الإسترداد هو هدف التأديب الكنسي في مقاطع أخرى مثل غلاطية 6: 1.
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04CFFA-CE29-8C44-9E35-F91F94ACC0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God</a:t>
            </a:r>
            <a:r>
              <a:rPr lang="mr-IN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'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s restoring process has four steps that progressively tell more and more people about the sin (15-17).</a:t>
            </a:r>
            <a:r>
              <a:rPr lang="en-SG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897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328A44F-84DE-6246-858D-E63966D484DA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FA5C73-164A-3344-9B75-63D63B49E6B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174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But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why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must we do all this?  What right do we have to discipline our members?  Why must we restore sinning Christians properly?  Because…</a:t>
            </a:r>
            <a:r>
              <a:rPr lang="en-SG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6201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1D5869-8365-754A-905B-BFCBAF5FC61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194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God</a:t>
            </a:r>
            <a:r>
              <a:rPr lang="mr-IN" dirty="0"/>
              <a:t>'</a:t>
            </a:r>
            <a:r>
              <a:rPr lang="en-US" dirty="0"/>
              <a:t>s right to judge is actually delegated to us! </a:t>
            </a:r>
          </a:p>
        </p:txBody>
      </p:sp>
    </p:spTree>
    <p:extLst>
      <p:ext uri="{BB962C8B-B14F-4D97-AF65-F5344CB8AC3E}">
        <p14:creationId xmlns:p14="http://schemas.microsoft.com/office/powerpoint/2010/main" val="32363040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226C10-02E8-294B-9B57-D63087649A40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2F0CB2-6835-4C43-B896-5464CC608951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160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B1640B7-3484-D04A-8B67-DAE00CD2C097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1628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 Preaching (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Homiletics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Arabic</a:t>
            </a:r>
          </a:p>
          <a:p>
            <a:r>
              <a:rPr lang="en-US" dirty="0"/>
              <a:t>_____________</a:t>
            </a:r>
          </a:p>
          <a:p>
            <a:r>
              <a:rPr lang="en-US" dirty="0"/>
              <a:t>Common-</a:t>
            </a:r>
            <a:r>
              <a:rPr lang="en-US" dirty="0">
                <a:latin typeface="Arial" charset="0"/>
                <a:ea typeface="ＭＳ Ｐゴシック" charset="0"/>
              </a:rPr>
              <a:t>3</a:t>
            </a:r>
            <a:r>
              <a:rPr lang="en-US" baseline="0" dirty="0">
                <a:latin typeface="Arial" charset="0"/>
                <a:ea typeface="ＭＳ Ｐゴシック" charset="0"/>
              </a:rPr>
              <a:t>6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574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922020-A506-BD4B-BE73-9617A2B60ED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2560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/>
              <a:t>Cover steps 1-3 on page 27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5542FE5-F203-4049-98A8-0FD1ACA0B4BC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044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11.5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The Purpose Question: On the basis of this text, what does God want my people to hear, understand, and obey?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See separate EO 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sermon manuscripts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on Ps 117:1-2; Matt 28:18-20; Ezra 7:10.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F87BACC-4906-984D-89D2-6BDFB161475D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87BACC-4906-984D-89D2-6BDFB161475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945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87BACC-4906-984D-89D2-6BDFB161475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410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87BACC-4906-984D-89D2-6BDFB161475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269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7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362200"/>
            <a:ext cx="7772400" cy="12192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581400"/>
            <a:ext cx="7772400" cy="1143000"/>
          </a:xfrm>
          <a:ln w="9525">
            <a:headEnd/>
            <a:tailEnd/>
          </a:ln>
        </p:spPr>
        <p:txBody>
          <a:bodyPr lIns="92075" tIns="46038" rIns="92075" bIns="46038" anchor="ctr"/>
          <a:lstStyle>
            <a:lvl1pPr marL="0" indent="0" algn="r">
              <a:buFont typeface="Wingdings" pitchFamily="-111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24600"/>
            <a:ext cx="1905000" cy="457200"/>
          </a:xfrm>
          <a:effec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effec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F19FE-1C5C-B548-A7D9-8EABD82BD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33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F202E-B70C-2A4A-8BD2-5E2C167C5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372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76165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44727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0D556E-1B47-E145-B343-9708077C202E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53750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E82E3-6EF7-5B46-A145-34E23E3CF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29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43175" y="3733800"/>
            <a:ext cx="4056063" cy="2286000"/>
          </a:xfrm>
        </p:spPr>
        <p:txBody>
          <a:bodyPr/>
          <a:lstStyle>
            <a:lvl1pPr marL="0" indent="0" algn="ctr">
              <a:buFont typeface="Monotype Sorts" pitchFamily="-111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049D6-1445-044D-BC3D-B5213803D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51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463F0-85AB-1E45-B6B4-2FC899DC9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63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06601-C937-B548-8E07-0211B5BC0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46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22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EF543-B122-2947-8F40-38A93C473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75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3A4E5-356F-3D43-BA37-318EADF6A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15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93D5F-5B87-654E-9649-DBCA92DB9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41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0BB47-C528-7B46-83BD-6F8D0AB33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99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2434F-40F8-5B45-B595-BC9594D68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9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0867F-CD2B-7049-8497-DFEB2F884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61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B7A3E-239E-964D-96A4-CFFBFB1EF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56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26645-6178-6248-A869-47C4B0316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80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457200"/>
            <a:ext cx="154305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457200"/>
            <a:ext cx="447675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25ECF-5484-404C-8F27-606030173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79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F59C5-B003-EE48-8394-A260CF13D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49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5AFB7-6843-5846-A724-D413A8CF8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30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39753-266E-B14B-B667-BFA8D2E24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782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F54C4-F8CF-EE4D-9266-425AB2ABA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705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16B6D-4E2F-0942-A294-1622B1DF9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49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D09B1-CBA2-E64F-8004-84E5EF876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155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8FCDA-B8E6-F848-80BA-261132C72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41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28764-1658-F845-A9CE-DA8966A30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85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B4FFD-F260-C149-AD2D-D17D608CB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430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2CEEB-DBEA-4B45-9DF8-37DFADFAB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81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F5402-1625-B44C-A991-9E30DC818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79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AD215-5727-0644-94A6-9942BD517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734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  <a:effectLst>
            <a:outerShdw blurRad="63500" dist="35915" dir="16979978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ffectLst>
            <a:outerShdw blurRad="63500" dist="25399" dir="16979931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5FB99-B23E-4D46-A115-99B6C1B70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971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A6B52-D59C-8A41-B696-026A365F3B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8626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A14CB-A19A-104E-8B5C-A85BA1351D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806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951BB-F675-6443-B8DD-478AF2C84A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858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D87AF-8D14-9B4C-8DC1-A3F5C84244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1915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6F9A0-B063-C344-B0AD-A396C3A38A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049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C5C6D-A324-6747-B884-22ECCA734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397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934D4-8432-8C4A-9EFE-26B9FF0C44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3316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C8B13-AEE7-6045-9F3C-251A1CC563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513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00786-70BA-B543-83AA-8205F86626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797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1FDEF-76AF-8943-9B6A-8B0E16D676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596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068E6-86E6-4344-B759-F010B257E8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599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FF35C-78E9-6841-911D-D73A0A9D43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68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295016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Expbann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EXPHORS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EXPHOR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FC4C5D0D-7860-7E45-B55E-8CEA3B8B9EE0}" type="slidenum">
              <a:rPr lang="en-US">
                <a:solidFill>
                  <a:srgbClr val="4824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15111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067DC-771F-E04E-978E-79E39B5E6F4E}" type="slidenum">
              <a:rPr lang="en-US">
                <a:solidFill>
                  <a:srgbClr val="4824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348580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0083F-2CEF-8447-AFEA-D4521EE27E07}" type="slidenum">
              <a:rPr lang="en-US">
                <a:solidFill>
                  <a:srgbClr val="4824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99233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2F1D7-C74C-F644-B458-2A1C80999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460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F7992-A369-964D-B3DF-C613560FEBA3}" type="slidenum">
              <a:rPr lang="en-US">
                <a:solidFill>
                  <a:srgbClr val="4824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17493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30E98-C1E2-AE44-A9F3-86E37E234B03}" type="slidenum">
              <a:rPr lang="en-US">
                <a:solidFill>
                  <a:srgbClr val="4824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445803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489C9-2406-9148-BC1B-FA62F320D4C8}" type="slidenum">
              <a:rPr lang="en-US">
                <a:solidFill>
                  <a:srgbClr val="4824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91945"/>
      </p:ext>
    </p:extLst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6CB72-7609-BC43-8140-B84969195C1B}" type="slidenum">
              <a:rPr lang="en-US">
                <a:solidFill>
                  <a:srgbClr val="4824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502330"/>
      </p:ext>
    </p:extLst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CB198-68C0-354B-B2DE-2BB8994F24D9}" type="slidenum">
              <a:rPr lang="en-US">
                <a:solidFill>
                  <a:srgbClr val="4824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031084"/>
      </p:ext>
    </p:extLst>
  </p:cSld>
  <p:clrMapOvr>
    <a:masterClrMapping/>
  </p:clrMapOvr>
  <p:transition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60539-18FD-E24E-8BA6-A18A48D0A394}" type="slidenum">
              <a:rPr lang="en-US">
                <a:solidFill>
                  <a:srgbClr val="4824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90785"/>
      </p:ext>
    </p:extLst>
  </p:cSld>
  <p:clrMapOvr>
    <a:masterClrMapping/>
  </p:clrMapOvr>
  <p:transition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47273-D13C-B249-84C2-904393798028}" type="slidenum">
              <a:rPr lang="en-US">
                <a:solidFill>
                  <a:srgbClr val="4824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46727"/>
      </p:ext>
    </p:extLst>
  </p:cSld>
  <p:clrMapOvr>
    <a:masterClrMapping/>
  </p:clrMapOvr>
  <p:transition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7E626-5BFF-4E4C-AA99-83ECB8B70586}" type="slidenum">
              <a:rPr lang="en-US">
                <a:solidFill>
                  <a:srgbClr val="4824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902401"/>
      </p:ext>
    </p:extLst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90513" y="2546350"/>
            <a:ext cx="711200" cy="474663"/>
            <a:chOff x="720" y="336"/>
            <a:chExt cx="624" cy="432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720" y="336"/>
              <a:ext cx="384" cy="43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056" y="336"/>
              <a:ext cx="288" cy="432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14338" y="2968625"/>
            <a:ext cx="738187" cy="474663"/>
            <a:chOff x="912" y="2640"/>
            <a:chExt cx="672" cy="432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912" y="2640"/>
              <a:ext cx="384" cy="4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249" y="2640"/>
              <a:ext cx="335" cy="432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28956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35000" y="24384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gray">
          <a:xfrm flipV="1">
            <a:off x="315913" y="3265488"/>
            <a:ext cx="8683625" cy="460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108954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8954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6CD3568-9A40-2540-9C13-B93D388C479F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6962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30C86-6100-A54A-8682-1DD6548497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01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73410-E9DE-7345-8CCB-9A77E4FAC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50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18F4D-A442-8540-8274-A681BF0F84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2673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FA2E8-6D87-CA4A-BEB3-89D62A99D0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021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50D9C-F28F-B64C-A7AC-640F511141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2035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07FD2-25F3-FA48-AA64-A66D74A49F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0336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F98F-BDB8-F147-AF15-4E313D367E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046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68148-1AEB-7844-A0FA-1C87394829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673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CEC6B-B11A-C542-A078-624EAA1959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7238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0D32E-E315-F040-BA52-032473FC24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0583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AE435-7643-2B40-B345-DF847CD6DA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0703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99632-D5DB-1343-B794-E7B76F15606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73267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FB86B-025A-5446-9679-3E80D6912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053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4AACA-4BB1-5840-88CA-EBE70D20CDF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50609"/>
      </p:ext>
    </p:extLst>
  </p:cSld>
  <p:clrMapOvr>
    <a:masterClrMapping/>
  </p:clrMapOvr>
  <p:transition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5F62B-2747-DB45-BAF3-23AF1135DDF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909689"/>
      </p:ext>
    </p:extLst>
  </p:cSld>
  <p:clrMapOvr>
    <a:masterClrMapping/>
  </p:clrMapOvr>
  <p:transition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EC341-7EB2-4C45-8D30-DE95360CD0D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489922"/>
      </p:ext>
    </p:extLst>
  </p:cSld>
  <p:clrMapOvr>
    <a:masterClrMapping/>
  </p:clrMapOvr>
  <p:transition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8B3CA-7F65-2F48-83D5-C1C91A03450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450582"/>
      </p:ext>
    </p:extLst>
  </p:cSld>
  <p:clrMapOvr>
    <a:masterClrMapping/>
  </p:clrMapOvr>
  <p:transition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8EBF5-6260-0946-B818-FF64A8DCDA0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467004"/>
      </p:ext>
    </p:extLst>
  </p:cSld>
  <p:clrMapOvr>
    <a:masterClrMapping/>
  </p:clrMapOvr>
  <p:transition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1BCEF-FA63-AC48-A143-4E9275F9E00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127210"/>
      </p:ext>
    </p:extLst>
  </p:cSld>
  <p:clrMapOvr>
    <a:masterClrMapping/>
  </p:clrMapOvr>
  <p:transition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64945-7CB4-D443-99F9-F3E7AE18EE4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913396"/>
      </p:ext>
    </p:extLst>
  </p:cSld>
  <p:clrMapOvr>
    <a:masterClrMapping/>
  </p:clrMapOvr>
  <p:transition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6BB59-6E00-C84E-AD65-817D2A8F6AA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424637"/>
      </p:ext>
    </p:extLst>
  </p:cSld>
  <p:clrMapOvr>
    <a:masterClrMapping/>
  </p:clrMapOvr>
  <p:transition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69207-1877-2440-981D-5E5B966E4F1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455807"/>
      </p:ext>
    </p:extLst>
  </p:cSld>
  <p:clrMapOvr>
    <a:masterClrMapping/>
  </p:clrMapOvr>
  <p:transition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7BEBF-5083-AA4E-95A1-98A34E3402F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842907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96484-3ADF-9342-98EF-9253C86E3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360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2286000"/>
            <a:ext cx="5791200" cy="19812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74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419600"/>
            <a:ext cx="5791200" cy="1295400"/>
          </a:xfrm>
        </p:spPr>
        <p:txBody>
          <a:bodyPr/>
          <a:lstStyle>
            <a:lvl1pPr marL="0" indent="0" algn="ctr">
              <a:buFont typeface="Monotype Sorts" charset="0"/>
              <a:buNone/>
              <a:defRPr sz="28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FD26A-F147-5D42-8DAE-6C96261DB675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449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7470A-EC4B-EE4F-AAD3-6C1D8AA7B5CA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0600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26C13-072D-AF40-965A-352C72EB1E42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8672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1981200"/>
            <a:ext cx="3124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981200"/>
            <a:ext cx="3124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5FE3D-CC93-3A41-B45C-2AF93F1986D2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493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EF7B7-8D12-8B4A-8414-0751902B3C3A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8153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D5906-AEBC-9141-BEDB-E57969411A25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0675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785CC-ECA3-2D46-9829-855C11AB6A8F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643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B9B3C-98FE-254C-9D5F-FD2D53D7A5EC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4430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0D9DC-0F93-6141-BDF2-E02D8240A4DE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37872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4D04B-66DC-B14D-87C3-F38986D2627A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171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F7841-E002-9F48-B06D-4624771FC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064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609600"/>
            <a:ext cx="180975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609600"/>
            <a:ext cx="52768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C30E0-0B47-7548-8520-CCA6EBA0753F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754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FD28C-CE6A-3544-A45D-A382EE4E9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82960"/>
      </p:ext>
    </p:extLst>
  </p:cSld>
  <p:clrMapOvr>
    <a:masterClrMapping/>
  </p:clrMapOvr>
  <p:transition>
    <p:rand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36793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24095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15548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01577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15995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18865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7217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1147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9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7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747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200" b="1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74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324600"/>
            <a:ext cx="3429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858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200" b="1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74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200" b="1"/>
            </a:lvl1pPr>
          </a:lstStyle>
          <a:p>
            <a:pPr>
              <a:defRPr/>
            </a:pPr>
            <a:fld id="{83F622A3-56E2-5B47-9BB1-E76C48BAE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6" r:id="rId1"/>
    <p:sldLayoutId id="2147484791" r:id="rId2"/>
    <p:sldLayoutId id="2147484792" r:id="rId3"/>
    <p:sldLayoutId id="2147484793" r:id="rId4"/>
    <p:sldLayoutId id="2147484794" r:id="rId5"/>
    <p:sldLayoutId id="2147484795" r:id="rId6"/>
    <p:sldLayoutId id="2147484796" r:id="rId7"/>
    <p:sldLayoutId id="2147484797" r:id="rId8"/>
    <p:sldLayoutId id="2147484798" r:id="rId9"/>
    <p:sldLayoutId id="2147484799" r:id="rId10"/>
    <p:sldLayoutId id="2147484800" r:id="rId11"/>
  </p:sldLayoutIdLst>
  <p:hf sldNum="0" hdr="0"/>
  <p:txStyles>
    <p:titleStyle>
      <a:lvl1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</a:defRPr>
      </a:lvl6pPr>
      <a:lvl7pPr marL="9144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</a:defRPr>
      </a:lvl7pPr>
      <a:lvl8pPr marL="13716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</a:defRPr>
      </a:lvl8pPr>
      <a:lvl9pPr marL="18288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1" charset="2"/>
        <a:buChar char="l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1" charset="2"/>
        <a:buChar char="l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1" charset="2"/>
        <a:buChar char="l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1" charset="2"/>
        <a:buChar char="l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609600"/>
            <a:ext cx="7239000" cy="11430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0" y="1981200"/>
            <a:ext cx="6400800" cy="41148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73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1073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  <a:latin typeface="Verdana"/>
              <a:ea typeface="Osaka"/>
              <a:cs typeface="Osaka"/>
            </a:endParaRPr>
          </a:p>
        </p:txBody>
      </p:sp>
      <p:sp>
        <p:nvSpPr>
          <p:cNvPr id="1073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E3E9D3C5-FD88-084E-B72A-BA02B3873209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9398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934" r:id="rId1"/>
    <p:sldLayoutId id="2147484935" r:id="rId2"/>
    <p:sldLayoutId id="2147484936" r:id="rId3"/>
    <p:sldLayoutId id="2147484937" r:id="rId4"/>
    <p:sldLayoutId id="2147484938" r:id="rId5"/>
    <p:sldLayoutId id="2147484939" r:id="rId6"/>
    <p:sldLayoutId id="2147484940" r:id="rId7"/>
    <p:sldLayoutId id="2147484941" r:id="rId8"/>
    <p:sldLayoutId id="2147484942" r:id="rId9"/>
    <p:sldLayoutId id="2147484943" r:id="rId10"/>
    <p:sldLayoutId id="2147484944" r:id="rId11"/>
  </p:sldLayoutIdLst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Monotype Sorts" charset="0"/>
        <a:buChar char="F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03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 b="0" i="0">
                <a:solidFill>
                  <a:srgbClr val="BBE0E3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03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 b="0" i="0">
                <a:solidFill>
                  <a:srgbClr val="BBE0E3"/>
                </a:solidFill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03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 b="0" i="0">
                <a:solidFill>
                  <a:srgbClr val="BBE0E3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CA48BD1-6236-4048-AB1A-871C8BA8D2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1503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946" r:id="rId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0" i="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4"/>
        </a:buBlip>
        <a:defRPr kumimoji="1" sz="3200" b="0" i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5"/>
        </a:buBlip>
        <a:defRPr kumimoji="1" sz="2800" b="0" i="0">
          <a:solidFill>
            <a:schemeClr val="tx1"/>
          </a:solidFill>
          <a:latin typeface="Arial" panose="020B0604020202020204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Blip>
          <a:blip r:embed="rId4"/>
        </a:buBlip>
        <a:defRPr kumimoji="1" sz="2400" b="0" i="0">
          <a:solidFill>
            <a:schemeClr val="tx1"/>
          </a:solidFill>
          <a:latin typeface="Arial" panose="020B0604020202020204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5"/>
        </a:buBlip>
        <a:defRPr kumimoji="1" sz="2000" b="0" i="0">
          <a:solidFill>
            <a:schemeClr val="tx1"/>
          </a:solidFill>
          <a:latin typeface="Arial" panose="020B0604020202020204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kumimoji="1" sz="2000" b="0" i="0">
          <a:solidFill>
            <a:schemeClr val="tx1"/>
          </a:solidFill>
          <a:latin typeface="Arial" panose="020B0604020202020204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114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948" r:id="rId1"/>
    <p:sldLayoutId id="2147484949" r:id="rId2"/>
    <p:sldLayoutId id="2147484950" r:id="rId3"/>
    <p:sldLayoutId id="2147484951" r:id="rId4"/>
    <p:sldLayoutId id="2147484952" r:id="rId5"/>
    <p:sldLayoutId id="2147484953" r:id="rId6"/>
    <p:sldLayoutId id="2147484954" r:id="rId7"/>
    <p:sldLayoutId id="2147484955" r:id="rId8"/>
    <p:sldLayoutId id="2147484956" r:id="rId9"/>
    <p:sldLayoutId id="2147484957" r:id="rId10"/>
    <p:sldLayoutId id="214748495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457200"/>
            <a:ext cx="6172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622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3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ahom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3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ahom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3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charset="0"/>
              </a:defRPr>
            </a:lvl1pPr>
          </a:lstStyle>
          <a:p>
            <a:pPr>
              <a:defRPr/>
            </a:pPr>
            <a:fld id="{28A6D1AC-495E-234A-A3BD-308A74C5A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01" r:id="rId1"/>
    <p:sldLayoutId id="2147484802" r:id="rId2"/>
    <p:sldLayoutId id="2147484803" r:id="rId3"/>
    <p:sldLayoutId id="2147484804" r:id="rId4"/>
    <p:sldLayoutId id="2147484805" r:id="rId5"/>
    <p:sldLayoutId id="2147484806" r:id="rId6"/>
    <p:sldLayoutId id="2147484807" r:id="rId7"/>
    <p:sldLayoutId id="2147484808" r:id="rId8"/>
    <p:sldLayoutId id="2147484809" r:id="rId9"/>
    <p:sldLayoutId id="2147484810" r:id="rId10"/>
    <p:sldLayoutId id="2147484811" r:id="rId11"/>
  </p:sldLayoutIdLst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400">
          <a:solidFill>
            <a:schemeClr val="tx1"/>
          </a:solidFill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F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F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F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F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C194E3A-B7B5-1B47-BF02-E57036C12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2" r:id="rId1"/>
    <p:sldLayoutId id="2147484813" r:id="rId2"/>
    <p:sldLayoutId id="2147484814" r:id="rId3"/>
    <p:sldLayoutId id="2147484815" r:id="rId4"/>
    <p:sldLayoutId id="2147484816" r:id="rId5"/>
    <p:sldLayoutId id="2147484817" r:id="rId6"/>
    <p:sldLayoutId id="2147484818" r:id="rId7"/>
    <p:sldLayoutId id="2147484819" r:id="rId8"/>
    <p:sldLayoutId id="2147484820" r:id="rId9"/>
    <p:sldLayoutId id="2147484821" r:id="rId10"/>
    <p:sldLayoutId id="21474848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07" dir="16979964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8C9487B-65E5-C942-8C18-7CCC4A7A2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2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24" charset="-128"/>
          <a:cs typeface="ＭＳ Ｐゴシック" pitchFamily="2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pitchFamily="24" charset="-128"/>
          <a:cs typeface="ＭＳ Ｐゴシック" pitchFamily="2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A85D391-2175-AB49-8D79-8B97A6E7F1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49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4" r:id="rId1"/>
    <p:sldLayoutId id="2147484885" r:id="rId2"/>
    <p:sldLayoutId id="2147484886" r:id="rId3"/>
    <p:sldLayoutId id="2147484887" r:id="rId4"/>
    <p:sldLayoutId id="2147484888" r:id="rId5"/>
    <p:sldLayoutId id="2147484889" r:id="rId6"/>
    <p:sldLayoutId id="2147484890" r:id="rId7"/>
    <p:sldLayoutId id="2147484891" r:id="rId8"/>
    <p:sldLayoutId id="2147484892" r:id="rId9"/>
    <p:sldLayoutId id="2147484893" r:id="rId10"/>
    <p:sldLayoutId id="21474848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51205" name="Rectangle 3"/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51206" name="Group 4"/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51207" name="Freeform 5"/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1208" name="Group 6"/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51214" name="Freeform 7"/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15" name="Freeform 8"/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209" name="Group 9"/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51212" name="Freeform 10"/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13" name="Freeform 11"/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1210" name="Freeform 12"/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1" name="Rectangle 13"/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814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81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871977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89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Genev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Geneva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Expbann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99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899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2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899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57665A8-C280-8E40-8742-3A4E11E0C4B8}" type="slidenum">
              <a:rPr lang="en-US">
                <a:solidFill>
                  <a:srgbClr val="4824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82400"/>
              </a:solidFill>
            </a:endParaRPr>
          </a:p>
        </p:txBody>
      </p:sp>
      <p:pic>
        <p:nvPicPr>
          <p:cNvPr id="62471" name="Picture 7" descr="EXPHORS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116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8" r:id="rId1"/>
    <p:sldLayoutId id="2147484899" r:id="rId2"/>
    <p:sldLayoutId id="2147484900" r:id="rId3"/>
    <p:sldLayoutId id="2147484901" r:id="rId4"/>
    <p:sldLayoutId id="2147484902" r:id="rId5"/>
    <p:sldLayoutId id="2147484903" r:id="rId6"/>
    <p:sldLayoutId id="2147484904" r:id="rId7"/>
    <p:sldLayoutId id="2147484905" r:id="rId8"/>
    <p:sldLayoutId id="2147484906" r:id="rId9"/>
    <p:sldLayoutId id="2147484907" r:id="rId10"/>
    <p:sldLayoutId id="2147484908" r:id="rId1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Blip>
          <a:blip r:embed="rId17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123912" name="Rectangle 8"/>
          <p:cNvSpPr>
            <a:spLocks noChangeArrowheads="1"/>
          </p:cNvSpPr>
          <p:nvPr/>
        </p:nvSpPr>
        <p:spPr bwMode="gray">
          <a:xfrm flipV="1">
            <a:off x="460375" y="1828800"/>
            <a:ext cx="8683625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12391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9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88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88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88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B61497F-556D-314F-AEFB-C6A9D90ACD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82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0" r:id="rId1"/>
    <p:sldLayoutId id="2147484911" r:id="rId2"/>
    <p:sldLayoutId id="2147484912" r:id="rId3"/>
    <p:sldLayoutId id="2147484913" r:id="rId4"/>
    <p:sldLayoutId id="2147484914" r:id="rId5"/>
    <p:sldLayoutId id="2147484915" r:id="rId6"/>
    <p:sldLayoutId id="2147484916" r:id="rId7"/>
    <p:sldLayoutId id="2147484917" r:id="rId8"/>
    <p:sldLayoutId id="2147484918" r:id="rId9"/>
    <p:sldLayoutId id="2147484919" r:id="rId10"/>
    <p:sldLayoutId id="21474849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Arial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Arial" charset="0"/>
              </a:defRPr>
            </a:lvl1pPr>
          </a:lstStyle>
          <a:p>
            <a:pPr>
              <a:defRPr/>
            </a:pPr>
            <a:fld id="{B057A5D1-1DDC-2649-B0CF-E3905CCF8B7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81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22" r:id="rId1"/>
    <p:sldLayoutId id="2147484923" r:id="rId2"/>
    <p:sldLayoutId id="2147484924" r:id="rId3"/>
    <p:sldLayoutId id="2147484925" r:id="rId4"/>
    <p:sldLayoutId id="2147484926" r:id="rId5"/>
    <p:sldLayoutId id="2147484927" r:id="rId6"/>
    <p:sldLayoutId id="2147484928" r:id="rId7"/>
    <p:sldLayoutId id="2147484929" r:id="rId8"/>
    <p:sldLayoutId id="2147484930" r:id="rId9"/>
    <p:sldLayoutId id="2147484931" r:id="rId10"/>
    <p:sldLayoutId id="2147484932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3" descr="man_made_brid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8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270520"/>
            <a:ext cx="6096000" cy="2438400"/>
          </a:xfrm>
        </p:spPr>
        <p:txBody>
          <a:bodyPr/>
          <a:lstStyle/>
          <a:p>
            <a:pPr eaLnBrk="1" hangingPunct="1">
              <a:defRPr/>
            </a:pPr>
            <a:r>
              <a:rPr lang="ar-JO" sz="6000" b="1" i="0" dirty="0">
                <a:effectLst>
                  <a:glow rad="177800">
                    <a:schemeClr val="bg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جسر القصد </a:t>
            </a:r>
            <a:br>
              <a:rPr lang="ar-JO" sz="6000" b="1" i="0" dirty="0">
                <a:effectLst>
                  <a:glow rad="177800">
                    <a:schemeClr val="bg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sz="6000" b="1" i="0" dirty="0">
                <a:effectLst>
                  <a:glow rad="177800">
                    <a:schemeClr val="bg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إلى </a:t>
            </a:r>
            <a:br>
              <a:rPr lang="ar-JO" sz="6000" b="1" i="0" dirty="0">
                <a:effectLst>
                  <a:glow rad="177800">
                    <a:schemeClr val="bg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sz="6000" b="1" i="0" dirty="0">
                <a:effectLst>
                  <a:glow rad="177800">
                    <a:schemeClr val="bg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الفكرة الرئيسية</a:t>
            </a:r>
            <a:endParaRPr lang="en-US" i="0" dirty="0">
              <a:effectLst>
                <a:glow rad="177800">
                  <a:schemeClr val="bg1">
                    <a:alpha val="75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236" name="Rectangle 6"/>
          <p:cNvSpPr>
            <a:spLocks noChangeArrowheads="1"/>
          </p:cNvSpPr>
          <p:nvPr/>
        </p:nvSpPr>
        <p:spPr bwMode="auto">
          <a:xfrm>
            <a:off x="0" y="6096000"/>
            <a:ext cx="4114800" cy="762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31147C-0021-2FC6-05B6-A3D0E0008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Dr. Rick Griffith •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Jordan Evangelical Theological Seminary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• BibleStudyDownloads.org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2" descr="DSS"/>
          <p:cNvPicPr>
            <a:picLocks noChangeAspect="1" noChangeArrowheads="1"/>
          </p:cNvPicPr>
          <p:nvPr/>
        </p:nvPicPr>
        <p:blipFill rotWithShape="1">
          <a:blip r:embed="rId3">
            <a:lum bright="-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39"/>
          <a:stretch/>
        </p:blipFill>
        <p:spPr bwMode="auto">
          <a:xfrm>
            <a:off x="0" y="-42863"/>
            <a:ext cx="91440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971800" y="1279525"/>
            <a:ext cx="289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4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المقطع</a:t>
            </a:r>
            <a:endParaRPr lang="en-US" sz="3200" b="1" i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9144000" cy="685800"/>
          </a:xfrm>
          <a:solidFill>
            <a:schemeClr val="tx2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تباين الأفكار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888038" y="1279525"/>
            <a:ext cx="32559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4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العظة</a:t>
            </a:r>
            <a:endParaRPr lang="en-US" sz="3200" b="1" i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971800" y="2270125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الأول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888038" y="2270125"/>
            <a:ext cx="3255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الثاني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971800" y="3260725"/>
            <a:ext cx="2808734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الدراسة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5888038" y="3260725"/>
            <a:ext cx="3255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المنبر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2971800" y="4267200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الملاحظة/التفسير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5888038" y="4267200"/>
            <a:ext cx="3255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المبدأ/التطبيق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2971800" y="5257800"/>
            <a:ext cx="2808734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الدقة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5888038" y="5257800"/>
            <a:ext cx="3255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الملائمة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8153400" y="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0" y="1279525"/>
            <a:ext cx="289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4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المسألة</a:t>
            </a:r>
            <a:endParaRPr lang="en-US" sz="3200" b="1" i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0" y="2270125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الترتيب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0" y="3260725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المكان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0" y="4267200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الخطوات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0" y="5257800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الإهتمام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  <p:bldP spid="33799" grpId="0"/>
      <p:bldP spid="33800" grpId="0"/>
      <p:bldP spid="33801" grpId="0"/>
      <p:bldP spid="33802" grpId="0"/>
      <p:bldP spid="33803" grpId="0"/>
      <p:bldP spid="33804" grpId="0"/>
      <p:bldP spid="33805" grpId="0"/>
      <p:bldP spid="33808" grpId="0"/>
      <p:bldP spid="33809" grpId="0"/>
      <p:bldP spid="33810" grpId="0"/>
      <p:bldP spid="338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Picture 2" descr="DSS"/>
          <p:cNvPicPr>
            <a:picLocks noChangeAspect="1" noChangeArrowheads="1"/>
          </p:cNvPicPr>
          <p:nvPr/>
        </p:nvPicPr>
        <p:blipFill rotWithShape="1">
          <a:blip r:embed="rId3">
            <a:lum bright="-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39"/>
          <a:stretch/>
        </p:blipFill>
        <p:spPr bwMode="auto">
          <a:xfrm>
            <a:off x="0" y="-42863"/>
            <a:ext cx="91440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4707" name="Text Box 3"/>
          <p:cNvSpPr txBox="1">
            <a:spLocks noChangeArrowheads="1"/>
          </p:cNvSpPr>
          <p:nvPr/>
        </p:nvSpPr>
        <p:spPr bwMode="auto">
          <a:xfrm>
            <a:off x="2971800" y="1279525"/>
            <a:ext cx="2916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4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المقطع</a:t>
            </a:r>
            <a:endParaRPr lang="en-US" sz="3200" b="1" i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470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9144000" cy="685800"/>
          </a:xfrm>
          <a:solidFill>
            <a:schemeClr val="tx2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تباين الأفكار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24709" name="Text Box 5"/>
          <p:cNvSpPr txBox="1">
            <a:spLocks noChangeArrowheads="1"/>
          </p:cNvSpPr>
          <p:nvPr/>
        </p:nvSpPr>
        <p:spPr bwMode="auto">
          <a:xfrm>
            <a:off x="5888038" y="1279525"/>
            <a:ext cx="32559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4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العظة</a:t>
            </a:r>
            <a:endParaRPr lang="en-US" sz="3200" b="1" i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4710" name="Text Box 6"/>
          <p:cNvSpPr txBox="1">
            <a:spLocks noChangeArrowheads="1"/>
          </p:cNvSpPr>
          <p:nvPr/>
        </p:nvSpPr>
        <p:spPr bwMode="auto">
          <a:xfrm>
            <a:off x="2699792" y="2270125"/>
            <a:ext cx="32559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المبتدأ-الفكرة الرئيسية- </a:t>
            </a:r>
          </a:p>
          <a:p>
            <a:pPr algn="ctr" eaLnBrk="1" hangingPunct="1">
              <a:defRPr/>
            </a:pPr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الخبر-الفكرة الفرعية</a:t>
            </a:r>
            <a:endParaRPr lang="en-US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4711" name="Text Box 7"/>
          <p:cNvSpPr txBox="1">
            <a:spLocks noChangeArrowheads="1"/>
          </p:cNvSpPr>
          <p:nvPr/>
        </p:nvSpPr>
        <p:spPr bwMode="auto">
          <a:xfrm>
            <a:off x="5888038" y="2270125"/>
            <a:ext cx="3255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شعار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4712" name="Text Box 8"/>
          <p:cNvSpPr txBox="1">
            <a:spLocks noChangeArrowheads="1"/>
          </p:cNvSpPr>
          <p:nvPr/>
        </p:nvSpPr>
        <p:spPr bwMode="auto">
          <a:xfrm>
            <a:off x="2971800" y="3260725"/>
            <a:ext cx="2916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2-3 أسطر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4713" name="Text Box 9"/>
          <p:cNvSpPr txBox="1">
            <a:spLocks noChangeArrowheads="1"/>
          </p:cNvSpPr>
          <p:nvPr/>
        </p:nvSpPr>
        <p:spPr bwMode="auto">
          <a:xfrm>
            <a:off x="5888038" y="3260725"/>
            <a:ext cx="3255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1-2 سطر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4714" name="Text Box 10"/>
          <p:cNvSpPr txBox="1">
            <a:spLocks noChangeArrowheads="1"/>
          </p:cNvSpPr>
          <p:nvPr/>
        </p:nvSpPr>
        <p:spPr bwMode="auto">
          <a:xfrm>
            <a:off x="2971800" y="4267200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تسلسلي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4715" name="Text Box 11"/>
          <p:cNvSpPr txBox="1">
            <a:spLocks noChangeArrowheads="1"/>
          </p:cNvSpPr>
          <p:nvPr/>
        </p:nvSpPr>
        <p:spPr bwMode="auto">
          <a:xfrm>
            <a:off x="5888038" y="4267200"/>
            <a:ext cx="3255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منطقي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4716" name="Text Box 12"/>
          <p:cNvSpPr txBox="1">
            <a:spLocks noChangeArrowheads="1"/>
          </p:cNvSpPr>
          <p:nvPr/>
        </p:nvSpPr>
        <p:spPr bwMode="auto">
          <a:xfrm>
            <a:off x="2971800" y="5257800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مقروء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4717" name="Text Box 13"/>
          <p:cNvSpPr txBox="1">
            <a:spLocks noChangeArrowheads="1"/>
          </p:cNvSpPr>
          <p:nvPr/>
        </p:nvSpPr>
        <p:spPr bwMode="auto">
          <a:xfrm>
            <a:off x="5888038" y="5257800"/>
            <a:ext cx="3255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مسموع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4718" name="Text Box 14"/>
          <p:cNvSpPr txBox="1">
            <a:spLocks noChangeArrowheads="1"/>
          </p:cNvSpPr>
          <p:nvPr/>
        </p:nvSpPr>
        <p:spPr bwMode="auto">
          <a:xfrm>
            <a:off x="8153400" y="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4719" name="Text Box 15"/>
          <p:cNvSpPr txBox="1">
            <a:spLocks noChangeArrowheads="1"/>
          </p:cNvSpPr>
          <p:nvPr/>
        </p:nvSpPr>
        <p:spPr bwMode="auto">
          <a:xfrm>
            <a:off x="0" y="1279525"/>
            <a:ext cx="289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4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المسألة</a:t>
            </a:r>
            <a:endParaRPr lang="en-US" sz="3200" b="1" i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4720" name="Text Box 16"/>
          <p:cNvSpPr txBox="1">
            <a:spLocks noChangeArrowheads="1"/>
          </p:cNvSpPr>
          <p:nvPr/>
        </p:nvSpPr>
        <p:spPr bwMode="auto">
          <a:xfrm>
            <a:off x="0" y="2270125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الشكل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4721" name="Text Box 17"/>
          <p:cNvSpPr txBox="1">
            <a:spLocks noChangeArrowheads="1"/>
          </p:cNvSpPr>
          <p:nvPr/>
        </p:nvSpPr>
        <p:spPr bwMode="auto">
          <a:xfrm>
            <a:off x="0" y="3260725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الطول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4722" name="Text Box 18"/>
          <p:cNvSpPr txBox="1">
            <a:spLocks noChangeArrowheads="1"/>
          </p:cNvSpPr>
          <p:nvPr/>
        </p:nvSpPr>
        <p:spPr bwMode="auto">
          <a:xfrm>
            <a:off x="0" y="4267200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الملخص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4723" name="Text Box 19"/>
          <p:cNvSpPr txBox="1">
            <a:spLocks noChangeArrowheads="1"/>
          </p:cNvSpPr>
          <p:nvPr/>
        </p:nvSpPr>
        <p:spPr bwMode="auto">
          <a:xfrm>
            <a:off x="0" y="5257800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914400" indent="-914400"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أن يكون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4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4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4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4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4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4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4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4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4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4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4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4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4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4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4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4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4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4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4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4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4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4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4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4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4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24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24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24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24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24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24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24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24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24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24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24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24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24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24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24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24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24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24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24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24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24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24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24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4710" grpId="0"/>
      <p:bldP spid="1224711" grpId="0"/>
      <p:bldP spid="1224712" grpId="0"/>
      <p:bldP spid="1224713" grpId="0"/>
      <p:bldP spid="1224714" grpId="0"/>
      <p:bldP spid="1224715" grpId="0"/>
      <p:bldP spid="1224716" grpId="0"/>
      <p:bldP spid="1224717" grpId="0"/>
      <p:bldP spid="1224720" grpId="0"/>
      <p:bldP spid="1224721" grpId="0"/>
      <p:bldP spid="1224722" grpId="0"/>
      <p:bldP spid="12247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2" descr="DSS"/>
          <p:cNvPicPr>
            <a:picLocks noChangeAspect="1" noChangeArrowheads="1"/>
          </p:cNvPicPr>
          <p:nvPr/>
        </p:nvPicPr>
        <p:blipFill rotWithShape="1">
          <a:blip r:embed="rId3">
            <a:lum bright="-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39"/>
          <a:stretch/>
        </p:blipFill>
        <p:spPr bwMode="auto">
          <a:xfrm>
            <a:off x="0" y="-42863"/>
            <a:ext cx="91440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6755" name="Text Box 3"/>
          <p:cNvSpPr txBox="1">
            <a:spLocks noChangeArrowheads="1"/>
          </p:cNvSpPr>
          <p:nvPr/>
        </p:nvSpPr>
        <p:spPr bwMode="auto">
          <a:xfrm>
            <a:off x="2971800" y="1279525"/>
            <a:ext cx="2916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4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المقطع</a:t>
            </a:r>
            <a:endParaRPr lang="en-US" sz="3200" b="1" i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675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9144000" cy="685800"/>
          </a:xfrm>
          <a:solidFill>
            <a:schemeClr val="tx2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تباين الأفكار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26757" name="Text Box 5"/>
          <p:cNvSpPr txBox="1">
            <a:spLocks noChangeArrowheads="1"/>
          </p:cNvSpPr>
          <p:nvPr/>
        </p:nvSpPr>
        <p:spPr bwMode="auto">
          <a:xfrm>
            <a:off x="5888038" y="1279525"/>
            <a:ext cx="32559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4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العظة</a:t>
            </a:r>
            <a:endParaRPr lang="en-US" sz="3200" b="1" i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6758" name="Text Box 6"/>
          <p:cNvSpPr txBox="1">
            <a:spLocks noChangeArrowheads="1"/>
          </p:cNvSpPr>
          <p:nvPr/>
        </p:nvSpPr>
        <p:spPr bwMode="auto">
          <a:xfrm>
            <a:off x="2971800" y="2270125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مقيد زمنياً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6759" name="Text Box 7"/>
          <p:cNvSpPr txBox="1">
            <a:spLocks noChangeArrowheads="1"/>
          </p:cNvSpPr>
          <p:nvPr/>
        </p:nvSpPr>
        <p:spPr bwMode="auto">
          <a:xfrm>
            <a:off x="5888038" y="2270125"/>
            <a:ext cx="3255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في الوقت المناسب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6760" name="Text Box 8"/>
          <p:cNvSpPr txBox="1">
            <a:spLocks noChangeArrowheads="1"/>
          </p:cNvSpPr>
          <p:nvPr/>
        </p:nvSpPr>
        <p:spPr bwMode="auto">
          <a:xfrm>
            <a:off x="2971800" y="3260725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الماضي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6761" name="Text Box 9"/>
          <p:cNvSpPr txBox="1">
            <a:spLocks noChangeArrowheads="1"/>
          </p:cNvSpPr>
          <p:nvPr/>
        </p:nvSpPr>
        <p:spPr bwMode="auto">
          <a:xfrm>
            <a:off x="5888038" y="3260725"/>
            <a:ext cx="3255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الحاضر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6762" name="Text Box 10"/>
          <p:cNvSpPr txBox="1">
            <a:spLocks noChangeArrowheads="1"/>
          </p:cNvSpPr>
          <p:nvPr/>
        </p:nvSpPr>
        <p:spPr bwMode="auto">
          <a:xfrm>
            <a:off x="2971800" y="4267200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دلالي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6763" name="Text Box 11"/>
          <p:cNvSpPr txBox="1">
            <a:spLocks noChangeArrowheads="1"/>
          </p:cNvSpPr>
          <p:nvPr/>
        </p:nvSpPr>
        <p:spPr bwMode="auto">
          <a:xfrm>
            <a:off x="5888038" y="4267200"/>
            <a:ext cx="3255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إلزامي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6764" name="Text Box 12"/>
          <p:cNvSpPr txBox="1">
            <a:spLocks noChangeArrowheads="1"/>
          </p:cNvSpPr>
          <p:nvPr/>
        </p:nvSpPr>
        <p:spPr bwMode="auto">
          <a:xfrm>
            <a:off x="2971800" y="5257800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الغائب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6765" name="Text Box 13"/>
          <p:cNvSpPr txBox="1">
            <a:spLocks noChangeArrowheads="1"/>
          </p:cNvSpPr>
          <p:nvPr/>
        </p:nvSpPr>
        <p:spPr bwMode="auto">
          <a:xfrm>
            <a:off x="5888038" y="5257800"/>
            <a:ext cx="3255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المتكلم أو المخاطب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6766" name="Text Box 14"/>
          <p:cNvSpPr txBox="1">
            <a:spLocks noChangeArrowheads="1"/>
          </p:cNvSpPr>
          <p:nvPr/>
        </p:nvSpPr>
        <p:spPr bwMode="auto">
          <a:xfrm>
            <a:off x="8153400" y="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6767" name="Text Box 15"/>
          <p:cNvSpPr txBox="1">
            <a:spLocks noChangeArrowheads="1"/>
          </p:cNvSpPr>
          <p:nvPr/>
        </p:nvSpPr>
        <p:spPr bwMode="auto">
          <a:xfrm>
            <a:off x="0" y="1279525"/>
            <a:ext cx="289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4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المسألة</a:t>
            </a:r>
            <a:endParaRPr lang="en-US" sz="3200" b="1" i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6768" name="Text Box 16"/>
          <p:cNvSpPr txBox="1">
            <a:spLocks noChangeArrowheads="1"/>
          </p:cNvSpPr>
          <p:nvPr/>
        </p:nvSpPr>
        <p:spPr bwMode="auto">
          <a:xfrm>
            <a:off x="0" y="2270125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الجمهور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6769" name="Text Box 17"/>
          <p:cNvSpPr txBox="1">
            <a:spLocks noChangeArrowheads="1"/>
          </p:cNvSpPr>
          <p:nvPr/>
        </p:nvSpPr>
        <p:spPr bwMode="auto">
          <a:xfrm>
            <a:off x="0" y="3260725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الصيغة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6770" name="Text Box 18"/>
          <p:cNvSpPr txBox="1">
            <a:spLocks noChangeArrowheads="1"/>
          </p:cNvSpPr>
          <p:nvPr/>
        </p:nvSpPr>
        <p:spPr bwMode="auto">
          <a:xfrm>
            <a:off x="0" y="4267200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الأسلوب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6771" name="Text Box 19"/>
          <p:cNvSpPr txBox="1">
            <a:spLocks noChangeArrowheads="1"/>
          </p:cNvSpPr>
          <p:nvPr/>
        </p:nvSpPr>
        <p:spPr bwMode="auto">
          <a:xfrm>
            <a:off x="0" y="5257800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914400" indent="-914400"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الشخص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6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6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6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6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6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6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6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6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6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6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6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6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6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6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6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6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6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6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6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6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6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6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6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6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6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26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26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26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26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26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26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26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26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26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26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26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26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26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26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26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26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26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26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26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26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26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26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26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6758" grpId="0"/>
      <p:bldP spid="1226759" grpId="0"/>
      <p:bldP spid="1226760" grpId="0"/>
      <p:bldP spid="1226761" grpId="0"/>
      <p:bldP spid="1226762" grpId="0"/>
      <p:bldP spid="1226763" grpId="0"/>
      <p:bldP spid="1226764" grpId="0"/>
      <p:bldP spid="1226765" grpId="0"/>
      <p:bldP spid="1226768" grpId="0"/>
      <p:bldP spid="1226769" grpId="0"/>
      <p:bldP spid="1226770" grpId="0"/>
      <p:bldP spid="12267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2" descr="DSS"/>
          <p:cNvPicPr>
            <a:picLocks noChangeAspect="1" noChangeArrowheads="1"/>
          </p:cNvPicPr>
          <p:nvPr/>
        </p:nvPicPr>
        <p:blipFill rotWithShape="1">
          <a:blip r:embed="rId3">
            <a:lum bright="-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39"/>
          <a:stretch/>
        </p:blipFill>
        <p:spPr bwMode="auto">
          <a:xfrm>
            <a:off x="0" y="-42863"/>
            <a:ext cx="91440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03" name="Text Box 3"/>
          <p:cNvSpPr txBox="1">
            <a:spLocks noChangeArrowheads="1"/>
          </p:cNvSpPr>
          <p:nvPr/>
        </p:nvSpPr>
        <p:spPr bwMode="auto">
          <a:xfrm>
            <a:off x="2971800" y="1279525"/>
            <a:ext cx="268032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4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المقطع</a:t>
            </a:r>
            <a:endParaRPr lang="en-US" sz="3200" b="1" i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88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9144000" cy="685800"/>
          </a:xfrm>
          <a:solidFill>
            <a:schemeClr val="tx2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تباين الأفكار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28805" name="Text Box 5"/>
          <p:cNvSpPr txBox="1">
            <a:spLocks noChangeArrowheads="1"/>
          </p:cNvSpPr>
          <p:nvPr/>
        </p:nvSpPr>
        <p:spPr bwMode="auto">
          <a:xfrm>
            <a:off x="5888038" y="1279525"/>
            <a:ext cx="32559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4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العظة</a:t>
            </a:r>
            <a:endParaRPr lang="en-US" sz="3200" b="1" i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8806" name="Text Box 6"/>
          <p:cNvSpPr txBox="1">
            <a:spLocks noChangeArrowheads="1"/>
          </p:cNvSpPr>
          <p:nvPr/>
        </p:nvSpPr>
        <p:spPr bwMode="auto">
          <a:xfrm>
            <a:off x="2971800" y="2270125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الله لهم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8807" name="Text Box 7"/>
          <p:cNvSpPr txBox="1">
            <a:spLocks noChangeArrowheads="1"/>
          </p:cNvSpPr>
          <p:nvPr/>
        </p:nvSpPr>
        <p:spPr bwMode="auto">
          <a:xfrm>
            <a:off x="5888038" y="2270125"/>
            <a:ext cx="3255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الله لنا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8808" name="Text Box 8"/>
          <p:cNvSpPr txBox="1">
            <a:spLocks noChangeArrowheads="1"/>
          </p:cNvSpPr>
          <p:nvPr/>
        </p:nvSpPr>
        <p:spPr bwMode="auto">
          <a:xfrm>
            <a:off x="2971800" y="3260725"/>
            <a:ext cx="2824336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أصلية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8809" name="Text Box 9"/>
          <p:cNvSpPr txBox="1">
            <a:spLocks noChangeArrowheads="1"/>
          </p:cNvSpPr>
          <p:nvPr/>
        </p:nvSpPr>
        <p:spPr bwMode="auto">
          <a:xfrm>
            <a:off x="5888038" y="3260725"/>
            <a:ext cx="3255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معاصرة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8810" name="Text Box 10"/>
          <p:cNvSpPr txBox="1">
            <a:spLocks noChangeArrowheads="1"/>
          </p:cNvSpPr>
          <p:nvPr/>
        </p:nvSpPr>
        <p:spPr bwMode="auto">
          <a:xfrm>
            <a:off x="2971799" y="4267200"/>
            <a:ext cx="2895599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نصّي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8811" name="Text Box 11"/>
          <p:cNvSpPr txBox="1">
            <a:spLocks noChangeArrowheads="1"/>
          </p:cNvSpPr>
          <p:nvPr/>
        </p:nvSpPr>
        <p:spPr bwMode="auto">
          <a:xfrm>
            <a:off x="5888038" y="4267200"/>
            <a:ext cx="3255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ثقافي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8814" name="Text Box 14"/>
          <p:cNvSpPr txBox="1">
            <a:spLocks noChangeArrowheads="1"/>
          </p:cNvSpPr>
          <p:nvPr/>
        </p:nvSpPr>
        <p:spPr bwMode="auto">
          <a:xfrm>
            <a:off x="8153400" y="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8815" name="Text Box 15"/>
          <p:cNvSpPr txBox="1">
            <a:spLocks noChangeArrowheads="1"/>
          </p:cNvSpPr>
          <p:nvPr/>
        </p:nvSpPr>
        <p:spPr bwMode="auto">
          <a:xfrm>
            <a:off x="0" y="1279525"/>
            <a:ext cx="289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4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المسألة</a:t>
            </a:r>
            <a:endParaRPr lang="en-US" sz="3200" b="1" i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8816" name="Text Box 16"/>
          <p:cNvSpPr txBox="1">
            <a:spLocks noChangeArrowheads="1"/>
          </p:cNvSpPr>
          <p:nvPr/>
        </p:nvSpPr>
        <p:spPr bwMode="auto">
          <a:xfrm>
            <a:off x="0" y="2270125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السؤال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8817" name="Text Box 17"/>
          <p:cNvSpPr txBox="1">
            <a:spLocks noChangeArrowheads="1"/>
          </p:cNvSpPr>
          <p:nvPr/>
        </p:nvSpPr>
        <p:spPr bwMode="auto">
          <a:xfrm>
            <a:off x="0" y="3260725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الإحتياجات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8818" name="Text Box 18"/>
          <p:cNvSpPr txBox="1">
            <a:spLocks noChangeArrowheads="1"/>
          </p:cNvSpPr>
          <p:nvPr/>
        </p:nvSpPr>
        <p:spPr bwMode="auto">
          <a:xfrm>
            <a:off x="0" y="4267200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التركيز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982912" y="5373688"/>
            <a:ext cx="2884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تلخيص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5899150" y="5373688"/>
            <a:ext cx="3244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تواصل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1113" y="5373688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القصد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8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8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8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8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8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8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8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8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8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8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8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8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8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8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8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8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8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8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8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8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8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8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8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8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28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28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28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28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28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28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28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28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28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28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28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06" grpId="0"/>
      <p:bldP spid="1228807" grpId="0"/>
      <p:bldP spid="1228808" grpId="0"/>
      <p:bldP spid="1228809" grpId="0"/>
      <p:bldP spid="1228810" grpId="0"/>
      <p:bldP spid="1228811" grpId="0"/>
      <p:bldP spid="1228816" grpId="0"/>
      <p:bldP spid="1228817" grpId="0"/>
      <p:bldP spid="1228818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2" descr="DSS"/>
          <p:cNvPicPr>
            <a:picLocks noChangeAspect="1" noChangeArrowheads="1"/>
          </p:cNvPicPr>
          <p:nvPr/>
        </p:nvPicPr>
        <p:blipFill>
          <a:blip r:embed="rId3">
            <a:lum brigh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00" y="-42863"/>
            <a:ext cx="93726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1552575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ar-JO" sz="40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أكتب الفكرة التفسيرية والفكرة الوعظية:</a:t>
            </a:r>
            <a:endParaRPr lang="en-US" sz="32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04800" y="2559050"/>
            <a:ext cx="8839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rtl="1" eaLnBrk="1" hangingPunct="1">
              <a:defRPr/>
            </a:pPr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ar-JO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بصيغة المبني للمعلوم</a:t>
            </a:r>
            <a:endParaRPr lang="en-US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28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04800" y="3549650"/>
            <a:ext cx="883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rtl="1" eaLnBrk="1" hangingPunct="1">
              <a:defRPr/>
            </a:pPr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ar-JO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جمل كاملة</a:t>
            </a:r>
            <a:endParaRPr lang="en-US" sz="28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04800" y="4540250"/>
            <a:ext cx="883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rtl="1" eaLnBrk="1" hangingPunct="1">
              <a:defRPr/>
            </a:pPr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ar-JO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مع ربط المبتدأ مع الإستفهام</a:t>
            </a:r>
            <a:endParaRPr lang="en-US" sz="28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304800" y="5530850"/>
            <a:ext cx="883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rtl="1" eaLnBrk="1" hangingPunct="1">
              <a:defRPr/>
            </a:pPr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ar-JO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حتى يتضمنوا كل المقطع</a:t>
            </a:r>
            <a:endParaRPr lang="en-US" sz="28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7772400" y="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864" name="Title 11"/>
          <p:cNvSpPr>
            <a:spLocks noGrp="1"/>
          </p:cNvSpPr>
          <p:nvPr>
            <p:ph type="title" idx="4294967295"/>
          </p:nvPr>
        </p:nvSpPr>
        <p:spPr>
          <a:xfrm>
            <a:off x="-228600" y="457200"/>
            <a:ext cx="9372600" cy="914400"/>
          </a:xfrm>
          <a:solidFill>
            <a:srgbClr val="000000"/>
          </a:solidFill>
        </p:spPr>
        <p:txBody>
          <a:bodyPr/>
          <a:lstStyle/>
          <a:p>
            <a:pPr eaLnBrk="1" hangingPunct="1"/>
            <a:r>
              <a:rPr lang="ar-JO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مقارنة الأفكار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9" grpId="0"/>
      <p:bldP spid="23561" grpId="0"/>
      <p:bldP spid="235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77813" y="2965450"/>
            <a:ext cx="883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الصفحة 46: مزمور 23 (عناية الله)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77813" y="3776663"/>
            <a:ext cx="883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الصفحة 116: نحميا 1 (الله السيد)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77813" y="4589463"/>
            <a:ext cx="883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الصفحة 153: يوحنا 13 (المحبة)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277813" y="5400675"/>
            <a:ext cx="883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الصفحة 178: عزرا 9 (الزواج المتبادل)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910" name="Text Box 13"/>
          <p:cNvSpPr txBox="1">
            <a:spLocks noChangeArrowheads="1"/>
          </p:cNvSpPr>
          <p:nvPr/>
        </p:nvSpPr>
        <p:spPr bwMode="auto">
          <a:xfrm>
            <a:off x="7772400" y="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b="1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911" name="Title 1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914400"/>
          </a:xfrm>
          <a:solidFill>
            <a:srgbClr val="000000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ar-JO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أمثلة المخطط التفسيري إلى المخطط الوعظي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77813" y="2152650"/>
            <a:ext cx="883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الصفحة 34 ت-ث: مت 18: 15-20 (التأديب)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77813" y="1341438"/>
            <a:ext cx="883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الصفحة 32: حصن عظيم (لوثر)</a:t>
            </a:r>
            <a:endParaRPr lang="en-US" sz="2800" b="1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77813" y="6213475"/>
            <a:ext cx="883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الصفحة 262: 2 ملوك 5 (نعمان)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9" grpId="0"/>
      <p:bldP spid="23561" grpId="0"/>
      <p:bldP spid="23563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1552575"/>
            <a:ext cx="6732240" cy="7016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ar-JO" sz="4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يجب أن تكون الفكرة الوعظية ....</a:t>
            </a:r>
            <a:endParaRPr lang="en-US" sz="3200" b="1" i="1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68313" y="2565400"/>
            <a:ext cx="4338637" cy="64135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rtl="1" eaLnBrk="1" hangingPunct="1">
              <a:defRPr/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ar-JO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واضحة</a:t>
            </a:r>
            <a:endParaRPr lang="en-US" sz="28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68313" y="3556000"/>
            <a:ext cx="4338637" cy="64135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rtl="1" eaLnBrk="1" hangingPunct="1">
              <a:defRPr/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ar-JO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مختصرة</a:t>
            </a:r>
            <a:endParaRPr lang="en-US" sz="28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68313" y="4546600"/>
            <a:ext cx="4338637" cy="64135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rtl="1" eaLnBrk="1" hangingPunct="1">
              <a:defRPr/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ar-JO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خاضعة</a:t>
            </a:r>
            <a:endParaRPr lang="en-US" sz="28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468313" y="5537200"/>
            <a:ext cx="4338637" cy="64135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rtl="1" eaLnBrk="1" hangingPunct="1">
              <a:defRPr/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ar-JO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خلاقة</a:t>
            </a:r>
            <a:endParaRPr lang="en-US" sz="28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8316913" y="0"/>
            <a:ext cx="792162" cy="45720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ar-JO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959" name="Title 1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914400"/>
          </a:xfrm>
          <a:solidFill>
            <a:srgbClr val="0000FF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ar-JO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كيف تصنع فكرة عظيمة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07950" y="6453188"/>
            <a:ext cx="9001125" cy="369887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ar-JO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جيفري آرثرز، مدرسة جوردون كونويل اللاهوتية، في كلية الكتاب المقدس في سنغافورة، 15 شباط 2012</a:t>
            </a:r>
            <a:endParaRPr lang="en-US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5961" name="Picture 2" descr="rev 22 Man Holding Bib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9625" y="2565400"/>
            <a:ext cx="45243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59" grpId="0" animBg="1"/>
      <p:bldP spid="23561" grpId="0" animBg="1"/>
      <p:bldP spid="235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7"/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JO" b="1" dirty="0">
                <a:solidFill>
                  <a:schemeClr val="bg1"/>
                </a:solidFill>
                <a:cs typeface="Arial" charset="0"/>
              </a:rPr>
              <a:t>41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28003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0"/>
            <a:ext cx="8229600" cy="6556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ar-JO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أمثلة الفكرة التفسيرية إلى الفكرة الرئيسية</a:t>
            </a:r>
            <a:endParaRPr lang="en-US" b="1" dirty="0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533400" y="1676400"/>
            <a:ext cx="3967163" cy="280076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ar-JO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كانت </a:t>
            </a:r>
            <a:r>
              <a:rPr lang="ar-JO" sz="3200" b="1" dirty="0">
                <a:solidFill>
                  <a:srgbClr val="FFFF00"/>
                </a:solidFill>
                <a:latin typeface="Arial"/>
                <a:ea typeface="ＭＳ Ｐゴシック" charset="-128"/>
                <a:cs typeface="Arial"/>
              </a:rPr>
              <a:t>نتيجة</a:t>
            </a:r>
            <a:r>
              <a:rPr lang="ar-JO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زنا شمشون مع دليلة هي دينونة الله على حياته في معبد داجون الوثني </a:t>
            </a:r>
            <a:endParaRPr lang="en-US" sz="3200" b="1" dirty="0">
              <a:solidFill>
                <a:schemeClr val="bg1"/>
              </a:solidFill>
              <a:latin typeface="Arial"/>
              <a:ea typeface="ＭＳ Ｐゴシック" charset="-128"/>
              <a:cs typeface="Arial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(</a:t>
            </a:r>
            <a:r>
              <a:rPr lang="ar-JO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قضاة 16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)</a:t>
            </a: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990600" y="10072688"/>
            <a:ext cx="4648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/>
              <a:ea typeface="ＭＳ Ｐゴシック" pitchFamily="-111" charset="-128"/>
              <a:cs typeface="Arial"/>
            </a:endParaRP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4876800" y="1676400"/>
            <a:ext cx="3581400" cy="181588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ar-JO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يدين الله أي هو-رجل مع هي-ضعف</a:t>
            </a:r>
            <a:endParaRPr lang="en-US" sz="3200" b="1" dirty="0">
              <a:solidFill>
                <a:schemeClr val="bg1"/>
              </a:solidFill>
              <a:latin typeface="Arial"/>
              <a:ea typeface="ＭＳ Ｐゴシック" charset="-128"/>
              <a:cs typeface="Arial"/>
            </a:endParaRPr>
          </a:p>
          <a:p>
            <a:pPr algn="r"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(</a:t>
            </a:r>
            <a:r>
              <a:rPr lang="ar-JO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تشاك سويندول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)</a:t>
            </a: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4876800" y="4267200"/>
            <a:ext cx="3581400" cy="5847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ar-JO" sz="3200" b="1" dirty="0">
                <a:solidFill>
                  <a:srgbClr val="FFFF00"/>
                </a:solidFill>
                <a:cs typeface="Arial" charset="0"/>
              </a:rPr>
              <a:t>ماذا</a:t>
            </a:r>
            <a:r>
              <a:rPr lang="ar-JO" sz="3200" b="1" dirty="0">
                <a:solidFill>
                  <a:schemeClr val="bg1"/>
                </a:solidFill>
                <a:cs typeface="Arial" charset="0"/>
              </a:rPr>
              <a:t> تحضر الخطية؟ الألم</a:t>
            </a:r>
            <a:endParaRPr lang="en-US" sz="3200" b="1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1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JO" b="1" dirty="0">
                <a:solidFill>
                  <a:schemeClr val="bg1"/>
                </a:solidFill>
                <a:cs typeface="Arial" charset="0"/>
              </a:rPr>
              <a:t>41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0"/>
            <a:ext cx="8229600" cy="6556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ar-JO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أمثلة الفكرة التفسيرية إلى الفكرة الرئيسية</a:t>
            </a:r>
            <a:endParaRPr lang="en-US" b="1" dirty="0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30852" name="Rectangle 4"/>
          <p:cNvSpPr>
            <a:spLocks noChangeArrowheads="1"/>
          </p:cNvSpPr>
          <p:nvPr/>
        </p:nvSpPr>
        <p:spPr bwMode="auto">
          <a:xfrm>
            <a:off x="323528" y="1905000"/>
            <a:ext cx="4032448" cy="314547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algn="r" eaLnBrk="1" hangingPunct="1">
              <a:spcBef>
                <a:spcPct val="20000"/>
              </a:spcBef>
              <a:defRPr/>
            </a:pPr>
            <a:r>
              <a:rPr lang="ar-JO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إن </a:t>
            </a:r>
            <a:r>
              <a:rPr lang="ar-JO" sz="3200" b="1" dirty="0">
                <a:solidFill>
                  <a:srgbClr val="FFFF00"/>
                </a:solidFill>
                <a:latin typeface="Arial"/>
                <a:ea typeface="ＭＳ Ｐゴシック" charset="-128"/>
                <a:cs typeface="Arial"/>
              </a:rPr>
              <a:t>الطريقة</a:t>
            </a:r>
            <a:r>
              <a:rPr lang="ar-JO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التي كان على التلاميذ أن يصلوا بها لكي يكافئهم الله كانت سرية أكثر من الإستعراض العني مثل الفريسيين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</a:p>
          <a:p>
            <a:pPr algn="just" eaLnBrk="1" hangingPunct="1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(</a:t>
            </a:r>
            <a:r>
              <a:rPr lang="ar-JO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مت 6: 5-8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)</a:t>
            </a:r>
          </a:p>
        </p:txBody>
      </p:sp>
      <p:sp>
        <p:nvSpPr>
          <p:cNvPr id="1230853" name="Line 5"/>
          <p:cNvSpPr>
            <a:spLocks noChangeShapeType="1"/>
          </p:cNvSpPr>
          <p:nvPr/>
        </p:nvSpPr>
        <p:spPr bwMode="auto">
          <a:xfrm>
            <a:off x="990600" y="10072688"/>
            <a:ext cx="4648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/>
              <a:ea typeface="ＭＳ Ｐゴシック" pitchFamily="-111" charset="-128"/>
              <a:cs typeface="Arial"/>
            </a:endParaRPr>
          </a:p>
        </p:txBody>
      </p:sp>
      <p:sp>
        <p:nvSpPr>
          <p:cNvPr id="1230854" name="Rectangle 6"/>
          <p:cNvSpPr>
            <a:spLocks noChangeArrowheads="1"/>
          </p:cNvSpPr>
          <p:nvPr/>
        </p:nvSpPr>
        <p:spPr bwMode="auto">
          <a:xfrm>
            <a:off x="4648200" y="1905000"/>
            <a:ext cx="4388296" cy="1963614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algn="r" eaLnBrk="1" hangingPunct="1">
              <a:spcBef>
                <a:spcPct val="20000"/>
              </a:spcBef>
              <a:defRPr/>
            </a:pPr>
            <a:r>
              <a:rPr lang="ar-JO" altLang="ja-JP" sz="3200" b="1" dirty="0">
                <a:solidFill>
                  <a:schemeClr val="bg1"/>
                </a:solidFill>
                <a:cs typeface="Arial" charset="0"/>
              </a:rPr>
              <a:t>يبارك الله الصلوات الشخصية أكثر من العلنية</a:t>
            </a:r>
            <a:endParaRPr lang="en-US" altLang="ja-JP" sz="3200" b="1" dirty="0">
              <a:solidFill>
                <a:schemeClr val="bg1"/>
              </a:solidFill>
              <a:cs typeface="Arial" charset="0"/>
            </a:endParaRPr>
          </a:p>
          <a:p>
            <a:pPr algn="just" eaLnBrk="1" hangingPunct="1">
              <a:spcBef>
                <a:spcPct val="20000"/>
              </a:spcBef>
              <a:defRPr/>
            </a:pPr>
            <a:endParaRPr lang="en-US" b="1" dirty="0">
              <a:solidFill>
                <a:schemeClr val="bg1"/>
              </a:solidFill>
              <a:cs typeface="Arial" charset="0"/>
            </a:endParaRPr>
          </a:p>
          <a:p>
            <a:pPr algn="r" eaLnBrk="1" hangingPunct="1">
              <a:spcBef>
                <a:spcPct val="20000"/>
              </a:spcBef>
              <a:defRPr/>
            </a:pPr>
            <a:r>
              <a:rPr lang="ar-JO" b="1" dirty="0">
                <a:solidFill>
                  <a:schemeClr val="bg1"/>
                </a:solidFill>
                <a:cs typeface="Arial" charset="0"/>
              </a:rPr>
              <a:t>(رقم 9 في الصفحات 37 و42)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648200" y="4343400"/>
            <a:ext cx="4388296" cy="107721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algn="r" eaLnBrk="1" hangingPunct="1">
              <a:spcBef>
                <a:spcPct val="20000"/>
              </a:spcBef>
              <a:defRPr/>
            </a:pPr>
            <a:r>
              <a:rPr lang="ar-JO" altLang="ja-JP" sz="3200" b="1" dirty="0">
                <a:solidFill>
                  <a:srgbClr val="FFFF00"/>
                </a:solidFill>
                <a:cs typeface="Arial" charset="0"/>
              </a:rPr>
              <a:t>كيف</a:t>
            </a:r>
            <a:r>
              <a:rPr lang="ar-JO" altLang="ja-JP" sz="3200" b="1" dirty="0">
                <a:solidFill>
                  <a:schemeClr val="bg1"/>
                </a:solidFill>
                <a:cs typeface="Arial" charset="0"/>
              </a:rPr>
              <a:t> تصلي ببركة الله؟ صلِّ بإخلاص لا باستعراض.</a:t>
            </a:r>
            <a:endParaRPr lang="en-US" sz="3200" b="1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0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0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854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JO" b="1" dirty="0">
                <a:solidFill>
                  <a:schemeClr val="bg1"/>
                </a:solidFill>
                <a:cs typeface="Arial" charset="0"/>
              </a:rPr>
              <a:t>41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0"/>
            <a:ext cx="8229600" cy="6556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ar-JO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أمثلة الفكرة التفسيرية إلى الفكرة الرئيسية</a:t>
            </a:r>
            <a:endParaRPr lang="en-US" b="1" dirty="0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32900" name="Rectangle 4"/>
          <p:cNvSpPr>
            <a:spLocks noChangeArrowheads="1"/>
          </p:cNvSpPr>
          <p:nvPr/>
        </p:nvSpPr>
        <p:spPr bwMode="auto">
          <a:xfrm>
            <a:off x="533400" y="1828800"/>
            <a:ext cx="3581400" cy="314547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r" eaLnBrk="1" hangingPunct="1">
              <a:spcBef>
                <a:spcPct val="20000"/>
              </a:spcBef>
              <a:defRPr/>
            </a:pPr>
            <a:r>
              <a:rPr lang="ar-JO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كان </a:t>
            </a:r>
            <a:r>
              <a:rPr lang="ar-JO" sz="3200" b="1" dirty="0">
                <a:solidFill>
                  <a:srgbClr val="FFFF00"/>
                </a:solidFill>
                <a:latin typeface="Arial"/>
                <a:ea typeface="ＭＳ Ｐゴシック" charset="-128"/>
                <a:cs typeface="Arial"/>
              </a:rPr>
              <a:t>السبب</a:t>
            </a:r>
            <a:r>
              <a:rPr lang="ar-JO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الذي لأجله غسل يسوع أقدام تلاميذه هو أنه أراد تأسيس مثال الخدمة المتواضعة المحبة للآخرين </a:t>
            </a:r>
            <a:endParaRPr lang="en-US" sz="3200" b="1" dirty="0">
              <a:solidFill>
                <a:schemeClr val="bg1"/>
              </a:solidFill>
              <a:latin typeface="Arial"/>
              <a:ea typeface="ＭＳ Ｐゴシック" charset="-128"/>
              <a:cs typeface="Arial"/>
            </a:endParaRPr>
          </a:p>
          <a:p>
            <a:pPr algn="just" eaLnBrk="1" hangingPunct="1">
              <a:spcBef>
                <a:spcPct val="20000"/>
              </a:spcBef>
              <a:defRPr/>
            </a:pPr>
            <a:r>
              <a:rPr lang="ar-JO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(يوحنا 13: 1-17)</a:t>
            </a:r>
            <a:endParaRPr lang="en-US" sz="3200" b="1" dirty="0">
              <a:solidFill>
                <a:schemeClr val="bg1"/>
              </a:solidFill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232901" name="Line 5"/>
          <p:cNvSpPr>
            <a:spLocks noChangeShapeType="1"/>
          </p:cNvSpPr>
          <p:nvPr/>
        </p:nvSpPr>
        <p:spPr bwMode="auto">
          <a:xfrm>
            <a:off x="990600" y="10072688"/>
            <a:ext cx="4648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/>
              <a:ea typeface="ＭＳ Ｐゴシック" pitchFamily="-111" charset="-128"/>
              <a:cs typeface="Arial"/>
            </a:endParaRPr>
          </a:p>
        </p:txBody>
      </p:sp>
      <p:sp>
        <p:nvSpPr>
          <p:cNvPr id="1232902" name="Rectangle 6"/>
          <p:cNvSpPr>
            <a:spLocks noChangeArrowheads="1"/>
          </p:cNvSpPr>
          <p:nvPr/>
        </p:nvSpPr>
        <p:spPr bwMode="auto">
          <a:xfrm>
            <a:off x="4648200" y="1828800"/>
            <a:ext cx="4114800" cy="166814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r" eaLnBrk="1" hangingPunct="1">
              <a:spcBef>
                <a:spcPct val="20000"/>
              </a:spcBef>
              <a:defRPr/>
            </a:pPr>
            <a:r>
              <a:rPr lang="ar-JO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عندما تحب الناس مثل يسوع فلن تبالي بالقذارة</a:t>
            </a:r>
            <a:endParaRPr lang="en-US" sz="3200" b="1" dirty="0">
              <a:solidFill>
                <a:schemeClr val="bg1"/>
              </a:solidFill>
              <a:latin typeface="Arial"/>
              <a:ea typeface="ＭＳ Ｐゴシック" charset="-128"/>
              <a:cs typeface="Arial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(</a:t>
            </a:r>
            <a:r>
              <a:rPr lang="ar-JO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ص 152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)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648200" y="4811713"/>
            <a:ext cx="4114800" cy="117570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r" eaLnBrk="1" hangingPunct="1">
              <a:spcBef>
                <a:spcPct val="20000"/>
              </a:spcBef>
              <a:defRPr/>
            </a:pPr>
            <a:r>
              <a:rPr lang="ar-JO" sz="3200" b="1" dirty="0">
                <a:solidFill>
                  <a:srgbClr val="FFFF00"/>
                </a:solidFill>
                <a:cs typeface="Arial" charset="0"/>
              </a:rPr>
              <a:t>لماذا</a:t>
            </a:r>
            <a:r>
              <a:rPr lang="ar-JO" sz="3200" b="1" dirty="0">
                <a:solidFill>
                  <a:schemeClr val="bg1"/>
                </a:solidFill>
                <a:cs typeface="Arial" charset="0"/>
              </a:rPr>
              <a:t> عدم المبالاة بالقذارة؟</a:t>
            </a:r>
          </a:p>
          <a:p>
            <a:pPr algn="r" eaLnBrk="1" hangingPunct="1">
              <a:spcBef>
                <a:spcPct val="20000"/>
              </a:spcBef>
              <a:defRPr/>
            </a:pPr>
            <a:r>
              <a:rPr lang="ar-JO" sz="3200" b="1" dirty="0">
                <a:solidFill>
                  <a:schemeClr val="bg1"/>
                </a:solidFill>
                <a:cs typeface="Arial" charset="0"/>
              </a:rPr>
              <a:t>حتى تخدم باتضاع مع محبة</a:t>
            </a:r>
            <a:endParaRPr lang="en-US" sz="3200" b="1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2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2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902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609600"/>
            <a:ext cx="75438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ar-JO" sz="3600" b="1" dirty="0">
                <a:latin typeface="Arial" panose="020B0604020202020204" pitchFamily="34" charset="0"/>
                <a:cs typeface="Arial" panose="020B0604020202020204" pitchFamily="34" charset="0"/>
              </a:rPr>
              <a:t>عملية إعداد العظة التفسيرية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5067272" y="4994587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5189723" y="4252384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2501153" y="4268788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2348753" y="5024438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5321520" y="5089125"/>
            <a:ext cx="1676123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الدراسة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5304161" y="4404587"/>
            <a:ext cx="1485762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الهيكل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5646911" y="3340909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2888503" y="3360738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5465745" y="3160092"/>
            <a:ext cx="1110079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الفكرة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الرئيسية</a:t>
            </a: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2825750" y="2776435"/>
            <a:ext cx="349250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جسر القصد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4282599" y="2336800"/>
            <a:ext cx="591508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العقل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4038600" y="3708400"/>
            <a:ext cx="10795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القلب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3886200" y="4470400"/>
            <a:ext cx="1384300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الهيكل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العظمي</a:t>
            </a:r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4114800" y="5232400"/>
            <a:ext cx="92710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الجسد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4" name="AutoShape 22"/>
          <p:cNvSpPr>
            <a:spLocks noChangeArrowheads="1"/>
          </p:cNvSpPr>
          <p:nvPr/>
        </p:nvSpPr>
        <p:spPr bwMode="auto">
          <a:xfrm flipH="1">
            <a:off x="391986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5" name="AutoShape 23"/>
          <p:cNvSpPr>
            <a:spLocks noChangeArrowheads="1"/>
          </p:cNvSpPr>
          <p:nvPr/>
        </p:nvSpPr>
        <p:spPr bwMode="auto">
          <a:xfrm flipH="1">
            <a:off x="391986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6" name="AutoShape 24"/>
          <p:cNvSpPr>
            <a:spLocks noChangeArrowheads="1"/>
          </p:cNvSpPr>
          <p:nvPr/>
        </p:nvSpPr>
        <p:spPr bwMode="auto">
          <a:xfrm flipH="1">
            <a:off x="391986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7" name="AutoShape 25"/>
          <p:cNvSpPr>
            <a:spLocks noChangeArrowheads="1"/>
          </p:cNvSpPr>
          <p:nvPr/>
        </p:nvSpPr>
        <p:spPr bwMode="auto">
          <a:xfrm>
            <a:off x="5004048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8" name="AutoShape 26"/>
          <p:cNvSpPr>
            <a:spLocks noChangeArrowheads="1"/>
          </p:cNvSpPr>
          <p:nvPr/>
        </p:nvSpPr>
        <p:spPr bwMode="auto">
          <a:xfrm>
            <a:off x="5004048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79" name="AutoShape 27"/>
          <p:cNvSpPr>
            <a:spLocks noChangeArrowheads="1"/>
          </p:cNvSpPr>
          <p:nvPr/>
        </p:nvSpPr>
        <p:spPr bwMode="auto">
          <a:xfrm>
            <a:off x="5004048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2768926" y="1884363"/>
            <a:ext cx="722954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b="1" dirty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العظة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5652120" y="1884363"/>
            <a:ext cx="732572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النص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55016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84D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27-28، 251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84D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348752" y="5202148"/>
            <a:ext cx="157110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الوعظ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2501153" y="4434668"/>
            <a:ext cx="1423332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الهيكل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2768927" y="3296925"/>
            <a:ext cx="1012100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الفكرة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الرئيسية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A391C0-F816-0CDE-AD7E-49D8B6AA5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32" y="6957392"/>
            <a:ext cx="10225136" cy="6816758"/>
          </a:xfrm>
          <a:prstGeom prst="rect">
            <a:avLst/>
          </a:prstGeom>
        </p:spPr>
      </p:pic>
      <p:sp useBgFill="1">
        <p:nvSpPr>
          <p:cNvPr id="4" name="Rectangle 4">
            <a:extLst>
              <a:ext uri="{FF2B5EF4-FFF2-40B4-BE49-F238E27FC236}">
                <a16:creationId xmlns:a16="http://schemas.microsoft.com/office/drawing/2014/main" id="{334A21FC-C7D0-A70F-2A36-EE3F4A499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447800"/>
            <a:ext cx="7848600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ar-JO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على قطعة من الورق، املأ الفراغات الـ 13 أدناه...</a:t>
            </a:r>
            <a:endParaRPr lang="en-US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339475-D2E8-6D04-95C4-C50DB7E7AF72}"/>
              </a:ext>
            </a:extLst>
          </p:cNvPr>
          <p:cNvSpPr/>
          <p:nvPr/>
        </p:nvSpPr>
        <p:spPr bwMode="auto">
          <a:xfrm>
            <a:off x="609600" y="609601"/>
            <a:ext cx="1958576" cy="122396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32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اختبار مفاجئ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2" grpId="0"/>
      <p:bldP spid="49163" grpId="0"/>
      <p:bldP spid="49168" grpId="0"/>
      <p:bldP spid="49169" grpId="0"/>
      <p:bldP spid="49170" grpId="0"/>
      <p:bldP spid="49171" grpId="0"/>
      <p:bldP spid="49172" grpId="0"/>
      <p:bldP spid="49173" grpId="0"/>
      <p:bldP spid="49180" grpId="0" animBg="1"/>
      <p:bldP spid="49181" grpId="0" animBg="1"/>
      <p:bldP spid="49157" grpId="0"/>
      <p:bldP spid="49161" grpId="0"/>
      <p:bldP spid="4916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JO" b="1" dirty="0">
                <a:solidFill>
                  <a:schemeClr val="bg1"/>
                </a:solidFill>
                <a:cs typeface="Arial" charset="0"/>
              </a:rPr>
              <a:t>41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0"/>
            <a:ext cx="8229600" cy="6556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ar-JO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أمثلة الفكرة التفسيرية إلى الفكرة الرئيسية</a:t>
            </a:r>
            <a:endParaRPr lang="en-US" b="1" dirty="0">
              <a:solidFill>
                <a:srgbClr val="FF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34948" name="Rectangle 4"/>
          <p:cNvSpPr>
            <a:spLocks noChangeArrowheads="1"/>
          </p:cNvSpPr>
          <p:nvPr/>
        </p:nvSpPr>
        <p:spPr bwMode="auto">
          <a:xfrm>
            <a:off x="251520" y="1482725"/>
            <a:ext cx="4249043" cy="314547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algn="r" eaLnBrk="1" hangingPunct="1">
              <a:spcBef>
                <a:spcPct val="20000"/>
              </a:spcBef>
              <a:defRPr/>
            </a:pPr>
            <a:r>
              <a:rPr lang="ar-JO" sz="3200" b="1" dirty="0">
                <a:solidFill>
                  <a:srgbClr val="FFFF00"/>
                </a:solidFill>
                <a:latin typeface="Arial"/>
                <a:ea typeface="ＭＳ Ｐゴシック" charset="-128"/>
                <a:cs typeface="Arial"/>
              </a:rPr>
              <a:t>السبب</a:t>
            </a:r>
            <a:r>
              <a:rPr lang="ar-JO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الذي جعل بولس يتوقف عن الصلاة من أجل إزالة عيبه الجسدي هو لأنه بدأ بتقييم الإتضاع والقوة التي بنيت داخله  </a:t>
            </a:r>
            <a:endParaRPr lang="en-US" sz="3200" b="1" dirty="0">
              <a:solidFill>
                <a:schemeClr val="bg1"/>
              </a:solidFill>
              <a:latin typeface="Arial"/>
              <a:ea typeface="ＭＳ Ｐゴシック" charset="-128"/>
              <a:cs typeface="Arial"/>
            </a:endParaRPr>
          </a:p>
          <a:p>
            <a:pPr algn="just" eaLnBrk="1" hangingPunct="1">
              <a:spcBef>
                <a:spcPct val="20000"/>
              </a:spcBef>
              <a:defRPr/>
            </a:pPr>
            <a:r>
              <a:rPr lang="ar-JO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(2 كو 12: 7-10)</a:t>
            </a:r>
            <a:endParaRPr lang="en-US" sz="3200" b="1" dirty="0">
              <a:solidFill>
                <a:schemeClr val="bg1"/>
              </a:solidFill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234949" name="Line 5"/>
          <p:cNvSpPr>
            <a:spLocks noChangeShapeType="1"/>
          </p:cNvSpPr>
          <p:nvPr/>
        </p:nvSpPr>
        <p:spPr bwMode="auto">
          <a:xfrm>
            <a:off x="990600" y="10072688"/>
            <a:ext cx="4648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/>
              <a:ea typeface="ＭＳ Ｐゴシック" pitchFamily="-111" charset="-128"/>
              <a:cs typeface="Arial"/>
            </a:endParaRPr>
          </a:p>
        </p:txBody>
      </p:sp>
      <p:sp>
        <p:nvSpPr>
          <p:cNvPr id="1234950" name="Rectangle 6"/>
          <p:cNvSpPr>
            <a:spLocks noChangeArrowheads="1"/>
          </p:cNvSpPr>
          <p:nvPr/>
        </p:nvSpPr>
        <p:spPr bwMode="auto">
          <a:xfrm>
            <a:off x="4572000" y="1482725"/>
            <a:ext cx="4464050" cy="193899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r" eaLnBrk="1" hangingPunct="1">
              <a:spcBef>
                <a:spcPct val="20000"/>
              </a:spcBef>
              <a:defRPr/>
            </a:pPr>
            <a:r>
              <a:rPr lang="ar-JO" altLang="ja-JP" sz="3200" b="1" dirty="0">
                <a:solidFill>
                  <a:schemeClr val="bg1"/>
                </a:solidFill>
                <a:cs typeface="Arial" charset="0"/>
              </a:rPr>
              <a:t>أكثر شيء تصلي أن يزيله الله من حياتك هو أكثر شيء تحتاج إلى الإحتفاظ به.</a:t>
            </a:r>
            <a:endParaRPr lang="en-US" sz="2000" b="1" dirty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ar-JO" sz="2000" b="1" dirty="0">
                <a:solidFill>
                  <a:schemeClr val="bg1"/>
                </a:solidFill>
                <a:cs typeface="Arial" charset="0"/>
              </a:rPr>
              <a:t>(دون سونوكجيان، كلية تالبوت)</a:t>
            </a:r>
            <a:endParaRPr lang="en-US" sz="28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572000" y="4724400"/>
            <a:ext cx="4464050" cy="166814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r" eaLnBrk="1" hangingPunct="1">
              <a:spcBef>
                <a:spcPct val="20000"/>
              </a:spcBef>
              <a:defRPr/>
            </a:pPr>
            <a:r>
              <a:rPr lang="ar-JO" sz="3200" b="1" dirty="0">
                <a:solidFill>
                  <a:srgbClr val="FFFF00"/>
                </a:solidFill>
                <a:cs typeface="Arial" charset="0"/>
              </a:rPr>
              <a:t>لماذا</a:t>
            </a:r>
            <a:r>
              <a:rPr lang="ar-JO" sz="3200" b="1" dirty="0">
                <a:solidFill>
                  <a:schemeClr val="bg1"/>
                </a:solidFill>
                <a:cs typeface="Arial" charset="0"/>
              </a:rPr>
              <a:t> التوقف عن الصلاة؟</a:t>
            </a:r>
          </a:p>
          <a:p>
            <a:pPr algn="r" eaLnBrk="1" hangingPunct="1">
              <a:spcBef>
                <a:spcPct val="20000"/>
              </a:spcBef>
              <a:defRPr/>
            </a:pPr>
            <a:r>
              <a:rPr lang="ar-JO" sz="3200" b="1" dirty="0">
                <a:solidFill>
                  <a:schemeClr val="bg1"/>
                </a:solidFill>
                <a:cs typeface="Arial" charset="0"/>
              </a:rPr>
              <a:t>لتقييم الإتضاع والقوة أكثر من الصلاة المستجابة</a:t>
            </a:r>
            <a:endParaRPr lang="en-US" sz="2800" b="1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4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4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4950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-6350"/>
            <a:ext cx="7956550" cy="838200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أفسس 6: 4</a:t>
            </a:r>
            <a:endParaRPr lang="en-US" sz="36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136194" name="Picture 4" descr="discip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31913" y="3676650"/>
            <a:ext cx="7812087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l-GR" sz="3600">
                <a:solidFill>
                  <a:srgbClr val="FFFFFF"/>
                </a:solidFill>
              </a:rPr>
              <a:t>Καὶ οἱ πατέρες, </a:t>
            </a:r>
            <a:endParaRPr lang="en-US" sz="3600">
              <a:solidFill>
                <a:srgbClr val="FFFFFF"/>
              </a:solidFill>
            </a:endParaRPr>
          </a:p>
          <a:p>
            <a:r>
              <a:rPr lang="el-GR" sz="3600">
                <a:solidFill>
                  <a:srgbClr val="FFFFFF"/>
                </a:solidFill>
              </a:rPr>
              <a:t>μὴ παροργίζετε τὰ τέκνα ὑμῶν </a:t>
            </a:r>
            <a:endParaRPr lang="en-US" sz="3600">
              <a:solidFill>
                <a:srgbClr val="FFFFFF"/>
              </a:solidFill>
            </a:endParaRPr>
          </a:p>
          <a:p>
            <a:r>
              <a:rPr lang="el-GR" sz="3600">
                <a:solidFill>
                  <a:srgbClr val="FFFFFF"/>
                </a:solidFill>
              </a:rPr>
              <a:t>ἀλλὰ ἐκτρέφετε αὐτὰ </a:t>
            </a:r>
            <a:endParaRPr lang="en-US" sz="3600">
              <a:solidFill>
                <a:srgbClr val="FFFFFF"/>
              </a:solidFill>
            </a:endParaRPr>
          </a:p>
          <a:p>
            <a:r>
              <a:rPr lang="en-US" sz="3600">
                <a:solidFill>
                  <a:srgbClr val="FFFFFF"/>
                </a:solidFill>
              </a:rPr>
              <a:t>	</a:t>
            </a:r>
            <a:r>
              <a:rPr lang="el-GR" sz="3600">
                <a:solidFill>
                  <a:srgbClr val="FFFFFF"/>
                </a:solidFill>
              </a:rPr>
              <a:t>ἐν παιδείᾳ καὶ </a:t>
            </a:r>
            <a:endParaRPr lang="en-US" sz="3600">
              <a:solidFill>
                <a:srgbClr val="FFFFFF"/>
              </a:solidFill>
            </a:endParaRPr>
          </a:p>
          <a:p>
            <a:r>
              <a:rPr lang="en-US" sz="3600">
                <a:solidFill>
                  <a:srgbClr val="FFFFFF"/>
                </a:solidFill>
              </a:rPr>
              <a:t>	</a:t>
            </a:r>
            <a:r>
              <a:rPr lang="el-GR" sz="3600">
                <a:solidFill>
                  <a:srgbClr val="FFFFFF"/>
                </a:solidFill>
              </a:rPr>
              <a:t>νουθεσίᾳ κυρίου</a:t>
            </a:r>
            <a:r>
              <a:rPr lang="en-US" sz="2800" b="1">
                <a:solidFill>
                  <a:schemeClr val="bg1"/>
                </a:solidFill>
              </a:rPr>
              <a:t>  (NA27 GNT 1993)</a:t>
            </a:r>
            <a:endParaRPr lang="en-US" sz="2800" b="1">
              <a:solidFill>
                <a:srgbClr val="FFFFFF"/>
              </a:solidFill>
              <a:latin typeface="Bwgrkl" charset="0"/>
              <a:cs typeface="Bwgrkl" charset="0"/>
            </a:endParaRPr>
          </a:p>
        </p:txBody>
      </p:sp>
      <p:pic>
        <p:nvPicPr>
          <p:cNvPr id="13619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0125" y="-458788"/>
            <a:ext cx="3771900" cy="248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31913" y="981075"/>
            <a:ext cx="7812087" cy="25193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ar-JO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أيها الآباء</a:t>
            </a:r>
          </a:p>
          <a:p>
            <a:pPr algn="r"/>
            <a:r>
              <a:rPr lang="ar-JO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لا تغيظوا أولادكم</a:t>
            </a:r>
          </a:p>
          <a:p>
            <a:pPr algn="r"/>
            <a:r>
              <a:rPr lang="ar-JO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بل ربوهم</a:t>
            </a:r>
          </a:p>
          <a:p>
            <a:pPr algn="r"/>
            <a:r>
              <a:rPr lang="ar-JO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في تأديب الرب</a:t>
            </a:r>
          </a:p>
          <a:p>
            <a:pPr algn="r"/>
            <a:r>
              <a:rPr lang="ar-JO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وإنذاره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44450"/>
            <a:ext cx="7924800" cy="838200"/>
          </a:xfrm>
          <a:solidFill>
            <a:srgbClr val="800000"/>
          </a:solidFill>
        </p:spPr>
        <p:txBody>
          <a:bodyPr/>
          <a:lstStyle/>
          <a:p>
            <a:pPr algn="r" eaLnBrk="1" hangingPunct="1"/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3. (الفكرة التفسيرية ) أف 6: 4</a:t>
            </a:r>
            <a:endParaRPr lang="en-US" sz="36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138242" name="Picture 4" descr="discip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3" name="Rectangle 2"/>
          <p:cNvSpPr txBox="1">
            <a:spLocks noChangeArrowheads="1"/>
          </p:cNvSpPr>
          <p:nvPr/>
        </p:nvSpPr>
        <p:spPr bwMode="auto">
          <a:xfrm>
            <a:off x="1600200" y="2649538"/>
            <a:ext cx="754380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0" indent="-5715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r"/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ar-JO" sz="2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سلبي</a:t>
            </a:r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ar-JO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الطريقة</a:t>
            </a:r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التي يجب على الآباء في أفسس أن يربوا  </a:t>
            </a:r>
          </a:p>
          <a:p>
            <a:pPr marL="0" indent="0" algn="r"/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أولادهم بها </a:t>
            </a:r>
            <a:r>
              <a:rPr lang="ar-JO" sz="2800" b="1" dirty="0">
                <a:solidFill>
                  <a:srgbClr val="99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ليس بإغاظتهم </a:t>
            </a:r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(4أ) 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/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ar-JO" sz="2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إيجابي</a:t>
            </a:r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ar-JO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الطريقة</a:t>
            </a:r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التي يجب على الآباء في افسس أن يربوا </a:t>
            </a:r>
          </a:p>
          <a:p>
            <a:pPr marL="0" indent="0" algn="r"/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أولادهم بها من خلال </a:t>
            </a:r>
            <a:r>
              <a:rPr lang="ar-JO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تربيتهم</a:t>
            </a:r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طرق الرب (4ب-ت)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/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r" rtl="1"/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أ. عليهم أن </a:t>
            </a:r>
            <a:r>
              <a:rPr lang="ar-JO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يؤدبوا</a:t>
            </a:r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أولادهم (4ب)</a:t>
            </a:r>
          </a:p>
          <a:p>
            <a:pPr marL="457200" lvl="1" indent="0" algn="r" rtl="1"/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ب. عليهم أن </a:t>
            </a:r>
            <a:r>
              <a:rPr lang="ar-JO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ينذروا</a:t>
            </a:r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أولادهم (4ت)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00200" y="836613"/>
            <a:ext cx="7543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الفكرة التفسيرية: </a:t>
            </a:r>
            <a:r>
              <a:rPr lang="ar-JO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الطريقة</a:t>
            </a:r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التي يجب على الآباء في أفسس أن يربوا أولادهم كانت من خلال </a:t>
            </a:r>
            <a:r>
              <a:rPr lang="ar-JO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تربيتهم</a:t>
            </a:r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بدلاً من </a:t>
            </a:r>
            <a:r>
              <a:rPr lang="ar-JO" sz="2800" b="1" dirty="0">
                <a:solidFill>
                  <a:srgbClr val="99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إغاظتهم</a:t>
            </a:r>
            <a:r>
              <a:rPr lang="ar-J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28600"/>
            <a:ext cx="7924800" cy="914400"/>
          </a:xfrm>
        </p:spPr>
        <p:txBody>
          <a:bodyPr/>
          <a:lstStyle/>
          <a:p>
            <a:pPr algn="r" eaLnBrk="1" hangingPunct="1"/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4. جسر القصد (أف 6: 4)</a:t>
            </a:r>
            <a:endParaRPr lang="en-US" sz="36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140290" name="Picture 4" descr="discip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4800" y="2895600"/>
            <a:ext cx="2895600" cy="3962400"/>
          </a:xfrm>
          <a:prstGeom prst="rect">
            <a:avLst/>
          </a:prstGeom>
          <a:gradFill flip="none" rotWithShape="1">
            <a:gsLst>
              <a:gs pos="0">
                <a:srgbClr val="660066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ar-JO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الفكرة التفسيرية:</a:t>
            </a:r>
            <a:b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sz="2800" b="1" dirty="0">
                <a:solidFill>
                  <a:srgbClr val="2D2D8A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الطريقة</a:t>
            </a:r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التي يجب على الآباء في أفسس أن يربوا أولادهم كانت من خلال </a:t>
            </a:r>
            <a:r>
              <a:rPr lang="ar-JO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تربيتهم</a:t>
            </a:r>
            <a:r>
              <a:rPr lang="ar-JO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بدلاً من </a:t>
            </a:r>
            <a:r>
              <a:rPr lang="ar-JO" sz="2800" b="1" dirty="0">
                <a:solidFill>
                  <a:srgbClr val="99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إغاظتهم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19800" y="2895600"/>
            <a:ext cx="2895600" cy="3962400"/>
          </a:xfrm>
          <a:prstGeom prst="rect">
            <a:avLst/>
          </a:prstGeom>
          <a:gradFill flip="none" rotWithShape="1">
            <a:gsLst>
              <a:gs pos="0">
                <a:srgbClr val="00009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ar-JO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الفكرة الرئيسية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أيها الآباء</a:t>
            </a:r>
          </a:p>
          <a:p>
            <a:pPr algn="ctr">
              <a:defRPr/>
            </a:pPr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لا تتذمروا</a:t>
            </a:r>
          </a:p>
          <a:p>
            <a:pPr algn="ctr">
              <a:defRPr/>
            </a:pPr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علّموا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00200" y="1447800"/>
            <a:ext cx="6096000" cy="1447800"/>
          </a:xfrm>
          <a:prstGeom prst="rect">
            <a:avLst/>
          </a:prstGeom>
          <a:gradFill flip="none" rotWithShape="1">
            <a:gsLst>
              <a:gs pos="0">
                <a:srgbClr val="008000"/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ar-JO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تجاوب المستمع المرغوب به: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سوف يستبدل الآباء الإغاظة بالتربية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Picture 2" descr="Landscape 080"/>
          <p:cNvPicPr>
            <a:picLocks noChangeAspect="1" noChangeArrowheads="1"/>
          </p:cNvPicPr>
          <p:nvPr/>
        </p:nvPicPr>
        <p:blipFill rotWithShape="1">
          <a:blip r:embed="rId3" cstate="screen">
            <a:lum bright="-18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85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2413" y="44624"/>
            <a:ext cx="8434387" cy="1143000"/>
          </a:xfrm>
          <a:solidFill>
            <a:schemeClr val="tx2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ar-JO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قصد ومخططات مزمور 23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9028" name="Text Box 5"/>
          <p:cNvSpPr txBox="1">
            <a:spLocks noChangeArrowheads="1"/>
          </p:cNvSpPr>
          <p:nvPr/>
        </p:nvSpPr>
        <p:spPr bwMode="auto">
          <a:xfrm>
            <a:off x="8531225" y="76200"/>
            <a:ext cx="53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8520" name="Text Box 8"/>
          <p:cNvSpPr txBox="1">
            <a:spLocks noChangeArrowheads="1"/>
          </p:cNvSpPr>
          <p:nvPr/>
        </p:nvSpPr>
        <p:spPr bwMode="auto">
          <a:xfrm>
            <a:off x="35496" y="2636912"/>
            <a:ext cx="4104456" cy="4149079"/>
          </a:xfrm>
          <a:prstGeom prst="rect">
            <a:avLst/>
          </a:prstGeom>
          <a:gradFill flip="none" rotWithShape="1">
            <a:gsLst>
              <a:gs pos="0">
                <a:srgbClr val="660066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ctr">
              <a:defRPr sz="28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الفكرة التفسيرية</a:t>
            </a:r>
            <a:br>
              <a:rPr lang="en-US" u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u="none" dirty="0">
                <a:latin typeface="Arial" panose="020B0604020202020204" pitchFamily="34" charset="0"/>
                <a:cs typeface="Arial" panose="020B0604020202020204" pitchFamily="34" charset="0"/>
              </a:rPr>
              <a:t>كان </a:t>
            </a:r>
            <a:r>
              <a:rPr lang="ar-JO" u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تجاوب</a:t>
            </a:r>
            <a:r>
              <a:rPr lang="ar-JO" u="none" dirty="0">
                <a:latin typeface="Arial" panose="020B0604020202020204" pitchFamily="34" charset="0"/>
                <a:cs typeface="Arial" panose="020B0604020202020204" pitchFamily="34" charset="0"/>
              </a:rPr>
              <a:t> داود على صلاح الله ظاهراً في إعالته وتمجيده هو التواصل مع الله بلا خوف في خيمة الإجتماع بقية حياته.</a:t>
            </a:r>
            <a:endParaRPr lang="en-US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11560" y="1251917"/>
            <a:ext cx="7632848" cy="1384995"/>
          </a:xfrm>
          <a:prstGeom prst="rect">
            <a:avLst/>
          </a:prstGeom>
          <a:gradFill flip="none" rotWithShape="1">
            <a:gsLst>
              <a:gs pos="0">
                <a:srgbClr val="008000"/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ctr">
              <a:defRPr sz="28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تجاوب المستمع المرغوب به:</a:t>
            </a:r>
            <a:br>
              <a:rPr lang="en-US" u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u="none" dirty="0">
                <a:latin typeface="Arial" panose="020B0604020202020204" pitchFamily="34" charset="0"/>
                <a:cs typeface="Arial" panose="020B0604020202020204" pitchFamily="34" charset="0"/>
              </a:rPr>
              <a:t>سوف يعبد المستمعون الله دون خوف</a:t>
            </a:r>
            <a:endParaRPr lang="en-US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660232" y="2636912"/>
            <a:ext cx="2232248" cy="4149080"/>
          </a:xfrm>
          <a:prstGeom prst="rect">
            <a:avLst/>
          </a:prstGeom>
          <a:gradFill flip="none" rotWithShape="1">
            <a:gsLst>
              <a:gs pos="0">
                <a:srgbClr val="00009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ctr">
              <a:defRPr sz="28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الفكرة الرئيسية</a:t>
            </a:r>
            <a:endParaRPr lang="en-US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JO" u="none" dirty="0">
                <a:latin typeface="Arial" panose="020B0604020202020204" pitchFamily="34" charset="0"/>
                <a:cs typeface="Arial" panose="020B0604020202020204" pitchFamily="34" charset="0"/>
              </a:rPr>
              <a:t>الله صالح لك فاعبده علانية دون خوف</a:t>
            </a:r>
            <a:endParaRPr lang="en-US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51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8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20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948264" cy="1524000"/>
          </a:xfrm>
          <a:solidFill>
            <a:srgbClr val="000000"/>
          </a:solidFill>
        </p:spPr>
        <p:txBody>
          <a:bodyPr/>
          <a:lstStyle/>
          <a:p>
            <a:pPr marL="23495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800" b="1" u="sng" dirty="0">
                <a:ea typeface="Calibri" panose="020F0502020204030204" pitchFamily="34" charset="0"/>
                <a:cs typeface="Arial" panose="020B0604020202020204" pitchFamily="34" charset="0"/>
              </a:rPr>
              <a:t>فكرة تفسيرية</a:t>
            </a:r>
            <a:r>
              <a:rPr lang="ar-SA" sz="2800" b="1" dirty="0"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ar-SA" sz="2800" b="1" dirty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السبب</a:t>
            </a:r>
            <a:r>
              <a:rPr lang="ar-SA" sz="28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JO" sz="2800" b="1" dirty="0">
                <a:ea typeface="Calibri" panose="020F0502020204030204" pitchFamily="34" charset="0"/>
                <a:cs typeface="Arial" panose="020B0604020202020204" pitchFamily="34" charset="0"/>
              </a:rPr>
              <a:t>ا</a:t>
            </a:r>
            <a:r>
              <a:rPr lang="ar-SA" sz="2800" b="1" dirty="0">
                <a:ea typeface="Calibri" panose="020F0502020204030204" pitchFamily="34" charset="0"/>
                <a:cs typeface="Arial" panose="020B0604020202020204" pitchFamily="34" charset="0"/>
              </a:rPr>
              <a:t>لذي يوجب على الكنيسة است</a:t>
            </a:r>
            <a:r>
              <a:rPr lang="ar-JO" sz="2800" b="1" dirty="0">
                <a:ea typeface="Calibri" panose="020F0502020204030204" pitchFamily="34" charset="0"/>
                <a:cs typeface="Arial" panose="020B0604020202020204" pitchFamily="34" charset="0"/>
              </a:rPr>
              <a:t>رداد</a:t>
            </a:r>
            <a:r>
              <a:rPr lang="ar-SA" sz="2800" b="1" dirty="0">
                <a:ea typeface="Calibri" panose="020F0502020204030204" pitchFamily="34" charset="0"/>
                <a:cs typeface="Arial" panose="020B0604020202020204" pitchFamily="34" charset="0"/>
              </a:rPr>
              <a:t> م</a:t>
            </a:r>
            <a:r>
              <a:rPr lang="ar-JO" sz="2800" b="1" dirty="0">
                <a:ea typeface="Calibri" panose="020F0502020204030204" pitchFamily="34" charset="0"/>
                <a:cs typeface="Arial" panose="020B0604020202020204" pitchFamily="34" charset="0"/>
              </a:rPr>
              <a:t>ؤمن</a:t>
            </a:r>
            <a:r>
              <a:rPr lang="ar-SA" sz="28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JO" sz="2800" b="1" dirty="0">
                <a:ea typeface="Calibri" panose="020F0502020204030204" pitchFamily="34" charset="0"/>
                <a:cs typeface="Arial" panose="020B0604020202020204" pitchFamily="34" charset="0"/>
              </a:rPr>
              <a:t>م</a:t>
            </a:r>
            <a:r>
              <a:rPr lang="ar-SA" sz="2800" b="1" dirty="0">
                <a:ea typeface="Calibri" panose="020F0502020204030204" pitchFamily="34" charset="0"/>
                <a:cs typeface="Arial" panose="020B0604020202020204" pitchFamily="34" charset="0"/>
              </a:rPr>
              <a:t>خطئ بشكل صحيح هو أنها تمدّ سلطان الله.</a:t>
            </a:r>
            <a:endParaRPr lang="en-US" sz="2800" b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9266" name="Picture 2" descr="handshak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4038" y="0"/>
            <a:ext cx="2239962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76200" y="1447800"/>
            <a:ext cx="8744272" cy="4419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0" marR="0" lvl="0" indent="0" algn="r" defTabSz="914400" rtl="1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1- (15-17) 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الطريقة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التي ينبغي فيها على الكنيسة إسترداد مؤمن مخطئ بشكل صحيح يكون بالمحافظة على خصوصية الأمر قدر الإمكان.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>
                <a:glow rad="1778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 (18-20) 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السبب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الذي يمكن الكنيسة من استرداد أو الإستمرار في السعي لاسترداد المؤمنين الضّالين هو أنها تبسط سلطان الله نفسه.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9268" name="Text Box 15"/>
          <p:cNvSpPr txBox="1">
            <a:spLocks noChangeArrowheads="1"/>
          </p:cNvSpPr>
          <p:nvPr/>
        </p:nvSpPr>
        <p:spPr bwMode="auto">
          <a:xfrm>
            <a:off x="8299450" y="76200"/>
            <a:ext cx="708848" cy="46166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34ج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5830888"/>
            <a:ext cx="9144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1" i="0" u="none" strike="noStrike" kern="1200" cap="none" spc="0" normalizeH="0" baseline="0" noProof="0" dirty="0">
                <a:ln>
                  <a:noFill/>
                </a:ln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18: 15- 20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BBE0E3"/>
              </a:solidFill>
              <a:effectLst>
                <a:outerShdw blurRad="222250" dist="127000" dir="2700000" algn="tl" rotWithShape="0">
                  <a:srgbClr val="000000">
                    <a:alpha val="89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2572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4" name="Picture 2" descr="mending_your_broken_he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523875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SunsetCouple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3850" y="350838"/>
            <a:ext cx="5046663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32363" y="3644900"/>
            <a:ext cx="4211637" cy="3213100"/>
          </a:xfrm>
          <a:solidFill>
            <a:srgbClr val="000514"/>
          </a:solidFill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كيف </a:t>
            </a:r>
            <a:r>
              <a:rPr lang="ar-JO" sz="4000" b="1" dirty="0">
                <a:solidFill>
                  <a:srgbClr val="FFFF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نعيد </a:t>
            </a:r>
            <a:b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المؤمنين الخطأة </a:t>
            </a:r>
            <a:b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بشكل صحيح؟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5" name="Picture 4" descr="fighting coupl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42116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3995738" y="1196975"/>
            <a:ext cx="863600" cy="18716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rgbClr val="000514"/>
          </a:solidFill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سؤالنا الأول اليوم (للآيات 15- 17)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79481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81000"/>
            <a:ext cx="3360738" cy="4848225"/>
          </a:xfrm>
        </p:spPr>
        <p:txBody>
          <a:bodyPr/>
          <a:lstStyle/>
          <a:p>
            <a:pPr algn="ctr" eaLnBrk="1" hangingPunct="1"/>
            <a:r>
              <a:rPr lang="en-US" b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Point of Verses 15-17</a:t>
            </a:r>
            <a:endParaRPr lang="en-US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274435" name="Picture 1" descr="reconcilia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57388"/>
            <a:ext cx="5478463" cy="49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4436" name="Text Box 3"/>
          <p:cNvSpPr txBox="1">
            <a:spLocks noChangeArrowheads="1"/>
          </p:cNvSpPr>
          <p:nvPr/>
        </p:nvSpPr>
        <p:spPr bwMode="auto">
          <a:xfrm>
            <a:off x="4427538" y="163513"/>
            <a:ext cx="450056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857250" marR="0" lvl="0" indent="-8572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ja-JP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1. حافظ على </a:t>
            </a:r>
          </a:p>
          <a:p>
            <a:pPr marL="857250" marR="0" lvl="0" indent="-8572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ja-JP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سرية الأمر </a:t>
            </a:r>
          </a:p>
          <a:p>
            <a:pPr marL="857250" marR="0" lvl="0" indent="-8572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ja-JP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قدر الإمكان </a:t>
            </a:r>
          </a:p>
          <a:p>
            <a:pPr marL="857250" marR="0" lvl="0" indent="-8572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ja-JP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(15-17)</a:t>
            </a:r>
            <a:r>
              <a:rPr kumimoji="0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035286"/>
      </p:ext>
    </p:extLst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59832" y="152400"/>
            <a:ext cx="5867400" cy="1066800"/>
          </a:xfrm>
          <a:effectLst/>
        </p:spPr>
        <p:txBody>
          <a:bodyPr/>
          <a:lstStyle/>
          <a:p>
            <a:pPr algn="r" eaLnBrk="1" hangingPunct="1">
              <a:defRPr/>
            </a:pPr>
            <a:r>
              <a:rPr lang="ar-JO" sz="66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Osaka" charset="0"/>
                <a:cs typeface="Arial" panose="020B0604020202020204" pitchFamily="34" charset="0"/>
              </a:rPr>
              <a:t>هدفنا:</a:t>
            </a:r>
            <a:endParaRPr lang="en-US" dirty="0">
              <a:solidFill>
                <a:srgbClr val="FFFFFF"/>
              </a:solidFill>
              <a:effectLst/>
              <a:latin typeface="Arial" panose="020B0604020202020204" pitchFamily="34" charset="0"/>
              <a:ea typeface="Osaka" charset="0"/>
              <a:cs typeface="Arial" panose="020B0604020202020204" pitchFamily="34" charset="0"/>
            </a:endParaRPr>
          </a:p>
        </p:txBody>
      </p:sp>
      <p:sp>
        <p:nvSpPr>
          <p:cNvPr id="1070084" name="WordArt 4"/>
          <p:cNvSpPr>
            <a:spLocks noChangeArrowheads="1" noChangeShapeType="1" noTextEdit="1"/>
          </p:cNvSpPr>
          <p:nvPr/>
        </p:nvSpPr>
        <p:spPr bwMode="auto">
          <a:xfrm>
            <a:off x="990600" y="1219200"/>
            <a:ext cx="7772400" cy="457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0" cap="none" spc="0" normalizeH="0" baseline="0" noProof="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53882" dir="2700000" algn="ctr" rotWithShape="0">
                    <a:srgbClr val="9999FF"/>
                  </a:outerShdw>
                </a:effectLst>
                <a:uLnTx/>
                <a:uFillTx/>
                <a:latin typeface="Impact"/>
                <a:ea typeface="Impact"/>
                <a:cs typeface="Impact"/>
              </a:rPr>
              <a:t>الإسترداد!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blurRad="63500" dist="53882" dir="2700000" algn="ctr" rotWithShape="0">
                  <a:srgbClr val="9999FF"/>
                </a:outerShdw>
              </a:effectLst>
              <a:uLnTx/>
              <a:uFillTx/>
              <a:latin typeface="Impact"/>
              <a:ea typeface="Impact"/>
              <a:cs typeface="Impact"/>
            </a:endParaRPr>
          </a:p>
        </p:txBody>
      </p:sp>
      <p:sp>
        <p:nvSpPr>
          <p:cNvPr id="1070085" name="Rectangle 5"/>
          <p:cNvSpPr>
            <a:spLocks noChangeArrowheads="1"/>
          </p:cNvSpPr>
          <p:nvPr/>
        </p:nvSpPr>
        <p:spPr bwMode="auto">
          <a:xfrm>
            <a:off x="533400" y="304800"/>
            <a:ext cx="5867400" cy="10668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rgbClr val="FFFFFF">
                <a:alpha val="99962"/>
              </a:srgbClr>
            </a:outerShdw>
          </a:effectLst>
        </p:spPr>
        <p:txBody>
          <a:bodyPr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1F0769"/>
              </a:solidFill>
              <a:effectLst/>
              <a:uLnTx/>
              <a:uFillTx/>
              <a:latin typeface="Verdana" charset="0"/>
              <a:ea typeface="Osaka" charset="0"/>
              <a:cs typeface="Osak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97729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0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008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8077200" cy="1828800"/>
          </a:xfrm>
        </p:spPr>
        <p:txBody>
          <a:bodyPr/>
          <a:lstStyle/>
          <a:p>
            <a:pPr eaLnBrk="1" hangingPunct="1"/>
            <a:r>
              <a:rPr lang="ar-JO" sz="48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 خطوات في </a:t>
            </a:r>
            <a:br>
              <a:rPr lang="ar-JO" sz="48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8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عملية الإسترداد الإلهي</a:t>
            </a:r>
            <a:endParaRPr lang="en-US" sz="48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80578" name="AutoShape 6"/>
          <p:cNvSpPr>
            <a:spLocks noChangeArrowheads="1"/>
          </p:cNvSpPr>
          <p:nvPr/>
        </p:nvSpPr>
        <p:spPr bwMode="auto">
          <a:xfrm rot="5400000" flipV="1">
            <a:off x="2057400" y="-685800"/>
            <a:ext cx="5410200" cy="8001000"/>
          </a:xfrm>
          <a:prstGeom prst="triangle">
            <a:avLst>
              <a:gd name="adj" fmla="val 50000"/>
            </a:avLst>
          </a:prstGeom>
          <a:solidFill>
            <a:srgbClr val="6601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75208" name="Text Box 8"/>
          <p:cNvSpPr txBox="1">
            <a:spLocks noChangeArrowheads="1"/>
          </p:cNvSpPr>
          <p:nvPr/>
        </p:nvSpPr>
        <p:spPr bwMode="auto">
          <a:xfrm>
            <a:off x="1676400" y="2947988"/>
            <a:ext cx="444352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75209" name="Text Box 9"/>
          <p:cNvSpPr txBox="1">
            <a:spLocks noChangeArrowheads="1"/>
          </p:cNvSpPr>
          <p:nvPr/>
        </p:nvSpPr>
        <p:spPr bwMode="auto">
          <a:xfrm>
            <a:off x="2751138" y="2414588"/>
            <a:ext cx="947695" cy="172354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0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</a:t>
            </a:r>
            <a:endParaRPr kumimoji="0" lang="en-US" sz="10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75211" name="Text Box 11"/>
          <p:cNvSpPr txBox="1">
            <a:spLocks noChangeArrowheads="1"/>
          </p:cNvSpPr>
          <p:nvPr/>
        </p:nvSpPr>
        <p:spPr bwMode="auto">
          <a:xfrm>
            <a:off x="4321175" y="1782763"/>
            <a:ext cx="1545616" cy="300082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</a:t>
            </a:r>
            <a:endParaRPr kumimoji="0" lang="en-US" sz="18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75212" name="Text Box 12"/>
          <p:cNvSpPr txBox="1">
            <a:spLocks noChangeArrowheads="1"/>
          </p:cNvSpPr>
          <p:nvPr/>
        </p:nvSpPr>
        <p:spPr bwMode="auto">
          <a:xfrm>
            <a:off x="6477000" y="898525"/>
            <a:ext cx="2380780" cy="478592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0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</a:t>
            </a:r>
            <a:endParaRPr kumimoji="0" lang="en-US" sz="30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80583" name="Rectangle 13"/>
          <p:cNvSpPr>
            <a:spLocks noChangeArrowheads="1"/>
          </p:cNvSpPr>
          <p:nvPr/>
        </p:nvSpPr>
        <p:spPr bwMode="auto">
          <a:xfrm>
            <a:off x="0" y="5029200"/>
            <a:ext cx="8077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إعلان الأمر لعدد أكبر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من الناس في كل خطوة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06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75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075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075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075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08" grpId="0" build="p" autoUpdateAnimBg="0"/>
      <p:bldP spid="1075209" grpId="0" build="p" autoUpdateAnimBg="0"/>
      <p:bldP spid="1075211" grpId="0" build="p" autoUpdateAnimBg="0"/>
      <p:bldP spid="1075212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4400" y="0"/>
            <a:ext cx="7162800" cy="6834188"/>
            <a:chOff x="914400" y="0"/>
            <a:chExt cx="7162800" cy="6834188"/>
          </a:xfrm>
        </p:grpSpPr>
        <p:pic>
          <p:nvPicPr>
            <p:cNvPr id="99329" name="Picture 3" descr="SBCGradWhattoPreach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532" r="41183" b="65398"/>
            <a:stretch>
              <a:fillRect/>
            </a:stretch>
          </p:blipFill>
          <p:spPr bwMode="auto">
            <a:xfrm>
              <a:off x="914400" y="0"/>
              <a:ext cx="7162800" cy="683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31" name="Rectangle 4"/>
            <p:cNvSpPr>
              <a:spLocks noChangeArrowheads="1"/>
            </p:cNvSpPr>
            <p:nvPr/>
          </p:nvSpPr>
          <p:spPr bwMode="auto">
            <a:xfrm>
              <a:off x="1066800" y="457200"/>
              <a:ext cx="38100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332" name="Rectangle 5"/>
            <p:cNvSpPr>
              <a:spLocks noChangeArrowheads="1"/>
            </p:cNvSpPr>
            <p:nvPr/>
          </p:nvSpPr>
          <p:spPr bwMode="auto">
            <a:xfrm>
              <a:off x="1066800" y="914400"/>
              <a:ext cx="1600200" cy="1143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9333" name="Rounded Rectangular Callout 6"/>
          <p:cNvSpPr>
            <a:spLocks noChangeArrowheads="1"/>
          </p:cNvSpPr>
          <p:nvPr/>
        </p:nvSpPr>
        <p:spPr bwMode="auto">
          <a:xfrm rot="-5400000">
            <a:off x="-344016" y="661946"/>
            <a:ext cx="3600450" cy="2343150"/>
          </a:xfrm>
          <a:prstGeom prst="wedgeRoundRectCallout">
            <a:avLst>
              <a:gd name="adj1" fmla="val 18204"/>
              <a:gd name="adj2" fmla="val 61431"/>
              <a:gd name="adj3" fmla="val 16667"/>
            </a:avLst>
          </a:prstGeom>
          <a:solidFill>
            <a:schemeClr val="accent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334" name="TextBox 5"/>
          <p:cNvSpPr txBox="1">
            <a:spLocks noChangeArrowheads="1"/>
          </p:cNvSpPr>
          <p:nvPr/>
        </p:nvSpPr>
        <p:spPr bwMode="auto">
          <a:xfrm>
            <a:off x="504726" y="116632"/>
            <a:ext cx="205105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ar-JO" sz="2000" b="1" dirty="0">
                <a:latin typeface="Arial" panose="020B0604020202020204" pitchFamily="34" charset="0"/>
                <a:cs typeface="Arial" panose="020B0604020202020204" pitchFamily="34" charset="0"/>
              </a:rPr>
              <a:t>متكلمنا اليوم </a:t>
            </a:r>
          </a:p>
          <a:p>
            <a:pPr algn="ctr"/>
            <a:r>
              <a:rPr lang="ar-JO" sz="2000" b="1" dirty="0">
                <a:latin typeface="Arial" panose="020B0604020202020204" pitchFamily="34" charset="0"/>
                <a:cs typeface="Arial" panose="020B0604020202020204" pitchFamily="34" charset="0"/>
              </a:rPr>
              <a:t>هو خريج </a:t>
            </a:r>
          </a:p>
          <a:p>
            <a:pPr algn="ctr"/>
            <a:r>
              <a:rPr lang="ar-JO" sz="2000" b="1" dirty="0">
                <a:latin typeface="Arial" panose="020B0604020202020204" pitchFamily="34" charset="0"/>
                <a:cs typeface="Arial" panose="020B0604020202020204" pitchFamily="34" charset="0"/>
              </a:rPr>
              <a:t>كلية سنغافورة </a:t>
            </a:r>
          </a:p>
          <a:p>
            <a:pPr algn="ctr"/>
            <a:r>
              <a:rPr lang="ar-JO" sz="2000" b="1" dirty="0">
                <a:latin typeface="Arial" panose="020B0604020202020204" pitchFamily="34" charset="0"/>
                <a:cs typeface="Arial" panose="020B0604020202020204" pitchFamily="34" charset="0"/>
              </a:rPr>
              <a:t>للكتاب المقدس </a:t>
            </a:r>
          </a:p>
          <a:p>
            <a:pPr algn="ctr"/>
            <a:r>
              <a:rPr lang="ar-JO" sz="2000" b="1" dirty="0">
                <a:latin typeface="Arial" panose="020B0604020202020204" pitchFamily="34" charset="0"/>
                <a:cs typeface="Arial" panose="020B0604020202020204" pitchFamily="34" charset="0"/>
              </a:rPr>
              <a:t>ولهذا يمكننا التأكد </a:t>
            </a:r>
          </a:p>
          <a:p>
            <a:pPr algn="ctr"/>
            <a:r>
              <a:rPr lang="ar-JO" sz="2000" b="1" dirty="0">
                <a:latin typeface="Arial" panose="020B0604020202020204" pitchFamily="34" charset="0"/>
                <a:cs typeface="Arial" panose="020B0604020202020204" pitchFamily="34" charset="0"/>
              </a:rPr>
              <a:t>أن الرسالة </a:t>
            </a:r>
          </a:p>
          <a:p>
            <a:pPr algn="ctr"/>
            <a:r>
              <a:rPr lang="ar-JO" sz="2000" b="1" dirty="0">
                <a:latin typeface="Arial" panose="020B0604020202020204" pitchFamily="34" charset="0"/>
                <a:cs typeface="Arial" panose="020B0604020202020204" pitchFamily="34" charset="0"/>
              </a:rPr>
              <a:t>ستكون واضحة،</a:t>
            </a:r>
          </a:p>
          <a:p>
            <a:pPr algn="ctr"/>
            <a:r>
              <a:rPr lang="ar-JO" sz="2000" b="1" dirty="0">
                <a:latin typeface="Arial" panose="020B0604020202020204" pitchFamily="34" charset="0"/>
                <a:cs typeface="Arial" panose="020B0604020202020204" pitchFamily="34" charset="0"/>
              </a:rPr>
              <a:t> معدة جيداً </a:t>
            </a:r>
          </a:p>
          <a:p>
            <a:pPr algn="ctr"/>
            <a:r>
              <a:rPr lang="ar-JO" sz="2000" b="1" dirty="0">
                <a:latin typeface="Arial" panose="020B0604020202020204" pitchFamily="34" charset="0"/>
                <a:cs typeface="Arial" panose="020B0604020202020204" pitchFamily="34" charset="0"/>
              </a:rPr>
              <a:t>ومليئة بسنوات </a:t>
            </a:r>
          </a:p>
          <a:p>
            <a:pPr algn="ctr"/>
            <a:r>
              <a:rPr lang="ar-JO" sz="2000" b="1" dirty="0">
                <a:latin typeface="Arial" panose="020B0604020202020204" pitchFamily="34" charset="0"/>
                <a:cs typeface="Arial" panose="020B0604020202020204" pitchFamily="34" charset="0"/>
              </a:rPr>
              <a:t>من الفهم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5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38600"/>
            <a:ext cx="3810000" cy="15240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اعرف قصدك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5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5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5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45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4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518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17" name="Picture 1" descr="conflicresoluti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67813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343400"/>
            <a:ext cx="9144000" cy="2541588"/>
          </a:xfrm>
          <a:solidFill>
            <a:srgbClr val="000000"/>
          </a:solidFill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سؤالنا الثاني تم الإجابة عليه</a:t>
            </a:r>
            <a:b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في الأعداد 18-20:</a:t>
            </a: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000" b="1" dirty="0">
                <a:solidFill>
                  <a:srgbClr val="FFFF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لماذا</a:t>
            </a:r>
            <a: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نسترد المؤمنين المخطئين </a:t>
            </a:r>
            <a:b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بشكل مناسب ؟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901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5" name="Picture 1" descr="unitycooperation1-300x21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4438" y="1196975"/>
            <a:ext cx="4770437" cy="1895475"/>
          </a:xfrm>
        </p:spPr>
        <p:txBody>
          <a:bodyPr/>
          <a:lstStyle/>
          <a:p>
            <a:pPr algn="ctr" eaLnBrk="1" hangingPunct="1"/>
            <a:r>
              <a:rPr lang="ar-JO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الفكرة في الأعداد</a:t>
            </a:r>
            <a:br>
              <a:rPr lang="ar-JO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18-20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78275" name="Text Box 3"/>
          <p:cNvSpPr txBox="1">
            <a:spLocks noChangeArrowheads="1"/>
          </p:cNvSpPr>
          <p:nvPr/>
        </p:nvSpPr>
        <p:spPr bwMode="auto">
          <a:xfrm>
            <a:off x="1979613" y="3578225"/>
            <a:ext cx="58324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ar-JO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2. كنيستنا توسع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ar-JO" sz="48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سلطة</a:t>
            </a:r>
            <a:r>
              <a:rPr kumimoji="0" lang="ar-JO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الله نفسه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937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827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1" descr="forgiv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7500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8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844824"/>
            <a:ext cx="8496944" cy="1090613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 algn="r" eaLnBrk="1" hangingPunct="1">
              <a:defRPr/>
            </a:pPr>
            <a:r>
              <a:rPr lang="ar-JO" sz="6000" dirty="0"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الفكرة الرئيسية:</a:t>
            </a:r>
            <a:endParaRPr lang="en-US" dirty="0">
              <a:solidFill>
                <a:srgbClr val="FFFFFF"/>
              </a:solidFill>
              <a:effectLst>
                <a:glow rad="101600">
                  <a:srgbClr val="000000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138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4509120"/>
            <a:ext cx="8964488" cy="2448272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ar-JO" sz="4800" b="1" dirty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نحن نسترد الأعضاء المخطئين بشكل مناسب </a:t>
            </a:r>
            <a:r>
              <a:rPr lang="ar-JO" sz="4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لأننا</a:t>
            </a:r>
            <a:r>
              <a:rPr lang="ar-JO" sz="4800" b="1" dirty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نتصرف نيابة عن الله</a:t>
            </a:r>
            <a:endParaRPr lang="en-US" sz="4800" b="1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8028384" cy="1524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ar-SA" b="1" u="sng" dirty="0">
                <a:ea typeface="Calibri" panose="020F0502020204030204" pitchFamily="34" charset="0"/>
                <a:cs typeface="Arial" panose="020B0604020202020204" pitchFamily="34" charset="0"/>
              </a:rPr>
              <a:t>فكرة تفسيرية</a:t>
            </a:r>
            <a:r>
              <a:rPr lang="ar-SA" b="1" dirty="0"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ar-SA" b="1" dirty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السبب</a:t>
            </a:r>
            <a:r>
              <a:rPr lang="ar-SA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JO" b="1" dirty="0">
                <a:ea typeface="Calibri" panose="020F0502020204030204" pitchFamily="34" charset="0"/>
                <a:cs typeface="Arial" panose="020B0604020202020204" pitchFamily="34" charset="0"/>
              </a:rPr>
              <a:t>ا</a:t>
            </a:r>
            <a:r>
              <a:rPr lang="ar-SA" b="1" dirty="0">
                <a:ea typeface="Calibri" panose="020F0502020204030204" pitchFamily="34" charset="0"/>
                <a:cs typeface="Arial" panose="020B0604020202020204" pitchFamily="34" charset="0"/>
              </a:rPr>
              <a:t>لذي يوجب على الكنيسة است</a:t>
            </a:r>
            <a:r>
              <a:rPr lang="ar-JO" b="1" dirty="0">
                <a:ea typeface="Calibri" panose="020F0502020204030204" pitchFamily="34" charset="0"/>
                <a:cs typeface="Arial" panose="020B0604020202020204" pitchFamily="34" charset="0"/>
              </a:rPr>
              <a:t>رداد مؤمن مخطئ</a:t>
            </a:r>
            <a:r>
              <a:rPr lang="ar-SA" b="1" dirty="0">
                <a:ea typeface="Calibri" panose="020F0502020204030204" pitchFamily="34" charset="0"/>
                <a:cs typeface="Arial" panose="020B0604020202020204" pitchFamily="34" charset="0"/>
              </a:rPr>
              <a:t> بشكل صحيح هو أنها تمدّ سلطان الله.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1862" name="Text Box 15"/>
          <p:cNvSpPr txBox="1">
            <a:spLocks noChangeArrowheads="1"/>
          </p:cNvSpPr>
          <p:nvPr/>
        </p:nvSpPr>
        <p:spPr bwMode="auto">
          <a:xfrm>
            <a:off x="8393113" y="44450"/>
            <a:ext cx="7312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ar-JO" b="1" dirty="0">
                <a:solidFill>
                  <a:srgbClr val="FFFFFF"/>
                </a:solidFill>
                <a:cs typeface="Arial" charset="0"/>
              </a:rPr>
              <a:t>34ث</a:t>
            </a: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 rot="21110430">
            <a:off x="1434368" y="2431252"/>
            <a:ext cx="7389812" cy="1974677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None/>
              <a:defRPr sz="3200">
                <a:solidFill>
                  <a:schemeClr val="tx1"/>
                </a:solidFill>
                <a:latin typeface="+mn-lt"/>
                <a:ea typeface="ＭＳ Ｐゴシック" pitchFamily="24" charset="-128"/>
                <a:cs typeface="ＭＳ Ｐゴシック" pitchFamily="2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charset="0"/>
              <a:buChar char="n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2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2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2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2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ar-JO" sz="4800" b="1" dirty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استرد الخطاة ل</a:t>
            </a:r>
            <a:r>
              <a:rPr lang="ar-JO" sz="4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أنك</a:t>
            </a:r>
            <a:r>
              <a:rPr lang="ar-JO" sz="4800" b="1" dirty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ar-JO" sz="4800" b="1" dirty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تعمل من أجل الله</a:t>
            </a:r>
            <a:endParaRPr lang="en-US" sz="4800" b="1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502" name="Down Arrow 5"/>
          <p:cNvSpPr>
            <a:spLocks noChangeArrowheads="1"/>
          </p:cNvSpPr>
          <p:nvPr/>
        </p:nvSpPr>
        <p:spPr bwMode="auto">
          <a:xfrm>
            <a:off x="4038600" y="1519808"/>
            <a:ext cx="762000" cy="1261120"/>
          </a:xfrm>
          <a:prstGeom prst="downArrow">
            <a:avLst>
              <a:gd name="adj1" fmla="val 50000"/>
              <a:gd name="adj2" fmla="val 5000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0332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8690" grpId="0"/>
      <p:bldP spid="1138691" grpId="0" build="p"/>
      <p:bldP spid="5" grpId="0" animBg="1"/>
      <p:bldP spid="8" grpId="0" build="p" animBg="1"/>
      <p:bldP spid="10650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29200" y="274638"/>
            <a:ext cx="3657600" cy="1935162"/>
          </a:xfrm>
        </p:spPr>
        <p:txBody>
          <a:bodyPr/>
          <a:lstStyle/>
          <a:p>
            <a:pPr eaLnBrk="1" hangingPunct="1"/>
            <a: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الواجب</a:t>
            </a:r>
            <a:b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رقم 3</a:t>
            </a:r>
            <a:endParaRPr lang="en-US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1321988" name="Picture 4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80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987" name="Picture 3" descr="image01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2348880"/>
            <a:ext cx="41656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989" name="Rectangle 5"/>
          <p:cNvSpPr>
            <a:spLocks noChangeArrowheads="1"/>
          </p:cNvSpPr>
          <p:nvPr/>
        </p:nvSpPr>
        <p:spPr bwMode="auto">
          <a:xfrm>
            <a:off x="5105400" y="5085184"/>
            <a:ext cx="4038600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لا تحاول حشر كل شيء</a:t>
            </a:r>
            <a:endParaRPr lang="en-US" sz="3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2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2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98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SBCGradWhattoPreach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817" r="3539" b="69521"/>
          <a:stretch>
            <a:fillRect/>
          </a:stretch>
        </p:blipFill>
        <p:spPr bwMode="auto">
          <a:xfrm>
            <a:off x="2667000" y="76200"/>
            <a:ext cx="5856288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72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733800"/>
            <a:ext cx="4572000" cy="15240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لن تنقصدك المواد أبداً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47236" name="Rectangle 4"/>
          <p:cNvSpPr>
            <a:spLocks noChangeArrowheads="1"/>
          </p:cNvSpPr>
          <p:nvPr/>
        </p:nvSpPr>
        <p:spPr bwMode="auto">
          <a:xfrm>
            <a:off x="0" y="1143000"/>
            <a:ext cx="4572000" cy="1524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ar-J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عظ الكتاب المقدس و...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2438400" y="6324600"/>
            <a:ext cx="6400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ar-JO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لا أستطيع التفكير في أي شيء للعظة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236296" y="4376137"/>
            <a:ext cx="936104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ar-JO" altLang="ja-JP" sz="1800" b="1" dirty="0">
                <a:latin typeface="Arial Black"/>
                <a:cs typeface="Arial Black"/>
              </a:rPr>
              <a:t>القس</a:t>
            </a:r>
            <a:endParaRPr lang="en-US" sz="1800" b="1" dirty="0">
              <a:latin typeface="Arial Black"/>
              <a:cs typeface="Arial Blac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7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7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7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47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47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47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47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47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47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4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7235" grpId="0" animBg="1"/>
      <p:bldP spid="124723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09600"/>
            <a:ext cx="1905000" cy="792163"/>
          </a:xfrm>
          <a:noFill/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  <a:endParaRPr lang="en-US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021288"/>
            <a:ext cx="9144000" cy="757808"/>
          </a:xfrm>
        </p:spPr>
        <p:txBody>
          <a:bodyPr/>
          <a:lstStyle/>
          <a:p>
            <a:pPr rtl="1" eaLnBrk="1" hangingPunct="1">
              <a:defRPr/>
            </a:pPr>
            <a: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الرابط للعرض التقديميِّ "فن الوعظ" متاحٌ على الموقع الإلكترونيّ:</a:t>
            </a:r>
            <a:b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BibleStudyDownloads.org</a:t>
            </a: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-27384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حصل على هذا العرض التقديمي مجاناً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92696"/>
            <a:ext cx="9232347" cy="5328592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132856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17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609600"/>
            <a:ext cx="75438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ar-JO" sz="3600" b="1" dirty="0">
                <a:latin typeface="Arial" panose="020B0604020202020204" pitchFamily="34" charset="0"/>
                <a:cs typeface="Arial" panose="020B0604020202020204" pitchFamily="34" charset="0"/>
              </a:rPr>
              <a:t>عملية إعداد عظة تفسيرية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5067272" y="4994587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49156" name="Rectangle 4"/>
          <p:cNvSpPr>
            <a:spLocks noChangeArrowheads="1"/>
          </p:cNvSpPr>
          <p:nvPr/>
        </p:nvSpPr>
        <p:spPr bwMode="auto">
          <a:xfrm>
            <a:off x="609600" y="1447800"/>
            <a:ext cx="7848600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، إعداد العظات التفسيرية 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مقتبس من راميش ريتشارد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5189723" y="4252384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2501153" y="4268788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2348753" y="5024438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5546697" y="5089125"/>
            <a:ext cx="102912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الدراسة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5465745" y="4404587"/>
            <a:ext cx="1191031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الهيكل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5646911" y="3340909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2888503" y="3360738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5231378" y="3262420"/>
            <a:ext cx="1438642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الفكرة الرئيسية</a:t>
            </a: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2825750" y="2776435"/>
            <a:ext cx="349250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جسر القصد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4282599" y="2336800"/>
            <a:ext cx="591508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العقل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4038600" y="3708400"/>
            <a:ext cx="10795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القلب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3886200" y="4470400"/>
            <a:ext cx="1384300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المخطط=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القطع</a:t>
            </a:r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4114800" y="5232400"/>
            <a:ext cx="927100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الجسد=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لحم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74" name="AutoShape 22"/>
          <p:cNvSpPr>
            <a:spLocks noChangeArrowheads="1"/>
          </p:cNvSpPr>
          <p:nvPr/>
        </p:nvSpPr>
        <p:spPr bwMode="auto">
          <a:xfrm flipH="1">
            <a:off x="391986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75" name="AutoShape 23"/>
          <p:cNvSpPr>
            <a:spLocks noChangeArrowheads="1"/>
          </p:cNvSpPr>
          <p:nvPr/>
        </p:nvSpPr>
        <p:spPr bwMode="auto">
          <a:xfrm flipH="1">
            <a:off x="391986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76" name="AutoShape 24"/>
          <p:cNvSpPr>
            <a:spLocks noChangeArrowheads="1"/>
          </p:cNvSpPr>
          <p:nvPr/>
        </p:nvSpPr>
        <p:spPr bwMode="auto">
          <a:xfrm flipH="1">
            <a:off x="391986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77" name="AutoShape 25"/>
          <p:cNvSpPr>
            <a:spLocks noChangeArrowheads="1"/>
          </p:cNvSpPr>
          <p:nvPr/>
        </p:nvSpPr>
        <p:spPr bwMode="auto">
          <a:xfrm>
            <a:off x="5004048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78" name="AutoShape 26"/>
          <p:cNvSpPr>
            <a:spLocks noChangeArrowheads="1"/>
          </p:cNvSpPr>
          <p:nvPr/>
        </p:nvSpPr>
        <p:spPr bwMode="auto">
          <a:xfrm>
            <a:off x="5004048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79" name="AutoShape 27"/>
          <p:cNvSpPr>
            <a:spLocks noChangeArrowheads="1"/>
          </p:cNvSpPr>
          <p:nvPr/>
        </p:nvSpPr>
        <p:spPr bwMode="auto">
          <a:xfrm>
            <a:off x="5004048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2768926" y="1884363"/>
            <a:ext cx="722954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العظة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5652120" y="1884363"/>
            <a:ext cx="732572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النص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7397487" y="5446660"/>
            <a:ext cx="1109277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1-اختيار النص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83" name="Rectangle 31"/>
          <p:cNvSpPr>
            <a:spLocks noChangeArrowheads="1"/>
          </p:cNvSpPr>
          <p:nvPr/>
        </p:nvSpPr>
        <p:spPr bwMode="auto">
          <a:xfrm>
            <a:off x="6871239" y="4943363"/>
            <a:ext cx="1635525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ar-JO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تحليل</a:t>
            </a: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النص</a:t>
            </a:r>
          </a:p>
        </p:txBody>
      </p:sp>
      <p:sp>
        <p:nvSpPr>
          <p:cNvPr id="49184" name="Rectangle 32"/>
          <p:cNvSpPr>
            <a:spLocks noChangeArrowheads="1"/>
          </p:cNvSpPr>
          <p:nvPr/>
        </p:nvSpPr>
        <p:spPr bwMode="auto">
          <a:xfrm>
            <a:off x="6732240" y="4287744"/>
            <a:ext cx="1774524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3 .1 </a:t>
            </a:r>
            <a:r>
              <a:rPr lang="ar-JO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المخطط التفسيري</a:t>
            </a:r>
            <a:endParaRPr kumimoji="0" lang="ar-JO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85" name="Rectangle 33"/>
          <p:cNvSpPr>
            <a:spLocks noChangeArrowheads="1"/>
          </p:cNvSpPr>
          <p:nvPr/>
        </p:nvSpPr>
        <p:spPr bwMode="auto">
          <a:xfrm>
            <a:off x="6990324" y="3556417"/>
            <a:ext cx="1516440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 .2 الفكرة التفسيرية</a:t>
            </a:r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6373378" y="2889102"/>
            <a:ext cx="2133385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4- الأسئلة الثلاثة التطويرية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87" name="Rectangle 35"/>
          <p:cNvSpPr>
            <a:spLocks noChangeArrowheads="1"/>
          </p:cNvSpPr>
          <p:nvPr/>
        </p:nvSpPr>
        <p:spPr bwMode="auto">
          <a:xfrm>
            <a:off x="3338513" y="2157413"/>
            <a:ext cx="2303515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5- الإستجابة المرغوبة من المستمع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609600" y="3556417"/>
            <a:ext cx="1891553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ar-JO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ف</a:t>
            </a: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كرة العظة</a:t>
            </a:r>
          </a:p>
        </p:txBody>
      </p:sp>
      <p:sp>
        <p:nvSpPr>
          <p:cNvPr id="49189" name="Rectangle 37"/>
          <p:cNvSpPr>
            <a:spLocks noChangeArrowheads="1"/>
          </p:cNvSpPr>
          <p:nvPr/>
        </p:nvSpPr>
        <p:spPr bwMode="auto">
          <a:xfrm>
            <a:off x="1129584" y="4203950"/>
            <a:ext cx="1394612" cy="7360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7- </a:t>
            </a:r>
            <a:r>
              <a:rPr lang="ar-JO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المخطط الوعظي</a:t>
            </a: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8- </a:t>
            </a:r>
            <a:r>
              <a:rPr lang="ar-JO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</a:t>
            </a: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لوضوح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9- المقدمة والخاتمة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90" name="Rectangle 38"/>
          <p:cNvSpPr>
            <a:spLocks noChangeArrowheads="1"/>
          </p:cNvSpPr>
          <p:nvPr/>
        </p:nvSpPr>
        <p:spPr bwMode="auto">
          <a:xfrm>
            <a:off x="637236" y="5219701"/>
            <a:ext cx="1711517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10- ت</a:t>
            </a:r>
            <a:r>
              <a:rPr lang="ar-JO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جهيز الرسالة/العظة</a:t>
            </a:r>
            <a:endParaRPr kumimoji="0" lang="ar-JO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91" name="Rectangle 39"/>
          <p:cNvSpPr>
            <a:spLocks noChangeArrowheads="1"/>
          </p:cNvSpPr>
          <p:nvPr/>
        </p:nvSpPr>
        <p:spPr bwMode="auto">
          <a:xfrm>
            <a:off x="685800" y="6021388"/>
            <a:ext cx="7924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يُظهر النص الأبيض 10 خطوات مقتبسة من هادون روبنسون، الوعظ الكتابي (الملاحظات، 105)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5016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84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27-28، 251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84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657002" y="5202148"/>
            <a:ext cx="92710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الوعظ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2557856" y="4434668"/>
            <a:ext cx="1366629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الهيكل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2709872" y="3288383"/>
            <a:ext cx="1274726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الفكرة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الرئيسية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A391C0-F816-0CDE-AD7E-49D8B6AA5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32" y="6957392"/>
            <a:ext cx="10225136" cy="6816758"/>
          </a:xfrm>
          <a:prstGeom prst="rect">
            <a:avLst/>
          </a:prstGeom>
        </p:spPr>
      </p:pic>
      <p:sp>
        <p:nvSpPr>
          <p:cNvPr id="3" name="Oval 41">
            <a:extLst>
              <a:ext uri="{FF2B5EF4-FFF2-40B4-BE49-F238E27FC236}">
                <a16:creationId xmlns:a16="http://schemas.microsoft.com/office/drawing/2014/main" id="{D6CABF13-3D1B-46D3-89DF-0923C01E6B3D}"/>
              </a:ext>
            </a:extLst>
          </p:cNvPr>
          <p:cNvSpPr>
            <a:spLocks noChangeArrowheads="1"/>
          </p:cNvSpPr>
          <p:nvPr/>
        </p:nvSpPr>
        <p:spPr bwMode="auto">
          <a:xfrm rot="9474">
            <a:off x="1600200" y="2424113"/>
            <a:ext cx="6019800" cy="1917700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15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>
            <a:lum brigh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4953000" cy="137160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ar-JO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مراجعة التعريفات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0" y="2170113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الخطوة 3: </a:t>
            </a:r>
            <a:r>
              <a:rPr lang="ar-JO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الفكرة التفسيرية </a:t>
            </a: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تلخص رسالة النص للجمهور الكتابي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0" y="3359150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الخطوة 3: </a:t>
            </a:r>
            <a:r>
              <a:rPr lang="ar-JO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قصد العظة </a:t>
            </a: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(التجاوب المرغوب من المستمع) هو تغيير السلوك الذي تريده في السامعين كنتيجة وعظك الفكرة الوعظية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0" y="4850746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الخطوة 5: </a:t>
            </a:r>
            <a:r>
              <a:rPr lang="ar-JO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الفكرة الوعظية </a:t>
            </a: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تلخص العظة للجمهور المعاصر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8620125" y="0"/>
            <a:ext cx="530915" cy="461665"/>
          </a:xfrm>
          <a:prstGeom prst="rect">
            <a:avLst/>
          </a:prstGeom>
          <a:solidFill>
            <a:schemeClr val="accent4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32" name="Picture 8" descr="reconciliation bridg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304800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5" grpId="0"/>
      <p:bldP spid="41996" grpId="0"/>
      <p:bldP spid="419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>
            <a:extLst>
              <a:ext uri="{FF2B5EF4-FFF2-40B4-BE49-F238E27FC236}">
                <a16:creationId xmlns:a16="http://schemas.microsoft.com/office/drawing/2014/main" id="{7B59CFC4-67AF-FA46-8311-B42403FD4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26098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9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144000" cy="1219200"/>
          </a:xfrm>
          <a:effectLst/>
        </p:spPr>
        <p:txBody>
          <a:bodyPr/>
          <a:lstStyle/>
          <a:p>
            <a:pPr algn="ctr" eaLnBrk="1" hangingPunct="1">
              <a:defRPr/>
            </a:pPr>
            <a:r>
              <a:rPr lang="ar-JO" sz="4000" dirty="0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أمثلة على قصد العظة</a:t>
            </a:r>
            <a:endParaRPr lang="en-US" dirty="0">
              <a:solidFill>
                <a:srgbClr val="FFFFFF"/>
              </a:solidFill>
              <a:effectLst>
                <a:glow rad="139700">
                  <a:schemeClr val="tx2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19526" name="Text Box 6"/>
          <p:cNvSpPr txBox="1">
            <a:spLocks noChangeArrowheads="1"/>
          </p:cNvSpPr>
          <p:nvPr/>
        </p:nvSpPr>
        <p:spPr bwMode="auto">
          <a:xfrm>
            <a:off x="228600" y="2057400"/>
            <a:ext cx="1524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المعرفة</a:t>
            </a:r>
            <a:endParaRPr lang="en-US" sz="3600" b="1" dirty="0">
              <a:solidFill>
                <a:srgbClr val="FFFFFF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الشعور</a:t>
            </a:r>
            <a:endParaRPr lang="en-US" sz="3600" b="1" dirty="0">
              <a:solidFill>
                <a:srgbClr val="FFFFFF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العمل</a:t>
            </a:r>
            <a:endParaRPr lang="en-US" sz="3600" b="1" dirty="0">
              <a:solidFill>
                <a:srgbClr val="FFFFFF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619527" name="Text Box 7"/>
          <p:cNvSpPr txBox="1">
            <a:spLocks noChangeArrowheads="1"/>
          </p:cNvSpPr>
          <p:nvPr/>
        </p:nvSpPr>
        <p:spPr bwMode="auto">
          <a:xfrm>
            <a:off x="2835070" y="1676400"/>
            <a:ext cx="5841386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ar-JO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المستمع سوف ...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9528" name="Text Box 8"/>
          <p:cNvSpPr txBox="1">
            <a:spLocks noChangeArrowheads="1"/>
          </p:cNvSpPr>
          <p:nvPr/>
        </p:nvSpPr>
        <p:spPr bwMode="auto">
          <a:xfrm>
            <a:off x="2835070" y="2438400"/>
            <a:ext cx="562313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rtl="1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JO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يشكروا ويقدروا أمهاتهم لأجل الخدمة التي قدموها في حياتهم (ص 86)</a:t>
            </a:r>
            <a:endParaRPr lang="en-US" altLang="ja-JP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altLang="ja-JP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JO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يقدموا خدمات متواضعة للآخرين بسرور (ص 148)</a:t>
            </a:r>
            <a:endParaRPr lang="en-US" altLang="ja-JP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9530" name="Text Box 10"/>
          <p:cNvSpPr txBox="1">
            <a:spLocks noChangeArrowheads="1"/>
          </p:cNvSpPr>
          <p:nvPr/>
        </p:nvSpPr>
        <p:spPr bwMode="auto">
          <a:xfrm>
            <a:off x="8518525" y="39688"/>
            <a:ext cx="530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02FEB757-9B0E-264F-AA95-76BBEAD71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01208"/>
            <a:ext cx="2609850" cy="1569660"/>
          </a:xfrm>
          <a:prstGeom prst="rect">
            <a:avLst/>
          </a:prstGeom>
          <a:solidFill>
            <a:schemeClr val="accent4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ar-JO" altLang="ja-JP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تجاوب</a:t>
            </a:r>
          </a:p>
          <a:p>
            <a:pPr algn="ctr"/>
            <a:r>
              <a:rPr lang="ar-JO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المستمع</a:t>
            </a:r>
          </a:p>
          <a:p>
            <a:pPr algn="ctr"/>
            <a:r>
              <a:rPr lang="ar-JO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المرغوب</a:t>
            </a:r>
            <a:endParaRPr lang="en-US" sz="3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9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95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95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195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6" grpId="0"/>
      <p:bldP spid="619527" grpId="0"/>
      <p:bldP spid="619528" grpId="0" build="p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>
            <a:extLst>
              <a:ext uri="{FF2B5EF4-FFF2-40B4-BE49-F238E27FC236}">
                <a16:creationId xmlns:a16="http://schemas.microsoft.com/office/drawing/2014/main" id="{7B59CFC4-67AF-FA46-8311-B42403FD4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26098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9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144000" cy="1219200"/>
          </a:xfrm>
          <a:effectLst/>
        </p:spPr>
        <p:txBody>
          <a:bodyPr/>
          <a:lstStyle/>
          <a:p>
            <a:pPr algn="ctr" eaLnBrk="1" hangingPunct="1">
              <a:defRPr/>
            </a:pPr>
            <a:r>
              <a:rPr lang="ar-JO" sz="4000" dirty="0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أمثلة على قصد العظة</a:t>
            </a:r>
            <a:endParaRPr lang="en-US" dirty="0">
              <a:solidFill>
                <a:srgbClr val="FFFFFF"/>
              </a:solidFill>
              <a:effectLst>
                <a:glow rad="139700">
                  <a:schemeClr val="tx2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19526" name="Text Box 6"/>
          <p:cNvSpPr txBox="1">
            <a:spLocks noChangeArrowheads="1"/>
          </p:cNvSpPr>
          <p:nvPr/>
        </p:nvSpPr>
        <p:spPr bwMode="auto">
          <a:xfrm>
            <a:off x="228600" y="2057400"/>
            <a:ext cx="1524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المعرفة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الشعور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العمل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619527" name="Text Box 7"/>
          <p:cNvSpPr txBox="1">
            <a:spLocks noChangeArrowheads="1"/>
          </p:cNvSpPr>
          <p:nvPr/>
        </p:nvSpPr>
        <p:spPr bwMode="auto">
          <a:xfrm>
            <a:off x="2835070" y="1676400"/>
            <a:ext cx="5841386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المستمع سوف ...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19528" name="Text Box 8"/>
          <p:cNvSpPr txBox="1">
            <a:spLocks noChangeArrowheads="1"/>
          </p:cNvSpPr>
          <p:nvPr/>
        </p:nvSpPr>
        <p:spPr bwMode="auto">
          <a:xfrm>
            <a:off x="2835070" y="2438400"/>
            <a:ext cx="562313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 algn="r" rtl="1"/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ar-JO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ينظروا إلى أولوية الله في الإرساليات ويلتزموا بأن يتم استخدامهم على أفضل وجه في تحقيق المأمورية العظمى (ص 156)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9530" name="Text Box 10"/>
          <p:cNvSpPr txBox="1">
            <a:spLocks noChangeArrowheads="1"/>
          </p:cNvSpPr>
          <p:nvPr/>
        </p:nvSpPr>
        <p:spPr bwMode="auto">
          <a:xfrm>
            <a:off x="8518525" y="39688"/>
            <a:ext cx="530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02FEB757-9B0E-264F-AA95-76BBEAD71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01208"/>
            <a:ext cx="2609850" cy="1569660"/>
          </a:xfrm>
          <a:prstGeom prst="rect">
            <a:avLst/>
          </a:prstGeom>
          <a:solidFill>
            <a:schemeClr val="accent4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تجاوب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المستمع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المرغوب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4589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>
            <a:extLst>
              <a:ext uri="{FF2B5EF4-FFF2-40B4-BE49-F238E27FC236}">
                <a16:creationId xmlns:a16="http://schemas.microsoft.com/office/drawing/2014/main" id="{7B59CFC4-67AF-FA46-8311-B42403FD4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26098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9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144000" cy="1219200"/>
          </a:xfrm>
          <a:effectLst/>
        </p:spPr>
        <p:txBody>
          <a:bodyPr/>
          <a:lstStyle/>
          <a:p>
            <a:pPr algn="ctr" eaLnBrk="1" hangingPunct="1">
              <a:defRPr/>
            </a:pPr>
            <a:r>
              <a:rPr lang="ar-JO" sz="4000" dirty="0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أمثلة على قصد العظة</a:t>
            </a:r>
            <a:endParaRPr lang="en-US" dirty="0">
              <a:solidFill>
                <a:srgbClr val="FFFFFF"/>
              </a:solidFill>
              <a:effectLst>
                <a:glow rad="139700">
                  <a:schemeClr val="tx2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19526" name="Text Box 6"/>
          <p:cNvSpPr txBox="1">
            <a:spLocks noChangeArrowheads="1"/>
          </p:cNvSpPr>
          <p:nvPr/>
        </p:nvSpPr>
        <p:spPr bwMode="auto">
          <a:xfrm>
            <a:off x="228600" y="2057400"/>
            <a:ext cx="1524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المعرفة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الشعور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العمل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619527" name="Text Box 7"/>
          <p:cNvSpPr txBox="1">
            <a:spLocks noChangeArrowheads="1"/>
          </p:cNvSpPr>
          <p:nvPr/>
        </p:nvSpPr>
        <p:spPr bwMode="auto">
          <a:xfrm>
            <a:off x="2835070" y="1676400"/>
            <a:ext cx="5841386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المستمع سوف ...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19528" name="Text Box 8"/>
          <p:cNvSpPr txBox="1">
            <a:spLocks noChangeArrowheads="1"/>
          </p:cNvSpPr>
          <p:nvPr/>
        </p:nvSpPr>
        <p:spPr bwMode="auto">
          <a:xfrm>
            <a:off x="2616814" y="2438400"/>
            <a:ext cx="584138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 algn="r" rtl="1"/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ar-JO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يخلصوا أنفسهم من أي تأثيرات شريرة تدمر حياتهم الروحية الشخصية وبالتالي الكنيسة (ص 170)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r" rtl="1"/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9530" name="Text Box 10"/>
          <p:cNvSpPr txBox="1">
            <a:spLocks noChangeArrowheads="1"/>
          </p:cNvSpPr>
          <p:nvPr/>
        </p:nvSpPr>
        <p:spPr bwMode="auto">
          <a:xfrm>
            <a:off x="8518525" y="39688"/>
            <a:ext cx="530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02FEB757-9B0E-264F-AA95-76BBEAD71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01208"/>
            <a:ext cx="2609850" cy="1569660"/>
          </a:xfrm>
          <a:prstGeom prst="rect">
            <a:avLst/>
          </a:prstGeom>
          <a:solidFill>
            <a:schemeClr val="accent4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تجاوب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المستمع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المرغوب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8614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>
            <a:extLst>
              <a:ext uri="{FF2B5EF4-FFF2-40B4-BE49-F238E27FC236}">
                <a16:creationId xmlns:a16="http://schemas.microsoft.com/office/drawing/2014/main" id="{7B59CFC4-67AF-FA46-8311-B42403FD4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26098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9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144000" cy="1219200"/>
          </a:xfrm>
          <a:effectLst/>
        </p:spPr>
        <p:txBody>
          <a:bodyPr/>
          <a:lstStyle/>
          <a:p>
            <a:pPr algn="ctr" eaLnBrk="1" hangingPunct="1">
              <a:defRPr/>
            </a:pPr>
            <a:r>
              <a:rPr lang="ar-JO" sz="4000" dirty="0">
                <a:solidFill>
                  <a:srgbClr val="FFFFFF"/>
                </a:solidFill>
                <a:effectLst>
                  <a:glow rad="139700">
                    <a:schemeClr val="tx2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أمثلة على قصد العظة</a:t>
            </a:r>
            <a:endParaRPr lang="en-US" dirty="0">
              <a:solidFill>
                <a:srgbClr val="FFFFFF"/>
              </a:solidFill>
              <a:effectLst>
                <a:glow rad="139700">
                  <a:schemeClr val="tx2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19526" name="Text Box 6"/>
          <p:cNvSpPr txBox="1">
            <a:spLocks noChangeArrowheads="1"/>
          </p:cNvSpPr>
          <p:nvPr/>
        </p:nvSpPr>
        <p:spPr bwMode="auto">
          <a:xfrm>
            <a:off x="228600" y="2057400"/>
            <a:ext cx="1524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المعرفة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الشعور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العمل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619527" name="Text Box 7"/>
          <p:cNvSpPr txBox="1">
            <a:spLocks noChangeArrowheads="1"/>
          </p:cNvSpPr>
          <p:nvPr/>
        </p:nvSpPr>
        <p:spPr bwMode="auto">
          <a:xfrm>
            <a:off x="2835070" y="1676400"/>
            <a:ext cx="5841386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نحميا 5: المستمع سوف ...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19528" name="Text Box 8"/>
          <p:cNvSpPr txBox="1">
            <a:spLocks noChangeArrowheads="1"/>
          </p:cNvSpPr>
          <p:nvPr/>
        </p:nvSpPr>
        <p:spPr bwMode="auto">
          <a:xfrm>
            <a:off x="2616814" y="2438400"/>
            <a:ext cx="584138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 algn="r" rtl="1"/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ar-JO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إظهار الرحمة للفقراء بدلاً من الطمع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 rtl="1"/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 rtl="1"/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ar-JO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رؤية رحمة الله من خلال الآخرين إن كانوا فقراء </a:t>
            </a:r>
            <a:r>
              <a:rPr lang="ar-JO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والتمثل برحمة الله على الفقراء إن كانوا أغنياء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9530" name="Text Box 10"/>
          <p:cNvSpPr txBox="1">
            <a:spLocks noChangeArrowheads="1"/>
          </p:cNvSpPr>
          <p:nvPr/>
        </p:nvSpPr>
        <p:spPr bwMode="auto">
          <a:xfrm>
            <a:off x="8518525" y="39688"/>
            <a:ext cx="530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02FEB757-9B0E-264F-AA95-76BBEAD71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01208"/>
            <a:ext cx="2609850" cy="1569660"/>
          </a:xfrm>
          <a:prstGeom prst="rect">
            <a:avLst/>
          </a:prstGeom>
          <a:solidFill>
            <a:schemeClr val="accent4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تجاوب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المستمع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المرغوب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521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9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9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19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8" grpId="0" build="p"/>
    </p:bldLst>
  </p:timing>
</p:sld>
</file>

<file path=ppt/theme/theme1.xml><?xml version="1.0" encoding="utf-8"?>
<a:theme xmlns:a="http://schemas.openxmlformats.org/drawingml/2006/main" name="Glare">
  <a:themeElements>
    <a:clrScheme name="Glare 1">
      <a:dk1>
        <a:srgbClr val="000000"/>
      </a:dk1>
      <a:lt1>
        <a:srgbClr val="FEB446"/>
      </a:lt1>
      <a:dk2>
        <a:srgbClr val="000000"/>
      </a:dk2>
      <a:lt2>
        <a:srgbClr val="786950"/>
      </a:lt2>
      <a:accent1>
        <a:srgbClr val="727DE0"/>
      </a:accent1>
      <a:accent2>
        <a:srgbClr val="D54F41"/>
      </a:accent2>
      <a:accent3>
        <a:srgbClr val="FED6B0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Glar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Glare 1">
        <a:dk1>
          <a:srgbClr val="000000"/>
        </a:dk1>
        <a:lt1>
          <a:srgbClr val="FEB446"/>
        </a:lt1>
        <a:dk2>
          <a:srgbClr val="0000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ED6B0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Alchemy">
  <a:themeElements>
    <a:clrScheme name="Alchemy 1">
      <a:dk1>
        <a:srgbClr val="808080"/>
      </a:dk1>
      <a:lt1>
        <a:srgbClr val="FFFF00"/>
      </a:lt1>
      <a:dk2>
        <a:srgbClr val="1F0769"/>
      </a:dk2>
      <a:lt2>
        <a:srgbClr val="FFFF00"/>
      </a:lt2>
      <a:accent1>
        <a:srgbClr val="821109"/>
      </a:accent1>
      <a:accent2>
        <a:srgbClr val="3C3DB8"/>
      </a:accent2>
      <a:accent3>
        <a:srgbClr val="ABAAB9"/>
      </a:accent3>
      <a:accent4>
        <a:srgbClr val="DADA00"/>
      </a:accent4>
      <a:accent5>
        <a:srgbClr val="C1AAAA"/>
      </a:accent5>
      <a:accent6>
        <a:srgbClr val="3536A6"/>
      </a:accent6>
      <a:hlink>
        <a:srgbClr val="009999"/>
      </a:hlink>
      <a:folHlink>
        <a:srgbClr val="99CC00"/>
      </a:folHlink>
    </a:clrScheme>
    <a:fontScheme name="Alchemy">
      <a:majorFont>
        <a:latin typeface="Verdana"/>
        <a:ea typeface="Osaka"/>
        <a:cs typeface="Osaka"/>
      </a:majorFont>
      <a:minorFont>
        <a:latin typeface="Verdana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Alchemy 1">
        <a:dk1>
          <a:srgbClr val="808080"/>
        </a:dk1>
        <a:lt1>
          <a:srgbClr val="FFFF00"/>
        </a:lt1>
        <a:dk2>
          <a:srgbClr val="1F0769"/>
        </a:dk2>
        <a:lt2>
          <a:srgbClr val="FFFF00"/>
        </a:lt2>
        <a:accent1>
          <a:srgbClr val="821109"/>
        </a:accent1>
        <a:accent2>
          <a:srgbClr val="3C3DB8"/>
        </a:accent2>
        <a:accent3>
          <a:srgbClr val="ABAAB9"/>
        </a:accent3>
        <a:accent4>
          <a:srgbClr val="DADA00"/>
        </a:accent4>
        <a:accent5>
          <a:srgbClr val="C1AAAA"/>
        </a:accent5>
        <a:accent6>
          <a:srgbClr val="3536A6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Schmooze">
  <a:themeElements>
    <a:clrScheme name="Schmooze 1">
      <a:dk1>
        <a:srgbClr val="3E3E5C"/>
      </a:dk1>
      <a:lt1>
        <a:srgbClr val="BBE0E3"/>
      </a:lt1>
      <a:dk2>
        <a:srgbClr val="21239A"/>
      </a:dk2>
      <a:lt2>
        <a:srgbClr val="FFFFFF"/>
      </a:lt2>
      <a:accent1>
        <a:srgbClr val="60597B"/>
      </a:accent1>
      <a:accent2>
        <a:srgbClr val="6666FF"/>
      </a:accent2>
      <a:accent3>
        <a:srgbClr val="ABACCA"/>
      </a:accent3>
      <a:accent4>
        <a:srgbClr val="9FBFC2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chmooze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chmooze 1">
        <a:dk1>
          <a:srgbClr val="3E3E5C"/>
        </a:dk1>
        <a:lt1>
          <a:srgbClr val="BBE0E3"/>
        </a:lt1>
        <a:dk2>
          <a:srgbClr val="21239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BACCA"/>
        </a:accent3>
        <a:accent4>
          <a:srgbClr val="9FBFC2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mooze 2">
        <a:dk1>
          <a:srgbClr val="808080"/>
        </a:dk1>
        <a:lt1>
          <a:srgbClr val="FFFFFF"/>
        </a:lt1>
        <a:dk2>
          <a:srgbClr val="21239A"/>
        </a:dk2>
        <a:lt2>
          <a:srgbClr val="FFFFFF"/>
        </a:lt2>
        <a:accent1>
          <a:srgbClr val="3366CC"/>
        </a:accent1>
        <a:accent2>
          <a:srgbClr val="CCCCFF"/>
        </a:accent2>
        <a:accent3>
          <a:srgbClr val="ABACCA"/>
        </a:accent3>
        <a:accent4>
          <a:srgbClr val="DADADA"/>
        </a:accent4>
        <a:accent5>
          <a:srgbClr val="AD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ull Moon">
  <a:themeElements>
    <a:clrScheme name="Full Moon 2">
      <a:dk1>
        <a:srgbClr val="336699"/>
      </a:dk1>
      <a:lt1>
        <a:srgbClr val="FFFFFF"/>
      </a:lt1>
      <a:dk2>
        <a:srgbClr val="000000"/>
      </a:dk2>
      <a:lt2>
        <a:srgbClr val="FFFFFF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Full Moon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Full Moon 1">
        <a:dk1>
          <a:srgbClr val="808080"/>
        </a:dk1>
        <a:lt1>
          <a:srgbClr val="FFFFFF"/>
        </a:lt1>
        <a:dk2>
          <a:srgbClr val="070707"/>
        </a:dk2>
        <a:lt2>
          <a:srgbClr val="FFFFFF"/>
        </a:lt2>
        <a:accent1>
          <a:srgbClr val="78A1CA"/>
        </a:accent1>
        <a:accent2>
          <a:srgbClr val="B2B1E0"/>
        </a:accent2>
        <a:accent3>
          <a:srgbClr val="AAAAAA"/>
        </a:accent3>
        <a:accent4>
          <a:srgbClr val="DADADA"/>
        </a:accent4>
        <a:accent5>
          <a:srgbClr val="BECDE1"/>
        </a:accent5>
        <a:accent6>
          <a:srgbClr val="A1A0CB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ll Moon 2">
        <a:dk1>
          <a:srgbClr val="336699"/>
        </a:dk1>
        <a:lt1>
          <a:srgbClr val="FFFFFF"/>
        </a:lt1>
        <a:dk2>
          <a:srgbClr val="000000"/>
        </a:dk2>
        <a:lt2>
          <a:srgbClr val="FFFFFF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xtured">
  <a:themeElements>
    <a:clrScheme name="Textured 1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Textured 1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2B5481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ACB3C1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2B5481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ACB3C1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80808"/>
        </a:dk1>
        <a:lt1>
          <a:srgbClr val="FFFFFF"/>
        </a:lt1>
        <a:dk2>
          <a:srgbClr val="2B5481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ACB3C1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1_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6295</TotalTime>
  <Words>1617</Words>
  <Application>Microsoft Macintosh PowerPoint</Application>
  <PresentationFormat>On-screen Show (4:3)</PresentationFormat>
  <Paragraphs>369</Paragraphs>
  <Slides>36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36</vt:i4>
      </vt:variant>
    </vt:vector>
  </HeadingPairs>
  <TitlesOfParts>
    <vt:vector size="63" baseType="lpstr">
      <vt:lpstr>ＭＳ Ｐゴシック</vt:lpstr>
      <vt:lpstr>ＭＳ Ｐゴシック</vt:lpstr>
      <vt:lpstr>Times</vt:lpstr>
      <vt:lpstr>Arial</vt:lpstr>
      <vt:lpstr>Arial Black</vt:lpstr>
      <vt:lpstr>Book Antiqua</vt:lpstr>
      <vt:lpstr>Bwgrkl</vt:lpstr>
      <vt:lpstr>Calibri</vt:lpstr>
      <vt:lpstr>Helvetica</vt:lpstr>
      <vt:lpstr>Impact</vt:lpstr>
      <vt:lpstr>Monotype Sorts</vt:lpstr>
      <vt:lpstr>Tahoma</vt:lpstr>
      <vt:lpstr>Times New Roman</vt:lpstr>
      <vt:lpstr>Verdana</vt:lpstr>
      <vt:lpstr>Wingdings</vt:lpstr>
      <vt:lpstr>Glare</vt:lpstr>
      <vt:lpstr>Full Moon</vt:lpstr>
      <vt:lpstr>Default Design</vt:lpstr>
      <vt:lpstr>Textured</vt:lpstr>
      <vt:lpstr>3_Default Design</vt:lpstr>
      <vt:lpstr>1_untitled 1</vt:lpstr>
      <vt:lpstr>2_Expedition</vt:lpstr>
      <vt:lpstr>2_Blends</vt:lpstr>
      <vt:lpstr>11_Default Design</vt:lpstr>
      <vt:lpstr>1_Alchemy</vt:lpstr>
      <vt:lpstr>2_Schmooze</vt:lpstr>
      <vt:lpstr>Orbit</vt:lpstr>
      <vt:lpstr>جسر القصد  إلى  الفكرة الرئيسية</vt:lpstr>
      <vt:lpstr>عملية إعداد العظة التفسيرية </vt:lpstr>
      <vt:lpstr>اعرف قصدك</vt:lpstr>
      <vt:lpstr>عملية إعداد عظة تفسيرية </vt:lpstr>
      <vt:lpstr>مراجعة التعريفات</vt:lpstr>
      <vt:lpstr>أمثلة على قصد العظة</vt:lpstr>
      <vt:lpstr>أمثلة على قصد العظة</vt:lpstr>
      <vt:lpstr>أمثلة على قصد العظة</vt:lpstr>
      <vt:lpstr>أمثلة على قصد العظة</vt:lpstr>
      <vt:lpstr>تباين الأفكار</vt:lpstr>
      <vt:lpstr>تباين الأفكار</vt:lpstr>
      <vt:lpstr>تباين الأفكار</vt:lpstr>
      <vt:lpstr>تباين الأفكار</vt:lpstr>
      <vt:lpstr>مقارنة الأفكار</vt:lpstr>
      <vt:lpstr>أمثلة المخطط التفسيري إلى المخطط الوعظي</vt:lpstr>
      <vt:lpstr>كيف تصنع فكرة عظيمة</vt:lpstr>
      <vt:lpstr>أمثلة الفكرة التفسيرية إلى الفكرة الرئيسية</vt:lpstr>
      <vt:lpstr>أمثلة الفكرة التفسيرية إلى الفكرة الرئيسية</vt:lpstr>
      <vt:lpstr>أمثلة الفكرة التفسيرية إلى الفكرة الرئيسية</vt:lpstr>
      <vt:lpstr>أمثلة الفكرة التفسيرية إلى الفكرة الرئيسية</vt:lpstr>
      <vt:lpstr>أفسس 6: 4</vt:lpstr>
      <vt:lpstr>3. (الفكرة التفسيرية ) أف 6: 4</vt:lpstr>
      <vt:lpstr>4. جسر القصد (أف 6: 4)</vt:lpstr>
      <vt:lpstr>قصد ومخططات مزمور 23</vt:lpstr>
      <vt:lpstr>فكرة تفسيرية: السبب الذي يوجب على الكنيسة استرداد مؤمن مخطئ بشكل صحيح هو أنها تمدّ سلطان الله.</vt:lpstr>
      <vt:lpstr>كيف نعيد  المؤمنين الخطأة  بشكل صحيح؟</vt:lpstr>
      <vt:lpstr>The Point of Verses 15-17</vt:lpstr>
      <vt:lpstr>هدفنا:</vt:lpstr>
      <vt:lpstr>4 خطوات في  عملية الإسترداد الإلهي</vt:lpstr>
      <vt:lpstr>سؤالنا الثاني تم الإجابة عليه  في الأعداد 18-20: لماذا نسترد المؤمنين المخطئين  بشكل مناسب ؟</vt:lpstr>
      <vt:lpstr>الفكرة في الأعداد 18-20</vt:lpstr>
      <vt:lpstr>الفكرة الرئيسية:</vt:lpstr>
      <vt:lpstr>الواجب رقم 3</vt:lpstr>
      <vt:lpstr>لن تنقصدك المواد أبداً</vt:lpstr>
      <vt:lpstr>Black</vt:lpstr>
      <vt:lpstr>الرابط للعرض التقديميِّ "فن الوعظ" متاحٌ على الموقع الإلكترونيّ: 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Over White</dc:title>
  <dc:creator>Rick Griffith</dc:creator>
  <cp:lastModifiedBy>Rick Griffith</cp:lastModifiedBy>
  <cp:revision>188</cp:revision>
  <dcterms:created xsi:type="dcterms:W3CDTF">2009-03-17T01:59:57Z</dcterms:created>
  <dcterms:modified xsi:type="dcterms:W3CDTF">2024-01-28T03:12:14Z</dcterms:modified>
</cp:coreProperties>
</file>