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  <p:sldMasterId id="2147483710" r:id="rId2"/>
    <p:sldMasterId id="2147483649" r:id="rId3"/>
    <p:sldMasterId id="2147483943" r:id="rId4"/>
    <p:sldMasterId id="2147484883" r:id="rId5"/>
    <p:sldMasterId id="2147484895" r:id="rId6"/>
    <p:sldMasterId id="2147484897" r:id="rId7"/>
    <p:sldMasterId id="2147484909" r:id="rId8"/>
    <p:sldMasterId id="2147484921" r:id="rId9"/>
    <p:sldMasterId id="2147484933" r:id="rId10"/>
    <p:sldMasterId id="2147484945" r:id="rId11"/>
    <p:sldMasterId id="2147484947" r:id="rId12"/>
  </p:sldMasterIdLst>
  <p:notesMasterIdLst>
    <p:notesMasterId r:id="rId59"/>
  </p:notesMasterIdLst>
  <p:sldIdLst>
    <p:sldId id="309" r:id="rId13"/>
    <p:sldId id="286" r:id="rId14"/>
    <p:sldId id="333" r:id="rId15"/>
    <p:sldId id="354" r:id="rId16"/>
    <p:sldId id="273" r:id="rId17"/>
    <p:sldId id="310" r:id="rId18"/>
    <p:sldId id="5515" r:id="rId19"/>
    <p:sldId id="5516" r:id="rId20"/>
    <p:sldId id="5517" r:id="rId21"/>
    <p:sldId id="270" r:id="rId22"/>
    <p:sldId id="327" r:id="rId23"/>
    <p:sldId id="328" r:id="rId24"/>
    <p:sldId id="329" r:id="rId25"/>
    <p:sldId id="266" r:id="rId26"/>
    <p:sldId id="350" r:id="rId27"/>
    <p:sldId id="342" r:id="rId28"/>
    <p:sldId id="261" r:id="rId29"/>
    <p:sldId id="5518" r:id="rId30"/>
    <p:sldId id="5519" r:id="rId31"/>
    <p:sldId id="330" r:id="rId32"/>
    <p:sldId id="5524" r:id="rId33"/>
    <p:sldId id="5525" r:id="rId34"/>
    <p:sldId id="331" r:id="rId35"/>
    <p:sldId id="5520" r:id="rId36"/>
    <p:sldId id="5521" r:id="rId37"/>
    <p:sldId id="332" r:id="rId38"/>
    <p:sldId id="5522" r:id="rId39"/>
    <p:sldId id="5523" r:id="rId40"/>
    <p:sldId id="340" r:id="rId41"/>
    <p:sldId id="349" r:id="rId42"/>
    <p:sldId id="341" r:id="rId43"/>
    <p:sldId id="353" r:id="rId44"/>
    <p:sldId id="5505" r:id="rId45"/>
    <p:sldId id="605" r:id="rId46"/>
    <p:sldId id="308" r:id="rId47"/>
    <p:sldId id="611" r:id="rId48"/>
    <p:sldId id="5208" r:id="rId49"/>
    <p:sldId id="317" r:id="rId50"/>
    <p:sldId id="5207" r:id="rId51"/>
    <p:sldId id="352" r:id="rId52"/>
    <p:sldId id="5526" r:id="rId53"/>
    <p:sldId id="335" r:id="rId54"/>
    <p:sldId id="334" r:id="rId55"/>
    <p:sldId id="5527" r:id="rId56"/>
    <p:sldId id="305" r:id="rId57"/>
    <p:sldId id="5514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6699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87" autoAdjust="0"/>
    <p:restoredTop sz="76368" autoAdjust="0"/>
  </p:normalViewPr>
  <p:slideViewPr>
    <p:cSldViewPr>
      <p:cViewPr varScale="1">
        <p:scale>
          <a:sx n="36" d="100"/>
          <a:sy n="36" d="100"/>
        </p:scale>
        <p:origin x="216" y="1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6A4D8-3A6A-8A40-A702-5D514C87DAD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45186-2D7E-6546-8F0D-E87D7524DB1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48EC6-2701-7C6B-D82F-5F0776BC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8E67404A-3045-432A-59B1-602663C05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27BFEE6-DE3A-1777-4CC3-DE1B0466D0C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E7ADA88-6F23-5D5A-FFEE-4B0FF5898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8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D7323-EAED-ECA8-8DE7-25164B421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CDEAB84F-EC84-46E8-7C85-2C67A400C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AA1AC8D3-942E-A562-8CB8-A284F6BF5A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74C24F8-1F4A-F299-ECE1-DB8E0B072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1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F059-6E66-2E8C-71B7-82DA2066D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24E45C89-A304-0251-95EC-74A5BD7F6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2F2DD428-D6CA-6C70-9A86-9BBCF9C708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37BAC93-B7D4-C8C4-C92A-CB04DA9A2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6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8675-37AC-5F19-7220-C30F78DC0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070F7533-FA6F-34BA-6FB5-3069895307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79C199E4-5224-FCFC-2D91-EEA0B63FC2E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6C7126F-1076-4DEE-74B6-6C89518BF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61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6A528-66A0-CBF0-4891-4219480A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694DEDC0-8D2B-C586-AEF7-0B9388FD8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8DF7EEC4-B05C-7709-112A-4A0C35C7EAD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B166495-6E85-918D-3629-0D6E54D36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07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ACB74-9BBC-AB36-8326-726E9A51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2DCC1B5D-B631-4672-B280-DEB93BEC6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595C422-328C-1920-6942-785D7F2347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E96B39C-A8E0-F01E-253B-A3A9470AA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15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D9317-6FA2-5FF8-FA2D-DFD08A44F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0568855A-C7A2-B1B2-49E0-A5CB94EFC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BB38309A-B1C6-CB81-0FA9-DEA5A42C360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30AB4ED-3416-B87B-8B92-61DA15C7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64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3108-9D74-C689-A4E2-A66F719F4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279D88CA-1F27-7E18-AF00-0DA0AF518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7239DC83-0039-3992-1D45-24ED33C2193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A57F41E-970F-16C8-CC7F-455360EA6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1C26A-0F96-0342-A698-5FFE3181D79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83FC7-FA93-374F-83DA-0F4C76383F0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15.16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CD41B-F14B-8549-AF57-12F3EC3165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إذن، كيف تعيد المؤمنين الخطأة بشكل صحيح؟ عندما يبتعد إنسان ما عن إرادة الله، ما العملية التي نستخدمها لإعادة ذلك الشخص؟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8EA46-0008-4D40-8638-8DC57CA3E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strategy to bring sinning Christians back is to involve as few people as you can.</a:t>
            </a:r>
          </a:p>
        </p:txBody>
      </p:sp>
    </p:spTree>
    <p:extLst>
      <p:ext uri="{BB962C8B-B14F-4D97-AF65-F5344CB8AC3E}">
        <p14:creationId xmlns:p14="http://schemas.microsoft.com/office/powerpoint/2010/main" val="522334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0257E-5315-2444-83EC-4EBC77B5D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الغاية المرجوة هي الاستعادة وليس العقاب أو الحرمان الكنسي.
الهدف من الانضباط هو تغيير السلوك لإعادة الشخص الضال.  لسوء الحظ ، فإن الكثير من الكنائس "تحرم" من العقاب بدلا من الاستعادة).
الاستعادة هي هدف الله للقديس الهائم على صورة الخروف في الآيات 10-14.
الاستعادة هي التعليم الصريح لهذا النص في الآية 15 ب.
الإسترداد هو هدف التأديب الكنسي في مقاطع أخرى مثل غلاطية 6: 1.
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4CFFA-CE29-8C44-9E35-F91F94ACC0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God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 restoring process has four steps that progressively tell more and more people about the sin (15-17).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7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5C73-164A-3344-9B75-63D63B49E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must we do all this?  What right do we have to discipline our members?  Why must we restore sinning Christians properly?  Because…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0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D5869-8365-754A-905B-BFCBAF5FC6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right to judge is actually delegated to us! </a:t>
            </a:r>
          </a:p>
        </p:txBody>
      </p:sp>
    </p:spTree>
    <p:extLst>
      <p:ext uri="{BB962C8B-B14F-4D97-AF65-F5344CB8AC3E}">
        <p14:creationId xmlns:p14="http://schemas.microsoft.com/office/powerpoint/2010/main" val="323630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61A3-2333-9C9D-4FEC-2598224E2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>
            <a:extLst>
              <a:ext uri="{FF2B5EF4-FFF2-40B4-BE49-F238E27FC236}">
                <a16:creationId xmlns:a16="http://schemas.microsoft.com/office/drawing/2014/main" id="{628904BB-692D-1DCA-C722-BEC109BC1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079B5679-DF5A-FAF2-E3D4-AA8BB5D240B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032476D-2A5D-2346-B363-08FB1C895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43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Purpose Question: On the basis of this text, what does God want my people to hear, understand, and obey?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See separate EO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sermon manuscripts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on Ps 117:1-2; Matt 28:18-20; Ezra 7:10.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1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61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472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375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2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0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5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1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1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50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C4C5D0D-7860-7E45-B55E-8CEA3B8B9EE0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1511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67DC-771F-E04E-978E-79E39B5E6F4E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4858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083F-2CEF-8447-AFEA-D4521EE27E0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923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7992-A369-964D-B3DF-C613560FEBA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749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0E98-C1E2-AE44-A9F3-86E37E234B0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580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89C9-2406-9148-BC1B-FA62F320D4C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1945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6CB72-7609-BC43-8140-B84969195C1B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233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B198-68C0-354B-B2DE-2BB8994F24D9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3108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0539-18FD-E24E-8BA6-A18A48D0A39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78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7273-D13C-B249-84C2-90439379802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672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E626-5BFF-4E4C-AA99-83ECB8B70586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240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CD3568-9A40-2540-9C13-B93D388C479F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6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C86-6100-A54A-8682-1DD654849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8F4D-A442-8540-8274-A681BF0F8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67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FA2E8-6D87-CA4A-BEB3-89D62A99D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2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0D9C-F28F-B64C-A7AC-640F51114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3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7FD2-25F3-FA48-AA64-A66D74A49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3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98F-BDB8-F147-AF15-4E313D367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4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8148-1AEB-7844-A0FA-1C8739482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7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EC6B-B11A-C542-A078-624EAA195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3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32E-E315-F040-BA52-032473FC2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8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E435-7643-2B40-B345-DF847CD6D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70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632-D5DB-1343-B794-E7B76F1560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32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AACA-4BB1-5840-88CA-EBE70D20CD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50609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F62B-2747-DB45-BAF3-23AF1135DD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09689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341-7EB2-4C45-8D30-DE95360CD0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9922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3CA-7F65-2F48-83D5-C1C91A034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0582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BF5-6260-0946-B818-FF64A8DCDA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67004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BCEF-FA63-AC48-A143-4E9275F9E0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7210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945-7CB4-D443-99F9-F3E7AE18E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1339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B59-6E00-C84E-AD65-817D2A8F6A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24637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9207-1877-2440-981D-5E5B966E4F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55807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BEBF-5083-AA4E-95A1-98A34E3402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290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D26A-F147-5D42-8DAE-6C96261DB67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4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470A-EC4B-EE4F-AAD3-6C1D8AA7B5C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60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C13-072D-AF40-965A-352C72EB1E4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67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FE3D-CC93-3A41-B45C-2AF93F1986D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F7B7-8D12-8B4A-8414-0751902B3C3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5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5906-AEBC-9141-BEDB-E57969411A2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7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785CC-ECA3-2D46-9829-855C11AB6A8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64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B3C-98FE-254C-9D5F-FD2D53D7A5E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43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D9DC-0F93-6141-BDF2-E02D8240A4D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8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D04B-66DC-B14D-87C3-F38986D2627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30E0-0B47-7548-8520-CCA6EBA07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54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2960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67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40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554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5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599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886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21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14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3E9D3C5-FD88-084E-B72A-BA02B387320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398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0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1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719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7665A8-C280-8E40-8742-3A4E11E0C4B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624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1497F-556D-314F-AEFB-C6A9D90AC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057A5D1-1DDC-2649-B0CF-E3905CCF8B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70520"/>
            <a:ext cx="6096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جسر القصد </a:t>
            </a:r>
            <a:b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إلى </a:t>
            </a:r>
            <a:b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i="0" dirty="0">
              <a:effectLst>
                <a:glow rad="1778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147C-0021-2FC6-05B6-A3D0E000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الأول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087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الدراسة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المنبر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الملاحظة/التفسير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المبدأ/التطبيق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087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الدقة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الملائمة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الترتيب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المكان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الخطوات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الإهتمام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91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699792" y="2270125"/>
            <a:ext cx="3255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المبتدأ-الفكرة الرئيسية- </a:t>
            </a:r>
          </a:p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الخبر-الفكرة الفرعية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شعار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أسطر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سطر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تسلسلي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منطقي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مقروء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مسموع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الشكل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الملخص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914400" indent="-914400"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أن يكون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91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مقيد زمنياً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الوقت المناسب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الماضي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الحاضر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دلالي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إلزامي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الغائب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المتكلم أو المخاطب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الجمهور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الصيغة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الأسلوب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914400" indent="-914400"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الشخص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68032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 لهم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 لنا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2433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أصلية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معاصرة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799" y="4267200"/>
            <a:ext cx="289559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نصّي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ثقافي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الإحتياجات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التركيز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2" y="5373688"/>
            <a:ext cx="288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تلخيص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تواصل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113" y="5373688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القصد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4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الفكرة التفسيرية والفكرة الوعظية:</a:t>
            </a:r>
            <a:endParaRPr lang="en-US" sz="3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بصيغة المبني للمعلوم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جمل كاملة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مع ربط المبتدأ مع الإستفهام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حتى يتضمنوا كل المقطع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مقارنة الأفكار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46: مزمور 23 (عناية الله)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116: نحميا 1 (الله السيد)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153: يوحنا 13 (المحبة)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3" y="540067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178: عزرا 9 (الزواج المتبادل)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المخطط التفسيري إلى المخطط الوعظي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15265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34 ت-ث: مت 18: 15-20 (التأديب)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32: حصن عظيم (لوثر)</a:t>
            </a:r>
            <a:endParaRPr lang="en-US" sz="2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262: 2 ملوك 5 (نعمان)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673224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يجب أن تكون الفكرة الوعظية ....</a:t>
            </a:r>
            <a:endParaRPr lang="en-US" sz="32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واضحة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مختصرة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خاضعة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خلاقة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تصنع فكرة عظيمة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جيفري آرثرز، مدرسة جوردون كونويل اللاهوتية، في كلية الكتاب المقدس في سنغافورة، 15 شباط 2012</a:t>
            </a:r>
            <a:endParaRPr lang="en-US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3967163" cy="280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كانت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نتيجة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زنا شمشون مع دليلة هي دينونة الله على حياته في معبد داجون الوثني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قضاة 16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D3684-AC91-D3C2-544A-1C22A0814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>
            <a:extLst>
              <a:ext uri="{FF2B5EF4-FFF2-40B4-BE49-F238E27FC236}">
                <a16:creationId xmlns:a16="http://schemas.microsoft.com/office/drawing/2014/main" id="{7055F8B2-D10E-6DD3-9A1B-3CF6A5B2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03" name="Rectangle 9">
            <a:extLst>
              <a:ext uri="{FF2B5EF4-FFF2-40B4-BE49-F238E27FC236}">
                <a16:creationId xmlns:a16="http://schemas.microsoft.com/office/drawing/2014/main" id="{6AFC326D-7E33-60A8-5EAF-450DD10546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028FC2A3-E395-37DD-5412-335C9A121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3967163" cy="280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كانت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نتيجة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زنا شمشون مع دليلة هي دينونة الله على حياته في معبد داجون الوثني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قضاة 16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6EEA21D6-D06D-9DE8-5996-40B53053C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A68AA13C-1483-63BD-7012-01ABB07F0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76400"/>
            <a:ext cx="3581400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يدين الله أي هو-رجل مع هي-ضعف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تشاك سويندول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33501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090299-00D0-6EC5-1524-61EFC04C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>
            <a:extLst>
              <a:ext uri="{FF2B5EF4-FFF2-40B4-BE49-F238E27FC236}">
                <a16:creationId xmlns:a16="http://schemas.microsoft.com/office/drawing/2014/main" id="{BB0F2FE0-CAE2-70AF-926E-C09E14AC1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03" name="Rectangle 9">
            <a:extLst>
              <a:ext uri="{FF2B5EF4-FFF2-40B4-BE49-F238E27FC236}">
                <a16:creationId xmlns:a16="http://schemas.microsoft.com/office/drawing/2014/main" id="{9C4204F2-E1EB-7622-0C08-FF47C9AF0B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7067836E-0100-7533-0FEC-DE49560F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3967163" cy="280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كانت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نتيجة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زنا شمشون مع دليلة هي دينونة الله على حياته في معبد داجون الوثني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قضاة 16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12335E23-2910-E47A-0885-6DF0C96E1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>
            <a:extLst>
              <a:ext uri="{FF2B5EF4-FFF2-40B4-BE49-F238E27FC236}">
                <a16:creationId xmlns:a16="http://schemas.microsoft.com/office/drawing/2014/main" id="{D0FEB468-A498-018F-6635-24316CF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76400"/>
            <a:ext cx="3581400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يدين الله أي هو-رجل مع هي-ضعف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تشاك سويندول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B313661D-3D42-6329-109D-992915A9E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35814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تحضر الخطية؟ الألم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744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العظة التفسيرية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321520" y="5089125"/>
            <a:ext cx="167612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304161" y="4404587"/>
            <a:ext cx="14857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465745" y="3160092"/>
            <a:ext cx="111007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الفكرة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الرئيسية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2599" y="2336800"/>
            <a:ext cx="59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العظمي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48752" y="5202148"/>
            <a:ext cx="15711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01153" y="4434668"/>
            <a:ext cx="14233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768927" y="3296925"/>
            <a:ext cx="10121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الرئيسية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334A21FC-C7D0-A70F-2A36-EE3F4A49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على قطعة من الورق، املأ الفراغات الـ 13 أدناه...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39475-D2E8-6D04-95C4-C50DB7E7AF72}"/>
              </a:ext>
            </a:extLst>
          </p:cNvPr>
          <p:cNvSpPr/>
          <p:nvPr/>
        </p:nvSpPr>
        <p:spPr bwMode="auto">
          <a:xfrm rot="20389227">
            <a:off x="391578" y="528852"/>
            <a:ext cx="1958576" cy="12239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اختبار مفاجئ</a:t>
            </a:r>
            <a:endParaRPr kumimoji="0" lang="en-US" sz="4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3" grpId="0"/>
      <p:bldP spid="49168" grpId="0"/>
      <p:bldP spid="49169" grpId="0"/>
      <p:bldP spid="49170" grpId="0"/>
      <p:bldP spid="49171" grpId="0"/>
      <p:bldP spid="49172" grpId="0"/>
      <p:bldP spid="49173" grpId="0"/>
      <p:bldP spid="49180" grpId="0" animBg="1"/>
      <p:bldP spid="49181" grpId="0" animBg="1"/>
      <p:bldP spid="49157" grpId="0"/>
      <p:bldP spid="49161" grpId="0"/>
      <p:bldP spid="491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إن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الطريقة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التي كان على التلاميذ أن يصلوا بها لكي يكافئهم الله كانت سرية أكثر من الإستعراض العني مثل الفريسيين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مت 6: 5-8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F427D-C413-8BE7-6846-25A7F0A1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D9FE64BA-92A6-DB57-208E-179974822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03E686E-7215-C4A7-31BE-FA1C379F60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>
            <a:extLst>
              <a:ext uri="{FF2B5EF4-FFF2-40B4-BE49-F238E27FC236}">
                <a16:creationId xmlns:a16="http://schemas.microsoft.com/office/drawing/2014/main" id="{53342366-B119-186B-B9BA-0EDD0368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905000"/>
            <a:ext cx="4032448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إن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الطريقة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التي كان على التلاميذ أن يصلوا بها لكي يكافئهم الله كانت سرية أكثر من الإستعراض العني مثل الفريسيين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مت 6: 5-8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>
            <a:extLst>
              <a:ext uri="{FF2B5EF4-FFF2-40B4-BE49-F238E27FC236}">
                <a16:creationId xmlns:a16="http://schemas.microsoft.com/office/drawing/2014/main" id="{F8C2C872-9DE6-33FE-17C6-C34CA294A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>
            <a:extLst>
              <a:ext uri="{FF2B5EF4-FFF2-40B4-BE49-F238E27FC236}">
                <a16:creationId xmlns:a16="http://schemas.microsoft.com/office/drawing/2014/main" id="{AC2E0313-A308-87EA-B54E-D5835E06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5000"/>
            <a:ext cx="4388296" cy="19636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يبارك الله الصلوات الشخصية أكثر من العلنية</a:t>
            </a:r>
            <a:endParaRPr lang="en-US" altLang="ja-JP" sz="32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(رقم 9 في الصفحات 37 و42)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090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0E4B9-F22E-229E-3882-60E1058D9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2300D4BA-16FA-999E-940D-3C7103CD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1412495-AC76-FFFC-8826-71E128A4C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>
            <a:extLst>
              <a:ext uri="{FF2B5EF4-FFF2-40B4-BE49-F238E27FC236}">
                <a16:creationId xmlns:a16="http://schemas.microsoft.com/office/drawing/2014/main" id="{BAA36B71-6BFA-D61D-4D9A-2E97754F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905000"/>
            <a:ext cx="4032448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إن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الطريقة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التي كان على التلاميذ أن يصلوا بها لكي يكافئهم الله كانت سرية أكثر من الإستعراض العني مثل الفريسيين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مت 6: 5-8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>
            <a:extLst>
              <a:ext uri="{FF2B5EF4-FFF2-40B4-BE49-F238E27FC236}">
                <a16:creationId xmlns:a16="http://schemas.microsoft.com/office/drawing/2014/main" id="{8E87DFD7-FE1D-0DC2-1078-689F801E1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>
            <a:extLst>
              <a:ext uri="{FF2B5EF4-FFF2-40B4-BE49-F238E27FC236}">
                <a16:creationId xmlns:a16="http://schemas.microsoft.com/office/drawing/2014/main" id="{DFCE1B38-ED7F-D13A-6891-81EAE7E7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5000"/>
            <a:ext cx="4388296" cy="19636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يبارك الله الصلوات الشخصية أكثر من العلنية</a:t>
            </a:r>
            <a:endParaRPr lang="en-US" altLang="ja-JP" sz="32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(رقم 9 في الصفحات 37 و42)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7E6A6A-0906-7624-C9B7-C73D3D67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343400"/>
            <a:ext cx="4388296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rgbClr val="FFFF00"/>
                </a:solidFill>
                <a:cs typeface="Arial" charset="0"/>
              </a:rPr>
              <a:t>كيف</a:t>
            </a: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 تصلي ببركة الله؟ صلِّ بإخلاص لا باستعراض.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180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1828800"/>
            <a:ext cx="3581400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لأجله غسل يسوع أقدام تلاميذه هو أنه أراد تأسيس مثال الخدمة المتواضعة المحبة للآخرين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(يوحنا 13: 1-17)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5926B-7BD2-62E6-408A-135536AFE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0EFD8E09-25B1-2A07-0CBF-952301B6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81441D3-99FF-B951-75EF-375D90FDE8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2900" name="Rectangle 4">
            <a:extLst>
              <a:ext uri="{FF2B5EF4-FFF2-40B4-BE49-F238E27FC236}">
                <a16:creationId xmlns:a16="http://schemas.microsoft.com/office/drawing/2014/main" id="{EC235D71-C839-CC26-0ADF-E963445D3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3581400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لأجله غسل يسوع أقدام تلاميذه هو أنه أراد تأسيس مثال الخدمة المتواضعة المحبة للآخرين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(يوحنا 13: 1-17)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2901" name="Line 5">
            <a:extLst>
              <a:ext uri="{FF2B5EF4-FFF2-40B4-BE49-F238E27FC236}">
                <a16:creationId xmlns:a16="http://schemas.microsoft.com/office/drawing/2014/main" id="{0E9205E8-B2C8-7AD5-4625-51F021D7D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>
            <a:extLst>
              <a:ext uri="{FF2B5EF4-FFF2-40B4-BE49-F238E27FC236}">
                <a16:creationId xmlns:a16="http://schemas.microsoft.com/office/drawing/2014/main" id="{5CDBB50B-6824-BE8E-E8CA-90FA9DA0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4114800" cy="16681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عندما تحب الناس مثل يسوع فلن تبالي بالقذارة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ص 152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7570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470F6-76D4-A08A-EB47-7F9A2423A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EF98F0E3-50D9-CD9B-BE1B-2F2929FB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1482F506-98C0-48FD-770C-BAF2D4F88E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2900" name="Rectangle 4">
            <a:extLst>
              <a:ext uri="{FF2B5EF4-FFF2-40B4-BE49-F238E27FC236}">
                <a16:creationId xmlns:a16="http://schemas.microsoft.com/office/drawing/2014/main" id="{B1483A6A-FC7F-A339-29F7-373E23DAE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828800"/>
            <a:ext cx="3581400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لأجله غسل يسوع أقدام تلاميذه هو أنه أراد تأسيس مثال الخدمة المتواضعة المحبة للآخرين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(يوحنا 13: 1-17)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2901" name="Line 5">
            <a:extLst>
              <a:ext uri="{FF2B5EF4-FFF2-40B4-BE49-F238E27FC236}">
                <a16:creationId xmlns:a16="http://schemas.microsoft.com/office/drawing/2014/main" id="{2C11F18E-D7A9-28AD-B459-759A6153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>
            <a:extLst>
              <a:ext uri="{FF2B5EF4-FFF2-40B4-BE49-F238E27FC236}">
                <a16:creationId xmlns:a16="http://schemas.microsoft.com/office/drawing/2014/main" id="{95C6649B-3880-C890-B919-6B7C43A1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4114800" cy="16681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عندما تحب الناس مثل يسوع فلن تبالي بالقذارة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ص 152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E96744-CBE4-2EFD-4038-D519BE26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11713"/>
            <a:ext cx="4114800" cy="117570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لماذا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عدم المبالاة بالقذارة؟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حتى تخدم باتضاع مع محبة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8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51520" y="1482725"/>
            <a:ext cx="4249043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جعل بولس يتوقف عن الصلاة من أجل إزالة عيبه الجسدي هو لأنه بدأ بتقييم الإتضاع والقوة التي بنيت داخله 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كو 12: 7-10)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188E7-4072-A1C9-97C5-8B1FC3E7E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DC25A1C7-2790-3176-F93F-0F47C03C4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2236AD6-A1A8-EAB0-4E14-8FD3FF9AAD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4948" name="Rectangle 4">
            <a:extLst>
              <a:ext uri="{FF2B5EF4-FFF2-40B4-BE49-F238E27FC236}">
                <a16:creationId xmlns:a16="http://schemas.microsoft.com/office/drawing/2014/main" id="{BB2BA02D-AC1B-2D5A-2DB2-E440CCEF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2725"/>
            <a:ext cx="4249043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جعل بولس يتوقف عن الصلاة من أجل إزالة عيبه الجسدي هو لأنه بدأ بتقييم الإتضاع والقوة التي بنيت داخله 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كو 12: 7-10)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4949" name="Line 5">
            <a:extLst>
              <a:ext uri="{FF2B5EF4-FFF2-40B4-BE49-F238E27FC236}">
                <a16:creationId xmlns:a16="http://schemas.microsoft.com/office/drawing/2014/main" id="{57DB1D09-CEF4-5DA6-5C20-6F329483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>
            <a:extLst>
              <a:ext uri="{FF2B5EF4-FFF2-40B4-BE49-F238E27FC236}">
                <a16:creationId xmlns:a16="http://schemas.microsoft.com/office/drawing/2014/main" id="{0D782997-8444-B44B-1D43-AD48DD33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82725"/>
            <a:ext cx="4464050" cy="19389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أكثر شيء تصلي أن يزيله الله من حياتك هو أكثر شيء تحتاج إلى الإحتفاظ به.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ar-JO" sz="2000" b="1" dirty="0">
                <a:solidFill>
                  <a:schemeClr val="bg1"/>
                </a:solidFill>
                <a:cs typeface="Arial" charset="0"/>
              </a:rPr>
              <a:t>(دون سونوكجيان، كلية تالبوت)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533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A9794-5543-DC53-4868-E9836C2B7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D217AC7E-9154-14BD-B89E-61CBED8D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3BD0949-A614-A3E2-CC74-9EAFB9B7F4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4948" name="Rectangle 4">
            <a:extLst>
              <a:ext uri="{FF2B5EF4-FFF2-40B4-BE49-F238E27FC236}">
                <a16:creationId xmlns:a16="http://schemas.microsoft.com/office/drawing/2014/main" id="{4B5E142F-A371-8967-3846-873BDDDE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2725"/>
            <a:ext cx="4249043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جعل بولس يتوقف عن الصلاة من أجل إزالة عيبه الجسدي هو لأنه بدأ بتقييم الإتضاع والقوة التي بنيت داخله 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كو 12: 7-10)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4949" name="Line 5">
            <a:extLst>
              <a:ext uri="{FF2B5EF4-FFF2-40B4-BE49-F238E27FC236}">
                <a16:creationId xmlns:a16="http://schemas.microsoft.com/office/drawing/2014/main" id="{8AEE273E-0BF0-8E9F-15C1-DDF59DB7B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>
            <a:extLst>
              <a:ext uri="{FF2B5EF4-FFF2-40B4-BE49-F238E27FC236}">
                <a16:creationId xmlns:a16="http://schemas.microsoft.com/office/drawing/2014/main" id="{0B8C5DED-BCFA-FDB2-D5B3-B7B65950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82725"/>
            <a:ext cx="4464050" cy="19389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أكثر شيء تصلي أن يزيله الله من حياتك هو أكثر شيء تحتاج إلى الإحتفاظ به.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ar-JO" sz="2000" b="1" dirty="0">
                <a:solidFill>
                  <a:schemeClr val="bg1"/>
                </a:solidFill>
                <a:cs typeface="Arial" charset="0"/>
              </a:rPr>
              <a:t>(دون سونوكجيان، كلية تالبوت)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BB5F04-48C7-3D0E-6118-44118190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724400"/>
            <a:ext cx="4464050" cy="16681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لماذا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التوقف عن الصلاة؟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لتقييم الإتضاع والقوة أكثر من الصلاة المستجابة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444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أفسس 6: 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619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chemeClr val="bg1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36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أيها الآباء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تغيظوا أولادكم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 ربوهم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في تأديب الرب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وإنذاره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04726" y="116632"/>
            <a:ext cx="20510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متكلمنا اليوم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هو خريج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كلية سنغافورة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للكتاب المقدس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ولهذا يمكننا التأكد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أن الرسالة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ستكون واضحة،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 معدة جيداً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ومليئة بسنوات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من الفهم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اعرف قصدك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r"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3. (الفكرة التفسيرية ) أف 6: 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824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600200" y="2649538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بإغاظتهم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(4أ) 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إيجابي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افسس أن يربوا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طرق الرب (4ب-ت)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 rtl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عليهم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يؤدبوا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(4ب)</a:t>
            </a:r>
          </a:p>
          <a:p>
            <a:pPr marL="457200" lvl="1" indent="0" algn="r" rtl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ب. عليهم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ينذروا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(4ت)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الفكرة التفسيرية: </a:t>
            </a:r>
            <a:r>
              <a:rPr lang="ar-JO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أولادهم كانت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بدلاً من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إغاظتهم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r"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جسر القصد (أف 6: 4)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التفسيرية: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800" b="1" dirty="0">
                <a:solidFill>
                  <a:srgbClr val="2D2D8A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أولادهم كانت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بدلاً من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إغاظتهم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أيها الآباء</a:t>
            </a: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تتذمروا</a:t>
            </a: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علّموا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تجاوب المستمع المرغوب به: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سوف يستبدل الآباء الإغاظة بالتربية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4624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قصد ومخططات مزمور 23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5496" y="2636912"/>
            <a:ext cx="4104456" cy="414907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</a:t>
            </a:r>
            <a:b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كان </a:t>
            </a:r>
            <a:r>
              <a:rPr lang="ar-JO" u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تجاوب</a:t>
            </a: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 داود على صلاح الله ظاهراً في إعالته وتمجيده هو التواصل مع الله بلا خوف في خيمة الإجتماع بقية حياته.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1251917"/>
            <a:ext cx="7632848" cy="138499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تجاوب المستمع المرغوب به:</a:t>
            </a:r>
            <a:b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سوف يعبد المستمعون الله دون خوف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0232" y="2636912"/>
            <a:ext cx="2232248" cy="414908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الله صالح لك فاعبده علانية دون خوف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2349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8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رداد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م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ؤمن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م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خطئ بشكل صحيح هو أنها تمدّ سلطان الله.</a:t>
            </a:r>
            <a:endParaRPr lang="en-US" sz="28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44272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إسترداد مؤمن مخطئ بشكل صحيح يكون بالمحافظة على خصوصية الأمر قدر الإمكان.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استرداد أو الإستمرار في السعي لاسترداد المؤمنين الضّالين هو أنها تبسط سلطان الله نفسه.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57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نعيد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المؤمنين الخطأة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صحيح؟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الأول اليوم (للآيات 15- 17)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4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Point of Verses 15-17</a:t>
            </a:r>
            <a:endParaRPr lang="en-US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74435" name="Picture 1" descr="reconcili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Text Box 3"/>
          <p:cNvSpPr txBox="1">
            <a:spLocks noChangeArrowheads="1"/>
          </p:cNvSpPr>
          <p:nvPr/>
        </p:nvSpPr>
        <p:spPr bwMode="auto">
          <a:xfrm>
            <a:off x="4427538" y="163513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حافظ على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سرية الأمر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قدر الإمكان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(15-17)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35286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52400"/>
            <a:ext cx="5867400" cy="1066800"/>
          </a:xfrm>
          <a:effectLst/>
        </p:spPr>
        <p:txBody>
          <a:bodyPr/>
          <a:lstStyle/>
          <a:p>
            <a:pPr algn="r" eaLnBrk="1" hangingPunct="1">
              <a:defRPr/>
            </a:pPr>
            <a:r>
              <a:rPr lang="ar-JO" sz="6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هدفنا:</a:t>
            </a:r>
            <a:endParaRPr lang="en-US" dirty="0">
              <a:solidFill>
                <a:srgbClr val="FFFFFF"/>
              </a:solidFill>
              <a:effectLst/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الإسترداد!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533400" y="3048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0769"/>
              </a:solidFill>
              <a:effectLst/>
              <a:uLnTx/>
              <a:uFillTx/>
              <a:latin typeface="Verdan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772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خطوات في </a:t>
            </a:r>
            <a:b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الإسترداد الإلهي</a:t>
            </a:r>
            <a:endParaRPr lang="en-US" sz="4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78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443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47695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endParaRPr kumimoji="0" lang="en-US" sz="10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45616" cy="30008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endParaRPr kumimoji="0" lang="en-US" sz="18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80780" cy="47859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endParaRPr kumimoji="0" lang="en-US" sz="30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83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إعلان الأمر لعدد أكبر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الناس في كل خطوة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conflicres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الثاني تم الإجابة عليه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الأعداد 18-20: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نسترد المؤمنين المخطئين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مناسب 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في الأعداد</a:t>
            </a:r>
            <a:b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18-20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كنيستنا توسع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سلطة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 نفسه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231378" y="3262420"/>
            <a:ext cx="14386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2599" y="2336800"/>
            <a:ext cx="59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العقل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397487" y="5446660"/>
            <a:ext cx="110927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1-اختيار النص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تحليل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النص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3 .1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المخطط التفسيري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990324" y="3556417"/>
            <a:ext cx="15164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.2 الفكرة التفسيرية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4- الأسئلة الثلاثة التطويرية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كرة العظة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1129584" y="4203950"/>
            <a:ext cx="139461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المخطط الوعظي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لوضوح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9-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10- ت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جهيز الرسالة/العظة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57002" y="5202148"/>
            <a:ext cx="9271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الوعظ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57856" y="4434668"/>
            <a:ext cx="136662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709872" y="3288383"/>
            <a:ext cx="12747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الفكرة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الرئيسية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41">
            <a:extLst>
              <a:ext uri="{FF2B5EF4-FFF2-40B4-BE49-F238E27FC236}">
                <a16:creationId xmlns:a16="http://schemas.microsoft.com/office/drawing/2014/main" id="{D6CABF13-3D1B-46D3-89DF-0923C01E6B3D}"/>
              </a:ext>
            </a:extLst>
          </p:cNvPr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944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ar-JO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نسترد الأعضاء المخطئين بشكل مناسب </a:t>
            </a:r>
            <a:r>
              <a:rPr lang="ar-JO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لأننا</a:t>
            </a: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نتصرف نيابة عن الله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028384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SA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رداد مؤمن مخطئ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بشكل صحيح هو أنها تمدّ سلطان الله.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cs typeface="Arial" charset="0"/>
              </a:rPr>
              <a:t>34ث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10650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A90AC-86C0-E9DF-F0EB-5E0F761F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>
            <a:extLst>
              <a:ext uri="{FF2B5EF4-FFF2-40B4-BE49-F238E27FC236}">
                <a16:creationId xmlns:a16="http://schemas.microsoft.com/office/drawing/2014/main" id="{97790073-7FB9-5BBA-0D21-32381906C6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>
            <a:extLst>
              <a:ext uri="{FF2B5EF4-FFF2-40B4-BE49-F238E27FC236}">
                <a16:creationId xmlns:a16="http://schemas.microsoft.com/office/drawing/2014/main" id="{2608B378-9372-6015-2835-83A4C05152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944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ar-JO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A96D881E-44B9-D24F-FFD5-CDD7F72E03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نسترد الأعضاء المخطئين بشكل مناسب </a:t>
            </a:r>
            <a:r>
              <a:rPr lang="ar-JO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لأننا</a:t>
            </a: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نتصرف نيابة عن الله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6AE7B0-B17F-EBE8-6850-798C7591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028384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SA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رداد مؤمن مخطئ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بشكل صحيح هو أنها تمدّ سلطان الله.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>
            <a:extLst>
              <a:ext uri="{FF2B5EF4-FFF2-40B4-BE49-F238E27FC236}">
                <a16:creationId xmlns:a16="http://schemas.microsoft.com/office/drawing/2014/main" id="{CE1168D4-80B0-66B6-4276-5FCFF1EC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113" y="44450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cs typeface="Arial" charset="0"/>
              </a:rPr>
              <a:t>34ث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5A6136-7011-FA1C-BFC1-957560DCE3AC}"/>
              </a:ext>
            </a:extLst>
          </p:cNvPr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استرد الخطاة ل</a:t>
            </a:r>
            <a:r>
              <a:rPr lang="ar-JO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أنك</a:t>
            </a: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تعمل من أجل الله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2" name="Down Arrow 5">
            <a:extLst>
              <a:ext uri="{FF2B5EF4-FFF2-40B4-BE49-F238E27FC236}">
                <a16:creationId xmlns:a16="http://schemas.microsoft.com/office/drawing/2014/main" id="{6566D2F0-C77C-4766-5509-D8C9B1963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216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الواجب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رقم 3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تحاول حشر كل شيء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لا أستطيع التفكير في أي شيء للعظة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1800" b="1" dirty="0">
                <a:latin typeface="Arial Black"/>
                <a:cs typeface="Arial Black"/>
              </a:rPr>
              <a:t>القس</a:t>
            </a:r>
            <a:endParaRPr lang="en-US" sz="18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366E8-52E3-DD8D-7139-BEAD9F2A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>
            <a:extLst>
              <a:ext uri="{FF2B5EF4-FFF2-40B4-BE49-F238E27FC236}">
                <a16:creationId xmlns:a16="http://schemas.microsoft.com/office/drawing/2014/main" id="{AB91BE7A-9B7A-6D44-F9A1-E13EC59D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>
            <a:extLst>
              <a:ext uri="{FF2B5EF4-FFF2-40B4-BE49-F238E27FC236}">
                <a16:creationId xmlns:a16="http://schemas.microsoft.com/office/drawing/2014/main" id="{66190746-B3E9-89C1-8E23-DF27C43C6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572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 تنقصدك المواد أبداً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47236" name="Rectangle 4">
            <a:extLst>
              <a:ext uri="{FF2B5EF4-FFF2-40B4-BE49-F238E27FC236}">
                <a16:creationId xmlns:a16="http://schemas.microsoft.com/office/drawing/2014/main" id="{5F3E9382-830E-1B5C-E8ED-D30FDB49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45720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عظ الكتاب المقدس و...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B7A31CB7-E0B9-9D73-F37A-DEF09E75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324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لا أستطيع التفكير في أي شيء للعظة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0031888-F583-7AC1-1806-95E693F7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4376137"/>
            <a:ext cx="93610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1800" b="1" dirty="0">
                <a:latin typeface="Arial Black"/>
                <a:cs typeface="Arial Black"/>
              </a:rPr>
              <a:t>القس</a:t>
            </a:r>
            <a:endParaRPr lang="en-US" sz="18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1016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مراجعة التعريفات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0" y="21701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تلخص رسالة النص للجمهور الكتابي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0" y="335915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قصد العظة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(التجاوب المرغوب من المستمع) هو تغيير السلوك الذي تريده في السامعين كنتيجة وعظك الفكرة الوعظية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485074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5: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الوعظية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تلخص العظة للجمهور المعاصر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30915" cy="46166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المستمع سوف ...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35070" y="2438400"/>
            <a:ext cx="562313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يشكروا ويقدروا أمهاتهم لأجل الخدمة التي قدموها في حياتهم (ص 86)</a:t>
            </a:r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يقدموا خدمات متواضعة للآخرين بسرور (ص 148)</a:t>
            </a:r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تجاوب</a:t>
            </a:r>
          </a:p>
          <a:p>
            <a:pPr algn="ctr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المستمع</a:t>
            </a:r>
          </a:p>
          <a:p>
            <a:pPr algn="ctr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المرغوب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35070" y="2438400"/>
            <a:ext cx="56231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ينظروا إلى أولوية الله في الإرساليات ويلتزموا بأن يتم استخدامهم على أفضل وجه في تحقيق المأمورية العظمى (ص 156)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5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616814" y="2438400"/>
            <a:ext cx="58413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يخلصوا أنفسهم من أي تأثيرات شريرة تدمر حياتهم الروحية الشخصية وبالتالي الكنيسة (ص 170)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6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نحميا 5: 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616814" y="2438400"/>
            <a:ext cx="58413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إظهار الرحمة للفقراء بدلاً من الطمع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رؤية رحمة الله من خلال الآخرين إن كانوا فقراء 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والتمثل برحمة الله على الفقراء إن كانوا أغنياء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1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theme/theme1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6669</TotalTime>
  <Words>1979</Words>
  <Application>Microsoft Macintosh PowerPoint</Application>
  <PresentationFormat>On-screen Show (4:3)</PresentationFormat>
  <Paragraphs>425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46</vt:i4>
      </vt:variant>
    </vt:vector>
  </HeadingPairs>
  <TitlesOfParts>
    <vt:vector size="73" baseType="lpstr">
      <vt:lpstr>ＭＳ Ｐゴシック</vt:lpstr>
      <vt:lpstr>ＭＳ Ｐゴシック</vt:lpstr>
      <vt:lpstr>Times</vt:lpstr>
      <vt:lpstr>Arial</vt:lpstr>
      <vt:lpstr>Arial Black</vt:lpstr>
      <vt:lpstr>Book Antiqua</vt:lpstr>
      <vt:lpstr>Bwgrkl</vt:lpstr>
      <vt:lpstr>Calibri</vt:lpstr>
      <vt:lpstr>Helvetica</vt:lpstr>
      <vt:lpstr>Impact</vt:lpstr>
      <vt:lpstr>Monotype Sorts</vt:lpstr>
      <vt:lpstr>Tahoma</vt:lpstr>
      <vt:lpstr>Times New Roman</vt:lpstr>
      <vt:lpstr>Verdana</vt:lpstr>
      <vt:lpstr>Wingdings</vt:lpstr>
      <vt:lpstr>Glare</vt:lpstr>
      <vt:lpstr>Full Moon</vt:lpstr>
      <vt:lpstr>Default Design</vt:lpstr>
      <vt:lpstr>Textured</vt:lpstr>
      <vt:lpstr>3_Default Design</vt:lpstr>
      <vt:lpstr>1_untitled 1</vt:lpstr>
      <vt:lpstr>2_Expedition</vt:lpstr>
      <vt:lpstr>2_Blends</vt:lpstr>
      <vt:lpstr>11_Default Design</vt:lpstr>
      <vt:lpstr>1_Alchemy</vt:lpstr>
      <vt:lpstr>2_Schmooze</vt:lpstr>
      <vt:lpstr>Orbit</vt:lpstr>
      <vt:lpstr>جسر القصد  إلى  الفكرة الرئيسية</vt:lpstr>
      <vt:lpstr>عملية إعداد العظة التفسيرية </vt:lpstr>
      <vt:lpstr>اعرف قصدك</vt:lpstr>
      <vt:lpstr>عملية إعداد عظة تفسيرية </vt:lpstr>
      <vt:lpstr>مراجعة التعريفات</vt:lpstr>
      <vt:lpstr>أمثلة على قصد العظة</vt:lpstr>
      <vt:lpstr>أمثلة على قصد العظة</vt:lpstr>
      <vt:lpstr>أمثلة على قصد العظة</vt:lpstr>
      <vt:lpstr>أمثلة على قصد العظة</vt:lpstr>
      <vt:lpstr>تباين الأفكار</vt:lpstr>
      <vt:lpstr>تباين الأفكار</vt:lpstr>
      <vt:lpstr>تباين الأفكار</vt:lpstr>
      <vt:lpstr>تباين الأفكار</vt:lpstr>
      <vt:lpstr>مقارنة الأفكار</vt:lpstr>
      <vt:lpstr>أمثلة المخطط التفسيري إلى المخطط الوعظي</vt:lpstr>
      <vt:lpstr>كيف تصنع فكرة عظيمة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أفسس 6: 4</vt:lpstr>
      <vt:lpstr>3. (الفكرة التفسيرية ) أف 6: 4</vt:lpstr>
      <vt:lpstr>4. جسر القصد (أف 6: 4)</vt:lpstr>
      <vt:lpstr>قصد ومخططات مزمور 23</vt:lpstr>
      <vt:lpstr>فكرة تفسيرية: السبب الذي يوجب على الكنيسة استرداد مؤمن مخطئ بشكل صحيح هو أنها تمدّ سلطان الله.</vt:lpstr>
      <vt:lpstr>كيف نعيد  المؤمنين الخطأة  بشكل صحيح؟</vt:lpstr>
      <vt:lpstr>The Point of Verses 15-17</vt:lpstr>
      <vt:lpstr>هدفنا:</vt:lpstr>
      <vt:lpstr>4 خطوات في  عملية الإسترداد الإلهي</vt:lpstr>
      <vt:lpstr>سؤالنا الثاني تم الإجابة عليه  في الأعداد 18-20: لماذا نسترد المؤمنين المخطئين  بشكل مناسب ؟</vt:lpstr>
      <vt:lpstr>الفكرة في الأعداد 18-20</vt:lpstr>
      <vt:lpstr>الفكرة الرئيسية:</vt:lpstr>
      <vt:lpstr>الفكرة الرئيسية:</vt:lpstr>
      <vt:lpstr>الواجب رقم 3</vt:lpstr>
      <vt:lpstr>PowerPoint Presentation</vt:lpstr>
      <vt:lpstr>لن تنقصدك المواد أبداً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190</cp:revision>
  <dcterms:created xsi:type="dcterms:W3CDTF">2009-03-17T01:59:57Z</dcterms:created>
  <dcterms:modified xsi:type="dcterms:W3CDTF">2026-07-07T19:01:33Z</dcterms:modified>
</cp:coreProperties>
</file>